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56" r:id="rId2"/>
    <p:sldId id="272" r:id="rId3"/>
    <p:sldId id="301" r:id="rId4"/>
    <p:sldId id="298" r:id="rId5"/>
    <p:sldId id="317" r:id="rId6"/>
    <p:sldId id="318" r:id="rId7"/>
    <p:sldId id="261" r:id="rId8"/>
    <p:sldId id="274" r:id="rId9"/>
    <p:sldId id="316" r:id="rId10"/>
    <p:sldId id="305" r:id="rId11"/>
    <p:sldId id="276" r:id="rId12"/>
    <p:sldId id="304" r:id="rId13"/>
    <p:sldId id="277" r:id="rId14"/>
    <p:sldId id="285" r:id="rId15"/>
    <p:sldId id="319" r:id="rId16"/>
    <p:sldId id="287" r:id="rId17"/>
    <p:sldId id="320" r:id="rId18"/>
    <p:sldId id="288" r:id="rId19"/>
    <p:sldId id="291" r:id="rId20"/>
    <p:sldId id="294" r:id="rId21"/>
    <p:sldId id="322" r:id="rId22"/>
    <p:sldId id="323" r:id="rId23"/>
    <p:sldId id="324" r:id="rId24"/>
    <p:sldId id="295" r:id="rId25"/>
    <p:sldId id="279" r:id="rId26"/>
    <p:sldId id="280" r:id="rId27"/>
    <p:sldId id="306" r:id="rId28"/>
    <p:sldId id="307" r:id="rId29"/>
    <p:sldId id="325" r:id="rId30"/>
    <p:sldId id="265" r:id="rId3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78"/>
    <a:srgbClr val="E44142"/>
    <a:srgbClr val="7F7F7F"/>
    <a:srgbClr val="CF2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2" d="100"/>
          <a:sy n="82" d="100"/>
        </p:scale>
        <p:origin x="581"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5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rial" panose="020B0604020202020204" pitchFamily="34" charset="0"/>
            </a:endParaRP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95900-3E81-420F-96CD-6E9B94FD2035}" type="datetimeFigureOut">
              <a:rPr lang="es-CL" smtClean="0">
                <a:latin typeface="Arial" panose="020B0604020202020204" pitchFamily="34" charset="0"/>
              </a:rPr>
              <a:t>21-03-2023</a:t>
            </a:fld>
            <a:endParaRPr lang="es-CL" dirty="0">
              <a:latin typeface="Arial" panose="020B0604020202020204" pitchFamily="34" charset="0"/>
            </a:endParaRP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rial" panose="020B0604020202020204" pitchFamily="34" charset="0"/>
            </a:endParaRP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04740-8051-47DA-8304-49C6033BEB27}" type="slidenum">
              <a:rPr lang="es-CL" smtClean="0">
                <a:latin typeface="Arial" panose="020B0604020202020204" pitchFamily="34" charset="0"/>
              </a:rPr>
              <a:t>‹Nº›</a:t>
            </a:fld>
            <a:endParaRPr lang="es-CL" dirty="0">
              <a:latin typeface="Arial" panose="020B0604020202020204" pitchFamily="34" charset="0"/>
            </a:endParaRPr>
          </a:p>
        </p:txBody>
      </p:sp>
    </p:spTree>
    <p:extLst>
      <p:ext uri="{BB962C8B-B14F-4D97-AF65-F5344CB8AC3E}">
        <p14:creationId xmlns:p14="http://schemas.microsoft.com/office/powerpoint/2010/main" val="1029847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21-03-2023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6889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21-03-2023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2461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21-03-2023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5832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21-03-2023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40071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AE5BB9-B1CD-4D9E-97D3-C8D4912E4BCB}" type="datetimeFigureOut">
              <a:rPr lang="es-CL" smtClean="0"/>
              <a:t>21-03-2023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3239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D3AE5BB9-B1CD-4D9E-97D3-C8D4912E4BCB}" type="datetimeFigureOut">
              <a:rPr lang="es-CL" smtClean="0"/>
              <a:t>21-03-2023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17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D3AE5BB9-B1CD-4D9E-97D3-C8D4912E4BCB}" type="datetimeFigureOut">
              <a:rPr lang="es-CL" smtClean="0"/>
              <a:t>21-03-2023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52455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D3AE5BB9-B1CD-4D9E-97D3-C8D4912E4BCB}" type="datetimeFigureOut">
              <a:rPr lang="es-CL" smtClean="0"/>
              <a:t>21-03-2023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47469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AE5BB9-B1CD-4D9E-97D3-C8D4912E4BCB}" type="datetimeFigureOut">
              <a:rPr lang="es-CL" smtClean="0"/>
              <a:t>21-03-2023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15570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21-03-2023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42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21-03-2023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37934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3AE5BB9-B1CD-4D9E-97D3-C8D4912E4BCB}" type="datetimeFigureOut">
              <a:rPr lang="es-CL" smtClean="0"/>
              <a:pPr/>
              <a:t>21-03-2023</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69A89CE-6F0C-4614-8B05-812CEB82CD5A}" type="slidenum">
              <a:rPr lang="es-CL" smtClean="0"/>
              <a:pPr/>
              <a:t>‹Nº›</a:t>
            </a:fld>
            <a:endParaRPr lang="es-CL" dirty="0"/>
          </a:p>
        </p:txBody>
      </p:sp>
    </p:spTree>
    <p:extLst>
      <p:ext uri="{BB962C8B-B14F-4D97-AF65-F5344CB8AC3E}">
        <p14:creationId xmlns:p14="http://schemas.microsoft.com/office/powerpoint/2010/main" val="10436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piranirisk.com/es/blog/asi-puedes-hacer-una-matriz-de-riesgos-para-tu-empresa?hsLang=e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uscalibre.cl/libros/autor/rodrigo-zambrano-estay"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680374" y="2459504"/>
            <a:ext cx="8551333" cy="1938992"/>
          </a:xfrm>
          <a:prstGeom prst="rect">
            <a:avLst/>
          </a:prstGeom>
        </p:spPr>
        <p:txBody>
          <a:bodyPr wrap="square">
            <a:spAutoFit/>
          </a:bodyPr>
          <a:lstStyle/>
          <a:p>
            <a:pPr algn="ctr"/>
            <a:r>
              <a:rPr lang="es-CL" sz="6000" dirty="0">
                <a:solidFill>
                  <a:schemeClr val="bg1"/>
                </a:solidFill>
                <a:latin typeface="Arial" panose="020B0604020202020204" pitchFamily="34" charset="0"/>
                <a:ea typeface="Calibri" panose="020F0502020204030204" pitchFamily="34" charset="0"/>
                <a:cs typeface="Arial" panose="020B0604020202020204" pitchFamily="34" charset="0"/>
              </a:rPr>
              <a:t>Módulo Emprendimiento y gestión de Proyectos</a:t>
            </a:r>
            <a:endParaRPr lang="es-CL" sz="600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948611" y="4867271"/>
            <a:ext cx="8270033" cy="1231106"/>
          </a:xfrm>
          <a:prstGeom prst="rect">
            <a:avLst/>
          </a:prstGeom>
        </p:spPr>
        <p:txBody>
          <a:bodyPr wrap="square">
            <a:spAutoFit/>
          </a:bodyPr>
          <a:lstStyle/>
          <a:p>
            <a:r>
              <a:rPr lang="es-CL" sz="2000" b="1" dirty="0">
                <a:solidFill>
                  <a:schemeClr val="bg1"/>
                </a:solidFill>
                <a:latin typeface="Arial" panose="020B0604020202020204" pitchFamily="34" charset="0"/>
                <a:ea typeface="Calibri" panose="020F0502020204030204" pitchFamily="34" charset="0"/>
                <a:cs typeface="Arial" panose="020B0604020202020204" pitchFamily="34" charset="0"/>
              </a:rPr>
              <a:t>Profesora: Pamela Valdés I.</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Ingeniera Civil Industrial  U de Chile   1990- 1995</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MBA  		            U Adolfo Ibáñez  2003-2004</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Diplomada en Marketing Digital  U Adolfo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Ibañez</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eclass</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2020</a:t>
            </a:r>
            <a:endParaRPr lang="es-CL" dirty="0">
              <a:solidFill>
                <a:schemeClr val="bg1"/>
              </a:solidFill>
              <a:latin typeface="Arial" panose="020B0604020202020204" pitchFamily="34" charset="0"/>
              <a:cs typeface="Arial" panose="020B060402020202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95BE7A25-AC4F-4448-BEBB-7391E2D2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819" y="373176"/>
            <a:ext cx="6064598" cy="955833"/>
          </a:xfrm>
          <a:prstGeom prst="rect">
            <a:avLst/>
          </a:prstGeom>
        </p:spPr>
      </p:pic>
    </p:spTree>
    <p:extLst>
      <p:ext uri="{BB962C8B-B14F-4D97-AF65-F5344CB8AC3E}">
        <p14:creationId xmlns:p14="http://schemas.microsoft.com/office/powerpoint/2010/main" val="5868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4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a:extLst>
              <a:ext uri="{FF2B5EF4-FFF2-40B4-BE49-F238E27FC236}">
                <a16:creationId xmlns:a16="http://schemas.microsoft.com/office/drawing/2014/main" id="{E0521621-05F5-BA09-5743-A41C39383BC8}"/>
              </a:ext>
            </a:extLst>
          </p:cNvPr>
          <p:cNvSpPr txBox="1"/>
          <p:nvPr/>
        </p:nvSpPr>
        <p:spPr>
          <a:xfrm>
            <a:off x="1334683" y="1203649"/>
            <a:ext cx="4282751" cy="3416320"/>
          </a:xfrm>
          <a:prstGeom prst="rect">
            <a:avLst/>
          </a:prstGeom>
          <a:noFill/>
        </p:spPr>
        <p:txBody>
          <a:bodyPr wrap="square">
            <a:spAutoFit/>
          </a:bodyPr>
          <a:lstStyle/>
          <a:p>
            <a:pPr algn="l">
              <a:buFont typeface="+mj-lt"/>
              <a:buAutoNum type="arabicPeriod"/>
            </a:pPr>
            <a:r>
              <a:rPr lang="es-ES" b="1"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Introducción</a:t>
            </a: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 a la gestión de proyectos</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Definición de proyectos y gestión de proyectos</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Ciclo de vida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Rol del gerente de proyectos</a:t>
            </a:r>
          </a:p>
          <a:p>
            <a:pPr algn="l"/>
            <a:endParaRPr lang="es-ES" b="0" i="0" dirty="0">
              <a:solidFill>
                <a:srgbClr val="374151"/>
              </a:solidFill>
              <a:effectLst/>
              <a:latin typeface="Söhne"/>
            </a:endParaRPr>
          </a:p>
          <a:p>
            <a:pPr algn="l">
              <a:buFont typeface="+mj-lt"/>
              <a:buAutoNum type="arabicPeriod" startAt="2"/>
            </a:pPr>
            <a:r>
              <a:rPr lang="es-ES" b="1"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Inicio</a:t>
            </a: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Desarrollo de la idea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Evaluación y selección de proyectos</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Identificación de los interesados y definición de los objetivos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Estudio de factibilidad</a:t>
            </a:r>
          </a:p>
        </p:txBody>
      </p:sp>
      <p:sp>
        <p:nvSpPr>
          <p:cNvPr id="6" name="CuadroTexto 5">
            <a:extLst>
              <a:ext uri="{FF2B5EF4-FFF2-40B4-BE49-F238E27FC236}">
                <a16:creationId xmlns:a16="http://schemas.microsoft.com/office/drawing/2014/main" id="{96C616B1-3B01-BA7F-CDA0-321755C98C7B}"/>
              </a:ext>
            </a:extLst>
          </p:cNvPr>
          <p:cNvSpPr txBox="1"/>
          <p:nvPr/>
        </p:nvSpPr>
        <p:spPr>
          <a:xfrm>
            <a:off x="5617434" y="1138335"/>
            <a:ext cx="5430011" cy="3970318"/>
          </a:xfrm>
          <a:prstGeom prst="rect">
            <a:avLst/>
          </a:prstGeom>
          <a:noFill/>
        </p:spPr>
        <p:txBody>
          <a:bodyPr wrap="square">
            <a:spAutoFit/>
          </a:bodyPr>
          <a:lstStyle/>
          <a:p>
            <a:pPr algn="l">
              <a:buFont typeface="+mj-lt"/>
              <a:buAutoNum type="arabicPeriod" startAt="3"/>
            </a:pPr>
            <a:r>
              <a:rPr lang="es-ES" b="1"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Planificación</a:t>
            </a: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Creación del plan de gestión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Definición del alcance del proyecto y la estructura de desglose de trabajo </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Identificación de actividades y secuenciación</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Estimación de duración y costos</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Asignación de recursos</a:t>
            </a:r>
          </a:p>
          <a:p>
            <a:pPr algn="l">
              <a:buFont typeface="Arial" panose="020B0604020202020204" pitchFamily="34" charset="0"/>
              <a:buChar char="•"/>
            </a:pPr>
            <a:r>
              <a:rPr lang="es-ES" b="0" i="0" dirty="0">
                <a:solidFill>
                  <a:srgbClr val="374151"/>
                </a:solidFill>
                <a:effectLst/>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Análisis de riesgos</a:t>
            </a:r>
          </a:p>
          <a:p>
            <a:pPr algn="l">
              <a:buFont typeface="Arial" panose="020B0604020202020204" pitchFamily="34" charset="0"/>
              <a:buChar char="•"/>
            </a:pPr>
            <a:endPar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startAt="4"/>
            </a:pPr>
            <a:r>
              <a:rPr lang="es-ES" b="1"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Ejecución</a:t>
            </a: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Implementación del plan de gestión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Gestión de los interesados</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Gestión del equipo del proyecto</a:t>
            </a:r>
          </a:p>
          <a:p>
            <a:pPr algn="l">
              <a:buFont typeface="Arial" panose="020B0604020202020204" pitchFamily="34" charset="0"/>
              <a:buChar char="•"/>
            </a:pPr>
            <a:r>
              <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Control de cambios y ajustes al plan</a:t>
            </a:r>
          </a:p>
        </p:txBody>
      </p:sp>
      <p:pic>
        <p:nvPicPr>
          <p:cNvPr id="9" name="Imagen 8" descr="Imagen que contiene Texto&#10;&#10;Descripción generada automáticamente">
            <a:extLst>
              <a:ext uri="{FF2B5EF4-FFF2-40B4-BE49-F238E27FC236}">
                <a16:creationId xmlns:a16="http://schemas.microsoft.com/office/drawing/2014/main" id="{A54A07A3-B083-68C5-1EF1-4F4144CDFB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1744" y="5014834"/>
            <a:ext cx="5186315" cy="817408"/>
          </a:xfrm>
          <a:prstGeom prst="rect">
            <a:avLst/>
          </a:prstGeom>
        </p:spPr>
      </p:pic>
    </p:spTree>
    <p:extLst>
      <p:ext uri="{BB962C8B-B14F-4D97-AF65-F5344CB8AC3E}">
        <p14:creationId xmlns:p14="http://schemas.microsoft.com/office/powerpoint/2010/main" val="294998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descr="Hombre utilizando un portátil">
            <a:extLst>
              <a:ext uri="{FF2B5EF4-FFF2-40B4-BE49-F238E27FC236}">
                <a16:creationId xmlns:a16="http://schemas.microsoft.com/office/drawing/2014/main" id="{8051896C-ED9F-B9A5-B1C3-7726089E2ED6}"/>
              </a:ext>
            </a:extLst>
          </p:cNvPr>
          <p:cNvPicPr>
            <a:picLocks noChangeAspect="1"/>
          </p:cNvPicPr>
          <p:nvPr/>
        </p:nvPicPr>
        <p:blipFill>
          <a:blip r:embed="rId2" cstate="print">
            <a:extLst>
              <a:ext uri="{28A0092B-C50C-407E-A947-70E740481C1C}">
                <a14:useLocalDpi xmlns:a14="http://schemas.microsoft.com/office/drawing/2010/main" val="0"/>
              </a:ext>
            </a:extLst>
          </a:blip>
          <a:srcRect t="7824" b="7824"/>
          <a:stretch/>
        </p:blipFill>
        <p:spPr>
          <a:xfrm>
            <a:off x="681135" y="-1"/>
            <a:ext cx="11510865" cy="6474863"/>
          </a:xfrm>
          <a:prstGeom prst="rect">
            <a:avLst/>
          </a:prstGeom>
        </p:spPr>
      </p:pic>
      <p:sp>
        <p:nvSpPr>
          <p:cNvPr id="6" name="CuadroTexto 5">
            <a:extLst>
              <a:ext uri="{FF2B5EF4-FFF2-40B4-BE49-F238E27FC236}">
                <a16:creationId xmlns:a16="http://schemas.microsoft.com/office/drawing/2014/main" id="{94F354E4-5A09-020F-D7E5-D90593EDF15C}"/>
              </a:ext>
            </a:extLst>
          </p:cNvPr>
          <p:cNvSpPr txBox="1"/>
          <p:nvPr/>
        </p:nvSpPr>
        <p:spPr>
          <a:xfrm>
            <a:off x="858416" y="808589"/>
            <a:ext cx="4814596" cy="435133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Seguimiento</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y control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proyecto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Monitoreo</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progreso</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proyecto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Control de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calidad</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Gestión</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riesgos</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Control de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costos</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Informes</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y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comunicación</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Cierre</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proyecto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Finalización</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todas</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las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actividades</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proyecto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Entrega</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producto</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o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servicio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Evaluación</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proyecto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Cierre</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financiero</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a:p>
            <a:pPr indent="-228600">
              <a:lnSpc>
                <a:spcPct val="90000"/>
              </a:lnSpc>
              <a:spcAft>
                <a:spcPts val="600"/>
              </a:spcAft>
              <a:buFont typeface="Arial" panose="020B0604020202020204" pitchFamily="34" charset="0"/>
              <a:buChar char="•"/>
            </a:pP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Lecciones</a:t>
            </a:r>
            <a:r>
              <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en-US" b="0" i="0" dirty="0" err="1">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rPr>
              <a:t>aprendidas</a:t>
            </a:r>
            <a:endParaRPr lang="en-US" b="0" i="0" dirty="0">
              <a:solidFill>
                <a:srgbClr val="FFFFFF"/>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Imagen 10" descr="Imagen que contiene Texto&#10;&#10;Descripción generada automáticamente">
            <a:extLst>
              <a:ext uri="{FF2B5EF4-FFF2-40B4-BE49-F238E27FC236}">
                <a16:creationId xmlns:a16="http://schemas.microsoft.com/office/drawing/2014/main" id="{215A1701-C173-8308-07B8-29577CD97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4" y="5248751"/>
            <a:ext cx="5186315" cy="817408"/>
          </a:xfrm>
          <a:prstGeom prst="rect">
            <a:avLst/>
          </a:prstGeom>
        </p:spPr>
      </p:pic>
    </p:spTree>
    <p:extLst>
      <p:ext uri="{BB962C8B-B14F-4D97-AF65-F5344CB8AC3E}">
        <p14:creationId xmlns:p14="http://schemas.microsoft.com/office/powerpoint/2010/main" val="1918609512"/>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10">
            <a:extLst>
              <a:ext uri="{FF2B5EF4-FFF2-40B4-BE49-F238E27FC236}">
                <a16:creationId xmlns:a16="http://schemas.microsoft.com/office/drawing/2014/main" id="{B0E41B04-938A-7FA0-5A58-871669CA6966}"/>
              </a:ext>
            </a:extLst>
          </p:cNvPr>
          <p:cNvSpPr txBox="1"/>
          <p:nvPr/>
        </p:nvSpPr>
        <p:spPr>
          <a:xfrm>
            <a:off x="394431" y="177641"/>
            <a:ext cx="3337814" cy="2123658"/>
          </a:xfrm>
          <a:prstGeom prst="rect">
            <a:avLst/>
          </a:prstGeom>
          <a:noFill/>
        </p:spPr>
        <p:txBody>
          <a:bodyPr wrap="square">
            <a:spAutoFit/>
          </a:bodyPr>
          <a:lstStyle/>
          <a:p>
            <a:r>
              <a:rPr lang="en-US" sz="4400" dirty="0" err="1">
                <a:latin typeface="Calibri" panose="020F0502020204030204" pitchFamily="34" charset="0"/>
                <a:ea typeface="Calibri" panose="020F0502020204030204" pitchFamily="34" charset="0"/>
                <a:cs typeface="Calibri" panose="020F0502020204030204" pitchFamily="34" charset="0"/>
              </a:rPr>
              <a:t>Ciclo</a:t>
            </a:r>
            <a:r>
              <a:rPr lang="en-US" sz="4400" dirty="0">
                <a:latin typeface="Calibri" panose="020F0502020204030204" pitchFamily="34" charset="0"/>
                <a:ea typeface="Calibri" panose="020F0502020204030204" pitchFamily="34" charset="0"/>
                <a:cs typeface="Calibri" panose="020F0502020204030204" pitchFamily="34" charset="0"/>
              </a:rPr>
              <a:t> de </a:t>
            </a:r>
            <a:r>
              <a:rPr lang="en-US" sz="4400" dirty="0" err="1">
                <a:latin typeface="Calibri" panose="020F0502020204030204" pitchFamily="34" charset="0"/>
                <a:ea typeface="Calibri" panose="020F0502020204030204" pitchFamily="34" charset="0"/>
                <a:cs typeface="Calibri" panose="020F0502020204030204" pitchFamily="34" charset="0"/>
              </a:rPr>
              <a:t>vida</a:t>
            </a:r>
            <a:r>
              <a:rPr lang="en-US" sz="4400" dirty="0">
                <a:latin typeface="Calibri" panose="020F0502020204030204" pitchFamily="34" charset="0"/>
                <a:ea typeface="Calibri" panose="020F0502020204030204" pitchFamily="34" charset="0"/>
                <a:cs typeface="Calibri" panose="020F0502020204030204" pitchFamily="34" charset="0"/>
              </a:rPr>
              <a:t> de un Proyecto</a:t>
            </a:r>
            <a:endParaRPr lang="es-CL" sz="4400" dirty="0">
              <a:latin typeface="Calibri" panose="020F0502020204030204" pitchFamily="34" charset="0"/>
              <a:ea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4FF9C2D0-88DB-302B-B282-0CD3CF6B4641}"/>
              </a:ext>
            </a:extLst>
          </p:cNvPr>
          <p:cNvSpPr txBox="1"/>
          <p:nvPr/>
        </p:nvSpPr>
        <p:spPr>
          <a:xfrm>
            <a:off x="3732245" y="217051"/>
            <a:ext cx="8024328" cy="6463308"/>
          </a:xfrm>
          <a:prstGeom prst="rect">
            <a:avLst/>
          </a:prstGeom>
          <a:noFill/>
        </p:spPr>
        <p:txBody>
          <a:bodyPr wrap="square">
            <a:spAutoFit/>
          </a:bodyPr>
          <a:lstStyle/>
          <a:p>
            <a:pPr algn="l"/>
            <a:r>
              <a:rPr lang="es-ES" b="0" i="0" dirty="0">
                <a:solidFill>
                  <a:srgbClr val="374151"/>
                </a:solidFill>
                <a:effectLst/>
                <a:latin typeface="Söhne"/>
              </a:rPr>
              <a:t>El ciclo de vida de un proyecto es el conjunto de fases o etapas por las que atraviesa un proyecto desde su concepción hasta su cierre. Si bien los detalles específicos pueden variar según el tipo de proyecto y la metodología utilizada, a continuación se describen las fases generales del ciclo de vida de un proyecto:</a:t>
            </a:r>
          </a:p>
          <a:p>
            <a:pPr algn="l"/>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Fase de inicio: en esta fase se identifican las necesidades del proyecto, se definen sus objetivos y se establecen los requisitos para su éxito.</a:t>
            </a:r>
          </a:p>
          <a:p>
            <a:pPr algn="l">
              <a:buFont typeface="+mj-lt"/>
              <a:buAutoNum type="arabicPeriod"/>
            </a:pPr>
            <a:endParaRPr lang="es-ES" dirty="0">
              <a:solidFill>
                <a:srgbClr val="374151"/>
              </a:solidFill>
              <a:latin typeface="Söhne"/>
            </a:endParaRP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Fase de planificación: en esta fase se establece el plan detallado del proyecto, incluyendo el alcance, los plazos, el presupuesto y los recursos necesarios.</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Fase de ejecución: en esta fase se lleva a cabo el trabajo real del proyecto, se coordinan los equipos y se gestionan los recursos para cumplir con los objetivos establecidos.</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Fase de monitoreo y control: en esta fase se supervisa el progreso del proyecto, se realiza un seguimiento del avance y se toman medidas para corregir desviaciones y garantizar el cumplimiento de los objetivos.</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Fase de cierre: en esta fase se finaliza el proyecto, se entregan los resultados y se realiza la evaluación del proyecto para identificar lecciones aprendidas y oportunidades de mejora.</a:t>
            </a:r>
          </a:p>
        </p:txBody>
      </p:sp>
      <p:pic>
        <p:nvPicPr>
          <p:cNvPr id="2" name="Imagen 1" descr="Imagen que contiene Texto&#10;&#10;Descripción generada automáticamente">
            <a:extLst>
              <a:ext uri="{FF2B5EF4-FFF2-40B4-BE49-F238E27FC236}">
                <a16:creationId xmlns:a16="http://schemas.microsoft.com/office/drawing/2014/main" id="{57E33AC5-338D-8134-E3FB-C4171133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837" y="6154291"/>
            <a:ext cx="3337815" cy="526068"/>
          </a:xfrm>
          <a:prstGeom prst="rect">
            <a:avLst/>
          </a:prstGeom>
        </p:spPr>
      </p:pic>
    </p:spTree>
    <p:extLst>
      <p:ext uri="{BB962C8B-B14F-4D97-AF65-F5344CB8AC3E}">
        <p14:creationId xmlns:p14="http://schemas.microsoft.com/office/powerpoint/2010/main" val="59483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C7463-B71C-4534-2F59-2F0BD8433C46}"/>
              </a:ext>
            </a:extLst>
          </p:cNvPr>
          <p:cNvSpPr>
            <a:spLocks noGrp="1"/>
          </p:cNvSpPr>
          <p:nvPr>
            <p:ph type="title"/>
          </p:nvPr>
        </p:nvSpPr>
        <p:spPr>
          <a:xfrm>
            <a:off x="434651" y="335902"/>
            <a:ext cx="11176518" cy="1093529"/>
          </a:xfrm>
        </p:spPr>
        <p:txBody>
          <a:bodyPr>
            <a:normAutofit/>
          </a:bodyPr>
          <a:lstStyle/>
          <a:p>
            <a:r>
              <a:rPr kumimoji="0" lang="es-CL" altLang="es-CL" sz="3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Importante</a:t>
            </a:r>
            <a:endParaRPr lang="es-CL"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68755E9D-5AE4-5A4B-D969-2B081420C0E0}"/>
              </a:ext>
            </a:extLst>
          </p:cNvPr>
          <p:cNvSpPr txBox="1"/>
          <p:nvPr/>
        </p:nvSpPr>
        <p:spPr>
          <a:xfrm>
            <a:off x="615819" y="1754155"/>
            <a:ext cx="10030409" cy="2308324"/>
          </a:xfrm>
          <a:prstGeom prst="rect">
            <a:avLst/>
          </a:prstGeom>
          <a:noFill/>
        </p:spPr>
        <p:txBody>
          <a:bodyPr wrap="square">
            <a:spAutoFit/>
          </a:bodyPr>
          <a:lstStyle/>
          <a:p>
            <a:r>
              <a:rPr lang="es-ES" sz="2400" b="0" i="0" dirty="0">
                <a:solidFill>
                  <a:srgbClr val="374151"/>
                </a:solidFill>
                <a:effectLst/>
                <a:latin typeface="Söhne"/>
              </a:rPr>
              <a:t>Es importante destacar que el ciclo de vida de un proyecto no es necesariamente lineal, ya que pueden surgir cambios o desviaciones que requieran volver a fases anteriores para realizar ajustes necesarios. </a:t>
            </a:r>
          </a:p>
          <a:p>
            <a:endParaRPr lang="es-ES" sz="2400" dirty="0">
              <a:solidFill>
                <a:srgbClr val="374151"/>
              </a:solidFill>
              <a:latin typeface="Söhne"/>
            </a:endParaRPr>
          </a:p>
          <a:p>
            <a:r>
              <a:rPr lang="es-ES" sz="2400" b="0" i="0" dirty="0">
                <a:solidFill>
                  <a:srgbClr val="374151"/>
                </a:solidFill>
                <a:effectLst/>
                <a:latin typeface="Söhne"/>
              </a:rPr>
              <a:t>Además, cada fase puede requerir la aprobación de los </a:t>
            </a:r>
            <a:r>
              <a:rPr lang="es-ES" sz="2400" b="0" i="0" dirty="0" err="1">
                <a:solidFill>
                  <a:srgbClr val="374151"/>
                </a:solidFill>
                <a:effectLst/>
                <a:latin typeface="Söhne"/>
              </a:rPr>
              <a:t>stakeholders</a:t>
            </a:r>
            <a:r>
              <a:rPr lang="es-ES" sz="2400" b="0" i="0" dirty="0">
                <a:solidFill>
                  <a:srgbClr val="374151"/>
                </a:solidFill>
                <a:effectLst/>
                <a:latin typeface="Söhne"/>
              </a:rPr>
              <a:t> relevantes antes de avanzar a la siguiente fase.</a:t>
            </a:r>
            <a:endParaRPr lang="es-CL" sz="2400" dirty="0"/>
          </a:p>
        </p:txBody>
      </p:sp>
      <p:pic>
        <p:nvPicPr>
          <p:cNvPr id="6" name="Imagen 5" descr="Imagen que contiene Texto&#10;&#10;Descripción generada automáticamente">
            <a:extLst>
              <a:ext uri="{FF2B5EF4-FFF2-40B4-BE49-F238E27FC236}">
                <a16:creationId xmlns:a16="http://schemas.microsoft.com/office/drawing/2014/main" id="{0543C58E-CE47-D9CA-67CC-B6798164A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872" y="4874165"/>
            <a:ext cx="5186315" cy="817408"/>
          </a:xfrm>
          <a:prstGeom prst="rect">
            <a:avLst/>
          </a:prstGeom>
        </p:spPr>
      </p:pic>
    </p:spTree>
    <p:extLst>
      <p:ext uri="{BB962C8B-B14F-4D97-AF65-F5344CB8AC3E}">
        <p14:creationId xmlns:p14="http://schemas.microsoft.com/office/powerpoint/2010/main" val="133789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9DAAD-2BD3-B415-22A5-3A6AD5D401B1}"/>
              </a:ext>
            </a:extLst>
          </p:cNvPr>
          <p:cNvSpPr>
            <a:spLocks noGrp="1"/>
          </p:cNvSpPr>
          <p:nvPr>
            <p:ph type="ctrTitle"/>
          </p:nvPr>
        </p:nvSpPr>
        <p:spPr>
          <a:xfrm>
            <a:off x="838200" y="2340430"/>
            <a:ext cx="4245429" cy="2206364"/>
          </a:xfrm>
        </p:spPr>
        <p:txBody>
          <a:bodyPr vert="horz" lIns="91440" tIns="45720" rIns="91440" bIns="45720" rtlCol="0" anchor="ctr">
            <a:normAutofit/>
          </a:bodyPr>
          <a:lstStyle/>
          <a:p>
            <a:pPr algn="l"/>
            <a:r>
              <a:rPr lang="en-US" sz="4400" dirty="0" err="1">
                <a:latin typeface="+mj-lt"/>
              </a:rPr>
              <a:t>Rol</a:t>
            </a:r>
            <a:r>
              <a:rPr lang="en-US" sz="4400" dirty="0">
                <a:latin typeface="+mj-lt"/>
              </a:rPr>
              <a:t> del </a:t>
            </a:r>
            <a:r>
              <a:rPr lang="en-US" sz="4400" dirty="0" err="1">
                <a:latin typeface="+mj-lt"/>
              </a:rPr>
              <a:t>gerente</a:t>
            </a:r>
            <a:r>
              <a:rPr lang="en-US" sz="4400" dirty="0">
                <a:latin typeface="+mj-lt"/>
              </a:rPr>
              <a:t> de un </a:t>
            </a:r>
            <a:r>
              <a:rPr lang="en-US" sz="4400" dirty="0" err="1">
                <a:latin typeface="+mj-lt"/>
              </a:rPr>
              <a:t>proyecto</a:t>
            </a:r>
            <a:endParaRPr lang="en-US" sz="4400" kern="1200" dirty="0">
              <a:solidFill>
                <a:schemeClr val="tx1"/>
              </a:solidFill>
              <a:latin typeface="+mj-lt"/>
              <a:ea typeface="+mj-ea"/>
              <a:cs typeface="+mj-cs"/>
            </a:endParaRPr>
          </a:p>
        </p:txBody>
      </p:sp>
      <p:sp>
        <p:nvSpPr>
          <p:cNvPr id="29"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5" name="CuadroTexto 4">
            <a:extLst>
              <a:ext uri="{FF2B5EF4-FFF2-40B4-BE49-F238E27FC236}">
                <a16:creationId xmlns:a16="http://schemas.microsoft.com/office/drawing/2014/main" id="{C23493DF-7649-1CE1-7F06-370C01A9FD43}"/>
              </a:ext>
            </a:extLst>
          </p:cNvPr>
          <p:cNvSpPr txBox="1"/>
          <p:nvPr/>
        </p:nvSpPr>
        <p:spPr>
          <a:xfrm>
            <a:off x="5390761" y="1497027"/>
            <a:ext cx="6097554" cy="1477328"/>
          </a:xfrm>
          <a:prstGeom prst="rect">
            <a:avLst/>
          </a:prstGeom>
          <a:noFill/>
        </p:spPr>
        <p:txBody>
          <a:bodyPr wrap="square">
            <a:spAutoFit/>
          </a:bodyPr>
          <a:lstStyle/>
          <a:p>
            <a:r>
              <a:rPr lang="es-ES" b="0" i="0" dirty="0">
                <a:solidFill>
                  <a:srgbClr val="374151"/>
                </a:solidFill>
                <a:effectLst/>
                <a:latin typeface="Söhne"/>
              </a:rPr>
              <a:t>El gerente de un proyecto es el responsable principal de planificar, dirigir, coordinar y controlar todas las actividades involucradas en la ejecución de un proyecto para lograr los objetivos establecidos. El rol del gerente de un proyecto puede variar según el tamaño, la complejidad y el tipo de proyecto</a:t>
            </a:r>
            <a:endParaRPr lang="es-CL" dirty="0"/>
          </a:p>
        </p:txBody>
      </p:sp>
      <p:pic>
        <p:nvPicPr>
          <p:cNvPr id="6" name="Imagen 5" descr="Imagen que contiene Texto&#10;&#10;Descripción generada automáticamente">
            <a:extLst>
              <a:ext uri="{FF2B5EF4-FFF2-40B4-BE49-F238E27FC236}">
                <a16:creationId xmlns:a16="http://schemas.microsoft.com/office/drawing/2014/main" id="{FD63E798-5FF0-EBB2-D5FF-3329A77590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898" y="4931384"/>
            <a:ext cx="5186315" cy="817408"/>
          </a:xfrm>
          <a:prstGeom prst="rect">
            <a:avLst/>
          </a:prstGeom>
        </p:spPr>
      </p:pic>
    </p:spTree>
    <p:extLst>
      <p:ext uri="{BB962C8B-B14F-4D97-AF65-F5344CB8AC3E}">
        <p14:creationId xmlns:p14="http://schemas.microsoft.com/office/powerpoint/2010/main" val="412806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F847C-3CFA-89B8-D52B-7D994B59FF1C}"/>
              </a:ext>
            </a:extLst>
          </p:cNvPr>
          <p:cNvSpPr>
            <a:spLocks noChangeArrowheads="1"/>
          </p:cNvSpPr>
          <p:nvPr/>
        </p:nvSpPr>
        <p:spPr bwMode="auto">
          <a:xfrm>
            <a:off x="167953" y="190295"/>
            <a:ext cx="12419044" cy="732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a:ln>
                  <a:noFill/>
                </a:ln>
                <a:solidFill>
                  <a:srgbClr val="000000"/>
                </a:solidFill>
                <a:effectLst/>
                <a:latin typeface="Söhne"/>
              </a:rPr>
              <a:t>Definir los objetivos y el alcance del proyecto: el gerente de proyecto debe trabajar con los </a:t>
            </a:r>
            <a:r>
              <a:rPr kumimoji="0" lang="es-CL" altLang="es-CL" sz="1800" b="0" i="0" u="none" strike="noStrike" cap="none" normalizeH="0" baseline="0" dirty="0" err="1">
                <a:ln>
                  <a:noFill/>
                </a:ln>
                <a:solidFill>
                  <a:srgbClr val="000000"/>
                </a:solidFill>
                <a:effectLst/>
                <a:latin typeface="Söhne"/>
              </a:rPr>
              <a:t>stakeholders</a:t>
            </a:r>
            <a:r>
              <a:rPr kumimoji="0" lang="es-CL" altLang="es-CL" sz="1800" b="0" i="0" u="none" strike="noStrike" cap="none" normalizeH="0" baseline="0" dirty="0">
                <a:ln>
                  <a:noFill/>
                </a:ln>
                <a:solidFill>
                  <a:srgbClr val="000000"/>
                </a:solidFill>
                <a:effectLst/>
                <a:latin typeface="Söhne"/>
              </a:rPr>
              <a:t> relevantes para definir los objetivos y alcances del proyecto.</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0" i="0" u="none" strike="noStrike" cap="none" normalizeH="0" baseline="0" dirty="0">
                <a:ln>
                  <a:noFill/>
                </a:ln>
                <a:solidFill>
                  <a:srgbClr val="000000"/>
                </a:solidFill>
                <a:effectLst/>
                <a:latin typeface="Söhne"/>
              </a:rPr>
              <a:t>Planificar el proyecto: el gerente de proyecto debe desarrollar un plan detallado que establezca los plazos, el presupuesto y los recursos necesarios para lograr los objetivos del proyecto.</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rgbClr val="000000"/>
                </a:solidFill>
                <a:effectLst/>
                <a:latin typeface="Söhne"/>
              </a:rPr>
              <a:t>Asignar y coordinar los recursos: el gerente de proyecto debe asignar el equipo adecuado para cada tarea del proyecto y coordinar el trabajo de todos los miembros del equipo para asegurar que se completen las tareas dentro del plazo y del presupuesto establecido.</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a:ln>
                  <a:noFill/>
                </a:ln>
                <a:solidFill>
                  <a:srgbClr val="000000"/>
                </a:solidFill>
                <a:effectLst/>
                <a:latin typeface="Söhne"/>
              </a:rPr>
              <a:t>Monitorear y controlar el </a:t>
            </a:r>
            <a:r>
              <a:rPr kumimoji="0" lang="es-CL" altLang="es-CL" sz="1800" b="0" i="0" u="none" strike="noStrike" cap="none" normalizeH="0" baseline="0" dirty="0" err="1">
                <a:ln>
                  <a:noFill/>
                </a:ln>
                <a:solidFill>
                  <a:srgbClr val="000000"/>
                </a:solidFill>
                <a:effectLst/>
                <a:latin typeface="Söhne"/>
              </a:rPr>
              <a:t>proreso</a:t>
            </a:r>
            <a:r>
              <a:rPr kumimoji="0" lang="es-CL" altLang="es-CL" sz="1800" b="0" i="0" u="none" strike="noStrike" cap="none" normalizeH="0" baseline="0" dirty="0">
                <a:ln>
                  <a:noFill/>
                </a:ln>
                <a:solidFill>
                  <a:srgbClr val="000000"/>
                </a:solidFill>
                <a:effectLst/>
                <a:latin typeface="Söhne"/>
              </a:rPr>
              <a:t>: el gerente de proyecto debe supervisar y monitorear el progreso del proyecto para asegurar que se estén cumpliendo los plazos y los presupuestos establecidos, y tomar medidas para corregir cualquier desviación.</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s-CL" altLang="es-CL" sz="1800" b="0" i="0" u="none" strike="noStrike" cap="none" normalizeH="0" baseline="0" dirty="0">
                <a:ln>
                  <a:noFill/>
                </a:ln>
                <a:solidFill>
                  <a:srgbClr val="000000"/>
                </a:solidFill>
                <a:effectLst/>
                <a:latin typeface="Söhne"/>
              </a:rPr>
              <a:t>Comunicar con los </a:t>
            </a:r>
            <a:r>
              <a:rPr kumimoji="0" lang="es-CL" altLang="es-CL" sz="1800" b="0" i="0" u="none" strike="noStrike" cap="none" normalizeH="0" baseline="0" dirty="0" err="1">
                <a:ln>
                  <a:noFill/>
                </a:ln>
                <a:solidFill>
                  <a:srgbClr val="000000"/>
                </a:solidFill>
                <a:effectLst/>
                <a:latin typeface="Söhne"/>
              </a:rPr>
              <a:t>stakeholders</a:t>
            </a:r>
            <a:r>
              <a:rPr kumimoji="0" lang="es-CL" altLang="es-CL" sz="1800" b="0" i="0" u="none" strike="noStrike" cap="none" normalizeH="0" baseline="0" dirty="0">
                <a:ln>
                  <a:noFill/>
                </a:ln>
                <a:solidFill>
                  <a:srgbClr val="000000"/>
                </a:solidFill>
                <a:effectLst/>
                <a:latin typeface="Söhne"/>
              </a:rPr>
              <a:t>: el gerente de proyecto debe mantener una comunicación efectiva con los </a:t>
            </a:r>
            <a:r>
              <a:rPr kumimoji="0" lang="es-CL" altLang="es-CL" sz="1800" b="0" i="0" u="none" strike="noStrike" cap="none" normalizeH="0" baseline="0" dirty="0" err="1">
                <a:ln>
                  <a:noFill/>
                </a:ln>
                <a:solidFill>
                  <a:srgbClr val="000000"/>
                </a:solidFill>
                <a:effectLst/>
                <a:latin typeface="Söhne"/>
              </a:rPr>
              <a:t>stakeholders</a:t>
            </a:r>
            <a:r>
              <a:rPr kumimoji="0" lang="es-CL" altLang="es-CL" sz="1800" b="0" i="0" u="none" strike="noStrike" cap="none" normalizeH="0" baseline="0" dirty="0">
                <a:ln>
                  <a:noFill/>
                </a:ln>
                <a:solidFill>
                  <a:srgbClr val="000000"/>
                </a:solidFill>
                <a:effectLst/>
                <a:latin typeface="Söhne"/>
              </a:rPr>
              <a:t> para mantenerlos informados sobre el progreso del proyecto y tomar decisiones en conjunto.</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s-CL" altLang="es-CL" sz="1800" b="0" i="0" u="none" strike="noStrike" cap="none" normalizeH="0" baseline="0" dirty="0">
                <a:ln>
                  <a:noFill/>
                </a:ln>
                <a:solidFill>
                  <a:srgbClr val="000000"/>
                </a:solidFill>
                <a:effectLst/>
                <a:latin typeface="Söhne"/>
              </a:rPr>
              <a:t>Gestionar los riesgos: el gerente de proyecto debe identificar y evaluar los riesgos asociados con el proyecto y desarrollar un plan para mitigar o evitar esos riesgos.</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s-CL" altLang="es-CL" sz="1800" b="0" i="0" u="none" strike="noStrike" cap="none" normalizeH="0" baseline="0" dirty="0">
                <a:ln>
                  <a:noFill/>
                </a:ln>
                <a:solidFill>
                  <a:srgbClr val="000000"/>
                </a:solidFill>
                <a:effectLst/>
                <a:latin typeface="Söhne"/>
              </a:rPr>
              <a:t>Evaluar el éxito del proyecto: el gerente de proyecto debe realizar una evaluación al final del proyecto para identificar las lecciones aprendidas y oportunidades de mejora para futuros proyectos.</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dirty="0">
                <a:ln>
                  <a:noFill/>
                </a:ln>
                <a:solidFill>
                  <a:schemeClr val="tx1"/>
                </a:solidFill>
                <a:effectLst/>
              </a:rPr>
            </a:b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
        <p:nvSpPr>
          <p:cNvPr id="3" name="Título 1">
            <a:extLst>
              <a:ext uri="{FF2B5EF4-FFF2-40B4-BE49-F238E27FC236}">
                <a16:creationId xmlns:a16="http://schemas.microsoft.com/office/drawing/2014/main" id="{4FA60E1E-EBDD-DCAC-72B0-1443E98D4B78}"/>
              </a:ext>
            </a:extLst>
          </p:cNvPr>
          <p:cNvSpPr txBox="1">
            <a:spLocks/>
          </p:cNvSpPr>
          <p:nvPr/>
        </p:nvSpPr>
        <p:spPr>
          <a:xfrm>
            <a:off x="-1" y="1"/>
            <a:ext cx="7725747" cy="765110"/>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pPr algn="ctr"/>
            <a:r>
              <a:rPr lang="en-US" sz="3100" u="sng" dirty="0" err="1">
                <a:latin typeface="+mj-lt"/>
              </a:rPr>
              <a:t>Detalle</a:t>
            </a:r>
            <a:r>
              <a:rPr lang="en-US" sz="3100" u="sng" dirty="0">
                <a:latin typeface="+mj-lt"/>
              </a:rPr>
              <a:t> del </a:t>
            </a:r>
            <a:r>
              <a:rPr lang="en-US" sz="3100" u="sng" dirty="0" err="1">
                <a:latin typeface="+mj-lt"/>
              </a:rPr>
              <a:t>Rol</a:t>
            </a:r>
            <a:r>
              <a:rPr lang="en-US" sz="3100" u="sng" dirty="0">
                <a:latin typeface="+mj-lt"/>
              </a:rPr>
              <a:t> del </a:t>
            </a:r>
            <a:r>
              <a:rPr lang="en-US" sz="3100" u="sng" dirty="0" err="1">
                <a:latin typeface="+mj-lt"/>
              </a:rPr>
              <a:t>Gerente</a:t>
            </a:r>
            <a:r>
              <a:rPr lang="en-US" sz="3100" u="sng" dirty="0">
                <a:latin typeface="+mj-lt"/>
              </a:rPr>
              <a:t> de proyectos</a:t>
            </a:r>
          </a:p>
        </p:txBody>
      </p:sp>
    </p:spTree>
    <p:extLst>
      <p:ext uri="{BB962C8B-B14F-4D97-AF65-F5344CB8AC3E}">
        <p14:creationId xmlns:p14="http://schemas.microsoft.com/office/powerpoint/2010/main" val="1541251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9B3956CF-19BB-EF3F-9132-5FCB63C7D427}"/>
              </a:ext>
            </a:extLst>
          </p:cNvPr>
          <p:cNvSpPr txBox="1"/>
          <p:nvPr/>
        </p:nvSpPr>
        <p:spPr>
          <a:xfrm>
            <a:off x="5105369" y="2383299"/>
            <a:ext cx="6679194" cy="923330"/>
          </a:xfrm>
          <a:prstGeom prst="rect">
            <a:avLst/>
          </a:prstGeom>
          <a:solidFill>
            <a:srgbClr val="FF00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1" i="0" u="none" strike="noStrike" cap="none" normalizeH="0" baseline="0" dirty="0">
                <a:ln>
                  <a:noFill/>
                </a:ln>
                <a:solidFill>
                  <a:schemeClr val="bg1"/>
                </a:solidFill>
                <a:effectLst/>
                <a:latin typeface="Söhne"/>
              </a:rPr>
              <a:t>En resumen, el gerente de proyecto es el responsable principal de asegurar que el proyecto se complete de manera efectiva y eficiente, y que se logren los objetivos establecidos en el plan del proyecto</a:t>
            </a:r>
            <a:r>
              <a:rPr kumimoji="0" lang="es-CL" altLang="es-CL" sz="1800" b="0" i="0" u="none" strike="noStrike" cap="none" normalizeH="0" baseline="0" dirty="0">
                <a:ln>
                  <a:noFill/>
                </a:ln>
                <a:solidFill>
                  <a:schemeClr val="bg1"/>
                </a:solidFill>
                <a:effectLst/>
                <a:latin typeface="Söhne"/>
              </a:rPr>
              <a:t>.</a:t>
            </a:r>
          </a:p>
        </p:txBody>
      </p:sp>
      <p:sp>
        <p:nvSpPr>
          <p:cNvPr id="8" name="Título 7">
            <a:extLst>
              <a:ext uri="{FF2B5EF4-FFF2-40B4-BE49-F238E27FC236}">
                <a16:creationId xmlns:a16="http://schemas.microsoft.com/office/drawing/2014/main" id="{634B70EF-292E-8C89-9366-30363F820E83}"/>
              </a:ext>
            </a:extLst>
          </p:cNvPr>
          <p:cNvSpPr>
            <a:spLocks noGrp="1"/>
          </p:cNvSpPr>
          <p:nvPr>
            <p:ph type="title"/>
          </p:nvPr>
        </p:nvSpPr>
        <p:spPr>
          <a:xfrm>
            <a:off x="989077" y="2183364"/>
            <a:ext cx="2696515" cy="1123265"/>
          </a:xfrm>
        </p:spPr>
        <p:txBody>
          <a:bodyPr>
            <a:normAutofit/>
          </a:bodyPr>
          <a:lstStyle/>
          <a:p>
            <a:r>
              <a:rPr lang="es-CL" sz="4000" b="1" dirty="0">
                <a:solidFill>
                  <a:schemeClr val="bg1"/>
                </a:solidFill>
              </a:rPr>
              <a:t>Resumen</a:t>
            </a:r>
          </a:p>
        </p:txBody>
      </p:sp>
      <p:pic>
        <p:nvPicPr>
          <p:cNvPr id="9" name="Imagen 8" descr="Imagen que contiene Texto&#10;&#10;Descripción generada automáticamente">
            <a:extLst>
              <a:ext uri="{FF2B5EF4-FFF2-40B4-BE49-F238E27FC236}">
                <a16:creationId xmlns:a16="http://schemas.microsoft.com/office/drawing/2014/main" id="{E2384115-5C40-F307-3F6C-8641D9A24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526" y="5013313"/>
            <a:ext cx="5186315" cy="817408"/>
          </a:xfrm>
          <a:prstGeom prst="rect">
            <a:avLst/>
          </a:prstGeom>
        </p:spPr>
      </p:pic>
    </p:spTree>
    <p:extLst>
      <p:ext uri="{BB962C8B-B14F-4D97-AF65-F5344CB8AC3E}">
        <p14:creationId xmlns:p14="http://schemas.microsoft.com/office/powerpoint/2010/main" val="4136037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7E0433-23D6-AF86-94A9-8AEC5BB4510A}"/>
              </a:ext>
            </a:extLst>
          </p:cNvPr>
          <p:cNvSpPr>
            <a:spLocks noChangeArrowheads="1"/>
          </p:cNvSpPr>
          <p:nvPr/>
        </p:nvSpPr>
        <p:spPr bwMode="auto">
          <a:xfrm>
            <a:off x="102637" y="169277"/>
            <a:ext cx="11961844" cy="698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rgbClr val="000000"/>
                </a:solidFill>
                <a:effectLst/>
                <a:latin typeface="Söhne"/>
              </a:rPr>
              <a:t>Existen varias herramientas que pueden ser utilizadas para evaluar la </a:t>
            </a:r>
            <a:r>
              <a:rPr kumimoji="0" lang="es-CL" altLang="es-CL" sz="1800" b="1" i="0" u="sng" strike="noStrike" cap="none" normalizeH="0" baseline="0" dirty="0">
                <a:ln>
                  <a:noFill/>
                </a:ln>
                <a:solidFill>
                  <a:srgbClr val="000000"/>
                </a:solidFill>
                <a:effectLst/>
                <a:latin typeface="Söhne"/>
              </a:rPr>
              <a:t>factibilidad de un proyecto</a:t>
            </a:r>
            <a:r>
              <a:rPr kumimoji="0" lang="es-CL" altLang="es-CL" sz="1800" b="0" i="0" u="none" strike="noStrike" cap="none" normalizeH="0" baseline="0" dirty="0">
                <a:ln>
                  <a:noFill/>
                </a:ln>
                <a:solidFill>
                  <a:srgbClr val="000000"/>
                </a:solidFill>
                <a:effectLst/>
                <a:latin typeface="Söhne"/>
              </a:rPr>
              <a:t>, a continuación se mencionan algunas de ellas: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a:ln>
                  <a:noFill/>
                </a:ln>
                <a:solidFill>
                  <a:srgbClr val="000000"/>
                </a:solidFill>
                <a:effectLst/>
                <a:latin typeface="Söhne"/>
              </a:rPr>
              <a:t>Análisis FODA (Fortalezas, Oportunidades, Debilidades, Amenazas): se utiliza para identificar las fortalezas y debilidades internas de la empresa y las oportunidades y amenazas externas que pueden afectar el proyecto.</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0" i="0" u="none" strike="noStrike" cap="none" normalizeH="0" baseline="0" dirty="0">
                <a:ln>
                  <a:noFill/>
                </a:ln>
                <a:solidFill>
                  <a:srgbClr val="000000"/>
                </a:solidFill>
                <a:effectLst/>
                <a:latin typeface="Söhne"/>
              </a:rPr>
              <a:t>Análisis de mercado: se utiliza para evaluar la demanda y la oferta en el mercado y determinar si el proyecto es viable económicamente.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rgbClr val="000000"/>
                </a:solidFill>
                <a:effectLst/>
                <a:latin typeface="Söhne"/>
              </a:rPr>
              <a:t>Estudio de mercado: se utiliza para identificar la demanda del producto o servicio que se planea ofrecer y evaluar la competencia.</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a:ln>
                  <a:noFill/>
                </a:ln>
                <a:solidFill>
                  <a:srgbClr val="000000"/>
                </a:solidFill>
                <a:effectLst/>
                <a:latin typeface="Söhne"/>
              </a:rPr>
              <a:t>Análisis financiero: se utiliza para evaluar la rentabilidad del proyecto y su capacidad para generar beneficios.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s-CL" altLang="es-CL" sz="1800" b="0" i="0" u="none" strike="noStrike" cap="none" normalizeH="0" baseline="0" dirty="0">
                <a:ln>
                  <a:noFill/>
                </a:ln>
                <a:solidFill>
                  <a:srgbClr val="000000"/>
                </a:solidFill>
                <a:effectLst/>
                <a:latin typeface="Söhne"/>
              </a:rPr>
              <a:t>Análisis de riesgos: se utiliza para identificar y evaluar los riesgos asociados con el proyecto y desarrollar un plan para mitigar o evitar esos riesgos.</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s-CL" altLang="es-CL" sz="1800" b="0" i="0" u="none" strike="noStrike" cap="none" normalizeH="0" baseline="0" dirty="0">
                <a:ln>
                  <a:noFill/>
                </a:ln>
                <a:solidFill>
                  <a:srgbClr val="000000"/>
                </a:solidFill>
                <a:effectLst/>
                <a:latin typeface="Söhne"/>
              </a:rPr>
              <a:t>Evaluación de impacto ambiental: se utiliza para evaluar el impacto ambiental del proyecto y determinar si cumple con las normas y regulaciones ambientales.</a:t>
            </a: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s-CL" altLang="es-CL" sz="1800" b="0" i="0" u="none" strike="noStrike" cap="none" normalizeH="0" baseline="0" dirty="0">
                <a:ln>
                  <a:noFill/>
                </a:ln>
                <a:solidFill>
                  <a:srgbClr val="000000"/>
                </a:solidFill>
                <a:effectLst/>
                <a:latin typeface="Söhne"/>
              </a:rPr>
              <a:t>Estudio técnico: se utiliza para evaluar la viabilidad técnica del proyecto y determinar si se cuenta con los recursos y capacidades técnicas necesarios para llevar a cabo el proyecto.</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0" i="0" u="none" strike="noStrike" cap="none" normalizeH="0" baseline="0" dirty="0">
                <a:ln>
                  <a:noFill/>
                </a:ln>
                <a:solidFill>
                  <a:srgbClr val="000000"/>
                </a:solidFill>
                <a:effectLst/>
                <a:latin typeface="Söhne"/>
              </a:rPr>
              <a:t>Estas herramientas deben ser utilizadas en conjunto y adaptadas a las necesidades específicas del proyecto para evaluar de manera efectiva su factibilidad.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186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4600" y="662169"/>
            <a:ext cx="10289033" cy="5694181"/>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Guepardo en la naturaleza">
            <a:extLst>
              <a:ext uri="{FF2B5EF4-FFF2-40B4-BE49-F238E27FC236}">
                <a16:creationId xmlns:a16="http://schemas.microsoft.com/office/drawing/2014/main" id="{3DB12572-3970-42C7-F024-FA2C0B14F0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65" r="-1" b="7865"/>
          <a:stretch/>
        </p:blipFill>
        <p:spPr>
          <a:xfrm>
            <a:off x="838200" y="233807"/>
            <a:ext cx="10468866" cy="5888737"/>
          </a:xfrm>
          <a:prstGeom prst="rect">
            <a:avLst/>
          </a:prstGeom>
          <a:ln w="28575">
            <a:solidFill>
              <a:schemeClr val="bg1"/>
            </a:solidFill>
          </a:ln>
        </p:spPr>
      </p:pic>
      <p:sp>
        <p:nvSpPr>
          <p:cNvPr id="6" name="CuadroTexto 5">
            <a:extLst>
              <a:ext uri="{FF2B5EF4-FFF2-40B4-BE49-F238E27FC236}">
                <a16:creationId xmlns:a16="http://schemas.microsoft.com/office/drawing/2014/main" id="{4DCFC1C0-ACF2-D5DD-E844-0B6E9F0E1642}"/>
              </a:ext>
            </a:extLst>
          </p:cNvPr>
          <p:cNvSpPr txBox="1"/>
          <p:nvPr/>
        </p:nvSpPr>
        <p:spPr>
          <a:xfrm>
            <a:off x="2912165" y="1540565"/>
            <a:ext cx="4224131" cy="646331"/>
          </a:xfrm>
          <a:prstGeom prst="rect">
            <a:avLst/>
          </a:prstGeom>
          <a:noFill/>
        </p:spPr>
        <p:txBody>
          <a:bodyPr wrap="square" rtlCol="0">
            <a:spAutoFit/>
          </a:bodyPr>
          <a:lstStyle/>
          <a:p>
            <a:r>
              <a:rPr lang="es-CL" sz="3600" dirty="0">
                <a:solidFill>
                  <a:schemeClr val="bg1"/>
                </a:solidFill>
              </a:rPr>
              <a:t>Gestión De Riesgos </a:t>
            </a:r>
          </a:p>
        </p:txBody>
      </p:sp>
    </p:spTree>
    <p:extLst>
      <p:ext uri="{BB962C8B-B14F-4D97-AF65-F5344CB8AC3E}">
        <p14:creationId xmlns:p14="http://schemas.microsoft.com/office/powerpoint/2010/main" val="261479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5DBA9B-A5B2-F7CE-FD7E-5DBE396C7727}"/>
              </a:ext>
            </a:extLst>
          </p:cNvPr>
          <p:cNvSpPr txBox="1"/>
          <p:nvPr/>
        </p:nvSpPr>
        <p:spPr>
          <a:xfrm>
            <a:off x="1262166" y="843677"/>
            <a:ext cx="9667668" cy="2862322"/>
          </a:xfrm>
          <a:prstGeom prst="rect">
            <a:avLst/>
          </a:prstGeom>
          <a:noFill/>
        </p:spPr>
        <p:txBody>
          <a:bodyPr wrap="square">
            <a:spAutoFit/>
          </a:bodyPr>
          <a:lstStyle/>
          <a:p>
            <a:pPr algn="l"/>
            <a:r>
              <a:rPr lang="es-ES" b="0" i="0" dirty="0">
                <a:solidFill>
                  <a:srgbClr val="2D2D2D"/>
                </a:solidFill>
                <a:effectLst/>
                <a:latin typeface="Open Sans" panose="020B0606030504020204" pitchFamily="34" charset="0"/>
              </a:rPr>
              <a:t>Los métodos de análisis de riesgos son técnicas que se emplean para evaluar los riesgos de un proyecto o un proceso. Estos métodos ayudan a tomar decisiones que permiten implementar medidas de prevención para evitar peligros potenciales o reducir su impacto.</a:t>
            </a:r>
          </a:p>
          <a:p>
            <a:pPr algn="l"/>
            <a:endParaRPr lang="es-ES" b="0" i="0" dirty="0">
              <a:solidFill>
                <a:srgbClr val="2D2D2D"/>
              </a:solidFill>
              <a:effectLst/>
              <a:latin typeface="Open Sans" panose="020B0606030504020204" pitchFamily="34" charset="0"/>
            </a:endParaRPr>
          </a:p>
          <a:p>
            <a:pPr algn="l"/>
            <a:r>
              <a:rPr lang="es-ES" b="0" i="0" dirty="0">
                <a:solidFill>
                  <a:srgbClr val="2D2D2D"/>
                </a:solidFill>
                <a:effectLst/>
                <a:latin typeface="Open Sans" panose="020B0606030504020204" pitchFamily="34" charset="0"/>
              </a:rPr>
              <a:t>Es cierto que </a:t>
            </a:r>
            <a:r>
              <a:rPr lang="es-ES" b="1" i="0" dirty="0">
                <a:solidFill>
                  <a:srgbClr val="2D2D2D"/>
                </a:solidFill>
                <a:effectLst/>
                <a:latin typeface="Open Sans" panose="020B0606030504020204" pitchFamily="34" charset="0"/>
              </a:rPr>
              <a:t>no existe una única metodología de riesgos. </a:t>
            </a:r>
            <a:r>
              <a:rPr lang="es-ES" b="0" i="0" dirty="0">
                <a:solidFill>
                  <a:srgbClr val="2D2D2D"/>
                </a:solidFill>
                <a:effectLst/>
                <a:latin typeface="Open Sans" panose="020B0606030504020204" pitchFamily="34" charset="0"/>
              </a:rPr>
              <a:t>La forma ideal de realizar la gestión es seleccionar y combinar las mejores técnicas según el tipo de negocio o de proyecto. Por eso, a la hora de escoger, hay que tener en cuenta que algunas de estas herramientas son más idóneas para evaluar las causas de un problema, mientras que otras son más adecuadas para valorar las consecuencias.</a:t>
            </a:r>
          </a:p>
        </p:txBody>
      </p:sp>
      <p:pic>
        <p:nvPicPr>
          <p:cNvPr id="2" name="Imagen 1" descr="Imagen que contiene Texto&#10;&#10;Descripción generada automáticamente">
            <a:extLst>
              <a:ext uri="{FF2B5EF4-FFF2-40B4-BE49-F238E27FC236}">
                <a16:creationId xmlns:a16="http://schemas.microsoft.com/office/drawing/2014/main" id="{1723E601-B142-C300-5F60-F546CB9CB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446" y="4715139"/>
            <a:ext cx="5186315" cy="817408"/>
          </a:xfrm>
          <a:prstGeom prst="rect">
            <a:avLst/>
          </a:prstGeom>
        </p:spPr>
      </p:pic>
    </p:spTree>
    <p:extLst>
      <p:ext uri="{BB962C8B-B14F-4D97-AF65-F5344CB8AC3E}">
        <p14:creationId xmlns:p14="http://schemas.microsoft.com/office/powerpoint/2010/main" val="56688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3776" y="2760135"/>
            <a:ext cx="10803938" cy="2352695"/>
          </a:xfrm>
          <a:prstGeom prst="rect">
            <a:avLst/>
          </a:prstGeom>
        </p:spPr>
        <p:txBody>
          <a:bodyPr wrap="square">
            <a:spAutoFit/>
          </a:bodyPr>
          <a:lstStyle/>
          <a:p>
            <a:pPr>
              <a:lnSpc>
                <a:spcPct val="107000"/>
              </a:lnSpc>
              <a:spcAft>
                <a:spcPts val="800"/>
              </a:spcAft>
            </a:pPr>
            <a:r>
              <a:rPr lang="es-CL" sz="1800" b="1" dirty="0">
                <a:effectLst/>
                <a:latin typeface="Calibri" panose="020F0502020204030204" pitchFamily="34" charset="0"/>
                <a:ea typeface="Calibri" panose="020F0502020204030204" pitchFamily="34" charset="0"/>
                <a:cs typeface="Calibri" panose="020F0502020204030204" pitchFamily="34" charset="0"/>
              </a:rPr>
              <a:t>Objetivos específicos</a:t>
            </a:r>
            <a:r>
              <a:rPr lang="es-CL" sz="1800" dirty="0">
                <a:effectLst/>
                <a:latin typeface="Calibri" panose="020F0502020204030204" pitchFamily="34" charset="0"/>
                <a:ea typeface="Calibri" panose="020F0502020204030204" pitchFamily="34" charset="0"/>
                <a:cs typeface="Calibri" panose="020F0502020204030204" pitchFamily="34" charset="0"/>
              </a:rPr>
              <a:t>: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CL" sz="1800" dirty="0">
                <a:effectLst/>
                <a:latin typeface="Calibri" panose="020F0502020204030204" pitchFamily="34" charset="0"/>
                <a:ea typeface="Times New Roman" panose="02020603050405020304" pitchFamily="18" charset="0"/>
                <a:cs typeface="Calibri" panose="020F0502020204030204" pitchFamily="34" charset="0"/>
              </a:rPr>
              <a:t>Brindar una comprensión completa de los conceptos de emprendimiento y gestión de proyectos, desde la identificación de oportunidades de negocio y la creación de planes de negocio, hasta la ejecución y la evaluación del proyecto.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L" sz="1800" dirty="0">
                <a:effectLst/>
                <a:latin typeface="Calibri" panose="020F0502020204030204" pitchFamily="34" charset="0"/>
                <a:ea typeface="Times New Roman" panose="02020603050405020304" pitchFamily="18" charset="0"/>
                <a:cs typeface="Calibri" panose="020F0502020204030204" pitchFamily="34" charset="0"/>
              </a:rPr>
              <a:t>Abordar temas importantes para un emprendedores, como son : gestión de riesgos, liderazgo, toma de decisiones, comunicación efectiva  y la resolución de problemas.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r>
              <a:rPr lang="es-CL" sz="1800" dirty="0">
                <a:effectLst/>
                <a:latin typeface="Calibri" panose="020F0502020204030204" pitchFamily="34" charset="0"/>
                <a:ea typeface="Times New Roman" panose="02020603050405020304" pitchFamily="18" charset="0"/>
              </a:rPr>
              <a:t>Y … Desarrollar un Plan de Negocios!! </a:t>
            </a:r>
            <a:endParaRPr lang="es-CL" sz="2800" dirty="0">
              <a:latin typeface="Arial" panose="020B0604020202020204" pitchFamily="34" charset="0"/>
            </a:endParaRPr>
          </a:p>
        </p:txBody>
      </p:sp>
      <p:sp>
        <p:nvSpPr>
          <p:cNvPr id="8" name="CuadroTexto 7"/>
          <p:cNvSpPr txBox="1"/>
          <p:nvPr/>
        </p:nvSpPr>
        <p:spPr>
          <a:xfrm>
            <a:off x="692185" y="404265"/>
            <a:ext cx="5411249" cy="584775"/>
          </a:xfrm>
          <a:prstGeom prst="rect">
            <a:avLst/>
          </a:prstGeom>
          <a:noFill/>
        </p:spPr>
        <p:txBody>
          <a:bodyPr wrap="square" rtlCol="0">
            <a:spAutoFit/>
          </a:bodyPr>
          <a:lstStyle/>
          <a:p>
            <a:r>
              <a:rPr lang="es-CL" sz="3200" dirty="0">
                <a:solidFill>
                  <a:srgbClr val="E44142"/>
                </a:solidFill>
                <a:latin typeface="Arial" panose="020B0604020202020204" pitchFamily="34" charset="0"/>
                <a:cs typeface="Arial" panose="020B0604020202020204" pitchFamily="34" charset="0"/>
              </a:rPr>
              <a:t>Bienvenidos ! </a:t>
            </a:r>
          </a:p>
        </p:txBody>
      </p:sp>
      <p:pic>
        <p:nvPicPr>
          <p:cNvPr id="5" name="Imagen 4" descr="Icono&#10;&#10;Descripción generada automáticamente">
            <a:extLst>
              <a:ext uri="{FF2B5EF4-FFF2-40B4-BE49-F238E27FC236}">
                <a16:creationId xmlns:a16="http://schemas.microsoft.com/office/drawing/2014/main" id="{19C796FE-C531-4167-8784-20F6C820E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
        <p:nvSpPr>
          <p:cNvPr id="3" name="Rectángulo 2">
            <a:extLst>
              <a:ext uri="{FF2B5EF4-FFF2-40B4-BE49-F238E27FC236}">
                <a16:creationId xmlns:a16="http://schemas.microsoft.com/office/drawing/2014/main" id="{AB1A9F45-A422-57EF-CEA4-9CB91F476AFE}"/>
              </a:ext>
            </a:extLst>
          </p:cNvPr>
          <p:cNvSpPr/>
          <p:nvPr/>
        </p:nvSpPr>
        <p:spPr>
          <a:xfrm>
            <a:off x="843776" y="1375140"/>
            <a:ext cx="10803938" cy="1384995"/>
          </a:xfrm>
          <a:prstGeom prst="rect">
            <a:avLst/>
          </a:prstGeom>
        </p:spPr>
        <p:txBody>
          <a:bodyPr wrap="square">
            <a:spAutoFit/>
          </a:bodyPr>
          <a:lstStyle/>
          <a:p>
            <a:pPr algn="just">
              <a:buClr>
                <a:srgbClr val="E44142"/>
              </a:buClr>
              <a:buSzPct val="120000"/>
            </a:pPr>
            <a:r>
              <a:rPr lang="es-CL" sz="2000" dirty="0">
                <a:solidFill>
                  <a:srgbClr val="5C6878"/>
                </a:solidFill>
                <a:latin typeface="Arial" panose="020B0604020202020204" pitchFamily="34" charset="0"/>
                <a:ea typeface="Times New Roman" panose="02020603050405020304" pitchFamily="18" charset="0"/>
                <a:cs typeface="Calibri" panose="020F0502020204030204" pitchFamily="34" charset="0"/>
              </a:rPr>
              <a:t>Recordemos nuestro </a:t>
            </a:r>
            <a:r>
              <a:rPr lang="es-CL" sz="2000" dirty="0">
                <a:solidFill>
                  <a:srgbClr val="5C6878"/>
                </a:solidFill>
                <a:effectLst/>
                <a:latin typeface="Arial" panose="020B0604020202020204" pitchFamily="34" charset="0"/>
                <a:ea typeface="Times New Roman" panose="02020603050405020304" pitchFamily="18" charset="0"/>
                <a:cs typeface="Calibri" panose="020F0502020204030204" pitchFamily="34" charset="0"/>
              </a:rPr>
              <a:t>OB</a:t>
            </a:r>
            <a:r>
              <a:rPr lang="es-CL" sz="2000" dirty="0">
                <a:solidFill>
                  <a:srgbClr val="5C6878"/>
                </a:solidFill>
                <a:latin typeface="Arial" panose="020B0604020202020204" pitchFamily="34" charset="0"/>
                <a:ea typeface="Times New Roman" panose="02020603050405020304" pitchFamily="18" charset="0"/>
                <a:cs typeface="Calibri" panose="020F0502020204030204" pitchFamily="34" charset="0"/>
              </a:rPr>
              <a:t>JETIVO GENERAL </a:t>
            </a:r>
          </a:p>
          <a:p>
            <a:pPr algn="just">
              <a:buClr>
                <a:srgbClr val="E44142"/>
              </a:buClr>
              <a:buSzPct val="120000"/>
            </a:pPr>
            <a:r>
              <a:rPr lang="es-CL" sz="1800" dirty="0">
                <a:effectLst/>
                <a:latin typeface="Calibri" panose="020F0502020204030204" pitchFamily="34" charset="0"/>
                <a:ea typeface="Times New Roman" panose="02020603050405020304" pitchFamily="18" charset="0"/>
                <a:cs typeface="Calibri" panose="020F0502020204030204" pitchFamily="34" charset="0"/>
              </a:rPr>
              <a:t>El objetivo general del curso de emprendimiento y gestión de proyectos es proporcionar a los participantes las herramientas y habilidades necesarias para planificar, ejecutar y evaluar proyectos empresariales exitosos.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E44142"/>
              </a:buClr>
              <a:buSzPct val="120000"/>
              <a:buFont typeface="Wingdings" panose="05000000000000000000" pitchFamily="2" charset="2"/>
              <a:buChar char="§"/>
            </a:pPr>
            <a:endParaRPr lang="es-CL" sz="2800" dirty="0">
              <a:latin typeface="Arial" panose="020B0604020202020204" pitchFamily="34" charset="0"/>
            </a:endParaRPr>
          </a:p>
        </p:txBody>
      </p:sp>
    </p:spTree>
    <p:extLst>
      <p:ext uri="{BB962C8B-B14F-4D97-AF65-F5344CB8AC3E}">
        <p14:creationId xmlns:p14="http://schemas.microsoft.com/office/powerpoint/2010/main" val="5472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datos almacenados 7">
            <a:extLst>
              <a:ext uri="{FF2B5EF4-FFF2-40B4-BE49-F238E27FC236}">
                <a16:creationId xmlns:a16="http://schemas.microsoft.com/office/drawing/2014/main" id="{0E06DE43-7A7B-75BE-140D-BB413492DC9E}"/>
              </a:ext>
            </a:extLst>
          </p:cNvPr>
          <p:cNvSpPr/>
          <p:nvPr/>
        </p:nvSpPr>
        <p:spPr>
          <a:xfrm>
            <a:off x="1110343" y="4394719"/>
            <a:ext cx="3909527" cy="127829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4400" b="1" i="0" dirty="0" err="1">
                <a:solidFill>
                  <a:schemeClr val="bg1"/>
                </a:solidFill>
                <a:effectLst/>
                <a:latin typeface="Open Sans" panose="020B0606030504020204" pitchFamily="34" charset="0"/>
              </a:rPr>
              <a:t>What</a:t>
            </a:r>
            <a:r>
              <a:rPr lang="es-ES" sz="4400" b="1" i="0" dirty="0">
                <a:solidFill>
                  <a:schemeClr val="bg1"/>
                </a:solidFill>
                <a:effectLst/>
                <a:latin typeface="Open Sans" panose="020B0606030504020204" pitchFamily="34" charset="0"/>
              </a:rPr>
              <a:t> </a:t>
            </a:r>
            <a:r>
              <a:rPr lang="es-ES" sz="4400" b="1" i="0" dirty="0" err="1">
                <a:solidFill>
                  <a:schemeClr val="bg1"/>
                </a:solidFill>
                <a:effectLst/>
                <a:latin typeface="Open Sans" panose="020B0606030504020204" pitchFamily="34" charset="0"/>
              </a:rPr>
              <a:t>if</a:t>
            </a:r>
            <a:endParaRPr lang="es-ES" sz="4400" b="1" i="0" dirty="0">
              <a:solidFill>
                <a:schemeClr val="bg1"/>
              </a:solidFill>
              <a:effectLst/>
              <a:latin typeface="Open Sans" panose="020B0606030504020204" pitchFamily="34" charset="0"/>
            </a:endParaRPr>
          </a:p>
        </p:txBody>
      </p:sp>
      <p:sp>
        <p:nvSpPr>
          <p:cNvPr id="9" name="Rombo 8">
            <a:extLst>
              <a:ext uri="{FF2B5EF4-FFF2-40B4-BE49-F238E27FC236}">
                <a16:creationId xmlns:a16="http://schemas.microsoft.com/office/drawing/2014/main" id="{C3D8468A-4A7D-8766-C08F-C053F64729E3}"/>
              </a:ext>
            </a:extLst>
          </p:cNvPr>
          <p:cNvSpPr/>
          <p:nvPr/>
        </p:nvSpPr>
        <p:spPr>
          <a:xfrm>
            <a:off x="8021217" y="3237723"/>
            <a:ext cx="2845836" cy="30977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Escuchar a quienes trabajan día a día</a:t>
            </a:r>
          </a:p>
        </p:txBody>
      </p:sp>
      <p:sp>
        <p:nvSpPr>
          <p:cNvPr id="4" name="CuadroTexto 3">
            <a:extLst>
              <a:ext uri="{FF2B5EF4-FFF2-40B4-BE49-F238E27FC236}">
                <a16:creationId xmlns:a16="http://schemas.microsoft.com/office/drawing/2014/main" id="{0C2248C9-752B-E0BA-F573-5410C2435ED4}"/>
              </a:ext>
            </a:extLst>
          </p:cNvPr>
          <p:cNvSpPr txBox="1"/>
          <p:nvPr/>
        </p:nvSpPr>
        <p:spPr>
          <a:xfrm>
            <a:off x="867748" y="424401"/>
            <a:ext cx="9759819" cy="3416320"/>
          </a:xfrm>
          <a:prstGeom prst="rect">
            <a:avLst/>
          </a:prstGeom>
          <a:noFill/>
        </p:spPr>
        <p:txBody>
          <a:bodyPr wrap="square">
            <a:spAutoFit/>
          </a:bodyPr>
          <a:lstStyle/>
          <a:p>
            <a:pPr algn="l"/>
            <a:r>
              <a:rPr lang="es-ES" b="1" i="0" dirty="0" err="1">
                <a:solidFill>
                  <a:srgbClr val="333333"/>
                </a:solidFill>
                <a:effectLst/>
                <a:latin typeface="Open Sans" panose="020B0606030504020204" pitchFamily="34" charset="0"/>
              </a:rPr>
              <a:t>What</a:t>
            </a:r>
            <a:r>
              <a:rPr lang="es-ES" b="1" i="0" dirty="0">
                <a:solidFill>
                  <a:srgbClr val="333333"/>
                </a:solidFill>
                <a:effectLst/>
                <a:latin typeface="Open Sans" panose="020B0606030504020204" pitchFamily="34" charset="0"/>
              </a:rPr>
              <a:t> </a:t>
            </a:r>
            <a:r>
              <a:rPr lang="es-ES" b="1" i="0" dirty="0" err="1">
                <a:solidFill>
                  <a:srgbClr val="333333"/>
                </a:solidFill>
                <a:effectLst/>
                <a:latin typeface="Open Sans" panose="020B0606030504020204" pitchFamily="34" charset="0"/>
              </a:rPr>
              <a:t>if</a:t>
            </a:r>
            <a:endParaRPr lang="es-ES" b="1" i="0" dirty="0">
              <a:solidFill>
                <a:srgbClr val="333333"/>
              </a:solidFill>
              <a:effectLst/>
              <a:latin typeface="Open Sans" panose="020B0606030504020204" pitchFamily="34" charset="0"/>
            </a:endParaRPr>
          </a:p>
          <a:p>
            <a:pPr algn="l"/>
            <a:r>
              <a:rPr lang="es-ES" b="0" i="0" dirty="0">
                <a:solidFill>
                  <a:srgbClr val="2D2D2D"/>
                </a:solidFill>
                <a:effectLst/>
                <a:latin typeface="Open Sans" panose="020B0606030504020204" pitchFamily="34" charset="0"/>
              </a:rPr>
              <a:t>El análisis </a:t>
            </a:r>
            <a:r>
              <a:rPr lang="es-ES" b="0" i="1" dirty="0" err="1">
                <a:solidFill>
                  <a:srgbClr val="2D2D2D"/>
                </a:solidFill>
                <a:effectLst/>
                <a:latin typeface="Open Sans" panose="020B0606030504020204" pitchFamily="34" charset="0"/>
              </a:rPr>
              <a:t>what</a:t>
            </a:r>
            <a:r>
              <a:rPr lang="es-ES" b="0" i="1" dirty="0">
                <a:solidFill>
                  <a:srgbClr val="2D2D2D"/>
                </a:solidFill>
                <a:effectLst/>
                <a:latin typeface="Open Sans" panose="020B0606030504020204" pitchFamily="34" charset="0"/>
              </a:rPr>
              <a:t> </a:t>
            </a:r>
            <a:r>
              <a:rPr lang="es-ES" b="0" i="1" dirty="0" err="1">
                <a:solidFill>
                  <a:srgbClr val="2D2D2D"/>
                </a:solidFill>
                <a:effectLst/>
                <a:latin typeface="Open Sans" panose="020B0606030504020204" pitchFamily="34" charset="0"/>
              </a:rPr>
              <a:t>if</a:t>
            </a:r>
            <a:r>
              <a:rPr lang="es-ES" b="0" i="1" dirty="0">
                <a:solidFill>
                  <a:srgbClr val="2D2D2D"/>
                </a:solidFill>
                <a:effectLst/>
                <a:latin typeface="Open Sans" panose="020B0606030504020204" pitchFamily="34" charset="0"/>
              </a:rPr>
              <a:t> </a:t>
            </a:r>
            <a:r>
              <a:rPr lang="es-ES" b="0" i="0" dirty="0">
                <a:solidFill>
                  <a:srgbClr val="2D2D2D"/>
                </a:solidFill>
                <a:effectLst/>
                <a:latin typeface="Open Sans" panose="020B0606030504020204" pitchFamily="34" charset="0"/>
              </a:rPr>
              <a:t>(¿Qué pasaría si…?) Es una herramienta sencilla y fácil de entender para cualquier gestor. Usualmente se utiliza en la primera fase de la gestión cuando apenas se están identificando los riesgos. Después, este método puede complementarse con un análisis más profundo de los riesgos y sus causas a través de otras técnicas adicionales.</a:t>
            </a:r>
          </a:p>
          <a:p>
            <a:pPr algn="l"/>
            <a:r>
              <a:rPr lang="es-ES" b="0" i="0" dirty="0">
                <a:solidFill>
                  <a:srgbClr val="2D2D2D"/>
                </a:solidFill>
                <a:effectLst/>
                <a:latin typeface="Open Sans" panose="020B0606030504020204" pitchFamily="34" charset="0"/>
              </a:rPr>
              <a:t>Esta </a:t>
            </a:r>
            <a:r>
              <a:rPr lang="es-ES" b="1" i="0" dirty="0">
                <a:solidFill>
                  <a:srgbClr val="2D2D2D"/>
                </a:solidFill>
                <a:effectLst/>
                <a:latin typeface="Open Sans" panose="020B0606030504020204" pitchFamily="34" charset="0"/>
              </a:rPr>
              <a:t>metodología de administración de riesgos</a:t>
            </a:r>
            <a:r>
              <a:rPr lang="es-ES" b="0" i="0" dirty="0">
                <a:solidFill>
                  <a:srgbClr val="2D2D2D"/>
                </a:solidFill>
                <a:effectLst/>
                <a:latin typeface="Open Sans" panose="020B0606030504020204" pitchFamily="34" charset="0"/>
              </a:rPr>
              <a:t> consiste en programar reuniones entre funcionarios o colaboradores que conozcan a fondo el proceso que se analiza. La primera reunión se programa para hacer lluvia de ideas, en esta se formulan preguntas que ayuden a visibilizar posibles problemas. De ahí el nombre de </a:t>
            </a:r>
            <a:r>
              <a:rPr lang="es-ES" b="0" i="1" dirty="0" err="1">
                <a:solidFill>
                  <a:srgbClr val="2D2D2D"/>
                </a:solidFill>
                <a:effectLst/>
                <a:latin typeface="Open Sans" panose="020B0606030504020204" pitchFamily="34" charset="0"/>
              </a:rPr>
              <a:t>what</a:t>
            </a:r>
            <a:r>
              <a:rPr lang="es-ES" b="0" i="1" dirty="0">
                <a:solidFill>
                  <a:srgbClr val="2D2D2D"/>
                </a:solidFill>
                <a:effectLst/>
                <a:latin typeface="Open Sans" panose="020B0606030504020204" pitchFamily="34" charset="0"/>
              </a:rPr>
              <a:t> </a:t>
            </a:r>
            <a:r>
              <a:rPr lang="es-ES" b="0" i="1" dirty="0" err="1">
                <a:solidFill>
                  <a:srgbClr val="2D2D2D"/>
                </a:solidFill>
                <a:effectLst/>
                <a:latin typeface="Open Sans" panose="020B0606030504020204" pitchFamily="34" charset="0"/>
              </a:rPr>
              <a:t>if</a:t>
            </a:r>
            <a:r>
              <a:rPr lang="es-ES" b="0" i="0" dirty="0">
                <a:solidFill>
                  <a:srgbClr val="2D2D2D"/>
                </a:solidFill>
                <a:effectLst/>
                <a:latin typeface="Open Sans" panose="020B0606030504020204" pitchFamily="34" charset="0"/>
              </a:rPr>
              <a:t>, pues cada una de esas cuestiones comienza de ese modo:</a:t>
            </a:r>
          </a:p>
          <a:p>
            <a:pPr algn="l">
              <a:buFont typeface="Arial" panose="020B0604020202020204" pitchFamily="34" charset="0"/>
              <a:buChar char="•"/>
            </a:pPr>
            <a:r>
              <a:rPr lang="es-ES" b="0" i="0" dirty="0">
                <a:solidFill>
                  <a:srgbClr val="2D2D2D"/>
                </a:solidFill>
                <a:effectLst/>
                <a:latin typeface="Open Sans" panose="020B0606030504020204" pitchFamily="34" charset="0"/>
              </a:rPr>
              <a:t>¿Qué pasaría si falla la maquinaria?</a:t>
            </a:r>
          </a:p>
          <a:p>
            <a:pPr algn="l">
              <a:buFont typeface="Arial" panose="020B0604020202020204" pitchFamily="34" charset="0"/>
              <a:buChar char="•"/>
            </a:pPr>
            <a:r>
              <a:rPr lang="es-ES" b="0" i="0" dirty="0">
                <a:solidFill>
                  <a:srgbClr val="2D2D2D"/>
                </a:solidFill>
                <a:effectLst/>
                <a:latin typeface="Open Sans" panose="020B0606030504020204" pitchFamily="34" charset="0"/>
              </a:rPr>
              <a:t>¿Qué pasaría si hay una interrupción de energía?</a:t>
            </a:r>
          </a:p>
        </p:txBody>
      </p:sp>
      <p:pic>
        <p:nvPicPr>
          <p:cNvPr id="6" name="Imagen 5" descr="Imagen que contiene Texto&#10;&#10;Descripción generada automáticamente">
            <a:extLst>
              <a:ext uri="{FF2B5EF4-FFF2-40B4-BE49-F238E27FC236}">
                <a16:creationId xmlns:a16="http://schemas.microsoft.com/office/drawing/2014/main" id="{32DE39F1-65A4-0858-B9C7-5A2F3DAA03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842" y="5818307"/>
            <a:ext cx="5186315" cy="817408"/>
          </a:xfrm>
          <a:prstGeom prst="rect">
            <a:avLst/>
          </a:prstGeom>
        </p:spPr>
      </p:pic>
    </p:spTree>
    <p:extLst>
      <p:ext uri="{BB962C8B-B14F-4D97-AF65-F5344CB8AC3E}">
        <p14:creationId xmlns:p14="http://schemas.microsoft.com/office/powerpoint/2010/main" val="249761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datos almacenados 7">
            <a:extLst>
              <a:ext uri="{FF2B5EF4-FFF2-40B4-BE49-F238E27FC236}">
                <a16:creationId xmlns:a16="http://schemas.microsoft.com/office/drawing/2014/main" id="{0E06DE43-7A7B-75BE-140D-BB413492DC9E}"/>
              </a:ext>
            </a:extLst>
          </p:cNvPr>
          <p:cNvSpPr/>
          <p:nvPr/>
        </p:nvSpPr>
        <p:spPr>
          <a:xfrm>
            <a:off x="1679511" y="5141454"/>
            <a:ext cx="3909527" cy="127829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4400" b="1" i="0" dirty="0">
                <a:solidFill>
                  <a:schemeClr val="bg1"/>
                </a:solidFill>
                <a:effectLst/>
                <a:latin typeface="Open Sans" panose="020B0606030504020204" pitchFamily="34" charset="0"/>
              </a:rPr>
              <a:t>APR</a:t>
            </a:r>
          </a:p>
        </p:txBody>
      </p:sp>
      <p:sp>
        <p:nvSpPr>
          <p:cNvPr id="9" name="Rombo 8">
            <a:extLst>
              <a:ext uri="{FF2B5EF4-FFF2-40B4-BE49-F238E27FC236}">
                <a16:creationId xmlns:a16="http://schemas.microsoft.com/office/drawing/2014/main" id="{C3D8468A-4A7D-8766-C08F-C053F64729E3}"/>
              </a:ext>
            </a:extLst>
          </p:cNvPr>
          <p:cNvSpPr/>
          <p:nvPr/>
        </p:nvSpPr>
        <p:spPr>
          <a:xfrm>
            <a:off x="9551437" y="3592572"/>
            <a:ext cx="2845836" cy="30977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Análisis Preliminar / Matriz de Riesgo</a:t>
            </a:r>
          </a:p>
        </p:txBody>
      </p:sp>
      <p:sp>
        <p:nvSpPr>
          <p:cNvPr id="4" name="CuadroTexto 3">
            <a:extLst>
              <a:ext uri="{FF2B5EF4-FFF2-40B4-BE49-F238E27FC236}">
                <a16:creationId xmlns:a16="http://schemas.microsoft.com/office/drawing/2014/main" id="{0C2248C9-752B-E0BA-F573-5410C2435ED4}"/>
              </a:ext>
            </a:extLst>
          </p:cNvPr>
          <p:cNvSpPr txBox="1"/>
          <p:nvPr/>
        </p:nvSpPr>
        <p:spPr>
          <a:xfrm>
            <a:off x="867748" y="424401"/>
            <a:ext cx="9759819" cy="4801314"/>
          </a:xfrm>
          <a:prstGeom prst="rect">
            <a:avLst/>
          </a:prstGeom>
          <a:noFill/>
        </p:spPr>
        <p:txBody>
          <a:bodyPr wrap="square">
            <a:spAutoFit/>
          </a:bodyPr>
          <a:lstStyle/>
          <a:p>
            <a:r>
              <a:rPr lang="es-CL" b="1" i="0" dirty="0">
                <a:solidFill>
                  <a:srgbClr val="333333"/>
                </a:solidFill>
                <a:effectLst/>
                <a:latin typeface="Open Sans" panose="020B0606030504020204" pitchFamily="34" charset="0"/>
              </a:rPr>
              <a:t>Análisis preliminar de riesgos (APR)</a:t>
            </a:r>
          </a:p>
          <a:p>
            <a:pPr algn="l"/>
            <a:r>
              <a:rPr lang="es-ES" b="0" i="0" dirty="0">
                <a:solidFill>
                  <a:srgbClr val="2D2D2D"/>
                </a:solidFill>
                <a:effectLst/>
                <a:latin typeface="Open Sans" panose="020B0606030504020204" pitchFamily="34" charset="0"/>
              </a:rPr>
              <a:t>Esta </a:t>
            </a:r>
            <a:r>
              <a:rPr lang="es-ES" b="1" i="0" dirty="0">
                <a:solidFill>
                  <a:srgbClr val="2D2D2D"/>
                </a:solidFill>
                <a:effectLst/>
                <a:latin typeface="Open Sans" panose="020B0606030504020204" pitchFamily="34" charset="0"/>
              </a:rPr>
              <a:t>metodología de gestión de riesgos </a:t>
            </a:r>
            <a:r>
              <a:rPr lang="es-ES" b="0" i="0" dirty="0">
                <a:solidFill>
                  <a:srgbClr val="2D2D2D"/>
                </a:solidFill>
                <a:effectLst/>
                <a:latin typeface="Open Sans" panose="020B0606030504020204" pitchFamily="34" charset="0"/>
              </a:rPr>
              <a:t>también forma parte del análisis inicial. Se utiliza para identificar posibles riesgos cuando el proyecto apenas está comenzando.</a:t>
            </a:r>
          </a:p>
          <a:p>
            <a:pPr algn="l"/>
            <a:r>
              <a:rPr lang="es-ES" b="0" i="0" dirty="0">
                <a:solidFill>
                  <a:srgbClr val="2D2D2D"/>
                </a:solidFill>
                <a:effectLst/>
                <a:latin typeface="Open Sans" panose="020B0606030504020204" pitchFamily="34" charset="0"/>
              </a:rPr>
              <a:t>El primer paso en el análisis preliminar de riesgos es identificar todas las actividades que forman parte de un proyecto o de un proceso, intentando reconocer los posibles problemas que se puedan enfrentar en cada fase.</a:t>
            </a:r>
          </a:p>
          <a:p>
            <a:pPr algn="l"/>
            <a:r>
              <a:rPr lang="es-ES" b="0" i="0" dirty="0">
                <a:solidFill>
                  <a:srgbClr val="2D2D2D"/>
                </a:solidFill>
                <a:effectLst/>
                <a:latin typeface="Open Sans" panose="020B0606030504020204" pitchFamily="34" charset="0"/>
              </a:rPr>
              <a:t>Con esos datos se llena una tabla de registro. En una de las columnas se describen los riesgos que se identificaron, en otra se ubican las posibles causas, en la tercera se listan las consecuencias y en la última se sitúan las categorías de riesgos, combinando la frecuencia y la gravedad del riesgo para crear una clasificación de prioridades.</a:t>
            </a:r>
          </a:p>
          <a:p>
            <a:pPr algn="l"/>
            <a:r>
              <a:rPr lang="es-ES" b="0" i="0" dirty="0">
                <a:solidFill>
                  <a:srgbClr val="2D2D2D"/>
                </a:solidFill>
                <a:effectLst/>
                <a:latin typeface="Open Sans" panose="020B0606030504020204" pitchFamily="34" charset="0"/>
              </a:rPr>
              <a:t>Cuanto más probable sea un riesgo y más graves sus consecuencias, mayor atención debe dársele. Con esos criterios, los riesgos se clasifican en menores, moderados, serios o catastróficos.</a:t>
            </a:r>
          </a:p>
          <a:p>
            <a:pPr algn="l"/>
            <a:r>
              <a:rPr lang="es-ES" b="0" i="0" dirty="0">
                <a:solidFill>
                  <a:srgbClr val="2D2D2D"/>
                </a:solidFill>
                <a:effectLst/>
                <a:latin typeface="Open Sans" panose="020B0606030504020204" pitchFamily="34" charset="0"/>
              </a:rPr>
              <a:t>Para llevar a cabo esa priorización del riesgo, es conveniente utilizar una </a:t>
            </a:r>
            <a:r>
              <a:rPr lang="es-ES" b="1" i="0" u="none" strike="noStrike" dirty="0">
                <a:solidFill>
                  <a:srgbClr val="55AC82"/>
                </a:solidFill>
                <a:effectLst/>
                <a:latin typeface="Open Sans" panose="020B0606030504020204" pitchFamily="34" charset="0"/>
                <a:hlinkClick r:id="rId2"/>
              </a:rPr>
              <a:t>matriz de riesgos</a:t>
            </a:r>
            <a:r>
              <a:rPr lang="es-ES" b="0" i="0" dirty="0">
                <a:solidFill>
                  <a:srgbClr val="2D2D2D"/>
                </a:solidFill>
                <a:effectLst/>
                <a:latin typeface="Open Sans" panose="020B0606030504020204" pitchFamily="34" charset="0"/>
              </a:rPr>
              <a:t>; y una manera simple de crear esta matriz, que te permitirá visualizar los riesgos identificados</a:t>
            </a:r>
          </a:p>
          <a:p>
            <a:pPr algn="l">
              <a:buFont typeface="Arial" panose="020B0604020202020204" pitchFamily="34" charset="0"/>
              <a:buChar char="•"/>
            </a:pPr>
            <a:endParaRPr lang="es-ES" b="0" i="0" dirty="0">
              <a:solidFill>
                <a:srgbClr val="2D2D2D"/>
              </a:solidFill>
              <a:effectLst/>
              <a:latin typeface="Open Sans" panose="020B0606030504020204" pitchFamily="34" charset="0"/>
            </a:endParaRPr>
          </a:p>
        </p:txBody>
      </p:sp>
      <p:pic>
        <p:nvPicPr>
          <p:cNvPr id="2" name="Imagen 1" descr="Imagen que contiene Texto&#10;&#10;Descripción generada automáticamente">
            <a:extLst>
              <a:ext uri="{FF2B5EF4-FFF2-40B4-BE49-F238E27FC236}">
                <a16:creationId xmlns:a16="http://schemas.microsoft.com/office/drawing/2014/main" id="{9FAB9C53-B301-8100-5220-988D360C29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081" y="5225715"/>
            <a:ext cx="4962050" cy="782062"/>
          </a:xfrm>
          <a:prstGeom prst="rect">
            <a:avLst/>
          </a:prstGeom>
        </p:spPr>
      </p:pic>
    </p:spTree>
    <p:extLst>
      <p:ext uri="{BB962C8B-B14F-4D97-AF65-F5344CB8AC3E}">
        <p14:creationId xmlns:p14="http://schemas.microsoft.com/office/powerpoint/2010/main" val="370436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datos almacenados 7">
            <a:extLst>
              <a:ext uri="{FF2B5EF4-FFF2-40B4-BE49-F238E27FC236}">
                <a16:creationId xmlns:a16="http://schemas.microsoft.com/office/drawing/2014/main" id="{0E06DE43-7A7B-75BE-140D-BB413492DC9E}"/>
              </a:ext>
            </a:extLst>
          </p:cNvPr>
          <p:cNvSpPr/>
          <p:nvPr/>
        </p:nvSpPr>
        <p:spPr>
          <a:xfrm>
            <a:off x="1110343" y="4394719"/>
            <a:ext cx="3909527" cy="127829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4400" b="1" i="0" dirty="0">
                <a:solidFill>
                  <a:schemeClr val="bg1"/>
                </a:solidFill>
                <a:effectLst/>
                <a:latin typeface="Open Sans" panose="020B0606030504020204" pitchFamily="34" charset="0"/>
              </a:rPr>
              <a:t> 5 Porqués</a:t>
            </a:r>
          </a:p>
        </p:txBody>
      </p:sp>
      <p:sp>
        <p:nvSpPr>
          <p:cNvPr id="9" name="Rombo 8">
            <a:extLst>
              <a:ext uri="{FF2B5EF4-FFF2-40B4-BE49-F238E27FC236}">
                <a16:creationId xmlns:a16="http://schemas.microsoft.com/office/drawing/2014/main" id="{C3D8468A-4A7D-8766-C08F-C053F64729E3}"/>
              </a:ext>
            </a:extLst>
          </p:cNvPr>
          <p:cNvSpPr/>
          <p:nvPr/>
        </p:nvSpPr>
        <p:spPr>
          <a:xfrm>
            <a:off x="8021217" y="3237723"/>
            <a:ext cx="2845836" cy="30977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Llegar al fondo del problema </a:t>
            </a:r>
          </a:p>
        </p:txBody>
      </p:sp>
      <p:sp>
        <p:nvSpPr>
          <p:cNvPr id="4" name="CuadroTexto 3">
            <a:extLst>
              <a:ext uri="{FF2B5EF4-FFF2-40B4-BE49-F238E27FC236}">
                <a16:creationId xmlns:a16="http://schemas.microsoft.com/office/drawing/2014/main" id="{0C2248C9-752B-E0BA-F573-5410C2435ED4}"/>
              </a:ext>
            </a:extLst>
          </p:cNvPr>
          <p:cNvSpPr txBox="1"/>
          <p:nvPr/>
        </p:nvSpPr>
        <p:spPr>
          <a:xfrm>
            <a:off x="867748" y="424401"/>
            <a:ext cx="9759819" cy="3139321"/>
          </a:xfrm>
          <a:prstGeom prst="rect">
            <a:avLst/>
          </a:prstGeom>
          <a:noFill/>
        </p:spPr>
        <p:txBody>
          <a:bodyPr wrap="square">
            <a:spAutoFit/>
          </a:bodyPr>
          <a:lstStyle/>
          <a:p>
            <a:pPr algn="l"/>
            <a:r>
              <a:rPr lang="es-ES" b="1" dirty="0">
                <a:solidFill>
                  <a:srgbClr val="333333"/>
                </a:solidFill>
                <a:latin typeface="Open Sans" panose="020B0606030504020204" pitchFamily="34" charset="0"/>
              </a:rPr>
              <a:t>5 Porqués (o +)</a:t>
            </a:r>
          </a:p>
          <a:p>
            <a:pPr algn="l"/>
            <a:endParaRPr lang="es-ES" b="1" i="0" dirty="0">
              <a:solidFill>
                <a:srgbClr val="333333"/>
              </a:solidFill>
              <a:effectLst/>
              <a:latin typeface="Open Sans" panose="020B0606030504020204" pitchFamily="34" charset="0"/>
            </a:endParaRPr>
          </a:p>
          <a:p>
            <a:pPr algn="l"/>
            <a:r>
              <a:rPr lang="es-ES" b="0" i="0" dirty="0">
                <a:solidFill>
                  <a:srgbClr val="2D2D2D"/>
                </a:solidFill>
                <a:effectLst/>
                <a:latin typeface="Open Sans" panose="020B0606030504020204" pitchFamily="34" charset="0"/>
              </a:rPr>
              <a:t>El objetivo de esta técnica es llegar a la causa raíz de un problema específico, descartando las respuestas más inmediatas y superficiales. Así como los niños que empiezan a preguntar sobre el porqué de asuntos aleatorios, este método de análisis de riesgo es una indagación que consiste en formular preguntas iterativas sobre un problema determinado.   </a:t>
            </a:r>
          </a:p>
          <a:p>
            <a:pPr algn="l"/>
            <a:r>
              <a:rPr lang="es-ES" b="0" i="0" dirty="0">
                <a:solidFill>
                  <a:srgbClr val="2D2D2D"/>
                </a:solidFill>
                <a:effectLst/>
                <a:latin typeface="Open Sans" panose="020B0606030504020204" pitchFamily="34" charset="0"/>
              </a:rPr>
              <a:t>Esta </a:t>
            </a:r>
            <a:r>
              <a:rPr lang="es-ES" b="1" i="0" dirty="0">
                <a:solidFill>
                  <a:srgbClr val="2D2D2D"/>
                </a:solidFill>
                <a:effectLst/>
                <a:latin typeface="Open Sans" panose="020B0606030504020204" pitchFamily="34" charset="0"/>
              </a:rPr>
              <a:t>metodología de riesgos </a:t>
            </a:r>
            <a:r>
              <a:rPr lang="es-ES" b="0" i="0" dirty="0">
                <a:solidFill>
                  <a:srgbClr val="2D2D2D"/>
                </a:solidFill>
                <a:effectLst/>
                <a:latin typeface="Open Sans" panose="020B0606030504020204" pitchFamily="34" charset="0"/>
              </a:rPr>
              <a:t>debe desarrollarse en grupo. En primer lugar, se plantea el problema. Después, se pasa a la formulación de preguntas. Finalmente, a partir de las respuestas, se encuentra la causa raíz.</a:t>
            </a:r>
          </a:p>
          <a:p>
            <a:pPr algn="l">
              <a:buFont typeface="Arial" panose="020B0604020202020204" pitchFamily="34" charset="0"/>
              <a:buChar char="•"/>
            </a:pPr>
            <a:endParaRPr lang="es-ES" b="0" i="0" dirty="0">
              <a:solidFill>
                <a:srgbClr val="2D2D2D"/>
              </a:solidFill>
              <a:effectLst/>
              <a:latin typeface="Open Sans" panose="020B0606030504020204" pitchFamily="34" charset="0"/>
            </a:endParaRPr>
          </a:p>
        </p:txBody>
      </p:sp>
      <p:pic>
        <p:nvPicPr>
          <p:cNvPr id="5" name="Imagen 4" descr="Imagen que contiene Texto&#10;&#10;Descripción generada automáticamente">
            <a:extLst>
              <a:ext uri="{FF2B5EF4-FFF2-40B4-BE49-F238E27FC236}">
                <a16:creationId xmlns:a16="http://schemas.microsoft.com/office/drawing/2014/main" id="{FE460770-EC4A-36FE-389B-460CC5963F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1559" y="5686602"/>
            <a:ext cx="5186315" cy="817408"/>
          </a:xfrm>
          <a:prstGeom prst="rect">
            <a:avLst/>
          </a:prstGeom>
        </p:spPr>
      </p:pic>
    </p:spTree>
    <p:extLst>
      <p:ext uri="{BB962C8B-B14F-4D97-AF65-F5344CB8AC3E}">
        <p14:creationId xmlns:p14="http://schemas.microsoft.com/office/powerpoint/2010/main" val="209986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datos almacenados 7">
            <a:extLst>
              <a:ext uri="{FF2B5EF4-FFF2-40B4-BE49-F238E27FC236}">
                <a16:creationId xmlns:a16="http://schemas.microsoft.com/office/drawing/2014/main" id="{0E06DE43-7A7B-75BE-140D-BB413492DC9E}"/>
              </a:ext>
            </a:extLst>
          </p:cNvPr>
          <p:cNvSpPr/>
          <p:nvPr/>
        </p:nvSpPr>
        <p:spPr>
          <a:xfrm>
            <a:off x="1203649" y="4864455"/>
            <a:ext cx="3909527" cy="127829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4400" b="1" i="0" dirty="0">
                <a:solidFill>
                  <a:schemeClr val="bg1"/>
                </a:solidFill>
                <a:effectLst/>
                <a:latin typeface="Open Sans" panose="020B0606030504020204" pitchFamily="34" charset="0"/>
              </a:rPr>
              <a:t>  F M E A </a:t>
            </a:r>
          </a:p>
        </p:txBody>
      </p:sp>
      <p:sp>
        <p:nvSpPr>
          <p:cNvPr id="9" name="Rombo 8">
            <a:extLst>
              <a:ext uri="{FF2B5EF4-FFF2-40B4-BE49-F238E27FC236}">
                <a16:creationId xmlns:a16="http://schemas.microsoft.com/office/drawing/2014/main" id="{C3D8468A-4A7D-8766-C08F-C053F64729E3}"/>
              </a:ext>
            </a:extLst>
          </p:cNvPr>
          <p:cNvSpPr/>
          <p:nvPr/>
        </p:nvSpPr>
        <p:spPr>
          <a:xfrm>
            <a:off x="9346164" y="3760237"/>
            <a:ext cx="2845836" cy="30977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dirty="0"/>
              <a:t>NASA</a:t>
            </a:r>
            <a:r>
              <a:rPr lang="es-CL" dirty="0"/>
              <a:t> </a:t>
            </a:r>
          </a:p>
        </p:txBody>
      </p:sp>
      <p:sp>
        <p:nvSpPr>
          <p:cNvPr id="4" name="CuadroTexto 3">
            <a:extLst>
              <a:ext uri="{FF2B5EF4-FFF2-40B4-BE49-F238E27FC236}">
                <a16:creationId xmlns:a16="http://schemas.microsoft.com/office/drawing/2014/main" id="{0C2248C9-752B-E0BA-F573-5410C2435ED4}"/>
              </a:ext>
            </a:extLst>
          </p:cNvPr>
          <p:cNvSpPr txBox="1"/>
          <p:nvPr/>
        </p:nvSpPr>
        <p:spPr>
          <a:xfrm>
            <a:off x="625152" y="359087"/>
            <a:ext cx="9759819" cy="4247317"/>
          </a:xfrm>
          <a:prstGeom prst="rect">
            <a:avLst/>
          </a:prstGeom>
          <a:noFill/>
        </p:spPr>
        <p:txBody>
          <a:bodyPr wrap="square">
            <a:spAutoFit/>
          </a:bodyPr>
          <a:lstStyle/>
          <a:p>
            <a:r>
              <a:rPr lang="es-CL" b="1" i="0" dirty="0">
                <a:solidFill>
                  <a:srgbClr val="333333"/>
                </a:solidFill>
                <a:effectLst/>
                <a:latin typeface="Open Sans" panose="020B0606030504020204" pitchFamily="34" charset="0"/>
              </a:rPr>
              <a:t>FMEA (</a:t>
            </a:r>
            <a:r>
              <a:rPr lang="es-CL" b="1" i="0" dirty="0" err="1">
                <a:solidFill>
                  <a:srgbClr val="333333"/>
                </a:solidFill>
                <a:effectLst/>
                <a:latin typeface="Open Sans" panose="020B0606030504020204" pitchFamily="34" charset="0"/>
              </a:rPr>
              <a:t>Failure</a:t>
            </a:r>
            <a:r>
              <a:rPr lang="es-CL" b="1" i="0" dirty="0">
                <a:solidFill>
                  <a:srgbClr val="333333"/>
                </a:solidFill>
                <a:effectLst/>
                <a:latin typeface="Open Sans" panose="020B0606030504020204" pitchFamily="34" charset="0"/>
              </a:rPr>
              <a:t> </a:t>
            </a:r>
            <a:r>
              <a:rPr lang="es-CL" b="1" i="0" dirty="0" err="1">
                <a:solidFill>
                  <a:srgbClr val="333333"/>
                </a:solidFill>
                <a:effectLst/>
                <a:latin typeface="Open Sans" panose="020B0606030504020204" pitchFamily="34" charset="0"/>
              </a:rPr>
              <a:t>Mode</a:t>
            </a:r>
            <a:r>
              <a:rPr lang="es-CL" b="1" i="0" dirty="0">
                <a:solidFill>
                  <a:srgbClr val="333333"/>
                </a:solidFill>
                <a:effectLst/>
                <a:latin typeface="Open Sans" panose="020B0606030504020204" pitchFamily="34" charset="0"/>
              </a:rPr>
              <a:t> and </a:t>
            </a:r>
            <a:r>
              <a:rPr lang="es-CL" b="1" i="0" dirty="0" err="1">
                <a:solidFill>
                  <a:srgbClr val="333333"/>
                </a:solidFill>
                <a:effectLst/>
                <a:latin typeface="Open Sans" panose="020B0606030504020204" pitchFamily="34" charset="0"/>
              </a:rPr>
              <a:t>Effective</a:t>
            </a:r>
            <a:r>
              <a:rPr lang="es-CL" b="1" i="0" dirty="0">
                <a:solidFill>
                  <a:srgbClr val="333333"/>
                </a:solidFill>
                <a:effectLst/>
                <a:latin typeface="Open Sans" panose="020B0606030504020204" pitchFamily="34" charset="0"/>
              </a:rPr>
              <a:t> </a:t>
            </a:r>
            <a:r>
              <a:rPr lang="es-CL" b="1" i="0" dirty="0" err="1">
                <a:solidFill>
                  <a:srgbClr val="333333"/>
                </a:solidFill>
                <a:effectLst/>
                <a:latin typeface="Open Sans" panose="020B0606030504020204" pitchFamily="34" charset="0"/>
              </a:rPr>
              <a:t>Analysis</a:t>
            </a:r>
            <a:r>
              <a:rPr lang="es-CL" b="1" i="0" dirty="0">
                <a:solidFill>
                  <a:srgbClr val="333333"/>
                </a:solidFill>
                <a:effectLst/>
                <a:latin typeface="Open Sans" panose="020B0606030504020204" pitchFamily="34" charset="0"/>
              </a:rPr>
              <a:t>)</a:t>
            </a:r>
            <a:endParaRPr lang="es-ES" b="1" dirty="0">
              <a:solidFill>
                <a:srgbClr val="333333"/>
              </a:solidFill>
              <a:latin typeface="Open Sans" panose="020B0606030504020204" pitchFamily="34" charset="0"/>
            </a:endParaRPr>
          </a:p>
          <a:p>
            <a:pPr algn="l"/>
            <a:endParaRPr lang="es-ES" b="1" i="0" dirty="0">
              <a:solidFill>
                <a:srgbClr val="333333"/>
              </a:solidFill>
              <a:effectLst/>
              <a:latin typeface="Open Sans" panose="020B0606030504020204" pitchFamily="34" charset="0"/>
            </a:endParaRPr>
          </a:p>
          <a:p>
            <a:pPr algn="l"/>
            <a:r>
              <a:rPr lang="es-ES" b="0" i="0" dirty="0">
                <a:solidFill>
                  <a:srgbClr val="2D2D2D"/>
                </a:solidFill>
                <a:effectLst/>
                <a:latin typeface="Open Sans" panose="020B0606030504020204" pitchFamily="34" charset="0"/>
              </a:rPr>
              <a:t>Esta </a:t>
            </a:r>
            <a:r>
              <a:rPr lang="es-ES" b="1" i="0" dirty="0">
                <a:solidFill>
                  <a:srgbClr val="2D2D2D"/>
                </a:solidFill>
                <a:effectLst/>
                <a:latin typeface="Open Sans" panose="020B0606030504020204" pitchFamily="34" charset="0"/>
              </a:rPr>
              <a:t>metodología de gestión de riesgos</a:t>
            </a:r>
            <a:r>
              <a:rPr lang="es-ES" b="0" i="0" dirty="0">
                <a:solidFill>
                  <a:srgbClr val="2D2D2D"/>
                </a:solidFill>
                <a:effectLst/>
                <a:latin typeface="Open Sans" panose="020B0606030504020204" pitchFamily="34" charset="0"/>
              </a:rPr>
              <a:t> es en realidad una técnica de ingeniería. En principio fue creada por la Nasa, pero después fue adoptada en diferentes campos e industrias. El método FMEA consiste en identificar, clasificar y eliminar las fallas de los proyectos o de los procesos antes de que estas ocurran.</a:t>
            </a:r>
          </a:p>
          <a:p>
            <a:pPr algn="l"/>
            <a:r>
              <a:rPr lang="es-ES" b="0" i="0" dirty="0">
                <a:solidFill>
                  <a:srgbClr val="2D2D2D"/>
                </a:solidFill>
                <a:effectLst/>
                <a:latin typeface="Open Sans" panose="020B0606030504020204" pitchFamily="34" charset="0"/>
              </a:rPr>
              <a:t>El método FMEA empieza identificando las posibles fallas y efectos. Posteriormente, se crea una clasificación de ellos. La puntuación de los riesgos se determina teniendo en cuenta tres criterios:</a:t>
            </a:r>
          </a:p>
          <a:p>
            <a:pPr algn="l"/>
            <a:r>
              <a:rPr lang="es-ES" b="0" i="0" dirty="0">
                <a:solidFill>
                  <a:srgbClr val="2D2D2D"/>
                </a:solidFill>
                <a:effectLst/>
                <a:latin typeface="Open Sans" panose="020B0606030504020204" pitchFamily="34" charset="0"/>
              </a:rPr>
              <a:t>1. Frecuencia.</a:t>
            </a:r>
            <a:br>
              <a:rPr lang="es-ES" b="0" i="0" dirty="0">
                <a:solidFill>
                  <a:srgbClr val="2D2D2D"/>
                </a:solidFill>
                <a:effectLst/>
                <a:latin typeface="Open Sans" panose="020B0606030504020204" pitchFamily="34" charset="0"/>
              </a:rPr>
            </a:br>
            <a:r>
              <a:rPr lang="es-ES" b="0" i="0" dirty="0">
                <a:solidFill>
                  <a:srgbClr val="2D2D2D"/>
                </a:solidFill>
                <a:effectLst/>
                <a:latin typeface="Open Sans" panose="020B0606030504020204" pitchFamily="34" charset="0"/>
              </a:rPr>
              <a:t>2. Gravedad.</a:t>
            </a:r>
            <a:br>
              <a:rPr lang="es-ES" b="0" i="0" dirty="0">
                <a:solidFill>
                  <a:srgbClr val="2D2D2D"/>
                </a:solidFill>
                <a:effectLst/>
                <a:latin typeface="Open Sans" panose="020B0606030504020204" pitchFamily="34" charset="0"/>
              </a:rPr>
            </a:br>
            <a:r>
              <a:rPr lang="es-ES" b="0" i="0" dirty="0">
                <a:solidFill>
                  <a:srgbClr val="2D2D2D"/>
                </a:solidFill>
                <a:effectLst/>
                <a:latin typeface="Open Sans" panose="020B0606030504020204" pitchFamily="34" charset="0"/>
              </a:rPr>
              <a:t>3. Detección.</a:t>
            </a:r>
          </a:p>
          <a:p>
            <a:pPr algn="l"/>
            <a:r>
              <a:rPr lang="es-ES" b="0" i="0" dirty="0">
                <a:solidFill>
                  <a:srgbClr val="2D2D2D"/>
                </a:solidFill>
                <a:effectLst/>
                <a:latin typeface="Open Sans" panose="020B0606030504020204" pitchFamily="34" charset="0"/>
              </a:rPr>
              <a:t>Con esos tres puntos se aplica una fórmula que permite establecer cuáles fallas son más o menos graves. Los riesgos más críticos deben ser atendidos primero que los demás.</a:t>
            </a:r>
          </a:p>
          <a:p>
            <a:pPr algn="l">
              <a:buFont typeface="Arial" panose="020B0604020202020204" pitchFamily="34" charset="0"/>
              <a:buChar char="•"/>
            </a:pPr>
            <a:endParaRPr lang="es-ES" b="0" i="0" dirty="0">
              <a:solidFill>
                <a:srgbClr val="2D2D2D"/>
              </a:solidFill>
              <a:effectLst/>
              <a:latin typeface="Open Sans" panose="020B0606030504020204" pitchFamily="34" charset="0"/>
            </a:endParaRPr>
          </a:p>
        </p:txBody>
      </p:sp>
      <p:pic>
        <p:nvPicPr>
          <p:cNvPr id="2" name="Imagen 1" descr="Imagen que contiene Texto&#10;&#10;Descripción generada automáticamente">
            <a:extLst>
              <a:ext uri="{FF2B5EF4-FFF2-40B4-BE49-F238E27FC236}">
                <a16:creationId xmlns:a16="http://schemas.microsoft.com/office/drawing/2014/main" id="{28A77AB3-A7F7-FDDA-5984-B30F4B7C5C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350" y="5734045"/>
            <a:ext cx="5186315" cy="817408"/>
          </a:xfrm>
          <a:prstGeom prst="rect">
            <a:avLst/>
          </a:prstGeom>
        </p:spPr>
      </p:pic>
    </p:spTree>
    <p:extLst>
      <p:ext uri="{BB962C8B-B14F-4D97-AF65-F5344CB8AC3E}">
        <p14:creationId xmlns:p14="http://schemas.microsoft.com/office/powerpoint/2010/main" val="4290253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667FB-D8B7-4A60-6C29-1060FA0D8A76}"/>
              </a:ext>
            </a:extLst>
          </p:cNvPr>
          <p:cNvSpPr>
            <a:spLocks noGrp="1"/>
          </p:cNvSpPr>
          <p:nvPr>
            <p:ph type="ctrTitle"/>
          </p:nvPr>
        </p:nvSpPr>
        <p:spPr/>
        <p:txBody>
          <a:bodyPr>
            <a:normAutofit/>
          </a:bodyPr>
          <a:lstStyle/>
          <a:p>
            <a:r>
              <a:rPr lang="es-CL" sz="4400" dirty="0"/>
              <a:t>Normas y Certificaciones para evitar riesgos </a:t>
            </a:r>
          </a:p>
        </p:txBody>
      </p:sp>
      <p:sp>
        <p:nvSpPr>
          <p:cNvPr id="5" name="CuadroTexto 4">
            <a:extLst>
              <a:ext uri="{FF2B5EF4-FFF2-40B4-BE49-F238E27FC236}">
                <a16:creationId xmlns:a16="http://schemas.microsoft.com/office/drawing/2014/main" id="{BDC48D6A-6F81-98F0-C331-89575C381360}"/>
              </a:ext>
            </a:extLst>
          </p:cNvPr>
          <p:cNvSpPr txBox="1"/>
          <p:nvPr/>
        </p:nvSpPr>
        <p:spPr>
          <a:xfrm>
            <a:off x="1226072" y="4568638"/>
            <a:ext cx="9739855"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panose="020B0604020202020204" pitchFamily="34" charset="0"/>
              </a:rPr>
              <a:t>Existen varias normas ISO que pueden ser utilizadas para evitar riesgos en un proyecto</a:t>
            </a:r>
          </a:p>
        </p:txBody>
      </p:sp>
      <p:pic>
        <p:nvPicPr>
          <p:cNvPr id="7" name="Imagen 6" descr="Imagen que contiene Texto&#10;&#10;Descripción generada automáticamente">
            <a:extLst>
              <a:ext uri="{FF2B5EF4-FFF2-40B4-BE49-F238E27FC236}">
                <a16:creationId xmlns:a16="http://schemas.microsoft.com/office/drawing/2014/main" id="{53DCAEC8-F912-9AA1-DB27-A0CE529AD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4237" y="5179237"/>
            <a:ext cx="5186315" cy="817408"/>
          </a:xfrm>
          <a:prstGeom prst="rect">
            <a:avLst/>
          </a:prstGeom>
        </p:spPr>
      </p:pic>
    </p:spTree>
    <p:extLst>
      <p:ext uri="{BB962C8B-B14F-4D97-AF65-F5344CB8AC3E}">
        <p14:creationId xmlns:p14="http://schemas.microsoft.com/office/powerpoint/2010/main" val="311598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7A89294F-281C-634C-2A5D-99EB852DC2A7}"/>
              </a:ext>
            </a:extLst>
          </p:cNvPr>
          <p:cNvSpPr>
            <a:spLocks noChangeArrowheads="1"/>
          </p:cNvSpPr>
          <p:nvPr/>
        </p:nvSpPr>
        <p:spPr bwMode="auto">
          <a:xfrm>
            <a:off x="354562" y="95988"/>
            <a:ext cx="10916818" cy="649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1" i="0" u="none" strike="noStrike" cap="none" normalizeH="0" baseline="0" dirty="0">
                <a:ln>
                  <a:noFill/>
                </a:ln>
                <a:solidFill>
                  <a:schemeClr val="tx1"/>
                </a:solidFill>
                <a:effectLst/>
                <a:latin typeface="Arial" panose="020B0604020202020204" pitchFamily="34" charset="0"/>
              </a:rPr>
              <a:t>ISO 9001: </a:t>
            </a:r>
            <a:r>
              <a:rPr kumimoji="0" lang="es-CL" altLang="es-CL" sz="1800" b="0" i="0" u="none" strike="noStrike" cap="none" normalizeH="0" baseline="0" dirty="0">
                <a:ln>
                  <a:noFill/>
                </a:ln>
                <a:solidFill>
                  <a:schemeClr val="tx1"/>
                </a:solidFill>
                <a:effectLst/>
                <a:latin typeface="Arial" panose="020B0604020202020204" pitchFamily="34" charset="0"/>
              </a:rPr>
              <a:t>Sistema de Gestión de la Calidad: esta norma establece los requisitos para implementar un sistema de gestión de calidad en una organización y asegurar la satisfacción del cliente. Al implementar esta norma, se puede asegurar la calidad de los productos o servicios que se ofrecen en el proyecto y minimizar los riesgos asociados con la insatisfacción del cliente.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1" i="0" u="none" strike="noStrike" cap="none" normalizeH="0" baseline="0" dirty="0">
                <a:ln>
                  <a:noFill/>
                </a:ln>
                <a:solidFill>
                  <a:schemeClr val="tx1"/>
                </a:solidFill>
                <a:effectLst/>
                <a:latin typeface="Arial" panose="020B0604020202020204" pitchFamily="34" charset="0"/>
              </a:rPr>
              <a:t>ISO 14001: </a:t>
            </a:r>
            <a:r>
              <a:rPr kumimoji="0" lang="es-CL" altLang="es-CL" sz="1800" b="0" i="0" u="none" strike="noStrike" cap="none" normalizeH="0" baseline="0" dirty="0">
                <a:ln>
                  <a:noFill/>
                </a:ln>
                <a:solidFill>
                  <a:schemeClr val="tx1"/>
                </a:solidFill>
                <a:effectLst/>
                <a:latin typeface="Arial" panose="020B0604020202020204" pitchFamily="34" charset="0"/>
              </a:rPr>
              <a:t>Sistema de Gestión Ambiental: esta norma establece los requisitos para implementar un sistema de gestión ambiental en una organización. Al implementar esta norma, se pueden identificar los impactos ambientales del proyecto y desarrollar un plan para mitigar o evitar esos impactos.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ISO 31000: </a:t>
            </a:r>
            <a:r>
              <a:rPr kumimoji="0" lang="es-CL" altLang="es-CL" sz="1800" b="0" i="0" u="none" strike="noStrike" cap="none" normalizeH="0" baseline="0" dirty="0">
                <a:ln>
                  <a:noFill/>
                </a:ln>
                <a:solidFill>
                  <a:schemeClr val="tx1"/>
                </a:solidFill>
                <a:effectLst/>
                <a:latin typeface="Arial" panose="020B0604020202020204" pitchFamily="34" charset="0"/>
              </a:rPr>
              <a:t>Gestión del Riesgo: esta norma proporciona un marco de trabajo para la gestión de riesgos en una organización. Al implementar esta norma, se puede identificar y evaluar los riesgos asociados con el proyecto y desarrollar un plan para mitigar o evitar esos riesgos.</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a:ln>
                  <a:noFill/>
                </a:ln>
                <a:solidFill>
                  <a:schemeClr val="tx1"/>
                </a:solidFill>
                <a:effectLst/>
                <a:latin typeface="Arial" panose="020B0604020202020204" pitchFamily="34" charset="0"/>
              </a:rPr>
              <a:t>ISO/IEC 27001: Sistema de Gestión de la Seguridad de la Información: esta norma establece los requisitos para implementar un sistema de gestión de seguridad de la información en una organización. Al implementar esta norma, se puede asegurar la seguridad de la información del proyecto y minimizar los riesgos asociados con la pérdida o el robo de información.</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panose="020B0604020202020204" pitchFamily="34" charset="0"/>
              </a:rPr>
              <a:t>Es importante destacar que estas normas ISO deben ser adaptadas a las necesidades específicas del proyecto y de la organización para asegurar una implementación efectiva y exitosa.</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dirty="0">
                <a:ln>
                  <a:noFill/>
                </a:ln>
                <a:solidFill>
                  <a:schemeClr val="tx1"/>
                </a:solidFill>
                <a:effectLst/>
                <a:latin typeface="Arial" panose="020B0604020202020204" pitchFamily="34" charset="0"/>
              </a:rPr>
            </a:b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117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3C7205-B765-7C82-0677-5CCE9151037D}"/>
              </a:ext>
            </a:extLst>
          </p:cNvPr>
          <p:cNvSpPr txBox="1"/>
          <p:nvPr/>
        </p:nvSpPr>
        <p:spPr>
          <a:xfrm>
            <a:off x="1296955" y="1838132"/>
            <a:ext cx="9302621" cy="2031325"/>
          </a:xfrm>
          <a:prstGeom prst="rect">
            <a:avLst/>
          </a:prstGeom>
          <a:noFill/>
        </p:spPr>
        <p:txBody>
          <a:bodyPr wrap="square">
            <a:spAutoFit/>
          </a:bodyPr>
          <a:lstStyle/>
          <a:p>
            <a:r>
              <a:rPr lang="es-ES" b="0" i="0" dirty="0">
                <a:solidFill>
                  <a:srgbClr val="374151"/>
                </a:solidFill>
                <a:effectLst/>
                <a:latin typeface="Söhne"/>
              </a:rPr>
              <a:t>Según datos del Instituto Nacional de Estadísticas (INE) de Chile correspondientes al año 2019:</a:t>
            </a:r>
          </a:p>
          <a:p>
            <a:endParaRPr lang="es-ES" dirty="0">
              <a:solidFill>
                <a:srgbClr val="374151"/>
              </a:solidFill>
              <a:latin typeface="Söhne"/>
            </a:endParaRPr>
          </a:p>
          <a:p>
            <a:r>
              <a:rPr lang="es-ES" dirty="0">
                <a:solidFill>
                  <a:srgbClr val="374151"/>
                </a:solidFill>
                <a:latin typeface="Söhne"/>
              </a:rPr>
              <a:t>H</a:t>
            </a:r>
            <a:r>
              <a:rPr lang="es-ES" b="0" i="0" dirty="0">
                <a:solidFill>
                  <a:srgbClr val="374151"/>
                </a:solidFill>
                <a:effectLst/>
                <a:latin typeface="Söhne"/>
              </a:rPr>
              <a:t>abía un total de 6.566 empresas certificadas en alguna norma ISO en Chile.</a:t>
            </a:r>
          </a:p>
          <a:p>
            <a:endParaRPr lang="es-ES" dirty="0">
              <a:solidFill>
                <a:srgbClr val="374151"/>
              </a:solidFill>
              <a:latin typeface="Söhne"/>
            </a:endParaRPr>
          </a:p>
          <a:p>
            <a:r>
              <a:rPr lang="es-ES" b="0" i="0" dirty="0">
                <a:solidFill>
                  <a:srgbClr val="374151"/>
                </a:solidFill>
                <a:effectLst/>
                <a:latin typeface="Söhne"/>
              </a:rPr>
              <a:t>De ellas, la mayoría estaban certificadas en la norma ISO 9001 (5.127 empresas), seguida de la norma ISO 14001 (1.520 empresas), y otras normas como ISO 27001, ISO 45001, entre otras, contaban con un número menor de empresas certificadas.</a:t>
            </a:r>
            <a:endParaRPr lang="es-CL" dirty="0"/>
          </a:p>
        </p:txBody>
      </p:sp>
    </p:spTree>
    <p:extLst>
      <p:ext uri="{BB962C8B-B14F-4D97-AF65-F5344CB8AC3E}">
        <p14:creationId xmlns:p14="http://schemas.microsoft.com/office/powerpoint/2010/main" val="2728177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descr="Compañeros acurrucados">
            <a:extLst>
              <a:ext uri="{FF2B5EF4-FFF2-40B4-BE49-F238E27FC236}">
                <a16:creationId xmlns:a16="http://schemas.microsoft.com/office/drawing/2014/main" id="{0E0CC4CA-F2CE-81D9-FFDA-5650847385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834" r="23298" b="258"/>
          <a:stretch/>
        </p:blipFill>
        <p:spPr>
          <a:xfrm>
            <a:off x="3523488" y="10"/>
            <a:ext cx="8668512" cy="6857990"/>
          </a:xfrm>
          <a:prstGeom prst="rect">
            <a:avLst/>
          </a:prstGeom>
        </p:spPr>
      </p:pic>
      <p:sp>
        <p:nvSpPr>
          <p:cNvPr id="15" name="Rectangle 1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62560D07-265B-1EBD-521D-1A4BDD041A5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latin typeface="+mj-lt"/>
              </a:rPr>
              <a:t>Gestión de Equipos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728381"/>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1F0372-E943-7901-A6D3-F31A31C46F18}"/>
              </a:ext>
            </a:extLst>
          </p:cNvPr>
          <p:cNvSpPr txBox="1"/>
          <p:nvPr/>
        </p:nvSpPr>
        <p:spPr>
          <a:xfrm>
            <a:off x="391886" y="381354"/>
            <a:ext cx="11224726" cy="5078313"/>
          </a:xfrm>
          <a:prstGeom prst="rect">
            <a:avLst/>
          </a:prstGeom>
          <a:noFill/>
        </p:spPr>
        <p:txBody>
          <a:bodyPr wrap="square">
            <a:spAutoFit/>
          </a:bodyPr>
          <a:lstStyle/>
          <a:p>
            <a:pPr algn="l"/>
            <a:r>
              <a:rPr lang="es-ES" b="0" i="0" dirty="0">
                <a:solidFill>
                  <a:srgbClr val="374151"/>
                </a:solidFill>
                <a:effectLst/>
                <a:latin typeface="Söhne"/>
              </a:rPr>
              <a:t>Gestionar un equipo de trabajo puede ser un desafío, pero hay algunas prácticas clave que pueden ayudar a garantizar el éxito del equipo. A continuación se mencionan algunas de ellas:</a:t>
            </a:r>
          </a:p>
          <a:p>
            <a:pPr algn="l"/>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Establecer metas y objetivos claros: es importante que el equipo comprenda claramente los objetivos y metas del proyecto y cómo su trabajo contribuye a alcanzarlos.</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Comunicación efectiva: asegurarse de que la comunicación sea clara, efectiva y se realice de manera regular entre los miembros del equipo. Esto incluye tanto comunicación oral como escrita.</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Definir roles y responsabilidades: asegurarse de que cada miembro del equipo tenga un papel y responsabilidades claras y definidas en el proyecto.</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Desarrollar un plan de trabajo: crear un plan de trabajo detallado que incluya las tareas y plazos para cada miembro del equipo.</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Proporcionar retroalimentación: proporcionar retroalimentación constructiva y regular a los miembros del equipo para ayudarlos a mejorar y alcanzar sus objetivos.</a:t>
            </a:r>
          </a:p>
          <a:p>
            <a:pPr algn="l">
              <a:buFont typeface="+mj-lt"/>
              <a:buAutoNum type="arabicPeriod"/>
            </a:pPr>
            <a:endParaRPr lang="es-ES" b="0" i="0" dirty="0">
              <a:solidFill>
                <a:srgbClr val="374151"/>
              </a:solidFill>
              <a:effectLst/>
              <a:latin typeface="Söhne"/>
            </a:endParaRPr>
          </a:p>
        </p:txBody>
      </p:sp>
      <p:pic>
        <p:nvPicPr>
          <p:cNvPr id="4" name="Imagen 3" descr="Imagen que contiene Texto&#10;&#10;Descripción generada automáticamente">
            <a:extLst>
              <a:ext uri="{FF2B5EF4-FFF2-40B4-BE49-F238E27FC236}">
                <a16:creationId xmlns:a16="http://schemas.microsoft.com/office/drawing/2014/main" id="{092E6206-2258-B16F-0D57-54EFB6EB17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842" y="5203171"/>
            <a:ext cx="5186315" cy="817408"/>
          </a:xfrm>
          <a:prstGeom prst="rect">
            <a:avLst/>
          </a:prstGeom>
        </p:spPr>
      </p:pic>
    </p:spTree>
    <p:extLst>
      <p:ext uri="{BB962C8B-B14F-4D97-AF65-F5344CB8AC3E}">
        <p14:creationId xmlns:p14="http://schemas.microsoft.com/office/powerpoint/2010/main" val="1930347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5BA10F-B236-2EC9-FA06-D2A430F87AB6}"/>
              </a:ext>
            </a:extLst>
          </p:cNvPr>
          <p:cNvSpPr>
            <a:spLocks noGrp="1"/>
          </p:cNvSpPr>
          <p:nvPr>
            <p:ph type="title"/>
          </p:nvPr>
        </p:nvSpPr>
        <p:spPr>
          <a:xfrm>
            <a:off x="534955" y="365125"/>
            <a:ext cx="11193625" cy="1790246"/>
          </a:xfrm>
        </p:spPr>
        <p:txBody>
          <a:bodyPr>
            <a:noAutofit/>
          </a:bodyPr>
          <a:lstStyle/>
          <a:p>
            <a:r>
              <a:rPr lang="es-ES" sz="2800" b="0" i="0" dirty="0">
                <a:solidFill>
                  <a:srgbClr val="374151"/>
                </a:solidFill>
                <a:effectLst/>
                <a:latin typeface="Söhne"/>
              </a:rPr>
              <a:t>Es importante recordar que cada equipo es único y es posible que se necesiten enfoques diferentes para cada equipo en particular. Sin embargo, estas prácticas clave pueden ayudar a cualquier gerente a gestionar un equipo de trabajo de manera efectiva.</a:t>
            </a:r>
            <a:br>
              <a:rPr lang="es-ES" sz="2800" b="0" i="0" dirty="0">
                <a:solidFill>
                  <a:srgbClr val="374151"/>
                </a:solidFill>
                <a:effectLst/>
                <a:latin typeface="Söhne"/>
              </a:rPr>
            </a:br>
            <a:endParaRPr lang="es-CL" sz="2800" dirty="0"/>
          </a:p>
        </p:txBody>
      </p:sp>
      <p:sp>
        <p:nvSpPr>
          <p:cNvPr id="4" name="CuadroTexto 3">
            <a:extLst>
              <a:ext uri="{FF2B5EF4-FFF2-40B4-BE49-F238E27FC236}">
                <a16:creationId xmlns:a16="http://schemas.microsoft.com/office/drawing/2014/main" id="{D8CED7B5-C1F3-E5F7-FEE0-BFE9D7DC7D6F}"/>
              </a:ext>
            </a:extLst>
          </p:cNvPr>
          <p:cNvSpPr txBox="1"/>
          <p:nvPr/>
        </p:nvSpPr>
        <p:spPr>
          <a:xfrm>
            <a:off x="534955" y="2434346"/>
            <a:ext cx="11122090" cy="2585323"/>
          </a:xfrm>
          <a:prstGeom prst="rect">
            <a:avLst/>
          </a:prstGeom>
          <a:noFill/>
        </p:spPr>
        <p:txBody>
          <a:bodyPr wrap="square">
            <a:spAutoFit/>
          </a:bodyPr>
          <a:lstStyle/>
          <a:p>
            <a:pPr algn="l"/>
            <a:r>
              <a:rPr lang="es-ES" b="0" i="0" dirty="0">
                <a:solidFill>
                  <a:srgbClr val="374151"/>
                </a:solidFill>
                <a:effectLst/>
                <a:latin typeface="Söhne"/>
              </a:rPr>
              <a:t>6.- Fomentar la colaboración y el trabajo en equipo: fomentar la colaboración y el trabajo en equipo entre los miembros del equipo para asegurarse de que trabajen juntos de manera efectiva.</a:t>
            </a:r>
          </a:p>
          <a:p>
            <a:pPr algn="l"/>
            <a:endParaRPr lang="es-ES" b="0" i="0" dirty="0">
              <a:solidFill>
                <a:srgbClr val="374151"/>
              </a:solidFill>
              <a:effectLst/>
              <a:latin typeface="Söhne"/>
            </a:endParaRPr>
          </a:p>
          <a:p>
            <a:pPr algn="l"/>
            <a:r>
              <a:rPr lang="es-ES" b="0" i="0" dirty="0">
                <a:solidFill>
                  <a:srgbClr val="374151"/>
                </a:solidFill>
                <a:effectLst/>
                <a:latin typeface="Söhne"/>
              </a:rPr>
              <a:t>7.-Resolver conflictos de manera efectiva: estar preparado para resolver conflictos o problemas que puedan surgir entre los miembros del equipo de manera rápida y efectiva.</a:t>
            </a:r>
          </a:p>
          <a:p>
            <a:pPr algn="l"/>
            <a:endParaRPr lang="es-ES" b="0" i="0" dirty="0">
              <a:solidFill>
                <a:srgbClr val="374151"/>
              </a:solidFill>
              <a:effectLst/>
              <a:latin typeface="Söhne"/>
            </a:endParaRPr>
          </a:p>
          <a:p>
            <a:pPr algn="l"/>
            <a:r>
              <a:rPr lang="es-ES" dirty="0">
                <a:solidFill>
                  <a:srgbClr val="374151"/>
                </a:solidFill>
                <a:latin typeface="Söhne"/>
              </a:rPr>
              <a:t>8.- </a:t>
            </a:r>
            <a:r>
              <a:rPr lang="es-ES" b="0" i="0" dirty="0">
                <a:solidFill>
                  <a:srgbClr val="374151"/>
                </a:solidFill>
                <a:effectLst/>
                <a:latin typeface="Söhne"/>
              </a:rPr>
              <a:t>Reconocer y recompensar el buen trabajo: reconocer y recompensar a los miembros del equipo por su buen trabajo puede ayudar a fomentar la motivación y el compromiso.</a:t>
            </a:r>
          </a:p>
          <a:p>
            <a:pPr algn="l"/>
            <a:endParaRPr lang="es-ES" b="0" i="0" dirty="0">
              <a:solidFill>
                <a:srgbClr val="374151"/>
              </a:solidFill>
              <a:effectLst/>
              <a:latin typeface="Söhne"/>
            </a:endParaRPr>
          </a:p>
        </p:txBody>
      </p:sp>
      <p:pic>
        <p:nvPicPr>
          <p:cNvPr id="5" name="Imagen 4" descr="Imagen que contiene Texto&#10;&#10;Descripción generada automáticamente">
            <a:extLst>
              <a:ext uri="{FF2B5EF4-FFF2-40B4-BE49-F238E27FC236}">
                <a16:creationId xmlns:a16="http://schemas.microsoft.com/office/drawing/2014/main" id="{E96C3DF1-A822-4E16-947A-2D64A76DC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332" y="4889940"/>
            <a:ext cx="5186315" cy="817408"/>
          </a:xfrm>
          <a:prstGeom prst="rect">
            <a:avLst/>
          </a:prstGeom>
        </p:spPr>
      </p:pic>
    </p:spTree>
    <p:extLst>
      <p:ext uri="{BB962C8B-B14F-4D97-AF65-F5344CB8AC3E}">
        <p14:creationId xmlns:p14="http://schemas.microsoft.com/office/powerpoint/2010/main" val="241086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contenido 5" descr="Alumnos en la biblioteca">
            <a:extLst>
              <a:ext uri="{FF2B5EF4-FFF2-40B4-BE49-F238E27FC236}">
                <a16:creationId xmlns:a16="http://schemas.microsoft.com/office/drawing/2014/main" id="{80A28AA0-4A7C-879E-FCC0-C38C81B92C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7" b="1481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B80645-DB7A-E183-422D-325AD4FF5799}"/>
              </a:ext>
            </a:extLst>
          </p:cNvPr>
          <p:cNvSpPr>
            <a:spLocks noGrp="1"/>
          </p:cNvSpPr>
          <p:nvPr>
            <p:ph type="title"/>
          </p:nvPr>
        </p:nvSpPr>
        <p:spPr>
          <a:xfrm>
            <a:off x="523875" y="5317240"/>
            <a:ext cx="11210925" cy="744836"/>
          </a:xfrm>
          <a:solidFill>
            <a:schemeClr val="accent1"/>
          </a:solidFill>
        </p:spPr>
        <p:txBody>
          <a:bodyPr vert="horz" lIns="91440" tIns="45720" rIns="91440" bIns="45720" rtlCol="0" anchor="ctr">
            <a:normAutofit/>
          </a:bodyPr>
          <a:lstStyle/>
          <a:p>
            <a:pPr algn="ctr"/>
            <a:r>
              <a:rPr lang="en-US" sz="3600" b="1" dirty="0" err="1">
                <a:solidFill>
                  <a:schemeClr val="bg1"/>
                </a:solidFill>
                <a:latin typeface="+mj-lt"/>
              </a:rPr>
              <a:t>Detalle</a:t>
            </a:r>
            <a:r>
              <a:rPr lang="en-US" sz="3600" b="1" dirty="0">
                <a:solidFill>
                  <a:schemeClr val="bg1"/>
                </a:solidFill>
                <a:latin typeface="+mj-lt"/>
              </a:rPr>
              <a:t> del día de hoy</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16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5265337"/>
            <a:ext cx="12192000" cy="1592664"/>
          </a:xfrm>
          <a:prstGeom prst="rect">
            <a:avLst/>
          </a:prstGeom>
          <a:solidFill>
            <a:srgbClr val="E44142"/>
          </a:solidFill>
          <a:ln>
            <a:solidFill>
              <a:srgbClr val="E44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rial" panose="020B0604020202020204" pitchFamily="34" charset="0"/>
            </a:endParaRPr>
          </a:p>
        </p:txBody>
      </p:sp>
      <p:sp>
        <p:nvSpPr>
          <p:cNvPr id="5" name="Rectángulo 4"/>
          <p:cNvSpPr/>
          <p:nvPr/>
        </p:nvSpPr>
        <p:spPr>
          <a:xfrm>
            <a:off x="4956901" y="3786711"/>
            <a:ext cx="2278189" cy="400110"/>
          </a:xfrm>
          <a:prstGeom prst="rect">
            <a:avLst/>
          </a:prstGeom>
        </p:spPr>
        <p:txBody>
          <a:bodyPr wrap="none">
            <a:spAutoFit/>
          </a:bodyPr>
          <a:lstStyle/>
          <a:p>
            <a:pPr algn="ctr"/>
            <a:r>
              <a:rPr lang="es-CL" sz="2000" b="1" dirty="0">
                <a:solidFill>
                  <a:srgbClr val="5C6878"/>
                </a:solidFill>
                <a:latin typeface="Arial" panose="020B0604020202020204" pitchFamily="34" charset="0"/>
              </a:rPr>
              <a:t>¡Muchas gracias!</a:t>
            </a:r>
            <a:endParaRPr lang="es-CL" sz="2000" dirty="0">
              <a:solidFill>
                <a:srgbClr val="5C6878"/>
              </a:solidFill>
              <a:latin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547" y="5871410"/>
            <a:ext cx="1618905" cy="46543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850" y="5841659"/>
            <a:ext cx="1990122" cy="43803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075" y="5692218"/>
            <a:ext cx="1510848" cy="644628"/>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1D53F461-DD07-42DE-8DCA-C9D0D8584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837" y="1713522"/>
            <a:ext cx="5186315" cy="817408"/>
          </a:xfrm>
          <a:prstGeom prst="rect">
            <a:avLst/>
          </a:prstGeom>
        </p:spPr>
      </p:pic>
      <p:pic>
        <p:nvPicPr>
          <p:cNvPr id="10" name="Imagen 9" descr="Icono&#10;&#10;Descripción generada automáticamente">
            <a:extLst>
              <a:ext uri="{FF2B5EF4-FFF2-40B4-BE49-F238E27FC236}">
                <a16:creationId xmlns:a16="http://schemas.microsoft.com/office/drawing/2014/main" id="{D4A7E757-5E6E-4FD9-80D9-A728BFA5E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Tree>
    <p:extLst>
      <p:ext uri="{BB962C8B-B14F-4D97-AF65-F5344CB8AC3E}">
        <p14:creationId xmlns:p14="http://schemas.microsoft.com/office/powerpoint/2010/main" val="1993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a 1">
            <a:extLst>
              <a:ext uri="{FF2B5EF4-FFF2-40B4-BE49-F238E27FC236}">
                <a16:creationId xmlns:a16="http://schemas.microsoft.com/office/drawing/2014/main" id="{62ACE43E-64B4-8EAC-1D4D-1965C7BA5F26}"/>
              </a:ext>
            </a:extLst>
          </p:cNvPr>
          <p:cNvGraphicFramePr>
            <a:graphicFrameLocks noGrp="1"/>
          </p:cNvGraphicFramePr>
          <p:nvPr>
            <p:extLst>
              <p:ext uri="{D42A27DB-BD31-4B8C-83A1-F6EECF244321}">
                <p14:modId xmlns:p14="http://schemas.microsoft.com/office/powerpoint/2010/main" val="1726453241"/>
              </p:ext>
            </p:extLst>
          </p:nvPr>
        </p:nvGraphicFramePr>
        <p:xfrm>
          <a:off x="643467" y="820595"/>
          <a:ext cx="10905067" cy="5216809"/>
        </p:xfrm>
        <a:graphic>
          <a:graphicData uri="http://schemas.openxmlformats.org/drawingml/2006/table">
            <a:tbl>
              <a:tblPr firstRow="1" firstCol="1" lastRow="1" lastCol="1" bandRow="1" bandCol="1"/>
              <a:tblGrid>
                <a:gridCol w="829281">
                  <a:extLst>
                    <a:ext uri="{9D8B030D-6E8A-4147-A177-3AD203B41FA5}">
                      <a16:colId xmlns:a16="http://schemas.microsoft.com/office/drawing/2014/main" val="675818511"/>
                    </a:ext>
                  </a:extLst>
                </a:gridCol>
                <a:gridCol w="3851905">
                  <a:extLst>
                    <a:ext uri="{9D8B030D-6E8A-4147-A177-3AD203B41FA5}">
                      <a16:colId xmlns:a16="http://schemas.microsoft.com/office/drawing/2014/main" val="1737204"/>
                    </a:ext>
                  </a:extLst>
                </a:gridCol>
                <a:gridCol w="3464494">
                  <a:extLst>
                    <a:ext uri="{9D8B030D-6E8A-4147-A177-3AD203B41FA5}">
                      <a16:colId xmlns:a16="http://schemas.microsoft.com/office/drawing/2014/main" val="3785886906"/>
                    </a:ext>
                  </a:extLst>
                </a:gridCol>
                <a:gridCol w="2759387">
                  <a:extLst>
                    <a:ext uri="{9D8B030D-6E8A-4147-A177-3AD203B41FA5}">
                      <a16:colId xmlns:a16="http://schemas.microsoft.com/office/drawing/2014/main" val="861406255"/>
                    </a:ext>
                  </a:extLst>
                </a:gridCol>
              </a:tblGrid>
              <a:tr h="5216809">
                <a:tc>
                  <a:txBody>
                    <a:bodyPr/>
                    <a:lstStyle/>
                    <a:p>
                      <a:pPr algn="l" fontAlgn="ctr">
                        <a:lnSpc>
                          <a:spcPct val="107000"/>
                        </a:lnSpc>
                        <a:spcBef>
                          <a:spcPts val="0"/>
                        </a:spcBef>
                        <a:spcAft>
                          <a:spcPts val="800"/>
                        </a:spcAft>
                      </a:pPr>
                      <a:r>
                        <a:rPr lang="es-CL" sz="1900" b="1" i="0" u="none" strike="noStrike">
                          <a:effectLst/>
                          <a:latin typeface="Calibri" panose="020F0502020204030204" pitchFamily="34" charset="0"/>
                          <a:ea typeface="Calibri" panose="020F0502020204030204" pitchFamily="34" charset="0"/>
                          <a:cs typeface="Calibri" panose="020F0502020204030204" pitchFamily="34" charset="0"/>
                        </a:rPr>
                        <a:t>3</a:t>
                      </a:r>
                      <a:endParaRPr lang="es-CL" sz="3100" b="0" i="0" u="none" strike="noStrike">
                        <a:effectLst/>
                        <a:latin typeface="Arial" panose="020B0604020202020204" pitchFamily="34" charset="0"/>
                      </a:endParaRPr>
                    </a:p>
                  </a:txBody>
                  <a:tcPr marL="16618" marR="16618" marT="166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472" indent="-347472" algn="l" fontAlgn="t">
                        <a:lnSpc>
                          <a:spcPct val="107000"/>
                        </a:lnSpc>
                        <a:spcBef>
                          <a:spcPts val="0"/>
                        </a:spcBef>
                        <a:spcAft>
                          <a:spcPts val="0"/>
                        </a:spcAft>
                        <a:buClrTx/>
                        <a:buSzPts val="1100"/>
                        <a:buFont typeface="Wingdings" panose="05000000000000000000" pitchFamily="2" charset="2"/>
                        <a:buChar char="v"/>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Presentación de Plan de Negocios a desarrollar en Grupos de 3 alumnos (10 minutos c/equipo) 50% </a:t>
                      </a:r>
                      <a:endParaRPr lang="es-CL" sz="1900" b="0" i="0" u="none" strike="noStrike" dirty="0">
                        <a:effectLst/>
                        <a:latin typeface="Arial" panose="020B0604020202020204" pitchFamily="34" charset="0"/>
                      </a:endParaRPr>
                    </a:p>
                    <a:p>
                      <a:pPr marL="228600"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dirty="0">
                        <a:effectLst/>
                        <a:latin typeface="Arial" panose="020B0604020202020204" pitchFamily="34" charset="0"/>
                      </a:endParaRPr>
                    </a:p>
                    <a:p>
                      <a:pPr marL="347472" indent="-347472"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Gestión de Proyectos </a:t>
                      </a:r>
                      <a:endParaRPr lang="es-CL" sz="3100" b="0" i="0" u="none" strike="noStrike" dirty="0">
                        <a:effectLst/>
                        <a:latin typeface="Arial" panose="020B0604020202020204" pitchFamily="34" charset="0"/>
                      </a:endParaRPr>
                    </a:p>
                    <a:p>
                      <a:pPr marL="457200"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dirty="0">
                        <a:effectLst/>
                        <a:latin typeface="Arial" panose="020B0604020202020204" pitchFamily="34" charset="0"/>
                      </a:endParaRPr>
                    </a:p>
                    <a:p>
                      <a:pPr marL="228600"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dirty="0">
                        <a:effectLst/>
                        <a:latin typeface="Arial" panose="020B0604020202020204" pitchFamily="34" charset="0"/>
                      </a:endParaRPr>
                    </a:p>
                    <a:p>
                      <a:pPr marL="347472" indent="-347472"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Gestión de Riesgos </a:t>
                      </a:r>
                      <a:endParaRPr lang="es-CL" sz="3100" b="0" i="0" u="none" strike="noStrike" dirty="0">
                        <a:effectLst/>
                        <a:latin typeface="Arial" panose="020B0604020202020204" pitchFamily="34" charset="0"/>
                      </a:endParaRPr>
                    </a:p>
                    <a:p>
                      <a:pPr marL="228600" algn="l" fontAlgn="t">
                        <a:lnSpc>
                          <a:spcPct val="107000"/>
                        </a:lnSpc>
                        <a:spcBef>
                          <a:spcPts val="0"/>
                        </a:spcBef>
                        <a:spcAft>
                          <a:spcPts val="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dirty="0">
                        <a:effectLst/>
                        <a:latin typeface="Arial" panose="020B0604020202020204" pitchFamily="34" charset="0"/>
                      </a:endParaRPr>
                    </a:p>
                    <a:p>
                      <a:pPr marL="347472" indent="-347472" algn="l" fontAlgn="t">
                        <a:lnSpc>
                          <a:spcPct val="107000"/>
                        </a:lnSpc>
                        <a:spcBef>
                          <a:spcPts val="0"/>
                        </a:spcBef>
                        <a:spcAft>
                          <a:spcPts val="80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Gestión de Equipos</a:t>
                      </a:r>
                      <a:endParaRPr lang="es-CL" sz="3100" b="0" i="0" u="none" strike="noStrike" dirty="0">
                        <a:effectLst/>
                        <a:latin typeface="Arial" panose="020B0604020202020204" pitchFamily="34" charset="0"/>
                      </a:endParaRPr>
                    </a:p>
                  </a:txBody>
                  <a:tcPr marL="16618" marR="16618" marT="16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20"/>
                        </a:spcBef>
                        <a:spcAft>
                          <a:spcPts val="1000"/>
                        </a:spcAft>
                      </a:pPr>
                      <a:r>
                        <a:rPr lang="es-CL" sz="1900" b="0" i="0" u="none" strike="noStrike">
                          <a:effectLst/>
                          <a:latin typeface="Calibri" panose="020F0502020204030204" pitchFamily="34" charset="0"/>
                          <a:ea typeface="Times New Roman" panose="02020603050405020304" pitchFamily="18" charset="0"/>
                          <a:cs typeface="Calibri" panose="020F0502020204030204" pitchFamily="34" charset="0"/>
                        </a:rPr>
                        <a:t>Presentación alumnos de 18.35 a  19.35</a:t>
                      </a:r>
                      <a:endParaRPr lang="es-CL" sz="3100" b="0" i="0" u="none" strike="noStrike">
                        <a:effectLst/>
                        <a:latin typeface="Arial" panose="020B0604020202020204" pitchFamily="34" charset="0"/>
                      </a:endParaRPr>
                    </a:p>
                    <a:p>
                      <a:pPr algn="l" fontAlgn="t">
                        <a:lnSpc>
                          <a:spcPct val="107000"/>
                        </a:lnSpc>
                        <a:spcBef>
                          <a:spcPts val="20"/>
                        </a:spcBef>
                        <a:spcAft>
                          <a:spcPts val="800"/>
                        </a:spcAft>
                      </a:pPr>
                      <a:r>
                        <a:rPr lang="es-CL" sz="19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es-CL" sz="3100" b="0" i="0" u="none" strike="noStrike">
                        <a:effectLst/>
                        <a:latin typeface="Arial" panose="020B0604020202020204" pitchFamily="34" charset="0"/>
                      </a:endParaRPr>
                    </a:p>
                    <a:p>
                      <a:pPr algn="l" fontAlgn="t">
                        <a:lnSpc>
                          <a:spcPct val="107000"/>
                        </a:lnSpc>
                        <a:spcBef>
                          <a:spcPts val="20"/>
                        </a:spcBef>
                        <a:spcAft>
                          <a:spcPts val="800"/>
                        </a:spcAft>
                      </a:pPr>
                      <a:r>
                        <a:rPr lang="es-CL" sz="1900" b="0" i="0" u="none" strike="noStrike">
                          <a:effectLst/>
                          <a:latin typeface="Calibri" panose="020F0502020204030204" pitchFamily="34" charset="0"/>
                          <a:ea typeface="Times New Roman" panose="02020603050405020304" pitchFamily="18" charset="0"/>
                          <a:cs typeface="Calibri" panose="020F0502020204030204" pitchFamily="34" charset="0"/>
                        </a:rPr>
                        <a:t>Cátedra 19.45 a 21.30</a:t>
                      </a:r>
                      <a:endParaRPr lang="es-CL" sz="3100" b="0" i="0" u="none" strike="noStrike">
                        <a:effectLst/>
                        <a:latin typeface="Arial" panose="020B0604020202020204" pitchFamily="34" charset="0"/>
                      </a:endParaRPr>
                    </a:p>
                    <a:p>
                      <a:pPr algn="l" fontAlgn="t">
                        <a:lnSpc>
                          <a:spcPct val="107000"/>
                        </a:lnSpc>
                        <a:spcBef>
                          <a:spcPts val="20"/>
                        </a:spcBef>
                        <a:spcAft>
                          <a:spcPts val="800"/>
                        </a:spcAft>
                      </a:pPr>
                      <a:r>
                        <a:rPr lang="es-CL" sz="1400" b="0" i="0" u="none" strike="noStrike">
                          <a:effectLst/>
                          <a:latin typeface="Calibri" panose="020F0502020204030204" pitchFamily="34" charset="0"/>
                          <a:ea typeface="Times New Roman" panose="02020603050405020304" pitchFamily="18" charset="0"/>
                          <a:cs typeface="Calibri" panose="020F0502020204030204" pitchFamily="34" charset="0"/>
                        </a:rPr>
                        <a:t>Descanso 15 min (19.45 a 20.00)</a:t>
                      </a:r>
                      <a:endParaRPr lang="es-CL" sz="3100" b="0" i="0" u="none" strike="noStrike">
                        <a:effectLst/>
                        <a:latin typeface="Arial" panose="020B0604020202020204" pitchFamily="34" charset="0"/>
                      </a:endParaRPr>
                    </a:p>
                  </a:txBody>
                  <a:tcPr marL="16618" marR="16618" marT="16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20"/>
                        </a:spcBef>
                        <a:spcAft>
                          <a:spcPts val="1000"/>
                        </a:spcAft>
                      </a:pP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Lectura complementaria recomendada:</a:t>
                      </a:r>
                      <a:endParaRPr lang="es-CL" sz="3100" b="0" i="0" u="none" strike="noStrike" dirty="0">
                        <a:effectLst/>
                        <a:latin typeface="Arial" panose="020B0604020202020204" pitchFamily="34" charset="0"/>
                      </a:endParaRPr>
                    </a:p>
                    <a:p>
                      <a:pPr algn="l" fontAlgn="t">
                        <a:lnSpc>
                          <a:spcPct val="107000"/>
                        </a:lnSpc>
                        <a:spcBef>
                          <a:spcPts val="20"/>
                        </a:spcBef>
                        <a:spcAft>
                          <a:spcPts val="1000"/>
                        </a:spcAft>
                      </a:pP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1.- </a:t>
                      </a:r>
                      <a:r>
                        <a:rPr lang="es-CL" sz="16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Risk</a:t>
                      </a: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 Management: </a:t>
                      </a:r>
                      <a:r>
                        <a:rPr lang="es-CL" sz="16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Principles</a:t>
                      </a: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 and </a:t>
                      </a:r>
                      <a:r>
                        <a:rPr lang="es-CL" sz="16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Practices</a:t>
                      </a: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 (Gestión de riesgos: principios y prácticas) de Michael W. Elliott</a:t>
                      </a:r>
                      <a:endParaRPr lang="es-CL" sz="3100" b="0" i="0" u="none" strike="noStrike" dirty="0">
                        <a:effectLst/>
                        <a:latin typeface="Arial" panose="020B0604020202020204" pitchFamily="34" charset="0"/>
                      </a:endParaRPr>
                    </a:p>
                    <a:p>
                      <a:pPr algn="l" fontAlgn="t">
                        <a:lnSpc>
                          <a:spcPct val="107000"/>
                        </a:lnSpc>
                        <a:spcBef>
                          <a:spcPts val="20"/>
                        </a:spcBef>
                        <a:spcAft>
                          <a:spcPts val="1000"/>
                        </a:spcAft>
                      </a:pP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2.-"Gestión de Riesgos Empresariales: Metodologías y Casos Prácticos" de</a:t>
                      </a:r>
                      <a:r>
                        <a:rPr lang="es-CL" sz="1900" b="0" i="0" u="none" strike="noStrike"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r>
                        <a:rPr lang="es-CL" sz="1600" b="0" i="0" u="none" strike="noStrike" dirty="0">
                          <a:effectLst/>
                          <a:latin typeface="Calibri" panose="020F0502020204030204" pitchFamily="34" charset="0"/>
                          <a:ea typeface="Times New Roman" panose="02020603050405020304" pitchFamily="18" charset="0"/>
                          <a:cs typeface="Calibri" panose="020F0502020204030204" pitchFamily="34" charset="0"/>
                        </a:rPr>
                        <a:t>Alejandro Domínguez R. y Christian</a:t>
                      </a:r>
                      <a:r>
                        <a:rPr lang="es-CL" sz="1900" b="0" i="0" u="none" strike="noStrike"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endParaRPr lang="es-CL" sz="3100" b="0" i="0" u="none" strike="noStrike" dirty="0">
                        <a:effectLst/>
                        <a:latin typeface="Arial" panose="020B0604020202020204" pitchFamily="34" charset="0"/>
                      </a:endParaRPr>
                    </a:p>
                    <a:p>
                      <a:pPr algn="l" fontAlgn="t">
                        <a:lnSpc>
                          <a:spcPct val="107000"/>
                        </a:lnSpc>
                        <a:spcBef>
                          <a:spcPts val="1500"/>
                        </a:spcBef>
                        <a:spcAft>
                          <a:spcPts val="0"/>
                        </a:spcAft>
                      </a:pPr>
                      <a:r>
                        <a:rPr lang="es-CL"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3.-“Liderazgo Efectivo</a:t>
                      </a:r>
                      <a:r>
                        <a:rPr lang="es-CL" sz="4600" b="0" i="0" u="none" strike="noStrike" dirty="0">
                          <a:solidFill>
                            <a:srgbClr val="222222"/>
                          </a:solidFill>
                          <a:effectLst/>
                          <a:latin typeface="Lato" panose="020F0502020204030203" pitchFamily="34" charset="0"/>
                          <a:ea typeface="Times New Roman" panose="02020603050405020304" pitchFamily="18" charset="0"/>
                          <a:cs typeface="Times New Roman" panose="02020603050405020304" pitchFamily="18" charset="0"/>
                        </a:rPr>
                        <a:t> </a:t>
                      </a:r>
                      <a:r>
                        <a:rPr lang="es-CL" sz="16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Para el Alto Desempeño”</a:t>
                      </a:r>
                      <a:endParaRPr lang="es-CL" sz="3100" b="0" i="0" u="none" strike="noStrike" dirty="0">
                        <a:effectLst/>
                        <a:latin typeface="Arial" panose="020B0604020202020204" pitchFamily="34" charset="0"/>
                      </a:endParaRPr>
                    </a:p>
                    <a:p>
                      <a:pPr algn="l" fontAlgn="t">
                        <a:lnSpc>
                          <a:spcPct val="107000"/>
                        </a:lnSpc>
                        <a:spcBef>
                          <a:spcPts val="0"/>
                        </a:spcBef>
                        <a:spcAft>
                          <a:spcPts val="0"/>
                        </a:spcAft>
                      </a:pPr>
                      <a:r>
                        <a:rPr lang="es-CL" sz="1400" b="0" i="0" u="none" strike="noStrike"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Rodrigo Zambrano Estay</a:t>
                      </a:r>
                      <a:endParaRPr lang="es-CL" sz="3100" b="0" i="0" u="none" strike="noStrike" dirty="0">
                        <a:effectLst/>
                        <a:latin typeface="Arial" panose="020B0604020202020204" pitchFamily="34" charset="0"/>
                      </a:endParaRPr>
                    </a:p>
                    <a:p>
                      <a:pPr algn="l" fontAlgn="t">
                        <a:lnSpc>
                          <a:spcPct val="107000"/>
                        </a:lnSpc>
                        <a:spcBef>
                          <a:spcPts val="20"/>
                        </a:spcBef>
                        <a:spcAft>
                          <a:spcPts val="1000"/>
                        </a:spcAft>
                      </a:pPr>
                      <a:r>
                        <a:rPr lang="es-CL" sz="1400" b="0" i="0" u="none" strike="noStrike" dirty="0">
                          <a:effectLst/>
                          <a:latin typeface="Calibri" panose="020F0502020204030204" pitchFamily="34" charset="0"/>
                          <a:ea typeface="Times New Roman" panose="02020603050405020304" pitchFamily="18" charset="0"/>
                          <a:cs typeface="Calibri" panose="020F0502020204030204" pitchFamily="34" charset="0"/>
                        </a:rPr>
                        <a:t>Muñoz G</a:t>
                      </a:r>
                      <a:endParaRPr lang="es-CL" sz="3100" b="0" i="0" u="none" strike="noStrike" dirty="0">
                        <a:effectLst/>
                        <a:latin typeface="Arial" panose="020B0604020202020204" pitchFamily="34" charset="0"/>
                      </a:endParaRPr>
                    </a:p>
                  </a:txBody>
                  <a:tcPr marL="16618" marR="16618" marT="1661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716853"/>
                  </a:ext>
                </a:extLst>
              </a:tr>
            </a:tbl>
          </a:graphicData>
        </a:graphic>
      </p:graphicFrame>
      <p:sp>
        <p:nvSpPr>
          <p:cNvPr id="3" name="CuadroTexto 2">
            <a:extLst>
              <a:ext uri="{FF2B5EF4-FFF2-40B4-BE49-F238E27FC236}">
                <a16:creationId xmlns:a16="http://schemas.microsoft.com/office/drawing/2014/main" id="{2C0E6BA3-2CF0-8182-C721-2EC4762E2D02}"/>
              </a:ext>
            </a:extLst>
          </p:cNvPr>
          <p:cNvSpPr txBox="1"/>
          <p:nvPr/>
        </p:nvSpPr>
        <p:spPr>
          <a:xfrm>
            <a:off x="2128291" y="155643"/>
            <a:ext cx="1855881" cy="584775"/>
          </a:xfrm>
          <a:prstGeom prst="rect">
            <a:avLst/>
          </a:prstGeom>
          <a:noFill/>
        </p:spPr>
        <p:txBody>
          <a:bodyPr wrap="square" rtlCol="0">
            <a:spAutoFit/>
          </a:bodyPr>
          <a:lstStyle/>
          <a:p>
            <a:r>
              <a:rPr lang="es-CL" sz="3200" dirty="0">
                <a:solidFill>
                  <a:srgbClr val="E44142"/>
                </a:solidFill>
                <a:latin typeface="Arial" panose="020B0604020202020204" pitchFamily="34" charset="0"/>
                <a:cs typeface="Arial" panose="020B0604020202020204" pitchFamily="34" charset="0"/>
              </a:rPr>
              <a:t>Clase 3 </a:t>
            </a:r>
          </a:p>
        </p:txBody>
      </p:sp>
      <p:pic>
        <p:nvPicPr>
          <p:cNvPr id="6" name="Imagen 5" descr="Imagen que contiene Texto&#10;&#10;Descripción generada automáticamente">
            <a:extLst>
              <a:ext uri="{FF2B5EF4-FFF2-40B4-BE49-F238E27FC236}">
                <a16:creationId xmlns:a16="http://schemas.microsoft.com/office/drawing/2014/main" id="{1B424398-DAE1-9EF6-B032-BE63072D50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444" y="-36901"/>
            <a:ext cx="5186315" cy="817408"/>
          </a:xfrm>
          <a:prstGeom prst="rect">
            <a:avLst/>
          </a:prstGeom>
        </p:spPr>
      </p:pic>
    </p:spTree>
    <p:extLst>
      <p:ext uri="{BB962C8B-B14F-4D97-AF65-F5344CB8AC3E}">
        <p14:creationId xmlns:p14="http://schemas.microsoft.com/office/powerpoint/2010/main" val="398760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25B41A1-1783-EBAA-976C-9A207DFAB986}"/>
              </a:ext>
            </a:extLst>
          </p:cNvPr>
          <p:cNvSpPr txBox="1"/>
          <p:nvPr/>
        </p:nvSpPr>
        <p:spPr>
          <a:xfrm>
            <a:off x="1287625" y="718458"/>
            <a:ext cx="4161453" cy="461665"/>
          </a:xfrm>
          <a:prstGeom prst="rect">
            <a:avLst/>
          </a:prstGeom>
          <a:noFill/>
        </p:spPr>
        <p:txBody>
          <a:bodyPr wrap="square" rtlCol="0">
            <a:spAutoFit/>
          </a:bodyPr>
          <a:lstStyle/>
          <a:p>
            <a:r>
              <a:rPr lang="es-CL" sz="2400" dirty="0"/>
              <a:t>Preguntas abiertas  </a:t>
            </a:r>
          </a:p>
        </p:txBody>
      </p:sp>
      <p:sp>
        <p:nvSpPr>
          <p:cNvPr id="3" name="Rectángulo: esquinas redondeadas 2">
            <a:extLst>
              <a:ext uri="{FF2B5EF4-FFF2-40B4-BE49-F238E27FC236}">
                <a16:creationId xmlns:a16="http://schemas.microsoft.com/office/drawing/2014/main" id="{9792E015-4038-A4B1-E233-3A8F0FDD8A08}"/>
              </a:ext>
            </a:extLst>
          </p:cNvPr>
          <p:cNvSpPr/>
          <p:nvPr/>
        </p:nvSpPr>
        <p:spPr>
          <a:xfrm>
            <a:off x="1782147" y="1595535"/>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 Porcentaje de Emprendimientos llega al tercer año ?</a:t>
            </a:r>
          </a:p>
        </p:txBody>
      </p:sp>
      <p:sp>
        <p:nvSpPr>
          <p:cNvPr id="4" name="Rectángulo: esquinas redondeadas 3">
            <a:extLst>
              <a:ext uri="{FF2B5EF4-FFF2-40B4-BE49-F238E27FC236}">
                <a16:creationId xmlns:a16="http://schemas.microsoft.com/office/drawing/2014/main" id="{7450DAC8-20E3-6E68-7BA7-010524AC9402}"/>
              </a:ext>
            </a:extLst>
          </p:cNvPr>
          <p:cNvSpPr/>
          <p:nvPr/>
        </p:nvSpPr>
        <p:spPr>
          <a:xfrm>
            <a:off x="1782147" y="3307702"/>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Cuál es el principal desafío de un Emprendimiento ?</a:t>
            </a:r>
          </a:p>
        </p:txBody>
      </p:sp>
      <p:pic>
        <p:nvPicPr>
          <p:cNvPr id="6" name="Imagen 5" descr="Imagen que contiene Texto&#10;&#10;Descripción generada automáticamente">
            <a:extLst>
              <a:ext uri="{FF2B5EF4-FFF2-40B4-BE49-F238E27FC236}">
                <a16:creationId xmlns:a16="http://schemas.microsoft.com/office/drawing/2014/main" id="{2754E0A9-A22A-1715-F13D-7C1F86872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755" y="4923253"/>
            <a:ext cx="5186315" cy="817408"/>
          </a:xfrm>
          <a:prstGeom prst="rect">
            <a:avLst/>
          </a:prstGeom>
        </p:spPr>
      </p:pic>
    </p:spTree>
    <p:extLst>
      <p:ext uri="{BB962C8B-B14F-4D97-AF65-F5344CB8AC3E}">
        <p14:creationId xmlns:p14="http://schemas.microsoft.com/office/powerpoint/2010/main" val="86043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A7884A-7115-F206-6700-D747CAE78A2D}"/>
              </a:ext>
            </a:extLst>
          </p:cNvPr>
          <p:cNvSpPr txBox="1"/>
          <p:nvPr/>
        </p:nvSpPr>
        <p:spPr>
          <a:xfrm>
            <a:off x="839755" y="2575249"/>
            <a:ext cx="9741159" cy="1508105"/>
          </a:xfrm>
          <a:prstGeom prst="rect">
            <a:avLst/>
          </a:prstGeom>
          <a:noFill/>
        </p:spPr>
        <p:txBody>
          <a:bodyPr wrap="square">
            <a:spAutoFit/>
          </a:bodyPr>
          <a:lstStyle/>
          <a:p>
            <a:r>
              <a:rPr lang="es-ES" b="0" i="0" dirty="0">
                <a:solidFill>
                  <a:srgbClr val="374151"/>
                </a:solidFill>
                <a:effectLst/>
                <a:latin typeface="Söhne"/>
              </a:rPr>
              <a:t>Según el informe "GEM Chile 2020-2021" del Global </a:t>
            </a:r>
            <a:r>
              <a:rPr lang="es-ES" b="0" i="0" dirty="0" err="1">
                <a:solidFill>
                  <a:srgbClr val="374151"/>
                </a:solidFill>
                <a:effectLst/>
                <a:latin typeface="Söhne"/>
              </a:rPr>
              <a:t>Entrepreneurship</a:t>
            </a:r>
            <a:r>
              <a:rPr lang="es-ES" b="0" i="0" dirty="0">
                <a:solidFill>
                  <a:srgbClr val="374151"/>
                </a:solidFill>
                <a:effectLst/>
                <a:latin typeface="Söhne"/>
              </a:rPr>
              <a:t> Monitor, durante el año 2020 se registraron </a:t>
            </a:r>
            <a:r>
              <a:rPr lang="es-ES" sz="2000" b="1" i="0" u="sng" dirty="0">
                <a:solidFill>
                  <a:srgbClr val="374151"/>
                </a:solidFill>
                <a:effectLst/>
                <a:latin typeface="Söhne"/>
              </a:rPr>
              <a:t>328.692 emprendimientos nuevos en Chile</a:t>
            </a:r>
            <a:r>
              <a:rPr lang="es-ES" b="0" i="0" dirty="0">
                <a:solidFill>
                  <a:srgbClr val="374151"/>
                </a:solidFill>
                <a:effectLst/>
                <a:latin typeface="Söhne"/>
              </a:rPr>
              <a:t>, lo que representa un aumento del 10,6% respecto al año anterior. Es importante tener en cuenta que estos datos corresponden a emprendimientos que se registraron formalmente en el Servicio de Impuestos Internos (SII) y no consideran aquellos que operan en la informalidad.</a:t>
            </a:r>
            <a:endParaRPr lang="es-CL" dirty="0"/>
          </a:p>
        </p:txBody>
      </p:sp>
      <p:sp>
        <p:nvSpPr>
          <p:cNvPr id="4" name="Rectángulo: esquinas redondeadas 3">
            <a:extLst>
              <a:ext uri="{FF2B5EF4-FFF2-40B4-BE49-F238E27FC236}">
                <a16:creationId xmlns:a16="http://schemas.microsoft.com/office/drawing/2014/main" id="{724A9908-D6D6-63C0-60F2-D0E6B9007402}"/>
              </a:ext>
            </a:extLst>
          </p:cNvPr>
          <p:cNvSpPr/>
          <p:nvPr/>
        </p:nvSpPr>
        <p:spPr>
          <a:xfrm>
            <a:off x="1057470" y="849086"/>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¿Cuántos emprendimientos nacen en CHILE ?</a:t>
            </a:r>
          </a:p>
        </p:txBody>
      </p:sp>
      <p:pic>
        <p:nvPicPr>
          <p:cNvPr id="5" name="Imagen 4" descr="Imagen que contiene Texto&#10;&#10;Descripción generada automáticamente">
            <a:extLst>
              <a:ext uri="{FF2B5EF4-FFF2-40B4-BE49-F238E27FC236}">
                <a16:creationId xmlns:a16="http://schemas.microsoft.com/office/drawing/2014/main" id="{DBF0CEA1-08CA-C4AF-91AC-41659594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176" y="4884105"/>
            <a:ext cx="5186315" cy="817408"/>
          </a:xfrm>
          <a:prstGeom prst="rect">
            <a:avLst/>
          </a:prstGeom>
        </p:spPr>
      </p:pic>
    </p:spTree>
    <p:extLst>
      <p:ext uri="{BB962C8B-B14F-4D97-AF65-F5344CB8AC3E}">
        <p14:creationId xmlns:p14="http://schemas.microsoft.com/office/powerpoint/2010/main" val="406755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8784" y="3429000"/>
            <a:ext cx="4248954" cy="400110"/>
          </a:xfrm>
          <a:prstGeom prst="rect">
            <a:avLst/>
          </a:prstGeom>
        </p:spPr>
        <p:txBody>
          <a:bodyPr wrap="square">
            <a:spAutoFit/>
          </a:bodyPr>
          <a:lstStyle/>
          <a:p>
            <a:pPr marL="342900" indent="-342900" algn="just">
              <a:buClr>
                <a:srgbClr val="E44142"/>
              </a:buClr>
              <a:buSzPct val="120000"/>
              <a:buFont typeface="Wingdings" panose="05000000000000000000" pitchFamily="2" charset="2"/>
              <a:buChar char="§"/>
            </a:pPr>
            <a:r>
              <a:rPr lang="es-CL" sz="2000" dirty="0">
                <a:solidFill>
                  <a:srgbClr val="5C6878"/>
                </a:solidFill>
                <a:latin typeface="Arial" panose="020B0604020202020204" pitchFamily="34" charset="0"/>
              </a:rPr>
              <a:t>Qué es un proyecto?</a:t>
            </a:r>
            <a:endParaRPr lang="es-CL" sz="2800" dirty="0">
              <a:latin typeface="Arial" panose="020B0604020202020204" pitchFamily="34" charset="0"/>
            </a:endParaRPr>
          </a:p>
        </p:txBody>
      </p:sp>
      <p:sp>
        <p:nvSpPr>
          <p:cNvPr id="8" name="CuadroTexto 7"/>
          <p:cNvSpPr txBox="1"/>
          <p:nvPr/>
        </p:nvSpPr>
        <p:spPr>
          <a:xfrm>
            <a:off x="486103" y="422330"/>
            <a:ext cx="1855881" cy="584775"/>
          </a:xfrm>
          <a:prstGeom prst="rect">
            <a:avLst/>
          </a:prstGeom>
          <a:noFill/>
        </p:spPr>
        <p:txBody>
          <a:bodyPr wrap="square" rtlCol="0">
            <a:spAutoFit/>
          </a:bodyPr>
          <a:lstStyle/>
          <a:p>
            <a:r>
              <a:rPr lang="es-CL" sz="3200" dirty="0">
                <a:solidFill>
                  <a:srgbClr val="E44142"/>
                </a:solidFill>
                <a:latin typeface="Arial" panose="020B0604020202020204" pitchFamily="34" charset="0"/>
                <a:cs typeface="Arial" panose="020B0604020202020204" pitchFamily="34" charset="0"/>
              </a:rPr>
              <a:t>Clase 3 </a:t>
            </a:r>
          </a:p>
        </p:txBody>
      </p:sp>
      <p:pic>
        <p:nvPicPr>
          <p:cNvPr id="5" name="Imagen 4" descr="Icono&#10;&#10;Descripción generada automáticamente">
            <a:extLst>
              <a:ext uri="{FF2B5EF4-FFF2-40B4-BE49-F238E27FC236}">
                <a16:creationId xmlns:a16="http://schemas.microsoft.com/office/drawing/2014/main" id="{88468638-081D-477B-B4CA-2C50D8648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
        <p:nvSpPr>
          <p:cNvPr id="3" name="Elipse 2">
            <a:extLst>
              <a:ext uri="{FF2B5EF4-FFF2-40B4-BE49-F238E27FC236}">
                <a16:creationId xmlns:a16="http://schemas.microsoft.com/office/drawing/2014/main" id="{FB01C4D9-13F0-D342-366A-95D3DB224A7E}"/>
              </a:ext>
            </a:extLst>
          </p:cNvPr>
          <p:cNvSpPr/>
          <p:nvPr/>
        </p:nvSpPr>
        <p:spPr>
          <a:xfrm>
            <a:off x="2136711" y="1218638"/>
            <a:ext cx="7455158" cy="1716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Primera pregunta: Para ustedes …¿un emprendimiento es lo mismo que un proyecto ?</a:t>
            </a:r>
          </a:p>
        </p:txBody>
      </p:sp>
      <p:sp>
        <p:nvSpPr>
          <p:cNvPr id="6" name="Rectángulo 5">
            <a:extLst>
              <a:ext uri="{FF2B5EF4-FFF2-40B4-BE49-F238E27FC236}">
                <a16:creationId xmlns:a16="http://schemas.microsoft.com/office/drawing/2014/main" id="{301F9590-5509-39BF-20EC-2D5561F8504A}"/>
              </a:ext>
            </a:extLst>
          </p:cNvPr>
          <p:cNvSpPr/>
          <p:nvPr/>
        </p:nvSpPr>
        <p:spPr>
          <a:xfrm>
            <a:off x="6465699" y="3381549"/>
            <a:ext cx="4248954" cy="400110"/>
          </a:xfrm>
          <a:prstGeom prst="rect">
            <a:avLst/>
          </a:prstGeom>
        </p:spPr>
        <p:txBody>
          <a:bodyPr wrap="square">
            <a:spAutoFit/>
          </a:bodyPr>
          <a:lstStyle/>
          <a:p>
            <a:pPr marL="342900" indent="-342900" algn="just">
              <a:buClr>
                <a:srgbClr val="E44142"/>
              </a:buClr>
              <a:buSzPct val="120000"/>
              <a:buFont typeface="Wingdings" panose="05000000000000000000" pitchFamily="2" charset="2"/>
              <a:buChar char="§"/>
            </a:pPr>
            <a:r>
              <a:rPr lang="es-CL" sz="2000" dirty="0">
                <a:solidFill>
                  <a:srgbClr val="5C6878"/>
                </a:solidFill>
                <a:latin typeface="Arial" panose="020B0604020202020204" pitchFamily="34" charset="0"/>
              </a:rPr>
              <a:t>Qué es un emprendimiento?</a:t>
            </a:r>
            <a:endParaRPr lang="es-CL" sz="2800" dirty="0">
              <a:latin typeface="Arial" panose="020B0604020202020204" pitchFamily="34" charset="0"/>
            </a:endParaRPr>
          </a:p>
        </p:txBody>
      </p:sp>
      <p:sp>
        <p:nvSpPr>
          <p:cNvPr id="12" name="CuadroTexto 11">
            <a:extLst>
              <a:ext uri="{FF2B5EF4-FFF2-40B4-BE49-F238E27FC236}">
                <a16:creationId xmlns:a16="http://schemas.microsoft.com/office/drawing/2014/main" id="{E4705C37-6194-8D44-B3F9-1869EC9FCC57}"/>
              </a:ext>
            </a:extLst>
          </p:cNvPr>
          <p:cNvSpPr txBox="1"/>
          <p:nvPr/>
        </p:nvSpPr>
        <p:spPr>
          <a:xfrm>
            <a:off x="982337" y="4721773"/>
            <a:ext cx="10359580" cy="369332"/>
          </a:xfrm>
          <a:prstGeom prst="rect">
            <a:avLst/>
          </a:prstGeom>
          <a:solidFill>
            <a:schemeClr val="accent1"/>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bg1"/>
                </a:solidFill>
                <a:effectLst/>
                <a:latin typeface="Arial" panose="020B0604020202020204" pitchFamily="34" charset="0"/>
              </a:rPr>
              <a:t>Un proyecto y un emprendimiento son dos conceptos diferentes, aunque a menudo se confunden. </a:t>
            </a:r>
            <a:endParaRPr lang="es-CL" dirty="0">
              <a:solidFill>
                <a:schemeClr val="bg1"/>
              </a:solidFill>
            </a:endParaRPr>
          </a:p>
        </p:txBody>
      </p:sp>
      <p:pic>
        <p:nvPicPr>
          <p:cNvPr id="13" name="Imagen 12" descr="Imagen que contiene Texto&#10;&#10;Descripción generada automáticamente">
            <a:extLst>
              <a:ext uri="{FF2B5EF4-FFF2-40B4-BE49-F238E27FC236}">
                <a16:creationId xmlns:a16="http://schemas.microsoft.com/office/drawing/2014/main" id="{ECD966F1-C176-0BEF-44C4-30F4DA956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84" y="5312043"/>
            <a:ext cx="5186315" cy="817408"/>
          </a:xfrm>
          <a:prstGeom prst="rect">
            <a:avLst/>
          </a:prstGeom>
        </p:spPr>
      </p:pic>
    </p:spTree>
    <p:extLst>
      <p:ext uri="{BB962C8B-B14F-4D97-AF65-F5344CB8AC3E}">
        <p14:creationId xmlns:p14="http://schemas.microsoft.com/office/powerpoint/2010/main" val="169071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2FE3CB7-BE47-C97C-BED7-54C3E87A5D06}"/>
              </a:ext>
            </a:extLst>
          </p:cNvPr>
          <p:cNvSpPr txBox="1"/>
          <p:nvPr/>
        </p:nvSpPr>
        <p:spPr>
          <a:xfrm>
            <a:off x="307521" y="516014"/>
            <a:ext cx="10791047" cy="25853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panose="020B0604020202020204" pitchFamily="34" charset="0"/>
              </a:rPr>
              <a:t>Aquí hay algunas diferencias clave entre ellos: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Objetivo</a:t>
            </a:r>
            <a:r>
              <a:rPr kumimoji="0" lang="es-CL" altLang="es-CL" sz="1800" b="0" i="0" u="none" strike="noStrike" cap="none" normalizeH="0" baseline="0" dirty="0">
                <a:ln>
                  <a:noFill/>
                </a:ln>
                <a:solidFill>
                  <a:schemeClr val="tx1"/>
                </a:solidFill>
                <a:effectLst/>
                <a:latin typeface="Arial" panose="020B0604020202020204" pitchFamily="34" charset="0"/>
              </a:rPr>
              <a:t>: Un proyecto se enfoca en un </a:t>
            </a:r>
            <a:r>
              <a:rPr kumimoji="0" lang="es-CL" altLang="es-CL" sz="1800" b="1" i="0" u="none" strike="noStrike" cap="none" normalizeH="0" baseline="0" dirty="0">
                <a:ln>
                  <a:noFill/>
                </a:ln>
                <a:solidFill>
                  <a:schemeClr val="tx1"/>
                </a:solidFill>
                <a:effectLst/>
                <a:latin typeface="Arial" panose="020B0604020202020204" pitchFamily="34" charset="0"/>
              </a:rPr>
              <a:t>objetivo específico </a:t>
            </a:r>
            <a:r>
              <a:rPr kumimoji="0" lang="es-CL" altLang="es-CL" sz="1800" b="0" i="0" u="none" strike="noStrike" cap="none" normalizeH="0" baseline="0" dirty="0">
                <a:ln>
                  <a:noFill/>
                </a:ln>
                <a:solidFill>
                  <a:schemeClr val="tx1"/>
                </a:solidFill>
                <a:effectLst/>
                <a:latin typeface="Arial" panose="020B0604020202020204" pitchFamily="34" charset="0"/>
              </a:rPr>
              <a:t>y limitado en el tiempo, mientras que un emprendimiento busca crear un negocio o una empresa sostenible y escalable a largo plazo.</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eaLnBrk="0" fontAlgn="base" hangingPunct="0">
              <a:spcBef>
                <a:spcPct val="0"/>
              </a:spcBef>
              <a:spcAft>
                <a:spcPct val="0"/>
              </a:spcAft>
              <a:buFontTx/>
              <a:buAutoNum type="arabicPeriod" startAt="2"/>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Naturaleza</a:t>
            </a:r>
            <a:r>
              <a:rPr kumimoji="0" lang="es-CL" altLang="es-CL" sz="1800" b="0" i="0" u="none" strike="noStrike" cap="none" normalizeH="0" baseline="0" dirty="0">
                <a:ln>
                  <a:noFill/>
                </a:ln>
                <a:solidFill>
                  <a:schemeClr val="tx1"/>
                </a:solidFill>
                <a:effectLst/>
                <a:latin typeface="Arial" panose="020B0604020202020204" pitchFamily="34" charset="0"/>
              </a:rPr>
              <a:t> del trabajo: Un proyecto puede ser un trabajo único o recurrente que se lleva a cabo dentro de una organización existente, mientras que un emprendimiento implica crear una nueva organización desde cero.</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lang="es-CL" dirty="0"/>
          </a:p>
        </p:txBody>
      </p:sp>
      <p:sp>
        <p:nvSpPr>
          <p:cNvPr id="7" name="Rectangle 2">
            <a:extLst>
              <a:ext uri="{FF2B5EF4-FFF2-40B4-BE49-F238E27FC236}">
                <a16:creationId xmlns:a16="http://schemas.microsoft.com/office/drawing/2014/main" id="{928D3A26-FC40-5989-C7D9-CD24A9EBE26F}"/>
              </a:ext>
            </a:extLst>
          </p:cNvPr>
          <p:cNvSpPr>
            <a:spLocks noChangeArrowheads="1"/>
          </p:cNvSpPr>
          <p:nvPr/>
        </p:nvSpPr>
        <p:spPr bwMode="auto">
          <a:xfrm>
            <a:off x="400827" y="2499476"/>
            <a:ext cx="10944225" cy="45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Riesgo</a:t>
            </a:r>
            <a:r>
              <a:rPr kumimoji="0" lang="es-CL" altLang="es-CL" sz="1800" b="0" i="0" u="none" strike="noStrike" cap="none" normalizeH="0" baseline="0" dirty="0">
                <a:ln>
                  <a:noFill/>
                </a:ln>
                <a:solidFill>
                  <a:schemeClr val="tx1"/>
                </a:solidFill>
                <a:effectLst/>
                <a:latin typeface="Arial" panose="020B0604020202020204" pitchFamily="34" charset="0"/>
              </a:rPr>
              <a:t>: Un proyecto puede tener cierto nivel de riesgo, pero el riesgo de un emprendimiento es generalmente mayor ya que implica la creación de algo nuevo y desconocido.</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Financiamiento</a:t>
            </a:r>
            <a:r>
              <a:rPr kumimoji="0" lang="es-CL" altLang="es-CL" sz="1800" b="0" i="0" u="none" strike="noStrike" cap="none" normalizeH="0" baseline="0" dirty="0">
                <a:ln>
                  <a:noFill/>
                </a:ln>
                <a:solidFill>
                  <a:schemeClr val="tx1"/>
                </a:solidFill>
                <a:effectLst/>
                <a:latin typeface="Arial" panose="020B0604020202020204" pitchFamily="34" charset="0"/>
              </a:rPr>
              <a:t>: Los proyectos pueden ser financiados por una organización o empresa existente, mientras que los emprendimientos suelen requerir financiamiento externo de inversionistas o préstamos bancarios para cubrir los costos iniciales.</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s-CL" altLang="es-CL" sz="1800" b="0" i="0" u="none" strike="noStrike" cap="none" normalizeH="0" baseline="0" dirty="0">
                <a:ln>
                  <a:noFill/>
                </a:ln>
                <a:solidFill>
                  <a:schemeClr val="tx1"/>
                </a:solidFill>
                <a:effectLst/>
                <a:highlight>
                  <a:srgbClr val="FFFF00"/>
                </a:highlight>
                <a:latin typeface="Arial" panose="020B0604020202020204" pitchFamily="34" charset="0"/>
              </a:rPr>
              <a:t>Innovación</a:t>
            </a:r>
            <a:r>
              <a:rPr kumimoji="0" lang="es-CL" altLang="es-CL" sz="1800" b="0" i="0" u="none" strike="noStrike" cap="none" normalizeH="0" baseline="0" dirty="0">
                <a:ln>
                  <a:noFill/>
                </a:ln>
                <a:solidFill>
                  <a:schemeClr val="tx1"/>
                </a:solidFill>
                <a:effectLst/>
                <a:latin typeface="Arial" panose="020B0604020202020204" pitchFamily="34" charset="0"/>
              </a:rPr>
              <a:t>: Un emprendimiento a menudo implica la creación de un nuevo producto, servicio o modelo de negocio innovador, mientras que un proyecto puede ser simplemente una tarea rutinaria o una mejora incremental de un producto existente.</a:t>
            </a:r>
          </a:p>
          <a:p>
            <a:pPr marL="0" marR="0" lvl="0" indent="0" algn="l" defTabSz="914400" rtl="0" eaLnBrk="0" fontAlgn="base" latinLnBrk="0" hangingPunct="0">
              <a:lnSpc>
                <a:spcPct val="100000"/>
              </a:lnSpc>
              <a:spcBef>
                <a:spcPct val="0"/>
              </a:spcBef>
              <a:spcAft>
                <a:spcPct val="0"/>
              </a:spcAft>
              <a:buClrTx/>
              <a:buSzTx/>
              <a:tabLst/>
            </a:pP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chemeClr val="tx1"/>
                </a:solidFill>
                <a:effectLst/>
                <a:latin typeface="Arial" panose="020B0604020202020204" pitchFamily="34" charset="0"/>
              </a:rPr>
              <a:t>En resumen, un proyecto se enfoca en una tarea específica y limitada en el tiempo, mientras que un emprendimiento implica la creación de un negocio sostenible y escalable a largo plazo.</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800" b="0" i="0" u="none" strike="noStrike" cap="none" normalizeH="0" baseline="0" dirty="0">
                <a:ln>
                  <a:noFill/>
                </a:ln>
                <a:solidFill>
                  <a:schemeClr val="tx1"/>
                </a:solidFill>
                <a:effectLst/>
                <a:latin typeface="Arial" panose="020B0604020202020204" pitchFamily="34" charset="0"/>
              </a:rPr>
            </a:br>
            <a:endParaRPr kumimoji="0" lang="es-CL" altLang="es-C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610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Gestión de Proyectos </a:t>
            </a:r>
          </a:p>
        </p:txBody>
      </p:sp>
      <p:pic>
        <p:nvPicPr>
          <p:cNvPr id="6" name="Marcador de contenido 5" descr="Papel cuadriculado con calculadora, regla, rotulador y lápices">
            <a:extLst>
              <a:ext uri="{FF2B5EF4-FFF2-40B4-BE49-F238E27FC236}">
                <a16:creationId xmlns:a16="http://schemas.microsoft.com/office/drawing/2014/main" id="{0C74014C-943B-061F-2B5B-9F20B12BAA51}"/>
              </a:ext>
            </a:extLst>
          </p:cNvPr>
          <p:cNvPicPr>
            <a:picLocks noGrp="1" noChangeAspect="1"/>
          </p:cNvPicPr>
          <p:nvPr>
            <p:ph sz="half" idx="2"/>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3296" y="643466"/>
            <a:ext cx="5568739" cy="5568739"/>
          </a:xfrm>
          <a:prstGeom prst="rect">
            <a:avLst/>
          </a:prstGeom>
        </p:spPr>
      </p:pic>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1132" y="5283981"/>
            <a:ext cx="5186315" cy="817408"/>
          </a:xfrm>
          <a:prstGeom prst="rect">
            <a:avLst/>
          </a:prstGeom>
        </p:spPr>
      </p:pic>
    </p:spTree>
    <p:extLst>
      <p:ext uri="{BB962C8B-B14F-4D97-AF65-F5344CB8AC3E}">
        <p14:creationId xmlns:p14="http://schemas.microsoft.com/office/powerpoint/2010/main" val="3559125319"/>
      </p:ext>
    </p:extLst>
  </p:cSld>
  <p:clrMapOvr>
    <a:masterClrMapping/>
  </p:clrMapOvr>
</p:sld>
</file>

<file path=ppt/theme/theme1.xml><?xml version="1.0" encoding="utf-8"?>
<a:theme xmlns:a="http://schemas.openxmlformats.org/drawingml/2006/main" name="Tema de Office">
  <a:themeElements>
    <a:clrScheme name="Personalizado 1">
      <a:dk1>
        <a:srgbClr val="7F7F7F"/>
      </a:dk1>
      <a:lt1>
        <a:sysClr val="window" lastClr="FFFFFF"/>
      </a:lt1>
      <a:dk2>
        <a:srgbClr val="A5A5A5"/>
      </a:dk2>
      <a:lt2>
        <a:srgbClr val="BFBFBF"/>
      </a:lt2>
      <a:accent1>
        <a:srgbClr val="FF0000"/>
      </a:accent1>
      <a:accent2>
        <a:srgbClr val="DF1303"/>
      </a:accent2>
      <a:accent3>
        <a:srgbClr val="A5A5A5"/>
      </a:accent3>
      <a:accent4>
        <a:srgbClr val="757070"/>
      </a:accent4>
      <a:accent5>
        <a:srgbClr val="D02A26"/>
      </a:accent5>
      <a:accent6>
        <a:srgbClr val="3F3F3F"/>
      </a:accent6>
      <a:hlink>
        <a:srgbClr val="FF0000"/>
      </a:hlink>
      <a:folHlink>
        <a:srgbClr val="FF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4796</TotalTime>
  <Words>3055</Words>
  <Application>Microsoft Office PowerPoint</Application>
  <PresentationFormat>Panorámica</PresentationFormat>
  <Paragraphs>215</Paragraphs>
  <Slides>30</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30</vt:i4>
      </vt:variant>
    </vt:vector>
  </HeadingPairs>
  <TitlesOfParts>
    <vt:vector size="41" baseType="lpstr">
      <vt:lpstr>Arial</vt:lpstr>
      <vt:lpstr>Calibri</vt:lpstr>
      <vt:lpstr>Calibri Light</vt:lpstr>
      <vt:lpstr>Lato</vt:lpstr>
      <vt:lpstr>Open Sans</vt:lpstr>
      <vt:lpstr>Segoe UI</vt:lpstr>
      <vt:lpstr>Söhne</vt:lpstr>
      <vt:lpstr>Symbol</vt:lpstr>
      <vt:lpstr>Trebuchet MS</vt:lpstr>
      <vt:lpstr>Wingdings</vt:lpstr>
      <vt:lpstr>Tema de Office</vt:lpstr>
      <vt:lpstr>Presentación de PowerPoint</vt:lpstr>
      <vt:lpstr>Presentación de PowerPoint</vt:lpstr>
      <vt:lpstr>Detalle del día de hoy</vt:lpstr>
      <vt:lpstr>Presentación de PowerPoint</vt:lpstr>
      <vt:lpstr>Presentación de PowerPoint</vt:lpstr>
      <vt:lpstr>Presentación de PowerPoint</vt:lpstr>
      <vt:lpstr>Presentación de PowerPoint</vt:lpstr>
      <vt:lpstr>Presentación de PowerPoint</vt:lpstr>
      <vt:lpstr>Gestión de Proyectos </vt:lpstr>
      <vt:lpstr>Presentación de PowerPoint</vt:lpstr>
      <vt:lpstr>Presentación de PowerPoint</vt:lpstr>
      <vt:lpstr>Presentación de PowerPoint</vt:lpstr>
      <vt:lpstr>Importante</vt:lpstr>
      <vt:lpstr>Rol del gerente de un proyecto</vt:lpstr>
      <vt:lpstr>Presentación de PowerPoint</vt:lpstr>
      <vt:lpstr>Resumen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Normas y Certificaciones para evitar riesgos </vt:lpstr>
      <vt:lpstr>Presentación de PowerPoint</vt:lpstr>
      <vt:lpstr>Presentación de PowerPoint</vt:lpstr>
      <vt:lpstr>Gestión de Equipos</vt:lpstr>
      <vt:lpstr>Presentación de PowerPoint</vt:lpstr>
      <vt:lpstr>Es importante recordar que cada equipo es único y es posible que se necesiten enfoques diferentes para cada equipo en particular. Sin embargo, estas prácticas clave pueden ayudar a cualquier gerente a gestionar un equipo de trabajo de manera efectiva.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Ventas</dc:creator>
  <cp:lastModifiedBy>Pamela Valdes Ibarra</cp:lastModifiedBy>
  <cp:revision>99</cp:revision>
  <dcterms:created xsi:type="dcterms:W3CDTF">2017-06-27T14:48:27Z</dcterms:created>
  <dcterms:modified xsi:type="dcterms:W3CDTF">2023-03-22T02:26:01Z</dcterms:modified>
</cp:coreProperties>
</file>