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37"/>
  </p:handoutMasterIdLst>
  <p:sldIdLst>
    <p:sldId id="256" r:id="rId2"/>
    <p:sldId id="301" r:id="rId3"/>
    <p:sldId id="299" r:id="rId4"/>
    <p:sldId id="346" r:id="rId5"/>
    <p:sldId id="317" r:id="rId6"/>
    <p:sldId id="318" r:id="rId7"/>
    <p:sldId id="331" r:id="rId8"/>
    <p:sldId id="333" r:id="rId9"/>
    <p:sldId id="334" r:id="rId10"/>
    <p:sldId id="335" r:id="rId11"/>
    <p:sldId id="336" r:id="rId12"/>
    <p:sldId id="337" r:id="rId13"/>
    <p:sldId id="330" r:id="rId14"/>
    <p:sldId id="338" r:id="rId15"/>
    <p:sldId id="339" r:id="rId16"/>
    <p:sldId id="332" r:id="rId17"/>
    <p:sldId id="261" r:id="rId18"/>
    <p:sldId id="274" r:id="rId19"/>
    <p:sldId id="316" r:id="rId20"/>
    <p:sldId id="341" r:id="rId21"/>
    <p:sldId id="276" r:id="rId22"/>
    <p:sldId id="304" r:id="rId23"/>
    <p:sldId id="342" r:id="rId24"/>
    <p:sldId id="277" r:id="rId25"/>
    <p:sldId id="285" r:id="rId26"/>
    <p:sldId id="343" r:id="rId27"/>
    <p:sldId id="287" r:id="rId28"/>
    <p:sldId id="344" r:id="rId29"/>
    <p:sldId id="345" r:id="rId30"/>
    <p:sldId id="291" r:id="rId31"/>
    <p:sldId id="294" r:id="rId32"/>
    <p:sldId id="322" r:id="rId33"/>
    <p:sldId id="295" r:id="rId34"/>
    <p:sldId id="347" r:id="rId35"/>
    <p:sldId id="265" r:id="rId3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6878"/>
    <a:srgbClr val="E44142"/>
    <a:srgbClr val="7F7F7F"/>
    <a:srgbClr val="CF27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660"/>
  </p:normalViewPr>
  <p:slideViewPr>
    <p:cSldViewPr snapToGrid="0">
      <p:cViewPr varScale="1">
        <p:scale>
          <a:sx n="78" d="100"/>
          <a:sy n="78" d="100"/>
        </p:scale>
        <p:origin x="739" y="62"/>
      </p:cViewPr>
      <p:guideLst>
        <p:guide orient="horz" pos="2160"/>
        <p:guide pos="3840"/>
      </p:guideLst>
    </p:cSldViewPr>
  </p:slideViewPr>
  <p:notesTextViewPr>
    <p:cViewPr>
      <p:scale>
        <a:sx n="1" d="1"/>
        <a:sy n="1" d="1"/>
      </p:scale>
      <p:origin x="0" y="0"/>
    </p:cViewPr>
  </p:notesTextViewPr>
  <p:notesViewPr>
    <p:cSldViewPr snapToGrid="0" showGuides="1">
      <p:cViewPr varScale="1">
        <p:scale>
          <a:sx n="86" d="100"/>
          <a:sy n="86" d="100"/>
        </p:scale>
        <p:origin x="2514"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F7727-1A3D-4CF6-9000-9D5DE85263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L"/>
        </a:p>
      </dgm:t>
    </dgm:pt>
    <dgm:pt modelId="{FED39EBC-2E21-4144-948F-A51A1B11BA53}">
      <dgm:prSet phldrT="[Texto]"/>
      <dgm:spPr/>
      <dgm:t>
        <a:bodyPr/>
        <a:lstStyle/>
        <a:p>
          <a:pPr>
            <a:buFont typeface="+mj-lt"/>
            <a:buAutoNum type="arabicPeriod"/>
          </a:pPr>
          <a:r>
            <a:rPr lang="es-ES" b="0" i="0" dirty="0"/>
            <a:t>Análisis FODA: El análisis FODA (Fortalezas, Oportunidades, Debilidades y Amenazas) ayuda a evaluar la situación actual de la empresa y determinar su capacidad para expandirse internacionalmente.</a:t>
          </a:r>
          <a:endParaRPr lang="es-CL" dirty="0"/>
        </a:p>
      </dgm:t>
    </dgm:pt>
    <dgm:pt modelId="{43FE6BF5-218D-4D92-9427-E3DD5EE0C851}" type="parTrans" cxnId="{A8F2E6EA-5465-463C-B9BE-FB0895C82898}">
      <dgm:prSet/>
      <dgm:spPr/>
      <dgm:t>
        <a:bodyPr/>
        <a:lstStyle/>
        <a:p>
          <a:endParaRPr lang="es-CL"/>
        </a:p>
      </dgm:t>
    </dgm:pt>
    <dgm:pt modelId="{9BC73B53-D5AA-4F76-82F6-F3F4179B1363}" type="sibTrans" cxnId="{A8F2E6EA-5465-463C-B9BE-FB0895C82898}">
      <dgm:prSet/>
      <dgm:spPr/>
      <dgm:t>
        <a:bodyPr/>
        <a:lstStyle/>
        <a:p>
          <a:endParaRPr lang="es-CL"/>
        </a:p>
      </dgm:t>
    </dgm:pt>
    <dgm:pt modelId="{4319AE3B-CE4E-4EA2-B2CE-68AD6DC904CA}">
      <dgm:prSet phldrT="[Texto]"/>
      <dgm:spPr/>
      <dgm:t>
        <a:bodyPr/>
        <a:lstStyle/>
        <a:p>
          <a:pPr>
            <a:buFont typeface="+mj-lt"/>
            <a:buAutoNum type="arabicPeriod"/>
          </a:pPr>
          <a:r>
            <a:rPr lang="es-ES" b="0" i="0" dirty="0"/>
            <a:t>Investigación de mercado: La investigación de mercado ayuda a identificar las oportunidades en los mercados extranjeros y a evaluar la competencia existente.</a:t>
          </a:r>
        </a:p>
        <a:p>
          <a:pPr>
            <a:buFont typeface="+mj-lt"/>
            <a:buAutoNum type="arabicPeriod"/>
          </a:pPr>
          <a:endParaRPr lang="es-CL" dirty="0"/>
        </a:p>
      </dgm:t>
    </dgm:pt>
    <dgm:pt modelId="{514BD851-19A7-47DB-9CEF-BC9C9DEE4661}" type="parTrans" cxnId="{3E3EDD49-CDDA-4004-9559-68CAE063506B}">
      <dgm:prSet/>
      <dgm:spPr/>
      <dgm:t>
        <a:bodyPr/>
        <a:lstStyle/>
        <a:p>
          <a:endParaRPr lang="es-CL"/>
        </a:p>
      </dgm:t>
    </dgm:pt>
    <dgm:pt modelId="{FC5BC3C3-DABC-4C15-A4E5-DAE0CB3E0A88}" type="sibTrans" cxnId="{3E3EDD49-CDDA-4004-9559-68CAE063506B}">
      <dgm:prSet/>
      <dgm:spPr/>
      <dgm:t>
        <a:bodyPr/>
        <a:lstStyle/>
        <a:p>
          <a:endParaRPr lang="es-CL"/>
        </a:p>
      </dgm:t>
    </dgm:pt>
    <dgm:pt modelId="{7DFA2722-756B-494A-927F-6814D9418CFB}">
      <dgm:prSet phldrT="[Texto]"/>
      <dgm:spPr/>
      <dgm:t>
        <a:bodyPr/>
        <a:lstStyle/>
        <a:p>
          <a:r>
            <a:rPr lang="es-ES" b="0" i="0" dirty="0"/>
            <a:t>Plan de negocios: Un plan de negocios bien elaborado ayuda a establecer objetivos claros y a desarrollar una estrategia sólida para la expansión internacional de la empresa</a:t>
          </a:r>
          <a:endParaRPr lang="es-CL" dirty="0"/>
        </a:p>
      </dgm:t>
    </dgm:pt>
    <dgm:pt modelId="{C870A7C7-E05D-4EEF-86BC-EC1A3D217675}" type="parTrans" cxnId="{E67CC06B-3488-4822-AE0A-A33865594398}">
      <dgm:prSet/>
      <dgm:spPr/>
      <dgm:t>
        <a:bodyPr/>
        <a:lstStyle/>
        <a:p>
          <a:endParaRPr lang="es-CL"/>
        </a:p>
      </dgm:t>
    </dgm:pt>
    <dgm:pt modelId="{461D97F3-1F38-42C2-B316-E05C321900E7}" type="sibTrans" cxnId="{E67CC06B-3488-4822-AE0A-A33865594398}">
      <dgm:prSet/>
      <dgm:spPr/>
      <dgm:t>
        <a:bodyPr/>
        <a:lstStyle/>
        <a:p>
          <a:endParaRPr lang="es-CL"/>
        </a:p>
      </dgm:t>
    </dgm:pt>
    <dgm:pt modelId="{7682E258-DAC2-44C8-B922-7C5CB9FD541E}">
      <dgm:prSet phldrT="[Texto]"/>
      <dgm:spPr/>
      <dgm:t>
        <a:bodyPr/>
        <a:lstStyle/>
        <a:p>
          <a:pPr>
            <a:buFont typeface="+mj-lt"/>
            <a:buAutoNum type="arabicPeriod"/>
          </a:pPr>
          <a:r>
            <a:rPr lang="es-ES" b="0" i="0" dirty="0"/>
            <a:t>Marketing internacional: El marketing internacional se enfoca en adaptar la estrategia de marketing de la empresa al mercado objetivo extranjero, incluyendo la investigación de mercado, la segmentación de mercado, la promoción, el branding y la distribución.</a:t>
          </a:r>
          <a:endParaRPr lang="es-CL" dirty="0"/>
        </a:p>
      </dgm:t>
    </dgm:pt>
    <dgm:pt modelId="{F20C6BE8-BB11-45DF-9C96-E6F03C7C1655}" type="parTrans" cxnId="{92215A76-5B82-4EE6-B45A-7ADF8EB4F790}">
      <dgm:prSet/>
      <dgm:spPr/>
      <dgm:t>
        <a:bodyPr/>
        <a:lstStyle/>
        <a:p>
          <a:endParaRPr lang="es-CL"/>
        </a:p>
      </dgm:t>
    </dgm:pt>
    <dgm:pt modelId="{8EAAB203-D705-4887-BDB1-C61BD3DDF5D7}" type="sibTrans" cxnId="{92215A76-5B82-4EE6-B45A-7ADF8EB4F790}">
      <dgm:prSet/>
      <dgm:spPr/>
      <dgm:t>
        <a:bodyPr/>
        <a:lstStyle/>
        <a:p>
          <a:endParaRPr lang="es-CL"/>
        </a:p>
      </dgm:t>
    </dgm:pt>
    <dgm:pt modelId="{5EC36589-20DB-4F00-B9A3-40DF75AF8EF7}">
      <dgm:prSet phldrT="[Texto]"/>
      <dgm:spPr/>
      <dgm:t>
        <a:bodyPr/>
        <a:lstStyle/>
        <a:p>
          <a:pPr>
            <a:buFont typeface="+mj-lt"/>
            <a:buAutoNum type="arabicPeriod"/>
          </a:pPr>
          <a:r>
            <a:rPr lang="es-ES" b="0" i="0" dirty="0"/>
            <a:t>Comercio electrónico: El comercio electrónico permite a las empresas vender sus productos o servicios a clientes en todo el mundo, lo que puede ayudar a expandir la base de clientes y aumentar los ingresos.</a:t>
          </a:r>
          <a:endParaRPr lang="es-CL" dirty="0"/>
        </a:p>
      </dgm:t>
    </dgm:pt>
    <dgm:pt modelId="{CCEC888A-EF72-486D-9C46-3997B21A0363}" type="parTrans" cxnId="{83ED36F6-FF72-4617-B8D4-848C3EDFE9A6}">
      <dgm:prSet/>
      <dgm:spPr/>
      <dgm:t>
        <a:bodyPr/>
        <a:lstStyle/>
        <a:p>
          <a:endParaRPr lang="es-CL"/>
        </a:p>
      </dgm:t>
    </dgm:pt>
    <dgm:pt modelId="{604686D4-2EAD-4CE5-8D82-B35D1A53EFEC}" type="sibTrans" cxnId="{83ED36F6-FF72-4617-B8D4-848C3EDFE9A6}">
      <dgm:prSet/>
      <dgm:spPr/>
      <dgm:t>
        <a:bodyPr/>
        <a:lstStyle/>
        <a:p>
          <a:endParaRPr lang="es-CL"/>
        </a:p>
      </dgm:t>
    </dgm:pt>
    <dgm:pt modelId="{1F992C8D-495C-499C-A2E4-F1D5CBE501B3}" type="pres">
      <dgm:prSet presAssocID="{BD8F7727-1A3D-4CF6-9000-9D5DE8526318}" presName="diagram" presStyleCnt="0">
        <dgm:presLayoutVars>
          <dgm:dir/>
          <dgm:resizeHandles val="exact"/>
        </dgm:presLayoutVars>
      </dgm:prSet>
      <dgm:spPr/>
    </dgm:pt>
    <dgm:pt modelId="{F7676F24-0C30-4BE3-8790-41AB1685AD02}" type="pres">
      <dgm:prSet presAssocID="{FED39EBC-2E21-4144-948F-A51A1B11BA53}" presName="node" presStyleLbl="node1" presStyleIdx="0" presStyleCnt="5" custLinFactNeighborX="1361" custLinFactNeighborY="7211">
        <dgm:presLayoutVars>
          <dgm:bulletEnabled val="1"/>
        </dgm:presLayoutVars>
      </dgm:prSet>
      <dgm:spPr/>
    </dgm:pt>
    <dgm:pt modelId="{1E469C2B-BA25-4CDA-B15A-860CCDC64938}" type="pres">
      <dgm:prSet presAssocID="{9BC73B53-D5AA-4F76-82F6-F3F4179B1363}" presName="sibTrans" presStyleCnt="0"/>
      <dgm:spPr/>
    </dgm:pt>
    <dgm:pt modelId="{2A94D2ED-0B56-4AFC-94A7-E1AF395DA55E}" type="pres">
      <dgm:prSet presAssocID="{4319AE3B-CE4E-4EA2-B2CE-68AD6DC904CA}" presName="node" presStyleLbl="node1" presStyleIdx="1" presStyleCnt="5">
        <dgm:presLayoutVars>
          <dgm:bulletEnabled val="1"/>
        </dgm:presLayoutVars>
      </dgm:prSet>
      <dgm:spPr/>
    </dgm:pt>
    <dgm:pt modelId="{6AF5EED2-88FA-4BD0-AE3D-AA89AD5EF326}" type="pres">
      <dgm:prSet presAssocID="{FC5BC3C3-DABC-4C15-A4E5-DAE0CB3E0A88}" presName="sibTrans" presStyleCnt="0"/>
      <dgm:spPr/>
    </dgm:pt>
    <dgm:pt modelId="{CA110524-5043-4653-9F90-6020D22DEA7D}" type="pres">
      <dgm:prSet presAssocID="{7DFA2722-756B-494A-927F-6814D9418CFB}" presName="node" presStyleLbl="node1" presStyleIdx="2" presStyleCnt="5">
        <dgm:presLayoutVars>
          <dgm:bulletEnabled val="1"/>
        </dgm:presLayoutVars>
      </dgm:prSet>
      <dgm:spPr/>
    </dgm:pt>
    <dgm:pt modelId="{7813C04A-05E5-49F5-93DE-F17DBCA87989}" type="pres">
      <dgm:prSet presAssocID="{461D97F3-1F38-42C2-B316-E05C321900E7}" presName="sibTrans" presStyleCnt="0"/>
      <dgm:spPr/>
    </dgm:pt>
    <dgm:pt modelId="{547AA051-66C7-4D4C-B96A-26077D6513DB}" type="pres">
      <dgm:prSet presAssocID="{7682E258-DAC2-44C8-B922-7C5CB9FD541E}" presName="node" presStyleLbl="node1" presStyleIdx="3" presStyleCnt="5">
        <dgm:presLayoutVars>
          <dgm:bulletEnabled val="1"/>
        </dgm:presLayoutVars>
      </dgm:prSet>
      <dgm:spPr/>
    </dgm:pt>
    <dgm:pt modelId="{0F27A8BE-20C9-4474-ADAC-BD06577756B7}" type="pres">
      <dgm:prSet presAssocID="{8EAAB203-D705-4887-BDB1-C61BD3DDF5D7}" presName="sibTrans" presStyleCnt="0"/>
      <dgm:spPr/>
    </dgm:pt>
    <dgm:pt modelId="{F8A707BC-BE78-4557-858F-6731A84802DB}" type="pres">
      <dgm:prSet presAssocID="{5EC36589-20DB-4F00-B9A3-40DF75AF8EF7}" presName="node" presStyleLbl="node1" presStyleIdx="4" presStyleCnt="5" custLinFactNeighborX="-4826" custLinFactNeighborY="-8044">
        <dgm:presLayoutVars>
          <dgm:bulletEnabled val="1"/>
        </dgm:presLayoutVars>
      </dgm:prSet>
      <dgm:spPr/>
    </dgm:pt>
  </dgm:ptLst>
  <dgm:cxnLst>
    <dgm:cxn modelId="{DDD42F22-C021-4D57-B65D-96B07A3DF1E7}" type="presOf" srcId="{7DFA2722-756B-494A-927F-6814D9418CFB}" destId="{CA110524-5043-4653-9F90-6020D22DEA7D}" srcOrd="0" destOrd="0" presId="urn:microsoft.com/office/officeart/2005/8/layout/default"/>
    <dgm:cxn modelId="{E01AF428-784D-4111-B2E0-4C6337553390}" type="presOf" srcId="{4319AE3B-CE4E-4EA2-B2CE-68AD6DC904CA}" destId="{2A94D2ED-0B56-4AFC-94A7-E1AF395DA55E}" srcOrd="0" destOrd="0" presId="urn:microsoft.com/office/officeart/2005/8/layout/default"/>
    <dgm:cxn modelId="{55F4B460-AF79-4F30-BF5E-BFE45130E7DC}" type="presOf" srcId="{5EC36589-20DB-4F00-B9A3-40DF75AF8EF7}" destId="{F8A707BC-BE78-4557-858F-6731A84802DB}" srcOrd="0" destOrd="0" presId="urn:microsoft.com/office/officeart/2005/8/layout/default"/>
    <dgm:cxn modelId="{F1448B61-643C-40B8-955D-A30F9A2D6BBE}" type="presOf" srcId="{7682E258-DAC2-44C8-B922-7C5CB9FD541E}" destId="{547AA051-66C7-4D4C-B96A-26077D6513DB}" srcOrd="0" destOrd="0" presId="urn:microsoft.com/office/officeart/2005/8/layout/default"/>
    <dgm:cxn modelId="{D3AD7668-762A-415F-85CC-15B2A38F95C2}" type="presOf" srcId="{BD8F7727-1A3D-4CF6-9000-9D5DE8526318}" destId="{1F992C8D-495C-499C-A2E4-F1D5CBE501B3}" srcOrd="0" destOrd="0" presId="urn:microsoft.com/office/officeart/2005/8/layout/default"/>
    <dgm:cxn modelId="{3E3EDD49-CDDA-4004-9559-68CAE063506B}" srcId="{BD8F7727-1A3D-4CF6-9000-9D5DE8526318}" destId="{4319AE3B-CE4E-4EA2-B2CE-68AD6DC904CA}" srcOrd="1" destOrd="0" parTransId="{514BD851-19A7-47DB-9CEF-BC9C9DEE4661}" sibTransId="{FC5BC3C3-DABC-4C15-A4E5-DAE0CB3E0A88}"/>
    <dgm:cxn modelId="{E67CC06B-3488-4822-AE0A-A33865594398}" srcId="{BD8F7727-1A3D-4CF6-9000-9D5DE8526318}" destId="{7DFA2722-756B-494A-927F-6814D9418CFB}" srcOrd="2" destOrd="0" parTransId="{C870A7C7-E05D-4EEF-86BC-EC1A3D217675}" sibTransId="{461D97F3-1F38-42C2-B316-E05C321900E7}"/>
    <dgm:cxn modelId="{92215A76-5B82-4EE6-B45A-7ADF8EB4F790}" srcId="{BD8F7727-1A3D-4CF6-9000-9D5DE8526318}" destId="{7682E258-DAC2-44C8-B922-7C5CB9FD541E}" srcOrd="3" destOrd="0" parTransId="{F20C6BE8-BB11-45DF-9C96-E6F03C7C1655}" sibTransId="{8EAAB203-D705-4887-BDB1-C61BD3DDF5D7}"/>
    <dgm:cxn modelId="{82C92FDB-3C37-45EE-B140-CB5D896F636B}" type="presOf" srcId="{FED39EBC-2E21-4144-948F-A51A1B11BA53}" destId="{F7676F24-0C30-4BE3-8790-41AB1685AD02}" srcOrd="0" destOrd="0" presId="urn:microsoft.com/office/officeart/2005/8/layout/default"/>
    <dgm:cxn modelId="{A8F2E6EA-5465-463C-B9BE-FB0895C82898}" srcId="{BD8F7727-1A3D-4CF6-9000-9D5DE8526318}" destId="{FED39EBC-2E21-4144-948F-A51A1B11BA53}" srcOrd="0" destOrd="0" parTransId="{43FE6BF5-218D-4D92-9427-E3DD5EE0C851}" sibTransId="{9BC73B53-D5AA-4F76-82F6-F3F4179B1363}"/>
    <dgm:cxn modelId="{83ED36F6-FF72-4617-B8D4-848C3EDFE9A6}" srcId="{BD8F7727-1A3D-4CF6-9000-9D5DE8526318}" destId="{5EC36589-20DB-4F00-B9A3-40DF75AF8EF7}" srcOrd="4" destOrd="0" parTransId="{CCEC888A-EF72-486D-9C46-3997B21A0363}" sibTransId="{604686D4-2EAD-4CE5-8D82-B35D1A53EFEC}"/>
    <dgm:cxn modelId="{0AE55303-7FF5-46AE-954D-D86A06DC39C7}" type="presParOf" srcId="{1F992C8D-495C-499C-A2E4-F1D5CBE501B3}" destId="{F7676F24-0C30-4BE3-8790-41AB1685AD02}" srcOrd="0" destOrd="0" presId="urn:microsoft.com/office/officeart/2005/8/layout/default"/>
    <dgm:cxn modelId="{04A47C98-B879-4443-A5BC-E396AD475E82}" type="presParOf" srcId="{1F992C8D-495C-499C-A2E4-F1D5CBE501B3}" destId="{1E469C2B-BA25-4CDA-B15A-860CCDC64938}" srcOrd="1" destOrd="0" presId="urn:microsoft.com/office/officeart/2005/8/layout/default"/>
    <dgm:cxn modelId="{8EFBA634-E748-4560-B740-A0F4D51A21CE}" type="presParOf" srcId="{1F992C8D-495C-499C-A2E4-F1D5CBE501B3}" destId="{2A94D2ED-0B56-4AFC-94A7-E1AF395DA55E}" srcOrd="2" destOrd="0" presId="urn:microsoft.com/office/officeart/2005/8/layout/default"/>
    <dgm:cxn modelId="{D63CC95A-5D1D-4993-B170-9F608D8EE3E1}" type="presParOf" srcId="{1F992C8D-495C-499C-A2E4-F1D5CBE501B3}" destId="{6AF5EED2-88FA-4BD0-AE3D-AA89AD5EF326}" srcOrd="3" destOrd="0" presId="urn:microsoft.com/office/officeart/2005/8/layout/default"/>
    <dgm:cxn modelId="{EC93D35A-6DF4-4DCF-AD81-DB4E7360E56D}" type="presParOf" srcId="{1F992C8D-495C-499C-A2E4-F1D5CBE501B3}" destId="{CA110524-5043-4653-9F90-6020D22DEA7D}" srcOrd="4" destOrd="0" presId="urn:microsoft.com/office/officeart/2005/8/layout/default"/>
    <dgm:cxn modelId="{ADC9467B-353E-4631-8577-1D54FAE1AB2A}" type="presParOf" srcId="{1F992C8D-495C-499C-A2E4-F1D5CBE501B3}" destId="{7813C04A-05E5-49F5-93DE-F17DBCA87989}" srcOrd="5" destOrd="0" presId="urn:microsoft.com/office/officeart/2005/8/layout/default"/>
    <dgm:cxn modelId="{1C116072-5B49-4E74-A7F3-6E9C11805291}" type="presParOf" srcId="{1F992C8D-495C-499C-A2E4-F1D5CBE501B3}" destId="{547AA051-66C7-4D4C-B96A-26077D6513DB}" srcOrd="6" destOrd="0" presId="urn:microsoft.com/office/officeart/2005/8/layout/default"/>
    <dgm:cxn modelId="{8F7AE906-F457-487E-9539-09BB0C89F554}" type="presParOf" srcId="{1F992C8D-495C-499C-A2E4-F1D5CBE501B3}" destId="{0F27A8BE-20C9-4474-ADAC-BD06577756B7}" srcOrd="7" destOrd="0" presId="urn:microsoft.com/office/officeart/2005/8/layout/default"/>
    <dgm:cxn modelId="{D8709EE6-A87D-4134-8849-63494E98A70B}" type="presParOf" srcId="{1F992C8D-495C-499C-A2E4-F1D5CBE501B3}" destId="{F8A707BC-BE78-4557-858F-6731A84802DB}"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8F7727-1A3D-4CF6-9000-9D5DE85263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CL"/>
        </a:p>
      </dgm:t>
    </dgm:pt>
    <dgm:pt modelId="{FED39EBC-2E21-4144-948F-A51A1B11BA53}">
      <dgm:prSet phldrT="[Texto]"/>
      <dgm:spPr/>
      <dgm:t>
        <a:bodyPr/>
        <a:lstStyle/>
        <a:p>
          <a:pPr>
            <a:buFont typeface="+mj-lt"/>
            <a:buAutoNum type="arabicPeriod"/>
          </a:pPr>
          <a:r>
            <a:rPr lang="es-ES" b="0" i="0" dirty="0"/>
            <a:t>Redes sociales: Las redes sociales son una herramienta importante para conectarse con los clientes en todo el mundo y establecer una presencia en línea global..</a:t>
          </a:r>
          <a:endParaRPr lang="es-CL" dirty="0"/>
        </a:p>
      </dgm:t>
    </dgm:pt>
    <dgm:pt modelId="{43FE6BF5-218D-4D92-9427-E3DD5EE0C851}" type="parTrans" cxnId="{A8F2E6EA-5465-463C-B9BE-FB0895C82898}">
      <dgm:prSet/>
      <dgm:spPr/>
      <dgm:t>
        <a:bodyPr/>
        <a:lstStyle/>
        <a:p>
          <a:endParaRPr lang="es-CL"/>
        </a:p>
      </dgm:t>
    </dgm:pt>
    <dgm:pt modelId="{9BC73B53-D5AA-4F76-82F6-F3F4179B1363}" type="sibTrans" cxnId="{A8F2E6EA-5465-463C-B9BE-FB0895C82898}">
      <dgm:prSet/>
      <dgm:spPr/>
      <dgm:t>
        <a:bodyPr/>
        <a:lstStyle/>
        <a:p>
          <a:endParaRPr lang="es-CL"/>
        </a:p>
      </dgm:t>
    </dgm:pt>
    <dgm:pt modelId="{4319AE3B-CE4E-4EA2-B2CE-68AD6DC904CA}">
      <dgm:prSet phldrT="[Texto]"/>
      <dgm:spPr/>
      <dgm:t>
        <a:bodyPr/>
        <a:lstStyle/>
        <a:p>
          <a:pPr>
            <a:buFont typeface="+mj-lt"/>
            <a:buAutoNum type="arabicPeriod"/>
          </a:pPr>
          <a:r>
            <a:rPr lang="es-ES" b="0" i="0" dirty="0"/>
            <a:t>Gestión de la cadena de suministro: La gestión de la cadena de suministro es crítica para asegurar que la empresa pueda entregar productos o servicios en los mercados extranjeros de manera oportuna y eficiente.</a:t>
          </a:r>
          <a:endParaRPr lang="es-CL" dirty="0"/>
        </a:p>
      </dgm:t>
    </dgm:pt>
    <dgm:pt modelId="{514BD851-19A7-47DB-9CEF-BC9C9DEE4661}" type="parTrans" cxnId="{3E3EDD49-CDDA-4004-9559-68CAE063506B}">
      <dgm:prSet/>
      <dgm:spPr/>
      <dgm:t>
        <a:bodyPr/>
        <a:lstStyle/>
        <a:p>
          <a:endParaRPr lang="es-CL"/>
        </a:p>
      </dgm:t>
    </dgm:pt>
    <dgm:pt modelId="{FC5BC3C3-DABC-4C15-A4E5-DAE0CB3E0A88}" type="sibTrans" cxnId="{3E3EDD49-CDDA-4004-9559-68CAE063506B}">
      <dgm:prSet/>
      <dgm:spPr/>
      <dgm:t>
        <a:bodyPr/>
        <a:lstStyle/>
        <a:p>
          <a:endParaRPr lang="es-CL"/>
        </a:p>
      </dgm:t>
    </dgm:pt>
    <dgm:pt modelId="{7DFA2722-756B-494A-927F-6814D9418CFB}">
      <dgm:prSet phldrT="[Texto]"/>
      <dgm:spPr/>
      <dgm:t>
        <a:bodyPr/>
        <a:lstStyle/>
        <a:p>
          <a:r>
            <a:rPr lang="es-ES" b="0" i="0" dirty="0"/>
            <a:t>Servicios de traducción y localización: Los servicios de traducción y localización ayudan a adaptar el contenido y los mensajes de la empresa al idioma y la cultura del mercado objetivo.</a:t>
          </a:r>
          <a:endParaRPr lang="es-CL" dirty="0"/>
        </a:p>
      </dgm:t>
    </dgm:pt>
    <dgm:pt modelId="{C870A7C7-E05D-4EEF-86BC-EC1A3D217675}" type="parTrans" cxnId="{E67CC06B-3488-4822-AE0A-A33865594398}">
      <dgm:prSet/>
      <dgm:spPr/>
      <dgm:t>
        <a:bodyPr/>
        <a:lstStyle/>
        <a:p>
          <a:endParaRPr lang="es-CL"/>
        </a:p>
      </dgm:t>
    </dgm:pt>
    <dgm:pt modelId="{461D97F3-1F38-42C2-B316-E05C321900E7}" type="sibTrans" cxnId="{E67CC06B-3488-4822-AE0A-A33865594398}">
      <dgm:prSet/>
      <dgm:spPr/>
      <dgm:t>
        <a:bodyPr/>
        <a:lstStyle/>
        <a:p>
          <a:endParaRPr lang="es-CL"/>
        </a:p>
      </dgm:t>
    </dgm:pt>
    <dgm:pt modelId="{7682E258-DAC2-44C8-B922-7C5CB9FD541E}">
      <dgm:prSet phldrT="[Texto]"/>
      <dgm:spPr/>
      <dgm:t>
        <a:bodyPr/>
        <a:lstStyle/>
        <a:p>
          <a:pPr>
            <a:buFont typeface="+mj-lt"/>
            <a:buAutoNum type="arabicPeriod"/>
          </a:pPr>
          <a:r>
            <a:rPr lang="es-ES" b="0" i="0" dirty="0"/>
            <a:t>Asesoría legal y financiera: La asesoría legal y financiera es fundamental para asegurarse de que la empresa cumpla con todas las leyes y regulaciones en los mercados extranjeros y para garantizar la protección financiera de la empresa en su expansión internacional.</a:t>
          </a:r>
          <a:endParaRPr lang="es-CL" dirty="0"/>
        </a:p>
      </dgm:t>
    </dgm:pt>
    <dgm:pt modelId="{F20C6BE8-BB11-45DF-9C96-E6F03C7C1655}" type="parTrans" cxnId="{92215A76-5B82-4EE6-B45A-7ADF8EB4F790}">
      <dgm:prSet/>
      <dgm:spPr/>
      <dgm:t>
        <a:bodyPr/>
        <a:lstStyle/>
        <a:p>
          <a:endParaRPr lang="es-CL"/>
        </a:p>
      </dgm:t>
    </dgm:pt>
    <dgm:pt modelId="{8EAAB203-D705-4887-BDB1-C61BD3DDF5D7}" type="sibTrans" cxnId="{92215A76-5B82-4EE6-B45A-7ADF8EB4F790}">
      <dgm:prSet/>
      <dgm:spPr/>
      <dgm:t>
        <a:bodyPr/>
        <a:lstStyle/>
        <a:p>
          <a:endParaRPr lang="es-CL"/>
        </a:p>
      </dgm:t>
    </dgm:pt>
    <dgm:pt modelId="{1F992C8D-495C-499C-A2E4-F1D5CBE501B3}" type="pres">
      <dgm:prSet presAssocID="{BD8F7727-1A3D-4CF6-9000-9D5DE8526318}" presName="diagram" presStyleCnt="0">
        <dgm:presLayoutVars>
          <dgm:dir/>
          <dgm:resizeHandles val="exact"/>
        </dgm:presLayoutVars>
      </dgm:prSet>
      <dgm:spPr/>
    </dgm:pt>
    <dgm:pt modelId="{F7676F24-0C30-4BE3-8790-41AB1685AD02}" type="pres">
      <dgm:prSet presAssocID="{FED39EBC-2E21-4144-948F-A51A1B11BA53}" presName="node" presStyleLbl="node1" presStyleIdx="0" presStyleCnt="4" custLinFactNeighborX="1361" custLinFactNeighborY="5927">
        <dgm:presLayoutVars>
          <dgm:bulletEnabled val="1"/>
        </dgm:presLayoutVars>
      </dgm:prSet>
      <dgm:spPr/>
    </dgm:pt>
    <dgm:pt modelId="{1E469C2B-BA25-4CDA-B15A-860CCDC64938}" type="pres">
      <dgm:prSet presAssocID="{9BC73B53-D5AA-4F76-82F6-F3F4179B1363}" presName="sibTrans" presStyleCnt="0"/>
      <dgm:spPr/>
    </dgm:pt>
    <dgm:pt modelId="{2A94D2ED-0B56-4AFC-94A7-E1AF395DA55E}" type="pres">
      <dgm:prSet presAssocID="{4319AE3B-CE4E-4EA2-B2CE-68AD6DC904CA}" presName="node" presStyleLbl="node1" presStyleIdx="1" presStyleCnt="4">
        <dgm:presLayoutVars>
          <dgm:bulletEnabled val="1"/>
        </dgm:presLayoutVars>
      </dgm:prSet>
      <dgm:spPr/>
    </dgm:pt>
    <dgm:pt modelId="{6AF5EED2-88FA-4BD0-AE3D-AA89AD5EF326}" type="pres">
      <dgm:prSet presAssocID="{FC5BC3C3-DABC-4C15-A4E5-DAE0CB3E0A88}" presName="sibTrans" presStyleCnt="0"/>
      <dgm:spPr/>
    </dgm:pt>
    <dgm:pt modelId="{CA110524-5043-4653-9F90-6020D22DEA7D}" type="pres">
      <dgm:prSet presAssocID="{7DFA2722-756B-494A-927F-6814D9418CFB}" presName="node" presStyleLbl="node1" presStyleIdx="2" presStyleCnt="4">
        <dgm:presLayoutVars>
          <dgm:bulletEnabled val="1"/>
        </dgm:presLayoutVars>
      </dgm:prSet>
      <dgm:spPr/>
    </dgm:pt>
    <dgm:pt modelId="{7813C04A-05E5-49F5-93DE-F17DBCA87989}" type="pres">
      <dgm:prSet presAssocID="{461D97F3-1F38-42C2-B316-E05C321900E7}" presName="sibTrans" presStyleCnt="0"/>
      <dgm:spPr/>
    </dgm:pt>
    <dgm:pt modelId="{547AA051-66C7-4D4C-B96A-26077D6513DB}" type="pres">
      <dgm:prSet presAssocID="{7682E258-DAC2-44C8-B922-7C5CB9FD541E}" presName="node" presStyleLbl="node1" presStyleIdx="3" presStyleCnt="4">
        <dgm:presLayoutVars>
          <dgm:bulletEnabled val="1"/>
        </dgm:presLayoutVars>
      </dgm:prSet>
      <dgm:spPr/>
    </dgm:pt>
  </dgm:ptLst>
  <dgm:cxnLst>
    <dgm:cxn modelId="{DDD42F22-C021-4D57-B65D-96B07A3DF1E7}" type="presOf" srcId="{7DFA2722-756B-494A-927F-6814D9418CFB}" destId="{CA110524-5043-4653-9F90-6020D22DEA7D}" srcOrd="0" destOrd="0" presId="urn:microsoft.com/office/officeart/2005/8/layout/default"/>
    <dgm:cxn modelId="{E01AF428-784D-4111-B2E0-4C6337553390}" type="presOf" srcId="{4319AE3B-CE4E-4EA2-B2CE-68AD6DC904CA}" destId="{2A94D2ED-0B56-4AFC-94A7-E1AF395DA55E}" srcOrd="0" destOrd="0" presId="urn:microsoft.com/office/officeart/2005/8/layout/default"/>
    <dgm:cxn modelId="{F1448B61-643C-40B8-955D-A30F9A2D6BBE}" type="presOf" srcId="{7682E258-DAC2-44C8-B922-7C5CB9FD541E}" destId="{547AA051-66C7-4D4C-B96A-26077D6513DB}" srcOrd="0" destOrd="0" presId="urn:microsoft.com/office/officeart/2005/8/layout/default"/>
    <dgm:cxn modelId="{D3AD7668-762A-415F-85CC-15B2A38F95C2}" type="presOf" srcId="{BD8F7727-1A3D-4CF6-9000-9D5DE8526318}" destId="{1F992C8D-495C-499C-A2E4-F1D5CBE501B3}" srcOrd="0" destOrd="0" presId="urn:microsoft.com/office/officeart/2005/8/layout/default"/>
    <dgm:cxn modelId="{3E3EDD49-CDDA-4004-9559-68CAE063506B}" srcId="{BD8F7727-1A3D-4CF6-9000-9D5DE8526318}" destId="{4319AE3B-CE4E-4EA2-B2CE-68AD6DC904CA}" srcOrd="1" destOrd="0" parTransId="{514BD851-19A7-47DB-9CEF-BC9C9DEE4661}" sibTransId="{FC5BC3C3-DABC-4C15-A4E5-DAE0CB3E0A88}"/>
    <dgm:cxn modelId="{E67CC06B-3488-4822-AE0A-A33865594398}" srcId="{BD8F7727-1A3D-4CF6-9000-9D5DE8526318}" destId="{7DFA2722-756B-494A-927F-6814D9418CFB}" srcOrd="2" destOrd="0" parTransId="{C870A7C7-E05D-4EEF-86BC-EC1A3D217675}" sibTransId="{461D97F3-1F38-42C2-B316-E05C321900E7}"/>
    <dgm:cxn modelId="{92215A76-5B82-4EE6-B45A-7ADF8EB4F790}" srcId="{BD8F7727-1A3D-4CF6-9000-9D5DE8526318}" destId="{7682E258-DAC2-44C8-B922-7C5CB9FD541E}" srcOrd="3" destOrd="0" parTransId="{F20C6BE8-BB11-45DF-9C96-E6F03C7C1655}" sibTransId="{8EAAB203-D705-4887-BDB1-C61BD3DDF5D7}"/>
    <dgm:cxn modelId="{82C92FDB-3C37-45EE-B140-CB5D896F636B}" type="presOf" srcId="{FED39EBC-2E21-4144-948F-A51A1B11BA53}" destId="{F7676F24-0C30-4BE3-8790-41AB1685AD02}" srcOrd="0" destOrd="0" presId="urn:microsoft.com/office/officeart/2005/8/layout/default"/>
    <dgm:cxn modelId="{A8F2E6EA-5465-463C-B9BE-FB0895C82898}" srcId="{BD8F7727-1A3D-4CF6-9000-9D5DE8526318}" destId="{FED39EBC-2E21-4144-948F-A51A1B11BA53}" srcOrd="0" destOrd="0" parTransId="{43FE6BF5-218D-4D92-9427-E3DD5EE0C851}" sibTransId="{9BC73B53-D5AA-4F76-82F6-F3F4179B1363}"/>
    <dgm:cxn modelId="{0AE55303-7FF5-46AE-954D-D86A06DC39C7}" type="presParOf" srcId="{1F992C8D-495C-499C-A2E4-F1D5CBE501B3}" destId="{F7676F24-0C30-4BE3-8790-41AB1685AD02}" srcOrd="0" destOrd="0" presId="urn:microsoft.com/office/officeart/2005/8/layout/default"/>
    <dgm:cxn modelId="{04A47C98-B879-4443-A5BC-E396AD475E82}" type="presParOf" srcId="{1F992C8D-495C-499C-A2E4-F1D5CBE501B3}" destId="{1E469C2B-BA25-4CDA-B15A-860CCDC64938}" srcOrd="1" destOrd="0" presId="urn:microsoft.com/office/officeart/2005/8/layout/default"/>
    <dgm:cxn modelId="{8EFBA634-E748-4560-B740-A0F4D51A21CE}" type="presParOf" srcId="{1F992C8D-495C-499C-A2E4-F1D5CBE501B3}" destId="{2A94D2ED-0B56-4AFC-94A7-E1AF395DA55E}" srcOrd="2" destOrd="0" presId="urn:microsoft.com/office/officeart/2005/8/layout/default"/>
    <dgm:cxn modelId="{D63CC95A-5D1D-4993-B170-9F608D8EE3E1}" type="presParOf" srcId="{1F992C8D-495C-499C-A2E4-F1D5CBE501B3}" destId="{6AF5EED2-88FA-4BD0-AE3D-AA89AD5EF326}" srcOrd="3" destOrd="0" presId="urn:microsoft.com/office/officeart/2005/8/layout/default"/>
    <dgm:cxn modelId="{EC93D35A-6DF4-4DCF-AD81-DB4E7360E56D}" type="presParOf" srcId="{1F992C8D-495C-499C-A2E4-F1D5CBE501B3}" destId="{CA110524-5043-4653-9F90-6020D22DEA7D}" srcOrd="4" destOrd="0" presId="urn:microsoft.com/office/officeart/2005/8/layout/default"/>
    <dgm:cxn modelId="{ADC9467B-353E-4631-8577-1D54FAE1AB2A}" type="presParOf" srcId="{1F992C8D-495C-499C-A2E4-F1D5CBE501B3}" destId="{7813C04A-05E5-49F5-93DE-F17DBCA87989}" srcOrd="5" destOrd="0" presId="urn:microsoft.com/office/officeart/2005/8/layout/default"/>
    <dgm:cxn modelId="{1C116072-5B49-4E74-A7F3-6E9C11805291}" type="presParOf" srcId="{1F992C8D-495C-499C-A2E4-F1D5CBE501B3}" destId="{547AA051-66C7-4D4C-B96A-26077D6513DB}"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76F24-0C30-4BE3-8790-41AB1685AD02}">
      <dsp:nvSpPr>
        <dsp:cNvPr id="0" name=""/>
        <dsp:cNvSpPr/>
      </dsp:nvSpPr>
      <dsp:spPr>
        <a:xfrm>
          <a:off x="815028" y="128005"/>
          <a:ext cx="2895312" cy="1737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mj-lt"/>
            <a:buNone/>
          </a:pPr>
          <a:r>
            <a:rPr lang="es-ES" sz="1300" b="0" i="0" kern="1200" dirty="0"/>
            <a:t>Análisis FODA: El análisis FODA (Fortalezas, Oportunidades, Debilidades y Amenazas) ayuda a evaluar la situación actual de la empresa y determinar su capacidad para expandirse internacionalmente.</a:t>
          </a:r>
          <a:endParaRPr lang="es-CL" sz="1300" kern="1200" dirty="0"/>
        </a:p>
      </dsp:txBody>
      <dsp:txXfrm>
        <a:off x="815028" y="128005"/>
        <a:ext cx="2895312" cy="1737187"/>
      </dsp:txXfrm>
    </dsp:sp>
    <dsp:sp modelId="{2A94D2ED-0B56-4AFC-94A7-E1AF395DA55E}">
      <dsp:nvSpPr>
        <dsp:cNvPr id="0" name=""/>
        <dsp:cNvSpPr/>
      </dsp:nvSpPr>
      <dsp:spPr>
        <a:xfrm>
          <a:off x="3960467" y="2736"/>
          <a:ext cx="2895312" cy="1737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mj-lt"/>
            <a:buNone/>
          </a:pPr>
          <a:r>
            <a:rPr lang="es-ES" sz="1300" b="0" i="0" kern="1200" dirty="0"/>
            <a:t>Investigación de mercado: La investigación de mercado ayuda a identificar las oportunidades en los mercados extranjeros y a evaluar la competencia existente.</a:t>
          </a:r>
        </a:p>
        <a:p>
          <a:pPr marL="0" lvl="0" indent="0" algn="ctr" defTabSz="577850">
            <a:lnSpc>
              <a:spcPct val="90000"/>
            </a:lnSpc>
            <a:spcBef>
              <a:spcPct val="0"/>
            </a:spcBef>
            <a:spcAft>
              <a:spcPct val="35000"/>
            </a:spcAft>
            <a:buFont typeface="+mj-lt"/>
            <a:buNone/>
          </a:pPr>
          <a:endParaRPr lang="es-CL" sz="1300" kern="1200" dirty="0"/>
        </a:p>
      </dsp:txBody>
      <dsp:txXfrm>
        <a:off x="3960467" y="2736"/>
        <a:ext cx="2895312" cy="1737187"/>
      </dsp:txXfrm>
    </dsp:sp>
    <dsp:sp modelId="{CA110524-5043-4653-9F90-6020D22DEA7D}">
      <dsp:nvSpPr>
        <dsp:cNvPr id="0" name=""/>
        <dsp:cNvSpPr/>
      </dsp:nvSpPr>
      <dsp:spPr>
        <a:xfrm>
          <a:off x="775623" y="2029455"/>
          <a:ext cx="2895312" cy="1737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s-ES" sz="1300" b="0" i="0" kern="1200" dirty="0"/>
            <a:t>Plan de negocios: Un plan de negocios bien elaborado ayuda a establecer objetivos claros y a desarrollar una estrategia sólida para la expansión internacional de la empresa</a:t>
          </a:r>
          <a:endParaRPr lang="es-CL" sz="1300" kern="1200" dirty="0"/>
        </a:p>
      </dsp:txBody>
      <dsp:txXfrm>
        <a:off x="775623" y="2029455"/>
        <a:ext cx="2895312" cy="1737187"/>
      </dsp:txXfrm>
    </dsp:sp>
    <dsp:sp modelId="{547AA051-66C7-4D4C-B96A-26077D6513DB}">
      <dsp:nvSpPr>
        <dsp:cNvPr id="0" name=""/>
        <dsp:cNvSpPr/>
      </dsp:nvSpPr>
      <dsp:spPr>
        <a:xfrm>
          <a:off x="3960467" y="2029455"/>
          <a:ext cx="2895312" cy="1737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mj-lt"/>
            <a:buNone/>
          </a:pPr>
          <a:r>
            <a:rPr lang="es-ES" sz="1300" b="0" i="0" kern="1200" dirty="0"/>
            <a:t>Marketing internacional: El marketing internacional se enfoca en adaptar la estrategia de marketing de la empresa al mercado objetivo extranjero, incluyendo la investigación de mercado, la segmentación de mercado, la promoción, el branding y la distribución.</a:t>
          </a:r>
          <a:endParaRPr lang="es-CL" sz="1300" kern="1200" dirty="0"/>
        </a:p>
      </dsp:txBody>
      <dsp:txXfrm>
        <a:off x="3960467" y="2029455"/>
        <a:ext cx="2895312" cy="1737187"/>
      </dsp:txXfrm>
    </dsp:sp>
    <dsp:sp modelId="{F8A707BC-BE78-4557-858F-6731A84802DB}">
      <dsp:nvSpPr>
        <dsp:cNvPr id="0" name=""/>
        <dsp:cNvSpPr/>
      </dsp:nvSpPr>
      <dsp:spPr>
        <a:xfrm>
          <a:off x="2228317" y="3916435"/>
          <a:ext cx="2895312" cy="173718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Font typeface="+mj-lt"/>
            <a:buNone/>
          </a:pPr>
          <a:r>
            <a:rPr lang="es-ES" sz="1300" b="0" i="0" kern="1200" dirty="0"/>
            <a:t>Comercio electrónico: El comercio electrónico permite a las empresas vender sus productos o servicios a clientes en todo el mundo, lo que puede ayudar a expandir la base de clientes y aumentar los ingresos.</a:t>
          </a:r>
          <a:endParaRPr lang="es-CL" sz="1300" kern="1200" dirty="0"/>
        </a:p>
      </dsp:txBody>
      <dsp:txXfrm>
        <a:off x="2228317" y="3916435"/>
        <a:ext cx="2895312" cy="17371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676F24-0C30-4BE3-8790-41AB1685AD02}">
      <dsp:nvSpPr>
        <dsp:cNvPr id="0" name=""/>
        <dsp:cNvSpPr/>
      </dsp:nvSpPr>
      <dsp:spPr>
        <a:xfrm>
          <a:off x="50378" y="665725"/>
          <a:ext cx="3633114" cy="2179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mj-lt"/>
            <a:buNone/>
          </a:pPr>
          <a:r>
            <a:rPr lang="es-ES" sz="1700" b="0" i="0" kern="1200" dirty="0"/>
            <a:t>Redes sociales: Las redes sociales son una herramienta importante para conectarse con los clientes en todo el mundo y establecer una presencia en línea global..</a:t>
          </a:r>
          <a:endParaRPr lang="es-CL" sz="1700" kern="1200" dirty="0"/>
        </a:p>
      </dsp:txBody>
      <dsp:txXfrm>
        <a:off x="50378" y="665725"/>
        <a:ext cx="3633114" cy="2179868"/>
      </dsp:txXfrm>
    </dsp:sp>
    <dsp:sp modelId="{2A94D2ED-0B56-4AFC-94A7-E1AF395DA55E}">
      <dsp:nvSpPr>
        <dsp:cNvPr id="0" name=""/>
        <dsp:cNvSpPr/>
      </dsp:nvSpPr>
      <dsp:spPr>
        <a:xfrm>
          <a:off x="3997357" y="536524"/>
          <a:ext cx="3633114" cy="2179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mj-lt"/>
            <a:buNone/>
          </a:pPr>
          <a:r>
            <a:rPr lang="es-ES" sz="1700" b="0" i="0" kern="1200" dirty="0"/>
            <a:t>Gestión de la cadena de suministro: La gestión de la cadena de suministro es crítica para asegurar que la empresa pueda entregar productos o servicios en los mercados extranjeros de manera oportuna y eficiente.</a:t>
          </a:r>
          <a:endParaRPr lang="es-CL" sz="1700" kern="1200" dirty="0"/>
        </a:p>
      </dsp:txBody>
      <dsp:txXfrm>
        <a:off x="3997357" y="536524"/>
        <a:ext cx="3633114" cy="2179868"/>
      </dsp:txXfrm>
    </dsp:sp>
    <dsp:sp modelId="{CA110524-5043-4653-9F90-6020D22DEA7D}">
      <dsp:nvSpPr>
        <dsp:cNvPr id="0" name=""/>
        <dsp:cNvSpPr/>
      </dsp:nvSpPr>
      <dsp:spPr>
        <a:xfrm>
          <a:off x="931" y="3079705"/>
          <a:ext cx="3633114" cy="2179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s-ES" sz="1700" b="0" i="0" kern="1200" dirty="0"/>
            <a:t>Servicios de traducción y localización: Los servicios de traducción y localización ayudan a adaptar el contenido y los mensajes de la empresa al idioma y la cultura del mercado objetivo.</a:t>
          </a:r>
          <a:endParaRPr lang="es-CL" sz="1700" kern="1200" dirty="0"/>
        </a:p>
      </dsp:txBody>
      <dsp:txXfrm>
        <a:off x="931" y="3079705"/>
        <a:ext cx="3633114" cy="2179868"/>
      </dsp:txXfrm>
    </dsp:sp>
    <dsp:sp modelId="{547AA051-66C7-4D4C-B96A-26077D6513DB}">
      <dsp:nvSpPr>
        <dsp:cNvPr id="0" name=""/>
        <dsp:cNvSpPr/>
      </dsp:nvSpPr>
      <dsp:spPr>
        <a:xfrm>
          <a:off x="3997357" y="3079705"/>
          <a:ext cx="3633114" cy="217986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Font typeface="+mj-lt"/>
            <a:buNone/>
          </a:pPr>
          <a:r>
            <a:rPr lang="es-ES" sz="1700" b="0" i="0" kern="1200" dirty="0"/>
            <a:t>Asesoría legal y financiera: La asesoría legal y financiera es fundamental para asegurarse de que la empresa cumpla con todas las leyes y regulaciones en los mercados extranjeros y para garantizar la protección financiera de la empresa en su expansión internacional.</a:t>
          </a:r>
          <a:endParaRPr lang="es-CL" sz="1700" kern="1200" dirty="0"/>
        </a:p>
      </dsp:txBody>
      <dsp:txXfrm>
        <a:off x="3997357" y="3079705"/>
        <a:ext cx="3633114" cy="21798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dirty="0">
              <a:latin typeface="Arial" panose="020B0604020202020204" pitchFamily="34" charset="0"/>
            </a:endParaRPr>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8995900-3E81-420F-96CD-6E9B94FD2035}" type="datetimeFigureOut">
              <a:rPr lang="es-CL" smtClean="0">
                <a:latin typeface="Arial" panose="020B0604020202020204" pitchFamily="34" charset="0"/>
              </a:rPr>
              <a:t>26-03-2023</a:t>
            </a:fld>
            <a:endParaRPr lang="es-CL" dirty="0">
              <a:latin typeface="Arial" panose="020B0604020202020204" pitchFamily="34" charset="0"/>
            </a:endParaRPr>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dirty="0">
              <a:latin typeface="Arial" panose="020B0604020202020204" pitchFamily="34" charset="0"/>
            </a:endParaRPr>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104740-8051-47DA-8304-49C6033BEB27}" type="slidenum">
              <a:rPr lang="es-CL" smtClean="0">
                <a:latin typeface="Arial" panose="020B0604020202020204" pitchFamily="34" charset="0"/>
              </a:rPr>
              <a:t>‹Nº›</a:t>
            </a:fld>
            <a:endParaRPr lang="es-CL" dirty="0">
              <a:latin typeface="Arial" panose="020B0604020202020204" pitchFamily="34" charset="0"/>
            </a:endParaRPr>
          </a:p>
        </p:txBody>
      </p:sp>
    </p:spTree>
    <p:extLst>
      <p:ext uri="{BB962C8B-B14F-4D97-AF65-F5344CB8AC3E}">
        <p14:creationId xmlns:p14="http://schemas.microsoft.com/office/powerpoint/2010/main" val="102984756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p:cNvSpPr>
            <a:spLocks noGrp="1"/>
          </p:cNvSpPr>
          <p:nvPr>
            <p:ph type="dt" sz="half" idx="10"/>
          </p:nvPr>
        </p:nvSpPr>
        <p:spPr/>
        <p:txBody>
          <a:bodyPr/>
          <a:lstStyle/>
          <a:p>
            <a:fld id="{D3AE5BB9-B1CD-4D9E-97D3-C8D4912E4BCB}" type="datetimeFigureOut">
              <a:rPr lang="es-CL" smtClean="0"/>
              <a:t>26-03-2023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16889996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3AE5BB9-B1CD-4D9E-97D3-C8D4912E4BCB}" type="datetimeFigureOut">
              <a:rPr lang="es-CL" smtClean="0"/>
              <a:t>26-03-2023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3246193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3AE5BB9-B1CD-4D9E-97D3-C8D4912E4BCB}" type="datetimeFigureOut">
              <a:rPr lang="es-CL" smtClean="0"/>
              <a:t>26-03-2023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3583225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Haga clic para modificar el estilo de título del patrón</a:t>
            </a:r>
            <a:endParaRPr lang="es-CL" dirty="0"/>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p:cNvSpPr>
            <a:spLocks noGrp="1"/>
          </p:cNvSpPr>
          <p:nvPr>
            <p:ph type="dt" sz="half" idx="10"/>
          </p:nvPr>
        </p:nvSpPr>
        <p:spPr/>
        <p:txBody>
          <a:bodyPr/>
          <a:lstStyle/>
          <a:p>
            <a:fld id="{D3AE5BB9-B1CD-4D9E-97D3-C8D4912E4BCB}" type="datetimeFigureOut">
              <a:rPr lang="es-CL" smtClean="0"/>
              <a:t>26-03-2023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4007166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D3AE5BB9-B1CD-4D9E-97D3-C8D4912E4BCB}" type="datetimeFigureOut">
              <a:rPr lang="es-CL" smtClean="0"/>
              <a:t>26-03-2023</a:t>
            </a:fld>
            <a:endParaRPr lang="es-CL"/>
          </a:p>
        </p:txBody>
      </p:sp>
      <p:sp>
        <p:nvSpPr>
          <p:cNvPr id="5" name="Marcador de pie de página 4"/>
          <p:cNvSpPr>
            <a:spLocks noGrp="1"/>
          </p:cNvSpPr>
          <p:nvPr>
            <p:ph type="ftr" sz="quarter" idx="11"/>
          </p:nvPr>
        </p:nvSpPr>
        <p:spPr/>
        <p:txBody>
          <a:bodyPr/>
          <a:lstStyle/>
          <a:p>
            <a:endParaRPr lang="es-CL"/>
          </a:p>
        </p:txBody>
      </p:sp>
      <p:sp>
        <p:nvSpPr>
          <p:cNvPr id="6" name="Marcador de número de diapositiva 5"/>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2323936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p:cNvSpPr>
            <a:spLocks noGrp="1"/>
          </p:cNvSpPr>
          <p:nvPr>
            <p:ph type="dt" sz="half" idx="10"/>
          </p:nvPr>
        </p:nvSpPr>
        <p:spPr/>
        <p:txBody>
          <a:bodyPr/>
          <a:lstStyle/>
          <a:p>
            <a:fld id="{D3AE5BB9-B1CD-4D9E-97D3-C8D4912E4BCB}" type="datetimeFigureOut">
              <a:rPr lang="es-CL" smtClean="0"/>
              <a:t>26-03-2023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951720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p:cNvSpPr>
            <a:spLocks noGrp="1"/>
          </p:cNvSpPr>
          <p:nvPr>
            <p:ph type="dt" sz="half" idx="10"/>
          </p:nvPr>
        </p:nvSpPr>
        <p:spPr/>
        <p:txBody>
          <a:bodyPr/>
          <a:lstStyle/>
          <a:p>
            <a:fld id="{D3AE5BB9-B1CD-4D9E-97D3-C8D4912E4BCB}" type="datetimeFigureOut">
              <a:rPr lang="es-CL" smtClean="0"/>
              <a:t>26-03-2023</a:t>
            </a:fld>
            <a:endParaRPr lang="es-CL"/>
          </a:p>
        </p:txBody>
      </p:sp>
      <p:sp>
        <p:nvSpPr>
          <p:cNvPr id="8" name="Marcador de pie de página 7"/>
          <p:cNvSpPr>
            <a:spLocks noGrp="1"/>
          </p:cNvSpPr>
          <p:nvPr>
            <p:ph type="ftr" sz="quarter" idx="11"/>
          </p:nvPr>
        </p:nvSpPr>
        <p:spPr/>
        <p:txBody>
          <a:bodyPr/>
          <a:lstStyle/>
          <a:p>
            <a:endParaRPr lang="es-CL"/>
          </a:p>
        </p:txBody>
      </p:sp>
      <p:sp>
        <p:nvSpPr>
          <p:cNvPr id="9" name="Marcador de número de diapositiva 8"/>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2524555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L"/>
          </a:p>
        </p:txBody>
      </p:sp>
      <p:sp>
        <p:nvSpPr>
          <p:cNvPr id="3" name="Marcador de fecha 2"/>
          <p:cNvSpPr>
            <a:spLocks noGrp="1"/>
          </p:cNvSpPr>
          <p:nvPr>
            <p:ph type="dt" sz="half" idx="10"/>
          </p:nvPr>
        </p:nvSpPr>
        <p:spPr/>
        <p:txBody>
          <a:bodyPr/>
          <a:lstStyle/>
          <a:p>
            <a:fld id="{D3AE5BB9-B1CD-4D9E-97D3-C8D4912E4BCB}" type="datetimeFigureOut">
              <a:rPr lang="es-CL" smtClean="0"/>
              <a:t>26-03-2023</a:t>
            </a:fld>
            <a:endParaRPr lang="es-CL"/>
          </a:p>
        </p:txBody>
      </p:sp>
      <p:sp>
        <p:nvSpPr>
          <p:cNvPr id="4" name="Marcador de pie de página 3"/>
          <p:cNvSpPr>
            <a:spLocks noGrp="1"/>
          </p:cNvSpPr>
          <p:nvPr>
            <p:ph type="ftr" sz="quarter" idx="11"/>
          </p:nvPr>
        </p:nvSpPr>
        <p:spPr/>
        <p:txBody>
          <a:bodyPr/>
          <a:lstStyle/>
          <a:p>
            <a:endParaRPr lang="es-CL"/>
          </a:p>
        </p:txBody>
      </p:sp>
      <p:sp>
        <p:nvSpPr>
          <p:cNvPr id="5" name="Marcador de número de diapositiva 4"/>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2474697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3AE5BB9-B1CD-4D9E-97D3-C8D4912E4BCB}" type="datetimeFigureOut">
              <a:rPr lang="es-CL" smtClean="0"/>
              <a:t>26-03-2023</a:t>
            </a:fld>
            <a:endParaRPr lang="es-CL"/>
          </a:p>
        </p:txBody>
      </p:sp>
      <p:sp>
        <p:nvSpPr>
          <p:cNvPr id="3" name="Marcador de pie de página 2"/>
          <p:cNvSpPr>
            <a:spLocks noGrp="1"/>
          </p:cNvSpPr>
          <p:nvPr>
            <p:ph type="ftr" sz="quarter" idx="11"/>
          </p:nvPr>
        </p:nvSpPr>
        <p:spPr/>
        <p:txBody>
          <a:bodyPr/>
          <a:lstStyle/>
          <a:p>
            <a:endParaRPr lang="es-CL"/>
          </a:p>
        </p:txBody>
      </p:sp>
      <p:sp>
        <p:nvSpPr>
          <p:cNvPr id="4" name="Marcador de número de diapositiva 3"/>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115570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AE5BB9-B1CD-4D9E-97D3-C8D4912E4BCB}" type="datetimeFigureOut">
              <a:rPr lang="es-CL" smtClean="0"/>
              <a:t>26-03-2023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954236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D3AE5BB9-B1CD-4D9E-97D3-C8D4912E4BCB}" type="datetimeFigureOut">
              <a:rPr lang="es-CL" smtClean="0"/>
              <a:t>26-03-2023</a:t>
            </a:fld>
            <a:endParaRPr lang="es-CL"/>
          </a:p>
        </p:txBody>
      </p:sp>
      <p:sp>
        <p:nvSpPr>
          <p:cNvPr id="6" name="Marcador de pie de página 5"/>
          <p:cNvSpPr>
            <a:spLocks noGrp="1"/>
          </p:cNvSpPr>
          <p:nvPr>
            <p:ph type="ftr" sz="quarter" idx="11"/>
          </p:nvPr>
        </p:nvSpPr>
        <p:spPr/>
        <p:txBody>
          <a:bodyPr/>
          <a:lstStyle/>
          <a:p>
            <a:endParaRPr lang="es-CL"/>
          </a:p>
        </p:txBody>
      </p:sp>
      <p:sp>
        <p:nvSpPr>
          <p:cNvPr id="7" name="Marcador de número de diapositiva 6"/>
          <p:cNvSpPr>
            <a:spLocks noGrp="1"/>
          </p:cNvSpPr>
          <p:nvPr>
            <p:ph type="sldNum" sz="quarter" idx="12"/>
          </p:nvPr>
        </p:nvSpPr>
        <p:spPr/>
        <p:txBody>
          <a:bodyPr/>
          <a:lstStyle/>
          <a:p>
            <a:fld id="{969A89CE-6F0C-4614-8B05-812CEB82CD5A}" type="slidenum">
              <a:rPr lang="es-CL" smtClean="0"/>
              <a:t>‹Nº›</a:t>
            </a:fld>
            <a:endParaRPr lang="es-CL"/>
          </a:p>
        </p:txBody>
      </p:sp>
    </p:spTree>
    <p:extLst>
      <p:ext uri="{BB962C8B-B14F-4D97-AF65-F5344CB8AC3E}">
        <p14:creationId xmlns:p14="http://schemas.microsoft.com/office/powerpoint/2010/main" val="3379340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defRPr>
            </a:lvl1pPr>
          </a:lstStyle>
          <a:p>
            <a:fld id="{D3AE5BB9-B1CD-4D9E-97D3-C8D4912E4BCB}" type="datetimeFigureOut">
              <a:rPr lang="es-CL" smtClean="0"/>
              <a:pPr/>
              <a:t>26-03-2023</a:t>
            </a:fld>
            <a:endParaRPr lang="es-CL" dirty="0"/>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defRPr>
            </a:lvl1pPr>
          </a:lstStyle>
          <a:p>
            <a:endParaRPr lang="es-CL" dirty="0"/>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defRPr>
            </a:lvl1pPr>
          </a:lstStyle>
          <a:p>
            <a:fld id="{969A89CE-6F0C-4614-8B05-812CEB82CD5A}" type="slidenum">
              <a:rPr lang="es-CL" smtClean="0"/>
              <a:pPr/>
              <a:t>‹Nº›</a:t>
            </a:fld>
            <a:endParaRPr lang="es-CL" dirty="0"/>
          </a:p>
        </p:txBody>
      </p:sp>
    </p:spTree>
    <p:extLst>
      <p:ext uri="{BB962C8B-B14F-4D97-AF65-F5344CB8AC3E}">
        <p14:creationId xmlns:p14="http://schemas.microsoft.com/office/powerpoint/2010/main" val="10436102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s://ciperchile.cl/2008/03/17/graves-irregularidades-en-millonaria-licitacion-del-registro-civi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ciperchile.cl/2012/07/03/la-polar-i-la-red-de-sociedades-y-millonarias-ganancias-que-devela-como-los-gerentes-participaron-del-fraude/"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sv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ángulo 2"/>
          <p:cNvSpPr/>
          <p:nvPr/>
        </p:nvSpPr>
        <p:spPr>
          <a:xfrm>
            <a:off x="1680374" y="2459504"/>
            <a:ext cx="8551333" cy="1938992"/>
          </a:xfrm>
          <a:prstGeom prst="rect">
            <a:avLst/>
          </a:prstGeom>
        </p:spPr>
        <p:txBody>
          <a:bodyPr wrap="square">
            <a:spAutoFit/>
          </a:bodyPr>
          <a:lstStyle/>
          <a:p>
            <a:pPr algn="ctr"/>
            <a:r>
              <a:rPr lang="es-CL" sz="6000" dirty="0">
                <a:solidFill>
                  <a:schemeClr val="bg1"/>
                </a:solidFill>
                <a:latin typeface="Arial" panose="020B0604020202020204" pitchFamily="34" charset="0"/>
                <a:ea typeface="Calibri" panose="020F0502020204030204" pitchFamily="34" charset="0"/>
                <a:cs typeface="Arial" panose="020B0604020202020204" pitchFamily="34" charset="0"/>
              </a:rPr>
              <a:t>Módulo Emprendimiento y gestión de Proyectos</a:t>
            </a:r>
            <a:endParaRPr lang="es-CL" sz="6000" dirty="0">
              <a:solidFill>
                <a:schemeClr val="bg1"/>
              </a:solidFill>
              <a:latin typeface="Arial" panose="020B0604020202020204" pitchFamily="34" charset="0"/>
              <a:cs typeface="Arial" panose="020B0604020202020204" pitchFamily="34" charset="0"/>
            </a:endParaRPr>
          </a:p>
        </p:txBody>
      </p:sp>
      <p:sp>
        <p:nvSpPr>
          <p:cNvPr id="4" name="Rectángulo 3"/>
          <p:cNvSpPr/>
          <p:nvPr/>
        </p:nvSpPr>
        <p:spPr>
          <a:xfrm>
            <a:off x="948611" y="4867271"/>
            <a:ext cx="8270033" cy="1231106"/>
          </a:xfrm>
          <a:prstGeom prst="rect">
            <a:avLst/>
          </a:prstGeom>
        </p:spPr>
        <p:txBody>
          <a:bodyPr wrap="square">
            <a:spAutoFit/>
          </a:bodyPr>
          <a:lstStyle/>
          <a:p>
            <a:r>
              <a:rPr lang="es-CL" sz="2000" b="1" dirty="0">
                <a:solidFill>
                  <a:schemeClr val="bg1"/>
                </a:solidFill>
                <a:latin typeface="Arial" panose="020B0604020202020204" pitchFamily="34" charset="0"/>
                <a:ea typeface="Calibri" panose="020F0502020204030204" pitchFamily="34" charset="0"/>
                <a:cs typeface="Arial" panose="020B0604020202020204" pitchFamily="34" charset="0"/>
              </a:rPr>
              <a:t>Profesora: Pamela Valdés I.</a:t>
            </a:r>
          </a:p>
          <a:p>
            <a:r>
              <a:rPr lang="es-CL" dirty="0">
                <a:solidFill>
                  <a:schemeClr val="bg1"/>
                </a:solidFill>
                <a:latin typeface="Arial" panose="020B0604020202020204" pitchFamily="34" charset="0"/>
                <a:ea typeface="Calibri" panose="020F0502020204030204" pitchFamily="34" charset="0"/>
                <a:cs typeface="Arial" panose="020B0604020202020204" pitchFamily="34" charset="0"/>
              </a:rPr>
              <a:t>Ingeniera Civil Industrial  U de Chile   1990- 1995</a:t>
            </a:r>
          </a:p>
          <a:p>
            <a:r>
              <a:rPr lang="es-CL" dirty="0">
                <a:solidFill>
                  <a:schemeClr val="bg1"/>
                </a:solidFill>
                <a:latin typeface="Arial" panose="020B0604020202020204" pitchFamily="34" charset="0"/>
                <a:ea typeface="Calibri" panose="020F0502020204030204" pitchFamily="34" charset="0"/>
                <a:cs typeface="Arial" panose="020B0604020202020204" pitchFamily="34" charset="0"/>
              </a:rPr>
              <a:t>MBA  		            U Adolfo Ibáñez  2003-2004</a:t>
            </a:r>
          </a:p>
          <a:p>
            <a:r>
              <a:rPr lang="es-CL" dirty="0">
                <a:solidFill>
                  <a:schemeClr val="bg1"/>
                </a:solidFill>
                <a:latin typeface="Arial" panose="020B0604020202020204" pitchFamily="34" charset="0"/>
                <a:ea typeface="Calibri" panose="020F0502020204030204" pitchFamily="34" charset="0"/>
                <a:cs typeface="Arial" panose="020B0604020202020204" pitchFamily="34" charset="0"/>
              </a:rPr>
              <a:t>Diplomada en Marketing Digital  U Adolfo </a:t>
            </a:r>
            <a:r>
              <a:rPr lang="es-CL" dirty="0" err="1">
                <a:solidFill>
                  <a:schemeClr val="bg1"/>
                </a:solidFill>
                <a:latin typeface="Arial" panose="020B0604020202020204" pitchFamily="34" charset="0"/>
                <a:ea typeface="Calibri" panose="020F0502020204030204" pitchFamily="34" charset="0"/>
                <a:cs typeface="Arial" panose="020B0604020202020204" pitchFamily="34" charset="0"/>
              </a:rPr>
              <a:t>Ibañez</a:t>
            </a:r>
            <a:r>
              <a:rPr lang="es-CL" dirty="0">
                <a:solidFill>
                  <a:schemeClr val="bg1"/>
                </a:solidFill>
                <a:latin typeface="Arial" panose="020B0604020202020204" pitchFamily="34" charset="0"/>
                <a:ea typeface="Calibri" panose="020F0502020204030204" pitchFamily="34" charset="0"/>
                <a:cs typeface="Arial" panose="020B0604020202020204" pitchFamily="34" charset="0"/>
              </a:rPr>
              <a:t> </a:t>
            </a:r>
            <a:r>
              <a:rPr lang="es-CL" dirty="0" err="1">
                <a:solidFill>
                  <a:schemeClr val="bg1"/>
                </a:solidFill>
                <a:latin typeface="Arial" panose="020B0604020202020204" pitchFamily="34" charset="0"/>
                <a:ea typeface="Calibri" panose="020F0502020204030204" pitchFamily="34" charset="0"/>
                <a:cs typeface="Arial" panose="020B0604020202020204" pitchFamily="34" charset="0"/>
              </a:rPr>
              <a:t>eclass</a:t>
            </a:r>
            <a:r>
              <a:rPr lang="es-CL" dirty="0">
                <a:solidFill>
                  <a:schemeClr val="bg1"/>
                </a:solidFill>
                <a:latin typeface="Arial" panose="020B0604020202020204" pitchFamily="34" charset="0"/>
                <a:ea typeface="Calibri" panose="020F0502020204030204" pitchFamily="34" charset="0"/>
                <a:cs typeface="Arial" panose="020B0604020202020204" pitchFamily="34" charset="0"/>
              </a:rPr>
              <a:t> 2020</a:t>
            </a:r>
            <a:endParaRPr lang="es-CL" dirty="0">
              <a:solidFill>
                <a:schemeClr val="bg1"/>
              </a:solidFill>
              <a:latin typeface="Arial" panose="020B0604020202020204" pitchFamily="34" charset="0"/>
              <a:cs typeface="Arial" panose="020B0604020202020204" pitchFamily="34" charset="0"/>
            </a:endParaRPr>
          </a:p>
        </p:txBody>
      </p:sp>
      <p:pic>
        <p:nvPicPr>
          <p:cNvPr id="6" name="Imagen 5" descr="Imagen que contiene Texto&#10;&#10;Descripción generada automáticamente">
            <a:extLst>
              <a:ext uri="{FF2B5EF4-FFF2-40B4-BE49-F238E27FC236}">
                <a16:creationId xmlns:a16="http://schemas.microsoft.com/office/drawing/2014/main" id="{95BE7A25-AC4F-4448-BEBB-7391E2D214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61819" y="373176"/>
            <a:ext cx="6064598" cy="955833"/>
          </a:xfrm>
          <a:prstGeom prst="rect">
            <a:avLst/>
          </a:prstGeom>
        </p:spPr>
      </p:pic>
    </p:spTree>
    <p:extLst>
      <p:ext uri="{BB962C8B-B14F-4D97-AF65-F5344CB8AC3E}">
        <p14:creationId xmlns:p14="http://schemas.microsoft.com/office/powerpoint/2010/main" val="5868559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0E1F45-A9EE-C865-4E63-82B5AD7B039B}"/>
              </a:ext>
            </a:extLst>
          </p:cNvPr>
          <p:cNvSpPr>
            <a:spLocks noGrp="1"/>
          </p:cNvSpPr>
          <p:nvPr>
            <p:ph type="title"/>
          </p:nvPr>
        </p:nvSpPr>
        <p:spPr/>
        <p:txBody>
          <a:bodyPr/>
          <a:lstStyle/>
          <a:p>
            <a:r>
              <a:rPr lang="es-CL" dirty="0"/>
              <a:t>Situación Actual CHILE </a:t>
            </a:r>
          </a:p>
        </p:txBody>
      </p:sp>
      <p:sp>
        <p:nvSpPr>
          <p:cNvPr id="4" name="CuadroTexto 3">
            <a:extLst>
              <a:ext uri="{FF2B5EF4-FFF2-40B4-BE49-F238E27FC236}">
                <a16:creationId xmlns:a16="http://schemas.microsoft.com/office/drawing/2014/main" id="{F1AF4D37-06E1-638F-F747-7B98DCEF64AF}"/>
              </a:ext>
            </a:extLst>
          </p:cNvPr>
          <p:cNvSpPr txBox="1"/>
          <p:nvPr/>
        </p:nvSpPr>
        <p:spPr>
          <a:xfrm>
            <a:off x="670249" y="1512075"/>
            <a:ext cx="10041294" cy="4124206"/>
          </a:xfrm>
          <a:prstGeom prst="rect">
            <a:avLst/>
          </a:prstGeom>
          <a:noFill/>
        </p:spPr>
        <p:txBody>
          <a:bodyPr wrap="square">
            <a:spAutoFit/>
          </a:bodyPr>
          <a:lstStyle/>
          <a:p>
            <a:r>
              <a:rPr lang="es-ES" sz="2800" b="1" dirty="0"/>
              <a:t>Chile</a:t>
            </a:r>
            <a:r>
              <a:rPr lang="es-ES" dirty="0"/>
              <a:t> actualmente se encuentra enfrentando dos tipos de crisis: </a:t>
            </a:r>
          </a:p>
          <a:p>
            <a:pPr marL="342900" indent="-342900">
              <a:buFont typeface="+mj-lt"/>
              <a:buAutoNum type="arabicPeriod"/>
            </a:pPr>
            <a:r>
              <a:rPr lang="es-ES" dirty="0"/>
              <a:t>Una social que comenzó visiblemente el 18 de octubre de 2019 </a:t>
            </a:r>
          </a:p>
          <a:p>
            <a:pPr marL="342900" indent="-342900">
              <a:buFont typeface="+mj-lt"/>
              <a:buAutoNum type="arabicPeriod"/>
            </a:pPr>
            <a:r>
              <a:rPr lang="es-ES" dirty="0"/>
              <a:t>Otra económica durante el año en curso derivada de la pandemia del Covid-19. </a:t>
            </a:r>
          </a:p>
          <a:p>
            <a:pPr marL="342900" indent="-342900">
              <a:buFont typeface="+mj-lt"/>
              <a:buAutoNum type="arabicPeriod"/>
            </a:pPr>
            <a:endParaRPr lang="es-ES" dirty="0"/>
          </a:p>
          <a:p>
            <a:pPr marL="342900" indent="-342900">
              <a:buFont typeface="+mj-lt"/>
              <a:buAutoNum type="arabicPeriod"/>
            </a:pPr>
            <a:endParaRPr lang="es-ES" dirty="0"/>
          </a:p>
          <a:p>
            <a:r>
              <a:rPr lang="es-ES" dirty="0"/>
              <a:t>En esta coyuntura se hace más difícil para los ejecutivos y empleados de las organizaciones alcanzar sus metas basadas en el rendimiento financiero de la empresa, objetivos de cuyo cumplimiento puede depender una parte de su remuneración total: por ejemplo, en </a:t>
            </a:r>
            <a:r>
              <a:rPr lang="es-ES" u="sng" dirty="0">
                <a:effectLst>
                  <a:outerShdw blurRad="38100" dist="38100" dir="2700000" algn="tl">
                    <a:srgbClr val="000000">
                      <a:alpha val="43137"/>
                    </a:srgbClr>
                  </a:outerShdw>
                </a:effectLst>
              </a:rPr>
              <a:t>bonos o compensación basada en acciones</a:t>
            </a:r>
            <a:r>
              <a:rPr lang="es-ES" dirty="0"/>
              <a:t>. </a:t>
            </a:r>
          </a:p>
          <a:p>
            <a:endParaRPr lang="es-ES" dirty="0"/>
          </a:p>
          <a:p>
            <a:r>
              <a:rPr lang="es-ES" dirty="0"/>
              <a:t>Y esta presión adicional que sienten los colaboradores por alcanzar los objetivos es un factor que podría contribuir a un incremento en los </a:t>
            </a:r>
            <a:r>
              <a:rPr lang="es-ES" dirty="0">
                <a:highlight>
                  <a:srgbClr val="FFFF00"/>
                </a:highlight>
              </a:rPr>
              <a:t>fraudes</a:t>
            </a:r>
            <a:r>
              <a:rPr lang="es-ES" dirty="0"/>
              <a:t>. Por este motivo, es de interés conocer cuál es la predisposición por parte de ellos a cometer determinadas conductas indebidas con el fin de lograr las metas que se les fijaron.</a:t>
            </a:r>
            <a:endParaRPr lang="es-CL" dirty="0"/>
          </a:p>
        </p:txBody>
      </p:sp>
    </p:spTree>
    <p:extLst>
      <p:ext uri="{BB962C8B-B14F-4D97-AF65-F5344CB8AC3E}">
        <p14:creationId xmlns:p14="http://schemas.microsoft.com/office/powerpoint/2010/main" val="3874408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1BE62D-774B-0E96-468B-511A84AF3817}"/>
              </a:ext>
            </a:extLst>
          </p:cNvPr>
          <p:cNvSpPr>
            <a:spLocks noGrp="1"/>
          </p:cNvSpPr>
          <p:nvPr>
            <p:ph type="title"/>
          </p:nvPr>
        </p:nvSpPr>
        <p:spPr>
          <a:xfrm>
            <a:off x="838200" y="122530"/>
            <a:ext cx="10515600" cy="567936"/>
          </a:xfrm>
        </p:spPr>
        <p:txBody>
          <a:bodyPr>
            <a:normAutofit fontScale="90000"/>
          </a:bodyPr>
          <a:lstStyle/>
          <a:p>
            <a:r>
              <a:rPr lang="es-CL" dirty="0"/>
              <a:t>Hablemos de Fraudes </a:t>
            </a:r>
          </a:p>
        </p:txBody>
      </p:sp>
      <p:sp>
        <p:nvSpPr>
          <p:cNvPr id="4" name="CuadroTexto 3">
            <a:extLst>
              <a:ext uri="{FF2B5EF4-FFF2-40B4-BE49-F238E27FC236}">
                <a16:creationId xmlns:a16="http://schemas.microsoft.com/office/drawing/2014/main" id="{0D3A49FB-CE23-D03E-047C-ECE9F7A9E607}"/>
              </a:ext>
            </a:extLst>
          </p:cNvPr>
          <p:cNvSpPr txBox="1"/>
          <p:nvPr/>
        </p:nvSpPr>
        <p:spPr>
          <a:xfrm>
            <a:off x="100304" y="843677"/>
            <a:ext cx="10863165" cy="2585323"/>
          </a:xfrm>
          <a:prstGeom prst="rect">
            <a:avLst/>
          </a:prstGeom>
          <a:noFill/>
        </p:spPr>
        <p:txBody>
          <a:bodyPr wrap="square">
            <a:spAutoFit/>
          </a:bodyPr>
          <a:lstStyle/>
          <a:p>
            <a:r>
              <a:rPr lang="es-ES" b="0" i="0" dirty="0">
                <a:solidFill>
                  <a:srgbClr val="404040"/>
                </a:solidFill>
                <a:effectLst/>
                <a:latin typeface="Montserrat" panose="00000500000000000000" pitchFamily="2" charset="0"/>
              </a:rPr>
              <a:t>En 2006, el entonces director del </a:t>
            </a:r>
            <a:r>
              <a:rPr lang="es-ES" b="1" i="0" dirty="0">
                <a:solidFill>
                  <a:srgbClr val="404040"/>
                </a:solidFill>
                <a:effectLst/>
                <a:latin typeface="Montserrat" panose="00000500000000000000" pitchFamily="2" charset="0"/>
              </a:rPr>
              <a:t>Registro Civil</a:t>
            </a:r>
            <a:r>
              <a:rPr lang="es-ES" b="0" i="0" dirty="0">
                <a:solidFill>
                  <a:srgbClr val="404040"/>
                </a:solidFill>
                <a:effectLst/>
                <a:latin typeface="Montserrat" panose="00000500000000000000" pitchFamily="2" charset="0"/>
              </a:rPr>
              <a:t>, firmó la resolución que confirmaba la adjudicación de un contrato por más de US$ 80 millones con la empresa TATA </a:t>
            </a:r>
            <a:r>
              <a:rPr lang="es-ES" b="0" i="0" dirty="0" err="1">
                <a:solidFill>
                  <a:srgbClr val="404040"/>
                </a:solidFill>
                <a:effectLst/>
                <a:latin typeface="Montserrat" panose="00000500000000000000" pitchFamily="2" charset="0"/>
              </a:rPr>
              <a:t>Consultancy</a:t>
            </a:r>
            <a:r>
              <a:rPr lang="es-ES" b="0" i="0" dirty="0">
                <a:solidFill>
                  <a:srgbClr val="404040"/>
                </a:solidFill>
                <a:effectLst/>
                <a:latin typeface="Montserrat" panose="00000500000000000000" pitchFamily="2" charset="0"/>
              </a:rPr>
              <a:t> </a:t>
            </a:r>
            <a:r>
              <a:rPr lang="es-ES" b="0" i="0" dirty="0" err="1">
                <a:solidFill>
                  <a:srgbClr val="404040"/>
                </a:solidFill>
                <a:effectLst/>
                <a:latin typeface="Montserrat" panose="00000500000000000000" pitchFamily="2" charset="0"/>
              </a:rPr>
              <a:t>Services</a:t>
            </a:r>
            <a:r>
              <a:rPr lang="es-ES" b="0" i="0" dirty="0">
                <a:solidFill>
                  <a:srgbClr val="404040"/>
                </a:solidFill>
                <a:effectLst/>
                <a:latin typeface="Montserrat" panose="00000500000000000000" pitchFamily="2" charset="0"/>
              </a:rPr>
              <a:t> BPO Chile S.A. La licitación, impugnada por Contraloría en enero de ese mismo año, implicaba proveer la plataforma tecnológica, comunicaciones e informática para, entre otras cosas, administrar la base de datos de todos los chilenos. CIPER se adentró en la trama de este millonario negocio y descubrió -entre otras irregularidades- la existencia de un asesor clave de Arenas, que elaboró bases y evaluó técnicamente las propuestas al tiempo que trabajaba para la empresa que resultó beneficiada (</a:t>
            </a:r>
            <a:r>
              <a:rPr lang="es-ES" b="0" i="0" u="none" strike="noStrike" dirty="0">
                <a:solidFill>
                  <a:srgbClr val="4169E1"/>
                </a:solidFill>
                <a:effectLst/>
                <a:latin typeface="Montserrat" panose="00000500000000000000" pitchFamily="2" charset="0"/>
                <a:hlinkClick r:id="rId2"/>
              </a:rPr>
              <a:t>ver reportaje</a:t>
            </a:r>
            <a:r>
              <a:rPr lang="es-ES" b="0" i="0" dirty="0">
                <a:solidFill>
                  <a:srgbClr val="404040"/>
                </a:solidFill>
                <a:effectLst/>
                <a:latin typeface="Montserrat" panose="00000500000000000000" pitchFamily="2" charset="0"/>
              </a:rPr>
              <a:t>). De las denuncias de ofrecimientos de coimas en esta licitación ya estaba alertado el Ministerio de Justicia.</a:t>
            </a:r>
            <a:endParaRPr lang="es-CL" dirty="0"/>
          </a:p>
        </p:txBody>
      </p:sp>
      <p:sp>
        <p:nvSpPr>
          <p:cNvPr id="6" name="CuadroTexto 5">
            <a:extLst>
              <a:ext uri="{FF2B5EF4-FFF2-40B4-BE49-F238E27FC236}">
                <a16:creationId xmlns:a16="http://schemas.microsoft.com/office/drawing/2014/main" id="{5125F826-BF95-1103-F2AC-E084F1029E85}"/>
              </a:ext>
            </a:extLst>
          </p:cNvPr>
          <p:cNvSpPr txBox="1"/>
          <p:nvPr/>
        </p:nvSpPr>
        <p:spPr>
          <a:xfrm>
            <a:off x="326571" y="3582211"/>
            <a:ext cx="11027229" cy="2308324"/>
          </a:xfrm>
          <a:prstGeom prst="rect">
            <a:avLst/>
          </a:prstGeom>
          <a:noFill/>
        </p:spPr>
        <p:txBody>
          <a:bodyPr wrap="square">
            <a:spAutoFit/>
          </a:bodyPr>
          <a:lstStyle/>
          <a:p>
            <a:pPr algn="l"/>
            <a:r>
              <a:rPr lang="es-ES" b="0" i="0" dirty="0">
                <a:solidFill>
                  <a:srgbClr val="404040"/>
                </a:solidFill>
                <a:effectLst/>
                <a:latin typeface="-apple-system"/>
              </a:rPr>
              <a:t>Médicos sin control</a:t>
            </a:r>
          </a:p>
          <a:p>
            <a:pPr algn="l"/>
            <a:r>
              <a:rPr lang="es-ES" i="0" dirty="0">
                <a:solidFill>
                  <a:srgbClr val="404040"/>
                </a:solidFill>
                <a:effectLst/>
              </a:rPr>
              <a:t>En Chile hay un médico por cada 559 habitantes y sólo el 44% trabaja en el sector público. Tras revisar los libros de asistencia, se cruzaron los datos con los horarios que los profesionales cumplen tanto en los establecimientos estatales como en sus consultas o clínicas privadas y se comprobó en terreno las múltiples irregularidades que diariamente cometen la mayoría de los médicos y que los mecanismos de control no existen para el estamento más alto en la escala jerárquica de un sistema clave para la salud de la población más vulnerable del país.</a:t>
            </a:r>
          </a:p>
          <a:p>
            <a:pPr algn="l"/>
            <a:r>
              <a:rPr lang="es-ES" i="0" dirty="0">
                <a:solidFill>
                  <a:srgbClr val="404040"/>
                </a:solidFill>
                <a:effectLst/>
              </a:rPr>
              <a:t>Un doctor del Hospital San Borja que firma varios días de asistencia en menos de un minuto</a:t>
            </a:r>
          </a:p>
        </p:txBody>
      </p:sp>
    </p:spTree>
    <p:extLst>
      <p:ext uri="{BB962C8B-B14F-4D97-AF65-F5344CB8AC3E}">
        <p14:creationId xmlns:p14="http://schemas.microsoft.com/office/powerpoint/2010/main" val="15193779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FACE06E3-CC9C-3D42-0150-4BA6C9E07385}"/>
              </a:ext>
            </a:extLst>
          </p:cNvPr>
          <p:cNvSpPr txBox="1"/>
          <p:nvPr/>
        </p:nvSpPr>
        <p:spPr>
          <a:xfrm>
            <a:off x="503852" y="1120676"/>
            <a:ext cx="10702213" cy="1477328"/>
          </a:xfrm>
          <a:prstGeom prst="rect">
            <a:avLst/>
          </a:prstGeom>
          <a:noFill/>
        </p:spPr>
        <p:txBody>
          <a:bodyPr wrap="square">
            <a:spAutoFit/>
          </a:bodyPr>
          <a:lstStyle/>
          <a:p>
            <a:pPr algn="l"/>
            <a:r>
              <a:rPr lang="es-ES" b="1" i="0" dirty="0">
                <a:solidFill>
                  <a:srgbClr val="404040"/>
                </a:solidFill>
                <a:effectLst/>
                <a:highlight>
                  <a:srgbClr val="FFFF00"/>
                </a:highlight>
                <a:latin typeface="-apple-system"/>
              </a:rPr>
              <a:t>Contaminación crítica en Tierra Amarilla</a:t>
            </a:r>
            <a:r>
              <a:rPr lang="es-ES" b="0" i="0" dirty="0">
                <a:solidFill>
                  <a:srgbClr val="404040"/>
                </a:solidFill>
                <a:effectLst/>
                <a:latin typeface="-apple-system"/>
              </a:rPr>
              <a:t> por un negocio minero en plena expansión</a:t>
            </a:r>
          </a:p>
          <a:p>
            <a:pPr algn="l"/>
            <a:r>
              <a:rPr lang="es-ES" i="0" dirty="0">
                <a:solidFill>
                  <a:srgbClr val="404040"/>
                </a:solidFill>
                <a:effectLst/>
              </a:rPr>
              <a:t>Las emanaciones de la Fundición Paipote han vuelto a generar alarma pública en Tierra Amarilla. Esta comuna de la Región de Atacama despierta otra vez para reclamar por la polución ya no sólo de la planta de </a:t>
            </a:r>
            <a:r>
              <a:rPr lang="es-ES" i="0" dirty="0" err="1">
                <a:solidFill>
                  <a:srgbClr val="404040"/>
                </a:solidFill>
                <a:effectLst/>
              </a:rPr>
              <a:t>Enami</a:t>
            </a:r>
            <a:r>
              <a:rPr lang="es-ES" i="0" dirty="0">
                <a:solidFill>
                  <a:srgbClr val="404040"/>
                </a:solidFill>
                <a:effectLst/>
              </a:rPr>
              <a:t>, sino también de las grandes mineras que rodean el pueblo, contaminan el aire, agotan el agua y sacuden el suelo. </a:t>
            </a:r>
          </a:p>
        </p:txBody>
      </p:sp>
      <p:sp>
        <p:nvSpPr>
          <p:cNvPr id="5" name="Título 1">
            <a:extLst>
              <a:ext uri="{FF2B5EF4-FFF2-40B4-BE49-F238E27FC236}">
                <a16:creationId xmlns:a16="http://schemas.microsoft.com/office/drawing/2014/main" id="{9539C5F6-EEF8-368C-86FF-3F83537A8C11}"/>
              </a:ext>
            </a:extLst>
          </p:cNvPr>
          <p:cNvSpPr txBox="1">
            <a:spLocks/>
          </p:cNvSpPr>
          <p:nvPr/>
        </p:nvSpPr>
        <p:spPr>
          <a:xfrm>
            <a:off x="690465" y="533077"/>
            <a:ext cx="10515600" cy="567936"/>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mj-cs"/>
              </a:defRPr>
            </a:lvl1pPr>
          </a:lstStyle>
          <a:p>
            <a:r>
              <a:rPr lang="es-CL" dirty="0"/>
              <a:t>Hablemos de Fraudes </a:t>
            </a:r>
          </a:p>
        </p:txBody>
      </p:sp>
      <p:sp>
        <p:nvSpPr>
          <p:cNvPr id="7" name="CuadroTexto 6">
            <a:extLst>
              <a:ext uri="{FF2B5EF4-FFF2-40B4-BE49-F238E27FC236}">
                <a16:creationId xmlns:a16="http://schemas.microsoft.com/office/drawing/2014/main" id="{94DB0EE9-96E4-64E5-2843-876661717E5F}"/>
              </a:ext>
            </a:extLst>
          </p:cNvPr>
          <p:cNvSpPr txBox="1"/>
          <p:nvPr/>
        </p:nvSpPr>
        <p:spPr>
          <a:xfrm>
            <a:off x="530678" y="3133826"/>
            <a:ext cx="10835173" cy="369332"/>
          </a:xfrm>
          <a:prstGeom prst="rect">
            <a:avLst/>
          </a:prstGeom>
          <a:noFill/>
        </p:spPr>
        <p:txBody>
          <a:bodyPr wrap="square">
            <a:spAutoFit/>
          </a:bodyPr>
          <a:lstStyle/>
          <a:p>
            <a:pPr algn="l"/>
            <a:r>
              <a:rPr lang="es-ES" b="0" i="0" dirty="0">
                <a:solidFill>
                  <a:srgbClr val="404040"/>
                </a:solidFill>
                <a:effectLst/>
                <a:highlight>
                  <a:srgbClr val="FFFF00"/>
                </a:highlight>
                <a:latin typeface="-apple-system"/>
              </a:rPr>
              <a:t>General Gordon </a:t>
            </a:r>
            <a:r>
              <a:rPr lang="es-ES" b="0" i="0" dirty="0">
                <a:solidFill>
                  <a:srgbClr val="404040"/>
                </a:solidFill>
                <a:effectLst/>
                <a:latin typeface="-apple-system"/>
              </a:rPr>
              <a:t>hizo cambiar parte policial para proteger a su hijo que chocó y se dio a la fuga</a:t>
            </a:r>
          </a:p>
        </p:txBody>
      </p:sp>
      <p:sp>
        <p:nvSpPr>
          <p:cNvPr id="9" name="CuadroTexto 8">
            <a:extLst>
              <a:ext uri="{FF2B5EF4-FFF2-40B4-BE49-F238E27FC236}">
                <a16:creationId xmlns:a16="http://schemas.microsoft.com/office/drawing/2014/main" id="{14540999-13AB-EA34-C4F0-848F567A7B46}"/>
              </a:ext>
            </a:extLst>
          </p:cNvPr>
          <p:cNvSpPr txBox="1"/>
          <p:nvPr/>
        </p:nvSpPr>
        <p:spPr>
          <a:xfrm>
            <a:off x="530678" y="3827526"/>
            <a:ext cx="10997683" cy="2585323"/>
          </a:xfrm>
          <a:prstGeom prst="rect">
            <a:avLst/>
          </a:prstGeom>
          <a:noFill/>
        </p:spPr>
        <p:txBody>
          <a:bodyPr wrap="square">
            <a:spAutoFit/>
          </a:bodyPr>
          <a:lstStyle/>
          <a:p>
            <a:pPr algn="l"/>
            <a:r>
              <a:rPr lang="es-ES" b="0" i="0" dirty="0">
                <a:solidFill>
                  <a:srgbClr val="404040"/>
                </a:solidFill>
                <a:effectLst/>
                <a:highlight>
                  <a:srgbClr val="FFFF00"/>
                </a:highlight>
                <a:latin typeface="-apple-system"/>
              </a:rPr>
              <a:t>La Polar: </a:t>
            </a:r>
            <a:r>
              <a:rPr lang="es-ES" b="0" i="0" dirty="0">
                <a:solidFill>
                  <a:srgbClr val="404040"/>
                </a:solidFill>
                <a:effectLst/>
                <a:latin typeface="-apple-system"/>
              </a:rPr>
              <a:t>La red de sociedades y millonarias ganancias que devela cómo los gerentes participaron del fraude</a:t>
            </a:r>
          </a:p>
          <a:p>
            <a:pPr algn="l"/>
            <a:r>
              <a:rPr lang="es-ES" i="0" dirty="0">
                <a:solidFill>
                  <a:srgbClr val="404040"/>
                </a:solidFill>
                <a:effectLst/>
              </a:rPr>
              <a:t>En julio de 2012, tras meses de investigación, CIPER publicó la historia de cómo Pablo Alcalde, María Isabel Farah y Julián Moreno, tres ejecutivos claves en el fraude de La Polar, aumentaron su patrimonio al tiempo que la empresa </a:t>
            </a:r>
            <a:r>
              <a:rPr lang="es-ES" i="0" dirty="0" err="1">
                <a:solidFill>
                  <a:srgbClr val="404040"/>
                </a:solidFill>
                <a:effectLst/>
              </a:rPr>
              <a:t>repactaba</a:t>
            </a:r>
            <a:r>
              <a:rPr lang="es-ES" i="0" dirty="0">
                <a:solidFill>
                  <a:srgbClr val="404040"/>
                </a:solidFill>
                <a:effectLst/>
              </a:rPr>
              <a:t> la deuda de más de un millón de chilenos sin su consentimiento y entregaba resultados financieros falsos al mercado (</a:t>
            </a:r>
            <a:r>
              <a:rPr lang="es-ES" i="0" u="none" strike="noStrike" dirty="0">
                <a:solidFill>
                  <a:srgbClr val="4169E1"/>
                </a:solidFill>
                <a:effectLst/>
                <a:hlinkClick r:id="rId2"/>
              </a:rPr>
              <a:t>ver reportaje</a:t>
            </a:r>
            <a:r>
              <a:rPr lang="es-ES" i="0" dirty="0">
                <a:solidFill>
                  <a:srgbClr val="404040"/>
                </a:solidFill>
                <a:effectLst/>
              </a:rPr>
              <a:t>). Alcalde invirtió en fondos mutuos más de $23.500 millones mientras estuvo en la compañía. Las intrincadas operaciones de dinero y sociedades con que los gerentes se convirtieron en dueños de más del 5% de la empresa, muestran el rol de Norberto Morita y Raúl Sotomayor (</a:t>
            </a:r>
            <a:r>
              <a:rPr lang="es-ES" i="0" dirty="0" err="1">
                <a:solidFill>
                  <a:srgbClr val="404040"/>
                </a:solidFill>
                <a:effectLst/>
              </a:rPr>
              <a:t>Southern</a:t>
            </a:r>
            <a:r>
              <a:rPr lang="es-ES" i="0" dirty="0">
                <a:solidFill>
                  <a:srgbClr val="404040"/>
                </a:solidFill>
                <a:effectLst/>
              </a:rPr>
              <a:t> Cross), quienes dirigieron La Polar hasta 2009, y cómo en 2010 los gerentes liquidaron sus acciones antes del escándalo.</a:t>
            </a:r>
          </a:p>
        </p:txBody>
      </p:sp>
    </p:spTree>
    <p:extLst>
      <p:ext uri="{BB962C8B-B14F-4D97-AF65-F5344CB8AC3E}">
        <p14:creationId xmlns:p14="http://schemas.microsoft.com/office/powerpoint/2010/main" val="20639065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3301E07F-4F79-4B58-8698-EF24DC1ECD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c 12">
            <a:extLst>
              <a:ext uri="{FF2B5EF4-FFF2-40B4-BE49-F238E27FC236}">
                <a16:creationId xmlns:a16="http://schemas.microsoft.com/office/drawing/2014/main" id="{E58B2195-5055-402F-A3E7-53FF0E4980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25836" y="775849"/>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5DD2159D-CE4C-A792-E5EB-2F5C786B9AA2}"/>
              </a:ext>
            </a:extLst>
          </p:cNvPr>
          <p:cNvSpPr>
            <a:spLocks noGrp="1"/>
          </p:cNvSpPr>
          <p:nvPr>
            <p:ph type="title"/>
          </p:nvPr>
        </p:nvSpPr>
        <p:spPr>
          <a:xfrm>
            <a:off x="7080738" y="647593"/>
            <a:ext cx="4467792" cy="3060541"/>
          </a:xfrm>
        </p:spPr>
        <p:txBody>
          <a:bodyPr vert="horz" lIns="91440" tIns="45720" rIns="91440" bIns="45720" rtlCol="0" anchor="b">
            <a:normAutofit/>
          </a:bodyPr>
          <a:lstStyle/>
          <a:p>
            <a:pPr algn="ctr"/>
            <a:r>
              <a:rPr lang="en-US" sz="6000" kern="1200">
                <a:solidFill>
                  <a:srgbClr val="FFFFFF"/>
                </a:solidFill>
                <a:latin typeface="+mj-lt"/>
                <a:ea typeface="+mj-ea"/>
                <a:cs typeface="+mj-cs"/>
              </a:rPr>
              <a:t>Casos de conductas poco éticas </a:t>
            </a:r>
          </a:p>
        </p:txBody>
      </p:sp>
      <p:sp>
        <p:nvSpPr>
          <p:cNvPr id="4" name="Marcador de texto 3">
            <a:extLst>
              <a:ext uri="{FF2B5EF4-FFF2-40B4-BE49-F238E27FC236}">
                <a16:creationId xmlns:a16="http://schemas.microsoft.com/office/drawing/2014/main" id="{6BE2DD8B-FC6B-C32B-AF2D-535EEFEE561C}"/>
              </a:ext>
            </a:extLst>
          </p:cNvPr>
          <p:cNvSpPr>
            <a:spLocks noGrp="1"/>
          </p:cNvSpPr>
          <p:nvPr>
            <p:ph type="body" sz="half" idx="2"/>
          </p:nvPr>
        </p:nvSpPr>
        <p:spPr>
          <a:xfrm>
            <a:off x="7080738" y="3800209"/>
            <a:ext cx="4467792" cy="2410198"/>
          </a:xfrm>
        </p:spPr>
        <p:txBody>
          <a:bodyPr vert="horz" lIns="91440" tIns="45720" rIns="91440" bIns="45720" rtlCol="0">
            <a:normAutofit/>
          </a:bodyPr>
          <a:lstStyle/>
          <a:p>
            <a:pPr algn="ctr"/>
            <a:r>
              <a:rPr lang="en-US" sz="2400" kern="1200">
                <a:solidFill>
                  <a:srgbClr val="FFFFFF"/>
                </a:solidFill>
                <a:latin typeface="+mn-lt"/>
                <a:ea typeface="+mn-ea"/>
                <a:cs typeface="+mn-cs"/>
              </a:rPr>
              <a:t>¿Conocen algunos? </a:t>
            </a:r>
          </a:p>
        </p:txBody>
      </p:sp>
      <p:sp>
        <p:nvSpPr>
          <p:cNvPr id="15" name="Oval 14">
            <a:extLst>
              <a:ext uri="{FF2B5EF4-FFF2-40B4-BE49-F238E27FC236}">
                <a16:creationId xmlns:a16="http://schemas.microsoft.com/office/drawing/2014/main" id="{9EE6F773-742A-491A-9A00-A2A150DF50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368" y="366810"/>
            <a:ext cx="6124381" cy="612438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contenido 5" descr="Ojo con relleno sólido">
            <a:extLst>
              <a:ext uri="{FF2B5EF4-FFF2-40B4-BE49-F238E27FC236}">
                <a16:creationId xmlns:a16="http://schemas.microsoft.com/office/drawing/2014/main" id="{A45084BE-9C51-6A84-D7E0-3C06DBCDCFB9}"/>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378572" y="1374798"/>
            <a:ext cx="4108404" cy="4108404"/>
          </a:xfrm>
          <a:custGeom>
            <a:avLst/>
            <a:gdLst/>
            <a:ahLst/>
            <a:cxnLst/>
            <a:rect l="l" t="t" r="r" b="b"/>
            <a:pathLst>
              <a:path w="4273177" h="4470400">
                <a:moveTo>
                  <a:pt x="75080" y="0"/>
                </a:moveTo>
                <a:lnTo>
                  <a:pt x="4198097" y="0"/>
                </a:lnTo>
                <a:cubicBezTo>
                  <a:pt x="4239563" y="0"/>
                  <a:pt x="4273177" y="33614"/>
                  <a:pt x="4273177" y="75080"/>
                </a:cubicBezTo>
                <a:lnTo>
                  <a:pt x="4273177" y="4395320"/>
                </a:lnTo>
                <a:cubicBezTo>
                  <a:pt x="4273177" y="4436786"/>
                  <a:pt x="4239563" y="4470400"/>
                  <a:pt x="4198097" y="4470400"/>
                </a:cubicBezTo>
                <a:lnTo>
                  <a:pt x="75080" y="4470400"/>
                </a:lnTo>
                <a:cubicBezTo>
                  <a:pt x="33614" y="4470400"/>
                  <a:pt x="0" y="4436786"/>
                  <a:pt x="0" y="4395320"/>
                </a:cubicBezTo>
                <a:lnTo>
                  <a:pt x="0" y="75080"/>
                </a:lnTo>
                <a:cubicBezTo>
                  <a:pt x="0" y="33614"/>
                  <a:pt x="33614" y="0"/>
                  <a:pt x="75080" y="0"/>
                </a:cubicBezTo>
                <a:close/>
              </a:path>
            </a:pathLst>
          </a:custGeom>
        </p:spPr>
      </p:pic>
    </p:spTree>
    <p:extLst>
      <p:ext uri="{BB962C8B-B14F-4D97-AF65-F5344CB8AC3E}">
        <p14:creationId xmlns:p14="http://schemas.microsoft.com/office/powerpoint/2010/main" val="1685911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5C1C72-8F51-1A8D-2FBD-600B56F3257C}"/>
              </a:ext>
            </a:extLst>
          </p:cNvPr>
          <p:cNvSpPr>
            <a:spLocks noGrp="1"/>
          </p:cNvSpPr>
          <p:nvPr>
            <p:ph type="title"/>
          </p:nvPr>
        </p:nvSpPr>
        <p:spPr>
          <a:xfrm>
            <a:off x="0" y="365125"/>
            <a:ext cx="11353800" cy="455969"/>
          </a:xfrm>
        </p:spPr>
        <p:txBody>
          <a:bodyPr>
            <a:normAutofit fontScale="90000"/>
          </a:bodyPr>
          <a:lstStyle/>
          <a:p>
            <a:r>
              <a:rPr lang="es-ES" sz="3200" b="0" i="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Porqué una persona podría incurrir en una conducta no ética</a:t>
            </a:r>
            <a:endParaRPr lang="es-CL" sz="3200" dirty="0">
              <a:latin typeface="Calibri Light" panose="020F0302020204030204" pitchFamily="34" charset="0"/>
              <a:ea typeface="Calibri Light" panose="020F0302020204030204" pitchFamily="34" charset="0"/>
              <a:cs typeface="Calibri Light" panose="020F0302020204030204" pitchFamily="34" charset="0"/>
            </a:endParaRPr>
          </a:p>
        </p:txBody>
      </p:sp>
      <p:sp>
        <p:nvSpPr>
          <p:cNvPr id="4" name="CuadroTexto 3">
            <a:extLst>
              <a:ext uri="{FF2B5EF4-FFF2-40B4-BE49-F238E27FC236}">
                <a16:creationId xmlns:a16="http://schemas.microsoft.com/office/drawing/2014/main" id="{1F40D135-3E9D-FDB8-7AE2-EE982F92632F}"/>
              </a:ext>
            </a:extLst>
          </p:cNvPr>
          <p:cNvSpPr txBox="1"/>
          <p:nvPr/>
        </p:nvSpPr>
        <p:spPr>
          <a:xfrm>
            <a:off x="0" y="1015521"/>
            <a:ext cx="10860833" cy="5632311"/>
          </a:xfrm>
          <a:prstGeom prst="rect">
            <a:avLst/>
          </a:prstGeom>
          <a:noFill/>
        </p:spPr>
        <p:txBody>
          <a:bodyPr wrap="square">
            <a:spAutoFit/>
          </a:bodyPr>
          <a:lstStyle/>
          <a:p>
            <a:pPr algn="l">
              <a:buFont typeface="+mj-lt"/>
              <a:buAutoNum type="arabicPeriod"/>
            </a:pPr>
            <a:r>
              <a:rPr lang="es-ES" b="0" i="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Falta de conocimiento: Una persona puede no estar consciente de cuáles son las normas éticas en un área específica y, por lo tanto, puede cometer errores sin darse cuenta.</a:t>
            </a:r>
          </a:p>
          <a:p>
            <a:pPr algn="l">
              <a:buFont typeface="+mj-lt"/>
              <a:buAutoNum type="arabicPeriod"/>
            </a:pPr>
            <a:endParaRPr lang="es-ES" b="0" i="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a:buFont typeface="+mj-lt"/>
              <a:buAutoNum type="arabicPeriod"/>
            </a:pPr>
            <a:r>
              <a:rPr lang="es-ES" b="0" i="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Presión externa: Una persona puede estar bajo presión para cumplir ciertas metas o expectativas, lo que puede llevarla a tomar decisiones poco éticas.</a:t>
            </a:r>
          </a:p>
          <a:p>
            <a:pPr algn="l">
              <a:buFont typeface="+mj-lt"/>
              <a:buAutoNum type="arabicPeriod"/>
            </a:pPr>
            <a:endParaRPr lang="es-ES" b="0" i="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a:buFont typeface="+mj-lt"/>
              <a:buAutoNum type="arabicPeriod"/>
            </a:pPr>
            <a:r>
              <a:rPr lang="es-ES" b="0" i="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Incentivos económicos: Una persona puede estar motivada por el dinero y tomar decisiones que benefician su situación financiera, incluso si esas decisiones no son éticas.</a:t>
            </a:r>
          </a:p>
          <a:p>
            <a:pPr algn="l">
              <a:buFont typeface="+mj-lt"/>
              <a:buAutoNum type="arabicPeriod"/>
            </a:pPr>
            <a:endParaRPr lang="es-ES" b="0" i="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a:buFont typeface="+mj-lt"/>
              <a:buAutoNum type="arabicPeriod"/>
            </a:pPr>
            <a:r>
              <a:rPr lang="es-ES" b="0" i="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Influencia del grupo: Las personas pueden ser influenciadas por el comportamiento de los demás en su entorno, especialmente si sienten que eso les asegura pertenencia y aceptación.</a:t>
            </a:r>
          </a:p>
          <a:p>
            <a:pPr algn="l">
              <a:buFont typeface="+mj-lt"/>
              <a:buAutoNum type="arabicPeriod"/>
            </a:pPr>
            <a:endParaRPr lang="es-ES" b="0" i="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a:buFont typeface="+mj-lt"/>
              <a:buAutoNum type="arabicPeriod"/>
            </a:pPr>
            <a:r>
              <a:rPr lang="es-ES" b="0" i="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Falta de integridad personal: Algunas personas pueden simplemente carecer de un sentido de integridad personal y no consideran la ética como una prioridad en sus vidas.</a:t>
            </a:r>
          </a:p>
          <a:p>
            <a:pPr algn="l">
              <a:buFont typeface="+mj-lt"/>
              <a:buAutoNum type="arabicPeriod"/>
            </a:pPr>
            <a:endParaRPr lang="es-ES" b="0" i="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a:buFont typeface="+mj-lt"/>
              <a:buAutoNum type="arabicPeriod"/>
            </a:pPr>
            <a:r>
              <a:rPr lang="es-ES" b="0" i="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Falta de consecuencias: Si una persona siente que no hay consecuencias por su comportamiento no ético, es más probable que lo hagan.</a:t>
            </a:r>
          </a:p>
          <a:p>
            <a:pPr algn="l">
              <a:buFont typeface="+mj-lt"/>
              <a:buAutoNum type="arabicPeriod"/>
            </a:pPr>
            <a:endParaRPr lang="es-ES" b="0" i="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endParaRPr>
          </a:p>
          <a:p>
            <a:pPr algn="l">
              <a:buFont typeface="+mj-lt"/>
              <a:buAutoNum type="arabicPeriod"/>
            </a:pPr>
            <a:r>
              <a:rPr lang="es-ES" b="0" i="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rPr>
              <a:t>Estrés emocional: La falta de recursos emocionales puede llevar a una persona a tomar decisiones que son poco éticas.</a:t>
            </a:r>
            <a:endParaRPr lang="es-ES" b="0" i="0" dirty="0">
              <a:solidFill>
                <a:srgbClr val="374151"/>
              </a:solidFill>
              <a:effectLst/>
              <a:latin typeface="Calibri Light" panose="020F0302020204030204" pitchFamily="34" charset="0"/>
              <a:ea typeface="Calibri Light" panose="020F0302020204030204" pitchFamily="34" charset="0"/>
              <a:cs typeface="Calibri Light" panose="020F0302020204030204" pitchFamily="34" charset="0"/>
            </a:endParaRPr>
          </a:p>
        </p:txBody>
      </p:sp>
      <p:pic>
        <p:nvPicPr>
          <p:cNvPr id="6" name="Gráfico 5" descr="Cara enfadada con relleno sólido con relleno sólido">
            <a:extLst>
              <a:ext uri="{FF2B5EF4-FFF2-40B4-BE49-F238E27FC236}">
                <a16:creationId xmlns:a16="http://schemas.microsoft.com/office/drawing/2014/main" id="{9B263B74-1D31-FF2E-D667-8C5EF67E10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952382" y="0"/>
            <a:ext cx="2541105" cy="2541105"/>
          </a:xfrm>
          <a:prstGeom prst="rect">
            <a:avLst/>
          </a:prstGeom>
        </p:spPr>
      </p:pic>
    </p:spTree>
    <p:extLst>
      <p:ext uri="{BB962C8B-B14F-4D97-AF65-F5344CB8AC3E}">
        <p14:creationId xmlns:p14="http://schemas.microsoft.com/office/powerpoint/2010/main" val="1373405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6EBC5C9-502F-1394-B777-743225EE4C78}"/>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4600">
                <a:latin typeface="+mj-lt"/>
              </a:rPr>
              <a:t>Como evitar una conducta no ética en mi trabajo </a:t>
            </a:r>
          </a:p>
        </p:txBody>
      </p:sp>
      <p:sp>
        <p:nvSpPr>
          <p:cNvPr id="13"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uadroTexto 3">
            <a:extLst>
              <a:ext uri="{FF2B5EF4-FFF2-40B4-BE49-F238E27FC236}">
                <a16:creationId xmlns:a16="http://schemas.microsoft.com/office/drawing/2014/main" id="{B18D1D39-1F0C-BF4C-882F-E62D0611F8EE}"/>
              </a:ext>
            </a:extLst>
          </p:cNvPr>
          <p:cNvSpPr txBox="1"/>
          <p:nvPr/>
        </p:nvSpPr>
        <p:spPr>
          <a:xfrm>
            <a:off x="572493" y="2071316"/>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000" b="0" i="0">
                <a:effectLst/>
              </a:rPr>
              <a:t>Establecer un código de ética: La empresa debe establecer un conjunto claro de valores y principios éticos que sean conocidos por todos los empleados y que se comuniquen de manera efectiva.</a:t>
            </a:r>
          </a:p>
          <a:p>
            <a:pPr indent="-228600">
              <a:lnSpc>
                <a:spcPct val="90000"/>
              </a:lnSpc>
              <a:spcAft>
                <a:spcPts val="600"/>
              </a:spcAft>
              <a:buFont typeface="Arial" panose="020B0604020202020204" pitchFamily="34" charset="0"/>
              <a:buChar char="•"/>
            </a:pPr>
            <a:endParaRPr lang="en-US" sz="1000" b="0" i="0">
              <a:effectLst/>
            </a:endParaRPr>
          </a:p>
          <a:p>
            <a:pPr indent="-228600">
              <a:lnSpc>
                <a:spcPct val="90000"/>
              </a:lnSpc>
              <a:spcAft>
                <a:spcPts val="600"/>
              </a:spcAft>
              <a:buFont typeface="Arial" panose="020B0604020202020204" pitchFamily="34" charset="0"/>
              <a:buChar char="•"/>
            </a:pPr>
            <a:r>
              <a:rPr lang="en-US" sz="1000" b="0" i="0">
                <a:effectLst/>
              </a:rPr>
              <a:t>Promover la cultura ética: La empresa debe fomentar una cultura de ética y cumplimiento, lo que significa que los líderes deben establecer el ejemplo y ser responsables de las acciones éticas.</a:t>
            </a:r>
          </a:p>
          <a:p>
            <a:pPr indent="-228600">
              <a:lnSpc>
                <a:spcPct val="90000"/>
              </a:lnSpc>
              <a:spcAft>
                <a:spcPts val="600"/>
              </a:spcAft>
              <a:buFont typeface="Arial" panose="020B0604020202020204" pitchFamily="34" charset="0"/>
              <a:buChar char="•"/>
            </a:pPr>
            <a:endParaRPr lang="en-US" sz="1000" b="0" i="0">
              <a:effectLst/>
            </a:endParaRPr>
          </a:p>
          <a:p>
            <a:pPr indent="-228600">
              <a:lnSpc>
                <a:spcPct val="90000"/>
              </a:lnSpc>
              <a:spcAft>
                <a:spcPts val="600"/>
              </a:spcAft>
              <a:buFont typeface="Arial" panose="020B0604020202020204" pitchFamily="34" charset="0"/>
              <a:buChar char="•"/>
            </a:pPr>
            <a:r>
              <a:rPr lang="en-US" sz="1000" b="0" i="0">
                <a:effectLst/>
              </a:rPr>
              <a:t>Proporcionar capacitación ética: Es importante proporcionar capacitación y educación en ética a todos los empleados, incluyendo lo que se espera de ellos y cómo informar cualquier comportamiento no ético que observen.</a:t>
            </a:r>
          </a:p>
          <a:p>
            <a:pPr indent="-228600">
              <a:lnSpc>
                <a:spcPct val="90000"/>
              </a:lnSpc>
              <a:spcAft>
                <a:spcPts val="600"/>
              </a:spcAft>
              <a:buFont typeface="Arial" panose="020B0604020202020204" pitchFamily="34" charset="0"/>
              <a:buChar char="•"/>
            </a:pPr>
            <a:endParaRPr lang="en-US" sz="1000" b="0" i="0">
              <a:effectLst/>
            </a:endParaRPr>
          </a:p>
          <a:p>
            <a:pPr indent="-228600">
              <a:lnSpc>
                <a:spcPct val="90000"/>
              </a:lnSpc>
              <a:spcAft>
                <a:spcPts val="600"/>
              </a:spcAft>
              <a:buFont typeface="Arial" panose="020B0604020202020204" pitchFamily="34" charset="0"/>
              <a:buChar char="•"/>
            </a:pPr>
            <a:r>
              <a:rPr lang="en-US" sz="1000" b="0" i="0">
                <a:effectLst/>
              </a:rPr>
              <a:t>Establecer canales de denuncia: La empresa debe tener un sistema para que los empleados informen de manera confidencial cualquier comportamiento no ético sin temor a represalias.</a:t>
            </a:r>
          </a:p>
          <a:p>
            <a:pPr indent="-228600">
              <a:lnSpc>
                <a:spcPct val="90000"/>
              </a:lnSpc>
              <a:spcAft>
                <a:spcPts val="600"/>
              </a:spcAft>
              <a:buFont typeface="Arial" panose="020B0604020202020204" pitchFamily="34" charset="0"/>
              <a:buChar char="•"/>
            </a:pPr>
            <a:endParaRPr lang="en-US" sz="1000" b="0" i="0">
              <a:effectLst/>
            </a:endParaRPr>
          </a:p>
          <a:p>
            <a:pPr indent="-228600">
              <a:lnSpc>
                <a:spcPct val="90000"/>
              </a:lnSpc>
              <a:spcAft>
                <a:spcPts val="600"/>
              </a:spcAft>
              <a:buFont typeface="Arial" panose="020B0604020202020204" pitchFamily="34" charset="0"/>
              <a:buChar char="•"/>
            </a:pPr>
            <a:r>
              <a:rPr lang="en-US" sz="1000" b="0" i="0">
                <a:effectLst/>
              </a:rPr>
              <a:t>Revisar y actualizar políticas y procedimientos: La empresa debe revisar periódicamente sus políticas y procedimientos para asegurarse de que sigan siendo efectivos en la prevención de conductas no éticas.</a:t>
            </a:r>
          </a:p>
          <a:p>
            <a:pPr indent="-228600">
              <a:lnSpc>
                <a:spcPct val="90000"/>
              </a:lnSpc>
              <a:spcAft>
                <a:spcPts val="600"/>
              </a:spcAft>
              <a:buFont typeface="Arial" panose="020B0604020202020204" pitchFamily="34" charset="0"/>
              <a:buChar char="•"/>
            </a:pPr>
            <a:endParaRPr lang="en-US" sz="1000" b="0" i="0">
              <a:effectLst/>
            </a:endParaRPr>
          </a:p>
          <a:p>
            <a:pPr indent="-228600">
              <a:lnSpc>
                <a:spcPct val="90000"/>
              </a:lnSpc>
              <a:spcAft>
                <a:spcPts val="600"/>
              </a:spcAft>
              <a:buFont typeface="Arial" panose="020B0604020202020204" pitchFamily="34" charset="0"/>
              <a:buChar char="•"/>
            </a:pPr>
            <a:r>
              <a:rPr lang="en-US" sz="1000" b="0" i="0">
                <a:effectLst/>
              </a:rPr>
              <a:t>Evaluar y premiar el desempeño ético: La empresa debe evaluar el desempeño ético de sus empleados y recompensar a aquellos que demuestren comportamientos éticos en su trabajo.</a:t>
            </a:r>
          </a:p>
          <a:p>
            <a:pPr indent="-228600">
              <a:lnSpc>
                <a:spcPct val="90000"/>
              </a:lnSpc>
              <a:spcAft>
                <a:spcPts val="600"/>
              </a:spcAft>
              <a:buFont typeface="Arial" panose="020B0604020202020204" pitchFamily="34" charset="0"/>
              <a:buChar char="•"/>
            </a:pPr>
            <a:endParaRPr lang="en-US" sz="1000" b="0" i="0">
              <a:effectLst/>
            </a:endParaRPr>
          </a:p>
          <a:p>
            <a:pPr indent="-228600">
              <a:lnSpc>
                <a:spcPct val="90000"/>
              </a:lnSpc>
              <a:spcAft>
                <a:spcPts val="600"/>
              </a:spcAft>
              <a:buFont typeface="Arial" panose="020B0604020202020204" pitchFamily="34" charset="0"/>
              <a:buChar char="•"/>
            </a:pPr>
            <a:r>
              <a:rPr lang="en-US" sz="1000" b="0" i="0">
                <a:effectLst/>
              </a:rPr>
              <a:t>Establecer sanciones y consecuencias claras: La empresa debe establecer consecuencias claras y sanciones para los comportamientos no éticos, y aplicarlas de manera justa y consistente.</a:t>
            </a:r>
          </a:p>
        </p:txBody>
      </p:sp>
      <p:pic>
        <p:nvPicPr>
          <p:cNvPr id="6" name="Imagen 5" descr="Mujer joven pensando">
            <a:extLst>
              <a:ext uri="{FF2B5EF4-FFF2-40B4-BE49-F238E27FC236}">
                <a16:creationId xmlns:a16="http://schemas.microsoft.com/office/drawing/2014/main" id="{6026D56A-03C9-07DA-50AD-6C36E27838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6641" r="19143" b="2"/>
          <a:stretch/>
        </p:blipFill>
        <p:spPr>
          <a:xfrm>
            <a:off x="7675658" y="2093976"/>
            <a:ext cx="3941064" cy="4096512"/>
          </a:xfrm>
          <a:prstGeom prst="rect">
            <a:avLst/>
          </a:prstGeom>
        </p:spPr>
      </p:pic>
    </p:spTree>
    <p:extLst>
      <p:ext uri="{BB962C8B-B14F-4D97-AF65-F5344CB8AC3E}">
        <p14:creationId xmlns:p14="http://schemas.microsoft.com/office/powerpoint/2010/main" val="12783162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A7884A-7115-F206-6700-D747CAE78A2D}"/>
              </a:ext>
            </a:extLst>
          </p:cNvPr>
          <p:cNvSpPr txBox="1"/>
          <p:nvPr/>
        </p:nvSpPr>
        <p:spPr>
          <a:xfrm>
            <a:off x="1148637" y="1156487"/>
            <a:ext cx="9741159" cy="923330"/>
          </a:xfrm>
          <a:prstGeom prst="rect">
            <a:avLst/>
          </a:prstGeom>
          <a:solidFill>
            <a:schemeClr val="accent1"/>
          </a:solidFill>
        </p:spPr>
        <p:txBody>
          <a:bodyPr wrap="square">
            <a:spAutoFit/>
          </a:bodyPr>
          <a:lstStyle/>
          <a:p>
            <a:r>
              <a:rPr lang="es-ES" b="0" i="0" dirty="0">
                <a:solidFill>
                  <a:schemeClr val="bg1"/>
                </a:solidFill>
                <a:effectLst/>
                <a:latin typeface="Söhne"/>
              </a:rPr>
              <a:t>Determinar si una conducta es ética o no puede ser un proceso complejo que requiere una reflexión cuidadosa y una comprensión clara de los principios éticos involucrados. Algunos factores que se deben tener en cuenta al evaluar si una conducta es ética o no son los siguientes:.</a:t>
            </a:r>
            <a:endParaRPr lang="es-CL" dirty="0">
              <a:solidFill>
                <a:schemeClr val="bg1"/>
              </a:solidFill>
            </a:endParaRPr>
          </a:p>
        </p:txBody>
      </p:sp>
      <p:pic>
        <p:nvPicPr>
          <p:cNvPr id="5" name="Imagen 4" descr="Imagen que contiene Texto&#10;&#10;Descripción generada automáticamente">
            <a:extLst>
              <a:ext uri="{FF2B5EF4-FFF2-40B4-BE49-F238E27FC236}">
                <a16:creationId xmlns:a16="http://schemas.microsoft.com/office/drawing/2014/main" id="{DBF0CEA1-08CA-C4AF-91AC-416595946D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08510" y="134823"/>
            <a:ext cx="5186315" cy="817408"/>
          </a:xfrm>
          <a:prstGeom prst="rect">
            <a:avLst/>
          </a:prstGeom>
        </p:spPr>
      </p:pic>
      <p:sp>
        <p:nvSpPr>
          <p:cNvPr id="2" name="Rectangle 1">
            <a:extLst>
              <a:ext uri="{FF2B5EF4-FFF2-40B4-BE49-F238E27FC236}">
                <a16:creationId xmlns:a16="http://schemas.microsoft.com/office/drawing/2014/main" id="{D7FC5A12-8DC8-C103-B604-9A8909DAF21A}"/>
              </a:ext>
            </a:extLst>
          </p:cNvPr>
          <p:cNvSpPr>
            <a:spLocks noChangeArrowheads="1"/>
          </p:cNvSpPr>
          <p:nvPr/>
        </p:nvSpPr>
        <p:spPr bwMode="auto">
          <a:xfrm>
            <a:off x="334498" y="1812857"/>
            <a:ext cx="11692661" cy="532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CL" altLang="es-CL" sz="1600" b="0" i="0" u="none" strike="noStrike" cap="none" normalizeH="0" baseline="0" dirty="0">
                <a:ln>
                  <a:noFill/>
                </a:ln>
                <a:solidFill>
                  <a:schemeClr val="tx1"/>
                </a:solidFill>
                <a:effectLst/>
                <a:latin typeface="Arial" panose="020B0604020202020204" pitchFamily="34" charset="0"/>
              </a:rPr>
              <a:t>Intención: ¿Cuál es la intención detrás de la conducta? ¿Se realiza con la intención de hacer el bien o el mal?</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s-CL" altLang="es-CL"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s-CL" altLang="es-CL" sz="1600" b="0" i="0" u="none" strike="noStrike" cap="none" normalizeH="0" baseline="0" dirty="0">
                <a:ln>
                  <a:noFill/>
                </a:ln>
                <a:solidFill>
                  <a:schemeClr val="tx1"/>
                </a:solidFill>
                <a:effectLst/>
                <a:latin typeface="Arial" panose="020B0604020202020204" pitchFamily="34" charset="0"/>
              </a:rPr>
              <a:t>Consecuencias: ¿Qué consecuencias tendrá la conducta? ¿Serán positivas o negativas para las personas involucradas y para la sociedad en general?</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kumimoji="0" lang="es-CL" altLang="es-CL"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s-CL" altLang="es-CL" sz="1600" b="0" i="0" u="none" strike="noStrike" cap="none" normalizeH="0" baseline="0" dirty="0">
                <a:ln>
                  <a:noFill/>
                </a:ln>
                <a:solidFill>
                  <a:schemeClr val="tx1"/>
                </a:solidFill>
                <a:effectLst/>
                <a:latin typeface="Arial" panose="020B0604020202020204" pitchFamily="34" charset="0"/>
              </a:rPr>
              <a:t>Principios éticos: ¿La conducta se alinea con los principios éticos fundamentales, como la honestidad, la integridad, la justicia, el respeto y la responsabilidad?</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endParaRPr kumimoji="0" lang="es-CL" altLang="es-CL"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s-CL" altLang="es-CL" sz="1600" b="0" i="0" u="none" strike="noStrike" cap="none" normalizeH="0" baseline="0" dirty="0">
                <a:ln>
                  <a:noFill/>
                </a:ln>
                <a:solidFill>
                  <a:schemeClr val="tx1"/>
                </a:solidFill>
                <a:effectLst/>
                <a:latin typeface="Arial" panose="020B0604020202020204" pitchFamily="34" charset="0"/>
              </a:rPr>
              <a:t>Normas y leyes: ¿La conducta cumple con las normas y leyes aplicables en la situación?</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endParaRPr kumimoji="0" lang="es-CL" altLang="es-CL"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s-CL" altLang="es-CL" sz="1600" b="0" i="0" u="none" strike="noStrike" cap="none" normalizeH="0" baseline="0" dirty="0">
                <a:ln>
                  <a:noFill/>
                </a:ln>
                <a:solidFill>
                  <a:schemeClr val="tx1"/>
                </a:solidFill>
                <a:effectLst/>
                <a:latin typeface="Arial" panose="020B0604020202020204" pitchFamily="34" charset="0"/>
              </a:rPr>
              <a:t>Consenso social: ¿La conducta se considera aceptable por la mayoría de las personas y la sociedad en general?</a:t>
            </a: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endParaRPr kumimoji="0" lang="es-CL" altLang="es-CL" sz="16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600" b="0" i="0" u="none" strike="noStrike" cap="none" normalizeH="0" baseline="0" dirty="0">
                <a:ln>
                  <a:noFill/>
                </a:ln>
                <a:solidFill>
                  <a:schemeClr val="tx1"/>
                </a:solidFill>
                <a:effectLst/>
                <a:latin typeface="Arial" panose="020B0604020202020204" pitchFamily="34" charset="0"/>
              </a:rPr>
              <a:t>En general, una conducta puede considerarse ética si es consistente con los principios éticos fundamentales, tiene buenas intenciones, produce consecuencias positivas y se alinea con las normas y leyes aplicables en la situación. Sin embargo, es importante recordar que la evaluación ética es subjetiva y puede haber diferentes puntos de vista sobre lo que es ético o no en diferentes situaciones.</a:t>
            </a:r>
          </a:p>
          <a:p>
            <a:pPr marL="0" marR="0" lvl="0" indent="0" algn="l" defTabSz="914400" rtl="0" eaLnBrk="0" fontAlgn="base" latinLnBrk="0" hangingPunct="0">
              <a:lnSpc>
                <a:spcPct val="100000"/>
              </a:lnSpc>
              <a:spcBef>
                <a:spcPct val="0"/>
              </a:spcBef>
              <a:spcAft>
                <a:spcPct val="0"/>
              </a:spcAft>
              <a:buClrTx/>
              <a:buSzTx/>
              <a:buFontTx/>
              <a:buNone/>
              <a:tabLst/>
            </a:pPr>
            <a:br>
              <a:rPr kumimoji="0" lang="es-CL" altLang="es-CL" sz="1600" b="0" i="0" u="none" strike="noStrike" cap="none" normalizeH="0" baseline="0" dirty="0">
                <a:ln>
                  <a:noFill/>
                </a:ln>
                <a:solidFill>
                  <a:schemeClr val="tx1"/>
                </a:solidFill>
                <a:effectLst/>
                <a:latin typeface="Arial" panose="020B0604020202020204" pitchFamily="34" charset="0"/>
              </a:rPr>
            </a:br>
            <a:endParaRPr kumimoji="0" lang="es-CL" altLang="es-CL" sz="16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286542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18783" y="3429000"/>
            <a:ext cx="8391747" cy="400110"/>
          </a:xfrm>
          <a:prstGeom prst="rect">
            <a:avLst/>
          </a:prstGeom>
        </p:spPr>
        <p:txBody>
          <a:bodyPr wrap="square">
            <a:spAutoFit/>
          </a:bodyPr>
          <a:lstStyle/>
          <a:p>
            <a:pPr marL="342900" indent="-342900" algn="just">
              <a:buClr>
                <a:srgbClr val="E44142"/>
              </a:buClr>
              <a:buSzPct val="120000"/>
              <a:buFont typeface="Wingdings" panose="05000000000000000000" pitchFamily="2" charset="2"/>
              <a:buChar char="§"/>
            </a:pPr>
            <a:r>
              <a:rPr lang="es-CL" sz="2000" dirty="0">
                <a:solidFill>
                  <a:srgbClr val="5C6878"/>
                </a:solidFill>
                <a:latin typeface="Arial" panose="020B0604020202020204" pitchFamily="34" charset="0"/>
              </a:rPr>
              <a:t>Cómo internacionalizar una empresa?</a:t>
            </a:r>
            <a:endParaRPr lang="es-CL" sz="2800" dirty="0">
              <a:latin typeface="Arial" panose="020B0604020202020204" pitchFamily="34" charset="0"/>
            </a:endParaRPr>
          </a:p>
        </p:txBody>
      </p:sp>
      <p:sp>
        <p:nvSpPr>
          <p:cNvPr id="8" name="CuadroTexto 7"/>
          <p:cNvSpPr txBox="1"/>
          <p:nvPr/>
        </p:nvSpPr>
        <p:spPr>
          <a:xfrm>
            <a:off x="486103" y="422330"/>
            <a:ext cx="1855881" cy="584775"/>
          </a:xfrm>
          <a:prstGeom prst="rect">
            <a:avLst/>
          </a:prstGeom>
          <a:noFill/>
        </p:spPr>
        <p:txBody>
          <a:bodyPr wrap="square" rtlCol="0">
            <a:spAutoFit/>
          </a:bodyPr>
          <a:lstStyle/>
          <a:p>
            <a:r>
              <a:rPr lang="es-CL" sz="3200" dirty="0">
                <a:solidFill>
                  <a:srgbClr val="E44142"/>
                </a:solidFill>
                <a:latin typeface="Arial" panose="020B0604020202020204" pitchFamily="34" charset="0"/>
                <a:cs typeface="Arial" panose="020B0604020202020204" pitchFamily="34" charset="0"/>
              </a:rPr>
              <a:t>Clase 3 </a:t>
            </a:r>
          </a:p>
        </p:txBody>
      </p:sp>
      <p:pic>
        <p:nvPicPr>
          <p:cNvPr id="5" name="Imagen 4" descr="Icono&#10;&#10;Descripción generada automáticamente">
            <a:extLst>
              <a:ext uri="{FF2B5EF4-FFF2-40B4-BE49-F238E27FC236}">
                <a16:creationId xmlns:a16="http://schemas.microsoft.com/office/drawing/2014/main" id="{88468638-081D-477B-B4CA-2C50D86485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1036" y="304800"/>
            <a:ext cx="1223182" cy="1222740"/>
          </a:xfrm>
          <a:prstGeom prst="rect">
            <a:avLst/>
          </a:prstGeom>
        </p:spPr>
      </p:pic>
      <p:sp>
        <p:nvSpPr>
          <p:cNvPr id="3" name="Elipse 2">
            <a:extLst>
              <a:ext uri="{FF2B5EF4-FFF2-40B4-BE49-F238E27FC236}">
                <a16:creationId xmlns:a16="http://schemas.microsoft.com/office/drawing/2014/main" id="{FB01C4D9-13F0-D342-366A-95D3DB224A7E}"/>
              </a:ext>
            </a:extLst>
          </p:cNvPr>
          <p:cNvSpPr/>
          <p:nvPr/>
        </p:nvSpPr>
        <p:spPr>
          <a:xfrm>
            <a:off x="2276670" y="1218638"/>
            <a:ext cx="7455158" cy="171658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dirty="0"/>
              <a:t>INTERNACIONALIZACIÓN</a:t>
            </a:r>
            <a:r>
              <a:rPr lang="es-CL" dirty="0"/>
              <a:t> </a:t>
            </a:r>
          </a:p>
        </p:txBody>
      </p:sp>
      <p:pic>
        <p:nvPicPr>
          <p:cNvPr id="13" name="Imagen 12" descr="Imagen que contiene Texto&#10;&#10;Descripción generada automáticamente">
            <a:extLst>
              <a:ext uri="{FF2B5EF4-FFF2-40B4-BE49-F238E27FC236}">
                <a16:creationId xmlns:a16="http://schemas.microsoft.com/office/drawing/2014/main" id="{ECD966F1-C176-0BEF-44C4-30F4DA956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1984" y="5312043"/>
            <a:ext cx="5186315" cy="817408"/>
          </a:xfrm>
          <a:prstGeom prst="rect">
            <a:avLst/>
          </a:prstGeom>
        </p:spPr>
      </p:pic>
      <p:sp>
        <p:nvSpPr>
          <p:cNvPr id="4" name="Rectángulo 3">
            <a:extLst>
              <a:ext uri="{FF2B5EF4-FFF2-40B4-BE49-F238E27FC236}">
                <a16:creationId xmlns:a16="http://schemas.microsoft.com/office/drawing/2014/main" id="{69258A04-6A2D-B9DB-E33E-54F2A81954CD}"/>
              </a:ext>
            </a:extLst>
          </p:cNvPr>
          <p:cNvSpPr/>
          <p:nvPr/>
        </p:nvSpPr>
        <p:spPr>
          <a:xfrm>
            <a:off x="1414043" y="4075386"/>
            <a:ext cx="8391747" cy="400110"/>
          </a:xfrm>
          <a:prstGeom prst="rect">
            <a:avLst/>
          </a:prstGeom>
        </p:spPr>
        <p:txBody>
          <a:bodyPr wrap="square">
            <a:spAutoFit/>
          </a:bodyPr>
          <a:lstStyle/>
          <a:p>
            <a:pPr marL="342900" indent="-342900" algn="just">
              <a:buClr>
                <a:srgbClr val="E44142"/>
              </a:buClr>
              <a:buSzPct val="120000"/>
              <a:buFont typeface="Wingdings" panose="05000000000000000000" pitchFamily="2" charset="2"/>
              <a:buChar char="§"/>
            </a:pPr>
            <a:r>
              <a:rPr lang="es-CL" sz="2000" dirty="0">
                <a:solidFill>
                  <a:srgbClr val="5C6878"/>
                </a:solidFill>
                <a:latin typeface="Arial" panose="020B0604020202020204" pitchFamily="34" charset="0"/>
              </a:rPr>
              <a:t>Cómo internacionalizar un emprendimiento ?</a:t>
            </a:r>
            <a:endParaRPr lang="es-CL" sz="2800" dirty="0">
              <a:latin typeface="Arial" panose="020B0604020202020204" pitchFamily="34" charset="0"/>
            </a:endParaRPr>
          </a:p>
        </p:txBody>
      </p:sp>
    </p:spTree>
    <p:extLst>
      <p:ext uri="{BB962C8B-B14F-4D97-AF65-F5344CB8AC3E}">
        <p14:creationId xmlns:p14="http://schemas.microsoft.com/office/powerpoint/2010/main" val="16907115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59AB4C8-9178-4F7A-8404-6890510B59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uadroTexto 2">
            <a:extLst>
              <a:ext uri="{FF2B5EF4-FFF2-40B4-BE49-F238E27FC236}">
                <a16:creationId xmlns:a16="http://schemas.microsoft.com/office/drawing/2014/main" id="{F8C179E4-CB0A-83E3-94D4-E371ED5F7BFE}"/>
              </a:ext>
            </a:extLst>
          </p:cNvPr>
          <p:cNvSpPr txBox="1"/>
          <p:nvPr/>
        </p:nvSpPr>
        <p:spPr>
          <a:xfrm>
            <a:off x="638881" y="457201"/>
            <a:ext cx="10909640" cy="1832654"/>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600" b="0" i="0" kern="1200">
                <a:solidFill>
                  <a:schemeClr val="tx1"/>
                </a:solidFill>
                <a:effectLst/>
                <a:latin typeface="+mj-lt"/>
                <a:ea typeface="+mj-ea"/>
                <a:cs typeface="+mj-cs"/>
              </a:rPr>
              <a:t>La internacionalización de una empresa puede ser un proceso complejo, pero se pueden seguir algunos pasos generales para llevarla a cabo</a:t>
            </a:r>
            <a:endParaRPr lang="en-US" sz="3600" kern="120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4CFDFB37-4BC7-42C6-915D-A6609139B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07702" y="2343912"/>
            <a:ext cx="4572000" cy="18288"/>
          </a:xfrm>
          <a:custGeom>
            <a:avLst/>
            <a:gdLst>
              <a:gd name="connsiteX0" fmla="*/ 0 w 4572000"/>
              <a:gd name="connsiteY0" fmla="*/ 0 h 18288"/>
              <a:gd name="connsiteX1" fmla="*/ 515983 w 4572000"/>
              <a:gd name="connsiteY1" fmla="*/ 0 h 18288"/>
              <a:gd name="connsiteX2" fmla="*/ 1031966 w 4572000"/>
              <a:gd name="connsiteY2" fmla="*/ 0 h 18288"/>
              <a:gd name="connsiteX3" fmla="*/ 1639389 w 4572000"/>
              <a:gd name="connsiteY3" fmla="*/ 0 h 18288"/>
              <a:gd name="connsiteX4" fmla="*/ 2383971 w 4572000"/>
              <a:gd name="connsiteY4" fmla="*/ 0 h 18288"/>
              <a:gd name="connsiteX5" fmla="*/ 2945674 w 4572000"/>
              <a:gd name="connsiteY5" fmla="*/ 0 h 18288"/>
              <a:gd name="connsiteX6" fmla="*/ 3507377 w 4572000"/>
              <a:gd name="connsiteY6" fmla="*/ 0 h 18288"/>
              <a:gd name="connsiteX7" fmla="*/ 4572000 w 4572000"/>
              <a:gd name="connsiteY7" fmla="*/ 0 h 18288"/>
              <a:gd name="connsiteX8" fmla="*/ 4572000 w 4572000"/>
              <a:gd name="connsiteY8" fmla="*/ 18288 h 18288"/>
              <a:gd name="connsiteX9" fmla="*/ 3873137 w 4572000"/>
              <a:gd name="connsiteY9" fmla="*/ 18288 h 18288"/>
              <a:gd name="connsiteX10" fmla="*/ 3311434 w 4572000"/>
              <a:gd name="connsiteY10" fmla="*/ 18288 h 18288"/>
              <a:gd name="connsiteX11" fmla="*/ 2749731 w 4572000"/>
              <a:gd name="connsiteY11" fmla="*/ 18288 h 18288"/>
              <a:gd name="connsiteX12" fmla="*/ 2050869 w 4572000"/>
              <a:gd name="connsiteY12" fmla="*/ 18288 h 18288"/>
              <a:gd name="connsiteX13" fmla="*/ 1306286 w 4572000"/>
              <a:gd name="connsiteY13" fmla="*/ 18288 h 18288"/>
              <a:gd name="connsiteX14" fmla="*/ 790303 w 4572000"/>
              <a:gd name="connsiteY14" fmla="*/ 18288 h 18288"/>
              <a:gd name="connsiteX15" fmla="*/ 0 w 4572000"/>
              <a:gd name="connsiteY15" fmla="*/ 18288 h 18288"/>
              <a:gd name="connsiteX16" fmla="*/ 0 w 45720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0" h="18288" fill="none" extrusionOk="0">
                <a:moveTo>
                  <a:pt x="0" y="0"/>
                </a:moveTo>
                <a:cubicBezTo>
                  <a:pt x="105156" y="-20963"/>
                  <a:pt x="340432" y="822"/>
                  <a:pt x="515983" y="0"/>
                </a:cubicBezTo>
                <a:cubicBezTo>
                  <a:pt x="691534" y="-822"/>
                  <a:pt x="850679" y="16479"/>
                  <a:pt x="1031966" y="0"/>
                </a:cubicBezTo>
                <a:cubicBezTo>
                  <a:pt x="1213253" y="-16479"/>
                  <a:pt x="1443646" y="-18730"/>
                  <a:pt x="1639389" y="0"/>
                </a:cubicBezTo>
                <a:cubicBezTo>
                  <a:pt x="1835132" y="18730"/>
                  <a:pt x="2159975" y="18531"/>
                  <a:pt x="2383971" y="0"/>
                </a:cubicBezTo>
                <a:cubicBezTo>
                  <a:pt x="2607967" y="-18531"/>
                  <a:pt x="2719096" y="-12030"/>
                  <a:pt x="2945674" y="0"/>
                </a:cubicBezTo>
                <a:cubicBezTo>
                  <a:pt x="3172252" y="12030"/>
                  <a:pt x="3269167" y="27666"/>
                  <a:pt x="3507377" y="0"/>
                </a:cubicBezTo>
                <a:cubicBezTo>
                  <a:pt x="3745587" y="-27666"/>
                  <a:pt x="4116741" y="18705"/>
                  <a:pt x="4572000" y="0"/>
                </a:cubicBezTo>
                <a:cubicBezTo>
                  <a:pt x="4572895" y="8974"/>
                  <a:pt x="4571454" y="9359"/>
                  <a:pt x="4572000" y="18288"/>
                </a:cubicBezTo>
                <a:cubicBezTo>
                  <a:pt x="4374698" y="3942"/>
                  <a:pt x="4098874" y="-11042"/>
                  <a:pt x="3873137" y="18288"/>
                </a:cubicBezTo>
                <a:cubicBezTo>
                  <a:pt x="3647400" y="47618"/>
                  <a:pt x="3517055" y="5421"/>
                  <a:pt x="3311434" y="18288"/>
                </a:cubicBezTo>
                <a:cubicBezTo>
                  <a:pt x="3105813" y="31155"/>
                  <a:pt x="3025168" y="17856"/>
                  <a:pt x="2749731" y="18288"/>
                </a:cubicBezTo>
                <a:cubicBezTo>
                  <a:pt x="2474294" y="18720"/>
                  <a:pt x="2291766" y="-14168"/>
                  <a:pt x="2050869" y="18288"/>
                </a:cubicBezTo>
                <a:cubicBezTo>
                  <a:pt x="1809972" y="50744"/>
                  <a:pt x="1540276" y="46798"/>
                  <a:pt x="1306286" y="18288"/>
                </a:cubicBezTo>
                <a:cubicBezTo>
                  <a:pt x="1072296" y="-10222"/>
                  <a:pt x="972445" y="19645"/>
                  <a:pt x="790303" y="18288"/>
                </a:cubicBezTo>
                <a:cubicBezTo>
                  <a:pt x="608161" y="16931"/>
                  <a:pt x="200981" y="8241"/>
                  <a:pt x="0" y="18288"/>
                </a:cubicBezTo>
                <a:cubicBezTo>
                  <a:pt x="-229" y="14222"/>
                  <a:pt x="509" y="5816"/>
                  <a:pt x="0" y="0"/>
                </a:cubicBezTo>
                <a:close/>
              </a:path>
              <a:path w="4572000" h="18288" stroke="0" extrusionOk="0">
                <a:moveTo>
                  <a:pt x="0" y="0"/>
                </a:moveTo>
                <a:cubicBezTo>
                  <a:pt x="143285" y="-9565"/>
                  <a:pt x="327959" y="-11498"/>
                  <a:pt x="561703" y="0"/>
                </a:cubicBezTo>
                <a:cubicBezTo>
                  <a:pt x="795447" y="11498"/>
                  <a:pt x="838260" y="18255"/>
                  <a:pt x="1077686" y="0"/>
                </a:cubicBezTo>
                <a:cubicBezTo>
                  <a:pt x="1317112" y="-18255"/>
                  <a:pt x="1437472" y="23514"/>
                  <a:pt x="1639389" y="0"/>
                </a:cubicBezTo>
                <a:cubicBezTo>
                  <a:pt x="1841306" y="-23514"/>
                  <a:pt x="2037142" y="-12551"/>
                  <a:pt x="2292531" y="0"/>
                </a:cubicBezTo>
                <a:cubicBezTo>
                  <a:pt x="2547920" y="12551"/>
                  <a:pt x="2810436" y="-20352"/>
                  <a:pt x="2991394" y="0"/>
                </a:cubicBezTo>
                <a:cubicBezTo>
                  <a:pt x="3172352" y="20352"/>
                  <a:pt x="3530025" y="-13347"/>
                  <a:pt x="3735977" y="0"/>
                </a:cubicBezTo>
                <a:cubicBezTo>
                  <a:pt x="3941929" y="13347"/>
                  <a:pt x="4161497" y="34086"/>
                  <a:pt x="4572000" y="0"/>
                </a:cubicBezTo>
                <a:cubicBezTo>
                  <a:pt x="4571545" y="6162"/>
                  <a:pt x="4571903" y="11775"/>
                  <a:pt x="4572000" y="18288"/>
                </a:cubicBezTo>
                <a:cubicBezTo>
                  <a:pt x="4228040" y="36490"/>
                  <a:pt x="4199736" y="42557"/>
                  <a:pt x="3873137" y="18288"/>
                </a:cubicBezTo>
                <a:cubicBezTo>
                  <a:pt x="3546538" y="-5981"/>
                  <a:pt x="3472124" y="16809"/>
                  <a:pt x="3128554" y="18288"/>
                </a:cubicBezTo>
                <a:cubicBezTo>
                  <a:pt x="2784984" y="19767"/>
                  <a:pt x="2735896" y="-17781"/>
                  <a:pt x="2383971" y="18288"/>
                </a:cubicBezTo>
                <a:cubicBezTo>
                  <a:pt x="2032046" y="54357"/>
                  <a:pt x="2019324" y="2920"/>
                  <a:pt x="1867989" y="18288"/>
                </a:cubicBezTo>
                <a:cubicBezTo>
                  <a:pt x="1716654" y="33656"/>
                  <a:pt x="1418675" y="32575"/>
                  <a:pt x="1169126" y="18288"/>
                </a:cubicBezTo>
                <a:cubicBezTo>
                  <a:pt x="919577" y="4001"/>
                  <a:pt x="798537" y="16165"/>
                  <a:pt x="561703" y="18288"/>
                </a:cubicBezTo>
                <a:cubicBezTo>
                  <a:pt x="324869" y="20411"/>
                  <a:pt x="221395" y="-912"/>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Imagen 4" descr="Imagen que contiene Texto&#10;&#10;Descripción generada automáticamente">
            <a:extLst>
              <a:ext uri="{FF2B5EF4-FFF2-40B4-BE49-F238E27FC236}">
                <a16:creationId xmlns:a16="http://schemas.microsoft.com/office/drawing/2014/main" id="{515964C7-828E-2E50-F76C-5FE1E2E3C8B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 y="3766157"/>
            <a:ext cx="11548872" cy="1818950"/>
          </a:xfrm>
          <a:prstGeom prst="rect">
            <a:avLst/>
          </a:prstGeom>
        </p:spPr>
      </p:pic>
    </p:spTree>
    <p:extLst>
      <p:ext uri="{BB962C8B-B14F-4D97-AF65-F5344CB8AC3E}">
        <p14:creationId xmlns:p14="http://schemas.microsoft.com/office/powerpoint/2010/main" val="37661071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50F444A-FB30-CDAE-B05E-261043AF5091}"/>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Aspectos</a:t>
            </a:r>
            <a:r>
              <a:rPr lang="en-US" sz="3600" kern="1200" dirty="0">
                <a:solidFill>
                  <a:srgbClr val="FFFFFF"/>
                </a:solidFill>
                <a:latin typeface="+mj-lt"/>
                <a:ea typeface="+mj-ea"/>
                <a:cs typeface="+mj-cs"/>
              </a:rPr>
              <a:t> a </a:t>
            </a:r>
            <a:r>
              <a:rPr lang="en-US" sz="3600" kern="1200" dirty="0" err="1">
                <a:solidFill>
                  <a:srgbClr val="FFFFFF"/>
                </a:solidFill>
                <a:latin typeface="+mj-lt"/>
                <a:ea typeface="+mj-ea"/>
                <a:cs typeface="+mj-cs"/>
              </a:rPr>
              <a:t>considerar</a:t>
            </a:r>
            <a:endParaRPr lang="en-US" sz="3600" kern="1200" dirty="0">
              <a:solidFill>
                <a:srgbClr val="FFFFFF"/>
              </a:solidFill>
              <a:latin typeface="+mj-lt"/>
              <a:ea typeface="+mj-ea"/>
              <a:cs typeface="+mj-cs"/>
            </a:endParaRPr>
          </a:p>
        </p:txBody>
      </p:sp>
      <p:pic>
        <p:nvPicPr>
          <p:cNvPr id="7" name="Imagen 6" descr="Imagen que contiene Texto&#10;&#10;Descripción generada automáticamente">
            <a:extLst>
              <a:ext uri="{FF2B5EF4-FFF2-40B4-BE49-F238E27FC236}">
                <a16:creationId xmlns:a16="http://schemas.microsoft.com/office/drawing/2014/main" id="{110E7468-2F9F-4495-51AD-F5FC63F37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9685" y="5864461"/>
            <a:ext cx="5186315" cy="817408"/>
          </a:xfrm>
          <a:prstGeom prst="rect">
            <a:avLst/>
          </a:prstGeom>
        </p:spPr>
      </p:pic>
      <p:graphicFrame>
        <p:nvGraphicFramePr>
          <p:cNvPr id="5" name="Tabla 7">
            <a:extLst>
              <a:ext uri="{FF2B5EF4-FFF2-40B4-BE49-F238E27FC236}">
                <a16:creationId xmlns:a16="http://schemas.microsoft.com/office/drawing/2014/main" id="{DA65A988-80B2-D7D7-3F40-210E44BB592E}"/>
              </a:ext>
            </a:extLst>
          </p:cNvPr>
          <p:cNvGraphicFramePr>
            <a:graphicFrameLocks noGrp="1"/>
          </p:cNvGraphicFramePr>
          <p:nvPr>
            <p:ph sz="half" idx="2"/>
            <p:extLst>
              <p:ext uri="{D42A27DB-BD31-4B8C-83A1-F6EECF244321}">
                <p14:modId xmlns:p14="http://schemas.microsoft.com/office/powerpoint/2010/main" val="120500905"/>
              </p:ext>
            </p:extLst>
          </p:nvPr>
        </p:nvGraphicFramePr>
        <p:xfrm>
          <a:off x="4320073" y="584835"/>
          <a:ext cx="7539135" cy="5486400"/>
        </p:xfrm>
        <a:graphic>
          <a:graphicData uri="http://schemas.openxmlformats.org/drawingml/2006/table">
            <a:tbl>
              <a:tblPr firstRow="1" bandRow="1">
                <a:tableStyleId>{5C22544A-7EE6-4342-B048-85BDC9FD1C3A}</a:tableStyleId>
              </a:tblPr>
              <a:tblGrid>
                <a:gridCol w="7539135">
                  <a:extLst>
                    <a:ext uri="{9D8B030D-6E8A-4147-A177-3AD203B41FA5}">
                      <a16:colId xmlns:a16="http://schemas.microsoft.com/office/drawing/2014/main" val="2360430289"/>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i="0" kern="1200" dirty="0">
                          <a:solidFill>
                            <a:schemeClr val="lt1"/>
                          </a:solidFill>
                          <a:effectLst/>
                          <a:latin typeface="+mn-lt"/>
                          <a:ea typeface="+mn-ea"/>
                          <a:cs typeface="+mn-cs"/>
                        </a:rPr>
                        <a:t>Investigación de mercados: Es importante realizar una investigación exhaustiva de los mercados potenciales para determinar dónde hay oportunidades para el negocio. Esto incluye factores como la demanda de productos o servicios similares, el tamaño del mercado y la competencia existente.</a:t>
                      </a:r>
                    </a:p>
                    <a:p>
                      <a:endParaRPr lang="es-CL" sz="1600" dirty="0"/>
                    </a:p>
                  </a:txBody>
                  <a:tcPr/>
                </a:tc>
                <a:extLst>
                  <a:ext uri="{0D108BD9-81ED-4DB2-BD59-A6C34878D82A}">
                    <a16:rowId xmlns:a16="http://schemas.microsoft.com/office/drawing/2014/main" val="64184681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i="0" kern="1200" dirty="0">
                          <a:solidFill>
                            <a:schemeClr val="dk1"/>
                          </a:solidFill>
                          <a:effectLst/>
                          <a:latin typeface="+mn-lt"/>
                          <a:ea typeface="+mn-ea"/>
                          <a:cs typeface="+mn-cs"/>
                        </a:rPr>
                        <a:t>Evaluación de la capacidad de la empresa: La empresa debe evaluar su capacidad para expandirse internacionalmente, considerando factores como la disponibilidad de recursos financieros, la infraestructura y los recursos humanos.</a:t>
                      </a:r>
                    </a:p>
                    <a:p>
                      <a:endParaRPr lang="es-CL" sz="1600" dirty="0"/>
                    </a:p>
                  </a:txBody>
                  <a:tcPr/>
                </a:tc>
                <a:extLst>
                  <a:ext uri="{0D108BD9-81ED-4DB2-BD59-A6C34878D82A}">
                    <a16:rowId xmlns:a16="http://schemas.microsoft.com/office/drawing/2014/main" val="362449161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i="0" kern="1200" dirty="0">
                          <a:solidFill>
                            <a:schemeClr val="dk1"/>
                          </a:solidFill>
                          <a:effectLst/>
                          <a:latin typeface="+mn-lt"/>
                          <a:ea typeface="+mn-ea"/>
                          <a:cs typeface="+mn-cs"/>
                        </a:rPr>
                        <a:t>Desarrollo de una estrategia: Basado en la investigación de mercado y la capacidad de la empresa, se debe desarrollar una estrategia de internacionalización clara que incluya objetivos específicos, un plan de acción detallado y un presupuesto.</a:t>
                      </a:r>
                    </a:p>
                    <a:p>
                      <a:endParaRPr lang="es-CL" sz="1600" dirty="0"/>
                    </a:p>
                  </a:txBody>
                  <a:tcPr/>
                </a:tc>
                <a:extLst>
                  <a:ext uri="{0D108BD9-81ED-4DB2-BD59-A6C34878D82A}">
                    <a16:rowId xmlns:a16="http://schemas.microsoft.com/office/drawing/2014/main" val="68964182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i="0" kern="1200" dirty="0">
                          <a:solidFill>
                            <a:schemeClr val="dk1"/>
                          </a:solidFill>
                          <a:effectLst/>
                          <a:latin typeface="+mn-lt"/>
                          <a:ea typeface="+mn-ea"/>
                          <a:cs typeface="+mn-cs"/>
                        </a:rPr>
                        <a:t>Selección del modo de entrada: Hay varios modos de entrada a un mercado extranjero, como la exportación directa, la franquicia, la licencia, la adquisición de empresas existentes o la creación de una nueva empresa. La elección del modo de entrada depende de la estrategia de internacionalización de la empresa, el mercado objetivo y la capacidad de la empresa.</a:t>
                      </a:r>
                    </a:p>
                    <a:p>
                      <a:endParaRPr lang="es-CL" sz="1600" dirty="0"/>
                    </a:p>
                  </a:txBody>
                  <a:tcPr/>
                </a:tc>
                <a:extLst>
                  <a:ext uri="{0D108BD9-81ED-4DB2-BD59-A6C34878D82A}">
                    <a16:rowId xmlns:a16="http://schemas.microsoft.com/office/drawing/2014/main" val="1142953570"/>
                  </a:ext>
                </a:extLst>
              </a:tr>
            </a:tbl>
          </a:graphicData>
        </a:graphic>
      </p:graphicFrame>
    </p:spTree>
    <p:extLst>
      <p:ext uri="{BB962C8B-B14F-4D97-AF65-F5344CB8AC3E}">
        <p14:creationId xmlns:p14="http://schemas.microsoft.com/office/powerpoint/2010/main" val="35591253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Marcador de contenido 5" descr="Alumnos en la biblioteca">
            <a:extLst>
              <a:ext uri="{FF2B5EF4-FFF2-40B4-BE49-F238E27FC236}">
                <a16:creationId xmlns:a16="http://schemas.microsoft.com/office/drawing/2014/main" id="{80A28AA0-4A7C-879E-FCC0-C38C81B92C4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917" b="14813"/>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20142"/>
            <a:ext cx="12192000" cy="736551"/>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6B80645-DB7A-E183-422D-325AD4FF5799}"/>
              </a:ext>
            </a:extLst>
          </p:cNvPr>
          <p:cNvSpPr>
            <a:spLocks noGrp="1"/>
          </p:cNvSpPr>
          <p:nvPr>
            <p:ph type="title"/>
          </p:nvPr>
        </p:nvSpPr>
        <p:spPr>
          <a:xfrm>
            <a:off x="523875" y="5317240"/>
            <a:ext cx="11210925" cy="744836"/>
          </a:xfrm>
          <a:solidFill>
            <a:schemeClr val="accent1"/>
          </a:solidFill>
        </p:spPr>
        <p:txBody>
          <a:bodyPr vert="horz" lIns="91440" tIns="45720" rIns="91440" bIns="45720" rtlCol="0" anchor="ctr">
            <a:normAutofit/>
          </a:bodyPr>
          <a:lstStyle/>
          <a:p>
            <a:pPr algn="ctr"/>
            <a:r>
              <a:rPr lang="en-US" sz="3600" b="1" dirty="0" err="1">
                <a:solidFill>
                  <a:schemeClr val="bg1"/>
                </a:solidFill>
                <a:latin typeface="+mj-lt"/>
              </a:rPr>
              <a:t>Detalle</a:t>
            </a:r>
            <a:r>
              <a:rPr lang="en-US" sz="3600" b="1" dirty="0">
                <a:solidFill>
                  <a:schemeClr val="bg1"/>
                </a:solidFill>
                <a:latin typeface="+mj-lt"/>
              </a:rPr>
              <a:t> del día de hoy</a:t>
            </a:r>
          </a:p>
        </p:txBody>
      </p:sp>
      <p:cxnSp>
        <p:nvCxnSpPr>
          <p:cNvPr id="13" name="Straight Connector 12">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241983"/>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34852"/>
            <a:ext cx="121920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2816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0F444A-FB30-CDAE-B05E-261043AF5091}"/>
              </a:ext>
            </a:extLst>
          </p:cNvPr>
          <p:cNvSpPr>
            <a:spLocks noGrp="1"/>
          </p:cNvSpPr>
          <p:nvPr>
            <p:ph type="title"/>
          </p:nvPr>
        </p:nvSpPr>
        <p:spPr>
          <a:xfrm>
            <a:off x="1028700" y="1967266"/>
            <a:ext cx="2628900" cy="2547257"/>
          </a:xfrm>
          <a:solidFill>
            <a:schemeClr val="tx1">
              <a:lumMod val="50000"/>
            </a:schemeClr>
          </a:solidFill>
        </p:spPr>
        <p:txBody>
          <a:bodyPr vert="horz" lIns="91440" tIns="45720" rIns="91440" bIns="45720" rtlCol="0" anchor="ctr">
            <a:normAutofit/>
          </a:bodyPr>
          <a:lstStyle/>
          <a:p>
            <a:pPr algn="ctr"/>
            <a:r>
              <a:rPr lang="en-US" sz="3600" kern="1200" dirty="0" err="1">
                <a:solidFill>
                  <a:srgbClr val="FFFFFF"/>
                </a:solidFill>
                <a:latin typeface="+mj-lt"/>
                <a:ea typeface="+mj-ea"/>
                <a:cs typeface="+mj-cs"/>
              </a:rPr>
              <a:t>Aspectos</a:t>
            </a:r>
            <a:r>
              <a:rPr lang="en-US" sz="3600" kern="1200" dirty="0">
                <a:solidFill>
                  <a:srgbClr val="FFFFFF"/>
                </a:solidFill>
                <a:latin typeface="+mj-lt"/>
                <a:ea typeface="+mj-ea"/>
                <a:cs typeface="+mj-cs"/>
              </a:rPr>
              <a:t> a </a:t>
            </a:r>
            <a:r>
              <a:rPr lang="en-US" sz="3600" kern="1200" dirty="0" err="1">
                <a:solidFill>
                  <a:srgbClr val="FFFFFF"/>
                </a:solidFill>
                <a:latin typeface="+mj-lt"/>
                <a:ea typeface="+mj-ea"/>
                <a:cs typeface="+mj-cs"/>
              </a:rPr>
              <a:t>considerar</a:t>
            </a:r>
            <a:endParaRPr lang="en-US" sz="3600" kern="1200" dirty="0">
              <a:solidFill>
                <a:srgbClr val="FFFFFF"/>
              </a:solidFill>
              <a:latin typeface="+mj-lt"/>
              <a:ea typeface="+mj-ea"/>
              <a:cs typeface="+mj-cs"/>
            </a:endParaRPr>
          </a:p>
        </p:txBody>
      </p:sp>
      <p:pic>
        <p:nvPicPr>
          <p:cNvPr id="7" name="Imagen 6" descr="Imagen que contiene Texto&#10;&#10;Descripción generada automáticamente">
            <a:extLst>
              <a:ext uri="{FF2B5EF4-FFF2-40B4-BE49-F238E27FC236}">
                <a16:creationId xmlns:a16="http://schemas.microsoft.com/office/drawing/2014/main" id="{110E7468-2F9F-4495-51AD-F5FC63F378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154" y="5621865"/>
            <a:ext cx="5186315" cy="817408"/>
          </a:xfrm>
          <a:prstGeom prst="rect">
            <a:avLst/>
          </a:prstGeom>
        </p:spPr>
      </p:pic>
      <p:graphicFrame>
        <p:nvGraphicFramePr>
          <p:cNvPr id="5" name="Tabla 7">
            <a:extLst>
              <a:ext uri="{FF2B5EF4-FFF2-40B4-BE49-F238E27FC236}">
                <a16:creationId xmlns:a16="http://schemas.microsoft.com/office/drawing/2014/main" id="{DA65A988-80B2-D7D7-3F40-210E44BB592E}"/>
              </a:ext>
            </a:extLst>
          </p:cNvPr>
          <p:cNvGraphicFramePr>
            <a:graphicFrameLocks noGrp="1"/>
          </p:cNvGraphicFramePr>
          <p:nvPr>
            <p:ph sz="half" idx="2"/>
            <p:extLst>
              <p:ext uri="{D42A27DB-BD31-4B8C-83A1-F6EECF244321}">
                <p14:modId xmlns:p14="http://schemas.microsoft.com/office/powerpoint/2010/main" val="2156195843"/>
              </p:ext>
            </p:extLst>
          </p:nvPr>
        </p:nvGraphicFramePr>
        <p:xfrm>
          <a:off x="3876093" y="489817"/>
          <a:ext cx="8132406" cy="5052496"/>
        </p:xfrm>
        <a:graphic>
          <a:graphicData uri="http://schemas.openxmlformats.org/drawingml/2006/table">
            <a:tbl>
              <a:tblPr firstRow="1" bandRow="1">
                <a:tableStyleId>{5C22544A-7EE6-4342-B048-85BDC9FD1C3A}</a:tableStyleId>
              </a:tblPr>
              <a:tblGrid>
                <a:gridCol w="8132406">
                  <a:extLst>
                    <a:ext uri="{9D8B030D-6E8A-4147-A177-3AD203B41FA5}">
                      <a16:colId xmlns:a16="http://schemas.microsoft.com/office/drawing/2014/main" val="2360430289"/>
                    </a:ext>
                  </a:extLst>
                </a:gridCol>
              </a:tblGrid>
              <a:tr h="73817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kern="1200" dirty="0">
                          <a:solidFill>
                            <a:schemeClr val="lt1"/>
                          </a:solidFill>
                          <a:effectLst/>
                          <a:latin typeface="+mn-lt"/>
                          <a:ea typeface="+mn-ea"/>
                          <a:cs typeface="+mn-cs"/>
                        </a:rPr>
                        <a:t>Establecimiento de alianzas y relaciones: Es importante establecer alianzas y relaciones con empresas y personas locales en el mercado objetivo para ayudar en la entrada y el establecimiento en el nuevo mercado</a:t>
                      </a:r>
                      <a:r>
                        <a:rPr lang="es-ES" sz="1600" b="0" i="0" kern="1200" dirty="0">
                          <a:solidFill>
                            <a:schemeClr val="lt1"/>
                          </a:solidFill>
                          <a:effectLst/>
                          <a:latin typeface="+mn-lt"/>
                          <a:ea typeface="+mn-ea"/>
                          <a:cs typeface="+mn-cs"/>
                        </a:rPr>
                        <a:t>.</a:t>
                      </a:r>
                    </a:p>
                  </a:txBody>
                  <a:tcPr/>
                </a:tc>
                <a:extLst>
                  <a:ext uri="{0D108BD9-81ED-4DB2-BD59-A6C34878D82A}">
                    <a16:rowId xmlns:a16="http://schemas.microsoft.com/office/drawing/2014/main" val="641846811"/>
                  </a:ext>
                </a:extLst>
              </a:tr>
              <a:tr h="86120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i="0" kern="1200" dirty="0">
                          <a:solidFill>
                            <a:schemeClr val="dk1"/>
                          </a:solidFill>
                          <a:effectLst/>
                          <a:latin typeface="+mn-lt"/>
                          <a:ea typeface="+mn-ea"/>
                          <a:cs typeface="+mn-cs"/>
                        </a:rPr>
                        <a:t>Adaptación del producto o servicio: La empresa debe adaptar su producto o servicio a las necesidades y preferencias del mercado objetivo. Esto puede incluir la adaptación del diseño, el idioma y los procesos comerciales.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600" b="0" i="0" kern="1200" dirty="0">
                        <a:solidFill>
                          <a:schemeClr val="lt1"/>
                        </a:solidFill>
                        <a:effectLst/>
                        <a:latin typeface="+mn-lt"/>
                        <a:ea typeface="+mn-ea"/>
                        <a:cs typeface="+mn-cs"/>
                      </a:endParaRPr>
                    </a:p>
                  </a:txBody>
                  <a:tcPr/>
                </a:tc>
                <a:extLst>
                  <a:ext uri="{0D108BD9-81ED-4DB2-BD59-A6C34878D82A}">
                    <a16:rowId xmlns:a16="http://schemas.microsoft.com/office/drawing/2014/main" val="215754929"/>
                  </a:ext>
                </a:extLst>
              </a:tr>
              <a:tr h="105805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600" b="0" i="0" kern="1200" dirty="0">
                          <a:solidFill>
                            <a:schemeClr val="dk1"/>
                          </a:solidFill>
                          <a:effectLst/>
                          <a:latin typeface="+mn-lt"/>
                          <a:ea typeface="+mn-ea"/>
                          <a:cs typeface="+mn-cs"/>
                        </a:rPr>
                        <a:t>Establecimiento de una presencia física: Una vez que se ha decidido el modo de entrada, la empresa debe evaluar si establece una presencia física en el mercado objetivo, ya sea mediante la creación de una oficina o la adquisición de una empresa existente.</a:t>
                      </a:r>
                    </a:p>
                    <a:p>
                      <a:endParaRPr lang="es-CL" sz="1600" dirty="0"/>
                    </a:p>
                  </a:txBody>
                  <a:tcPr/>
                </a:tc>
                <a:extLst>
                  <a:ext uri="{0D108BD9-81ED-4DB2-BD59-A6C34878D82A}">
                    <a16:rowId xmlns:a16="http://schemas.microsoft.com/office/drawing/2014/main" val="3624491612"/>
                  </a:ext>
                </a:extLst>
              </a:tr>
              <a:tr h="176065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b="0" i="0" kern="1200" dirty="0">
                          <a:solidFill>
                            <a:schemeClr val="dk1"/>
                          </a:solidFill>
                          <a:effectLst/>
                          <a:latin typeface="+mn-lt"/>
                          <a:ea typeface="+mn-ea"/>
                          <a:cs typeface="+mn-cs"/>
                        </a:rPr>
                        <a:t>Gestión del riesgo y cumplimiento normativo: Es importante gestionar el riesgo y cumplir con las normativas y regulaciones en el mercado objetivo para evitar problemas legales y financieros.</a:t>
                      </a:r>
                    </a:p>
                    <a:p>
                      <a:endParaRPr lang="es-ES" sz="1800" b="0" i="0" kern="1200" dirty="0">
                        <a:solidFill>
                          <a:schemeClr val="dk1"/>
                        </a:solidFill>
                        <a:effectLst/>
                        <a:latin typeface="+mn-lt"/>
                        <a:ea typeface="+mn-ea"/>
                        <a:cs typeface="+mn-cs"/>
                      </a:endParaRPr>
                    </a:p>
                  </a:txBody>
                  <a:tcPr/>
                </a:tc>
                <a:extLst>
                  <a:ext uri="{0D108BD9-81ED-4DB2-BD59-A6C34878D82A}">
                    <a16:rowId xmlns:a16="http://schemas.microsoft.com/office/drawing/2014/main" val="689641824"/>
                  </a:ext>
                </a:extLst>
              </a:tr>
            </a:tbl>
          </a:graphicData>
        </a:graphic>
      </p:graphicFrame>
      <p:sp>
        <p:nvSpPr>
          <p:cNvPr id="4" name="CuadroTexto 3">
            <a:extLst>
              <a:ext uri="{FF2B5EF4-FFF2-40B4-BE49-F238E27FC236}">
                <a16:creationId xmlns:a16="http://schemas.microsoft.com/office/drawing/2014/main" id="{39766467-0C7E-45A2-23F3-2AF1990EA7A5}"/>
              </a:ext>
            </a:extLst>
          </p:cNvPr>
          <p:cNvSpPr txBox="1"/>
          <p:nvPr/>
        </p:nvSpPr>
        <p:spPr>
          <a:xfrm>
            <a:off x="5974702" y="5542313"/>
            <a:ext cx="6130992" cy="1231106"/>
          </a:xfrm>
          <a:prstGeom prst="rect">
            <a:avLst/>
          </a:prstGeom>
          <a:noFill/>
        </p:spPr>
        <p:txBody>
          <a:bodyPr wrap="square">
            <a:spAutoFit/>
          </a:bodyPr>
          <a:lstStyle/>
          <a:p>
            <a:pPr algn="l"/>
            <a:r>
              <a:rPr lang="es-ES" sz="2000" b="1" i="0" dirty="0">
                <a:solidFill>
                  <a:srgbClr val="374151"/>
                </a:solidFill>
                <a:effectLst/>
                <a:latin typeface="Söhne"/>
              </a:rPr>
              <a:t>Evaluación y ajuste: </a:t>
            </a:r>
            <a:r>
              <a:rPr lang="es-ES" b="0" i="0" dirty="0">
                <a:solidFill>
                  <a:srgbClr val="374151"/>
                </a:solidFill>
                <a:effectLst/>
                <a:latin typeface="Söhne"/>
              </a:rPr>
              <a:t>La empresa debe evaluar regularmente su desempeño en el mercado objetivo y ajustar su estrategia según sea necesario para mejorar su rendimiento y lograr sus objetivos.</a:t>
            </a:r>
          </a:p>
        </p:txBody>
      </p:sp>
    </p:spTree>
    <p:extLst>
      <p:ext uri="{BB962C8B-B14F-4D97-AF65-F5344CB8AC3E}">
        <p14:creationId xmlns:p14="http://schemas.microsoft.com/office/powerpoint/2010/main" val="2727654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14">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Imagen 9" descr="Hombre utilizando un portátil">
            <a:extLst>
              <a:ext uri="{FF2B5EF4-FFF2-40B4-BE49-F238E27FC236}">
                <a16:creationId xmlns:a16="http://schemas.microsoft.com/office/drawing/2014/main" id="{8051896C-ED9F-B9A5-B1C3-7726089E2ED6}"/>
              </a:ext>
            </a:extLst>
          </p:cNvPr>
          <p:cNvPicPr>
            <a:picLocks noChangeAspect="1"/>
          </p:cNvPicPr>
          <p:nvPr/>
        </p:nvPicPr>
        <p:blipFill>
          <a:blip r:embed="rId2" cstate="print">
            <a:extLst>
              <a:ext uri="{28A0092B-C50C-407E-A947-70E740481C1C}">
                <a14:useLocalDpi xmlns:a14="http://schemas.microsoft.com/office/drawing/2010/main" val="0"/>
              </a:ext>
            </a:extLst>
          </a:blip>
          <a:srcRect t="7824" b="7824"/>
          <a:stretch/>
        </p:blipFill>
        <p:spPr>
          <a:xfrm>
            <a:off x="681135" y="-1"/>
            <a:ext cx="11510865" cy="6474863"/>
          </a:xfrm>
          <a:prstGeom prst="rect">
            <a:avLst/>
          </a:prstGeom>
        </p:spPr>
      </p:pic>
      <p:pic>
        <p:nvPicPr>
          <p:cNvPr id="11" name="Imagen 10" descr="Imagen que contiene Texto&#10;&#10;Descripción generada automáticamente">
            <a:extLst>
              <a:ext uri="{FF2B5EF4-FFF2-40B4-BE49-F238E27FC236}">
                <a16:creationId xmlns:a16="http://schemas.microsoft.com/office/drawing/2014/main" id="{215A1701-C173-8308-07B8-29577CD97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51724" y="5248751"/>
            <a:ext cx="5186315" cy="817408"/>
          </a:xfrm>
          <a:prstGeom prst="rect">
            <a:avLst/>
          </a:prstGeom>
        </p:spPr>
      </p:pic>
      <p:sp>
        <p:nvSpPr>
          <p:cNvPr id="2" name="CuadroTexto 1">
            <a:extLst>
              <a:ext uri="{FF2B5EF4-FFF2-40B4-BE49-F238E27FC236}">
                <a16:creationId xmlns:a16="http://schemas.microsoft.com/office/drawing/2014/main" id="{11AA09ED-AE79-929C-CB90-211B47D271FE}"/>
              </a:ext>
            </a:extLst>
          </p:cNvPr>
          <p:cNvSpPr txBox="1"/>
          <p:nvPr/>
        </p:nvSpPr>
        <p:spPr>
          <a:xfrm>
            <a:off x="640080" y="667512"/>
            <a:ext cx="10908792" cy="1069848"/>
          </a:xfrm>
          <a:prstGeom prst="rect">
            <a:avLst/>
          </a:prstGeom>
        </p:spPr>
        <p:txBody>
          <a:bodyPr vert="horz" lIns="91440" tIns="45720" rIns="91440" bIns="45720" rtlCol="0" anchor="ctr">
            <a:normAutofit/>
          </a:bodyPr>
          <a:lstStyle/>
          <a:p>
            <a:pPr algn="ctr">
              <a:lnSpc>
                <a:spcPct val="90000"/>
              </a:lnSpc>
              <a:spcBef>
                <a:spcPct val="0"/>
              </a:spcBef>
              <a:spcAft>
                <a:spcPts val="600"/>
              </a:spcAft>
            </a:pPr>
            <a:r>
              <a:rPr lang="en-US" sz="3400" b="1" i="0" dirty="0">
                <a:effectLst/>
                <a:latin typeface="+mj-lt"/>
                <a:ea typeface="+mj-ea"/>
                <a:cs typeface="+mj-cs"/>
              </a:rPr>
              <a:t>HERRAMIENTAS PARA LA INTERNACIONALIZACION </a:t>
            </a:r>
          </a:p>
        </p:txBody>
      </p:sp>
      <p:pic>
        <p:nvPicPr>
          <p:cNvPr id="3" name="Gráfico 2" descr="Avión contorno">
            <a:extLst>
              <a:ext uri="{FF2B5EF4-FFF2-40B4-BE49-F238E27FC236}">
                <a16:creationId xmlns:a16="http://schemas.microsoft.com/office/drawing/2014/main" id="{05B9CC43-1146-E609-E4C8-4258B22CC65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5433" y="1737360"/>
            <a:ext cx="2832069" cy="2832069"/>
          </a:xfrm>
          <a:prstGeom prst="rect">
            <a:avLst/>
          </a:prstGeom>
        </p:spPr>
      </p:pic>
    </p:spTree>
    <p:extLst>
      <p:ext uri="{BB962C8B-B14F-4D97-AF65-F5344CB8AC3E}">
        <p14:creationId xmlns:p14="http://schemas.microsoft.com/office/powerpoint/2010/main" val="191860951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Imagen 1" descr="Imagen que contiene Texto&#10;&#10;Descripción generada automáticamente">
            <a:extLst>
              <a:ext uri="{FF2B5EF4-FFF2-40B4-BE49-F238E27FC236}">
                <a16:creationId xmlns:a16="http://schemas.microsoft.com/office/drawing/2014/main" id="{57E33AC5-338D-8134-E3FB-C4171133F6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644" y="5081270"/>
            <a:ext cx="4173646" cy="657802"/>
          </a:xfrm>
          <a:prstGeom prst="rect">
            <a:avLst/>
          </a:prstGeom>
        </p:spPr>
      </p:pic>
      <p:graphicFrame>
        <p:nvGraphicFramePr>
          <p:cNvPr id="3" name="Diagrama 2">
            <a:extLst>
              <a:ext uri="{FF2B5EF4-FFF2-40B4-BE49-F238E27FC236}">
                <a16:creationId xmlns:a16="http://schemas.microsoft.com/office/drawing/2014/main" id="{FEDE7754-D7A0-35C5-2652-4257E91982E5}"/>
              </a:ext>
            </a:extLst>
          </p:cNvPr>
          <p:cNvGraphicFramePr/>
          <p:nvPr>
            <p:extLst>
              <p:ext uri="{D42A27DB-BD31-4B8C-83A1-F6EECF244321}">
                <p14:modId xmlns:p14="http://schemas.microsoft.com/office/powerpoint/2010/main" val="77551896"/>
              </p:ext>
            </p:extLst>
          </p:nvPr>
        </p:nvGraphicFramePr>
        <p:xfrm>
          <a:off x="2528596" y="342234"/>
          <a:ext cx="7631404" cy="5796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4832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Texto&#10;&#10;Descripción generada automáticamente">
            <a:extLst>
              <a:ext uri="{FF2B5EF4-FFF2-40B4-BE49-F238E27FC236}">
                <a16:creationId xmlns:a16="http://schemas.microsoft.com/office/drawing/2014/main" id="{57E33AC5-338D-8134-E3FB-C4171133F67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00044" y="5557131"/>
            <a:ext cx="4173646" cy="657802"/>
          </a:xfrm>
          <a:prstGeom prst="rect">
            <a:avLst/>
          </a:prstGeom>
        </p:spPr>
      </p:pic>
      <p:graphicFrame>
        <p:nvGraphicFramePr>
          <p:cNvPr id="3" name="Diagrama 2">
            <a:extLst>
              <a:ext uri="{FF2B5EF4-FFF2-40B4-BE49-F238E27FC236}">
                <a16:creationId xmlns:a16="http://schemas.microsoft.com/office/drawing/2014/main" id="{FEDE7754-D7A0-35C5-2652-4257E91982E5}"/>
              </a:ext>
            </a:extLst>
          </p:cNvPr>
          <p:cNvGraphicFramePr/>
          <p:nvPr>
            <p:extLst>
              <p:ext uri="{D42A27DB-BD31-4B8C-83A1-F6EECF244321}">
                <p14:modId xmlns:p14="http://schemas.microsoft.com/office/powerpoint/2010/main" val="1804654248"/>
              </p:ext>
            </p:extLst>
          </p:nvPr>
        </p:nvGraphicFramePr>
        <p:xfrm>
          <a:off x="2593911" y="-93306"/>
          <a:ext cx="7631404" cy="57960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3258436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AC7463-B71C-4534-2F59-2F0BD8433C46}"/>
              </a:ext>
            </a:extLst>
          </p:cNvPr>
          <p:cNvSpPr>
            <a:spLocks noGrp="1"/>
          </p:cNvSpPr>
          <p:nvPr>
            <p:ph type="title"/>
          </p:nvPr>
        </p:nvSpPr>
        <p:spPr>
          <a:xfrm>
            <a:off x="434651" y="335902"/>
            <a:ext cx="11176518" cy="1093529"/>
          </a:xfrm>
        </p:spPr>
        <p:txBody>
          <a:bodyPr>
            <a:normAutofit/>
          </a:bodyPr>
          <a:lstStyle/>
          <a:p>
            <a:r>
              <a:rPr kumimoji="0" lang="es-CL" altLang="es-CL" sz="3200" b="0" i="0" u="none" strike="noStrike" cap="none" normalizeH="0" baseline="0" dirty="0">
                <a:ln>
                  <a:noFill/>
                </a:ln>
                <a:solidFill>
                  <a:srgbClr val="000000"/>
                </a:solidFill>
                <a:effectLst/>
                <a:latin typeface="Calibri" panose="020F0502020204030204" pitchFamily="34" charset="0"/>
                <a:ea typeface="Calibri" panose="020F0502020204030204" pitchFamily="34" charset="0"/>
                <a:cs typeface="Calibri" panose="020F0502020204030204" pitchFamily="34" charset="0"/>
              </a:rPr>
              <a:t>Datos </a:t>
            </a:r>
            <a:endParaRPr lang="es-CL" sz="3200" dirty="0">
              <a:latin typeface="Calibri" panose="020F0502020204030204" pitchFamily="34" charset="0"/>
              <a:ea typeface="Calibri" panose="020F0502020204030204" pitchFamily="34" charset="0"/>
              <a:cs typeface="Calibri" panose="020F0502020204030204" pitchFamily="34" charset="0"/>
            </a:endParaRPr>
          </a:p>
        </p:txBody>
      </p:sp>
      <p:sp>
        <p:nvSpPr>
          <p:cNvPr id="5" name="CuadroTexto 4">
            <a:extLst>
              <a:ext uri="{FF2B5EF4-FFF2-40B4-BE49-F238E27FC236}">
                <a16:creationId xmlns:a16="http://schemas.microsoft.com/office/drawing/2014/main" id="{68755E9D-5AE4-5A4B-D969-2B081420C0E0}"/>
              </a:ext>
            </a:extLst>
          </p:cNvPr>
          <p:cNvSpPr txBox="1"/>
          <p:nvPr/>
        </p:nvSpPr>
        <p:spPr>
          <a:xfrm>
            <a:off x="615819" y="1754155"/>
            <a:ext cx="6979299" cy="2677656"/>
          </a:xfrm>
          <a:prstGeom prst="rect">
            <a:avLst/>
          </a:prstGeom>
          <a:noFill/>
        </p:spPr>
        <p:txBody>
          <a:bodyPr wrap="square">
            <a:spAutoFit/>
          </a:bodyPr>
          <a:lstStyle/>
          <a:p>
            <a:pPr algn="l"/>
            <a:r>
              <a:rPr lang="es-ES" sz="2400" b="0" i="0" dirty="0">
                <a:solidFill>
                  <a:srgbClr val="54595F"/>
                </a:solidFill>
                <a:effectLst/>
                <a:latin typeface="var( --e-global-typography-text-font-family )"/>
              </a:rPr>
              <a:t>Estas son las principales exportaciones de Chile:</a:t>
            </a:r>
            <a:endParaRPr lang="es-ES" sz="2400" b="0" i="0" dirty="0">
              <a:solidFill>
                <a:srgbClr val="54595F"/>
              </a:solidFill>
              <a:effectLst/>
              <a:latin typeface="Source Sans Pro" panose="020B0503030403020204" pitchFamily="34" charset="0"/>
            </a:endParaRPr>
          </a:p>
          <a:p>
            <a:pPr algn="l">
              <a:buFont typeface="+mj-lt"/>
              <a:buAutoNum type="arabicPeriod"/>
            </a:pPr>
            <a:r>
              <a:rPr lang="es-ES" sz="2400" b="0" i="0" dirty="0">
                <a:solidFill>
                  <a:srgbClr val="54595F"/>
                </a:solidFill>
                <a:effectLst/>
                <a:latin typeface="Source Sans Pro" panose="020B0503030403020204" pitchFamily="34" charset="0"/>
              </a:rPr>
              <a:t>Minerales metalíferos (principalmente </a:t>
            </a:r>
            <a:r>
              <a:rPr lang="es-ES" sz="2400" b="1" i="0" dirty="0">
                <a:solidFill>
                  <a:srgbClr val="54595F"/>
                </a:solidFill>
                <a:effectLst/>
                <a:latin typeface="Source Sans Pro" panose="020B0503030403020204" pitchFamily="34" charset="0"/>
              </a:rPr>
              <a:t>cobre</a:t>
            </a:r>
            <a:r>
              <a:rPr lang="es-ES" sz="2400" b="0" i="0" dirty="0">
                <a:solidFill>
                  <a:srgbClr val="54595F"/>
                </a:solidFill>
                <a:effectLst/>
                <a:latin typeface="Source Sans Pro" panose="020B0503030403020204" pitchFamily="34" charset="0"/>
              </a:rPr>
              <a:t>): 30,1%.</a:t>
            </a:r>
          </a:p>
          <a:p>
            <a:pPr algn="l">
              <a:buFont typeface="+mj-lt"/>
              <a:buAutoNum type="arabicPeriod"/>
            </a:pPr>
            <a:r>
              <a:rPr lang="es-ES" sz="2400" b="0" i="0" dirty="0">
                <a:solidFill>
                  <a:srgbClr val="54595F"/>
                </a:solidFill>
                <a:effectLst/>
                <a:latin typeface="Source Sans Pro" panose="020B0503030403020204" pitchFamily="34" charset="0"/>
              </a:rPr>
              <a:t>Metales no ferrosos: 25,6%.</a:t>
            </a:r>
          </a:p>
          <a:p>
            <a:pPr algn="l">
              <a:buFont typeface="+mj-lt"/>
              <a:buAutoNum type="arabicPeriod"/>
            </a:pPr>
            <a:r>
              <a:rPr lang="es-ES" sz="2400" b="0" i="0" dirty="0">
                <a:solidFill>
                  <a:srgbClr val="54595F"/>
                </a:solidFill>
                <a:effectLst/>
                <a:latin typeface="Source Sans Pro" panose="020B0503030403020204" pitchFamily="34" charset="0"/>
              </a:rPr>
              <a:t>Frutas y vegetales: 9,8%.</a:t>
            </a:r>
          </a:p>
          <a:p>
            <a:pPr algn="l">
              <a:buFont typeface="+mj-lt"/>
              <a:buAutoNum type="arabicPeriod"/>
            </a:pPr>
            <a:r>
              <a:rPr lang="es-ES" sz="2400" b="0" i="0" dirty="0">
                <a:solidFill>
                  <a:srgbClr val="54595F"/>
                </a:solidFill>
                <a:effectLst/>
                <a:latin typeface="Source Sans Pro" panose="020B0503030403020204" pitchFamily="34" charset="0"/>
              </a:rPr>
              <a:t>Pescados, mariscos y derivados: 7,6%.</a:t>
            </a:r>
          </a:p>
          <a:p>
            <a:pPr algn="l">
              <a:buFont typeface="+mj-lt"/>
              <a:buAutoNum type="arabicPeriod"/>
            </a:pPr>
            <a:r>
              <a:rPr lang="es-ES" sz="2400" b="0" i="0" dirty="0">
                <a:solidFill>
                  <a:srgbClr val="54595F"/>
                </a:solidFill>
                <a:effectLst/>
                <a:latin typeface="Source Sans Pro" panose="020B0503030403020204" pitchFamily="34" charset="0"/>
              </a:rPr>
              <a:t>Pulpa de celulosa y papel para reciclaje: 4,5%.</a:t>
            </a:r>
          </a:p>
        </p:txBody>
      </p:sp>
      <p:pic>
        <p:nvPicPr>
          <p:cNvPr id="6" name="Imagen 5" descr="Imagen que contiene Texto&#10;&#10;Descripción generada automáticamente">
            <a:extLst>
              <a:ext uri="{FF2B5EF4-FFF2-40B4-BE49-F238E27FC236}">
                <a16:creationId xmlns:a16="http://schemas.microsoft.com/office/drawing/2014/main" id="{0543C58E-CE47-D9CA-67CC-B6798164A2F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3872" y="4874165"/>
            <a:ext cx="5186315" cy="817408"/>
          </a:xfrm>
          <a:prstGeom prst="rect">
            <a:avLst/>
          </a:prstGeom>
        </p:spPr>
      </p:pic>
      <p:sp>
        <p:nvSpPr>
          <p:cNvPr id="4" name="CuadroTexto 3">
            <a:extLst>
              <a:ext uri="{FF2B5EF4-FFF2-40B4-BE49-F238E27FC236}">
                <a16:creationId xmlns:a16="http://schemas.microsoft.com/office/drawing/2014/main" id="{74988867-6846-CB4B-5E42-969413ACC954}"/>
              </a:ext>
            </a:extLst>
          </p:cNvPr>
          <p:cNvSpPr txBox="1"/>
          <p:nvPr/>
        </p:nvSpPr>
        <p:spPr>
          <a:xfrm>
            <a:off x="7595118" y="1983835"/>
            <a:ext cx="4217437" cy="2031325"/>
          </a:xfrm>
          <a:prstGeom prst="rect">
            <a:avLst/>
          </a:prstGeom>
          <a:solidFill>
            <a:schemeClr val="accent6">
              <a:lumMod val="20000"/>
              <a:lumOff val="80000"/>
            </a:schemeClr>
          </a:solidFill>
        </p:spPr>
        <p:txBody>
          <a:bodyPr wrap="square">
            <a:spAutoFit/>
          </a:bodyPr>
          <a:lstStyle/>
          <a:p>
            <a:pPr algn="l"/>
            <a:r>
              <a:rPr lang="es-ES" b="0" i="0" dirty="0">
                <a:solidFill>
                  <a:srgbClr val="54595F"/>
                </a:solidFill>
                <a:effectLst/>
                <a:latin typeface="var( --e-global-typography-text-font-family )"/>
              </a:rPr>
              <a:t>Este es el ranking de países destino de las exportaciones chilenas:</a:t>
            </a:r>
            <a:endParaRPr lang="es-ES" b="0" i="0" dirty="0">
              <a:solidFill>
                <a:srgbClr val="54595F"/>
              </a:solidFill>
              <a:effectLst/>
              <a:latin typeface="Source Sans Pro" panose="020B0503030403020204" pitchFamily="34" charset="0"/>
            </a:endParaRPr>
          </a:p>
          <a:p>
            <a:pPr algn="l">
              <a:buFont typeface="+mj-lt"/>
              <a:buAutoNum type="arabicPeriod"/>
            </a:pPr>
            <a:r>
              <a:rPr lang="es-ES" b="0" i="0" dirty="0">
                <a:solidFill>
                  <a:srgbClr val="54595F"/>
                </a:solidFill>
                <a:effectLst/>
                <a:latin typeface="Source Sans Pro" panose="020B0503030403020204" pitchFamily="34" charset="0"/>
              </a:rPr>
              <a:t>China: 39%</a:t>
            </a:r>
          </a:p>
          <a:p>
            <a:pPr algn="l">
              <a:buFont typeface="+mj-lt"/>
              <a:buAutoNum type="arabicPeriod"/>
            </a:pPr>
            <a:r>
              <a:rPr lang="es-ES" b="0" i="0" dirty="0">
                <a:solidFill>
                  <a:srgbClr val="54595F"/>
                </a:solidFill>
                <a:effectLst/>
                <a:latin typeface="Source Sans Pro" panose="020B0503030403020204" pitchFamily="34" charset="0"/>
              </a:rPr>
              <a:t>Estados Unidos: 13,2%</a:t>
            </a:r>
          </a:p>
          <a:p>
            <a:pPr algn="l">
              <a:buFont typeface="+mj-lt"/>
              <a:buAutoNum type="arabicPeriod"/>
            </a:pPr>
            <a:r>
              <a:rPr lang="es-ES" b="0" i="0" dirty="0">
                <a:solidFill>
                  <a:srgbClr val="54595F"/>
                </a:solidFill>
                <a:effectLst/>
                <a:latin typeface="Source Sans Pro" panose="020B0503030403020204" pitchFamily="34" charset="0"/>
              </a:rPr>
              <a:t>Japón: 8,7%</a:t>
            </a:r>
          </a:p>
          <a:p>
            <a:pPr algn="l">
              <a:buFont typeface="+mj-lt"/>
              <a:buAutoNum type="arabicPeriod"/>
            </a:pPr>
            <a:r>
              <a:rPr lang="es-ES" b="0" i="0" dirty="0">
                <a:solidFill>
                  <a:srgbClr val="54595F"/>
                </a:solidFill>
                <a:effectLst/>
                <a:latin typeface="Source Sans Pro" panose="020B0503030403020204" pitchFamily="34" charset="0"/>
              </a:rPr>
              <a:t>Corea del Sur: 5,7%</a:t>
            </a:r>
          </a:p>
          <a:p>
            <a:pPr algn="l">
              <a:buFont typeface="+mj-lt"/>
              <a:buAutoNum type="arabicPeriod"/>
            </a:pPr>
            <a:r>
              <a:rPr lang="es-ES" b="0" i="0" dirty="0">
                <a:solidFill>
                  <a:srgbClr val="54595F"/>
                </a:solidFill>
                <a:effectLst/>
                <a:latin typeface="Source Sans Pro" panose="020B0503030403020204" pitchFamily="34" charset="0"/>
              </a:rPr>
              <a:t>Brasil: 4,2%</a:t>
            </a:r>
          </a:p>
        </p:txBody>
      </p:sp>
    </p:spTree>
    <p:extLst>
      <p:ext uri="{BB962C8B-B14F-4D97-AF65-F5344CB8AC3E}">
        <p14:creationId xmlns:p14="http://schemas.microsoft.com/office/powerpoint/2010/main" val="13378991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9DAAD-2BD3-B415-22A5-3A6AD5D401B1}"/>
              </a:ext>
            </a:extLst>
          </p:cNvPr>
          <p:cNvSpPr>
            <a:spLocks noGrp="1"/>
          </p:cNvSpPr>
          <p:nvPr>
            <p:ph type="ctrTitle"/>
          </p:nvPr>
        </p:nvSpPr>
        <p:spPr>
          <a:xfrm>
            <a:off x="655475" y="2130952"/>
            <a:ext cx="10881049" cy="1037567"/>
          </a:xfrm>
          <a:solidFill>
            <a:schemeClr val="accent1"/>
          </a:solidFill>
        </p:spPr>
        <p:txBody>
          <a:bodyPr vert="horz" lIns="91440" tIns="45720" rIns="91440" bIns="45720" rtlCol="0" anchor="ctr">
            <a:normAutofit fontScale="90000"/>
          </a:bodyPr>
          <a:lstStyle/>
          <a:p>
            <a:pPr algn="l"/>
            <a:r>
              <a:rPr lang="en-US" sz="4400" dirty="0" err="1">
                <a:solidFill>
                  <a:schemeClr val="bg1"/>
                </a:solidFill>
                <a:latin typeface="+mj-lt"/>
              </a:rPr>
              <a:t>Herramientas</a:t>
            </a:r>
            <a:r>
              <a:rPr lang="en-US" sz="4400" dirty="0">
                <a:solidFill>
                  <a:schemeClr val="bg1"/>
                </a:solidFill>
                <a:latin typeface="+mj-lt"/>
              </a:rPr>
              <a:t> y Pasos para </a:t>
            </a:r>
            <a:r>
              <a:rPr lang="en-US" sz="4400" dirty="0" err="1">
                <a:solidFill>
                  <a:schemeClr val="bg1"/>
                </a:solidFill>
                <a:latin typeface="+mj-lt"/>
              </a:rPr>
              <a:t>internacionalizarse</a:t>
            </a:r>
            <a:r>
              <a:rPr lang="en-US" sz="4400" dirty="0">
                <a:solidFill>
                  <a:schemeClr val="bg1"/>
                </a:solidFill>
                <a:latin typeface="+mj-lt"/>
              </a:rPr>
              <a:t> </a:t>
            </a:r>
            <a:endParaRPr lang="en-US" sz="4400" kern="1200" dirty="0">
              <a:solidFill>
                <a:schemeClr val="bg1"/>
              </a:solidFill>
              <a:latin typeface="+mj-lt"/>
              <a:ea typeface="+mj-ea"/>
              <a:cs typeface="+mj-cs"/>
            </a:endParaRPr>
          </a:p>
        </p:txBody>
      </p:sp>
      <p:sp>
        <p:nvSpPr>
          <p:cNvPr id="29" name="Freeform 5">
            <a:extLst>
              <a:ext uri="{FF2B5EF4-FFF2-40B4-BE49-F238E27FC236}">
                <a16:creationId xmlns:a16="http://schemas.microsoft.com/office/drawing/2014/main" id="{AF1E5E62-9EB9-408E-AE53-A04A4C8110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5920619" cy="2130951"/>
          </a:xfrm>
          <a:custGeom>
            <a:avLst/>
            <a:gdLst>
              <a:gd name="connsiteX0" fmla="*/ 0 w 5920619"/>
              <a:gd name="connsiteY0" fmla="*/ 0 h 2130951"/>
              <a:gd name="connsiteX1" fmla="*/ 3191370 w 5920619"/>
              <a:gd name="connsiteY1" fmla="*/ 0 h 2130951"/>
              <a:gd name="connsiteX2" fmla="*/ 3346315 w 5920619"/>
              <a:gd name="connsiteY2" fmla="*/ 0 h 2130951"/>
              <a:gd name="connsiteX3" fmla="*/ 5920619 w 5920619"/>
              <a:gd name="connsiteY3" fmla="*/ 0 h 2130951"/>
              <a:gd name="connsiteX4" fmla="*/ 4936971 w 5920619"/>
              <a:gd name="connsiteY4" fmla="*/ 2130951 h 2130951"/>
              <a:gd name="connsiteX5" fmla="*/ 0 w 5920619"/>
              <a:gd name="connsiteY5" fmla="*/ 2130951 h 213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0619" h="2130951">
                <a:moveTo>
                  <a:pt x="0" y="0"/>
                </a:moveTo>
                <a:lnTo>
                  <a:pt x="3191370" y="0"/>
                </a:lnTo>
                <a:lnTo>
                  <a:pt x="3346315" y="0"/>
                </a:lnTo>
                <a:lnTo>
                  <a:pt x="5920619" y="0"/>
                </a:lnTo>
                <a:lnTo>
                  <a:pt x="4936971" y="2130951"/>
                </a:lnTo>
                <a:lnTo>
                  <a:pt x="0" y="2130951"/>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7">
            <a:extLst>
              <a:ext uri="{FF2B5EF4-FFF2-40B4-BE49-F238E27FC236}">
                <a16:creationId xmlns:a16="http://schemas.microsoft.com/office/drawing/2014/main" id="{9C5704B2-7C5B-4738-AF0D-4A2756A69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4683319"/>
            <a:ext cx="5925190" cy="2174681"/>
          </a:xfrm>
          <a:custGeom>
            <a:avLst/>
            <a:gdLst>
              <a:gd name="connsiteX0" fmla="*/ 1007162 w 5925190"/>
              <a:gd name="connsiteY0" fmla="*/ 0 h 2174681"/>
              <a:gd name="connsiteX1" fmla="*/ 5925190 w 5925190"/>
              <a:gd name="connsiteY1" fmla="*/ 0 h 2174681"/>
              <a:gd name="connsiteX2" fmla="*/ 5925190 w 5925190"/>
              <a:gd name="connsiteY2" fmla="*/ 2174681 h 2174681"/>
              <a:gd name="connsiteX3" fmla="*/ 0 w 5925190"/>
              <a:gd name="connsiteY3" fmla="*/ 2174681 h 2174681"/>
            </a:gdLst>
            <a:ahLst/>
            <a:cxnLst>
              <a:cxn ang="0">
                <a:pos x="connsiteX0" y="connsiteY0"/>
              </a:cxn>
              <a:cxn ang="0">
                <a:pos x="connsiteX1" y="connsiteY1"/>
              </a:cxn>
              <a:cxn ang="0">
                <a:pos x="connsiteX2" y="connsiteY2"/>
              </a:cxn>
              <a:cxn ang="0">
                <a:pos x="connsiteX3" y="connsiteY3"/>
              </a:cxn>
            </a:cxnLst>
            <a:rect l="l" t="t" r="r" b="b"/>
            <a:pathLst>
              <a:path w="5925190" h="2174681">
                <a:moveTo>
                  <a:pt x="1007162" y="0"/>
                </a:moveTo>
                <a:lnTo>
                  <a:pt x="5925190" y="0"/>
                </a:lnTo>
                <a:lnTo>
                  <a:pt x="5925190" y="2174681"/>
                </a:lnTo>
                <a:lnTo>
                  <a:pt x="0" y="217468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6">
            <a:extLst>
              <a:ext uri="{FF2B5EF4-FFF2-40B4-BE49-F238E27FC236}">
                <a16:creationId xmlns:a16="http://schemas.microsoft.com/office/drawing/2014/main" id="{DFB36DC4-A410-4DF1-8453-1D85743F5E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683319"/>
            <a:ext cx="7092887" cy="2174681"/>
          </a:xfrm>
          <a:custGeom>
            <a:avLst/>
            <a:gdLst>
              <a:gd name="connsiteX0" fmla="*/ 0 w 7092887"/>
              <a:gd name="connsiteY0" fmla="*/ 0 h 2174681"/>
              <a:gd name="connsiteX1" fmla="*/ 7092887 w 7092887"/>
              <a:gd name="connsiteY1" fmla="*/ 0 h 2174681"/>
              <a:gd name="connsiteX2" fmla="*/ 6085725 w 7092887"/>
              <a:gd name="connsiteY2" fmla="*/ 2174681 h 2174681"/>
              <a:gd name="connsiteX3" fmla="*/ 1524000 w 7092887"/>
              <a:gd name="connsiteY3" fmla="*/ 2174681 h 2174681"/>
              <a:gd name="connsiteX4" fmla="*/ 1200418 w 7092887"/>
              <a:gd name="connsiteY4" fmla="*/ 2174681 h 2174681"/>
              <a:gd name="connsiteX5" fmla="*/ 0 w 7092887"/>
              <a:gd name="connsiteY5" fmla="*/ 2174681 h 217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92887" h="2174681">
                <a:moveTo>
                  <a:pt x="0" y="0"/>
                </a:moveTo>
                <a:lnTo>
                  <a:pt x="7092887" y="0"/>
                </a:lnTo>
                <a:lnTo>
                  <a:pt x="6085725" y="2174681"/>
                </a:lnTo>
                <a:lnTo>
                  <a:pt x="1524000" y="2174681"/>
                </a:lnTo>
                <a:lnTo>
                  <a:pt x="1200418" y="2174681"/>
                </a:lnTo>
                <a:lnTo>
                  <a:pt x="0" y="2174681"/>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B2B2B2"/>
              </a:solidFill>
            </a:endParaRPr>
          </a:p>
        </p:txBody>
      </p:sp>
      <p:pic>
        <p:nvPicPr>
          <p:cNvPr id="4" name="Imagen 3" descr="Logotipo, nombre de la empresa&#10;&#10;Descripción generada automáticamente">
            <a:extLst>
              <a:ext uri="{FF2B5EF4-FFF2-40B4-BE49-F238E27FC236}">
                <a16:creationId xmlns:a16="http://schemas.microsoft.com/office/drawing/2014/main" id="{A8AAD1C3-60EE-F61A-9AEC-2962B999F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6894" y="3168519"/>
            <a:ext cx="4209467" cy="2200974"/>
          </a:xfrm>
          <a:prstGeom prst="rect">
            <a:avLst/>
          </a:prstGeom>
        </p:spPr>
      </p:pic>
      <p:pic>
        <p:nvPicPr>
          <p:cNvPr id="6" name="Imagen 5" descr="Imagen que contiene Texto&#10;&#10;Descripción generada automáticamente">
            <a:extLst>
              <a:ext uri="{FF2B5EF4-FFF2-40B4-BE49-F238E27FC236}">
                <a16:creationId xmlns:a16="http://schemas.microsoft.com/office/drawing/2014/main" id="{FD63E798-5FF0-EBB2-D5FF-3329A77590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06898" y="4931384"/>
            <a:ext cx="5186315" cy="817408"/>
          </a:xfrm>
          <a:prstGeom prst="rect">
            <a:avLst/>
          </a:prstGeom>
        </p:spPr>
      </p:pic>
    </p:spTree>
    <p:extLst>
      <p:ext uri="{BB962C8B-B14F-4D97-AF65-F5344CB8AC3E}">
        <p14:creationId xmlns:p14="http://schemas.microsoft.com/office/powerpoint/2010/main" val="41280650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6D8252-8F88-ED94-BD67-4687B328C21B}"/>
              </a:ext>
            </a:extLst>
          </p:cNvPr>
          <p:cNvSpPr>
            <a:spLocks noGrp="1"/>
          </p:cNvSpPr>
          <p:nvPr>
            <p:ph type="title"/>
          </p:nvPr>
        </p:nvSpPr>
        <p:spPr>
          <a:xfrm>
            <a:off x="838200" y="355600"/>
            <a:ext cx="10515600" cy="661437"/>
          </a:xfrm>
          <a:solidFill>
            <a:srgbClr val="0070C0"/>
          </a:solidFill>
        </p:spPr>
        <p:txBody>
          <a:bodyPr>
            <a:normAutofit/>
          </a:bodyPr>
          <a:lstStyle/>
          <a:p>
            <a:r>
              <a:rPr lang="es-CL" sz="2800" dirty="0" err="1">
                <a:solidFill>
                  <a:schemeClr val="bg1"/>
                </a:solidFill>
              </a:rPr>
              <a:t>Prochile</a:t>
            </a:r>
            <a:r>
              <a:rPr lang="es-CL" sz="2800" dirty="0">
                <a:solidFill>
                  <a:schemeClr val="bg1"/>
                </a:solidFill>
              </a:rPr>
              <a:t> , apoyo por parte del Estado de CHILE  </a:t>
            </a:r>
          </a:p>
        </p:txBody>
      </p:sp>
      <p:sp>
        <p:nvSpPr>
          <p:cNvPr id="3" name="Marcador de texto 2">
            <a:extLst>
              <a:ext uri="{FF2B5EF4-FFF2-40B4-BE49-F238E27FC236}">
                <a16:creationId xmlns:a16="http://schemas.microsoft.com/office/drawing/2014/main" id="{EF81521F-EDE7-0DDE-851E-15952E9A5744}"/>
              </a:ext>
            </a:extLst>
          </p:cNvPr>
          <p:cNvSpPr>
            <a:spLocks noGrp="1"/>
          </p:cNvSpPr>
          <p:nvPr>
            <p:ph type="body" idx="1"/>
          </p:nvPr>
        </p:nvSpPr>
        <p:spPr>
          <a:solidFill>
            <a:srgbClr val="FF0000"/>
          </a:solidFill>
        </p:spPr>
        <p:txBody>
          <a:bodyPr/>
          <a:lstStyle/>
          <a:p>
            <a:r>
              <a:rPr lang="es-CL" dirty="0">
                <a:solidFill>
                  <a:schemeClr val="bg1"/>
                </a:solidFill>
              </a:rPr>
              <a:t>Objetivo</a:t>
            </a:r>
            <a:r>
              <a:rPr lang="es-CL" dirty="0"/>
              <a:t> </a:t>
            </a:r>
            <a:r>
              <a:rPr lang="es-CL" dirty="0" err="1">
                <a:solidFill>
                  <a:schemeClr val="bg1"/>
                </a:solidFill>
              </a:rPr>
              <a:t>Prochile</a:t>
            </a:r>
            <a:r>
              <a:rPr lang="es-CL" dirty="0"/>
              <a:t> </a:t>
            </a:r>
          </a:p>
        </p:txBody>
      </p:sp>
      <p:sp>
        <p:nvSpPr>
          <p:cNvPr id="4" name="Marcador de contenido 3">
            <a:extLst>
              <a:ext uri="{FF2B5EF4-FFF2-40B4-BE49-F238E27FC236}">
                <a16:creationId xmlns:a16="http://schemas.microsoft.com/office/drawing/2014/main" id="{289C615A-00C4-7983-C260-5BADC40B039E}"/>
              </a:ext>
            </a:extLst>
          </p:cNvPr>
          <p:cNvSpPr>
            <a:spLocks noGrp="1"/>
          </p:cNvSpPr>
          <p:nvPr>
            <p:ph sz="half" idx="2"/>
          </p:nvPr>
        </p:nvSpPr>
        <p:spPr/>
        <p:txBody>
          <a:bodyPr>
            <a:normAutofit fontScale="92500"/>
          </a:bodyPr>
          <a:lstStyle/>
          <a:p>
            <a:pPr marL="0" indent="0">
              <a:buNone/>
            </a:pPr>
            <a:r>
              <a:rPr lang="es-ES" b="0" i="0" dirty="0" err="1">
                <a:solidFill>
                  <a:srgbClr val="374151"/>
                </a:solidFill>
                <a:effectLst/>
                <a:latin typeface="Söhne"/>
              </a:rPr>
              <a:t>ProChile</a:t>
            </a:r>
            <a:r>
              <a:rPr lang="es-ES" b="0" i="0" dirty="0">
                <a:solidFill>
                  <a:srgbClr val="374151"/>
                </a:solidFill>
                <a:effectLst/>
                <a:latin typeface="Söhne"/>
              </a:rPr>
              <a:t> tiene como objetivo apoyar a las empresas chilenas en su proceso de internacionalización y promover la imagen y los intereses comerciales de Chile en el extranjero.</a:t>
            </a:r>
            <a:endParaRPr lang="es-CL" dirty="0"/>
          </a:p>
        </p:txBody>
      </p:sp>
      <p:sp>
        <p:nvSpPr>
          <p:cNvPr id="5" name="Marcador de texto 4">
            <a:extLst>
              <a:ext uri="{FF2B5EF4-FFF2-40B4-BE49-F238E27FC236}">
                <a16:creationId xmlns:a16="http://schemas.microsoft.com/office/drawing/2014/main" id="{FA0D69E1-CF10-7763-B46C-99A7A52FB45E}"/>
              </a:ext>
            </a:extLst>
          </p:cNvPr>
          <p:cNvSpPr>
            <a:spLocks noGrp="1"/>
          </p:cNvSpPr>
          <p:nvPr>
            <p:ph type="body" sz="quarter" idx="3"/>
          </p:nvPr>
        </p:nvSpPr>
        <p:spPr>
          <a:solidFill>
            <a:schemeClr val="accent1"/>
          </a:solidFill>
        </p:spPr>
        <p:txBody>
          <a:bodyPr/>
          <a:lstStyle/>
          <a:p>
            <a:r>
              <a:rPr lang="es-CL" dirty="0">
                <a:solidFill>
                  <a:schemeClr val="bg1"/>
                </a:solidFill>
              </a:rPr>
              <a:t>De qué se encarga</a:t>
            </a:r>
          </a:p>
        </p:txBody>
      </p:sp>
      <p:sp>
        <p:nvSpPr>
          <p:cNvPr id="6" name="Marcador de contenido 5">
            <a:extLst>
              <a:ext uri="{FF2B5EF4-FFF2-40B4-BE49-F238E27FC236}">
                <a16:creationId xmlns:a16="http://schemas.microsoft.com/office/drawing/2014/main" id="{C25A46CB-FE58-F12C-A11C-0302C9B15F4A}"/>
              </a:ext>
            </a:extLst>
          </p:cNvPr>
          <p:cNvSpPr>
            <a:spLocks noGrp="1"/>
          </p:cNvSpPr>
          <p:nvPr>
            <p:ph sz="quarter" idx="4"/>
          </p:nvPr>
        </p:nvSpPr>
        <p:spPr/>
        <p:txBody>
          <a:bodyPr>
            <a:normAutofit fontScale="92500"/>
          </a:bodyPr>
          <a:lstStyle/>
          <a:p>
            <a:pPr marL="0" indent="0">
              <a:buNone/>
            </a:pPr>
            <a:r>
              <a:rPr lang="es-ES" b="0" i="0" dirty="0">
                <a:solidFill>
                  <a:srgbClr val="374151"/>
                </a:solidFill>
                <a:effectLst/>
                <a:latin typeface="Söhne"/>
              </a:rPr>
              <a:t>agencia gubernamental chilena encargada de promover las exportaciones de bienes y servicios chilenos en el extranjero, así como de atraer inversiones extranjeras directas a Chile. Fue creada en 1974 como una institución autónoma del Ministerio de Relaciones Exteriores de Chile y tiene oficinas en más de 50 países.</a:t>
            </a:r>
            <a:endParaRPr lang="es-CL" dirty="0"/>
          </a:p>
        </p:txBody>
      </p:sp>
    </p:spTree>
    <p:extLst>
      <p:ext uri="{BB962C8B-B14F-4D97-AF65-F5344CB8AC3E}">
        <p14:creationId xmlns:p14="http://schemas.microsoft.com/office/powerpoint/2010/main" val="40612110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9B3956CF-19BB-EF3F-9132-5FCB63C7D427}"/>
              </a:ext>
            </a:extLst>
          </p:cNvPr>
          <p:cNvSpPr txBox="1"/>
          <p:nvPr/>
        </p:nvSpPr>
        <p:spPr>
          <a:xfrm>
            <a:off x="4523728" y="723523"/>
            <a:ext cx="7335479" cy="4524315"/>
          </a:xfrm>
          <a:prstGeom prst="rect">
            <a:avLst/>
          </a:prstGeom>
          <a:solidFill>
            <a:schemeClr val="bg1"/>
          </a:solidFill>
        </p:spPr>
        <p:txBody>
          <a:bodyPr wrap="square">
            <a:spAutoFit/>
          </a:bodyPr>
          <a:lstStyle/>
          <a:p>
            <a:pPr algn="l">
              <a:buFont typeface="+mj-lt"/>
              <a:buAutoNum type="arabicPeriod"/>
            </a:pPr>
            <a:r>
              <a:rPr lang="es-ES" b="0" i="0" dirty="0">
                <a:solidFill>
                  <a:srgbClr val="374151"/>
                </a:solidFill>
                <a:effectLst/>
                <a:latin typeface="Söhne"/>
              </a:rPr>
              <a:t>Promover la oferta exportable de bienes y servicios chilenos en el extranjero.</a:t>
            </a:r>
          </a:p>
          <a:p>
            <a:pPr algn="l">
              <a:buFont typeface="+mj-lt"/>
              <a:buAutoNum type="arabicPeriod"/>
            </a:pPr>
            <a:endParaRPr lang="es-ES" b="0" i="0" dirty="0">
              <a:solidFill>
                <a:srgbClr val="374151"/>
              </a:solidFill>
              <a:effectLst/>
              <a:latin typeface="Söhne"/>
            </a:endParaRPr>
          </a:p>
          <a:p>
            <a:pPr algn="l">
              <a:buFont typeface="+mj-lt"/>
              <a:buAutoNum type="arabicPeriod"/>
            </a:pPr>
            <a:r>
              <a:rPr lang="es-ES" b="0" i="0" dirty="0">
                <a:solidFill>
                  <a:srgbClr val="374151"/>
                </a:solidFill>
                <a:effectLst/>
                <a:latin typeface="Söhne"/>
              </a:rPr>
              <a:t>Fomentar el desarrollo y la innovación en las empresas chilenas para aumentar su competitividad internacional.</a:t>
            </a:r>
          </a:p>
          <a:p>
            <a:pPr algn="l">
              <a:buFont typeface="+mj-lt"/>
              <a:buAutoNum type="arabicPeriod"/>
            </a:pPr>
            <a:endParaRPr lang="es-ES" b="0" i="0" dirty="0">
              <a:solidFill>
                <a:srgbClr val="374151"/>
              </a:solidFill>
              <a:effectLst/>
              <a:latin typeface="Söhne"/>
            </a:endParaRPr>
          </a:p>
          <a:p>
            <a:pPr algn="l">
              <a:buFont typeface="+mj-lt"/>
              <a:buAutoNum type="arabicPeriod"/>
            </a:pPr>
            <a:r>
              <a:rPr lang="es-ES" b="0" i="0" dirty="0">
                <a:solidFill>
                  <a:srgbClr val="374151"/>
                </a:solidFill>
                <a:effectLst/>
                <a:latin typeface="Söhne"/>
              </a:rPr>
              <a:t>Identificar oportunidades de mercado y establecer estrategias de comercialización para los productos chilenos.</a:t>
            </a:r>
          </a:p>
          <a:p>
            <a:pPr algn="l">
              <a:buFont typeface="+mj-lt"/>
              <a:buAutoNum type="arabicPeriod"/>
            </a:pPr>
            <a:endParaRPr lang="es-ES" b="0" i="0" dirty="0">
              <a:solidFill>
                <a:srgbClr val="374151"/>
              </a:solidFill>
              <a:effectLst/>
              <a:latin typeface="Söhne"/>
            </a:endParaRPr>
          </a:p>
          <a:p>
            <a:pPr algn="l">
              <a:buFont typeface="+mj-lt"/>
              <a:buAutoNum type="arabicPeriod"/>
            </a:pPr>
            <a:r>
              <a:rPr lang="es-ES" b="0" i="0" dirty="0">
                <a:solidFill>
                  <a:srgbClr val="374151"/>
                </a:solidFill>
                <a:effectLst/>
                <a:latin typeface="Söhne"/>
              </a:rPr>
              <a:t>Promover la inversión extranjera directa en Chile.</a:t>
            </a:r>
          </a:p>
          <a:p>
            <a:pPr algn="l">
              <a:buFont typeface="+mj-lt"/>
              <a:buAutoNum type="arabicPeriod"/>
            </a:pPr>
            <a:endParaRPr lang="es-ES" b="0" i="0" dirty="0">
              <a:solidFill>
                <a:srgbClr val="374151"/>
              </a:solidFill>
              <a:effectLst/>
              <a:latin typeface="Söhne"/>
            </a:endParaRPr>
          </a:p>
          <a:p>
            <a:pPr algn="l">
              <a:buFont typeface="+mj-lt"/>
              <a:buAutoNum type="arabicPeriod"/>
            </a:pPr>
            <a:r>
              <a:rPr lang="es-ES" b="0" i="0" dirty="0">
                <a:solidFill>
                  <a:srgbClr val="374151"/>
                </a:solidFill>
                <a:effectLst/>
                <a:latin typeface="Söhne"/>
              </a:rPr>
              <a:t>Proporcionar servicios de información y asesoramiento a las empresas chilenas interesadas en exportar o invertir en el extranjero.</a:t>
            </a:r>
          </a:p>
          <a:p>
            <a:pPr algn="l">
              <a:buFont typeface="+mj-lt"/>
              <a:buAutoNum type="arabicPeriod"/>
            </a:pPr>
            <a:endParaRPr lang="es-ES" b="0" i="0" dirty="0">
              <a:solidFill>
                <a:srgbClr val="374151"/>
              </a:solidFill>
              <a:effectLst/>
              <a:latin typeface="Söhne"/>
            </a:endParaRPr>
          </a:p>
          <a:p>
            <a:pPr algn="l">
              <a:buFont typeface="+mj-lt"/>
              <a:buAutoNum type="arabicPeriod"/>
            </a:pPr>
            <a:r>
              <a:rPr lang="es-ES" b="0" i="0" dirty="0">
                <a:solidFill>
                  <a:srgbClr val="374151"/>
                </a:solidFill>
                <a:effectLst/>
                <a:latin typeface="Söhne"/>
              </a:rPr>
              <a:t>Participar en ferias y eventos internacionales para promocionar los productos chilenos.</a:t>
            </a:r>
          </a:p>
        </p:txBody>
      </p:sp>
      <p:sp>
        <p:nvSpPr>
          <p:cNvPr id="8" name="Título 7">
            <a:extLst>
              <a:ext uri="{FF2B5EF4-FFF2-40B4-BE49-F238E27FC236}">
                <a16:creationId xmlns:a16="http://schemas.microsoft.com/office/drawing/2014/main" id="{634B70EF-292E-8C89-9366-30363F820E83}"/>
              </a:ext>
            </a:extLst>
          </p:cNvPr>
          <p:cNvSpPr>
            <a:spLocks noGrp="1"/>
          </p:cNvSpPr>
          <p:nvPr>
            <p:ph type="title"/>
          </p:nvPr>
        </p:nvSpPr>
        <p:spPr>
          <a:xfrm>
            <a:off x="1157028" y="2556589"/>
            <a:ext cx="2696515" cy="1123265"/>
          </a:xfrm>
        </p:spPr>
        <p:txBody>
          <a:bodyPr>
            <a:normAutofit/>
          </a:bodyPr>
          <a:lstStyle/>
          <a:p>
            <a:r>
              <a:rPr lang="es-CL" sz="4000" b="1" dirty="0" err="1">
                <a:solidFill>
                  <a:schemeClr val="bg1"/>
                </a:solidFill>
              </a:rPr>
              <a:t>Prochile</a:t>
            </a:r>
            <a:endParaRPr lang="es-CL" sz="4000" b="1" dirty="0">
              <a:solidFill>
                <a:schemeClr val="bg1"/>
              </a:solidFill>
            </a:endParaRPr>
          </a:p>
        </p:txBody>
      </p:sp>
      <p:pic>
        <p:nvPicPr>
          <p:cNvPr id="9" name="Imagen 8" descr="Imagen que contiene Texto&#10;&#10;Descripción generada automáticamente">
            <a:extLst>
              <a:ext uri="{FF2B5EF4-FFF2-40B4-BE49-F238E27FC236}">
                <a16:creationId xmlns:a16="http://schemas.microsoft.com/office/drawing/2014/main" id="{E2384115-5C40-F307-3F6C-8641D9A24B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6526" y="5013313"/>
            <a:ext cx="5186315" cy="817408"/>
          </a:xfrm>
          <a:prstGeom prst="rect">
            <a:avLst/>
          </a:prstGeom>
        </p:spPr>
      </p:pic>
    </p:spTree>
    <p:extLst>
      <p:ext uri="{BB962C8B-B14F-4D97-AF65-F5344CB8AC3E}">
        <p14:creationId xmlns:p14="http://schemas.microsoft.com/office/powerpoint/2010/main" val="41360374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634B70EF-292E-8C89-9366-30363F820E83}"/>
              </a:ext>
            </a:extLst>
          </p:cNvPr>
          <p:cNvSpPr>
            <a:spLocks noGrp="1"/>
          </p:cNvSpPr>
          <p:nvPr>
            <p:ph type="title"/>
          </p:nvPr>
        </p:nvSpPr>
        <p:spPr>
          <a:xfrm>
            <a:off x="1157028" y="2556589"/>
            <a:ext cx="2696515" cy="1123265"/>
          </a:xfrm>
          <a:solidFill>
            <a:schemeClr val="accent1"/>
          </a:solidFill>
        </p:spPr>
        <p:txBody>
          <a:bodyPr>
            <a:normAutofit fontScale="90000"/>
          </a:bodyPr>
          <a:lstStyle/>
          <a:p>
            <a:r>
              <a:rPr lang="es-CL" sz="4000" b="1" dirty="0" err="1">
                <a:solidFill>
                  <a:schemeClr val="bg1"/>
                </a:solidFill>
              </a:rPr>
              <a:t>Prochile</a:t>
            </a:r>
            <a:r>
              <a:rPr lang="es-CL" sz="4000" b="1" dirty="0">
                <a:solidFill>
                  <a:schemeClr val="bg1"/>
                </a:solidFill>
              </a:rPr>
              <a:t> en Regiones </a:t>
            </a:r>
          </a:p>
        </p:txBody>
      </p:sp>
      <p:pic>
        <p:nvPicPr>
          <p:cNvPr id="9" name="Imagen 8" descr="Imagen que contiene Texto&#10;&#10;Descripción generada automáticamente">
            <a:extLst>
              <a:ext uri="{FF2B5EF4-FFF2-40B4-BE49-F238E27FC236}">
                <a16:creationId xmlns:a16="http://schemas.microsoft.com/office/drawing/2014/main" id="{E2384115-5C40-F307-3F6C-8641D9A24B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6526" y="5013313"/>
            <a:ext cx="5186315" cy="817408"/>
          </a:xfrm>
          <a:prstGeom prst="rect">
            <a:avLst/>
          </a:prstGeom>
        </p:spPr>
      </p:pic>
      <p:sp>
        <p:nvSpPr>
          <p:cNvPr id="3" name="CuadroTexto 2">
            <a:extLst>
              <a:ext uri="{FF2B5EF4-FFF2-40B4-BE49-F238E27FC236}">
                <a16:creationId xmlns:a16="http://schemas.microsoft.com/office/drawing/2014/main" id="{04E99C90-EBC5-35E2-3958-26A5D2C84A6B}"/>
              </a:ext>
            </a:extLst>
          </p:cNvPr>
          <p:cNvSpPr txBox="1"/>
          <p:nvPr/>
        </p:nvSpPr>
        <p:spPr>
          <a:xfrm>
            <a:off x="5943599" y="343704"/>
            <a:ext cx="4385389" cy="4801314"/>
          </a:xfrm>
          <a:prstGeom prst="rect">
            <a:avLst/>
          </a:prstGeom>
          <a:noFill/>
        </p:spPr>
        <p:txBody>
          <a:bodyPr wrap="square">
            <a:spAutoFit/>
          </a:bodyPr>
          <a:lstStyle/>
          <a:p>
            <a:pPr algn="l">
              <a:buFont typeface="+mj-lt"/>
              <a:buAutoNum type="arabicPeriod"/>
            </a:pPr>
            <a:r>
              <a:rPr lang="es-CL" b="0" i="0" dirty="0">
                <a:solidFill>
                  <a:srgbClr val="374151"/>
                </a:solidFill>
                <a:effectLst/>
                <a:latin typeface="Söhne"/>
              </a:rPr>
              <a:t>Arica y Parinacota</a:t>
            </a:r>
          </a:p>
          <a:p>
            <a:pPr algn="l">
              <a:buFont typeface="+mj-lt"/>
              <a:buAutoNum type="arabicPeriod"/>
            </a:pPr>
            <a:r>
              <a:rPr lang="es-CL" b="0" i="0" dirty="0">
                <a:solidFill>
                  <a:srgbClr val="374151"/>
                </a:solidFill>
                <a:effectLst/>
                <a:latin typeface="Söhne"/>
              </a:rPr>
              <a:t>Tarapacá</a:t>
            </a:r>
          </a:p>
          <a:p>
            <a:pPr algn="l">
              <a:buFont typeface="+mj-lt"/>
              <a:buAutoNum type="arabicPeriod"/>
            </a:pPr>
            <a:r>
              <a:rPr lang="es-CL" b="0" i="0" dirty="0">
                <a:solidFill>
                  <a:srgbClr val="374151"/>
                </a:solidFill>
                <a:effectLst/>
                <a:latin typeface="Söhne"/>
              </a:rPr>
              <a:t>Antofagasta</a:t>
            </a:r>
          </a:p>
          <a:p>
            <a:pPr algn="l">
              <a:buFont typeface="+mj-lt"/>
              <a:buAutoNum type="arabicPeriod"/>
            </a:pPr>
            <a:r>
              <a:rPr lang="es-CL" b="0" i="0" dirty="0">
                <a:solidFill>
                  <a:srgbClr val="374151"/>
                </a:solidFill>
                <a:effectLst/>
                <a:latin typeface="Söhne"/>
              </a:rPr>
              <a:t>Atacama</a:t>
            </a:r>
          </a:p>
          <a:p>
            <a:pPr algn="l">
              <a:buFont typeface="+mj-lt"/>
              <a:buAutoNum type="arabicPeriod"/>
            </a:pPr>
            <a:r>
              <a:rPr lang="es-CL" b="0" i="0" dirty="0">
                <a:solidFill>
                  <a:srgbClr val="374151"/>
                </a:solidFill>
                <a:effectLst/>
                <a:latin typeface="Söhne"/>
              </a:rPr>
              <a:t>Coquimbo</a:t>
            </a:r>
          </a:p>
          <a:p>
            <a:pPr algn="l">
              <a:buFont typeface="+mj-lt"/>
              <a:buAutoNum type="arabicPeriod"/>
            </a:pPr>
            <a:r>
              <a:rPr lang="es-CL" b="0" i="0" dirty="0">
                <a:solidFill>
                  <a:srgbClr val="374151"/>
                </a:solidFill>
                <a:effectLst/>
                <a:latin typeface="Söhne"/>
              </a:rPr>
              <a:t>Valparaíso</a:t>
            </a:r>
          </a:p>
          <a:p>
            <a:pPr algn="l">
              <a:buFont typeface="+mj-lt"/>
              <a:buAutoNum type="arabicPeriod"/>
            </a:pPr>
            <a:r>
              <a:rPr lang="es-CL" b="0" i="0" dirty="0">
                <a:solidFill>
                  <a:srgbClr val="374151"/>
                </a:solidFill>
                <a:effectLst/>
                <a:latin typeface="Söhne"/>
              </a:rPr>
              <a:t>Metropolitana de Santiago</a:t>
            </a:r>
          </a:p>
          <a:p>
            <a:pPr algn="l">
              <a:buFont typeface="+mj-lt"/>
              <a:buAutoNum type="arabicPeriod"/>
            </a:pPr>
            <a:r>
              <a:rPr lang="es-CL" b="0" i="0" dirty="0">
                <a:solidFill>
                  <a:srgbClr val="374151"/>
                </a:solidFill>
                <a:effectLst/>
                <a:latin typeface="Söhne"/>
              </a:rPr>
              <a:t>O'Higgins</a:t>
            </a:r>
          </a:p>
          <a:p>
            <a:pPr algn="l">
              <a:buFont typeface="+mj-lt"/>
              <a:buAutoNum type="arabicPeriod"/>
            </a:pPr>
            <a:r>
              <a:rPr lang="es-CL" b="0" i="0" dirty="0">
                <a:solidFill>
                  <a:srgbClr val="374151"/>
                </a:solidFill>
                <a:effectLst/>
                <a:latin typeface="Söhne"/>
              </a:rPr>
              <a:t>Maule</a:t>
            </a:r>
          </a:p>
          <a:p>
            <a:pPr algn="l">
              <a:buFont typeface="+mj-lt"/>
              <a:buAutoNum type="arabicPeriod"/>
            </a:pPr>
            <a:r>
              <a:rPr lang="es-CL" b="0" i="0" dirty="0">
                <a:solidFill>
                  <a:srgbClr val="374151"/>
                </a:solidFill>
                <a:effectLst/>
                <a:latin typeface="Söhne"/>
              </a:rPr>
              <a:t>Ñuble</a:t>
            </a:r>
          </a:p>
          <a:p>
            <a:pPr algn="l">
              <a:buFont typeface="+mj-lt"/>
              <a:buAutoNum type="arabicPeriod"/>
            </a:pPr>
            <a:r>
              <a:rPr lang="es-CL" b="0" i="0" dirty="0">
                <a:solidFill>
                  <a:srgbClr val="374151"/>
                </a:solidFill>
                <a:effectLst/>
                <a:latin typeface="Söhne"/>
              </a:rPr>
              <a:t>Biobío</a:t>
            </a:r>
          </a:p>
          <a:p>
            <a:pPr algn="l">
              <a:buFont typeface="+mj-lt"/>
              <a:buAutoNum type="arabicPeriod"/>
            </a:pPr>
            <a:r>
              <a:rPr lang="es-CL" b="0" i="0" dirty="0">
                <a:solidFill>
                  <a:srgbClr val="374151"/>
                </a:solidFill>
                <a:effectLst/>
                <a:latin typeface="Söhne"/>
              </a:rPr>
              <a:t>La Araucanía</a:t>
            </a:r>
          </a:p>
          <a:p>
            <a:pPr algn="l">
              <a:buFont typeface="+mj-lt"/>
              <a:buAutoNum type="arabicPeriod"/>
            </a:pPr>
            <a:r>
              <a:rPr lang="es-CL" b="0" i="0" dirty="0">
                <a:solidFill>
                  <a:srgbClr val="374151"/>
                </a:solidFill>
                <a:effectLst/>
                <a:latin typeface="Söhne"/>
              </a:rPr>
              <a:t>Los Ríos</a:t>
            </a:r>
          </a:p>
          <a:p>
            <a:pPr algn="l">
              <a:buFont typeface="+mj-lt"/>
              <a:buAutoNum type="arabicPeriod"/>
            </a:pPr>
            <a:r>
              <a:rPr lang="es-CL" b="0" i="0" dirty="0">
                <a:solidFill>
                  <a:srgbClr val="374151"/>
                </a:solidFill>
                <a:effectLst/>
                <a:latin typeface="Söhne"/>
              </a:rPr>
              <a:t>Los Lagos</a:t>
            </a:r>
          </a:p>
          <a:p>
            <a:pPr algn="l">
              <a:buFont typeface="+mj-lt"/>
              <a:buAutoNum type="arabicPeriod"/>
            </a:pPr>
            <a:r>
              <a:rPr lang="es-CL" b="0" i="0" dirty="0">
                <a:solidFill>
                  <a:srgbClr val="374151"/>
                </a:solidFill>
                <a:effectLst/>
                <a:latin typeface="Söhne"/>
              </a:rPr>
              <a:t>Aysén del General Carlos Ibáñez del Campo</a:t>
            </a:r>
          </a:p>
          <a:p>
            <a:pPr algn="l">
              <a:buFont typeface="+mj-lt"/>
              <a:buAutoNum type="arabicPeriod"/>
            </a:pPr>
            <a:r>
              <a:rPr lang="es-CL" b="0" i="0" dirty="0">
                <a:solidFill>
                  <a:srgbClr val="374151"/>
                </a:solidFill>
                <a:effectLst/>
                <a:latin typeface="Söhne"/>
              </a:rPr>
              <a:t>Magallanes y la Antártica Chilena</a:t>
            </a:r>
          </a:p>
        </p:txBody>
      </p:sp>
    </p:spTree>
    <p:extLst>
      <p:ext uri="{BB962C8B-B14F-4D97-AF65-F5344CB8AC3E}">
        <p14:creationId xmlns:p14="http://schemas.microsoft.com/office/powerpoint/2010/main" val="2506141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634B70EF-292E-8C89-9366-30363F820E83}"/>
              </a:ext>
            </a:extLst>
          </p:cNvPr>
          <p:cNvSpPr>
            <a:spLocks noGrp="1"/>
          </p:cNvSpPr>
          <p:nvPr>
            <p:ph type="title"/>
          </p:nvPr>
        </p:nvSpPr>
        <p:spPr>
          <a:xfrm>
            <a:off x="1157028" y="2556589"/>
            <a:ext cx="2696515" cy="1123265"/>
          </a:xfrm>
          <a:solidFill>
            <a:schemeClr val="accent1"/>
          </a:solidFill>
        </p:spPr>
        <p:txBody>
          <a:bodyPr>
            <a:normAutofit fontScale="90000"/>
          </a:bodyPr>
          <a:lstStyle/>
          <a:p>
            <a:r>
              <a:rPr lang="es-CL" sz="4000" b="1" dirty="0" err="1">
                <a:solidFill>
                  <a:schemeClr val="bg1"/>
                </a:solidFill>
              </a:rPr>
              <a:t>Prochile</a:t>
            </a:r>
            <a:r>
              <a:rPr lang="es-CL" sz="4000" b="1" dirty="0">
                <a:solidFill>
                  <a:schemeClr val="bg1"/>
                </a:solidFill>
              </a:rPr>
              <a:t> en el mundo </a:t>
            </a:r>
          </a:p>
        </p:txBody>
      </p:sp>
      <p:pic>
        <p:nvPicPr>
          <p:cNvPr id="9" name="Imagen 8" descr="Imagen que contiene Texto&#10;&#10;Descripción generada automáticamente">
            <a:extLst>
              <a:ext uri="{FF2B5EF4-FFF2-40B4-BE49-F238E27FC236}">
                <a16:creationId xmlns:a16="http://schemas.microsoft.com/office/drawing/2014/main" id="{E2384115-5C40-F307-3F6C-8641D9A24BE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6526" y="5013313"/>
            <a:ext cx="5186315" cy="817408"/>
          </a:xfrm>
          <a:prstGeom prst="rect">
            <a:avLst/>
          </a:prstGeom>
        </p:spPr>
      </p:pic>
      <p:sp>
        <p:nvSpPr>
          <p:cNvPr id="3" name="CuadroTexto 2">
            <a:extLst>
              <a:ext uri="{FF2B5EF4-FFF2-40B4-BE49-F238E27FC236}">
                <a16:creationId xmlns:a16="http://schemas.microsoft.com/office/drawing/2014/main" id="{17B8D166-F195-6B92-5D48-427AACFB8BD2}"/>
              </a:ext>
            </a:extLst>
          </p:cNvPr>
          <p:cNvSpPr txBox="1"/>
          <p:nvPr/>
        </p:nvSpPr>
        <p:spPr>
          <a:xfrm>
            <a:off x="4308411" y="461918"/>
            <a:ext cx="6981630" cy="4524315"/>
          </a:xfrm>
          <a:prstGeom prst="rect">
            <a:avLst/>
          </a:prstGeom>
          <a:noFill/>
        </p:spPr>
        <p:txBody>
          <a:bodyPr wrap="square">
            <a:spAutoFit/>
          </a:bodyPr>
          <a:lstStyle/>
          <a:p>
            <a:pPr algn="l">
              <a:buFont typeface="Arial" panose="020B0604020202020204" pitchFamily="34" charset="0"/>
              <a:buChar char="•"/>
            </a:pPr>
            <a:r>
              <a:rPr lang="es-CL" b="0" i="0" dirty="0">
                <a:solidFill>
                  <a:srgbClr val="374151"/>
                </a:solidFill>
                <a:effectLst/>
                <a:latin typeface="Söhne"/>
              </a:rPr>
              <a:t>América del Norte: Estados Unidos (Miami, Nueva York, Los Ángeles), Canadá (Toronto)</a:t>
            </a:r>
          </a:p>
          <a:p>
            <a:pPr algn="l">
              <a:buFont typeface="Arial" panose="020B0604020202020204" pitchFamily="34" charset="0"/>
              <a:buChar char="•"/>
            </a:pPr>
            <a:endParaRPr lang="es-CL" b="0" i="0" dirty="0">
              <a:solidFill>
                <a:srgbClr val="374151"/>
              </a:solidFill>
              <a:effectLst/>
              <a:latin typeface="Söhne"/>
            </a:endParaRPr>
          </a:p>
          <a:p>
            <a:pPr algn="l">
              <a:buFont typeface="Arial" panose="020B0604020202020204" pitchFamily="34" charset="0"/>
              <a:buChar char="•"/>
            </a:pPr>
            <a:r>
              <a:rPr lang="es-CL" b="0" i="0" dirty="0">
                <a:solidFill>
                  <a:srgbClr val="374151"/>
                </a:solidFill>
                <a:effectLst/>
                <a:latin typeface="Söhne"/>
              </a:rPr>
              <a:t>América Central: México (Ciudad de México), Panamá (Ciudad de Panamá)</a:t>
            </a:r>
          </a:p>
          <a:p>
            <a:pPr algn="l">
              <a:buFont typeface="Arial" panose="020B0604020202020204" pitchFamily="34" charset="0"/>
              <a:buChar char="•"/>
            </a:pPr>
            <a:endParaRPr lang="es-CL" b="0" i="0" dirty="0">
              <a:solidFill>
                <a:srgbClr val="374151"/>
              </a:solidFill>
              <a:effectLst/>
              <a:latin typeface="Söhne"/>
            </a:endParaRPr>
          </a:p>
          <a:p>
            <a:pPr algn="l">
              <a:buFont typeface="Arial" panose="020B0604020202020204" pitchFamily="34" charset="0"/>
              <a:buChar char="•"/>
            </a:pPr>
            <a:r>
              <a:rPr lang="es-CL" b="0" i="0" dirty="0">
                <a:solidFill>
                  <a:srgbClr val="374151"/>
                </a:solidFill>
                <a:effectLst/>
                <a:latin typeface="Söhne"/>
              </a:rPr>
              <a:t>América del Sur: Argentina (Buenos Aires), Brasil (São Paulo), Colombia (Bogotá), Perú (Lima)</a:t>
            </a:r>
          </a:p>
          <a:p>
            <a:pPr algn="l">
              <a:buFont typeface="Arial" panose="020B0604020202020204" pitchFamily="34" charset="0"/>
              <a:buChar char="•"/>
            </a:pPr>
            <a:endParaRPr lang="es-CL" b="0" i="0" dirty="0">
              <a:solidFill>
                <a:srgbClr val="374151"/>
              </a:solidFill>
              <a:effectLst/>
              <a:latin typeface="Söhne"/>
            </a:endParaRPr>
          </a:p>
          <a:p>
            <a:pPr algn="l">
              <a:buFont typeface="Arial" panose="020B0604020202020204" pitchFamily="34" charset="0"/>
              <a:buChar char="•"/>
            </a:pPr>
            <a:r>
              <a:rPr lang="es-CL" b="0" i="0" dirty="0">
                <a:solidFill>
                  <a:srgbClr val="374151"/>
                </a:solidFill>
                <a:effectLst/>
                <a:latin typeface="Söhne"/>
              </a:rPr>
              <a:t>Europa: España (Madrid, Barcelona), Alemania (Fráncfort, Múnich), Francia (París), Italia (Milán), Reino Unido (Londres)</a:t>
            </a:r>
          </a:p>
          <a:p>
            <a:pPr algn="l">
              <a:buFont typeface="Arial" panose="020B0604020202020204" pitchFamily="34" charset="0"/>
              <a:buChar char="•"/>
            </a:pPr>
            <a:endParaRPr lang="es-CL" b="0" i="0" dirty="0">
              <a:solidFill>
                <a:srgbClr val="374151"/>
              </a:solidFill>
              <a:effectLst/>
              <a:latin typeface="Söhne"/>
            </a:endParaRPr>
          </a:p>
          <a:p>
            <a:pPr algn="l">
              <a:buFont typeface="Arial" panose="020B0604020202020204" pitchFamily="34" charset="0"/>
              <a:buChar char="•"/>
            </a:pPr>
            <a:r>
              <a:rPr lang="es-CL" b="0" i="0" dirty="0">
                <a:solidFill>
                  <a:srgbClr val="374151"/>
                </a:solidFill>
                <a:effectLst/>
                <a:latin typeface="Söhne"/>
              </a:rPr>
              <a:t>Asia: China (Shanghái, Hong Kong), Japón (Tokio), Corea del Sur (Seúl), Singapur</a:t>
            </a:r>
          </a:p>
          <a:p>
            <a:pPr algn="l">
              <a:buFont typeface="Arial" panose="020B0604020202020204" pitchFamily="34" charset="0"/>
              <a:buChar char="•"/>
            </a:pPr>
            <a:endParaRPr lang="es-CL" b="0" i="0" dirty="0">
              <a:solidFill>
                <a:srgbClr val="374151"/>
              </a:solidFill>
              <a:effectLst/>
              <a:latin typeface="Söhne"/>
            </a:endParaRPr>
          </a:p>
          <a:p>
            <a:pPr algn="l">
              <a:buFont typeface="Arial" panose="020B0604020202020204" pitchFamily="34" charset="0"/>
              <a:buChar char="•"/>
            </a:pPr>
            <a:r>
              <a:rPr lang="es-CL" b="0" i="0" dirty="0">
                <a:solidFill>
                  <a:srgbClr val="374151"/>
                </a:solidFill>
                <a:effectLst/>
                <a:latin typeface="Söhne"/>
              </a:rPr>
              <a:t>Oceanía: Australia (Sídney), Nueva Zelanda (Auckland)</a:t>
            </a:r>
          </a:p>
        </p:txBody>
      </p:sp>
    </p:spTree>
    <p:extLst>
      <p:ext uri="{BB962C8B-B14F-4D97-AF65-F5344CB8AC3E}">
        <p14:creationId xmlns:p14="http://schemas.microsoft.com/office/powerpoint/2010/main" val="606532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ABE0E16-CF2B-5DCE-0CF0-06E3F7643365}"/>
              </a:ext>
            </a:extLst>
          </p:cNvPr>
          <p:cNvGraphicFramePr>
            <a:graphicFrameLocks noGrp="1"/>
          </p:cNvGraphicFramePr>
          <p:nvPr>
            <p:extLst>
              <p:ext uri="{D42A27DB-BD31-4B8C-83A1-F6EECF244321}">
                <p14:modId xmlns:p14="http://schemas.microsoft.com/office/powerpoint/2010/main" val="2127908545"/>
              </p:ext>
            </p:extLst>
          </p:nvPr>
        </p:nvGraphicFramePr>
        <p:xfrm>
          <a:off x="2374710" y="743064"/>
          <a:ext cx="9173825" cy="5371874"/>
        </p:xfrm>
        <a:graphic>
          <a:graphicData uri="http://schemas.openxmlformats.org/drawingml/2006/table">
            <a:tbl>
              <a:tblPr firstRow="1" firstCol="1" lastRow="1" lastCol="1" bandRow="1" bandCol="1"/>
              <a:tblGrid>
                <a:gridCol w="690578">
                  <a:extLst>
                    <a:ext uri="{9D8B030D-6E8A-4147-A177-3AD203B41FA5}">
                      <a16:colId xmlns:a16="http://schemas.microsoft.com/office/drawing/2014/main" val="947344159"/>
                    </a:ext>
                  </a:extLst>
                </a:gridCol>
                <a:gridCol w="3179413">
                  <a:extLst>
                    <a:ext uri="{9D8B030D-6E8A-4147-A177-3AD203B41FA5}">
                      <a16:colId xmlns:a16="http://schemas.microsoft.com/office/drawing/2014/main" val="4179238578"/>
                    </a:ext>
                  </a:extLst>
                </a:gridCol>
                <a:gridCol w="2976663">
                  <a:extLst>
                    <a:ext uri="{9D8B030D-6E8A-4147-A177-3AD203B41FA5}">
                      <a16:colId xmlns:a16="http://schemas.microsoft.com/office/drawing/2014/main" val="3191144149"/>
                    </a:ext>
                  </a:extLst>
                </a:gridCol>
                <a:gridCol w="2327171">
                  <a:extLst>
                    <a:ext uri="{9D8B030D-6E8A-4147-A177-3AD203B41FA5}">
                      <a16:colId xmlns:a16="http://schemas.microsoft.com/office/drawing/2014/main" val="3935955443"/>
                    </a:ext>
                  </a:extLst>
                </a:gridCol>
              </a:tblGrid>
              <a:tr h="5371874">
                <a:tc>
                  <a:txBody>
                    <a:bodyPr/>
                    <a:lstStyle/>
                    <a:p>
                      <a:pPr algn="l" fontAlgn="ctr">
                        <a:lnSpc>
                          <a:spcPct val="107000"/>
                        </a:lnSpc>
                        <a:spcBef>
                          <a:spcPts val="0"/>
                        </a:spcBef>
                        <a:spcAft>
                          <a:spcPts val="800"/>
                        </a:spcAft>
                      </a:pPr>
                      <a:r>
                        <a:rPr lang="es-CL" sz="2400" b="1" i="0" u="none" strike="noStrike">
                          <a:effectLst/>
                          <a:latin typeface="Calibri" panose="020F0502020204030204" pitchFamily="34" charset="0"/>
                          <a:ea typeface="Calibri" panose="020F0502020204030204" pitchFamily="34" charset="0"/>
                          <a:cs typeface="Calibri" panose="020F0502020204030204" pitchFamily="34" charset="0"/>
                        </a:rPr>
                        <a:t>4</a:t>
                      </a:r>
                      <a:endParaRPr lang="es-CL" sz="3900" b="0" i="0" u="none" strike="noStrike">
                        <a:effectLst/>
                        <a:latin typeface="Arial" panose="020B0604020202020204" pitchFamily="34" charset="0"/>
                      </a:endParaRPr>
                    </a:p>
                  </a:txBody>
                  <a:tcPr marL="20619" marR="20619" marT="2061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0"/>
                        </a:spcBef>
                        <a:spcAft>
                          <a:spcPts val="800"/>
                        </a:spcAft>
                      </a:pPr>
                      <a:r>
                        <a:rPr lang="es-CL"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s-CL" sz="3900" b="0" i="0" u="none" strike="noStrike" dirty="0">
                        <a:effectLst/>
                        <a:latin typeface="Arial" panose="020B0604020202020204" pitchFamily="34" charset="0"/>
                      </a:endParaRPr>
                    </a:p>
                    <a:p>
                      <a:pPr marL="347472" indent="-347472" algn="l" fontAlgn="t">
                        <a:lnSpc>
                          <a:spcPct val="107000"/>
                        </a:lnSpc>
                        <a:spcBef>
                          <a:spcPts val="0"/>
                        </a:spcBef>
                        <a:spcAft>
                          <a:spcPts val="0"/>
                        </a:spcAft>
                      </a:pPr>
                      <a:r>
                        <a:rPr lang="es-CL"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Ética en los negocios </a:t>
                      </a:r>
                      <a:endParaRPr lang="es-CL" sz="3900" b="0" i="0" u="none" strike="noStrike" dirty="0">
                        <a:effectLst/>
                        <a:latin typeface="Arial" panose="020B0604020202020204" pitchFamily="34" charset="0"/>
                      </a:endParaRPr>
                    </a:p>
                    <a:p>
                      <a:pPr marL="347472" indent="-347472" algn="l" fontAlgn="t">
                        <a:lnSpc>
                          <a:spcPct val="107000"/>
                        </a:lnSpc>
                        <a:spcBef>
                          <a:spcPts val="0"/>
                        </a:spcBef>
                        <a:spcAft>
                          <a:spcPts val="0"/>
                        </a:spcAft>
                      </a:pPr>
                      <a:endParaRPr lang="es-CL" sz="2400" b="0" i="0" u="none" strike="noStrike" dirty="0">
                        <a:effectLst/>
                        <a:latin typeface="Calibri" panose="020F0502020204030204" pitchFamily="34" charset="0"/>
                        <a:ea typeface="Times New Roman" panose="02020603050405020304" pitchFamily="18" charset="0"/>
                        <a:cs typeface="Calibri" panose="020F0502020204030204" pitchFamily="34" charset="0"/>
                      </a:endParaRPr>
                    </a:p>
                    <a:p>
                      <a:pPr marL="347472" indent="-347472" algn="l" fontAlgn="t">
                        <a:lnSpc>
                          <a:spcPct val="107000"/>
                        </a:lnSpc>
                        <a:spcBef>
                          <a:spcPts val="0"/>
                        </a:spcBef>
                        <a:spcAft>
                          <a:spcPts val="0"/>
                        </a:spcAft>
                      </a:pPr>
                      <a:r>
                        <a:rPr lang="es-CL"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Internacionalización</a:t>
                      </a:r>
                      <a:endParaRPr lang="es-CL" sz="3900" b="0" i="0" u="none" strike="noStrike" dirty="0">
                        <a:effectLst/>
                        <a:latin typeface="Arial" panose="020B0604020202020204" pitchFamily="34" charset="0"/>
                      </a:endParaRPr>
                    </a:p>
                    <a:p>
                      <a:pPr marL="347472" indent="-347472" algn="l" fontAlgn="t">
                        <a:lnSpc>
                          <a:spcPct val="107000"/>
                        </a:lnSpc>
                        <a:spcBef>
                          <a:spcPts val="0"/>
                        </a:spcBef>
                        <a:spcAft>
                          <a:spcPts val="0"/>
                        </a:spcAft>
                      </a:pPr>
                      <a:endParaRPr lang="es-CL" sz="2400" b="0" i="0" u="none" strike="noStrike" dirty="0">
                        <a:effectLst/>
                        <a:latin typeface="Calibri" panose="020F0502020204030204" pitchFamily="34" charset="0"/>
                        <a:ea typeface="Times New Roman" panose="02020603050405020304" pitchFamily="18" charset="0"/>
                        <a:cs typeface="Calibri" panose="020F0502020204030204" pitchFamily="34" charset="0"/>
                      </a:endParaRPr>
                    </a:p>
                    <a:p>
                      <a:pPr marL="347472" indent="-347472" algn="l" fontAlgn="t">
                        <a:lnSpc>
                          <a:spcPct val="107000"/>
                        </a:lnSpc>
                        <a:spcBef>
                          <a:spcPts val="0"/>
                        </a:spcBef>
                        <a:spcAft>
                          <a:spcPts val="0"/>
                        </a:spcAft>
                      </a:pPr>
                      <a:r>
                        <a:rPr lang="es-CL"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Emprendimiento Social </a:t>
                      </a:r>
                      <a:endParaRPr lang="es-CL" sz="3900" b="0" i="0" u="none" strike="noStrike" dirty="0">
                        <a:effectLst/>
                        <a:latin typeface="Arial" panose="020B0604020202020204" pitchFamily="34" charset="0"/>
                      </a:endParaRPr>
                    </a:p>
                  </a:txBody>
                  <a:tcPr marL="20619" marR="20619" marT="206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algn="l" fontAlgn="t">
                        <a:lnSpc>
                          <a:spcPct val="107000"/>
                        </a:lnSpc>
                        <a:spcBef>
                          <a:spcPts val="20"/>
                        </a:spcBef>
                        <a:spcAft>
                          <a:spcPts val="800"/>
                        </a:spcAft>
                      </a:pPr>
                      <a:r>
                        <a:rPr lang="es-CL"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s-CL" sz="3900" b="0" i="0" u="none" strike="noStrike" dirty="0">
                        <a:effectLst/>
                        <a:latin typeface="Arial" panose="020B0604020202020204" pitchFamily="34" charset="0"/>
                      </a:endParaRPr>
                    </a:p>
                    <a:p>
                      <a:pPr algn="l" fontAlgn="t">
                        <a:lnSpc>
                          <a:spcPct val="107000"/>
                        </a:lnSpc>
                        <a:spcBef>
                          <a:spcPts val="20"/>
                        </a:spcBef>
                        <a:spcAft>
                          <a:spcPts val="800"/>
                        </a:spcAft>
                      </a:pPr>
                      <a:r>
                        <a:rPr lang="es-CL"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Cátedra 18.30 a 21.30</a:t>
                      </a:r>
                      <a:endParaRPr lang="es-CL" sz="3900" b="0" i="0" u="none" strike="noStrike" dirty="0">
                        <a:effectLst/>
                        <a:latin typeface="Arial" panose="020B0604020202020204" pitchFamily="34" charset="0"/>
                      </a:endParaRPr>
                    </a:p>
                    <a:p>
                      <a:pPr marL="274320" algn="l" fontAlgn="t">
                        <a:lnSpc>
                          <a:spcPct val="107000"/>
                        </a:lnSpc>
                        <a:spcBef>
                          <a:spcPts val="20"/>
                        </a:spcBef>
                        <a:spcAft>
                          <a:spcPts val="800"/>
                        </a:spcAft>
                      </a:pPr>
                      <a:r>
                        <a:rPr lang="es-CL" sz="24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s-CL" sz="3900" b="0" i="0" u="none" strike="noStrike" dirty="0">
                        <a:effectLst/>
                        <a:latin typeface="Arial" panose="020B0604020202020204" pitchFamily="34" charset="0"/>
                      </a:endParaRPr>
                    </a:p>
                    <a:p>
                      <a:pPr algn="l" fontAlgn="t">
                        <a:lnSpc>
                          <a:spcPct val="107000"/>
                        </a:lnSpc>
                        <a:spcBef>
                          <a:spcPts val="20"/>
                        </a:spcBef>
                        <a:spcAft>
                          <a:spcPts val="800"/>
                        </a:spcAft>
                      </a:pPr>
                      <a:r>
                        <a:rPr lang="es-CL" sz="1700" b="0" i="0" u="none" strike="noStrike" dirty="0">
                          <a:effectLst/>
                          <a:latin typeface="Calibri" panose="020F0502020204030204" pitchFamily="34" charset="0"/>
                          <a:ea typeface="Times New Roman" panose="02020603050405020304" pitchFamily="18" charset="0"/>
                          <a:cs typeface="Calibri" panose="020F0502020204030204" pitchFamily="34" charset="0"/>
                        </a:rPr>
                        <a:t>Descanso 15 min (19.45 a 20.00)</a:t>
                      </a:r>
                      <a:endParaRPr lang="es-CL" sz="3900" b="0" i="0" u="none" strike="noStrike" dirty="0">
                        <a:effectLst/>
                        <a:latin typeface="Arial" panose="020B0604020202020204" pitchFamily="34" charset="0"/>
                      </a:endParaRPr>
                    </a:p>
                  </a:txBody>
                  <a:tcPr marL="20619" marR="20619" marT="206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t">
                        <a:lnSpc>
                          <a:spcPct val="107000"/>
                        </a:lnSpc>
                        <a:spcBef>
                          <a:spcPts val="20"/>
                        </a:spcBef>
                        <a:spcAft>
                          <a:spcPts val="1000"/>
                        </a:spcAft>
                      </a:pPr>
                      <a:r>
                        <a:rPr lang="es-CL" sz="1900" b="0" i="0" u="none" strike="noStrike" dirty="0">
                          <a:effectLst/>
                          <a:latin typeface="Calibri" panose="020F0502020204030204" pitchFamily="34" charset="0"/>
                          <a:ea typeface="Times New Roman" panose="02020603050405020304" pitchFamily="18" charset="0"/>
                          <a:cs typeface="Calibri" panose="020F0502020204030204" pitchFamily="34" charset="0"/>
                        </a:rPr>
                        <a:t>Lectura complementaria recomendada:</a:t>
                      </a:r>
                      <a:endParaRPr lang="es-CL" sz="3900" b="0" i="0" u="none" strike="noStrike" dirty="0">
                        <a:effectLst/>
                        <a:latin typeface="Arial" panose="020B0604020202020204" pitchFamily="34" charset="0"/>
                      </a:endParaRPr>
                    </a:p>
                    <a:p>
                      <a:pPr algn="l" fontAlgn="t">
                        <a:lnSpc>
                          <a:spcPct val="107000"/>
                        </a:lnSpc>
                        <a:spcBef>
                          <a:spcPts val="20"/>
                        </a:spcBef>
                        <a:spcAft>
                          <a:spcPts val="1000"/>
                        </a:spcAft>
                      </a:pPr>
                      <a:r>
                        <a:rPr lang="es-CL" sz="1900" b="0" i="0" u="none" strike="noStrike" dirty="0">
                          <a:effectLst/>
                          <a:latin typeface="Calibri" panose="020F0502020204030204" pitchFamily="34" charset="0"/>
                          <a:ea typeface="Times New Roman" panose="02020603050405020304" pitchFamily="18" charset="0"/>
                          <a:cs typeface="Calibri" panose="020F0502020204030204" pitchFamily="34" charset="0"/>
                        </a:rPr>
                        <a:t>1.- "Ética Empresarial: Fundamentos, Casos y Tendencias" de Rodrigo Ahumada y Patricia </a:t>
                      </a:r>
                      <a:r>
                        <a:rPr lang="es-CL" sz="1900" b="0" i="0" u="none" strike="noStrike" dirty="0" err="1">
                          <a:effectLst/>
                          <a:latin typeface="Calibri" panose="020F0502020204030204" pitchFamily="34" charset="0"/>
                          <a:ea typeface="Times New Roman" panose="02020603050405020304" pitchFamily="18" charset="0"/>
                          <a:cs typeface="Calibri" panose="020F0502020204030204" pitchFamily="34" charset="0"/>
                        </a:rPr>
                        <a:t>Arend</a:t>
                      </a:r>
                      <a:endParaRPr lang="es-CL" sz="3900" b="0" i="0" u="none" strike="noStrike" dirty="0">
                        <a:effectLst/>
                        <a:latin typeface="Arial" panose="020B0604020202020204" pitchFamily="34" charset="0"/>
                      </a:endParaRPr>
                    </a:p>
                    <a:p>
                      <a:pPr algn="l" fontAlgn="t">
                        <a:lnSpc>
                          <a:spcPct val="107000"/>
                        </a:lnSpc>
                        <a:spcBef>
                          <a:spcPts val="20"/>
                        </a:spcBef>
                        <a:spcAft>
                          <a:spcPts val="1000"/>
                        </a:spcAft>
                      </a:pPr>
                      <a:r>
                        <a:rPr lang="es-CL" sz="1900" b="0" i="0" u="none" strike="noStrike" dirty="0">
                          <a:effectLst/>
                          <a:latin typeface="Calibri" panose="020F0502020204030204" pitchFamily="34" charset="0"/>
                          <a:ea typeface="Times New Roman" panose="02020603050405020304" pitchFamily="18" charset="0"/>
                          <a:cs typeface="Calibri" panose="020F0502020204030204" pitchFamily="34" charset="0"/>
                        </a:rPr>
                        <a:t>2.-Internacionalización de Empresas Chilenas: Cómo Exportar con Éxito" de Roberto </a:t>
                      </a:r>
                      <a:r>
                        <a:rPr lang="es-CL" sz="1900" b="0" i="0" u="none" strike="noStrike" dirty="0" err="1">
                          <a:effectLst/>
                          <a:latin typeface="Calibri" panose="020F0502020204030204" pitchFamily="34" charset="0"/>
                          <a:ea typeface="Times New Roman" panose="02020603050405020304" pitchFamily="18" charset="0"/>
                          <a:cs typeface="Calibri" panose="020F0502020204030204" pitchFamily="34" charset="0"/>
                        </a:rPr>
                        <a:t>Fantuzzi</a:t>
                      </a:r>
                      <a:r>
                        <a:rPr lang="es-CL" sz="1900" b="0" i="0" u="none" strike="noStrike" dirty="0">
                          <a:effectLst/>
                          <a:latin typeface="Calibri" panose="020F0502020204030204" pitchFamily="34" charset="0"/>
                          <a:ea typeface="Times New Roman" panose="02020603050405020304" pitchFamily="18" charset="0"/>
                          <a:cs typeface="Calibri" panose="020F0502020204030204" pitchFamily="34" charset="0"/>
                        </a:rPr>
                        <a:t>.</a:t>
                      </a:r>
                      <a:endParaRPr lang="es-CL" sz="3900" b="0" i="0" u="none" strike="noStrike" dirty="0">
                        <a:effectLst/>
                        <a:latin typeface="Arial" panose="020B0604020202020204" pitchFamily="34" charset="0"/>
                      </a:endParaRPr>
                    </a:p>
                    <a:p>
                      <a:pPr algn="l" fontAlgn="t">
                        <a:lnSpc>
                          <a:spcPct val="107000"/>
                        </a:lnSpc>
                        <a:spcBef>
                          <a:spcPts val="20"/>
                        </a:spcBef>
                        <a:spcAft>
                          <a:spcPts val="1000"/>
                        </a:spcAft>
                      </a:pPr>
                      <a:r>
                        <a:rPr lang="es-CL" sz="1900" b="0" i="0" u="none" strike="noStrike" dirty="0">
                          <a:effectLst/>
                          <a:latin typeface="Calibri" panose="020F0502020204030204" pitchFamily="34" charset="0"/>
                          <a:ea typeface="Times New Roman" panose="02020603050405020304" pitchFamily="18" charset="0"/>
                          <a:cs typeface="Calibri" panose="020F0502020204030204" pitchFamily="34" charset="0"/>
                        </a:rPr>
                        <a:t> </a:t>
                      </a:r>
                      <a:endParaRPr lang="es-CL" sz="3900" b="0" i="0" u="none" strike="noStrike" dirty="0">
                        <a:effectLst/>
                        <a:latin typeface="Arial" panose="020B0604020202020204" pitchFamily="34" charset="0"/>
                      </a:endParaRPr>
                    </a:p>
                  </a:txBody>
                  <a:tcPr marL="20619" marR="20619" marT="2061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75173520"/>
                  </a:ext>
                </a:extLst>
              </a:tr>
            </a:tbl>
          </a:graphicData>
        </a:graphic>
      </p:graphicFrame>
    </p:spTree>
    <p:extLst>
      <p:ext uri="{BB962C8B-B14F-4D97-AF65-F5344CB8AC3E}">
        <p14:creationId xmlns:p14="http://schemas.microsoft.com/office/powerpoint/2010/main" val="4825472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C95DBA9B-A5B2-F7CE-FD7E-5DBE396C7727}"/>
              </a:ext>
            </a:extLst>
          </p:cNvPr>
          <p:cNvSpPr txBox="1"/>
          <p:nvPr/>
        </p:nvSpPr>
        <p:spPr>
          <a:xfrm>
            <a:off x="1262166" y="843677"/>
            <a:ext cx="9667668" cy="369332"/>
          </a:xfrm>
          <a:prstGeom prst="rect">
            <a:avLst/>
          </a:prstGeom>
          <a:noFill/>
        </p:spPr>
        <p:txBody>
          <a:bodyPr wrap="square">
            <a:spAutoFit/>
          </a:bodyPr>
          <a:lstStyle/>
          <a:p>
            <a:pPr algn="l"/>
            <a:r>
              <a:rPr lang="es-ES" b="0" i="0" dirty="0">
                <a:solidFill>
                  <a:srgbClr val="2D2D2D"/>
                </a:solidFill>
                <a:effectLst/>
                <a:latin typeface="Open Sans" panose="020B0606030504020204" pitchFamily="34" charset="0"/>
              </a:rPr>
              <a:t>https://www.youtube.com/watch?v=yGGJBVBXJaI</a:t>
            </a:r>
          </a:p>
        </p:txBody>
      </p:sp>
      <p:pic>
        <p:nvPicPr>
          <p:cNvPr id="2" name="Imagen 1" descr="Imagen que contiene Texto&#10;&#10;Descripción generada automáticamente">
            <a:extLst>
              <a:ext uri="{FF2B5EF4-FFF2-40B4-BE49-F238E27FC236}">
                <a16:creationId xmlns:a16="http://schemas.microsoft.com/office/drawing/2014/main" id="{1723E601-B142-C300-5F60-F546CB9CB1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3446" y="4715139"/>
            <a:ext cx="5186315" cy="817408"/>
          </a:xfrm>
          <a:prstGeom prst="rect">
            <a:avLst/>
          </a:prstGeom>
        </p:spPr>
      </p:pic>
    </p:spTree>
    <p:extLst>
      <p:ext uri="{BB962C8B-B14F-4D97-AF65-F5344CB8AC3E}">
        <p14:creationId xmlns:p14="http://schemas.microsoft.com/office/powerpoint/2010/main" val="566886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iagrama de flujo: datos almacenados 7">
            <a:extLst>
              <a:ext uri="{FF2B5EF4-FFF2-40B4-BE49-F238E27FC236}">
                <a16:creationId xmlns:a16="http://schemas.microsoft.com/office/drawing/2014/main" id="{0E06DE43-7A7B-75BE-140D-BB413492DC9E}"/>
              </a:ext>
            </a:extLst>
          </p:cNvPr>
          <p:cNvSpPr/>
          <p:nvPr/>
        </p:nvSpPr>
        <p:spPr>
          <a:xfrm>
            <a:off x="756382" y="911204"/>
            <a:ext cx="10393399" cy="1278294"/>
          </a:xfrm>
          <a:prstGeom prst="flowChartOnlineStora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s-ES" sz="3600" dirty="0">
                <a:solidFill>
                  <a:schemeClr val="bg1"/>
                </a:solidFill>
                <a:latin typeface="Söhne"/>
              </a:rPr>
              <a:t>Emprendimiento SOCIAL</a:t>
            </a:r>
            <a:endParaRPr lang="es-ES" sz="6000" b="1" i="0" dirty="0">
              <a:solidFill>
                <a:schemeClr val="bg1"/>
              </a:solidFill>
              <a:effectLst/>
              <a:latin typeface="Open Sans" panose="020B0606030504020204" pitchFamily="34" charset="0"/>
            </a:endParaRPr>
          </a:p>
        </p:txBody>
      </p:sp>
      <p:sp>
        <p:nvSpPr>
          <p:cNvPr id="9" name="Rombo 8">
            <a:extLst>
              <a:ext uri="{FF2B5EF4-FFF2-40B4-BE49-F238E27FC236}">
                <a16:creationId xmlns:a16="http://schemas.microsoft.com/office/drawing/2014/main" id="{C3D8468A-4A7D-8766-C08F-C053F64729E3}"/>
              </a:ext>
            </a:extLst>
          </p:cNvPr>
          <p:cNvSpPr/>
          <p:nvPr/>
        </p:nvSpPr>
        <p:spPr>
          <a:xfrm>
            <a:off x="7981122" y="3133021"/>
            <a:ext cx="3452462" cy="3097763"/>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Trabajar con un objetivo más allá del individualismo</a:t>
            </a:r>
          </a:p>
        </p:txBody>
      </p:sp>
      <p:pic>
        <p:nvPicPr>
          <p:cNvPr id="6" name="Imagen 5" descr="Imagen que contiene Texto&#10;&#10;Descripción generada automáticamente">
            <a:extLst>
              <a:ext uri="{FF2B5EF4-FFF2-40B4-BE49-F238E27FC236}">
                <a16:creationId xmlns:a16="http://schemas.microsoft.com/office/drawing/2014/main" id="{32DE39F1-65A4-0858-B9C7-5A2F3DAA03C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2842" y="5818307"/>
            <a:ext cx="5186315" cy="817408"/>
          </a:xfrm>
          <a:prstGeom prst="rect">
            <a:avLst/>
          </a:prstGeom>
        </p:spPr>
      </p:pic>
      <p:sp>
        <p:nvSpPr>
          <p:cNvPr id="3" name="CuadroTexto 2">
            <a:extLst>
              <a:ext uri="{FF2B5EF4-FFF2-40B4-BE49-F238E27FC236}">
                <a16:creationId xmlns:a16="http://schemas.microsoft.com/office/drawing/2014/main" id="{465258CD-B53F-7C1F-EAF7-2024DEA1A16E}"/>
              </a:ext>
            </a:extLst>
          </p:cNvPr>
          <p:cNvSpPr txBox="1"/>
          <p:nvPr/>
        </p:nvSpPr>
        <p:spPr>
          <a:xfrm>
            <a:off x="1700981" y="2742911"/>
            <a:ext cx="6096000" cy="1938992"/>
          </a:xfrm>
          <a:prstGeom prst="rect">
            <a:avLst/>
          </a:prstGeom>
          <a:noFill/>
        </p:spPr>
        <p:txBody>
          <a:bodyPr wrap="square">
            <a:spAutoFit/>
          </a:bodyPr>
          <a:lstStyle/>
          <a:p>
            <a:r>
              <a:rPr lang="es-ES" sz="2000" b="0" i="0" dirty="0">
                <a:solidFill>
                  <a:srgbClr val="374151"/>
                </a:solidFill>
                <a:effectLst/>
                <a:latin typeface="Söhne"/>
              </a:rPr>
              <a:t>Un emprendimiento social </a:t>
            </a:r>
            <a:r>
              <a:rPr lang="es-ES" sz="1600" b="0" i="0" dirty="0">
                <a:solidFill>
                  <a:srgbClr val="374151"/>
                </a:solidFill>
                <a:effectLst/>
                <a:latin typeface="Söhne"/>
              </a:rPr>
              <a:t>es un tipo de empresa que tiene como objetivo principal abordar un problema social </a:t>
            </a:r>
            <a:r>
              <a:rPr lang="es-ES" sz="1800" b="0" i="0" dirty="0">
                <a:solidFill>
                  <a:srgbClr val="374151"/>
                </a:solidFill>
                <a:effectLst/>
                <a:latin typeface="Söhne"/>
              </a:rPr>
              <a:t>o ambiental a través de soluciones innovadoras y sostenibles. En otras palabras, es una empresa que combina la creación de valor </a:t>
            </a:r>
            <a:r>
              <a:rPr lang="es-ES" sz="2800" b="0" i="0" dirty="0">
                <a:solidFill>
                  <a:srgbClr val="374151"/>
                </a:solidFill>
                <a:effectLst/>
                <a:highlight>
                  <a:srgbClr val="FFFF00"/>
                </a:highlight>
                <a:latin typeface="Söhne"/>
              </a:rPr>
              <a:t>económico</a:t>
            </a:r>
            <a:r>
              <a:rPr lang="es-ES" sz="1800" b="0" i="0" dirty="0">
                <a:solidFill>
                  <a:srgbClr val="374151"/>
                </a:solidFill>
                <a:effectLst/>
                <a:latin typeface="Söhne"/>
              </a:rPr>
              <a:t> con la generación de </a:t>
            </a:r>
            <a:r>
              <a:rPr lang="es-ES" sz="1800" b="0" i="0" dirty="0">
                <a:solidFill>
                  <a:srgbClr val="374151"/>
                </a:solidFill>
                <a:effectLst/>
                <a:highlight>
                  <a:srgbClr val="00FF00"/>
                </a:highlight>
                <a:latin typeface="Söhne"/>
              </a:rPr>
              <a:t>un impacto positivo </a:t>
            </a:r>
            <a:r>
              <a:rPr lang="es-ES" sz="1800" b="0" i="0" dirty="0">
                <a:solidFill>
                  <a:srgbClr val="374151"/>
                </a:solidFill>
                <a:effectLst/>
                <a:latin typeface="Söhne"/>
              </a:rPr>
              <a:t>en la sociedad y el medio ambiente</a:t>
            </a:r>
            <a:endParaRPr lang="es-CL" dirty="0"/>
          </a:p>
        </p:txBody>
      </p:sp>
    </p:spTree>
    <p:extLst>
      <p:ext uri="{BB962C8B-B14F-4D97-AF65-F5344CB8AC3E}">
        <p14:creationId xmlns:p14="http://schemas.microsoft.com/office/powerpoint/2010/main" val="2497618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descr="Imagen que contiene Texto&#10;&#10;Descripción generada automáticamente">
            <a:extLst>
              <a:ext uri="{FF2B5EF4-FFF2-40B4-BE49-F238E27FC236}">
                <a16:creationId xmlns:a16="http://schemas.microsoft.com/office/drawing/2014/main" id="{9FAB9C53-B301-8100-5220-988D360C29B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01777" y="5943470"/>
            <a:ext cx="4962050" cy="782062"/>
          </a:xfrm>
          <a:prstGeom prst="rect">
            <a:avLst/>
          </a:prstGeom>
        </p:spPr>
      </p:pic>
      <p:sp>
        <p:nvSpPr>
          <p:cNvPr id="5" name="Rectangle 2">
            <a:extLst>
              <a:ext uri="{FF2B5EF4-FFF2-40B4-BE49-F238E27FC236}">
                <a16:creationId xmlns:a16="http://schemas.microsoft.com/office/drawing/2014/main" id="{F1E13DFD-16A3-33E6-D7FC-D0AECDCE3A73}"/>
              </a:ext>
            </a:extLst>
          </p:cNvPr>
          <p:cNvSpPr>
            <a:spLocks noChangeArrowheads="1"/>
          </p:cNvSpPr>
          <p:nvPr/>
        </p:nvSpPr>
        <p:spPr bwMode="auto">
          <a:xfrm>
            <a:off x="286702" y="86303"/>
            <a:ext cx="11618595" cy="63099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98375" rIns="0" bIns="198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CL" altLang="es-CL" sz="1800" b="0" i="0" u="none" strike="noStrike" cap="none" normalizeH="0" baseline="0" dirty="0">
                <a:ln>
                  <a:noFill/>
                </a:ln>
                <a:solidFill>
                  <a:srgbClr val="000000"/>
                </a:solidFill>
                <a:effectLst/>
                <a:latin typeface="Söhne"/>
              </a:rPr>
              <a:t>Las </a:t>
            </a:r>
            <a:r>
              <a:rPr kumimoji="0" lang="es-CL" altLang="es-CL" sz="2400" b="0" i="0" u="none" strike="noStrike" cap="none" normalizeH="0" baseline="0" dirty="0">
                <a:ln>
                  <a:noFill/>
                </a:ln>
                <a:solidFill>
                  <a:srgbClr val="000000"/>
                </a:solidFill>
                <a:effectLst/>
                <a:latin typeface="Söhne"/>
              </a:rPr>
              <a:t>principales diferencias </a:t>
            </a:r>
            <a:r>
              <a:rPr kumimoji="0" lang="es-CL" altLang="es-CL" sz="1800" b="0" i="0" u="none" strike="noStrike" cap="none" normalizeH="0" baseline="0" dirty="0">
                <a:ln>
                  <a:noFill/>
                </a:ln>
                <a:solidFill>
                  <a:srgbClr val="000000"/>
                </a:solidFill>
                <a:effectLst/>
                <a:latin typeface="Söhne"/>
              </a:rPr>
              <a:t>entre un emprendimiento social y un emprendimiento convencional son las siguientes: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a:tabLst/>
            </a:pPr>
            <a:r>
              <a:rPr kumimoji="0" lang="es-CL" altLang="es-CL" sz="1800" b="0" i="0" u="none" strike="noStrike" cap="none" normalizeH="0" baseline="0" dirty="0">
                <a:ln>
                  <a:noFill/>
                </a:ln>
                <a:solidFill>
                  <a:srgbClr val="000000"/>
                </a:solidFill>
                <a:effectLst/>
                <a:latin typeface="Söhne"/>
              </a:rPr>
              <a:t>Propósito: El propósito de un emprendimiento social es generar un </a:t>
            </a:r>
            <a:r>
              <a:rPr kumimoji="0" lang="es-CL" altLang="es-CL" sz="1800" b="0" i="0" u="none" strike="noStrike" cap="none" normalizeH="0" baseline="0" dirty="0">
                <a:ln>
                  <a:noFill/>
                </a:ln>
                <a:solidFill>
                  <a:srgbClr val="000000"/>
                </a:solidFill>
                <a:effectLst/>
                <a:highlight>
                  <a:srgbClr val="00FF00"/>
                </a:highlight>
                <a:latin typeface="Söhne"/>
              </a:rPr>
              <a:t>impacto social o ambiental positivo</a:t>
            </a:r>
            <a:r>
              <a:rPr kumimoji="0" lang="es-CL" altLang="es-CL" sz="1800" b="0" i="0" u="none" strike="noStrike" cap="none" normalizeH="0" baseline="0" dirty="0">
                <a:ln>
                  <a:noFill/>
                </a:ln>
                <a:solidFill>
                  <a:srgbClr val="000000"/>
                </a:solidFill>
                <a:effectLst/>
                <a:latin typeface="Söhne"/>
              </a:rPr>
              <a:t>, mientras que el propósito de un emprendimiento convencional es generar beneficios económicos para sus propietarios o accionistas.</a:t>
            </a:r>
          </a:p>
          <a:p>
            <a:pPr marL="0" marR="0" lvl="0" indent="0" algn="l" defTabSz="914400" rtl="0" eaLnBrk="0" fontAlgn="base" latinLnBrk="0" hangingPunct="0">
              <a:lnSpc>
                <a:spcPct val="100000"/>
              </a:lnSpc>
              <a:spcBef>
                <a:spcPct val="0"/>
              </a:spcBef>
              <a:spcAft>
                <a:spcPct val="0"/>
              </a:spcAft>
              <a:buClrTx/>
              <a:buSzTx/>
              <a:buFontTx/>
              <a:buAutoNum type="arabicPeriod"/>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r>
              <a:rPr kumimoji="0" lang="es-CL" altLang="es-CL" sz="1800" b="0" i="0" u="none" strike="noStrike" cap="none" normalizeH="0" baseline="0" dirty="0">
                <a:ln>
                  <a:noFill/>
                </a:ln>
                <a:solidFill>
                  <a:srgbClr val="000000"/>
                </a:solidFill>
                <a:effectLst/>
                <a:latin typeface="Söhne"/>
              </a:rPr>
              <a:t>Medición del éxito: En un emprendimiento social, el éxito se mide tanto por el impacto social o ambiental generado como por la rentabilidad económica. En un emprendimiento convencional, el éxito se mide principalmente por la rentabilidad económica.</a:t>
            </a:r>
          </a:p>
          <a:p>
            <a:pPr marL="0" marR="0" lvl="0" indent="0" algn="l" defTabSz="914400" rtl="0" eaLnBrk="0" fontAlgn="base" latinLnBrk="0" hangingPunct="0">
              <a:lnSpc>
                <a:spcPct val="100000"/>
              </a:lnSpc>
              <a:spcBef>
                <a:spcPct val="0"/>
              </a:spcBef>
              <a:spcAft>
                <a:spcPct val="0"/>
              </a:spcAft>
              <a:buClrTx/>
              <a:buSzTx/>
              <a:buFontTx/>
              <a:buAutoNum type="arabicPeriod" startAt="2"/>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r>
              <a:rPr kumimoji="0" lang="es-CL" altLang="es-CL" sz="1800" b="0" i="0" u="none" strike="noStrike" cap="none" normalizeH="0" baseline="0" dirty="0">
                <a:ln>
                  <a:noFill/>
                </a:ln>
                <a:solidFill>
                  <a:srgbClr val="000000"/>
                </a:solidFill>
                <a:effectLst/>
                <a:latin typeface="Söhne"/>
              </a:rPr>
              <a:t>Financiamiento: Los emprendimientos sociales suelen requerir fuentes de financiamiento distintas a las de los emprendimientos convencionales, como inversionistas sociales, fundaciones y subvenciones gubernamentales. En cambio, los emprendimientos convencionales pueden obtener financiamiento a través de bancos, inversionistas privados o capital de riesgo.</a:t>
            </a:r>
          </a:p>
          <a:p>
            <a:pPr marL="0" marR="0" lvl="0" indent="0" algn="l" defTabSz="914400" rtl="0" eaLnBrk="0" fontAlgn="base" latinLnBrk="0" hangingPunct="0">
              <a:lnSpc>
                <a:spcPct val="100000"/>
              </a:lnSpc>
              <a:spcBef>
                <a:spcPct val="0"/>
              </a:spcBef>
              <a:spcAft>
                <a:spcPct val="0"/>
              </a:spcAft>
              <a:buClrTx/>
              <a:buSzTx/>
              <a:buFontTx/>
              <a:buAutoNum type="arabicPeriod" startAt="3"/>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r>
              <a:rPr kumimoji="0" lang="es-CL" altLang="es-CL" sz="1800" b="0" i="0" u="none" strike="noStrike" cap="none" normalizeH="0" baseline="0" dirty="0">
                <a:ln>
                  <a:noFill/>
                </a:ln>
                <a:solidFill>
                  <a:srgbClr val="000000"/>
                </a:solidFill>
                <a:effectLst/>
                <a:latin typeface="Söhne"/>
              </a:rPr>
              <a:t>Estructura: Los emprendimientos sociales pueden tener estructuras organizativas más complejas que los emprendimientos convencionales, ya que deben incorporar estrategias y programas que generen impacto social o ambiental, además de las operaciones comerciales normales.</a:t>
            </a:r>
          </a:p>
          <a:p>
            <a:pPr marL="0" marR="0" lvl="0" indent="0" algn="l" defTabSz="914400" rtl="0" eaLnBrk="0" fontAlgn="base" latinLnBrk="0" hangingPunct="0">
              <a:lnSpc>
                <a:spcPct val="100000"/>
              </a:lnSpc>
              <a:spcBef>
                <a:spcPct val="0"/>
              </a:spcBef>
              <a:spcAft>
                <a:spcPct val="0"/>
              </a:spcAft>
              <a:buClrTx/>
              <a:buSzTx/>
              <a:buFontTx/>
              <a:buAutoNum type="arabicPeriod" startAt="4"/>
              <a:tabLst/>
            </a:pPr>
            <a:endParaRPr kumimoji="0" lang="es-CL" altLang="es-CL" sz="1800" b="0" i="0" u="none" strike="noStrike" cap="none" normalizeH="0" baseline="0" dirty="0">
              <a:ln>
                <a:noFill/>
              </a:ln>
              <a:solidFill>
                <a:srgbClr val="000000"/>
              </a:solidFill>
              <a:effectLst/>
              <a:latin typeface="Söhne"/>
            </a:endParaRPr>
          </a:p>
          <a:p>
            <a:pPr marL="0" marR="0" lvl="0" indent="0" algn="l" defTabSz="914400" rtl="0" eaLnBrk="0" fontAlgn="base" latinLnBrk="0" hangingPunct="0">
              <a:lnSpc>
                <a:spcPct val="100000"/>
              </a:lnSpc>
              <a:spcBef>
                <a:spcPct val="0"/>
              </a:spcBef>
              <a:spcAft>
                <a:spcPct val="0"/>
              </a:spcAft>
              <a:buClrTx/>
              <a:buSzTx/>
              <a:buFontTx/>
              <a:buAutoNum type="arabicPeriod" startAt="5"/>
              <a:tabLst/>
            </a:pPr>
            <a:r>
              <a:rPr kumimoji="0" lang="es-CL" altLang="es-CL" sz="1800" b="0" i="0" u="none" strike="noStrike" cap="none" normalizeH="0" baseline="0" dirty="0">
                <a:ln>
                  <a:noFill/>
                </a:ln>
                <a:solidFill>
                  <a:srgbClr val="000000"/>
                </a:solidFill>
                <a:effectLst/>
                <a:latin typeface="Söhne"/>
              </a:rPr>
              <a:t>Innovación: Los emprendimientos sociales suelen requerir soluciones innovadoras para abordar los problemas sociales y ambientales, mientras que los emprendimientos convencionales pueden enfocarse en innovaciones tecnológicas o de producto para generar beneficios económicos.</a:t>
            </a:r>
          </a:p>
        </p:txBody>
      </p:sp>
    </p:spTree>
    <p:extLst>
      <p:ext uri="{BB962C8B-B14F-4D97-AF65-F5344CB8AC3E}">
        <p14:creationId xmlns:p14="http://schemas.microsoft.com/office/powerpoint/2010/main" val="37043639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667FB-D8B7-4A60-6C29-1060FA0D8A76}"/>
              </a:ext>
            </a:extLst>
          </p:cNvPr>
          <p:cNvSpPr>
            <a:spLocks noGrp="1"/>
          </p:cNvSpPr>
          <p:nvPr>
            <p:ph type="ctrTitle"/>
          </p:nvPr>
        </p:nvSpPr>
        <p:spPr>
          <a:xfrm>
            <a:off x="1523999" y="1021582"/>
            <a:ext cx="9144000" cy="2387600"/>
          </a:xfrm>
        </p:spPr>
        <p:txBody>
          <a:bodyPr>
            <a:normAutofit/>
          </a:bodyPr>
          <a:lstStyle/>
          <a:p>
            <a:r>
              <a:rPr lang="es-CL" sz="4400" dirty="0"/>
              <a:t>Algunos emprendimientos sociales </a:t>
            </a:r>
          </a:p>
        </p:txBody>
      </p:sp>
      <p:pic>
        <p:nvPicPr>
          <p:cNvPr id="7" name="Imagen 6" descr="Imagen que contiene Texto&#10;&#10;Descripción generada automáticamente">
            <a:extLst>
              <a:ext uri="{FF2B5EF4-FFF2-40B4-BE49-F238E27FC236}">
                <a16:creationId xmlns:a16="http://schemas.microsoft.com/office/drawing/2014/main" id="{53DCAEC8-F912-9AA1-DB27-A0CE529ADF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74237" y="5179237"/>
            <a:ext cx="5186315" cy="817408"/>
          </a:xfrm>
          <a:prstGeom prst="rect">
            <a:avLst/>
          </a:prstGeom>
        </p:spPr>
      </p:pic>
    </p:spTree>
    <p:extLst>
      <p:ext uri="{BB962C8B-B14F-4D97-AF65-F5344CB8AC3E}">
        <p14:creationId xmlns:p14="http://schemas.microsoft.com/office/powerpoint/2010/main" val="3115981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D541B989-8BB2-F85A-AE0D-C3A9B7207A77}"/>
              </a:ext>
            </a:extLst>
          </p:cNvPr>
          <p:cNvSpPr txBox="1"/>
          <p:nvPr/>
        </p:nvSpPr>
        <p:spPr>
          <a:xfrm>
            <a:off x="963561" y="1380523"/>
            <a:ext cx="10264877" cy="4247317"/>
          </a:xfrm>
          <a:prstGeom prst="rect">
            <a:avLst/>
          </a:prstGeom>
          <a:noFill/>
        </p:spPr>
        <p:txBody>
          <a:bodyPr wrap="square">
            <a:spAutoFit/>
          </a:bodyPr>
          <a:lstStyle/>
          <a:p>
            <a:pPr algn="l">
              <a:buFont typeface="+mj-lt"/>
              <a:buAutoNum type="arabicPeriod"/>
            </a:pPr>
            <a:r>
              <a:rPr lang="es-ES" b="0" i="0" dirty="0" err="1">
                <a:solidFill>
                  <a:srgbClr val="374151"/>
                </a:solidFill>
                <a:effectLst/>
                <a:latin typeface="Söhne"/>
              </a:rPr>
              <a:t>Algramo</a:t>
            </a:r>
            <a:r>
              <a:rPr lang="es-ES" b="0" i="0" dirty="0">
                <a:solidFill>
                  <a:srgbClr val="374151"/>
                </a:solidFill>
                <a:effectLst/>
                <a:latin typeface="Söhne"/>
              </a:rPr>
              <a:t>: Es una empresa que busca reducir el costo de vida de las personas mediante la venta de productos básicos a granel, en envases reutilizables. De esta forma, se reduce el precio final del producto y se fomenta la reducción de residuos.</a:t>
            </a:r>
          </a:p>
          <a:p>
            <a:pPr algn="l">
              <a:buFont typeface="+mj-lt"/>
              <a:buAutoNum type="arabicPeriod"/>
            </a:pPr>
            <a:r>
              <a:rPr lang="es-ES" b="0" i="0" dirty="0">
                <a:solidFill>
                  <a:srgbClr val="374151"/>
                </a:solidFill>
                <a:effectLst/>
                <a:latin typeface="Söhne"/>
              </a:rPr>
              <a:t>Ciudad Emergente: Es una organización que trabaja en la reconstrucción de espacios urbanos abandonados o en desuso, a través de la creación de espacios culturales y deportivos. De esta forma, se busca mejorar la calidad de vida de las personas y fomentar el desarrollo comunitario.</a:t>
            </a:r>
          </a:p>
          <a:p>
            <a:pPr algn="l">
              <a:buFont typeface="+mj-lt"/>
              <a:buAutoNum type="arabicPeriod"/>
            </a:pPr>
            <a:r>
              <a:rPr lang="es-ES" b="0" i="0" dirty="0" err="1">
                <a:solidFill>
                  <a:srgbClr val="374151"/>
                </a:solidFill>
                <a:effectLst/>
                <a:latin typeface="Söhne"/>
              </a:rPr>
              <a:t>MiCambio</a:t>
            </a:r>
            <a:r>
              <a:rPr lang="es-ES" b="0" i="0" dirty="0">
                <a:solidFill>
                  <a:srgbClr val="374151"/>
                </a:solidFill>
                <a:effectLst/>
                <a:latin typeface="Söhne"/>
              </a:rPr>
              <a:t>: Es una plataforma digital que busca incentivar la recolección y reciclaje de residuos en las comunidades. A través de esta plataforma, se premia a las personas por el reciclaje de materiales y se incentiva el cuidado del medio ambiente.</a:t>
            </a:r>
          </a:p>
          <a:p>
            <a:pPr algn="l">
              <a:buFont typeface="+mj-lt"/>
              <a:buAutoNum type="arabicPeriod"/>
            </a:pPr>
            <a:r>
              <a:rPr lang="es-ES" b="0" i="0" dirty="0">
                <a:solidFill>
                  <a:srgbClr val="374151"/>
                </a:solidFill>
                <a:effectLst/>
                <a:latin typeface="Söhne"/>
              </a:rPr>
              <a:t>Techo: Es una organización que trabaja en la construcción de viviendas de emergencia para personas en situación de pobreza extrema. Además, también realizan actividades de apoyo comunitario, como talleres de capacitación y desarrollo.</a:t>
            </a:r>
          </a:p>
          <a:p>
            <a:pPr algn="l">
              <a:buFont typeface="+mj-lt"/>
              <a:buAutoNum type="arabicPeriod"/>
            </a:pPr>
            <a:r>
              <a:rPr lang="es-ES" b="0" i="0" dirty="0">
                <a:solidFill>
                  <a:srgbClr val="374151"/>
                </a:solidFill>
                <a:effectLst/>
                <a:latin typeface="Söhne"/>
              </a:rPr>
              <a:t>Cumplo: Es una plataforma que busca conectar a empresas que necesitan financiamiento con personas que quieren invertir en proyectos con impacto social. De esta forma, se fomenta el desarrollo de emprendimientos sociales y se apoya la creación de empleos.</a:t>
            </a:r>
          </a:p>
        </p:txBody>
      </p:sp>
    </p:spTree>
    <p:extLst>
      <p:ext uri="{BB962C8B-B14F-4D97-AF65-F5344CB8AC3E}">
        <p14:creationId xmlns:p14="http://schemas.microsoft.com/office/powerpoint/2010/main" val="32544787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p:nvPr/>
        </p:nvSpPr>
        <p:spPr>
          <a:xfrm>
            <a:off x="0" y="5265337"/>
            <a:ext cx="12192000" cy="1592664"/>
          </a:xfrm>
          <a:prstGeom prst="rect">
            <a:avLst/>
          </a:prstGeom>
          <a:solidFill>
            <a:srgbClr val="E44142"/>
          </a:solidFill>
          <a:ln>
            <a:solidFill>
              <a:srgbClr val="E441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latin typeface="Arial" panose="020B0604020202020204" pitchFamily="34" charset="0"/>
            </a:endParaRPr>
          </a:p>
        </p:txBody>
      </p:sp>
      <p:sp>
        <p:nvSpPr>
          <p:cNvPr id="5" name="Rectángulo 4"/>
          <p:cNvSpPr/>
          <p:nvPr/>
        </p:nvSpPr>
        <p:spPr>
          <a:xfrm>
            <a:off x="4956901" y="3786711"/>
            <a:ext cx="2278189" cy="400110"/>
          </a:xfrm>
          <a:prstGeom prst="rect">
            <a:avLst/>
          </a:prstGeom>
        </p:spPr>
        <p:txBody>
          <a:bodyPr wrap="none">
            <a:spAutoFit/>
          </a:bodyPr>
          <a:lstStyle/>
          <a:p>
            <a:pPr algn="ctr"/>
            <a:r>
              <a:rPr lang="es-CL" sz="2000" b="1" dirty="0">
                <a:solidFill>
                  <a:srgbClr val="5C6878"/>
                </a:solidFill>
                <a:latin typeface="Arial" panose="020B0604020202020204" pitchFamily="34" charset="0"/>
              </a:rPr>
              <a:t>¡Muchas gracias!</a:t>
            </a:r>
            <a:endParaRPr lang="es-CL" sz="2000" dirty="0">
              <a:solidFill>
                <a:srgbClr val="5C6878"/>
              </a:solidFill>
              <a:latin typeface="Arial" panose="020B0604020202020204" pitchFamily="34" charset="0"/>
            </a:endParaRPr>
          </a:p>
        </p:txBody>
      </p:sp>
      <p:pic>
        <p:nvPicPr>
          <p:cNvPr id="3" name="Imagen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86547" y="5871410"/>
            <a:ext cx="1618905" cy="465436"/>
          </a:xfrm>
          <a:prstGeom prst="rect">
            <a:avLst/>
          </a:prstGeom>
        </p:spPr>
      </p:pic>
      <p:pic>
        <p:nvPicPr>
          <p:cNvPr id="4" name="Imagen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24850" y="5841659"/>
            <a:ext cx="1990122" cy="438037"/>
          </a:xfrm>
          <a:prstGeom prst="rect">
            <a:avLst/>
          </a:prstGeom>
        </p:spPr>
      </p:pic>
      <p:pic>
        <p:nvPicPr>
          <p:cNvPr id="7" name="Imagen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4075" y="5692218"/>
            <a:ext cx="1510848" cy="644628"/>
          </a:xfrm>
          <a:prstGeom prst="rect">
            <a:avLst/>
          </a:prstGeom>
        </p:spPr>
      </p:pic>
      <p:pic>
        <p:nvPicPr>
          <p:cNvPr id="8" name="Imagen 7" descr="Imagen que contiene Texto&#10;&#10;Descripción generada automáticamente">
            <a:extLst>
              <a:ext uri="{FF2B5EF4-FFF2-40B4-BE49-F238E27FC236}">
                <a16:creationId xmlns:a16="http://schemas.microsoft.com/office/drawing/2014/main" id="{1D53F461-DD07-42DE-8DCA-C9D0D858426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02837" y="1713522"/>
            <a:ext cx="5186315" cy="817408"/>
          </a:xfrm>
          <a:prstGeom prst="rect">
            <a:avLst/>
          </a:prstGeom>
        </p:spPr>
      </p:pic>
      <p:pic>
        <p:nvPicPr>
          <p:cNvPr id="10" name="Imagen 9" descr="Icono&#10;&#10;Descripción generada automáticamente">
            <a:extLst>
              <a:ext uri="{FF2B5EF4-FFF2-40B4-BE49-F238E27FC236}">
                <a16:creationId xmlns:a16="http://schemas.microsoft.com/office/drawing/2014/main" id="{D4A7E757-5E6E-4FD9-80D9-A728BFA5ED6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81036" y="304800"/>
            <a:ext cx="1223182" cy="1222740"/>
          </a:xfrm>
          <a:prstGeom prst="rect">
            <a:avLst/>
          </a:prstGeom>
        </p:spPr>
      </p:pic>
    </p:spTree>
    <p:extLst>
      <p:ext uri="{BB962C8B-B14F-4D97-AF65-F5344CB8AC3E}">
        <p14:creationId xmlns:p14="http://schemas.microsoft.com/office/powerpoint/2010/main" val="199388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una sola esquina cortada 1">
            <a:extLst>
              <a:ext uri="{FF2B5EF4-FFF2-40B4-BE49-F238E27FC236}">
                <a16:creationId xmlns:a16="http://schemas.microsoft.com/office/drawing/2014/main" id="{F86B5EBE-95BD-6F55-3E72-ED2618442847}"/>
              </a:ext>
            </a:extLst>
          </p:cNvPr>
          <p:cNvSpPr/>
          <p:nvPr/>
        </p:nvSpPr>
        <p:spPr>
          <a:xfrm>
            <a:off x="3077076" y="2134562"/>
            <a:ext cx="5614220" cy="1868129"/>
          </a:xfrm>
          <a:prstGeom prst="snip1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800" dirty="0"/>
              <a:t>Presentación Segunda parte de Emprendimientos</a:t>
            </a:r>
          </a:p>
        </p:txBody>
      </p:sp>
      <p:pic>
        <p:nvPicPr>
          <p:cNvPr id="3" name="Imagen 2" descr="Imagen que contiene Texto&#10;&#10;Descripción generada automáticamente">
            <a:extLst>
              <a:ext uri="{FF2B5EF4-FFF2-40B4-BE49-F238E27FC236}">
                <a16:creationId xmlns:a16="http://schemas.microsoft.com/office/drawing/2014/main" id="{2CDE596A-503C-0E90-73EF-DC08FBF495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7076" y="4893435"/>
            <a:ext cx="5186315" cy="817408"/>
          </a:xfrm>
          <a:prstGeom prst="rect">
            <a:avLst/>
          </a:prstGeom>
        </p:spPr>
      </p:pic>
    </p:spTree>
    <p:extLst>
      <p:ext uri="{BB962C8B-B14F-4D97-AF65-F5344CB8AC3E}">
        <p14:creationId xmlns:p14="http://schemas.microsoft.com/office/powerpoint/2010/main" val="24518408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25B41A1-1783-EBAA-976C-9A207DFAB986}"/>
              </a:ext>
            </a:extLst>
          </p:cNvPr>
          <p:cNvSpPr txBox="1"/>
          <p:nvPr/>
        </p:nvSpPr>
        <p:spPr>
          <a:xfrm>
            <a:off x="1287625" y="718458"/>
            <a:ext cx="4161453" cy="461665"/>
          </a:xfrm>
          <a:prstGeom prst="rect">
            <a:avLst/>
          </a:prstGeom>
          <a:noFill/>
        </p:spPr>
        <p:txBody>
          <a:bodyPr wrap="square" rtlCol="0">
            <a:spAutoFit/>
          </a:bodyPr>
          <a:lstStyle/>
          <a:p>
            <a:r>
              <a:rPr lang="es-CL" sz="2400" dirty="0"/>
              <a:t>Preguntas abiertas  </a:t>
            </a:r>
          </a:p>
        </p:txBody>
      </p:sp>
      <p:sp>
        <p:nvSpPr>
          <p:cNvPr id="3" name="Rectángulo: esquinas redondeadas 2">
            <a:extLst>
              <a:ext uri="{FF2B5EF4-FFF2-40B4-BE49-F238E27FC236}">
                <a16:creationId xmlns:a16="http://schemas.microsoft.com/office/drawing/2014/main" id="{9792E015-4038-A4B1-E233-3A8F0FDD8A08}"/>
              </a:ext>
            </a:extLst>
          </p:cNvPr>
          <p:cNvSpPr/>
          <p:nvPr/>
        </p:nvSpPr>
        <p:spPr>
          <a:xfrm>
            <a:off x="1782147" y="1595535"/>
            <a:ext cx="8627706" cy="1119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¿Qué se entiende por ética ?</a:t>
            </a:r>
          </a:p>
        </p:txBody>
      </p:sp>
      <p:sp>
        <p:nvSpPr>
          <p:cNvPr id="4" name="Rectángulo: esquinas redondeadas 3">
            <a:extLst>
              <a:ext uri="{FF2B5EF4-FFF2-40B4-BE49-F238E27FC236}">
                <a16:creationId xmlns:a16="http://schemas.microsoft.com/office/drawing/2014/main" id="{7450DAC8-20E3-6E68-7BA7-010524AC9402}"/>
              </a:ext>
            </a:extLst>
          </p:cNvPr>
          <p:cNvSpPr/>
          <p:nvPr/>
        </p:nvSpPr>
        <p:spPr>
          <a:xfrm>
            <a:off x="1782147" y="3307702"/>
            <a:ext cx="8627706" cy="1119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Cómo debemos actuar en nuestra vida si buscamos ser “éticos” ?</a:t>
            </a:r>
          </a:p>
        </p:txBody>
      </p:sp>
      <p:pic>
        <p:nvPicPr>
          <p:cNvPr id="6" name="Imagen 5" descr="Imagen que contiene Texto&#10;&#10;Descripción generada automáticamente">
            <a:extLst>
              <a:ext uri="{FF2B5EF4-FFF2-40B4-BE49-F238E27FC236}">
                <a16:creationId xmlns:a16="http://schemas.microsoft.com/office/drawing/2014/main" id="{2754E0A9-A22A-1715-F13D-7C1F868725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82755" y="4923253"/>
            <a:ext cx="5186315" cy="817408"/>
          </a:xfrm>
          <a:prstGeom prst="rect">
            <a:avLst/>
          </a:prstGeom>
        </p:spPr>
      </p:pic>
    </p:spTree>
    <p:extLst>
      <p:ext uri="{BB962C8B-B14F-4D97-AF65-F5344CB8AC3E}">
        <p14:creationId xmlns:p14="http://schemas.microsoft.com/office/powerpoint/2010/main" val="8604312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A7884A-7115-F206-6700-D747CAE78A2D}"/>
              </a:ext>
            </a:extLst>
          </p:cNvPr>
          <p:cNvSpPr txBox="1"/>
          <p:nvPr/>
        </p:nvSpPr>
        <p:spPr>
          <a:xfrm>
            <a:off x="839755" y="2575249"/>
            <a:ext cx="9741159" cy="1138773"/>
          </a:xfrm>
          <a:prstGeom prst="rect">
            <a:avLst/>
          </a:prstGeom>
          <a:noFill/>
        </p:spPr>
        <p:txBody>
          <a:bodyPr wrap="square">
            <a:spAutoFit/>
          </a:bodyPr>
          <a:lstStyle/>
          <a:p>
            <a:r>
              <a:rPr lang="es-ES" b="0" i="0" dirty="0">
                <a:solidFill>
                  <a:srgbClr val="374151"/>
                </a:solidFill>
                <a:effectLst/>
                <a:latin typeface="Söhne"/>
              </a:rPr>
              <a:t>La </a:t>
            </a:r>
            <a:r>
              <a:rPr lang="es-ES" sz="3200" b="1" i="0" dirty="0">
                <a:solidFill>
                  <a:srgbClr val="374151"/>
                </a:solidFill>
                <a:effectLst/>
                <a:latin typeface="Söhne"/>
              </a:rPr>
              <a:t>ética</a:t>
            </a:r>
            <a:r>
              <a:rPr lang="es-ES" b="0" i="0" dirty="0">
                <a:solidFill>
                  <a:srgbClr val="374151"/>
                </a:solidFill>
                <a:effectLst/>
                <a:latin typeface="Söhne"/>
              </a:rPr>
              <a:t> es una rama de la filosofía que se ocupa del estudio de la moral, los valores y las normas que rigen el comportamiento humano. La ética se enfoca en lo que es considerado correcto e incorrecto, bueno y malo, justo e injusto, en la conducta y en la vida en general.</a:t>
            </a:r>
            <a:endParaRPr lang="es-CL" dirty="0"/>
          </a:p>
        </p:txBody>
      </p:sp>
      <p:sp>
        <p:nvSpPr>
          <p:cNvPr id="4" name="Rectángulo: esquinas redondeadas 3">
            <a:extLst>
              <a:ext uri="{FF2B5EF4-FFF2-40B4-BE49-F238E27FC236}">
                <a16:creationId xmlns:a16="http://schemas.microsoft.com/office/drawing/2014/main" id="{724A9908-D6D6-63C0-60F2-D0E6B9007402}"/>
              </a:ext>
            </a:extLst>
          </p:cNvPr>
          <p:cNvSpPr/>
          <p:nvPr/>
        </p:nvSpPr>
        <p:spPr>
          <a:xfrm>
            <a:off x="1057470" y="849086"/>
            <a:ext cx="8627706" cy="1119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Qué es  la ética ?</a:t>
            </a:r>
          </a:p>
        </p:txBody>
      </p:sp>
      <p:pic>
        <p:nvPicPr>
          <p:cNvPr id="5" name="Imagen 4" descr="Imagen que contiene Texto&#10;&#10;Descripción generada automáticamente">
            <a:extLst>
              <a:ext uri="{FF2B5EF4-FFF2-40B4-BE49-F238E27FC236}">
                <a16:creationId xmlns:a16="http://schemas.microsoft.com/office/drawing/2014/main" id="{DBF0CEA1-08CA-C4AF-91AC-416595946D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4176" y="4884105"/>
            <a:ext cx="5186315" cy="817408"/>
          </a:xfrm>
          <a:prstGeom prst="rect">
            <a:avLst/>
          </a:prstGeom>
        </p:spPr>
      </p:pic>
    </p:spTree>
    <p:extLst>
      <p:ext uri="{BB962C8B-B14F-4D97-AF65-F5344CB8AC3E}">
        <p14:creationId xmlns:p14="http://schemas.microsoft.com/office/powerpoint/2010/main" val="4067554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6A7884A-7115-F206-6700-D747CAE78A2D}"/>
              </a:ext>
            </a:extLst>
          </p:cNvPr>
          <p:cNvSpPr txBox="1"/>
          <p:nvPr/>
        </p:nvSpPr>
        <p:spPr>
          <a:xfrm>
            <a:off x="839755" y="2575249"/>
            <a:ext cx="7912359" cy="2523768"/>
          </a:xfrm>
          <a:prstGeom prst="rect">
            <a:avLst/>
          </a:prstGeom>
          <a:noFill/>
        </p:spPr>
        <p:txBody>
          <a:bodyPr wrap="square">
            <a:spAutoFit/>
          </a:bodyPr>
          <a:lstStyle/>
          <a:p>
            <a:pPr algn="l"/>
            <a:r>
              <a:rPr lang="es-ES" b="0" i="0" dirty="0">
                <a:solidFill>
                  <a:srgbClr val="374151"/>
                </a:solidFill>
                <a:effectLst/>
                <a:latin typeface="Söhne"/>
              </a:rPr>
              <a:t>La </a:t>
            </a:r>
            <a:r>
              <a:rPr lang="es-ES" sz="3200" b="1" i="0" dirty="0">
                <a:solidFill>
                  <a:srgbClr val="374151"/>
                </a:solidFill>
                <a:effectLst/>
                <a:latin typeface="Söhne"/>
              </a:rPr>
              <a:t>ética</a:t>
            </a:r>
            <a:r>
              <a:rPr lang="es-ES" b="0" i="0" dirty="0">
                <a:solidFill>
                  <a:srgbClr val="374151"/>
                </a:solidFill>
                <a:effectLst/>
                <a:latin typeface="Söhne"/>
              </a:rPr>
              <a:t>  se ocupa de preguntas fundamentales sobre la moralidad, tales como:</a:t>
            </a:r>
          </a:p>
          <a:p>
            <a:pPr algn="l">
              <a:buFont typeface="Arial" panose="020B0604020202020204" pitchFamily="34" charset="0"/>
              <a:buChar char="•"/>
            </a:pPr>
            <a:r>
              <a:rPr lang="es-ES" b="0" i="0" dirty="0">
                <a:solidFill>
                  <a:srgbClr val="374151"/>
                </a:solidFill>
                <a:effectLst/>
                <a:latin typeface="Söhne"/>
              </a:rPr>
              <a:t>¿Cuáles son los valores y principios que deben guiar la conducta humana?</a:t>
            </a:r>
          </a:p>
          <a:p>
            <a:pPr algn="l">
              <a:buFont typeface="Arial" panose="020B0604020202020204" pitchFamily="34" charset="0"/>
              <a:buChar char="•"/>
            </a:pPr>
            <a:r>
              <a:rPr lang="es-ES" b="0" i="0" dirty="0">
                <a:solidFill>
                  <a:srgbClr val="374151"/>
                </a:solidFill>
                <a:effectLst/>
                <a:latin typeface="Söhne"/>
              </a:rPr>
              <a:t>¿Cómo debemos tomar decisiones cuando se presenta un conflicto ético?</a:t>
            </a:r>
          </a:p>
          <a:p>
            <a:pPr algn="l">
              <a:buFont typeface="Arial" panose="020B0604020202020204" pitchFamily="34" charset="0"/>
              <a:buChar char="•"/>
            </a:pPr>
            <a:r>
              <a:rPr lang="es-ES" b="0" i="0" dirty="0">
                <a:solidFill>
                  <a:srgbClr val="374151"/>
                </a:solidFill>
                <a:effectLst/>
                <a:latin typeface="Söhne"/>
              </a:rPr>
              <a:t>¿Cómo podemos actuar de manera justa y equitativa en nuestras relaciones con los demás?</a:t>
            </a:r>
          </a:p>
          <a:p>
            <a:pPr algn="l">
              <a:buFont typeface="Arial" panose="020B0604020202020204" pitchFamily="34" charset="0"/>
              <a:buChar char="•"/>
            </a:pPr>
            <a:r>
              <a:rPr lang="es-ES" b="0" i="0" dirty="0">
                <a:solidFill>
                  <a:srgbClr val="374151"/>
                </a:solidFill>
                <a:effectLst/>
                <a:latin typeface="Söhne"/>
              </a:rPr>
              <a:t>¿Cómo debemos responder a los desafíos éticos que enfrentamos en nuestras vidas personales y profesionales?</a:t>
            </a:r>
          </a:p>
          <a:p>
            <a:endParaRPr lang="es-CL" dirty="0"/>
          </a:p>
        </p:txBody>
      </p:sp>
      <p:sp>
        <p:nvSpPr>
          <p:cNvPr id="4" name="Rectángulo: esquinas redondeadas 3">
            <a:extLst>
              <a:ext uri="{FF2B5EF4-FFF2-40B4-BE49-F238E27FC236}">
                <a16:creationId xmlns:a16="http://schemas.microsoft.com/office/drawing/2014/main" id="{724A9908-D6D6-63C0-60F2-D0E6B9007402}"/>
              </a:ext>
            </a:extLst>
          </p:cNvPr>
          <p:cNvSpPr/>
          <p:nvPr/>
        </p:nvSpPr>
        <p:spPr>
          <a:xfrm>
            <a:off x="1057470" y="849086"/>
            <a:ext cx="8627706" cy="1119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Principios y Preguntas fundamentales </a:t>
            </a:r>
          </a:p>
        </p:txBody>
      </p:sp>
      <p:pic>
        <p:nvPicPr>
          <p:cNvPr id="5" name="Imagen 4" descr="Imagen que contiene Texto&#10;&#10;Descripción generada automáticamente">
            <a:extLst>
              <a:ext uri="{FF2B5EF4-FFF2-40B4-BE49-F238E27FC236}">
                <a16:creationId xmlns:a16="http://schemas.microsoft.com/office/drawing/2014/main" id="{DBF0CEA1-08CA-C4AF-91AC-416595946D6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84176" y="4884105"/>
            <a:ext cx="5186315" cy="817408"/>
          </a:xfrm>
          <a:prstGeom prst="rect">
            <a:avLst/>
          </a:prstGeom>
        </p:spPr>
      </p:pic>
      <p:sp>
        <p:nvSpPr>
          <p:cNvPr id="2" name="CuadroTexto 1">
            <a:extLst>
              <a:ext uri="{FF2B5EF4-FFF2-40B4-BE49-F238E27FC236}">
                <a16:creationId xmlns:a16="http://schemas.microsoft.com/office/drawing/2014/main" id="{1BA72787-5E67-EA36-7D7F-F37AA44100D2}"/>
              </a:ext>
            </a:extLst>
          </p:cNvPr>
          <p:cNvSpPr txBox="1"/>
          <p:nvPr/>
        </p:nvSpPr>
        <p:spPr>
          <a:xfrm>
            <a:off x="8752114" y="2267472"/>
            <a:ext cx="3181739" cy="2031325"/>
          </a:xfrm>
          <a:prstGeom prst="rect">
            <a:avLst/>
          </a:prstGeom>
          <a:solidFill>
            <a:schemeClr val="accent6">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s-CL" altLang="es-CL" dirty="0">
                <a:latin typeface="Arial" panose="020B0604020202020204" pitchFamily="34" charset="0"/>
              </a:rPr>
              <a:t>Principios  y Valores </a:t>
            </a:r>
            <a:endParaRPr kumimoji="0" lang="es-CL" altLang="es-CL"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s-ES" b="0" i="0" dirty="0">
                <a:solidFill>
                  <a:srgbClr val="374151"/>
                </a:solidFill>
                <a:effectLst/>
                <a:latin typeface="Söhne"/>
              </a:rPr>
              <a:t> </a:t>
            </a:r>
          </a:p>
          <a:p>
            <a:pPr marL="742950" lvl="1" indent="-285750" eaLnBrk="0" fontAlgn="base" hangingPunct="0">
              <a:spcBef>
                <a:spcPct val="0"/>
              </a:spcBef>
              <a:spcAft>
                <a:spcPct val="0"/>
              </a:spcAft>
              <a:buFont typeface="Wingdings" panose="05000000000000000000" pitchFamily="2" charset="2"/>
              <a:buChar char="v"/>
            </a:pPr>
            <a:r>
              <a:rPr lang="es-ES" b="0" i="0" dirty="0">
                <a:solidFill>
                  <a:srgbClr val="374151"/>
                </a:solidFill>
                <a:effectLst/>
                <a:latin typeface="Söhne"/>
              </a:rPr>
              <a:t>honestidad, </a:t>
            </a:r>
          </a:p>
          <a:p>
            <a:pPr marL="742950" lvl="1" indent="-285750" eaLnBrk="0" fontAlgn="base" hangingPunct="0">
              <a:spcBef>
                <a:spcPct val="0"/>
              </a:spcBef>
              <a:spcAft>
                <a:spcPct val="0"/>
              </a:spcAft>
              <a:buFont typeface="Wingdings" panose="05000000000000000000" pitchFamily="2" charset="2"/>
              <a:buChar char="v"/>
            </a:pPr>
            <a:r>
              <a:rPr lang="es-ES" b="0" i="0" dirty="0">
                <a:solidFill>
                  <a:srgbClr val="374151"/>
                </a:solidFill>
                <a:effectLst/>
                <a:latin typeface="Söhne"/>
              </a:rPr>
              <a:t>integridad, </a:t>
            </a:r>
          </a:p>
          <a:p>
            <a:pPr marL="742950" lvl="1" indent="-285750" eaLnBrk="0" fontAlgn="base" hangingPunct="0">
              <a:spcBef>
                <a:spcPct val="0"/>
              </a:spcBef>
              <a:spcAft>
                <a:spcPct val="0"/>
              </a:spcAft>
              <a:buFont typeface="Wingdings" panose="05000000000000000000" pitchFamily="2" charset="2"/>
              <a:buChar char="v"/>
            </a:pPr>
            <a:r>
              <a:rPr lang="es-ES" b="0" i="0" dirty="0">
                <a:solidFill>
                  <a:srgbClr val="374151"/>
                </a:solidFill>
                <a:effectLst/>
                <a:latin typeface="Söhne"/>
              </a:rPr>
              <a:t>responsabilidad, </a:t>
            </a:r>
          </a:p>
          <a:p>
            <a:pPr marL="742950" lvl="1" indent="-285750" eaLnBrk="0" fontAlgn="base" hangingPunct="0">
              <a:spcBef>
                <a:spcPct val="0"/>
              </a:spcBef>
              <a:spcAft>
                <a:spcPct val="0"/>
              </a:spcAft>
              <a:buFont typeface="Wingdings" panose="05000000000000000000" pitchFamily="2" charset="2"/>
              <a:buChar char="v"/>
            </a:pPr>
            <a:r>
              <a:rPr lang="es-ES" b="0" i="0" dirty="0">
                <a:solidFill>
                  <a:srgbClr val="374151"/>
                </a:solidFill>
                <a:effectLst/>
                <a:latin typeface="Söhne"/>
              </a:rPr>
              <a:t>respeto por los demás, </a:t>
            </a:r>
          </a:p>
          <a:p>
            <a:pPr marL="742950" lvl="1" indent="-285750" eaLnBrk="0" fontAlgn="base" hangingPunct="0">
              <a:spcBef>
                <a:spcPct val="0"/>
              </a:spcBef>
              <a:spcAft>
                <a:spcPct val="0"/>
              </a:spcAft>
              <a:buFont typeface="Wingdings" panose="05000000000000000000" pitchFamily="2" charset="2"/>
              <a:buChar char="v"/>
            </a:pPr>
            <a:r>
              <a:rPr lang="es-ES" b="0" i="0" dirty="0">
                <a:solidFill>
                  <a:srgbClr val="374151"/>
                </a:solidFill>
                <a:effectLst/>
                <a:latin typeface="Söhne"/>
              </a:rPr>
              <a:t>Justicia.</a:t>
            </a:r>
            <a:endParaRPr lang="es-CL" dirty="0"/>
          </a:p>
        </p:txBody>
      </p:sp>
    </p:spTree>
    <p:extLst>
      <p:ext uri="{BB962C8B-B14F-4D97-AF65-F5344CB8AC3E}">
        <p14:creationId xmlns:p14="http://schemas.microsoft.com/office/powerpoint/2010/main" val="1638537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descr="Padre cargando a su hijo mientras cocina en la cocina">
            <a:extLst>
              <a:ext uri="{FF2B5EF4-FFF2-40B4-BE49-F238E27FC236}">
                <a16:creationId xmlns:a16="http://schemas.microsoft.com/office/drawing/2014/main" id="{4C1082D7-6F90-ED43-E4F0-528778B4E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675" y="-1558990"/>
            <a:ext cx="13312462" cy="8999667"/>
          </a:xfrm>
          <a:prstGeom prst="rect">
            <a:avLst/>
          </a:prstGeom>
        </p:spPr>
      </p:pic>
      <p:sp>
        <p:nvSpPr>
          <p:cNvPr id="3" name="CuadroTexto 2">
            <a:extLst>
              <a:ext uri="{FF2B5EF4-FFF2-40B4-BE49-F238E27FC236}">
                <a16:creationId xmlns:a16="http://schemas.microsoft.com/office/drawing/2014/main" id="{E6A7884A-7115-F206-6700-D747CAE78A2D}"/>
              </a:ext>
            </a:extLst>
          </p:cNvPr>
          <p:cNvSpPr txBox="1"/>
          <p:nvPr/>
        </p:nvSpPr>
        <p:spPr>
          <a:xfrm>
            <a:off x="963783" y="4758103"/>
            <a:ext cx="10780541" cy="1138773"/>
          </a:xfrm>
          <a:prstGeom prst="rect">
            <a:avLst/>
          </a:prstGeom>
          <a:solidFill>
            <a:schemeClr val="accent2"/>
          </a:solidFill>
        </p:spPr>
        <p:txBody>
          <a:bodyPr wrap="square">
            <a:spAutoFit/>
          </a:bodyPr>
          <a:lstStyle/>
          <a:p>
            <a:r>
              <a:rPr lang="es-ES" b="0" i="0" dirty="0">
                <a:solidFill>
                  <a:schemeClr val="bg1"/>
                </a:solidFill>
                <a:effectLst/>
                <a:latin typeface="Söhne"/>
              </a:rPr>
              <a:t>La </a:t>
            </a:r>
            <a:r>
              <a:rPr lang="es-ES" sz="3200" b="1" i="0" dirty="0">
                <a:solidFill>
                  <a:schemeClr val="bg1"/>
                </a:solidFill>
                <a:effectLst/>
                <a:latin typeface="Söhne"/>
              </a:rPr>
              <a:t>ética</a:t>
            </a:r>
            <a:r>
              <a:rPr lang="es-ES" b="0" i="0" dirty="0">
                <a:solidFill>
                  <a:schemeClr val="bg1"/>
                </a:solidFill>
                <a:effectLst/>
                <a:latin typeface="Söhne"/>
              </a:rPr>
              <a:t>  se aplica en diferentes ámbitos, incluyendo la ética personal, la ética empresarial, la ética profesional, la ética médica, entre otras. En resumen, la ética se preocupa por establecer principios y valores que guíen el comportamiento humano y promuevan una vida buena y justa para todos.</a:t>
            </a:r>
            <a:endParaRPr lang="es-CL" dirty="0">
              <a:solidFill>
                <a:schemeClr val="bg1"/>
              </a:solidFill>
            </a:endParaRPr>
          </a:p>
        </p:txBody>
      </p:sp>
      <p:sp>
        <p:nvSpPr>
          <p:cNvPr id="4" name="Rectángulo: esquinas redondeadas 3">
            <a:extLst>
              <a:ext uri="{FF2B5EF4-FFF2-40B4-BE49-F238E27FC236}">
                <a16:creationId xmlns:a16="http://schemas.microsoft.com/office/drawing/2014/main" id="{724A9908-D6D6-63C0-60F2-D0E6B9007402}"/>
              </a:ext>
            </a:extLst>
          </p:cNvPr>
          <p:cNvSpPr/>
          <p:nvPr/>
        </p:nvSpPr>
        <p:spPr>
          <a:xfrm>
            <a:off x="1505528" y="1356827"/>
            <a:ext cx="3485572" cy="111967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dirty="0"/>
              <a:t>¿ Dónde se aplica la ética ?</a:t>
            </a:r>
          </a:p>
        </p:txBody>
      </p:sp>
      <p:sp>
        <p:nvSpPr>
          <p:cNvPr id="7" name="CuadroTexto 6">
            <a:extLst>
              <a:ext uri="{FF2B5EF4-FFF2-40B4-BE49-F238E27FC236}">
                <a16:creationId xmlns:a16="http://schemas.microsoft.com/office/drawing/2014/main" id="{8A33CC20-B30D-8E86-C5FD-EF3BAECECFC0}"/>
              </a:ext>
            </a:extLst>
          </p:cNvPr>
          <p:cNvSpPr txBox="1"/>
          <p:nvPr/>
        </p:nvSpPr>
        <p:spPr>
          <a:xfrm>
            <a:off x="3135086" y="6114778"/>
            <a:ext cx="8966719" cy="707886"/>
          </a:xfrm>
          <a:prstGeom prst="rect">
            <a:avLst/>
          </a:prstGeom>
          <a:noFill/>
        </p:spPr>
        <p:txBody>
          <a:bodyPr wrap="square" rtlCol="0">
            <a:spAutoFit/>
          </a:bodyPr>
          <a:lstStyle/>
          <a:p>
            <a:r>
              <a:rPr lang="es-CL" sz="4000" dirty="0">
                <a:solidFill>
                  <a:schemeClr val="accent2">
                    <a:lumMod val="60000"/>
                    <a:lumOff val="40000"/>
                  </a:schemeClr>
                </a:solidFill>
                <a:highlight>
                  <a:srgbClr val="FFFF00"/>
                </a:highlight>
              </a:rPr>
              <a:t>Ética profesional o empresarial</a:t>
            </a:r>
          </a:p>
        </p:txBody>
      </p:sp>
    </p:spTree>
    <p:extLst>
      <p:ext uri="{BB962C8B-B14F-4D97-AF65-F5344CB8AC3E}">
        <p14:creationId xmlns:p14="http://schemas.microsoft.com/office/powerpoint/2010/main" val="448703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E53C5D1-5873-290A-2425-D51287B262B3}"/>
              </a:ext>
            </a:extLst>
          </p:cNvPr>
          <p:cNvSpPr txBox="1"/>
          <p:nvPr/>
        </p:nvSpPr>
        <p:spPr>
          <a:xfrm>
            <a:off x="690465" y="2413338"/>
            <a:ext cx="10646229" cy="1477328"/>
          </a:xfrm>
          <a:prstGeom prst="rect">
            <a:avLst/>
          </a:prstGeom>
          <a:noFill/>
        </p:spPr>
        <p:txBody>
          <a:bodyPr wrap="square">
            <a:spAutoFit/>
          </a:bodyPr>
          <a:lstStyle/>
          <a:p>
            <a:r>
              <a:rPr lang="es-ES" dirty="0"/>
              <a:t>Durante las últimas décadas Chile ha conocido varios fraudes en empresas, tanto al interior como hacia el exterior de estas. </a:t>
            </a:r>
          </a:p>
          <a:p>
            <a:r>
              <a:rPr lang="es-ES" dirty="0"/>
              <a:t>Existiendo análisis y clasificaciones sobre las tipologías de esta índole de faltas ético-legales, sin embargo, se ha ahondado poco sobre las circunstancias y motivaciones que las originan, especialmente en el contexto nacional.</a:t>
            </a:r>
            <a:endParaRPr lang="es-CL" dirty="0"/>
          </a:p>
        </p:txBody>
      </p:sp>
      <p:sp>
        <p:nvSpPr>
          <p:cNvPr id="5" name="CuadroTexto 4">
            <a:extLst>
              <a:ext uri="{FF2B5EF4-FFF2-40B4-BE49-F238E27FC236}">
                <a16:creationId xmlns:a16="http://schemas.microsoft.com/office/drawing/2014/main" id="{E48767CA-ED39-F352-621C-BE179BCD197D}"/>
              </a:ext>
            </a:extLst>
          </p:cNvPr>
          <p:cNvSpPr txBox="1"/>
          <p:nvPr/>
        </p:nvSpPr>
        <p:spPr>
          <a:xfrm>
            <a:off x="5773316" y="3723115"/>
            <a:ext cx="6097554" cy="923330"/>
          </a:xfrm>
          <a:prstGeom prst="rect">
            <a:avLst/>
          </a:prstGeom>
          <a:noFill/>
        </p:spPr>
        <p:txBody>
          <a:bodyPr wrap="square">
            <a:spAutoFit/>
          </a:bodyPr>
          <a:lstStyle/>
          <a:p>
            <a:r>
              <a:rPr lang="es-ES" dirty="0"/>
              <a:t>Investigación realizada por el Centro Ética Empresarial (CÉE) del ESE Business </a:t>
            </a:r>
            <a:r>
              <a:rPr lang="es-ES" dirty="0" err="1"/>
              <a:t>School</a:t>
            </a:r>
            <a:r>
              <a:rPr lang="es-ES" dirty="0"/>
              <a:t> de la Universidad de los Andes</a:t>
            </a:r>
            <a:endParaRPr lang="es-CL" dirty="0"/>
          </a:p>
        </p:txBody>
      </p:sp>
      <p:sp>
        <p:nvSpPr>
          <p:cNvPr id="6" name="Rectángulo: esquinas redondeadas 5">
            <a:extLst>
              <a:ext uri="{FF2B5EF4-FFF2-40B4-BE49-F238E27FC236}">
                <a16:creationId xmlns:a16="http://schemas.microsoft.com/office/drawing/2014/main" id="{D7FE4370-BE8E-0C44-724F-36E8419024E3}"/>
              </a:ext>
            </a:extLst>
          </p:cNvPr>
          <p:cNvSpPr/>
          <p:nvPr/>
        </p:nvSpPr>
        <p:spPr>
          <a:xfrm>
            <a:off x="1828800" y="595515"/>
            <a:ext cx="7651102" cy="9517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3600" b="1" dirty="0"/>
              <a:t>É  T  I  C  A    Empresarial</a:t>
            </a:r>
          </a:p>
        </p:txBody>
      </p:sp>
      <p:sp>
        <p:nvSpPr>
          <p:cNvPr id="8" name="CuadroTexto 7">
            <a:extLst>
              <a:ext uri="{FF2B5EF4-FFF2-40B4-BE49-F238E27FC236}">
                <a16:creationId xmlns:a16="http://schemas.microsoft.com/office/drawing/2014/main" id="{322386E9-8726-4BFD-C99C-8CFE15D6FF8E}"/>
              </a:ext>
            </a:extLst>
          </p:cNvPr>
          <p:cNvSpPr txBox="1"/>
          <p:nvPr/>
        </p:nvSpPr>
        <p:spPr>
          <a:xfrm>
            <a:off x="340567" y="5062156"/>
            <a:ext cx="11346024" cy="1200329"/>
          </a:xfrm>
          <a:prstGeom prst="rect">
            <a:avLst/>
          </a:prstGeom>
          <a:solidFill>
            <a:srgbClr val="00B0F0"/>
          </a:solidFill>
        </p:spPr>
        <p:txBody>
          <a:bodyPr wrap="square">
            <a:spAutoFit/>
          </a:bodyPr>
          <a:lstStyle/>
          <a:p>
            <a:pPr algn="l"/>
            <a:r>
              <a:rPr lang="es-ES" b="0" i="0" dirty="0">
                <a:solidFill>
                  <a:srgbClr val="333333"/>
                </a:solidFill>
                <a:effectLst/>
                <a:latin typeface="PTSans"/>
              </a:rPr>
              <a:t>Banca &amp; </a:t>
            </a:r>
            <a:r>
              <a:rPr lang="es-ES" b="0" i="0" dirty="0" err="1">
                <a:solidFill>
                  <a:srgbClr val="333333"/>
                </a:solidFill>
                <a:effectLst/>
                <a:latin typeface="PTSans"/>
              </a:rPr>
              <a:t>FinTech</a:t>
            </a:r>
            <a:endParaRPr lang="es-ES" b="0" i="0" dirty="0">
              <a:solidFill>
                <a:srgbClr val="333333"/>
              </a:solidFill>
              <a:effectLst/>
              <a:latin typeface="PTSans"/>
            </a:endParaRPr>
          </a:p>
          <a:p>
            <a:pPr algn="l"/>
            <a:r>
              <a:rPr lang="es-ES" b="0" i="0" dirty="0">
                <a:solidFill>
                  <a:srgbClr val="000000"/>
                </a:solidFill>
                <a:effectLst/>
                <a:latin typeface="PTSans"/>
              </a:rPr>
              <a:t>Pérdidas por montos defraudados en la banca aumentan 35% en 2022 y superan los US$ 138 millones</a:t>
            </a:r>
          </a:p>
          <a:p>
            <a:pPr algn="l"/>
            <a:r>
              <a:rPr lang="es-ES" b="0" i="0" dirty="0">
                <a:solidFill>
                  <a:srgbClr val="333333"/>
                </a:solidFill>
                <a:effectLst/>
                <a:latin typeface="PTSans"/>
              </a:rPr>
              <a:t>Los bancos explican que el aumento se debe a la masividad de las transacciones electrónicas y a Ley Anti Fraudes, que limita la responsabilidad de los usuarios ante el robo o extravío de sus medios de pagos.</a:t>
            </a:r>
          </a:p>
        </p:txBody>
      </p:sp>
    </p:spTree>
    <p:extLst>
      <p:ext uri="{BB962C8B-B14F-4D97-AF65-F5344CB8AC3E}">
        <p14:creationId xmlns:p14="http://schemas.microsoft.com/office/powerpoint/2010/main" val="2460611495"/>
      </p:ext>
    </p:extLst>
  </p:cSld>
  <p:clrMapOvr>
    <a:masterClrMapping/>
  </p:clrMapOvr>
</p:sld>
</file>

<file path=ppt/theme/theme1.xml><?xml version="1.0" encoding="utf-8"?>
<a:theme xmlns:a="http://schemas.openxmlformats.org/drawingml/2006/main" name="Tema de Office">
  <a:themeElements>
    <a:clrScheme name="Personalizado 1">
      <a:dk1>
        <a:srgbClr val="7F7F7F"/>
      </a:dk1>
      <a:lt1>
        <a:sysClr val="window" lastClr="FFFFFF"/>
      </a:lt1>
      <a:dk2>
        <a:srgbClr val="A5A5A5"/>
      </a:dk2>
      <a:lt2>
        <a:srgbClr val="BFBFBF"/>
      </a:lt2>
      <a:accent1>
        <a:srgbClr val="FF0000"/>
      </a:accent1>
      <a:accent2>
        <a:srgbClr val="DF1303"/>
      </a:accent2>
      <a:accent3>
        <a:srgbClr val="A5A5A5"/>
      </a:accent3>
      <a:accent4>
        <a:srgbClr val="757070"/>
      </a:accent4>
      <a:accent5>
        <a:srgbClr val="D02A26"/>
      </a:accent5>
      <a:accent6>
        <a:srgbClr val="3F3F3F"/>
      </a:accent6>
      <a:hlink>
        <a:srgbClr val="FF0000"/>
      </a:hlink>
      <a:folHlink>
        <a:srgbClr val="FF0000"/>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7216</TotalTime>
  <Words>3489</Words>
  <Application>Microsoft Office PowerPoint</Application>
  <PresentationFormat>Panorámica</PresentationFormat>
  <Paragraphs>223</Paragraphs>
  <Slides>35</Slides>
  <Notes>0</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35</vt:i4>
      </vt:variant>
    </vt:vector>
  </HeadingPairs>
  <TitlesOfParts>
    <vt:vector size="48" baseType="lpstr">
      <vt:lpstr>-apple-system</vt:lpstr>
      <vt:lpstr>Arial</vt:lpstr>
      <vt:lpstr>Calibri</vt:lpstr>
      <vt:lpstr>Calibri Light</vt:lpstr>
      <vt:lpstr>Montserrat</vt:lpstr>
      <vt:lpstr>Open Sans</vt:lpstr>
      <vt:lpstr>PTSans</vt:lpstr>
      <vt:lpstr>Söhne</vt:lpstr>
      <vt:lpstr>Source Sans Pro</vt:lpstr>
      <vt:lpstr>Trebuchet MS</vt:lpstr>
      <vt:lpstr>var( --e-global-typography-text-font-family )</vt:lpstr>
      <vt:lpstr>Wingdings</vt:lpstr>
      <vt:lpstr>Tema de Office</vt:lpstr>
      <vt:lpstr>Presentación de PowerPoint</vt:lpstr>
      <vt:lpstr>Detalle del día de hoy</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Situación Actual CHILE </vt:lpstr>
      <vt:lpstr>Hablemos de Fraudes </vt:lpstr>
      <vt:lpstr>Presentación de PowerPoint</vt:lpstr>
      <vt:lpstr>Casos de conductas poco éticas </vt:lpstr>
      <vt:lpstr>Porqué una persona podría incurrir en una conducta no ética</vt:lpstr>
      <vt:lpstr>Como evitar una conducta no ética en mi trabajo </vt:lpstr>
      <vt:lpstr>Presentación de PowerPoint</vt:lpstr>
      <vt:lpstr>Presentación de PowerPoint</vt:lpstr>
      <vt:lpstr>Presentación de PowerPoint</vt:lpstr>
      <vt:lpstr>Aspectos a considerar</vt:lpstr>
      <vt:lpstr>Aspectos a considerar</vt:lpstr>
      <vt:lpstr>Presentación de PowerPoint</vt:lpstr>
      <vt:lpstr>Presentación de PowerPoint</vt:lpstr>
      <vt:lpstr>Presentación de PowerPoint</vt:lpstr>
      <vt:lpstr>Datos </vt:lpstr>
      <vt:lpstr>Herramientas y Pasos para internacionalizarse </vt:lpstr>
      <vt:lpstr>Prochile , apoyo por parte del Estado de CHILE  </vt:lpstr>
      <vt:lpstr>Prochile</vt:lpstr>
      <vt:lpstr>Prochile en Regiones </vt:lpstr>
      <vt:lpstr>Prochile en el mundo </vt:lpstr>
      <vt:lpstr>Presentación de PowerPoint</vt:lpstr>
      <vt:lpstr>Presentación de PowerPoint</vt:lpstr>
      <vt:lpstr>Presentación de PowerPoint</vt:lpstr>
      <vt:lpstr>Algunos emprendimientos sociales </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Ventas</dc:creator>
  <cp:lastModifiedBy>Pamela Valdes Ibarra</cp:lastModifiedBy>
  <cp:revision>102</cp:revision>
  <dcterms:created xsi:type="dcterms:W3CDTF">2017-06-27T14:48:27Z</dcterms:created>
  <dcterms:modified xsi:type="dcterms:W3CDTF">2023-03-28T00:34:19Z</dcterms:modified>
</cp:coreProperties>
</file>