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17" r:id="rId3"/>
    <p:sldId id="273" r:id="rId4"/>
    <p:sldId id="318" r:id="rId5"/>
    <p:sldId id="301" r:id="rId6"/>
    <p:sldId id="297" r:id="rId7"/>
    <p:sldId id="302" r:id="rId8"/>
    <p:sldId id="298" r:id="rId9"/>
    <p:sldId id="299" r:id="rId10"/>
    <p:sldId id="303" r:id="rId11"/>
    <p:sldId id="304" r:id="rId12"/>
    <p:sldId id="305" r:id="rId13"/>
    <p:sldId id="306" r:id="rId14"/>
    <p:sldId id="307" r:id="rId15"/>
    <p:sldId id="308" r:id="rId16"/>
    <p:sldId id="311" r:id="rId17"/>
    <p:sldId id="310" r:id="rId18"/>
    <p:sldId id="315" r:id="rId19"/>
    <p:sldId id="312" r:id="rId20"/>
    <p:sldId id="314" r:id="rId21"/>
    <p:sldId id="313" r:id="rId22"/>
    <p:sldId id="316" r:id="rId23"/>
    <p:sldId id="309" r:id="rId24"/>
    <p:sldId id="319" r:id="rId25"/>
    <p:sldId id="320" r:id="rId26"/>
    <p:sldId id="322" r:id="rId27"/>
    <p:sldId id="321" r:id="rId28"/>
    <p:sldId id="323" r:id="rId29"/>
    <p:sldId id="324" r:id="rId30"/>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58" y="1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65BADD-1A05-4241-81B0-925BA56CF41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CL"/>
        </a:p>
      </dgm:t>
    </dgm:pt>
    <dgm:pt modelId="{76CFB420-2EB9-4063-A11C-9D6C976BB266}">
      <dgm:prSet phldrT="[Texto]" custT="1"/>
      <dgm:spPr/>
      <dgm:t>
        <a:bodyPr/>
        <a:lstStyle/>
        <a:p>
          <a:r>
            <a:rPr kumimoji="0" lang="es-CL" altLang="es-CL" sz="1600" b="0" i="0" u="none" strike="noStrike" cap="none" normalizeH="0" baseline="0" dirty="0">
              <a:ln>
                <a:noFill/>
              </a:ln>
              <a:solidFill>
                <a:schemeClr val="bg1"/>
              </a:solidFill>
              <a:effectLst/>
              <a:latin typeface="Söhne"/>
            </a:rPr>
            <a:t>Identificar las necesidades de financiamiento: Lo primero que debes hacer es identificar cuánto dinero necesitas y para qué lo necesitas. Debes tener una idea clara de los gastos iniciales y de los costos recurrentes de tu emprendimiento</a:t>
          </a:r>
          <a:endParaRPr lang="es-CL" sz="1600" dirty="0">
            <a:solidFill>
              <a:schemeClr val="bg1"/>
            </a:solidFill>
          </a:endParaRPr>
        </a:p>
      </dgm:t>
    </dgm:pt>
    <dgm:pt modelId="{0DC8A0EF-0BC8-4707-BCA2-7A882EC3AC17}" type="parTrans" cxnId="{40628E48-BF87-40E6-A6F8-6A49926BEB0B}">
      <dgm:prSet/>
      <dgm:spPr/>
      <dgm:t>
        <a:bodyPr/>
        <a:lstStyle/>
        <a:p>
          <a:endParaRPr lang="es-CL" sz="2000">
            <a:solidFill>
              <a:schemeClr val="bg1"/>
            </a:solidFill>
          </a:endParaRPr>
        </a:p>
      </dgm:t>
    </dgm:pt>
    <dgm:pt modelId="{603C2C23-610B-4820-AFE0-EEB406B46916}" type="sibTrans" cxnId="{40628E48-BF87-40E6-A6F8-6A49926BEB0B}">
      <dgm:prSet/>
      <dgm:spPr/>
      <dgm:t>
        <a:bodyPr/>
        <a:lstStyle/>
        <a:p>
          <a:endParaRPr lang="es-CL" sz="2000">
            <a:solidFill>
              <a:schemeClr val="bg1"/>
            </a:solidFill>
          </a:endParaRPr>
        </a:p>
      </dgm:t>
    </dgm:pt>
    <dgm:pt modelId="{9B5A1B28-895D-433A-9A40-3F3877E21FAC}">
      <dgm:prSet phldrT="[Texto]" custT="1"/>
      <dgm:spPr/>
      <dgm:t>
        <a:bodyPr/>
        <a:lstStyle/>
        <a:p>
          <a:r>
            <a:rPr kumimoji="0" lang="es-CL" altLang="es-CL" sz="1600" b="0" i="0" u="none" strike="noStrike" cap="none" normalizeH="0" baseline="0" dirty="0">
              <a:ln>
                <a:noFill/>
              </a:ln>
              <a:solidFill>
                <a:schemeClr val="bg1"/>
              </a:solidFill>
              <a:effectLst/>
              <a:latin typeface="Söhne"/>
            </a:rPr>
            <a:t>Analizar las opciones de financiamiento: Una vez que sepas cuánto dinero necesitas, debes investigar las diferentes opciones de financiamiento que están disponibles para ti. Estas pueden incluir préstamos bancarios, inversionistas ángeles, capital de riesgo, crowdfunding, entre otros</a:t>
          </a:r>
          <a:endParaRPr lang="es-CL" sz="1600" dirty="0">
            <a:solidFill>
              <a:schemeClr val="bg1"/>
            </a:solidFill>
          </a:endParaRPr>
        </a:p>
      </dgm:t>
    </dgm:pt>
    <dgm:pt modelId="{0EC6B8CC-C583-4C17-BF81-6581BACC8F7E}" type="parTrans" cxnId="{44F3EEBC-5377-47E4-861E-1F42F7627662}">
      <dgm:prSet/>
      <dgm:spPr/>
      <dgm:t>
        <a:bodyPr/>
        <a:lstStyle/>
        <a:p>
          <a:endParaRPr lang="es-CL" sz="2000">
            <a:solidFill>
              <a:schemeClr val="bg1"/>
            </a:solidFill>
          </a:endParaRPr>
        </a:p>
      </dgm:t>
    </dgm:pt>
    <dgm:pt modelId="{D618B700-F4EA-4D47-B029-BD202D504CC6}" type="sibTrans" cxnId="{44F3EEBC-5377-47E4-861E-1F42F7627662}">
      <dgm:prSet/>
      <dgm:spPr/>
      <dgm:t>
        <a:bodyPr/>
        <a:lstStyle/>
        <a:p>
          <a:endParaRPr lang="es-CL" sz="2000">
            <a:solidFill>
              <a:schemeClr val="bg1"/>
            </a:solidFill>
          </a:endParaRPr>
        </a:p>
      </dgm:t>
    </dgm:pt>
    <dgm:pt modelId="{B06E77AB-FECF-4B10-B7AD-2E893F0B255A}">
      <dgm:prSet phldrT="[Texto]" custT="1"/>
      <dgm:spPr/>
      <dgm:t>
        <a:bodyPr/>
        <a:lstStyle/>
        <a:p>
          <a:r>
            <a:rPr kumimoji="0" lang="es-CL" altLang="es-CL" sz="1600" b="0" i="0" u="none" strike="noStrike" cap="none" normalizeH="0" baseline="0" dirty="0">
              <a:ln>
                <a:noFill/>
              </a:ln>
              <a:solidFill>
                <a:schemeClr val="bg1"/>
              </a:solidFill>
              <a:effectLst/>
              <a:latin typeface="Söhne"/>
            </a:rPr>
            <a:t>Preparar un plan de negocios: Para poder obtener financiamiento, necesitas presentar un plan de negocios que explique tu modelo de negocio, tu estrategia de marketing, tus proyecciones financieras y otras informaciones relevantes.</a:t>
          </a:r>
          <a:endParaRPr lang="es-CL" sz="1600" dirty="0">
            <a:solidFill>
              <a:schemeClr val="bg1"/>
            </a:solidFill>
          </a:endParaRPr>
        </a:p>
      </dgm:t>
    </dgm:pt>
    <dgm:pt modelId="{7A6F7528-ADB3-4D90-B4E7-E74B2DB23839}" type="parTrans" cxnId="{C113C806-4EB5-4BCD-88DC-0E3CC95BEF62}">
      <dgm:prSet/>
      <dgm:spPr/>
      <dgm:t>
        <a:bodyPr/>
        <a:lstStyle/>
        <a:p>
          <a:endParaRPr lang="es-CL" sz="2000">
            <a:solidFill>
              <a:schemeClr val="bg1"/>
            </a:solidFill>
          </a:endParaRPr>
        </a:p>
      </dgm:t>
    </dgm:pt>
    <dgm:pt modelId="{C1AE65CA-7122-4F32-81B1-03A2B9CCAEAE}" type="sibTrans" cxnId="{C113C806-4EB5-4BCD-88DC-0E3CC95BEF62}">
      <dgm:prSet/>
      <dgm:spPr/>
      <dgm:t>
        <a:bodyPr/>
        <a:lstStyle/>
        <a:p>
          <a:endParaRPr lang="es-CL" sz="2000">
            <a:solidFill>
              <a:schemeClr val="bg1"/>
            </a:solidFill>
          </a:endParaRPr>
        </a:p>
      </dgm:t>
    </dgm:pt>
    <dgm:pt modelId="{F6BB458D-9F3F-4EBD-8C0A-A1B109DB716A}">
      <dgm:prSet phldrT="[Texto]" custT="1"/>
      <dgm:spPr/>
      <dgm:t>
        <a:bodyPr/>
        <a:lstStyle/>
        <a:p>
          <a:pPr>
            <a:buClrTx/>
            <a:buSzTx/>
            <a:buFontTx/>
            <a:buAutoNum type="arabicPeriod" startAt="4"/>
          </a:pPr>
          <a:r>
            <a:rPr kumimoji="0" lang="es-CL" altLang="es-CL" sz="1600" b="0" i="0" u="none" strike="noStrike" cap="none" normalizeH="0" baseline="0" dirty="0">
              <a:ln>
                <a:noFill/>
              </a:ln>
              <a:solidFill>
                <a:schemeClr val="bg1"/>
              </a:solidFill>
              <a:effectLst/>
              <a:latin typeface="Söhne"/>
            </a:rPr>
            <a:t>Encontrar a los inversionistas adecuados: Si decides buscar inversionistas, debes identificar aquellos que estén interesados en tu industria o nicho específico, y que compartan tu visión para el negocio.</a:t>
          </a:r>
          <a:endParaRPr lang="es-CL" sz="1600" dirty="0">
            <a:solidFill>
              <a:schemeClr val="bg1"/>
            </a:solidFill>
          </a:endParaRPr>
        </a:p>
      </dgm:t>
    </dgm:pt>
    <dgm:pt modelId="{3741E951-05EF-481F-BAED-31EDF942BD05}" type="parTrans" cxnId="{AF277E89-F288-4B15-9E45-64D42E2B1E2D}">
      <dgm:prSet/>
      <dgm:spPr/>
      <dgm:t>
        <a:bodyPr/>
        <a:lstStyle/>
        <a:p>
          <a:endParaRPr lang="es-CL" sz="2000">
            <a:solidFill>
              <a:schemeClr val="bg1"/>
            </a:solidFill>
          </a:endParaRPr>
        </a:p>
      </dgm:t>
    </dgm:pt>
    <dgm:pt modelId="{F477976C-A04D-4DE3-8211-65501E2A4F80}" type="sibTrans" cxnId="{AF277E89-F288-4B15-9E45-64D42E2B1E2D}">
      <dgm:prSet/>
      <dgm:spPr/>
      <dgm:t>
        <a:bodyPr/>
        <a:lstStyle/>
        <a:p>
          <a:endParaRPr lang="es-CL" sz="2000">
            <a:solidFill>
              <a:schemeClr val="bg1"/>
            </a:solidFill>
          </a:endParaRPr>
        </a:p>
      </dgm:t>
    </dgm:pt>
    <dgm:pt modelId="{2BA4772A-FF26-4652-8451-A926DBA3E209}">
      <dgm:prSet phldrT="[Texto]" custT="1"/>
      <dgm:spPr/>
      <dgm:t>
        <a:bodyPr/>
        <a:lstStyle/>
        <a:p>
          <a:pPr>
            <a:buClrTx/>
            <a:buSzTx/>
            <a:buFontTx/>
            <a:buAutoNum type="arabicPeriod" startAt="5"/>
          </a:pPr>
          <a:r>
            <a:rPr kumimoji="0" lang="es-CL" altLang="es-CL" sz="1600" b="0" i="0" u="none" strike="noStrike" cap="none" normalizeH="0" baseline="0" dirty="0">
              <a:ln>
                <a:noFill/>
              </a:ln>
              <a:solidFill>
                <a:schemeClr val="bg1"/>
              </a:solidFill>
              <a:effectLst/>
              <a:latin typeface="Söhne"/>
            </a:rPr>
            <a:t>Negociar los términos del financiamiento: Una vez que hayas encontrado inversionistas interesados, debes negociar los términos del financiamiento, incluyendo la cantidad de dinero que se invertirá, el plazo de pago, las tasas de interés y otros términos importantes.</a:t>
          </a:r>
          <a:endParaRPr lang="es-CL" sz="1600" dirty="0">
            <a:solidFill>
              <a:schemeClr val="bg1"/>
            </a:solidFill>
          </a:endParaRPr>
        </a:p>
      </dgm:t>
    </dgm:pt>
    <dgm:pt modelId="{3CFA0FF3-F89B-4889-A89F-B3D595FE4746}" type="parTrans" cxnId="{E974CF34-E2BD-495D-93CD-3510980D0300}">
      <dgm:prSet/>
      <dgm:spPr/>
      <dgm:t>
        <a:bodyPr/>
        <a:lstStyle/>
        <a:p>
          <a:endParaRPr lang="es-CL" sz="2000">
            <a:solidFill>
              <a:schemeClr val="bg1"/>
            </a:solidFill>
          </a:endParaRPr>
        </a:p>
      </dgm:t>
    </dgm:pt>
    <dgm:pt modelId="{348FAEB2-5583-4ED5-B11D-3F3F3089A6FC}" type="sibTrans" cxnId="{E974CF34-E2BD-495D-93CD-3510980D0300}">
      <dgm:prSet/>
      <dgm:spPr/>
      <dgm:t>
        <a:bodyPr/>
        <a:lstStyle/>
        <a:p>
          <a:endParaRPr lang="es-CL" sz="2000">
            <a:solidFill>
              <a:schemeClr val="bg1"/>
            </a:solidFill>
          </a:endParaRPr>
        </a:p>
      </dgm:t>
    </dgm:pt>
    <dgm:pt modelId="{4DC27C57-61A5-4E8D-B306-2F38E286472C}" type="pres">
      <dgm:prSet presAssocID="{6965BADD-1A05-4241-81B0-925BA56CF41B}" presName="diagram" presStyleCnt="0">
        <dgm:presLayoutVars>
          <dgm:dir/>
          <dgm:resizeHandles val="exact"/>
        </dgm:presLayoutVars>
      </dgm:prSet>
      <dgm:spPr/>
    </dgm:pt>
    <dgm:pt modelId="{E5AAFD2E-8766-40D9-B78C-2DD5CE746E4A}" type="pres">
      <dgm:prSet presAssocID="{76CFB420-2EB9-4063-A11C-9D6C976BB266}" presName="node" presStyleLbl="node1" presStyleIdx="0" presStyleCnt="5">
        <dgm:presLayoutVars>
          <dgm:bulletEnabled val="1"/>
        </dgm:presLayoutVars>
      </dgm:prSet>
      <dgm:spPr/>
    </dgm:pt>
    <dgm:pt modelId="{8833820E-99EE-431C-8126-159F4B7F3111}" type="pres">
      <dgm:prSet presAssocID="{603C2C23-610B-4820-AFE0-EEB406B46916}" presName="sibTrans" presStyleCnt="0"/>
      <dgm:spPr/>
    </dgm:pt>
    <dgm:pt modelId="{7875D155-2FD6-4679-8439-EABD295763CF}" type="pres">
      <dgm:prSet presAssocID="{9B5A1B28-895D-433A-9A40-3F3877E21FAC}" presName="node" presStyleLbl="node1" presStyleIdx="1" presStyleCnt="5">
        <dgm:presLayoutVars>
          <dgm:bulletEnabled val="1"/>
        </dgm:presLayoutVars>
      </dgm:prSet>
      <dgm:spPr/>
    </dgm:pt>
    <dgm:pt modelId="{5B928D5F-AE9D-4363-946D-0AA86885511A}" type="pres">
      <dgm:prSet presAssocID="{D618B700-F4EA-4D47-B029-BD202D504CC6}" presName="sibTrans" presStyleCnt="0"/>
      <dgm:spPr/>
    </dgm:pt>
    <dgm:pt modelId="{77A19507-6F8C-4F89-8E88-DFDC1AA92D88}" type="pres">
      <dgm:prSet presAssocID="{B06E77AB-FECF-4B10-B7AD-2E893F0B255A}" presName="node" presStyleLbl="node1" presStyleIdx="2" presStyleCnt="5">
        <dgm:presLayoutVars>
          <dgm:bulletEnabled val="1"/>
        </dgm:presLayoutVars>
      </dgm:prSet>
      <dgm:spPr/>
    </dgm:pt>
    <dgm:pt modelId="{FA96FA71-647A-4FAA-A46F-3FB0DEFCB2A3}" type="pres">
      <dgm:prSet presAssocID="{C1AE65CA-7122-4F32-81B1-03A2B9CCAEAE}" presName="sibTrans" presStyleCnt="0"/>
      <dgm:spPr/>
    </dgm:pt>
    <dgm:pt modelId="{DFD1027D-EA57-45F2-B069-F99951D13BD9}" type="pres">
      <dgm:prSet presAssocID="{F6BB458D-9F3F-4EBD-8C0A-A1B109DB716A}" presName="node" presStyleLbl="node1" presStyleIdx="3" presStyleCnt="5">
        <dgm:presLayoutVars>
          <dgm:bulletEnabled val="1"/>
        </dgm:presLayoutVars>
      </dgm:prSet>
      <dgm:spPr/>
    </dgm:pt>
    <dgm:pt modelId="{B06982FE-A45B-4BC9-A08B-F5E8A17068B0}" type="pres">
      <dgm:prSet presAssocID="{F477976C-A04D-4DE3-8211-65501E2A4F80}" presName="sibTrans" presStyleCnt="0"/>
      <dgm:spPr/>
    </dgm:pt>
    <dgm:pt modelId="{9EB2528F-604C-4A5D-B4E4-B75CE793FBCE}" type="pres">
      <dgm:prSet presAssocID="{2BA4772A-FF26-4652-8451-A926DBA3E209}" presName="node" presStyleLbl="node1" presStyleIdx="4" presStyleCnt="5">
        <dgm:presLayoutVars>
          <dgm:bulletEnabled val="1"/>
        </dgm:presLayoutVars>
      </dgm:prSet>
      <dgm:spPr/>
    </dgm:pt>
  </dgm:ptLst>
  <dgm:cxnLst>
    <dgm:cxn modelId="{C113C806-4EB5-4BCD-88DC-0E3CC95BEF62}" srcId="{6965BADD-1A05-4241-81B0-925BA56CF41B}" destId="{B06E77AB-FECF-4B10-B7AD-2E893F0B255A}" srcOrd="2" destOrd="0" parTransId="{7A6F7528-ADB3-4D90-B4E7-E74B2DB23839}" sibTransId="{C1AE65CA-7122-4F32-81B1-03A2B9CCAEAE}"/>
    <dgm:cxn modelId="{E974CF34-E2BD-495D-93CD-3510980D0300}" srcId="{6965BADD-1A05-4241-81B0-925BA56CF41B}" destId="{2BA4772A-FF26-4652-8451-A926DBA3E209}" srcOrd="4" destOrd="0" parTransId="{3CFA0FF3-F89B-4889-A89F-B3D595FE4746}" sibTransId="{348FAEB2-5583-4ED5-B11D-3F3F3089A6FC}"/>
    <dgm:cxn modelId="{C93E3338-9300-46E6-96D8-78F9786C6276}" type="presOf" srcId="{B06E77AB-FECF-4B10-B7AD-2E893F0B255A}" destId="{77A19507-6F8C-4F89-8E88-DFDC1AA92D88}" srcOrd="0" destOrd="0" presId="urn:microsoft.com/office/officeart/2005/8/layout/default"/>
    <dgm:cxn modelId="{40628E48-BF87-40E6-A6F8-6A49926BEB0B}" srcId="{6965BADD-1A05-4241-81B0-925BA56CF41B}" destId="{76CFB420-2EB9-4063-A11C-9D6C976BB266}" srcOrd="0" destOrd="0" parTransId="{0DC8A0EF-0BC8-4707-BCA2-7A882EC3AC17}" sibTransId="{603C2C23-610B-4820-AFE0-EEB406B46916}"/>
    <dgm:cxn modelId="{8E041281-E44D-4FEE-8F52-C670E8F0A8CD}" type="presOf" srcId="{F6BB458D-9F3F-4EBD-8C0A-A1B109DB716A}" destId="{DFD1027D-EA57-45F2-B069-F99951D13BD9}" srcOrd="0" destOrd="0" presId="urn:microsoft.com/office/officeart/2005/8/layout/default"/>
    <dgm:cxn modelId="{2E3A3785-0C6C-4745-B628-324A0680014B}" type="presOf" srcId="{2BA4772A-FF26-4652-8451-A926DBA3E209}" destId="{9EB2528F-604C-4A5D-B4E4-B75CE793FBCE}" srcOrd="0" destOrd="0" presId="urn:microsoft.com/office/officeart/2005/8/layout/default"/>
    <dgm:cxn modelId="{AF277E89-F288-4B15-9E45-64D42E2B1E2D}" srcId="{6965BADD-1A05-4241-81B0-925BA56CF41B}" destId="{F6BB458D-9F3F-4EBD-8C0A-A1B109DB716A}" srcOrd="3" destOrd="0" parTransId="{3741E951-05EF-481F-BAED-31EDF942BD05}" sibTransId="{F477976C-A04D-4DE3-8211-65501E2A4F80}"/>
    <dgm:cxn modelId="{129E5D9B-E92D-4997-8030-CEDC26B53E6B}" type="presOf" srcId="{76CFB420-2EB9-4063-A11C-9D6C976BB266}" destId="{E5AAFD2E-8766-40D9-B78C-2DD5CE746E4A}" srcOrd="0" destOrd="0" presId="urn:microsoft.com/office/officeart/2005/8/layout/default"/>
    <dgm:cxn modelId="{44F3EEBC-5377-47E4-861E-1F42F7627662}" srcId="{6965BADD-1A05-4241-81B0-925BA56CF41B}" destId="{9B5A1B28-895D-433A-9A40-3F3877E21FAC}" srcOrd="1" destOrd="0" parTransId="{0EC6B8CC-C583-4C17-BF81-6581BACC8F7E}" sibTransId="{D618B700-F4EA-4D47-B029-BD202D504CC6}"/>
    <dgm:cxn modelId="{956F66D0-6B90-4F3A-A1CC-7330A89CB910}" type="presOf" srcId="{9B5A1B28-895D-433A-9A40-3F3877E21FAC}" destId="{7875D155-2FD6-4679-8439-EABD295763CF}" srcOrd="0" destOrd="0" presId="urn:microsoft.com/office/officeart/2005/8/layout/default"/>
    <dgm:cxn modelId="{44789FDF-E9FD-45B0-B034-1FCFFE99AB60}" type="presOf" srcId="{6965BADD-1A05-4241-81B0-925BA56CF41B}" destId="{4DC27C57-61A5-4E8D-B306-2F38E286472C}" srcOrd="0" destOrd="0" presId="urn:microsoft.com/office/officeart/2005/8/layout/default"/>
    <dgm:cxn modelId="{3A3D2D06-BFF8-4557-A9A3-194E3E7B75D9}" type="presParOf" srcId="{4DC27C57-61A5-4E8D-B306-2F38E286472C}" destId="{E5AAFD2E-8766-40D9-B78C-2DD5CE746E4A}" srcOrd="0" destOrd="0" presId="urn:microsoft.com/office/officeart/2005/8/layout/default"/>
    <dgm:cxn modelId="{BC68C3CB-103B-40D2-B08B-6B0903844371}" type="presParOf" srcId="{4DC27C57-61A5-4E8D-B306-2F38E286472C}" destId="{8833820E-99EE-431C-8126-159F4B7F3111}" srcOrd="1" destOrd="0" presId="urn:microsoft.com/office/officeart/2005/8/layout/default"/>
    <dgm:cxn modelId="{01F6011D-97D8-48A8-A9DA-12BAB4CF0D76}" type="presParOf" srcId="{4DC27C57-61A5-4E8D-B306-2F38E286472C}" destId="{7875D155-2FD6-4679-8439-EABD295763CF}" srcOrd="2" destOrd="0" presId="urn:microsoft.com/office/officeart/2005/8/layout/default"/>
    <dgm:cxn modelId="{F88B0492-585D-48E8-AF9D-A7E839D49F62}" type="presParOf" srcId="{4DC27C57-61A5-4E8D-B306-2F38E286472C}" destId="{5B928D5F-AE9D-4363-946D-0AA86885511A}" srcOrd="3" destOrd="0" presId="urn:microsoft.com/office/officeart/2005/8/layout/default"/>
    <dgm:cxn modelId="{314DA4D7-CE00-40B9-86FB-B0DFA0E52626}" type="presParOf" srcId="{4DC27C57-61A5-4E8D-B306-2F38E286472C}" destId="{77A19507-6F8C-4F89-8E88-DFDC1AA92D88}" srcOrd="4" destOrd="0" presId="urn:microsoft.com/office/officeart/2005/8/layout/default"/>
    <dgm:cxn modelId="{91E26065-11C2-4F58-9BAC-2F6E0CE8C2BF}" type="presParOf" srcId="{4DC27C57-61A5-4E8D-B306-2F38E286472C}" destId="{FA96FA71-647A-4FAA-A46F-3FB0DEFCB2A3}" srcOrd="5" destOrd="0" presId="urn:microsoft.com/office/officeart/2005/8/layout/default"/>
    <dgm:cxn modelId="{44FF80DB-D721-48F5-AE0B-AA21A780D2E7}" type="presParOf" srcId="{4DC27C57-61A5-4E8D-B306-2F38E286472C}" destId="{DFD1027D-EA57-45F2-B069-F99951D13BD9}" srcOrd="6" destOrd="0" presId="urn:microsoft.com/office/officeart/2005/8/layout/default"/>
    <dgm:cxn modelId="{44DED45F-B884-491E-8BD9-9254CE586F08}" type="presParOf" srcId="{4DC27C57-61A5-4E8D-B306-2F38E286472C}" destId="{B06982FE-A45B-4BC9-A08B-F5E8A17068B0}" srcOrd="7" destOrd="0" presId="urn:microsoft.com/office/officeart/2005/8/layout/default"/>
    <dgm:cxn modelId="{643A8681-92B0-4732-A9F9-7CE9C0788317}" type="presParOf" srcId="{4DC27C57-61A5-4E8D-B306-2F38E286472C}" destId="{9EB2528F-604C-4A5D-B4E4-B75CE793FBCE}"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20047C-0DD9-44E0-B266-99865163CC9D}"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s-CL"/>
        </a:p>
      </dgm:t>
    </dgm:pt>
    <dgm:pt modelId="{9E3DD1C2-64AD-412B-A31C-769C49B19B0E}">
      <dgm:prSet phldrT="[Texto]"/>
      <dgm:spPr/>
      <dgm:t>
        <a:bodyPr/>
        <a:lstStyle/>
        <a:p>
          <a:r>
            <a:rPr lang="es-CL" dirty="0" err="1"/>
            <a:t>Alternaivas</a:t>
          </a:r>
          <a:r>
            <a:rPr lang="es-CL" dirty="0"/>
            <a:t> </a:t>
          </a:r>
        </a:p>
      </dgm:t>
    </dgm:pt>
    <dgm:pt modelId="{5C96BD00-8925-4CB6-8101-84AFD3D5277D}" type="parTrans" cxnId="{14DEA237-2290-434B-8B2E-ECA0A05643E3}">
      <dgm:prSet/>
      <dgm:spPr/>
      <dgm:t>
        <a:bodyPr/>
        <a:lstStyle/>
        <a:p>
          <a:endParaRPr lang="es-CL"/>
        </a:p>
      </dgm:t>
    </dgm:pt>
    <dgm:pt modelId="{54CE9E9A-984B-4070-9B79-57A62A081D27}" type="sibTrans" cxnId="{14DEA237-2290-434B-8B2E-ECA0A05643E3}">
      <dgm:prSet/>
      <dgm:spPr/>
      <dgm:t>
        <a:bodyPr/>
        <a:lstStyle/>
        <a:p>
          <a:endParaRPr lang="es-CL"/>
        </a:p>
      </dgm:t>
    </dgm:pt>
    <dgm:pt modelId="{0AC7A64D-562D-4001-B31B-F357777E3D64}">
      <dgm:prSet phldrT="[Texto]"/>
      <dgm:spPr/>
      <dgm:t>
        <a:bodyPr/>
        <a:lstStyle/>
        <a:p>
          <a:r>
            <a:rPr lang="es-CL" dirty="0"/>
            <a:t>Capital Propio</a:t>
          </a:r>
        </a:p>
      </dgm:t>
    </dgm:pt>
    <dgm:pt modelId="{5412C6FD-DE2D-428C-8119-C070686B4D41}" type="parTrans" cxnId="{2C12CB78-652D-496F-8BB5-7AC1F1E0E26C}">
      <dgm:prSet/>
      <dgm:spPr/>
      <dgm:t>
        <a:bodyPr/>
        <a:lstStyle/>
        <a:p>
          <a:endParaRPr lang="es-CL"/>
        </a:p>
      </dgm:t>
    </dgm:pt>
    <dgm:pt modelId="{AA5120C6-56ED-4C11-98EE-5D75824FA3DD}" type="sibTrans" cxnId="{2C12CB78-652D-496F-8BB5-7AC1F1E0E26C}">
      <dgm:prSet/>
      <dgm:spPr/>
      <dgm:t>
        <a:bodyPr/>
        <a:lstStyle/>
        <a:p>
          <a:endParaRPr lang="es-CL"/>
        </a:p>
      </dgm:t>
    </dgm:pt>
    <dgm:pt modelId="{B41829EC-23CC-4887-B6AF-7B22BD4B0647}">
      <dgm:prSet phldrT="[Texto]"/>
      <dgm:spPr/>
      <dgm:t>
        <a:bodyPr/>
        <a:lstStyle/>
        <a:p>
          <a:r>
            <a:rPr lang="es-CL" dirty="0"/>
            <a:t>Subsidios ( No se devuelven pero se rinden)</a:t>
          </a:r>
        </a:p>
      </dgm:t>
    </dgm:pt>
    <dgm:pt modelId="{0B2508AC-B437-4803-B52F-A64EC882F5DC}" type="parTrans" cxnId="{99640A7D-1E2E-46FD-B77B-CF6A83B8EFD6}">
      <dgm:prSet/>
      <dgm:spPr/>
      <dgm:t>
        <a:bodyPr/>
        <a:lstStyle/>
        <a:p>
          <a:endParaRPr lang="es-CL"/>
        </a:p>
      </dgm:t>
    </dgm:pt>
    <dgm:pt modelId="{7C5AC8E4-A9BF-475C-A9CE-306809D1890F}" type="sibTrans" cxnId="{99640A7D-1E2E-46FD-B77B-CF6A83B8EFD6}">
      <dgm:prSet/>
      <dgm:spPr/>
      <dgm:t>
        <a:bodyPr/>
        <a:lstStyle/>
        <a:p>
          <a:endParaRPr lang="es-CL"/>
        </a:p>
      </dgm:t>
    </dgm:pt>
    <dgm:pt modelId="{946E538E-4664-49B7-9336-E4F695EE1E80}">
      <dgm:prSet phldrT="[Texto]"/>
      <dgm:spPr/>
      <dgm:t>
        <a:bodyPr/>
        <a:lstStyle/>
        <a:p>
          <a:r>
            <a:rPr lang="es-CL" dirty="0"/>
            <a:t>Préstamos </a:t>
          </a:r>
        </a:p>
      </dgm:t>
    </dgm:pt>
    <dgm:pt modelId="{30124EF2-53D7-4AC9-B8C9-6628CC73545E}" type="parTrans" cxnId="{6FEC16BB-30D2-4948-800C-D334748E9253}">
      <dgm:prSet/>
      <dgm:spPr/>
      <dgm:t>
        <a:bodyPr/>
        <a:lstStyle/>
        <a:p>
          <a:endParaRPr lang="es-CL"/>
        </a:p>
      </dgm:t>
    </dgm:pt>
    <dgm:pt modelId="{96611A4B-A3CE-4B7D-96C0-FCB81CE31A65}" type="sibTrans" cxnId="{6FEC16BB-30D2-4948-800C-D334748E9253}">
      <dgm:prSet/>
      <dgm:spPr/>
      <dgm:t>
        <a:bodyPr/>
        <a:lstStyle/>
        <a:p>
          <a:endParaRPr lang="es-CL"/>
        </a:p>
      </dgm:t>
    </dgm:pt>
    <dgm:pt modelId="{5BFE8D6A-22D5-4055-9932-E540790A0849}" type="pres">
      <dgm:prSet presAssocID="{5220047C-0DD9-44E0-B266-99865163CC9D}" presName="Name0" presStyleCnt="0">
        <dgm:presLayoutVars>
          <dgm:chPref val="1"/>
          <dgm:dir/>
          <dgm:animOne val="branch"/>
          <dgm:animLvl val="lvl"/>
          <dgm:resizeHandles val="exact"/>
        </dgm:presLayoutVars>
      </dgm:prSet>
      <dgm:spPr/>
    </dgm:pt>
    <dgm:pt modelId="{5BD26F7E-92A2-4C1D-B337-1B22304CDC62}" type="pres">
      <dgm:prSet presAssocID="{9E3DD1C2-64AD-412B-A31C-769C49B19B0E}" presName="root1" presStyleCnt="0"/>
      <dgm:spPr/>
    </dgm:pt>
    <dgm:pt modelId="{3A3D41DA-7D8A-45C7-A817-44E9FD2E3DC5}" type="pres">
      <dgm:prSet presAssocID="{9E3DD1C2-64AD-412B-A31C-769C49B19B0E}" presName="LevelOneTextNode" presStyleLbl="node0" presStyleIdx="0" presStyleCnt="1">
        <dgm:presLayoutVars>
          <dgm:chPref val="3"/>
        </dgm:presLayoutVars>
      </dgm:prSet>
      <dgm:spPr/>
    </dgm:pt>
    <dgm:pt modelId="{1651510E-0CB9-4956-8A44-AD6D0F01A713}" type="pres">
      <dgm:prSet presAssocID="{9E3DD1C2-64AD-412B-A31C-769C49B19B0E}" presName="level2hierChild" presStyleCnt="0"/>
      <dgm:spPr/>
    </dgm:pt>
    <dgm:pt modelId="{A9539833-A6A1-4F73-ABC7-72ECD3918F88}" type="pres">
      <dgm:prSet presAssocID="{5412C6FD-DE2D-428C-8119-C070686B4D41}" presName="conn2-1" presStyleLbl="parChTrans1D2" presStyleIdx="0" presStyleCnt="3"/>
      <dgm:spPr/>
    </dgm:pt>
    <dgm:pt modelId="{62E13A28-FC6E-4CC0-A621-2B9A8ECCABE3}" type="pres">
      <dgm:prSet presAssocID="{5412C6FD-DE2D-428C-8119-C070686B4D41}" presName="connTx" presStyleLbl="parChTrans1D2" presStyleIdx="0" presStyleCnt="3"/>
      <dgm:spPr/>
    </dgm:pt>
    <dgm:pt modelId="{BB35A354-3568-4021-9BE4-B6E86FB0A40D}" type="pres">
      <dgm:prSet presAssocID="{0AC7A64D-562D-4001-B31B-F357777E3D64}" presName="root2" presStyleCnt="0"/>
      <dgm:spPr/>
    </dgm:pt>
    <dgm:pt modelId="{EAC76506-787E-413A-BFFF-68A3C34760C2}" type="pres">
      <dgm:prSet presAssocID="{0AC7A64D-562D-4001-B31B-F357777E3D64}" presName="LevelTwoTextNode" presStyleLbl="node2" presStyleIdx="0" presStyleCnt="3" custScaleX="165952">
        <dgm:presLayoutVars>
          <dgm:chPref val="3"/>
        </dgm:presLayoutVars>
      </dgm:prSet>
      <dgm:spPr/>
    </dgm:pt>
    <dgm:pt modelId="{90F3C31C-3051-4686-B81A-3AAA3C06FBE6}" type="pres">
      <dgm:prSet presAssocID="{0AC7A64D-562D-4001-B31B-F357777E3D64}" presName="level3hierChild" presStyleCnt="0"/>
      <dgm:spPr/>
    </dgm:pt>
    <dgm:pt modelId="{567FC54E-4DC7-4F7F-8049-6F5B5E51D4A2}" type="pres">
      <dgm:prSet presAssocID="{0B2508AC-B437-4803-B52F-A64EC882F5DC}" presName="conn2-1" presStyleLbl="parChTrans1D2" presStyleIdx="1" presStyleCnt="3"/>
      <dgm:spPr/>
    </dgm:pt>
    <dgm:pt modelId="{80E1800D-1F17-46F1-85F9-90ABB427518B}" type="pres">
      <dgm:prSet presAssocID="{0B2508AC-B437-4803-B52F-A64EC882F5DC}" presName="connTx" presStyleLbl="parChTrans1D2" presStyleIdx="1" presStyleCnt="3"/>
      <dgm:spPr/>
    </dgm:pt>
    <dgm:pt modelId="{DFB48495-B912-48DE-9772-6CB1A18C941A}" type="pres">
      <dgm:prSet presAssocID="{B41829EC-23CC-4887-B6AF-7B22BD4B0647}" presName="root2" presStyleCnt="0"/>
      <dgm:spPr/>
    </dgm:pt>
    <dgm:pt modelId="{28B6B218-E2C7-44C7-8B12-07CC7BBEC7BA}" type="pres">
      <dgm:prSet presAssocID="{B41829EC-23CC-4887-B6AF-7B22BD4B0647}" presName="LevelTwoTextNode" presStyleLbl="node2" presStyleIdx="1" presStyleCnt="3" custScaleX="144039">
        <dgm:presLayoutVars>
          <dgm:chPref val="3"/>
        </dgm:presLayoutVars>
      </dgm:prSet>
      <dgm:spPr/>
    </dgm:pt>
    <dgm:pt modelId="{AD5C9276-AD68-47D5-8EBC-DFCDE3E9B444}" type="pres">
      <dgm:prSet presAssocID="{B41829EC-23CC-4887-B6AF-7B22BD4B0647}" presName="level3hierChild" presStyleCnt="0"/>
      <dgm:spPr/>
    </dgm:pt>
    <dgm:pt modelId="{79031BA6-C830-44BE-BA1F-FDEA99E32473}" type="pres">
      <dgm:prSet presAssocID="{30124EF2-53D7-4AC9-B8C9-6628CC73545E}" presName="conn2-1" presStyleLbl="parChTrans1D2" presStyleIdx="2" presStyleCnt="3"/>
      <dgm:spPr/>
    </dgm:pt>
    <dgm:pt modelId="{3F8DDDAE-5549-49CA-9180-A7E0F83874EF}" type="pres">
      <dgm:prSet presAssocID="{30124EF2-53D7-4AC9-B8C9-6628CC73545E}" presName="connTx" presStyleLbl="parChTrans1D2" presStyleIdx="2" presStyleCnt="3"/>
      <dgm:spPr/>
    </dgm:pt>
    <dgm:pt modelId="{F788F14F-252C-45B9-96E2-F582062D7B82}" type="pres">
      <dgm:prSet presAssocID="{946E538E-4664-49B7-9336-E4F695EE1E80}" presName="root2" presStyleCnt="0"/>
      <dgm:spPr/>
    </dgm:pt>
    <dgm:pt modelId="{E3F4A12B-6FF3-4C2D-87F1-5DD449B169CF}" type="pres">
      <dgm:prSet presAssocID="{946E538E-4664-49B7-9336-E4F695EE1E80}" presName="LevelTwoTextNode" presStyleLbl="node2" presStyleIdx="2" presStyleCnt="3">
        <dgm:presLayoutVars>
          <dgm:chPref val="3"/>
        </dgm:presLayoutVars>
      </dgm:prSet>
      <dgm:spPr/>
    </dgm:pt>
    <dgm:pt modelId="{81343FB1-E385-4EB9-92E3-450356ACBBB1}" type="pres">
      <dgm:prSet presAssocID="{946E538E-4664-49B7-9336-E4F695EE1E80}" presName="level3hierChild" presStyleCnt="0"/>
      <dgm:spPr/>
    </dgm:pt>
  </dgm:ptLst>
  <dgm:cxnLst>
    <dgm:cxn modelId="{4ECA6E17-9E8E-4591-ACED-081F1B5FE7EA}" type="presOf" srcId="{0B2508AC-B437-4803-B52F-A64EC882F5DC}" destId="{567FC54E-4DC7-4F7F-8049-6F5B5E51D4A2}" srcOrd="0" destOrd="0" presId="urn:microsoft.com/office/officeart/2008/layout/HorizontalMultiLevelHierarchy"/>
    <dgm:cxn modelId="{C2324D27-4809-447A-AC59-4C314D987F07}" type="presOf" srcId="{5412C6FD-DE2D-428C-8119-C070686B4D41}" destId="{A9539833-A6A1-4F73-ABC7-72ECD3918F88}" srcOrd="0" destOrd="0" presId="urn:microsoft.com/office/officeart/2008/layout/HorizontalMultiLevelHierarchy"/>
    <dgm:cxn modelId="{14DEA237-2290-434B-8B2E-ECA0A05643E3}" srcId="{5220047C-0DD9-44E0-B266-99865163CC9D}" destId="{9E3DD1C2-64AD-412B-A31C-769C49B19B0E}" srcOrd="0" destOrd="0" parTransId="{5C96BD00-8925-4CB6-8101-84AFD3D5277D}" sibTransId="{54CE9E9A-984B-4070-9B79-57A62A081D27}"/>
    <dgm:cxn modelId="{DB889839-6E67-4978-8372-0FB86CAAA798}" type="presOf" srcId="{5412C6FD-DE2D-428C-8119-C070686B4D41}" destId="{62E13A28-FC6E-4CC0-A621-2B9A8ECCABE3}" srcOrd="1" destOrd="0" presId="urn:microsoft.com/office/officeart/2008/layout/HorizontalMultiLevelHierarchy"/>
    <dgm:cxn modelId="{5B34AE5C-DA34-4475-AD05-28020B13D9F9}" type="presOf" srcId="{5220047C-0DD9-44E0-B266-99865163CC9D}" destId="{5BFE8D6A-22D5-4055-9932-E540790A0849}" srcOrd="0" destOrd="0" presId="urn:microsoft.com/office/officeart/2008/layout/HorizontalMultiLevelHierarchy"/>
    <dgm:cxn modelId="{2ECAF366-511C-48EA-AA1E-FD44E08695C4}" type="presOf" srcId="{9E3DD1C2-64AD-412B-A31C-769C49B19B0E}" destId="{3A3D41DA-7D8A-45C7-A817-44E9FD2E3DC5}" srcOrd="0" destOrd="0" presId="urn:microsoft.com/office/officeart/2008/layout/HorizontalMultiLevelHierarchy"/>
    <dgm:cxn modelId="{4535CC6A-8E7D-4B5C-AC8B-8031B2068F53}" type="presOf" srcId="{946E538E-4664-49B7-9336-E4F695EE1E80}" destId="{E3F4A12B-6FF3-4C2D-87F1-5DD449B169CF}" srcOrd="0" destOrd="0" presId="urn:microsoft.com/office/officeart/2008/layout/HorizontalMultiLevelHierarchy"/>
    <dgm:cxn modelId="{E6D80B70-281F-4B7B-9B35-88FEEC3EC569}" type="presOf" srcId="{30124EF2-53D7-4AC9-B8C9-6628CC73545E}" destId="{79031BA6-C830-44BE-BA1F-FDEA99E32473}" srcOrd="0" destOrd="0" presId="urn:microsoft.com/office/officeart/2008/layout/HorizontalMultiLevelHierarchy"/>
    <dgm:cxn modelId="{2C12CB78-652D-496F-8BB5-7AC1F1E0E26C}" srcId="{9E3DD1C2-64AD-412B-A31C-769C49B19B0E}" destId="{0AC7A64D-562D-4001-B31B-F357777E3D64}" srcOrd="0" destOrd="0" parTransId="{5412C6FD-DE2D-428C-8119-C070686B4D41}" sibTransId="{AA5120C6-56ED-4C11-98EE-5D75824FA3DD}"/>
    <dgm:cxn modelId="{99640A7D-1E2E-46FD-B77B-CF6A83B8EFD6}" srcId="{9E3DD1C2-64AD-412B-A31C-769C49B19B0E}" destId="{B41829EC-23CC-4887-B6AF-7B22BD4B0647}" srcOrd="1" destOrd="0" parTransId="{0B2508AC-B437-4803-B52F-A64EC882F5DC}" sibTransId="{7C5AC8E4-A9BF-475C-A9CE-306809D1890F}"/>
    <dgm:cxn modelId="{D1F02286-AA7B-4E83-BAB8-49076D5E719E}" type="presOf" srcId="{30124EF2-53D7-4AC9-B8C9-6628CC73545E}" destId="{3F8DDDAE-5549-49CA-9180-A7E0F83874EF}" srcOrd="1" destOrd="0" presId="urn:microsoft.com/office/officeart/2008/layout/HorizontalMultiLevelHierarchy"/>
    <dgm:cxn modelId="{11F61296-010D-4F1B-9F4E-CDFFC337B1FA}" type="presOf" srcId="{0AC7A64D-562D-4001-B31B-F357777E3D64}" destId="{EAC76506-787E-413A-BFFF-68A3C34760C2}" srcOrd="0" destOrd="0" presId="urn:microsoft.com/office/officeart/2008/layout/HorizontalMultiLevelHierarchy"/>
    <dgm:cxn modelId="{4A3D96BA-A5CE-46DF-B16B-B79BDEDF6802}" type="presOf" srcId="{0B2508AC-B437-4803-B52F-A64EC882F5DC}" destId="{80E1800D-1F17-46F1-85F9-90ABB427518B}" srcOrd="1" destOrd="0" presId="urn:microsoft.com/office/officeart/2008/layout/HorizontalMultiLevelHierarchy"/>
    <dgm:cxn modelId="{6FEC16BB-30D2-4948-800C-D334748E9253}" srcId="{9E3DD1C2-64AD-412B-A31C-769C49B19B0E}" destId="{946E538E-4664-49B7-9336-E4F695EE1E80}" srcOrd="2" destOrd="0" parTransId="{30124EF2-53D7-4AC9-B8C9-6628CC73545E}" sibTransId="{96611A4B-A3CE-4B7D-96C0-FCB81CE31A65}"/>
    <dgm:cxn modelId="{AC5C2CF4-79A0-40F7-9122-436134ECB318}" type="presOf" srcId="{B41829EC-23CC-4887-B6AF-7B22BD4B0647}" destId="{28B6B218-E2C7-44C7-8B12-07CC7BBEC7BA}" srcOrd="0" destOrd="0" presId="urn:microsoft.com/office/officeart/2008/layout/HorizontalMultiLevelHierarchy"/>
    <dgm:cxn modelId="{83C1EC81-978A-4278-B790-9DEBB6415205}" type="presParOf" srcId="{5BFE8D6A-22D5-4055-9932-E540790A0849}" destId="{5BD26F7E-92A2-4C1D-B337-1B22304CDC62}" srcOrd="0" destOrd="0" presId="urn:microsoft.com/office/officeart/2008/layout/HorizontalMultiLevelHierarchy"/>
    <dgm:cxn modelId="{4C5FF219-2E09-41EA-93D9-AA1E0DC50B5E}" type="presParOf" srcId="{5BD26F7E-92A2-4C1D-B337-1B22304CDC62}" destId="{3A3D41DA-7D8A-45C7-A817-44E9FD2E3DC5}" srcOrd="0" destOrd="0" presId="urn:microsoft.com/office/officeart/2008/layout/HorizontalMultiLevelHierarchy"/>
    <dgm:cxn modelId="{959865A4-C8D5-433D-88C8-50A67843B189}" type="presParOf" srcId="{5BD26F7E-92A2-4C1D-B337-1B22304CDC62}" destId="{1651510E-0CB9-4956-8A44-AD6D0F01A713}" srcOrd="1" destOrd="0" presId="urn:microsoft.com/office/officeart/2008/layout/HorizontalMultiLevelHierarchy"/>
    <dgm:cxn modelId="{D206F5F0-FF15-442B-95B3-8884D68B1730}" type="presParOf" srcId="{1651510E-0CB9-4956-8A44-AD6D0F01A713}" destId="{A9539833-A6A1-4F73-ABC7-72ECD3918F88}" srcOrd="0" destOrd="0" presId="urn:microsoft.com/office/officeart/2008/layout/HorizontalMultiLevelHierarchy"/>
    <dgm:cxn modelId="{65B044FE-AB67-4ADA-A175-BB8B5313C5A5}" type="presParOf" srcId="{A9539833-A6A1-4F73-ABC7-72ECD3918F88}" destId="{62E13A28-FC6E-4CC0-A621-2B9A8ECCABE3}" srcOrd="0" destOrd="0" presId="urn:microsoft.com/office/officeart/2008/layout/HorizontalMultiLevelHierarchy"/>
    <dgm:cxn modelId="{4247AB33-7A84-4CFE-A584-10E3366EDF7A}" type="presParOf" srcId="{1651510E-0CB9-4956-8A44-AD6D0F01A713}" destId="{BB35A354-3568-4021-9BE4-B6E86FB0A40D}" srcOrd="1" destOrd="0" presId="urn:microsoft.com/office/officeart/2008/layout/HorizontalMultiLevelHierarchy"/>
    <dgm:cxn modelId="{91F7A8CD-2EF8-4CF0-AC63-D6FD9E63915D}" type="presParOf" srcId="{BB35A354-3568-4021-9BE4-B6E86FB0A40D}" destId="{EAC76506-787E-413A-BFFF-68A3C34760C2}" srcOrd="0" destOrd="0" presId="urn:microsoft.com/office/officeart/2008/layout/HorizontalMultiLevelHierarchy"/>
    <dgm:cxn modelId="{63E6249C-4F23-4F13-8910-CA457C51AFC8}" type="presParOf" srcId="{BB35A354-3568-4021-9BE4-B6E86FB0A40D}" destId="{90F3C31C-3051-4686-B81A-3AAA3C06FBE6}" srcOrd="1" destOrd="0" presId="urn:microsoft.com/office/officeart/2008/layout/HorizontalMultiLevelHierarchy"/>
    <dgm:cxn modelId="{3E009C7F-0A4D-45CF-B4F1-8588C14B1446}" type="presParOf" srcId="{1651510E-0CB9-4956-8A44-AD6D0F01A713}" destId="{567FC54E-4DC7-4F7F-8049-6F5B5E51D4A2}" srcOrd="2" destOrd="0" presId="urn:microsoft.com/office/officeart/2008/layout/HorizontalMultiLevelHierarchy"/>
    <dgm:cxn modelId="{8C79603C-B0F7-4EB4-806A-3781FCE14294}" type="presParOf" srcId="{567FC54E-4DC7-4F7F-8049-6F5B5E51D4A2}" destId="{80E1800D-1F17-46F1-85F9-90ABB427518B}" srcOrd="0" destOrd="0" presId="urn:microsoft.com/office/officeart/2008/layout/HorizontalMultiLevelHierarchy"/>
    <dgm:cxn modelId="{5765D005-DE5C-4BE2-88BE-9ED5DB5A178A}" type="presParOf" srcId="{1651510E-0CB9-4956-8A44-AD6D0F01A713}" destId="{DFB48495-B912-48DE-9772-6CB1A18C941A}" srcOrd="3" destOrd="0" presId="urn:microsoft.com/office/officeart/2008/layout/HorizontalMultiLevelHierarchy"/>
    <dgm:cxn modelId="{6EE95E9A-DCDD-46F7-B322-88D64D314113}" type="presParOf" srcId="{DFB48495-B912-48DE-9772-6CB1A18C941A}" destId="{28B6B218-E2C7-44C7-8B12-07CC7BBEC7BA}" srcOrd="0" destOrd="0" presId="urn:microsoft.com/office/officeart/2008/layout/HorizontalMultiLevelHierarchy"/>
    <dgm:cxn modelId="{95011CB8-AE70-47FF-A324-1047E9EC6A9D}" type="presParOf" srcId="{DFB48495-B912-48DE-9772-6CB1A18C941A}" destId="{AD5C9276-AD68-47D5-8EBC-DFCDE3E9B444}" srcOrd="1" destOrd="0" presId="urn:microsoft.com/office/officeart/2008/layout/HorizontalMultiLevelHierarchy"/>
    <dgm:cxn modelId="{6121318A-31FB-422E-9DB9-2845EC5D8E75}" type="presParOf" srcId="{1651510E-0CB9-4956-8A44-AD6D0F01A713}" destId="{79031BA6-C830-44BE-BA1F-FDEA99E32473}" srcOrd="4" destOrd="0" presId="urn:microsoft.com/office/officeart/2008/layout/HorizontalMultiLevelHierarchy"/>
    <dgm:cxn modelId="{03D840FE-E1CF-4DBA-9922-4C94FF2F3D16}" type="presParOf" srcId="{79031BA6-C830-44BE-BA1F-FDEA99E32473}" destId="{3F8DDDAE-5549-49CA-9180-A7E0F83874EF}" srcOrd="0" destOrd="0" presId="urn:microsoft.com/office/officeart/2008/layout/HorizontalMultiLevelHierarchy"/>
    <dgm:cxn modelId="{5BA6DD7B-A914-4B2F-A3FD-5ABF91183C79}" type="presParOf" srcId="{1651510E-0CB9-4956-8A44-AD6D0F01A713}" destId="{F788F14F-252C-45B9-96E2-F582062D7B82}" srcOrd="5" destOrd="0" presId="urn:microsoft.com/office/officeart/2008/layout/HorizontalMultiLevelHierarchy"/>
    <dgm:cxn modelId="{3ACAE1A3-DC9E-4327-BC40-CAAFA10C81A2}" type="presParOf" srcId="{F788F14F-252C-45B9-96E2-F582062D7B82}" destId="{E3F4A12B-6FF3-4C2D-87F1-5DD449B169CF}" srcOrd="0" destOrd="0" presId="urn:microsoft.com/office/officeart/2008/layout/HorizontalMultiLevelHierarchy"/>
    <dgm:cxn modelId="{DA27B712-F8D9-4931-A105-92B9E4296408}" type="presParOf" srcId="{F788F14F-252C-45B9-96E2-F582062D7B82}" destId="{81343FB1-E385-4EB9-92E3-450356ACBBB1}"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AAFD2E-8766-40D9-B78C-2DD5CE746E4A}">
      <dsp:nvSpPr>
        <dsp:cNvPr id="0" name=""/>
        <dsp:cNvSpPr/>
      </dsp:nvSpPr>
      <dsp:spPr>
        <a:xfrm>
          <a:off x="0" y="154417"/>
          <a:ext cx="3408103" cy="20448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kumimoji="0" lang="es-CL" altLang="es-CL" sz="1600" b="0" i="0" u="none" strike="noStrike" kern="1200" cap="none" normalizeH="0" baseline="0" dirty="0">
              <a:ln>
                <a:noFill/>
              </a:ln>
              <a:solidFill>
                <a:schemeClr val="bg1"/>
              </a:solidFill>
              <a:effectLst/>
              <a:latin typeface="Söhne"/>
            </a:rPr>
            <a:t>Identificar las necesidades de financiamiento: Lo primero que debes hacer es identificar cuánto dinero necesitas y para qué lo necesitas. Debes tener una idea clara de los gastos iniciales y de los costos recurrentes de tu emprendimiento</a:t>
          </a:r>
          <a:endParaRPr lang="es-CL" sz="1600" kern="1200" dirty="0">
            <a:solidFill>
              <a:schemeClr val="bg1"/>
            </a:solidFill>
          </a:endParaRPr>
        </a:p>
      </dsp:txBody>
      <dsp:txXfrm>
        <a:off x="0" y="154417"/>
        <a:ext cx="3408103" cy="2044862"/>
      </dsp:txXfrm>
    </dsp:sp>
    <dsp:sp modelId="{7875D155-2FD6-4679-8439-EABD295763CF}">
      <dsp:nvSpPr>
        <dsp:cNvPr id="0" name=""/>
        <dsp:cNvSpPr/>
      </dsp:nvSpPr>
      <dsp:spPr>
        <a:xfrm>
          <a:off x="3748913" y="154417"/>
          <a:ext cx="3408103" cy="20448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kumimoji="0" lang="es-CL" altLang="es-CL" sz="1600" b="0" i="0" u="none" strike="noStrike" kern="1200" cap="none" normalizeH="0" baseline="0" dirty="0">
              <a:ln>
                <a:noFill/>
              </a:ln>
              <a:solidFill>
                <a:schemeClr val="bg1"/>
              </a:solidFill>
              <a:effectLst/>
              <a:latin typeface="Söhne"/>
            </a:rPr>
            <a:t>Analizar las opciones de financiamiento: Una vez que sepas cuánto dinero necesitas, debes investigar las diferentes opciones de financiamiento que están disponibles para ti. Estas pueden incluir préstamos bancarios, inversionistas ángeles, capital de riesgo, crowdfunding, entre otros</a:t>
          </a:r>
          <a:endParaRPr lang="es-CL" sz="1600" kern="1200" dirty="0">
            <a:solidFill>
              <a:schemeClr val="bg1"/>
            </a:solidFill>
          </a:endParaRPr>
        </a:p>
      </dsp:txBody>
      <dsp:txXfrm>
        <a:off x="3748913" y="154417"/>
        <a:ext cx="3408103" cy="2044862"/>
      </dsp:txXfrm>
    </dsp:sp>
    <dsp:sp modelId="{77A19507-6F8C-4F89-8E88-DFDC1AA92D88}">
      <dsp:nvSpPr>
        <dsp:cNvPr id="0" name=""/>
        <dsp:cNvSpPr/>
      </dsp:nvSpPr>
      <dsp:spPr>
        <a:xfrm>
          <a:off x="7497827" y="154417"/>
          <a:ext cx="3408103" cy="20448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kumimoji="0" lang="es-CL" altLang="es-CL" sz="1600" b="0" i="0" u="none" strike="noStrike" kern="1200" cap="none" normalizeH="0" baseline="0" dirty="0">
              <a:ln>
                <a:noFill/>
              </a:ln>
              <a:solidFill>
                <a:schemeClr val="bg1"/>
              </a:solidFill>
              <a:effectLst/>
              <a:latin typeface="Söhne"/>
            </a:rPr>
            <a:t>Preparar un plan de negocios: Para poder obtener financiamiento, necesitas presentar un plan de negocios que explique tu modelo de negocio, tu estrategia de marketing, tus proyecciones financieras y otras informaciones relevantes.</a:t>
          </a:r>
          <a:endParaRPr lang="es-CL" sz="1600" kern="1200" dirty="0">
            <a:solidFill>
              <a:schemeClr val="bg1"/>
            </a:solidFill>
          </a:endParaRPr>
        </a:p>
      </dsp:txBody>
      <dsp:txXfrm>
        <a:off x="7497827" y="154417"/>
        <a:ext cx="3408103" cy="2044862"/>
      </dsp:txXfrm>
    </dsp:sp>
    <dsp:sp modelId="{DFD1027D-EA57-45F2-B069-F99951D13BD9}">
      <dsp:nvSpPr>
        <dsp:cNvPr id="0" name=""/>
        <dsp:cNvSpPr/>
      </dsp:nvSpPr>
      <dsp:spPr>
        <a:xfrm>
          <a:off x="1874456" y="2540089"/>
          <a:ext cx="3408103" cy="20448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Tx/>
            <a:buSzTx/>
            <a:buFontTx/>
            <a:buNone/>
          </a:pPr>
          <a:r>
            <a:rPr kumimoji="0" lang="es-CL" altLang="es-CL" sz="1600" b="0" i="0" u="none" strike="noStrike" kern="1200" cap="none" normalizeH="0" baseline="0" dirty="0">
              <a:ln>
                <a:noFill/>
              </a:ln>
              <a:solidFill>
                <a:schemeClr val="bg1"/>
              </a:solidFill>
              <a:effectLst/>
              <a:latin typeface="Söhne"/>
            </a:rPr>
            <a:t>Encontrar a los inversionistas adecuados: Si decides buscar inversionistas, debes identificar aquellos que estén interesados en tu industria o nicho específico, y que compartan tu visión para el negocio.</a:t>
          </a:r>
          <a:endParaRPr lang="es-CL" sz="1600" kern="1200" dirty="0">
            <a:solidFill>
              <a:schemeClr val="bg1"/>
            </a:solidFill>
          </a:endParaRPr>
        </a:p>
      </dsp:txBody>
      <dsp:txXfrm>
        <a:off x="1874456" y="2540089"/>
        <a:ext cx="3408103" cy="2044862"/>
      </dsp:txXfrm>
    </dsp:sp>
    <dsp:sp modelId="{9EB2528F-604C-4A5D-B4E4-B75CE793FBCE}">
      <dsp:nvSpPr>
        <dsp:cNvPr id="0" name=""/>
        <dsp:cNvSpPr/>
      </dsp:nvSpPr>
      <dsp:spPr>
        <a:xfrm>
          <a:off x="5623370" y="2540089"/>
          <a:ext cx="3408103" cy="20448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Tx/>
            <a:buSzTx/>
            <a:buFontTx/>
            <a:buNone/>
          </a:pPr>
          <a:r>
            <a:rPr kumimoji="0" lang="es-CL" altLang="es-CL" sz="1600" b="0" i="0" u="none" strike="noStrike" kern="1200" cap="none" normalizeH="0" baseline="0" dirty="0">
              <a:ln>
                <a:noFill/>
              </a:ln>
              <a:solidFill>
                <a:schemeClr val="bg1"/>
              </a:solidFill>
              <a:effectLst/>
              <a:latin typeface="Söhne"/>
            </a:rPr>
            <a:t>Negociar los términos del financiamiento: Una vez que hayas encontrado inversionistas interesados, debes negociar los términos del financiamiento, incluyendo la cantidad de dinero que se invertirá, el plazo de pago, las tasas de interés y otros términos importantes.</a:t>
          </a:r>
          <a:endParaRPr lang="es-CL" sz="1600" kern="1200" dirty="0">
            <a:solidFill>
              <a:schemeClr val="bg1"/>
            </a:solidFill>
          </a:endParaRPr>
        </a:p>
      </dsp:txBody>
      <dsp:txXfrm>
        <a:off x="5623370" y="2540089"/>
        <a:ext cx="3408103" cy="20448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31BA6-C830-44BE-BA1F-FDEA99E32473}">
      <dsp:nvSpPr>
        <dsp:cNvPr id="0" name=""/>
        <dsp:cNvSpPr/>
      </dsp:nvSpPr>
      <dsp:spPr>
        <a:xfrm>
          <a:off x="2384923" y="2533531"/>
          <a:ext cx="631558" cy="1203427"/>
        </a:xfrm>
        <a:custGeom>
          <a:avLst/>
          <a:gdLst/>
          <a:ahLst/>
          <a:cxnLst/>
          <a:rect l="0" t="0" r="0" b="0"/>
          <a:pathLst>
            <a:path>
              <a:moveTo>
                <a:pt x="0" y="0"/>
              </a:moveTo>
              <a:lnTo>
                <a:pt x="315779" y="0"/>
              </a:lnTo>
              <a:lnTo>
                <a:pt x="315779" y="1203427"/>
              </a:lnTo>
              <a:lnTo>
                <a:pt x="631558" y="12034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L" sz="500" kern="1200"/>
        </a:p>
      </dsp:txBody>
      <dsp:txXfrm>
        <a:off x="2666725" y="3101268"/>
        <a:ext cx="67954" cy="67954"/>
      </dsp:txXfrm>
    </dsp:sp>
    <dsp:sp modelId="{567FC54E-4DC7-4F7F-8049-6F5B5E51D4A2}">
      <dsp:nvSpPr>
        <dsp:cNvPr id="0" name=""/>
        <dsp:cNvSpPr/>
      </dsp:nvSpPr>
      <dsp:spPr>
        <a:xfrm>
          <a:off x="2384923" y="2487811"/>
          <a:ext cx="631558" cy="91440"/>
        </a:xfrm>
        <a:custGeom>
          <a:avLst/>
          <a:gdLst/>
          <a:ahLst/>
          <a:cxnLst/>
          <a:rect l="0" t="0" r="0" b="0"/>
          <a:pathLst>
            <a:path>
              <a:moveTo>
                <a:pt x="0" y="45720"/>
              </a:moveTo>
              <a:lnTo>
                <a:pt x="631558"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L" sz="500" kern="1200"/>
        </a:p>
      </dsp:txBody>
      <dsp:txXfrm>
        <a:off x="2684913" y="2517742"/>
        <a:ext cx="31577" cy="31577"/>
      </dsp:txXfrm>
    </dsp:sp>
    <dsp:sp modelId="{A9539833-A6A1-4F73-ABC7-72ECD3918F88}">
      <dsp:nvSpPr>
        <dsp:cNvPr id="0" name=""/>
        <dsp:cNvSpPr/>
      </dsp:nvSpPr>
      <dsp:spPr>
        <a:xfrm>
          <a:off x="2384923" y="1330104"/>
          <a:ext cx="631558" cy="1203427"/>
        </a:xfrm>
        <a:custGeom>
          <a:avLst/>
          <a:gdLst/>
          <a:ahLst/>
          <a:cxnLst/>
          <a:rect l="0" t="0" r="0" b="0"/>
          <a:pathLst>
            <a:path>
              <a:moveTo>
                <a:pt x="0" y="1203427"/>
              </a:moveTo>
              <a:lnTo>
                <a:pt x="315779" y="1203427"/>
              </a:lnTo>
              <a:lnTo>
                <a:pt x="315779" y="0"/>
              </a:lnTo>
              <a:lnTo>
                <a:pt x="631558"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L" sz="500" kern="1200"/>
        </a:p>
      </dsp:txBody>
      <dsp:txXfrm>
        <a:off x="2666725" y="1897840"/>
        <a:ext cx="67954" cy="67954"/>
      </dsp:txXfrm>
    </dsp:sp>
    <dsp:sp modelId="{3A3D41DA-7D8A-45C7-A817-44E9FD2E3DC5}">
      <dsp:nvSpPr>
        <dsp:cNvPr id="0" name=""/>
        <dsp:cNvSpPr/>
      </dsp:nvSpPr>
      <dsp:spPr>
        <a:xfrm rot="16200000">
          <a:off x="-629979" y="2052160"/>
          <a:ext cx="5067062" cy="9627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2800350">
            <a:lnSpc>
              <a:spcPct val="90000"/>
            </a:lnSpc>
            <a:spcBef>
              <a:spcPct val="0"/>
            </a:spcBef>
            <a:spcAft>
              <a:spcPct val="35000"/>
            </a:spcAft>
            <a:buNone/>
          </a:pPr>
          <a:r>
            <a:rPr lang="es-CL" sz="6300" kern="1200" dirty="0" err="1"/>
            <a:t>Alternaivas</a:t>
          </a:r>
          <a:r>
            <a:rPr lang="es-CL" sz="6300" kern="1200" dirty="0"/>
            <a:t> </a:t>
          </a:r>
        </a:p>
      </dsp:txBody>
      <dsp:txXfrm>
        <a:off x="-629979" y="2052160"/>
        <a:ext cx="5067062" cy="962741"/>
      </dsp:txXfrm>
    </dsp:sp>
    <dsp:sp modelId="{EAC76506-787E-413A-BFFF-68A3C34760C2}">
      <dsp:nvSpPr>
        <dsp:cNvPr id="0" name=""/>
        <dsp:cNvSpPr/>
      </dsp:nvSpPr>
      <dsp:spPr>
        <a:xfrm>
          <a:off x="3016481" y="848733"/>
          <a:ext cx="5240421" cy="9627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s-CL" sz="3200" kern="1200" dirty="0"/>
            <a:t>Capital Propio</a:t>
          </a:r>
        </a:p>
      </dsp:txBody>
      <dsp:txXfrm>
        <a:off x="3016481" y="848733"/>
        <a:ext cx="5240421" cy="962741"/>
      </dsp:txXfrm>
    </dsp:sp>
    <dsp:sp modelId="{28B6B218-E2C7-44C7-8B12-07CC7BBEC7BA}">
      <dsp:nvSpPr>
        <dsp:cNvPr id="0" name=""/>
        <dsp:cNvSpPr/>
      </dsp:nvSpPr>
      <dsp:spPr>
        <a:xfrm>
          <a:off x="3016481" y="2052160"/>
          <a:ext cx="4548454" cy="9627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s-CL" sz="3200" kern="1200" dirty="0"/>
            <a:t>Subsidios ( No se devuelven pero se rinden)</a:t>
          </a:r>
        </a:p>
      </dsp:txBody>
      <dsp:txXfrm>
        <a:off x="3016481" y="2052160"/>
        <a:ext cx="4548454" cy="962741"/>
      </dsp:txXfrm>
    </dsp:sp>
    <dsp:sp modelId="{E3F4A12B-6FF3-4C2D-87F1-5DD449B169CF}">
      <dsp:nvSpPr>
        <dsp:cNvPr id="0" name=""/>
        <dsp:cNvSpPr/>
      </dsp:nvSpPr>
      <dsp:spPr>
        <a:xfrm>
          <a:off x="3016481" y="3255587"/>
          <a:ext cx="3157793" cy="9627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s-CL" sz="3200" kern="1200" dirty="0"/>
            <a:t>Préstamos </a:t>
          </a:r>
        </a:p>
      </dsp:txBody>
      <dsp:txXfrm>
        <a:off x="3016481" y="3255587"/>
        <a:ext cx="3157793" cy="96274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B0AFE0-8B2E-D18D-0D87-24B8008D6CE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D38EE727-36E9-510C-CA87-D0F6747B06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11D9B5DA-5A45-91CB-F8FB-BE498B9E5CB4}"/>
              </a:ext>
            </a:extLst>
          </p:cNvPr>
          <p:cNvSpPr>
            <a:spLocks noGrp="1"/>
          </p:cNvSpPr>
          <p:nvPr>
            <p:ph type="dt" sz="half" idx="10"/>
          </p:nvPr>
        </p:nvSpPr>
        <p:spPr/>
        <p:txBody>
          <a:bodyPr/>
          <a:lstStyle/>
          <a:p>
            <a:fld id="{3D1A2CF0-E27A-40A2-B16D-B07F5344F43D}" type="datetimeFigureOut">
              <a:rPr lang="es-CL" smtClean="0"/>
              <a:t>19-03-2023</a:t>
            </a:fld>
            <a:endParaRPr lang="es-CL"/>
          </a:p>
        </p:txBody>
      </p:sp>
      <p:sp>
        <p:nvSpPr>
          <p:cNvPr id="5" name="Marcador de pie de página 4">
            <a:extLst>
              <a:ext uri="{FF2B5EF4-FFF2-40B4-BE49-F238E27FC236}">
                <a16:creationId xmlns:a16="http://schemas.microsoft.com/office/drawing/2014/main" id="{133AFA6C-9ABF-24A4-DEBD-7778DE43596E}"/>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7CBBC299-BBDA-0594-2FFC-0B2B5BD05A21}"/>
              </a:ext>
            </a:extLst>
          </p:cNvPr>
          <p:cNvSpPr>
            <a:spLocks noGrp="1"/>
          </p:cNvSpPr>
          <p:nvPr>
            <p:ph type="sldNum" sz="quarter" idx="12"/>
          </p:nvPr>
        </p:nvSpPr>
        <p:spPr/>
        <p:txBody>
          <a:bodyPr/>
          <a:lstStyle/>
          <a:p>
            <a:fld id="{2409FE8B-B6F8-439A-9BF7-DB0CC042D42B}" type="slidenum">
              <a:rPr lang="es-CL" smtClean="0"/>
              <a:t>‹Nº›</a:t>
            </a:fld>
            <a:endParaRPr lang="es-CL"/>
          </a:p>
        </p:txBody>
      </p:sp>
    </p:spTree>
    <p:extLst>
      <p:ext uri="{BB962C8B-B14F-4D97-AF65-F5344CB8AC3E}">
        <p14:creationId xmlns:p14="http://schemas.microsoft.com/office/powerpoint/2010/main" val="450076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380FE5-1859-BE15-796B-A6624B838196}"/>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5592B065-396F-343B-A648-C1C7426FF04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BED1D7D2-F778-A5EE-F1F0-7DB6DE46E279}"/>
              </a:ext>
            </a:extLst>
          </p:cNvPr>
          <p:cNvSpPr>
            <a:spLocks noGrp="1"/>
          </p:cNvSpPr>
          <p:nvPr>
            <p:ph type="dt" sz="half" idx="10"/>
          </p:nvPr>
        </p:nvSpPr>
        <p:spPr/>
        <p:txBody>
          <a:bodyPr/>
          <a:lstStyle/>
          <a:p>
            <a:fld id="{3D1A2CF0-E27A-40A2-B16D-B07F5344F43D}" type="datetimeFigureOut">
              <a:rPr lang="es-CL" smtClean="0"/>
              <a:t>19-03-2023</a:t>
            </a:fld>
            <a:endParaRPr lang="es-CL"/>
          </a:p>
        </p:txBody>
      </p:sp>
      <p:sp>
        <p:nvSpPr>
          <p:cNvPr id="5" name="Marcador de pie de página 4">
            <a:extLst>
              <a:ext uri="{FF2B5EF4-FFF2-40B4-BE49-F238E27FC236}">
                <a16:creationId xmlns:a16="http://schemas.microsoft.com/office/drawing/2014/main" id="{43784BF7-A0D1-8290-CAFF-101D44B3767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31D73BDA-61C9-F82D-4FB0-D62F62A434CE}"/>
              </a:ext>
            </a:extLst>
          </p:cNvPr>
          <p:cNvSpPr>
            <a:spLocks noGrp="1"/>
          </p:cNvSpPr>
          <p:nvPr>
            <p:ph type="sldNum" sz="quarter" idx="12"/>
          </p:nvPr>
        </p:nvSpPr>
        <p:spPr/>
        <p:txBody>
          <a:bodyPr/>
          <a:lstStyle/>
          <a:p>
            <a:fld id="{2409FE8B-B6F8-439A-9BF7-DB0CC042D42B}" type="slidenum">
              <a:rPr lang="es-CL" smtClean="0"/>
              <a:t>‹Nº›</a:t>
            </a:fld>
            <a:endParaRPr lang="es-CL"/>
          </a:p>
        </p:txBody>
      </p:sp>
    </p:spTree>
    <p:extLst>
      <p:ext uri="{BB962C8B-B14F-4D97-AF65-F5344CB8AC3E}">
        <p14:creationId xmlns:p14="http://schemas.microsoft.com/office/powerpoint/2010/main" val="2115128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507D9A7-5E40-BBD1-95EE-E5789E1B27E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BFC9EB20-90BF-7E96-775B-C1361449FDC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8EFF2B3F-6FFB-5C05-4312-3368D12E2449}"/>
              </a:ext>
            </a:extLst>
          </p:cNvPr>
          <p:cNvSpPr>
            <a:spLocks noGrp="1"/>
          </p:cNvSpPr>
          <p:nvPr>
            <p:ph type="dt" sz="half" idx="10"/>
          </p:nvPr>
        </p:nvSpPr>
        <p:spPr/>
        <p:txBody>
          <a:bodyPr/>
          <a:lstStyle/>
          <a:p>
            <a:fld id="{3D1A2CF0-E27A-40A2-B16D-B07F5344F43D}" type="datetimeFigureOut">
              <a:rPr lang="es-CL" smtClean="0"/>
              <a:t>19-03-2023</a:t>
            </a:fld>
            <a:endParaRPr lang="es-CL"/>
          </a:p>
        </p:txBody>
      </p:sp>
      <p:sp>
        <p:nvSpPr>
          <p:cNvPr id="5" name="Marcador de pie de página 4">
            <a:extLst>
              <a:ext uri="{FF2B5EF4-FFF2-40B4-BE49-F238E27FC236}">
                <a16:creationId xmlns:a16="http://schemas.microsoft.com/office/drawing/2014/main" id="{07CB3A3A-2BA7-2D35-928E-B8ED5AEE090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1C04CFC4-2483-0AE9-8ADA-7EB1F79BAE0F}"/>
              </a:ext>
            </a:extLst>
          </p:cNvPr>
          <p:cNvSpPr>
            <a:spLocks noGrp="1"/>
          </p:cNvSpPr>
          <p:nvPr>
            <p:ph type="sldNum" sz="quarter" idx="12"/>
          </p:nvPr>
        </p:nvSpPr>
        <p:spPr/>
        <p:txBody>
          <a:bodyPr/>
          <a:lstStyle/>
          <a:p>
            <a:fld id="{2409FE8B-B6F8-439A-9BF7-DB0CC042D42B}" type="slidenum">
              <a:rPr lang="es-CL" smtClean="0"/>
              <a:t>‹Nº›</a:t>
            </a:fld>
            <a:endParaRPr lang="es-CL"/>
          </a:p>
        </p:txBody>
      </p:sp>
    </p:spTree>
    <p:extLst>
      <p:ext uri="{BB962C8B-B14F-4D97-AF65-F5344CB8AC3E}">
        <p14:creationId xmlns:p14="http://schemas.microsoft.com/office/powerpoint/2010/main" val="3170732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0B150B-64E7-CA31-7E10-FD5E292029EF}"/>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BFEFFBC8-9203-F4F5-C2A5-224607895BC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A527B37C-68D6-21FA-8ADE-FB8C609D8555}"/>
              </a:ext>
            </a:extLst>
          </p:cNvPr>
          <p:cNvSpPr>
            <a:spLocks noGrp="1"/>
          </p:cNvSpPr>
          <p:nvPr>
            <p:ph type="dt" sz="half" idx="10"/>
          </p:nvPr>
        </p:nvSpPr>
        <p:spPr/>
        <p:txBody>
          <a:bodyPr/>
          <a:lstStyle/>
          <a:p>
            <a:fld id="{3D1A2CF0-E27A-40A2-B16D-B07F5344F43D}" type="datetimeFigureOut">
              <a:rPr lang="es-CL" smtClean="0"/>
              <a:t>19-03-2023</a:t>
            </a:fld>
            <a:endParaRPr lang="es-CL"/>
          </a:p>
        </p:txBody>
      </p:sp>
      <p:sp>
        <p:nvSpPr>
          <p:cNvPr id="5" name="Marcador de pie de página 4">
            <a:extLst>
              <a:ext uri="{FF2B5EF4-FFF2-40B4-BE49-F238E27FC236}">
                <a16:creationId xmlns:a16="http://schemas.microsoft.com/office/drawing/2014/main" id="{0888BCB4-11F4-FFDE-22F6-D783A35AACF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DD5BCD36-5E06-364F-7538-D7365BE56B40}"/>
              </a:ext>
            </a:extLst>
          </p:cNvPr>
          <p:cNvSpPr>
            <a:spLocks noGrp="1"/>
          </p:cNvSpPr>
          <p:nvPr>
            <p:ph type="sldNum" sz="quarter" idx="12"/>
          </p:nvPr>
        </p:nvSpPr>
        <p:spPr/>
        <p:txBody>
          <a:bodyPr/>
          <a:lstStyle/>
          <a:p>
            <a:fld id="{2409FE8B-B6F8-439A-9BF7-DB0CC042D42B}" type="slidenum">
              <a:rPr lang="es-CL" smtClean="0"/>
              <a:t>‹Nº›</a:t>
            </a:fld>
            <a:endParaRPr lang="es-CL"/>
          </a:p>
        </p:txBody>
      </p:sp>
    </p:spTree>
    <p:extLst>
      <p:ext uri="{BB962C8B-B14F-4D97-AF65-F5344CB8AC3E}">
        <p14:creationId xmlns:p14="http://schemas.microsoft.com/office/powerpoint/2010/main" val="404394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1B67D7-7AC8-46C5-2723-59CCC2F81FB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61C164D5-C635-3946-6D1D-D6EFEA5502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B5340DB-D7A0-D54E-2EA7-FD64D16012B6}"/>
              </a:ext>
            </a:extLst>
          </p:cNvPr>
          <p:cNvSpPr>
            <a:spLocks noGrp="1"/>
          </p:cNvSpPr>
          <p:nvPr>
            <p:ph type="dt" sz="half" idx="10"/>
          </p:nvPr>
        </p:nvSpPr>
        <p:spPr/>
        <p:txBody>
          <a:bodyPr/>
          <a:lstStyle/>
          <a:p>
            <a:fld id="{3D1A2CF0-E27A-40A2-B16D-B07F5344F43D}" type="datetimeFigureOut">
              <a:rPr lang="es-CL" smtClean="0"/>
              <a:t>19-03-2023</a:t>
            </a:fld>
            <a:endParaRPr lang="es-CL"/>
          </a:p>
        </p:txBody>
      </p:sp>
      <p:sp>
        <p:nvSpPr>
          <p:cNvPr id="5" name="Marcador de pie de página 4">
            <a:extLst>
              <a:ext uri="{FF2B5EF4-FFF2-40B4-BE49-F238E27FC236}">
                <a16:creationId xmlns:a16="http://schemas.microsoft.com/office/drawing/2014/main" id="{A094A13A-E473-A0D1-FC2C-1491231C9787}"/>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06E64FE4-EBBE-97D0-33A7-66FA04071A37}"/>
              </a:ext>
            </a:extLst>
          </p:cNvPr>
          <p:cNvSpPr>
            <a:spLocks noGrp="1"/>
          </p:cNvSpPr>
          <p:nvPr>
            <p:ph type="sldNum" sz="quarter" idx="12"/>
          </p:nvPr>
        </p:nvSpPr>
        <p:spPr/>
        <p:txBody>
          <a:bodyPr/>
          <a:lstStyle/>
          <a:p>
            <a:fld id="{2409FE8B-B6F8-439A-9BF7-DB0CC042D42B}" type="slidenum">
              <a:rPr lang="es-CL" smtClean="0"/>
              <a:t>‹Nº›</a:t>
            </a:fld>
            <a:endParaRPr lang="es-CL"/>
          </a:p>
        </p:txBody>
      </p:sp>
    </p:spTree>
    <p:extLst>
      <p:ext uri="{BB962C8B-B14F-4D97-AF65-F5344CB8AC3E}">
        <p14:creationId xmlns:p14="http://schemas.microsoft.com/office/powerpoint/2010/main" val="898830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232B26-BFDA-4A1E-8846-9C4A43B370D7}"/>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D2D7B920-7206-6701-5DDD-C3AC4709861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74673701-026E-2A09-9DDB-73CA7F43F49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485001DD-F4D9-66C4-B54F-EE39EB5D686F}"/>
              </a:ext>
            </a:extLst>
          </p:cNvPr>
          <p:cNvSpPr>
            <a:spLocks noGrp="1"/>
          </p:cNvSpPr>
          <p:nvPr>
            <p:ph type="dt" sz="half" idx="10"/>
          </p:nvPr>
        </p:nvSpPr>
        <p:spPr/>
        <p:txBody>
          <a:bodyPr/>
          <a:lstStyle/>
          <a:p>
            <a:fld id="{3D1A2CF0-E27A-40A2-B16D-B07F5344F43D}" type="datetimeFigureOut">
              <a:rPr lang="es-CL" smtClean="0"/>
              <a:t>19-03-2023</a:t>
            </a:fld>
            <a:endParaRPr lang="es-CL"/>
          </a:p>
        </p:txBody>
      </p:sp>
      <p:sp>
        <p:nvSpPr>
          <p:cNvPr id="6" name="Marcador de pie de página 5">
            <a:extLst>
              <a:ext uri="{FF2B5EF4-FFF2-40B4-BE49-F238E27FC236}">
                <a16:creationId xmlns:a16="http://schemas.microsoft.com/office/drawing/2014/main" id="{AB298DBE-30D4-7A79-C147-1B34B4B7FDBE}"/>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FC6A2AFE-48D9-E3FF-194B-2FED944C48C5}"/>
              </a:ext>
            </a:extLst>
          </p:cNvPr>
          <p:cNvSpPr>
            <a:spLocks noGrp="1"/>
          </p:cNvSpPr>
          <p:nvPr>
            <p:ph type="sldNum" sz="quarter" idx="12"/>
          </p:nvPr>
        </p:nvSpPr>
        <p:spPr/>
        <p:txBody>
          <a:bodyPr/>
          <a:lstStyle/>
          <a:p>
            <a:fld id="{2409FE8B-B6F8-439A-9BF7-DB0CC042D42B}" type="slidenum">
              <a:rPr lang="es-CL" smtClean="0"/>
              <a:t>‹Nº›</a:t>
            </a:fld>
            <a:endParaRPr lang="es-CL"/>
          </a:p>
        </p:txBody>
      </p:sp>
    </p:spTree>
    <p:extLst>
      <p:ext uri="{BB962C8B-B14F-4D97-AF65-F5344CB8AC3E}">
        <p14:creationId xmlns:p14="http://schemas.microsoft.com/office/powerpoint/2010/main" val="1117994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2EF213-8923-CE7B-32D9-65F28099AC0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84244DD2-F92E-AE91-85B9-B3E76092A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8637E23-5CCE-85C0-41D4-C020CFA3480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840C733F-73A3-AB86-536B-75A625508E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65A1D63-52F8-0CB0-0D9D-6F02144D9C4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B2389928-8BC6-72DD-90B3-C9962A03567B}"/>
              </a:ext>
            </a:extLst>
          </p:cNvPr>
          <p:cNvSpPr>
            <a:spLocks noGrp="1"/>
          </p:cNvSpPr>
          <p:nvPr>
            <p:ph type="dt" sz="half" idx="10"/>
          </p:nvPr>
        </p:nvSpPr>
        <p:spPr/>
        <p:txBody>
          <a:bodyPr/>
          <a:lstStyle/>
          <a:p>
            <a:fld id="{3D1A2CF0-E27A-40A2-B16D-B07F5344F43D}" type="datetimeFigureOut">
              <a:rPr lang="es-CL" smtClean="0"/>
              <a:t>19-03-2023</a:t>
            </a:fld>
            <a:endParaRPr lang="es-CL"/>
          </a:p>
        </p:txBody>
      </p:sp>
      <p:sp>
        <p:nvSpPr>
          <p:cNvPr id="8" name="Marcador de pie de página 7">
            <a:extLst>
              <a:ext uri="{FF2B5EF4-FFF2-40B4-BE49-F238E27FC236}">
                <a16:creationId xmlns:a16="http://schemas.microsoft.com/office/drawing/2014/main" id="{4524218F-5F67-9C87-D936-B9085CD4B8BA}"/>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FA51C77D-C2EB-1666-FDF2-FB44B5CCA38F}"/>
              </a:ext>
            </a:extLst>
          </p:cNvPr>
          <p:cNvSpPr>
            <a:spLocks noGrp="1"/>
          </p:cNvSpPr>
          <p:nvPr>
            <p:ph type="sldNum" sz="quarter" idx="12"/>
          </p:nvPr>
        </p:nvSpPr>
        <p:spPr/>
        <p:txBody>
          <a:bodyPr/>
          <a:lstStyle/>
          <a:p>
            <a:fld id="{2409FE8B-B6F8-439A-9BF7-DB0CC042D42B}" type="slidenum">
              <a:rPr lang="es-CL" smtClean="0"/>
              <a:t>‹Nº›</a:t>
            </a:fld>
            <a:endParaRPr lang="es-CL"/>
          </a:p>
        </p:txBody>
      </p:sp>
    </p:spTree>
    <p:extLst>
      <p:ext uri="{BB962C8B-B14F-4D97-AF65-F5344CB8AC3E}">
        <p14:creationId xmlns:p14="http://schemas.microsoft.com/office/powerpoint/2010/main" val="2181334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693013-B0C3-410C-0BAC-82FC957BD23C}"/>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CF443069-8C26-1AA1-272F-BF0970E60928}"/>
              </a:ext>
            </a:extLst>
          </p:cNvPr>
          <p:cNvSpPr>
            <a:spLocks noGrp="1"/>
          </p:cNvSpPr>
          <p:nvPr>
            <p:ph type="dt" sz="half" idx="10"/>
          </p:nvPr>
        </p:nvSpPr>
        <p:spPr/>
        <p:txBody>
          <a:bodyPr/>
          <a:lstStyle/>
          <a:p>
            <a:fld id="{3D1A2CF0-E27A-40A2-B16D-B07F5344F43D}" type="datetimeFigureOut">
              <a:rPr lang="es-CL" smtClean="0"/>
              <a:t>19-03-2023</a:t>
            </a:fld>
            <a:endParaRPr lang="es-CL"/>
          </a:p>
        </p:txBody>
      </p:sp>
      <p:sp>
        <p:nvSpPr>
          <p:cNvPr id="4" name="Marcador de pie de página 3">
            <a:extLst>
              <a:ext uri="{FF2B5EF4-FFF2-40B4-BE49-F238E27FC236}">
                <a16:creationId xmlns:a16="http://schemas.microsoft.com/office/drawing/2014/main" id="{0FEE994F-25F5-8CDF-580E-2826564241FF}"/>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D16D7DF3-B73E-16AD-0EEE-99A9A3882DE4}"/>
              </a:ext>
            </a:extLst>
          </p:cNvPr>
          <p:cNvSpPr>
            <a:spLocks noGrp="1"/>
          </p:cNvSpPr>
          <p:nvPr>
            <p:ph type="sldNum" sz="quarter" idx="12"/>
          </p:nvPr>
        </p:nvSpPr>
        <p:spPr/>
        <p:txBody>
          <a:bodyPr/>
          <a:lstStyle/>
          <a:p>
            <a:fld id="{2409FE8B-B6F8-439A-9BF7-DB0CC042D42B}" type="slidenum">
              <a:rPr lang="es-CL" smtClean="0"/>
              <a:t>‹Nº›</a:t>
            </a:fld>
            <a:endParaRPr lang="es-CL"/>
          </a:p>
        </p:txBody>
      </p:sp>
    </p:spTree>
    <p:extLst>
      <p:ext uri="{BB962C8B-B14F-4D97-AF65-F5344CB8AC3E}">
        <p14:creationId xmlns:p14="http://schemas.microsoft.com/office/powerpoint/2010/main" val="2818942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56D1E09-0736-AAC7-A935-529D59F639E6}"/>
              </a:ext>
            </a:extLst>
          </p:cNvPr>
          <p:cNvSpPr>
            <a:spLocks noGrp="1"/>
          </p:cNvSpPr>
          <p:nvPr>
            <p:ph type="dt" sz="half" idx="10"/>
          </p:nvPr>
        </p:nvSpPr>
        <p:spPr/>
        <p:txBody>
          <a:bodyPr/>
          <a:lstStyle/>
          <a:p>
            <a:fld id="{3D1A2CF0-E27A-40A2-B16D-B07F5344F43D}" type="datetimeFigureOut">
              <a:rPr lang="es-CL" smtClean="0"/>
              <a:t>19-03-2023</a:t>
            </a:fld>
            <a:endParaRPr lang="es-CL"/>
          </a:p>
        </p:txBody>
      </p:sp>
      <p:sp>
        <p:nvSpPr>
          <p:cNvPr id="3" name="Marcador de pie de página 2">
            <a:extLst>
              <a:ext uri="{FF2B5EF4-FFF2-40B4-BE49-F238E27FC236}">
                <a16:creationId xmlns:a16="http://schemas.microsoft.com/office/drawing/2014/main" id="{5389945F-9C06-0079-E973-F284B698AA0B}"/>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415C8E22-5805-06B1-EDF5-E6C527A0B0BB}"/>
              </a:ext>
            </a:extLst>
          </p:cNvPr>
          <p:cNvSpPr>
            <a:spLocks noGrp="1"/>
          </p:cNvSpPr>
          <p:nvPr>
            <p:ph type="sldNum" sz="quarter" idx="12"/>
          </p:nvPr>
        </p:nvSpPr>
        <p:spPr/>
        <p:txBody>
          <a:bodyPr/>
          <a:lstStyle/>
          <a:p>
            <a:fld id="{2409FE8B-B6F8-439A-9BF7-DB0CC042D42B}" type="slidenum">
              <a:rPr lang="es-CL" smtClean="0"/>
              <a:t>‹Nº›</a:t>
            </a:fld>
            <a:endParaRPr lang="es-CL"/>
          </a:p>
        </p:txBody>
      </p:sp>
    </p:spTree>
    <p:extLst>
      <p:ext uri="{BB962C8B-B14F-4D97-AF65-F5344CB8AC3E}">
        <p14:creationId xmlns:p14="http://schemas.microsoft.com/office/powerpoint/2010/main" val="1170774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70F6E4-F469-4445-EE55-C284E8405EF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BCBC03E2-AEDC-FA0B-09F5-F5A00663B4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03B9B232-47FA-7E10-AF61-4186082517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A3373D7-E76D-7DD8-7D03-17ECC7136F7B}"/>
              </a:ext>
            </a:extLst>
          </p:cNvPr>
          <p:cNvSpPr>
            <a:spLocks noGrp="1"/>
          </p:cNvSpPr>
          <p:nvPr>
            <p:ph type="dt" sz="half" idx="10"/>
          </p:nvPr>
        </p:nvSpPr>
        <p:spPr/>
        <p:txBody>
          <a:bodyPr/>
          <a:lstStyle/>
          <a:p>
            <a:fld id="{3D1A2CF0-E27A-40A2-B16D-B07F5344F43D}" type="datetimeFigureOut">
              <a:rPr lang="es-CL" smtClean="0"/>
              <a:t>19-03-2023</a:t>
            </a:fld>
            <a:endParaRPr lang="es-CL"/>
          </a:p>
        </p:txBody>
      </p:sp>
      <p:sp>
        <p:nvSpPr>
          <p:cNvPr id="6" name="Marcador de pie de página 5">
            <a:extLst>
              <a:ext uri="{FF2B5EF4-FFF2-40B4-BE49-F238E27FC236}">
                <a16:creationId xmlns:a16="http://schemas.microsoft.com/office/drawing/2014/main" id="{EE6B0856-0235-E0D1-166E-D5C5EABB6386}"/>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86D92E08-0BF9-4F6C-83F2-B610B7E543C2}"/>
              </a:ext>
            </a:extLst>
          </p:cNvPr>
          <p:cNvSpPr>
            <a:spLocks noGrp="1"/>
          </p:cNvSpPr>
          <p:nvPr>
            <p:ph type="sldNum" sz="quarter" idx="12"/>
          </p:nvPr>
        </p:nvSpPr>
        <p:spPr/>
        <p:txBody>
          <a:bodyPr/>
          <a:lstStyle/>
          <a:p>
            <a:fld id="{2409FE8B-B6F8-439A-9BF7-DB0CC042D42B}" type="slidenum">
              <a:rPr lang="es-CL" smtClean="0"/>
              <a:t>‹Nº›</a:t>
            </a:fld>
            <a:endParaRPr lang="es-CL"/>
          </a:p>
        </p:txBody>
      </p:sp>
    </p:spTree>
    <p:extLst>
      <p:ext uri="{BB962C8B-B14F-4D97-AF65-F5344CB8AC3E}">
        <p14:creationId xmlns:p14="http://schemas.microsoft.com/office/powerpoint/2010/main" val="1418907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C16BE0-0874-6DB5-2B22-D3991617EFF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A630B952-5635-C7C1-65FC-C6AD099186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C08D949D-20D6-CA84-D2A7-C2C5F80A3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98F1302-D9CE-EA74-6E1B-3659B6515E6A}"/>
              </a:ext>
            </a:extLst>
          </p:cNvPr>
          <p:cNvSpPr>
            <a:spLocks noGrp="1"/>
          </p:cNvSpPr>
          <p:nvPr>
            <p:ph type="dt" sz="half" idx="10"/>
          </p:nvPr>
        </p:nvSpPr>
        <p:spPr/>
        <p:txBody>
          <a:bodyPr/>
          <a:lstStyle/>
          <a:p>
            <a:fld id="{3D1A2CF0-E27A-40A2-B16D-B07F5344F43D}" type="datetimeFigureOut">
              <a:rPr lang="es-CL" smtClean="0"/>
              <a:t>19-03-2023</a:t>
            </a:fld>
            <a:endParaRPr lang="es-CL"/>
          </a:p>
        </p:txBody>
      </p:sp>
      <p:sp>
        <p:nvSpPr>
          <p:cNvPr id="6" name="Marcador de pie de página 5">
            <a:extLst>
              <a:ext uri="{FF2B5EF4-FFF2-40B4-BE49-F238E27FC236}">
                <a16:creationId xmlns:a16="http://schemas.microsoft.com/office/drawing/2014/main" id="{587CDB11-4539-ED6C-7EC0-F0563D9DF4D0}"/>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691A97A4-A17C-44AC-CE64-0F9AEFF1B504}"/>
              </a:ext>
            </a:extLst>
          </p:cNvPr>
          <p:cNvSpPr>
            <a:spLocks noGrp="1"/>
          </p:cNvSpPr>
          <p:nvPr>
            <p:ph type="sldNum" sz="quarter" idx="12"/>
          </p:nvPr>
        </p:nvSpPr>
        <p:spPr/>
        <p:txBody>
          <a:bodyPr/>
          <a:lstStyle/>
          <a:p>
            <a:fld id="{2409FE8B-B6F8-439A-9BF7-DB0CC042D42B}" type="slidenum">
              <a:rPr lang="es-CL" smtClean="0"/>
              <a:t>‹Nº›</a:t>
            </a:fld>
            <a:endParaRPr lang="es-CL"/>
          </a:p>
        </p:txBody>
      </p:sp>
    </p:spTree>
    <p:extLst>
      <p:ext uri="{BB962C8B-B14F-4D97-AF65-F5344CB8AC3E}">
        <p14:creationId xmlns:p14="http://schemas.microsoft.com/office/powerpoint/2010/main" val="2224572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8277AC5-5E77-4943-7709-6B2C7888DA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61FDC014-07A5-D443-45BE-8D3DB0CA07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5E99E679-5490-D115-7221-7FADAB0216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1A2CF0-E27A-40A2-B16D-B07F5344F43D}" type="datetimeFigureOut">
              <a:rPr lang="es-CL" smtClean="0"/>
              <a:t>19-03-2023</a:t>
            </a:fld>
            <a:endParaRPr lang="es-CL"/>
          </a:p>
        </p:txBody>
      </p:sp>
      <p:sp>
        <p:nvSpPr>
          <p:cNvPr id="5" name="Marcador de pie de página 4">
            <a:extLst>
              <a:ext uri="{FF2B5EF4-FFF2-40B4-BE49-F238E27FC236}">
                <a16:creationId xmlns:a16="http://schemas.microsoft.com/office/drawing/2014/main" id="{97B420FC-97E4-2E10-8D17-39CA061F3C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09B9CBC5-33D6-65F6-3E25-3AFFCB72B9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09FE8B-B6F8-439A-9BF7-DB0CC042D42B}" type="slidenum">
              <a:rPr lang="es-CL" smtClean="0"/>
              <a:t>‹Nº›</a:t>
            </a:fld>
            <a:endParaRPr lang="es-CL"/>
          </a:p>
        </p:txBody>
      </p:sp>
    </p:spTree>
    <p:extLst>
      <p:ext uri="{BB962C8B-B14F-4D97-AF65-F5344CB8AC3E}">
        <p14:creationId xmlns:p14="http://schemas.microsoft.com/office/powerpoint/2010/main" val="26724990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680374" y="2459504"/>
            <a:ext cx="8551333" cy="1938992"/>
          </a:xfrm>
          <a:prstGeom prst="rect">
            <a:avLst/>
          </a:prstGeom>
        </p:spPr>
        <p:txBody>
          <a:bodyPr wrap="square">
            <a:spAutoFit/>
          </a:bodyPr>
          <a:lstStyle/>
          <a:p>
            <a:pPr algn="ctr"/>
            <a:r>
              <a:rPr lang="es-CL" sz="6000">
                <a:solidFill>
                  <a:schemeClr val="bg1"/>
                </a:solidFill>
                <a:latin typeface="Arial" panose="020B0604020202020204" pitchFamily="34" charset="0"/>
                <a:ea typeface="Calibri" panose="020F0502020204030204" pitchFamily="34" charset="0"/>
                <a:cs typeface="Arial" panose="020B0604020202020204" pitchFamily="34" charset="0"/>
              </a:rPr>
              <a:t>Módulo Emprendimiento y gestión de Proyectos</a:t>
            </a:r>
            <a:endParaRPr lang="es-CL" sz="6000" dirty="0">
              <a:solidFill>
                <a:schemeClr val="bg1"/>
              </a:solidFill>
              <a:latin typeface="Arial" panose="020B0604020202020204" pitchFamily="34" charset="0"/>
              <a:cs typeface="Arial" panose="020B0604020202020204" pitchFamily="34" charset="0"/>
            </a:endParaRPr>
          </a:p>
        </p:txBody>
      </p:sp>
      <p:sp>
        <p:nvSpPr>
          <p:cNvPr id="4" name="Rectángulo 3"/>
          <p:cNvSpPr/>
          <p:nvPr/>
        </p:nvSpPr>
        <p:spPr>
          <a:xfrm>
            <a:off x="948611" y="4867271"/>
            <a:ext cx="8270033" cy="1231106"/>
          </a:xfrm>
          <a:prstGeom prst="rect">
            <a:avLst/>
          </a:prstGeom>
        </p:spPr>
        <p:txBody>
          <a:bodyPr wrap="square">
            <a:spAutoFit/>
          </a:bodyPr>
          <a:lstStyle/>
          <a:p>
            <a:r>
              <a:rPr lang="es-CL" sz="2000" b="1" dirty="0">
                <a:solidFill>
                  <a:schemeClr val="bg1"/>
                </a:solidFill>
                <a:latin typeface="Arial" panose="020B0604020202020204" pitchFamily="34" charset="0"/>
                <a:ea typeface="Calibri" panose="020F0502020204030204" pitchFamily="34" charset="0"/>
                <a:cs typeface="Arial" panose="020B0604020202020204" pitchFamily="34" charset="0"/>
              </a:rPr>
              <a:t>Profesora: Pamela Valdés I.</a:t>
            </a:r>
          </a:p>
          <a:p>
            <a:r>
              <a:rPr lang="es-CL" dirty="0">
                <a:solidFill>
                  <a:schemeClr val="bg1"/>
                </a:solidFill>
                <a:latin typeface="Arial" panose="020B0604020202020204" pitchFamily="34" charset="0"/>
                <a:ea typeface="Calibri" panose="020F0502020204030204" pitchFamily="34" charset="0"/>
                <a:cs typeface="Arial" panose="020B0604020202020204" pitchFamily="34" charset="0"/>
              </a:rPr>
              <a:t>Ingeniera Civil Industrial  U de Chile   1990- 1995</a:t>
            </a:r>
          </a:p>
          <a:p>
            <a:r>
              <a:rPr lang="es-CL" dirty="0">
                <a:solidFill>
                  <a:schemeClr val="bg1"/>
                </a:solidFill>
                <a:latin typeface="Arial" panose="020B0604020202020204" pitchFamily="34" charset="0"/>
                <a:ea typeface="Calibri" panose="020F0502020204030204" pitchFamily="34" charset="0"/>
                <a:cs typeface="Arial" panose="020B0604020202020204" pitchFamily="34" charset="0"/>
              </a:rPr>
              <a:t>MBA  		            U Adolfo Ibáñez  2003-2004</a:t>
            </a:r>
          </a:p>
          <a:p>
            <a:r>
              <a:rPr lang="es-CL" dirty="0">
                <a:solidFill>
                  <a:schemeClr val="bg1"/>
                </a:solidFill>
                <a:latin typeface="Arial" panose="020B0604020202020204" pitchFamily="34" charset="0"/>
                <a:ea typeface="Calibri" panose="020F0502020204030204" pitchFamily="34" charset="0"/>
                <a:cs typeface="Arial" panose="020B0604020202020204" pitchFamily="34" charset="0"/>
              </a:rPr>
              <a:t>Diplomada en Marketing Digital  U Adolfo </a:t>
            </a:r>
            <a:r>
              <a:rPr lang="es-CL" dirty="0" err="1">
                <a:solidFill>
                  <a:schemeClr val="bg1"/>
                </a:solidFill>
                <a:latin typeface="Arial" panose="020B0604020202020204" pitchFamily="34" charset="0"/>
                <a:ea typeface="Calibri" panose="020F0502020204030204" pitchFamily="34" charset="0"/>
                <a:cs typeface="Arial" panose="020B0604020202020204" pitchFamily="34" charset="0"/>
              </a:rPr>
              <a:t>Ibañez</a:t>
            </a:r>
            <a:r>
              <a:rPr lang="es-CL"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s-CL" dirty="0" err="1">
                <a:solidFill>
                  <a:schemeClr val="bg1"/>
                </a:solidFill>
                <a:latin typeface="Arial" panose="020B0604020202020204" pitchFamily="34" charset="0"/>
                <a:ea typeface="Calibri" panose="020F0502020204030204" pitchFamily="34" charset="0"/>
                <a:cs typeface="Arial" panose="020B0604020202020204" pitchFamily="34" charset="0"/>
              </a:rPr>
              <a:t>eclass</a:t>
            </a:r>
            <a:r>
              <a:rPr lang="es-CL" dirty="0">
                <a:solidFill>
                  <a:schemeClr val="bg1"/>
                </a:solidFill>
                <a:latin typeface="Arial" panose="020B0604020202020204" pitchFamily="34" charset="0"/>
                <a:ea typeface="Calibri" panose="020F0502020204030204" pitchFamily="34" charset="0"/>
                <a:cs typeface="Arial" panose="020B0604020202020204" pitchFamily="34" charset="0"/>
              </a:rPr>
              <a:t> 2020</a:t>
            </a:r>
            <a:endParaRPr lang="es-CL" dirty="0">
              <a:solidFill>
                <a:schemeClr val="bg1"/>
              </a:solidFill>
              <a:latin typeface="Arial" panose="020B0604020202020204" pitchFamily="34" charset="0"/>
              <a:cs typeface="Arial" panose="020B0604020202020204" pitchFamily="34" charset="0"/>
            </a:endParaRPr>
          </a:p>
        </p:txBody>
      </p:sp>
      <p:pic>
        <p:nvPicPr>
          <p:cNvPr id="6" name="Imagen 5" descr="Imagen que contiene Texto&#10;&#10;Descripción generada automáticamente">
            <a:extLst>
              <a:ext uri="{FF2B5EF4-FFF2-40B4-BE49-F238E27FC236}">
                <a16:creationId xmlns:a16="http://schemas.microsoft.com/office/drawing/2014/main" id="{95BE7A25-AC4F-4448-BEBB-7391E2D214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819" y="326523"/>
            <a:ext cx="6064598" cy="955833"/>
          </a:xfrm>
          <a:prstGeom prst="rect">
            <a:avLst/>
          </a:prstGeom>
        </p:spPr>
      </p:pic>
      <p:pic>
        <p:nvPicPr>
          <p:cNvPr id="2" name="Imagen 1">
            <a:extLst>
              <a:ext uri="{FF2B5EF4-FFF2-40B4-BE49-F238E27FC236}">
                <a16:creationId xmlns:a16="http://schemas.microsoft.com/office/drawing/2014/main" id="{1AFC2E2F-1688-98E2-5C07-4D6B0C01EE90}"/>
              </a:ext>
            </a:extLst>
          </p:cNvPr>
          <p:cNvPicPr>
            <a:picLocks noChangeAspect="1"/>
          </p:cNvPicPr>
          <p:nvPr/>
        </p:nvPicPr>
        <p:blipFill>
          <a:blip r:embed="rId3"/>
          <a:stretch>
            <a:fillRect/>
          </a:stretch>
        </p:blipFill>
        <p:spPr>
          <a:xfrm>
            <a:off x="0" y="-1"/>
            <a:ext cx="12420600" cy="6986588"/>
          </a:xfrm>
          <a:prstGeom prst="rect">
            <a:avLst/>
          </a:prstGeom>
        </p:spPr>
      </p:pic>
    </p:spTree>
    <p:extLst>
      <p:ext uri="{BB962C8B-B14F-4D97-AF65-F5344CB8AC3E}">
        <p14:creationId xmlns:p14="http://schemas.microsoft.com/office/powerpoint/2010/main" val="586855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adroTexto 3">
            <a:extLst>
              <a:ext uri="{FF2B5EF4-FFF2-40B4-BE49-F238E27FC236}">
                <a16:creationId xmlns:a16="http://schemas.microsoft.com/office/drawing/2014/main" id="{DCAFF965-1330-12E0-7B39-049BEA65D1F7}"/>
              </a:ext>
            </a:extLst>
          </p:cNvPr>
          <p:cNvSpPr txBox="1"/>
          <p:nvPr/>
        </p:nvSpPr>
        <p:spPr>
          <a:xfrm>
            <a:off x="638881" y="4501453"/>
            <a:ext cx="10909640" cy="1065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100">
                <a:latin typeface="+mj-lt"/>
                <a:ea typeface="+mj-ea"/>
                <a:cs typeface="+mj-cs"/>
              </a:rPr>
              <a:t>Desarrollen para la presentación : Idea de negocio  + Al Menos 3 de las 9 partes del Canvas</a:t>
            </a:r>
          </a:p>
        </p:txBody>
      </p:sp>
      <p:pic>
        <p:nvPicPr>
          <p:cNvPr id="3" name="Imagen 2" descr="Tabla&#10;&#10;Descripción generada automáticamente">
            <a:extLst>
              <a:ext uri="{FF2B5EF4-FFF2-40B4-BE49-F238E27FC236}">
                <a16:creationId xmlns:a16="http://schemas.microsoft.com/office/drawing/2014/main" id="{2887F4F1-48FF-C38D-A3EF-9CC2338056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226" y="320040"/>
            <a:ext cx="5540044" cy="3895344"/>
          </a:xfrm>
          <a:prstGeom prst="rect">
            <a:avLst/>
          </a:prstGeom>
        </p:spPr>
      </p:pic>
      <p:pic>
        <p:nvPicPr>
          <p:cNvPr id="2" name="Imagen 1" descr="Imagen que contiene Texto&#10;&#10;Descripción generada automáticamente">
            <a:extLst>
              <a:ext uri="{FF2B5EF4-FFF2-40B4-BE49-F238E27FC236}">
                <a16:creationId xmlns:a16="http://schemas.microsoft.com/office/drawing/2014/main" id="{47212EBA-A725-9CD8-CF5D-AD089BAF16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4496" y="1825577"/>
            <a:ext cx="5614416" cy="884269"/>
          </a:xfrm>
          <a:prstGeom prst="rect">
            <a:avLst/>
          </a:prstGeom>
        </p:spPr>
      </p:pic>
      <p:sp>
        <p:nvSpPr>
          <p:cNvPr id="21"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4358"/>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5933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D11CEA3-F987-F06C-A321-703F0A29DFD2}"/>
              </a:ext>
            </a:extLst>
          </p:cNvPr>
          <p:cNvSpPr>
            <a:spLocks noGrp="1"/>
          </p:cNvSpPr>
          <p:nvPr>
            <p:ph type="title"/>
          </p:nvPr>
        </p:nvSpPr>
        <p:spPr>
          <a:xfrm>
            <a:off x="638881" y="4501453"/>
            <a:ext cx="10909640" cy="1065836"/>
          </a:xfrm>
        </p:spPr>
        <p:txBody>
          <a:bodyPr vert="horz" lIns="91440" tIns="45720" rIns="91440" bIns="45720" rtlCol="0" anchor="ctr">
            <a:normAutofit/>
          </a:bodyPr>
          <a:lstStyle/>
          <a:p>
            <a:pPr algn="ctr"/>
            <a:r>
              <a:rPr lang="en-US" sz="5100"/>
              <a:t>Financiamiento para un emprendimiento </a:t>
            </a:r>
          </a:p>
        </p:txBody>
      </p:sp>
      <p:pic>
        <p:nvPicPr>
          <p:cNvPr id="6" name="Marcador de contenido 5" descr="Hucha sobre fondo blanco">
            <a:extLst>
              <a:ext uri="{FF2B5EF4-FFF2-40B4-BE49-F238E27FC236}">
                <a16:creationId xmlns:a16="http://schemas.microsoft.com/office/drawing/2014/main" id="{D30408FF-9046-686C-F784-E53A9CEC503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79576" y="320040"/>
            <a:ext cx="3895344" cy="3895344"/>
          </a:xfrm>
          <a:prstGeom prst="rect">
            <a:avLst/>
          </a:prstGeom>
        </p:spPr>
      </p:pic>
      <p:pic>
        <p:nvPicPr>
          <p:cNvPr id="3" name="Imagen 2" descr="Imagen que contiene Texto&#10;&#10;Descripción generada automáticamente">
            <a:extLst>
              <a:ext uri="{FF2B5EF4-FFF2-40B4-BE49-F238E27FC236}">
                <a16:creationId xmlns:a16="http://schemas.microsoft.com/office/drawing/2014/main" id="{A6F053F0-01B6-6FDE-C2F4-0ACE239345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4496" y="1825577"/>
            <a:ext cx="5614416" cy="884269"/>
          </a:xfrm>
          <a:prstGeom prst="rect">
            <a:avLst/>
          </a:prstGeom>
        </p:spPr>
      </p:pic>
      <p:sp>
        <p:nvSpPr>
          <p:cNvPr id="13"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4358"/>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6185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5BAF7CF5-7E32-64B2-44B5-261EAB53EE14}"/>
              </a:ext>
            </a:extLst>
          </p:cNvPr>
          <p:cNvGraphicFramePr>
            <a:graphicFrameLocks noGrp="1"/>
          </p:cNvGraphicFramePr>
          <p:nvPr>
            <p:ph idx="1"/>
            <p:extLst>
              <p:ext uri="{D42A27DB-BD31-4B8C-83A1-F6EECF244321}">
                <p14:modId xmlns:p14="http://schemas.microsoft.com/office/powerpoint/2010/main" val="1336353237"/>
              </p:ext>
            </p:extLst>
          </p:nvPr>
        </p:nvGraphicFramePr>
        <p:xfrm>
          <a:off x="447869" y="1175656"/>
          <a:ext cx="10905931" cy="47393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1">
            <a:extLst>
              <a:ext uri="{FF2B5EF4-FFF2-40B4-BE49-F238E27FC236}">
                <a16:creationId xmlns:a16="http://schemas.microsoft.com/office/drawing/2014/main" id="{301191DC-37B5-497A-E91C-DBA86B5BDE9E}"/>
              </a:ext>
            </a:extLst>
          </p:cNvPr>
          <p:cNvSpPr>
            <a:spLocks noGrp="1" noChangeArrowheads="1"/>
          </p:cNvSpPr>
          <p:nvPr>
            <p:ph type="title"/>
          </p:nvPr>
        </p:nvSpPr>
        <p:spPr bwMode="auto">
          <a:xfrm>
            <a:off x="698240" y="288006"/>
            <a:ext cx="11214801" cy="692755"/>
          </a:xfrm>
          <a:prstGeom prst="rect">
            <a:avLst/>
          </a:prstGeom>
          <a:solidFill>
            <a:schemeClr val="accent1"/>
          </a:solidFill>
          <a:ln>
            <a:noFill/>
          </a:ln>
          <a:effectLst/>
        </p:spPr>
        <p:txBody>
          <a:bodyPr vert="horz" wrap="none" lIns="0" tIns="198375"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3200" b="1" i="0" u="sng" strike="noStrike" cap="none" normalizeH="0" baseline="0" dirty="0">
                <a:ln>
                  <a:noFill/>
                </a:ln>
                <a:solidFill>
                  <a:schemeClr val="bg1"/>
                </a:solidFill>
                <a:effectLst/>
                <a:latin typeface="+mj-lt"/>
              </a:rPr>
              <a:t>6 puntos a la búsqueda de financiamiento para un emprendimiento</a:t>
            </a:r>
          </a:p>
        </p:txBody>
      </p:sp>
      <p:sp>
        <p:nvSpPr>
          <p:cNvPr id="7" name="CuadroTexto 6">
            <a:extLst>
              <a:ext uri="{FF2B5EF4-FFF2-40B4-BE49-F238E27FC236}">
                <a16:creationId xmlns:a16="http://schemas.microsoft.com/office/drawing/2014/main" id="{2EF1093E-656A-920F-C00E-DC8CBD6DBDCD}"/>
              </a:ext>
            </a:extLst>
          </p:cNvPr>
          <p:cNvSpPr txBox="1"/>
          <p:nvPr/>
        </p:nvSpPr>
        <p:spPr>
          <a:xfrm>
            <a:off x="348343" y="6325206"/>
            <a:ext cx="11495314" cy="369332"/>
          </a:xfrm>
          <a:prstGeom prst="rect">
            <a:avLst/>
          </a:prstGeom>
          <a:solidFill>
            <a:srgbClr val="FF0000"/>
          </a:solidFill>
        </p:spPr>
        <p:txBody>
          <a:bodyPr wrap="square">
            <a:spAutoFit/>
          </a:bodyPr>
          <a:lstStyle/>
          <a:p>
            <a:r>
              <a:rPr lang="es-CL" altLang="es-CL" dirty="0">
                <a:solidFill>
                  <a:schemeClr val="bg1"/>
                </a:solidFill>
                <a:latin typeface="Söhne"/>
              </a:rPr>
              <a:t>H</a:t>
            </a:r>
            <a:r>
              <a:rPr kumimoji="0" lang="es-CL" altLang="es-CL" sz="1800" b="0" i="0" u="none" strike="noStrike" cap="none" normalizeH="0" baseline="0" dirty="0">
                <a:ln>
                  <a:noFill/>
                </a:ln>
                <a:solidFill>
                  <a:schemeClr val="bg1"/>
                </a:solidFill>
                <a:effectLst/>
                <a:latin typeface="Söhne"/>
              </a:rPr>
              <a:t>acer los pagos a tiempo, mantener una buena relación con los inversionistas y mantener una buena gestión financiera.</a:t>
            </a:r>
            <a:endParaRPr lang="es-CL" dirty="0">
              <a:solidFill>
                <a:schemeClr val="bg1"/>
              </a:solidFill>
            </a:endParaRPr>
          </a:p>
        </p:txBody>
      </p:sp>
      <p:pic>
        <p:nvPicPr>
          <p:cNvPr id="2" name="Imagen 1" descr="Imagen que contiene Texto&#10;&#10;Descripción generada automáticamente">
            <a:extLst>
              <a:ext uri="{FF2B5EF4-FFF2-40B4-BE49-F238E27FC236}">
                <a16:creationId xmlns:a16="http://schemas.microsoft.com/office/drawing/2014/main" id="{2CBAE68E-E5B4-ED6E-F474-3135013A3F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3936" y="5682343"/>
            <a:ext cx="3878514" cy="611287"/>
          </a:xfrm>
          <a:prstGeom prst="rect">
            <a:avLst/>
          </a:prstGeom>
        </p:spPr>
      </p:pic>
    </p:spTree>
    <p:extLst>
      <p:ext uri="{BB962C8B-B14F-4D97-AF65-F5344CB8AC3E}">
        <p14:creationId xmlns:p14="http://schemas.microsoft.com/office/powerpoint/2010/main" val="3973736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Rectangle 1">
            <a:extLst>
              <a:ext uri="{FF2B5EF4-FFF2-40B4-BE49-F238E27FC236}">
                <a16:creationId xmlns:a16="http://schemas.microsoft.com/office/drawing/2014/main" id="{B6380243-9002-AC87-71E4-FA91A1B9CEA6}"/>
              </a:ext>
            </a:extLst>
          </p:cNvPr>
          <p:cNvSpPr txBox="1">
            <a:spLocks noChangeArrowheads="1"/>
          </p:cNvSpPr>
          <p:nvPr/>
        </p:nvSpPr>
        <p:spPr bwMode="auto">
          <a:xfrm>
            <a:off x="659914" y="3617203"/>
            <a:ext cx="12192000" cy="2216513"/>
          </a:xfrm>
          <a:prstGeom prst="rect">
            <a:avLst/>
          </a:prstGeom>
        </p:spPr>
        <p:txBody>
          <a:bodyPr vert="horz" lIns="91440" tIns="45720" rIns="91440" bIns="45720" numCol="1" rtlCol="0" anchor="ctr" anchorCtr="0" compatLnSpc="1">
            <a:prstTxWarp prst="textNoShape">
              <a:avLst/>
            </a:prstTxWarp>
            <a:normAutofit/>
          </a:bodyPr>
          <a:lstStyle>
            <a:lvl1pPr algn="l" defTabSz="914400" rtl="0" eaLnBrk="0" fontAlgn="base" latinLnBrk="0" hangingPunct="0">
              <a:lnSpc>
                <a:spcPct val="90000"/>
              </a:lnSpc>
              <a:spcBef>
                <a:spcPct val="0"/>
              </a:spcBef>
              <a:spcAft>
                <a:spcPct val="0"/>
              </a:spcAft>
              <a:buNone/>
              <a:defRPr sz="4400" kern="1200">
                <a:solidFill>
                  <a:schemeClr val="tx1"/>
                </a:solidFill>
                <a:latin typeface="Arial" panose="020B0604020202020204" pitchFamily="34" charset="0"/>
                <a:ea typeface="+mj-ea"/>
                <a:cs typeface="+mj-cs"/>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600"/>
              </a:spcAft>
            </a:pPr>
            <a:r>
              <a:rPr lang="en-US" altLang="es-CL" sz="3700" b="1" kern="1200" dirty="0" err="1">
                <a:solidFill>
                  <a:schemeClr val="tx1"/>
                </a:solidFill>
                <a:latin typeface="+mj-lt"/>
                <a:ea typeface="+mj-ea"/>
                <a:cs typeface="+mj-cs"/>
              </a:rPr>
              <a:t>Opciones</a:t>
            </a:r>
            <a:r>
              <a:rPr lang="en-US" altLang="es-CL" sz="3700" b="1" kern="1200" dirty="0">
                <a:solidFill>
                  <a:schemeClr val="tx1"/>
                </a:solidFill>
                <a:latin typeface="+mj-lt"/>
                <a:ea typeface="+mj-ea"/>
                <a:cs typeface="+mj-cs"/>
              </a:rPr>
              <a:t> de </a:t>
            </a:r>
            <a:r>
              <a:rPr lang="en-US" altLang="es-CL" sz="3700" b="1" kern="1200" dirty="0" err="1">
                <a:solidFill>
                  <a:schemeClr val="tx1"/>
                </a:solidFill>
                <a:latin typeface="+mj-lt"/>
                <a:ea typeface="+mj-ea"/>
                <a:cs typeface="+mj-cs"/>
              </a:rPr>
              <a:t>financiamiento</a:t>
            </a:r>
            <a:r>
              <a:rPr lang="en-US" altLang="es-CL" sz="3700" b="1" kern="1200" dirty="0">
                <a:solidFill>
                  <a:schemeClr val="tx1"/>
                </a:solidFill>
                <a:latin typeface="+mj-lt"/>
                <a:ea typeface="+mj-ea"/>
                <a:cs typeface="+mj-cs"/>
              </a:rPr>
              <a:t> para un </a:t>
            </a:r>
            <a:r>
              <a:rPr lang="en-US" altLang="es-CL" sz="3700" b="1" kern="1200" dirty="0" err="1">
                <a:solidFill>
                  <a:schemeClr val="tx1"/>
                </a:solidFill>
                <a:latin typeface="+mj-lt"/>
                <a:ea typeface="+mj-ea"/>
                <a:cs typeface="+mj-cs"/>
              </a:rPr>
              <a:t>emprendimiento</a:t>
            </a:r>
            <a:endParaRPr lang="en-US" altLang="es-CL" sz="3700" b="1" kern="1200" dirty="0">
              <a:solidFill>
                <a:schemeClr val="tx1"/>
              </a:solidFill>
              <a:latin typeface="+mj-lt"/>
              <a:ea typeface="+mj-ea"/>
              <a:cs typeface="+mj-cs"/>
            </a:endParaRPr>
          </a:p>
        </p:txBody>
      </p:sp>
      <p:sp>
        <p:nvSpPr>
          <p:cNvPr id="11" name="Arc 10">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 name="Imagen 1" descr="Imagen que contiene Texto&#10;&#10;Descripción generada automáticamente">
            <a:extLst>
              <a:ext uri="{FF2B5EF4-FFF2-40B4-BE49-F238E27FC236}">
                <a16:creationId xmlns:a16="http://schemas.microsoft.com/office/drawing/2014/main" id="{A726752E-AF77-48BE-DF28-7EE39AF1D0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914" y="1327058"/>
            <a:ext cx="10872172" cy="1712364"/>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p:spPr>
      </p:pic>
    </p:spTree>
    <p:extLst>
      <p:ext uri="{BB962C8B-B14F-4D97-AF65-F5344CB8AC3E}">
        <p14:creationId xmlns:p14="http://schemas.microsoft.com/office/powerpoint/2010/main" val="2321089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Imagen que contiene Texto&#10;&#10;Descripción generada automáticamente">
            <a:extLst>
              <a:ext uri="{FF2B5EF4-FFF2-40B4-BE49-F238E27FC236}">
                <a16:creationId xmlns:a16="http://schemas.microsoft.com/office/drawing/2014/main" id="{44E0DAC3-4788-46A6-CA6A-D8B787C883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0627" y="623275"/>
            <a:ext cx="3533985" cy="556601"/>
          </a:xfrm>
          <a:prstGeom prst="rect">
            <a:avLst/>
          </a:prstGeom>
        </p:spPr>
      </p:pic>
      <p:sp>
        <p:nvSpPr>
          <p:cNvPr id="13" name="CuadroTexto 12">
            <a:extLst>
              <a:ext uri="{FF2B5EF4-FFF2-40B4-BE49-F238E27FC236}">
                <a16:creationId xmlns:a16="http://schemas.microsoft.com/office/drawing/2014/main" id="{B37812EE-A54A-B110-70F8-89E08165ABFB}"/>
              </a:ext>
            </a:extLst>
          </p:cNvPr>
          <p:cNvSpPr txBox="1"/>
          <p:nvPr/>
        </p:nvSpPr>
        <p:spPr>
          <a:xfrm>
            <a:off x="942247" y="1341486"/>
            <a:ext cx="10304106" cy="923330"/>
          </a:xfrm>
          <a:prstGeom prst="rect">
            <a:avLst/>
          </a:prstGeom>
          <a:noFill/>
        </p:spPr>
        <p:txBody>
          <a:bodyPr wrap="square">
            <a:spAutoFit/>
          </a:bodyPr>
          <a:lstStyle/>
          <a:p>
            <a:pPr marL="285750" indent="-285750" algn="l">
              <a:buFont typeface="Wingdings" panose="05000000000000000000" pitchFamily="2" charset="2"/>
              <a:buChar char="v"/>
            </a:pPr>
            <a:r>
              <a:rPr lang="es-ES" b="0" i="0" dirty="0">
                <a:solidFill>
                  <a:srgbClr val="374151"/>
                </a:solidFill>
                <a:effectLst/>
                <a:latin typeface="Söhne"/>
              </a:rPr>
              <a:t>Ahorro personal: Si tienes ahorros personales, podrías utilizarlos para financiar tu emprendimiento. Esto podría incluir dinero que hayas acumulado en una cuenta de ahorros o inversión, o incluso dinero que hayas obtenido vendiendo bienes o servicios.</a:t>
            </a:r>
          </a:p>
        </p:txBody>
      </p:sp>
      <p:sp>
        <p:nvSpPr>
          <p:cNvPr id="24" name="CuadroTexto 23">
            <a:extLst>
              <a:ext uri="{FF2B5EF4-FFF2-40B4-BE49-F238E27FC236}">
                <a16:creationId xmlns:a16="http://schemas.microsoft.com/office/drawing/2014/main" id="{DEFF7F2C-B67E-B061-5003-C792019BFA84}"/>
              </a:ext>
            </a:extLst>
          </p:cNvPr>
          <p:cNvSpPr txBox="1"/>
          <p:nvPr/>
        </p:nvSpPr>
        <p:spPr>
          <a:xfrm>
            <a:off x="942247" y="2412537"/>
            <a:ext cx="10123859" cy="923330"/>
          </a:xfrm>
          <a:prstGeom prst="rect">
            <a:avLst/>
          </a:prstGeom>
          <a:noFill/>
        </p:spPr>
        <p:txBody>
          <a:bodyPr wrap="square">
            <a:spAutoFit/>
          </a:bodyPr>
          <a:lstStyle/>
          <a:p>
            <a:pPr marL="342900" indent="-342900" algn="l">
              <a:buFont typeface="Wingdings" panose="05000000000000000000" pitchFamily="2" charset="2"/>
              <a:buChar char="v"/>
            </a:pPr>
            <a:r>
              <a:rPr lang="es-ES" b="0" i="0" dirty="0">
                <a:solidFill>
                  <a:srgbClr val="374151"/>
                </a:solidFill>
                <a:effectLst/>
                <a:latin typeface="Söhne"/>
              </a:rPr>
              <a:t>Familiares y amigos: Otra opción es pedirle a familiares y amigos que te presten dinero para financiar tu emprendimiento. En este caso, es importante ser transparente sobre el plan de negocios y establecer un acuerdo formal para evitar conflictos en el futuro.</a:t>
            </a:r>
          </a:p>
        </p:txBody>
      </p:sp>
      <p:sp>
        <p:nvSpPr>
          <p:cNvPr id="26" name="CuadroTexto 25">
            <a:extLst>
              <a:ext uri="{FF2B5EF4-FFF2-40B4-BE49-F238E27FC236}">
                <a16:creationId xmlns:a16="http://schemas.microsoft.com/office/drawing/2014/main" id="{5DB44595-4EA8-A7A2-2553-94D23C6361FD}"/>
              </a:ext>
            </a:extLst>
          </p:cNvPr>
          <p:cNvSpPr txBox="1"/>
          <p:nvPr/>
        </p:nvSpPr>
        <p:spPr>
          <a:xfrm>
            <a:off x="942247" y="3595683"/>
            <a:ext cx="10006770" cy="923330"/>
          </a:xfrm>
          <a:prstGeom prst="rect">
            <a:avLst/>
          </a:prstGeom>
          <a:noFill/>
        </p:spPr>
        <p:txBody>
          <a:bodyPr wrap="square">
            <a:spAutoFit/>
          </a:bodyPr>
          <a:lstStyle/>
          <a:p>
            <a:pPr marL="285750" indent="-285750" algn="l">
              <a:buFont typeface="Wingdings" panose="05000000000000000000" pitchFamily="2" charset="2"/>
              <a:buChar char="v"/>
            </a:pPr>
            <a:r>
              <a:rPr lang="es-ES" b="0" i="0" dirty="0">
                <a:solidFill>
                  <a:srgbClr val="374151"/>
                </a:solidFill>
                <a:effectLst/>
                <a:latin typeface="Söhne"/>
              </a:rPr>
              <a:t>Crowdfunding: Puedes utilizar plataformas de crowdfunding para obtener fondos para tu emprendimiento. Estas plataformas permiten a los usuarios donar o invertir en proyectos que consideren interesantes.</a:t>
            </a:r>
          </a:p>
        </p:txBody>
      </p:sp>
      <p:sp>
        <p:nvSpPr>
          <p:cNvPr id="28" name="CuadroTexto 27">
            <a:extLst>
              <a:ext uri="{FF2B5EF4-FFF2-40B4-BE49-F238E27FC236}">
                <a16:creationId xmlns:a16="http://schemas.microsoft.com/office/drawing/2014/main" id="{AEEEA25F-6BA9-1AB1-9463-E0EA1A22B9C9}"/>
              </a:ext>
            </a:extLst>
          </p:cNvPr>
          <p:cNvSpPr txBox="1"/>
          <p:nvPr/>
        </p:nvSpPr>
        <p:spPr>
          <a:xfrm>
            <a:off x="942247" y="4778829"/>
            <a:ext cx="9771483" cy="646331"/>
          </a:xfrm>
          <a:prstGeom prst="rect">
            <a:avLst/>
          </a:prstGeom>
          <a:noFill/>
        </p:spPr>
        <p:txBody>
          <a:bodyPr wrap="square">
            <a:spAutoFit/>
          </a:bodyPr>
          <a:lstStyle/>
          <a:p>
            <a:pPr marL="285750" indent="-285750" algn="l">
              <a:buFont typeface="Wingdings" panose="05000000000000000000" pitchFamily="2" charset="2"/>
              <a:buChar char="v"/>
            </a:pPr>
            <a:r>
              <a:rPr lang="es-ES" b="0" i="0" dirty="0">
                <a:solidFill>
                  <a:srgbClr val="374151"/>
                </a:solidFill>
                <a:effectLst/>
                <a:latin typeface="Söhne"/>
              </a:rPr>
              <a:t>Préstamos bancarios: Los bancos ofrecen préstamos para emprendimientos, aunque es posible que necesites una garantía o un buen historial crediticio para obtener uno.</a:t>
            </a:r>
          </a:p>
        </p:txBody>
      </p:sp>
    </p:spTree>
    <p:extLst>
      <p:ext uri="{BB962C8B-B14F-4D97-AF65-F5344CB8AC3E}">
        <p14:creationId xmlns:p14="http://schemas.microsoft.com/office/powerpoint/2010/main" val="2094756782"/>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Imagen que contiene Texto&#10;&#10;Descripción generada automáticamente">
            <a:extLst>
              <a:ext uri="{FF2B5EF4-FFF2-40B4-BE49-F238E27FC236}">
                <a16:creationId xmlns:a16="http://schemas.microsoft.com/office/drawing/2014/main" id="{44E0DAC3-4788-46A6-CA6A-D8B787C883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0627" y="623275"/>
            <a:ext cx="3533985" cy="556601"/>
          </a:xfrm>
          <a:prstGeom prst="rect">
            <a:avLst/>
          </a:prstGeom>
        </p:spPr>
      </p:pic>
      <p:sp>
        <p:nvSpPr>
          <p:cNvPr id="13" name="CuadroTexto 12">
            <a:extLst>
              <a:ext uri="{FF2B5EF4-FFF2-40B4-BE49-F238E27FC236}">
                <a16:creationId xmlns:a16="http://schemas.microsoft.com/office/drawing/2014/main" id="{B37812EE-A54A-B110-70F8-89E08165ABFB}"/>
              </a:ext>
            </a:extLst>
          </p:cNvPr>
          <p:cNvSpPr txBox="1"/>
          <p:nvPr/>
        </p:nvSpPr>
        <p:spPr>
          <a:xfrm>
            <a:off x="942247" y="1341486"/>
            <a:ext cx="10304106" cy="1477328"/>
          </a:xfrm>
          <a:prstGeom prst="rect">
            <a:avLst/>
          </a:prstGeom>
          <a:noFill/>
        </p:spPr>
        <p:txBody>
          <a:bodyPr wrap="square">
            <a:spAutoFit/>
          </a:bodyPr>
          <a:lstStyle/>
          <a:p>
            <a:pPr marL="285750" indent="-285750">
              <a:buFont typeface="Wingdings" panose="05000000000000000000" pitchFamily="2" charset="2"/>
              <a:buChar char="v"/>
            </a:pPr>
            <a:r>
              <a:rPr lang="es-ES" b="0" i="0" dirty="0">
                <a:solidFill>
                  <a:srgbClr val="374151"/>
                </a:solidFill>
                <a:effectLst/>
                <a:latin typeface="Söhne"/>
              </a:rPr>
              <a:t>Inversores ángel: Los inversores ángel son personas que invierten en emprendimientos en etapa inicial a cambio de una participación en el negocio. Si bien esto puede implicar ceder una parte de la propiedad del negocio, los inversores ángel también pueden brindar apoyo financiero y asesoramiento para hacer crecer el negocio.</a:t>
            </a:r>
          </a:p>
          <a:p>
            <a:pPr marL="285750" indent="-285750" algn="l">
              <a:buFont typeface="Wingdings" panose="05000000000000000000" pitchFamily="2" charset="2"/>
              <a:buChar char="v"/>
            </a:pPr>
            <a:endParaRPr lang="es-ES" b="0" i="0" dirty="0">
              <a:solidFill>
                <a:srgbClr val="374151"/>
              </a:solidFill>
              <a:effectLst/>
              <a:latin typeface="Söhne"/>
            </a:endParaRPr>
          </a:p>
        </p:txBody>
      </p:sp>
      <p:sp>
        <p:nvSpPr>
          <p:cNvPr id="24" name="CuadroTexto 23">
            <a:extLst>
              <a:ext uri="{FF2B5EF4-FFF2-40B4-BE49-F238E27FC236}">
                <a16:creationId xmlns:a16="http://schemas.microsoft.com/office/drawing/2014/main" id="{DEFF7F2C-B67E-B061-5003-C792019BFA84}"/>
              </a:ext>
            </a:extLst>
          </p:cNvPr>
          <p:cNvSpPr txBox="1"/>
          <p:nvPr/>
        </p:nvSpPr>
        <p:spPr>
          <a:xfrm>
            <a:off x="965689" y="2745584"/>
            <a:ext cx="10123859" cy="1477328"/>
          </a:xfrm>
          <a:prstGeom prst="rect">
            <a:avLst/>
          </a:prstGeom>
          <a:noFill/>
        </p:spPr>
        <p:txBody>
          <a:bodyPr wrap="square">
            <a:spAutoFit/>
          </a:bodyPr>
          <a:lstStyle/>
          <a:p>
            <a:pPr marL="342900" indent="-342900">
              <a:buFont typeface="Wingdings" panose="05000000000000000000" pitchFamily="2" charset="2"/>
              <a:buChar char="v"/>
            </a:pPr>
            <a:r>
              <a:rPr lang="es-ES" b="0" i="0" dirty="0">
                <a:solidFill>
                  <a:srgbClr val="374151"/>
                </a:solidFill>
                <a:effectLst/>
                <a:latin typeface="Söhne"/>
              </a:rPr>
              <a:t>Aceleradoras e incubadoras: Las aceleradoras e incubadoras son organizaciones que ofrecen apoyo financiero y asesoramiento a emprendimientos en etapa inicial a cambio de una participación en el negocio. Además del financiamiento, estas organizaciones también pueden proporcionar acceso a mentores, recursos y conexiones que pueden ayudar a hacer crecer el negocio.</a:t>
            </a:r>
          </a:p>
          <a:p>
            <a:pPr marL="342900" indent="-342900" algn="l">
              <a:buFont typeface="Wingdings" panose="05000000000000000000" pitchFamily="2" charset="2"/>
              <a:buChar char="v"/>
            </a:pPr>
            <a:endParaRPr lang="es-ES" b="0" i="0" dirty="0">
              <a:solidFill>
                <a:srgbClr val="374151"/>
              </a:solidFill>
              <a:effectLst/>
              <a:latin typeface="Söhne"/>
            </a:endParaRPr>
          </a:p>
        </p:txBody>
      </p:sp>
      <p:sp>
        <p:nvSpPr>
          <p:cNvPr id="2" name="CuadroTexto 1">
            <a:extLst>
              <a:ext uri="{FF2B5EF4-FFF2-40B4-BE49-F238E27FC236}">
                <a16:creationId xmlns:a16="http://schemas.microsoft.com/office/drawing/2014/main" id="{52EFEEC6-CD09-8BFB-6090-06DEE247E50B}"/>
              </a:ext>
            </a:extLst>
          </p:cNvPr>
          <p:cNvSpPr txBox="1"/>
          <p:nvPr/>
        </p:nvSpPr>
        <p:spPr>
          <a:xfrm>
            <a:off x="942247" y="4222912"/>
            <a:ext cx="10123859" cy="369332"/>
          </a:xfrm>
          <a:prstGeom prst="rect">
            <a:avLst/>
          </a:prstGeom>
          <a:noFill/>
        </p:spPr>
        <p:txBody>
          <a:bodyPr wrap="square">
            <a:spAutoFit/>
          </a:bodyPr>
          <a:lstStyle/>
          <a:p>
            <a:pPr marL="342900" indent="-342900">
              <a:buFont typeface="Wingdings" panose="05000000000000000000" pitchFamily="2" charset="2"/>
              <a:buChar char="v"/>
            </a:pPr>
            <a:r>
              <a:rPr lang="es-ES" b="0" i="0" dirty="0">
                <a:solidFill>
                  <a:srgbClr val="374151"/>
                </a:solidFill>
                <a:effectLst/>
                <a:latin typeface="Söhne"/>
              </a:rPr>
              <a:t>Corfo : Programas de Financiamiento</a:t>
            </a:r>
          </a:p>
        </p:txBody>
      </p:sp>
    </p:spTree>
    <p:extLst>
      <p:ext uri="{BB962C8B-B14F-4D97-AF65-F5344CB8AC3E}">
        <p14:creationId xmlns:p14="http://schemas.microsoft.com/office/powerpoint/2010/main" val="3290446931"/>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Imagen que contiene Texto&#10;&#10;Descripción generada automáticamente">
            <a:extLst>
              <a:ext uri="{FF2B5EF4-FFF2-40B4-BE49-F238E27FC236}">
                <a16:creationId xmlns:a16="http://schemas.microsoft.com/office/drawing/2014/main" id="{29CA4A96-3840-ABC0-87DB-8346344EFB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34" y="5526813"/>
            <a:ext cx="5483601" cy="863666"/>
          </a:xfrm>
          <a:prstGeom prst="rect">
            <a:avLst/>
          </a:prstGeom>
        </p:spPr>
      </p:pic>
      <p:graphicFrame>
        <p:nvGraphicFramePr>
          <p:cNvPr id="3" name="Diagrama 2">
            <a:extLst>
              <a:ext uri="{FF2B5EF4-FFF2-40B4-BE49-F238E27FC236}">
                <a16:creationId xmlns:a16="http://schemas.microsoft.com/office/drawing/2014/main" id="{EACEE626-89AA-B357-D9D6-05FB21B37F0A}"/>
              </a:ext>
            </a:extLst>
          </p:cNvPr>
          <p:cNvGraphicFramePr/>
          <p:nvPr>
            <p:extLst>
              <p:ext uri="{D42A27DB-BD31-4B8C-83A1-F6EECF244321}">
                <p14:modId xmlns:p14="http://schemas.microsoft.com/office/powerpoint/2010/main" val="3342170392"/>
              </p:ext>
            </p:extLst>
          </p:nvPr>
        </p:nvGraphicFramePr>
        <p:xfrm>
          <a:off x="1060449" y="176740"/>
          <a:ext cx="9679085" cy="5067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4033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FD51B3-396B-F49A-59DD-3EF0C238A45D}"/>
              </a:ext>
            </a:extLst>
          </p:cNvPr>
          <p:cNvSpPr>
            <a:spLocks noGrp="1"/>
          </p:cNvSpPr>
          <p:nvPr>
            <p:ph type="ctrTitle"/>
          </p:nvPr>
        </p:nvSpPr>
        <p:spPr>
          <a:xfrm>
            <a:off x="217714" y="1163006"/>
            <a:ext cx="9144000" cy="874388"/>
          </a:xfrm>
        </p:spPr>
        <p:txBody>
          <a:bodyPr>
            <a:normAutofit fontScale="90000"/>
          </a:bodyPr>
          <a:lstStyle/>
          <a:p>
            <a:r>
              <a:rPr lang="es-CL" dirty="0"/>
              <a:t>Subsidios</a:t>
            </a:r>
          </a:p>
        </p:txBody>
      </p:sp>
      <p:sp>
        <p:nvSpPr>
          <p:cNvPr id="3" name="Subtítulo 2">
            <a:extLst>
              <a:ext uri="{FF2B5EF4-FFF2-40B4-BE49-F238E27FC236}">
                <a16:creationId xmlns:a16="http://schemas.microsoft.com/office/drawing/2014/main" id="{DBE5F573-DA9B-9924-1C5A-3F488BE0BA5E}"/>
              </a:ext>
            </a:extLst>
          </p:cNvPr>
          <p:cNvSpPr>
            <a:spLocks noGrp="1"/>
          </p:cNvSpPr>
          <p:nvPr>
            <p:ph type="subTitle" idx="1"/>
          </p:nvPr>
        </p:nvSpPr>
        <p:spPr>
          <a:xfrm>
            <a:off x="914400" y="2379306"/>
            <a:ext cx="10515600" cy="2542592"/>
          </a:xfrm>
        </p:spPr>
        <p:txBody>
          <a:bodyPr>
            <a:normAutofit fontScale="92500" lnSpcReduction="20000"/>
          </a:bodyPr>
          <a:lstStyle/>
          <a:p>
            <a:pPr marL="342900" indent="-342900" algn="l">
              <a:buFont typeface="Wingdings" panose="05000000000000000000" pitchFamily="2" charset="2"/>
              <a:buChar char="v"/>
            </a:pPr>
            <a:r>
              <a:rPr lang="es-CL" dirty="0"/>
              <a:t>Son fondos concursables </a:t>
            </a:r>
          </a:p>
          <a:p>
            <a:pPr marL="342900" indent="-342900" algn="l">
              <a:buFont typeface="Wingdings" panose="05000000000000000000" pitchFamily="2" charset="2"/>
              <a:buChar char="v"/>
            </a:pPr>
            <a:r>
              <a:rPr lang="es-CL" dirty="0"/>
              <a:t>Entregados por el Estado de CHILE </a:t>
            </a:r>
          </a:p>
          <a:p>
            <a:pPr marL="342900" indent="-342900" algn="l">
              <a:buFont typeface="Wingdings" panose="05000000000000000000" pitchFamily="2" charset="2"/>
              <a:buChar char="v"/>
            </a:pPr>
            <a:r>
              <a:rPr lang="es-CL" dirty="0"/>
              <a:t>Siempre hay un cofinanciamiento  (entre el 50%-90%)</a:t>
            </a:r>
          </a:p>
          <a:p>
            <a:pPr marL="342900" indent="-342900" algn="l">
              <a:buFont typeface="Wingdings" panose="05000000000000000000" pitchFamily="2" charset="2"/>
              <a:buChar char="v"/>
            </a:pPr>
            <a:r>
              <a:rPr lang="es-CL" dirty="0"/>
              <a:t>Se deben rendir a CORFO u otra institución</a:t>
            </a:r>
          </a:p>
          <a:p>
            <a:pPr marL="342900" indent="-342900" algn="l">
              <a:buFont typeface="Wingdings" panose="05000000000000000000" pitchFamily="2" charset="2"/>
              <a:buChar char="v"/>
            </a:pPr>
            <a:r>
              <a:rPr lang="es-CL" dirty="0"/>
              <a:t>Debe tener una empresa formalizada </a:t>
            </a:r>
          </a:p>
          <a:p>
            <a:pPr marL="342900" indent="-342900" algn="l">
              <a:buFont typeface="Wingdings" panose="05000000000000000000" pitchFamily="2" charset="2"/>
              <a:buChar char="v"/>
            </a:pPr>
            <a:r>
              <a:rPr lang="es-CL" dirty="0"/>
              <a:t>En caso de CORFO se debe tener ventas de , al menos , 2400 UF año (90 millones CH$) y máximo 25.000 UF ( 900 millones CH$) </a:t>
            </a:r>
          </a:p>
        </p:txBody>
      </p:sp>
      <p:cxnSp>
        <p:nvCxnSpPr>
          <p:cNvPr id="5" name="Conector recto de flecha 4">
            <a:extLst>
              <a:ext uri="{FF2B5EF4-FFF2-40B4-BE49-F238E27FC236}">
                <a16:creationId xmlns:a16="http://schemas.microsoft.com/office/drawing/2014/main" id="{79B94116-1947-893A-ACDC-7A850918E56A}"/>
              </a:ext>
            </a:extLst>
          </p:cNvPr>
          <p:cNvCxnSpPr/>
          <p:nvPr/>
        </p:nvCxnSpPr>
        <p:spPr>
          <a:xfrm>
            <a:off x="522514" y="382555"/>
            <a:ext cx="2677886" cy="11290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Rectángulo: esquinas redondeadas 5">
            <a:extLst>
              <a:ext uri="{FF2B5EF4-FFF2-40B4-BE49-F238E27FC236}">
                <a16:creationId xmlns:a16="http://schemas.microsoft.com/office/drawing/2014/main" id="{6A0ABC94-5BA9-744A-05CE-13A84AF1DB4C}"/>
              </a:ext>
            </a:extLst>
          </p:cNvPr>
          <p:cNvSpPr/>
          <p:nvPr/>
        </p:nvSpPr>
        <p:spPr>
          <a:xfrm>
            <a:off x="1119673" y="5299788"/>
            <a:ext cx="3228392" cy="8743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Nacional </a:t>
            </a:r>
          </a:p>
        </p:txBody>
      </p:sp>
      <p:sp>
        <p:nvSpPr>
          <p:cNvPr id="7" name="Rectángulo: esquinas redondeadas 6">
            <a:extLst>
              <a:ext uri="{FF2B5EF4-FFF2-40B4-BE49-F238E27FC236}">
                <a16:creationId xmlns:a16="http://schemas.microsoft.com/office/drawing/2014/main" id="{001AC9FD-3BA9-D8B5-4F09-FCABE2C15DF0}"/>
              </a:ext>
            </a:extLst>
          </p:cNvPr>
          <p:cNvSpPr/>
          <p:nvPr/>
        </p:nvSpPr>
        <p:spPr>
          <a:xfrm>
            <a:off x="5116285" y="5299788"/>
            <a:ext cx="3228392" cy="8743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Internacional </a:t>
            </a:r>
          </a:p>
        </p:txBody>
      </p:sp>
      <p:sp>
        <p:nvSpPr>
          <p:cNvPr id="8" name="Rectángulo: una sola esquina redondeada 7">
            <a:extLst>
              <a:ext uri="{FF2B5EF4-FFF2-40B4-BE49-F238E27FC236}">
                <a16:creationId xmlns:a16="http://schemas.microsoft.com/office/drawing/2014/main" id="{C95818B8-4821-3B16-9555-4DC47E8EE050}"/>
              </a:ext>
            </a:extLst>
          </p:cNvPr>
          <p:cNvSpPr/>
          <p:nvPr/>
        </p:nvSpPr>
        <p:spPr>
          <a:xfrm>
            <a:off x="10058400" y="1791478"/>
            <a:ext cx="1763486" cy="1637522"/>
          </a:xfrm>
          <a:prstGeom prst="round1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Piden Boletas de Garantía o Pólizas de Garantía</a:t>
            </a:r>
          </a:p>
        </p:txBody>
      </p:sp>
      <p:pic>
        <p:nvPicPr>
          <p:cNvPr id="9" name="Imagen 8" descr="Imagen que contiene Texto&#10;&#10;Descripción generada automáticamente">
            <a:extLst>
              <a:ext uri="{FF2B5EF4-FFF2-40B4-BE49-F238E27FC236}">
                <a16:creationId xmlns:a16="http://schemas.microsoft.com/office/drawing/2014/main" id="{E49AED26-BC3F-8F81-0AB2-5A23D297C4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0627" y="623275"/>
            <a:ext cx="3533985" cy="556601"/>
          </a:xfrm>
          <a:prstGeom prst="rect">
            <a:avLst/>
          </a:prstGeom>
        </p:spPr>
      </p:pic>
    </p:spTree>
    <p:extLst>
      <p:ext uri="{BB962C8B-B14F-4D97-AF65-F5344CB8AC3E}">
        <p14:creationId xmlns:p14="http://schemas.microsoft.com/office/powerpoint/2010/main" val="4221706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D3E0AB-A7AB-8FAB-6913-8BE47855853D}"/>
              </a:ext>
            </a:extLst>
          </p:cNvPr>
          <p:cNvSpPr>
            <a:spLocks noGrp="1"/>
          </p:cNvSpPr>
          <p:nvPr>
            <p:ph type="title"/>
          </p:nvPr>
        </p:nvSpPr>
        <p:spPr>
          <a:xfrm>
            <a:off x="838200" y="365126"/>
            <a:ext cx="9602755" cy="894508"/>
          </a:xfrm>
        </p:spPr>
        <p:txBody>
          <a:bodyPr/>
          <a:lstStyle/>
          <a:p>
            <a:r>
              <a:rPr lang="es-CL" dirty="0">
                <a:latin typeface="+mn-lt"/>
              </a:rPr>
              <a:t>Algunos fondos disponibles </a:t>
            </a:r>
          </a:p>
        </p:txBody>
      </p:sp>
      <p:sp>
        <p:nvSpPr>
          <p:cNvPr id="3" name="Marcador de contenido 2">
            <a:extLst>
              <a:ext uri="{FF2B5EF4-FFF2-40B4-BE49-F238E27FC236}">
                <a16:creationId xmlns:a16="http://schemas.microsoft.com/office/drawing/2014/main" id="{D39FFBDB-A818-093D-E2DD-5D4893BC71DB}"/>
              </a:ext>
            </a:extLst>
          </p:cNvPr>
          <p:cNvSpPr>
            <a:spLocks noGrp="1"/>
          </p:cNvSpPr>
          <p:nvPr>
            <p:ph idx="1"/>
          </p:nvPr>
        </p:nvSpPr>
        <p:spPr>
          <a:xfrm>
            <a:off x="707571" y="1750980"/>
            <a:ext cx="10515600" cy="4351338"/>
          </a:xfrm>
        </p:spPr>
        <p:txBody>
          <a:bodyPr>
            <a:normAutofit fontScale="77500" lnSpcReduction="20000"/>
          </a:bodyPr>
          <a:lstStyle/>
          <a:p>
            <a:pPr algn="l">
              <a:buFont typeface="+mj-lt"/>
              <a:buAutoNum type="arabicPeriod"/>
            </a:pPr>
            <a:r>
              <a:rPr lang="es-ES" b="0" i="0" dirty="0">
                <a:solidFill>
                  <a:srgbClr val="374151"/>
                </a:solidFill>
                <a:effectLst/>
                <a:latin typeface="+mj-lt"/>
              </a:rPr>
              <a:t>Capital Semilla: este programa otorga subsidios desde $3 millones y hasta $25 millones de pesos para financiar proyectos de emprendimiento en etapa temprana.</a:t>
            </a:r>
          </a:p>
          <a:p>
            <a:pPr algn="l">
              <a:buFont typeface="+mj-lt"/>
              <a:buAutoNum type="arabicPeriod"/>
            </a:pPr>
            <a:r>
              <a:rPr lang="es-ES" b="0" i="0" dirty="0">
                <a:solidFill>
                  <a:srgbClr val="374151"/>
                </a:solidFill>
                <a:effectLst/>
                <a:latin typeface="+mj-lt"/>
              </a:rPr>
              <a:t>Semilla Inicia: es un programa que ofrece financiamiento de hasta $60 millones de pesos para proyectos de emprendimiento que tengan potencial de alto impacto.</a:t>
            </a:r>
          </a:p>
          <a:p>
            <a:pPr algn="l">
              <a:buFont typeface="+mj-lt"/>
              <a:buAutoNum type="arabicPeriod"/>
            </a:pPr>
            <a:r>
              <a:rPr lang="es-ES" b="0" i="0" dirty="0">
                <a:solidFill>
                  <a:srgbClr val="374151"/>
                </a:solidFill>
                <a:effectLst/>
                <a:latin typeface="+mj-lt"/>
              </a:rPr>
              <a:t>Fondo Nacional de Desarrollo Regional (FNDR): es un fondo que se destina a proyectos de desarrollo regional, incluyendo proyectos de emprendimiento.</a:t>
            </a:r>
          </a:p>
          <a:p>
            <a:pPr algn="l">
              <a:buFont typeface="+mj-lt"/>
              <a:buAutoNum type="arabicPeriod"/>
            </a:pPr>
            <a:r>
              <a:rPr lang="es-ES" b="0" i="0" dirty="0">
                <a:solidFill>
                  <a:srgbClr val="374151"/>
                </a:solidFill>
                <a:effectLst/>
                <a:latin typeface="+mj-lt"/>
              </a:rPr>
              <a:t>Programa de Apoyo al Entorno Emprendedor: este programa busca fomentar el ecosistema emprendedor en el país, otorgando financiamiento y asesoramiento a organizaciones y comunidades que trabajen en el apoyo a emprendedores.</a:t>
            </a:r>
          </a:p>
          <a:p>
            <a:pPr algn="l">
              <a:buFont typeface="+mj-lt"/>
              <a:buAutoNum type="arabicPeriod"/>
            </a:pPr>
            <a:r>
              <a:rPr lang="es-ES" b="0" i="0" dirty="0">
                <a:solidFill>
                  <a:srgbClr val="374151"/>
                </a:solidFill>
                <a:effectLst/>
                <a:latin typeface="+mj-lt"/>
              </a:rPr>
              <a:t>Fondo de Garantía para Pequeños Empresarios (FOGAPE): este fondo garantiza créditos bancarios para pequeñas y medianas empresas, permitiendo que puedan acceder a financiamiento en condiciones más favorables.</a:t>
            </a:r>
          </a:p>
          <a:p>
            <a:pPr algn="l">
              <a:buFont typeface="+mj-lt"/>
              <a:buAutoNum type="arabicPeriod"/>
            </a:pPr>
            <a:r>
              <a:rPr lang="es-ES" b="0" i="0" dirty="0">
                <a:solidFill>
                  <a:srgbClr val="374151"/>
                </a:solidFill>
                <a:effectLst/>
                <a:latin typeface="+mj-lt"/>
              </a:rPr>
              <a:t>Corfo: es una corporación de fomento que ofrece una amplia gama de programas y subsidios para apoyar el emprendimiento y la innovación en Chile.</a:t>
            </a:r>
          </a:p>
          <a:p>
            <a:endParaRPr lang="es-CL" dirty="0">
              <a:latin typeface="+mj-lt"/>
            </a:endParaRPr>
          </a:p>
        </p:txBody>
      </p:sp>
      <p:pic>
        <p:nvPicPr>
          <p:cNvPr id="4" name="Imagen 3" descr="Imagen que contiene Texto&#10;&#10;Descripción generada automáticamente">
            <a:extLst>
              <a:ext uri="{FF2B5EF4-FFF2-40B4-BE49-F238E27FC236}">
                <a16:creationId xmlns:a16="http://schemas.microsoft.com/office/drawing/2014/main" id="{4E060AFB-CE60-883A-CD21-72AA546B6D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2427" y="199081"/>
            <a:ext cx="3533985" cy="556601"/>
          </a:xfrm>
          <a:prstGeom prst="rect">
            <a:avLst/>
          </a:prstGeom>
        </p:spPr>
      </p:pic>
    </p:spTree>
    <p:extLst>
      <p:ext uri="{BB962C8B-B14F-4D97-AF65-F5344CB8AC3E}">
        <p14:creationId xmlns:p14="http://schemas.microsoft.com/office/powerpoint/2010/main" val="1363836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FD51B3-396B-F49A-59DD-3EF0C238A45D}"/>
              </a:ext>
            </a:extLst>
          </p:cNvPr>
          <p:cNvSpPr>
            <a:spLocks noGrp="1"/>
          </p:cNvSpPr>
          <p:nvPr>
            <p:ph type="ctrTitle"/>
          </p:nvPr>
        </p:nvSpPr>
        <p:spPr>
          <a:xfrm>
            <a:off x="217714" y="1163006"/>
            <a:ext cx="9144000" cy="874388"/>
          </a:xfrm>
        </p:spPr>
        <p:txBody>
          <a:bodyPr>
            <a:normAutofit fontScale="90000"/>
          </a:bodyPr>
          <a:lstStyle/>
          <a:p>
            <a:r>
              <a:rPr lang="es-CL" dirty="0" err="1"/>
              <a:t>Crowfunding</a:t>
            </a:r>
            <a:r>
              <a:rPr lang="es-CL" dirty="0"/>
              <a:t>  </a:t>
            </a:r>
            <a:r>
              <a:rPr lang="es-CL" sz="2200" dirty="0"/>
              <a:t>pequeñas cantidades de dinero de un gran número de personas</a:t>
            </a:r>
            <a:endParaRPr lang="es-CL" dirty="0"/>
          </a:p>
        </p:txBody>
      </p:sp>
      <p:cxnSp>
        <p:nvCxnSpPr>
          <p:cNvPr id="5" name="Conector recto de flecha 4">
            <a:extLst>
              <a:ext uri="{FF2B5EF4-FFF2-40B4-BE49-F238E27FC236}">
                <a16:creationId xmlns:a16="http://schemas.microsoft.com/office/drawing/2014/main" id="{79B94116-1947-893A-ACDC-7A850918E56A}"/>
              </a:ext>
            </a:extLst>
          </p:cNvPr>
          <p:cNvCxnSpPr/>
          <p:nvPr/>
        </p:nvCxnSpPr>
        <p:spPr>
          <a:xfrm>
            <a:off x="522514" y="382555"/>
            <a:ext cx="2677886" cy="11290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23C5140D-5D39-F7F3-BAD7-5C375561C880}"/>
              </a:ext>
            </a:extLst>
          </p:cNvPr>
          <p:cNvSpPr txBox="1"/>
          <p:nvPr/>
        </p:nvSpPr>
        <p:spPr>
          <a:xfrm>
            <a:off x="335902" y="2289684"/>
            <a:ext cx="11237167" cy="1969770"/>
          </a:xfrm>
          <a:prstGeom prst="rect">
            <a:avLst/>
          </a:prstGeom>
          <a:noFill/>
        </p:spPr>
        <p:txBody>
          <a:bodyPr wrap="square">
            <a:spAutoFit/>
          </a:bodyPr>
          <a:lstStyle/>
          <a:p>
            <a:pPr algn="l">
              <a:buFont typeface="+mj-lt"/>
              <a:buAutoNum type="arabicPeriod"/>
            </a:pPr>
            <a:r>
              <a:rPr lang="es-ES" b="1" i="0" dirty="0">
                <a:solidFill>
                  <a:srgbClr val="374151"/>
                </a:solidFill>
                <a:effectLst/>
                <a:highlight>
                  <a:srgbClr val="FFFF00"/>
                </a:highlight>
                <a:latin typeface="Söhne"/>
              </a:rPr>
              <a:t>Basado en </a:t>
            </a:r>
            <a:r>
              <a:rPr lang="es-ES" b="1" dirty="0">
                <a:solidFill>
                  <a:srgbClr val="374151"/>
                </a:solidFill>
                <a:highlight>
                  <a:srgbClr val="FFFF00"/>
                </a:highlight>
                <a:latin typeface="Söhne"/>
              </a:rPr>
              <a:t>Recompensas</a:t>
            </a:r>
            <a:r>
              <a:rPr lang="es-ES" b="1" i="0" dirty="0">
                <a:solidFill>
                  <a:srgbClr val="374151"/>
                </a:solidFill>
                <a:effectLst/>
                <a:highlight>
                  <a:srgbClr val="FFFF00"/>
                </a:highlight>
                <a:latin typeface="Söhne"/>
              </a:rPr>
              <a:t>: </a:t>
            </a:r>
            <a:r>
              <a:rPr lang="es-ES" dirty="0">
                <a:solidFill>
                  <a:srgbClr val="374151"/>
                </a:solidFill>
                <a:highlight>
                  <a:srgbClr val="FFFF00"/>
                </a:highlight>
                <a:latin typeface="Söhne"/>
              </a:rPr>
              <a:t> </a:t>
            </a:r>
            <a:r>
              <a:rPr lang="es-ES" dirty="0">
                <a:solidFill>
                  <a:srgbClr val="374151"/>
                </a:solidFill>
                <a:latin typeface="Söhne"/>
              </a:rPr>
              <a:t>La donación da derecho a un producto/servicio que se planea lanzar</a:t>
            </a:r>
            <a:r>
              <a:rPr lang="es-ES" b="0" i="0" dirty="0">
                <a:solidFill>
                  <a:srgbClr val="374151"/>
                </a:solidFill>
                <a:effectLst/>
                <a:latin typeface="Söhne"/>
              </a:rPr>
              <a:t> </a:t>
            </a:r>
          </a:p>
          <a:p>
            <a:pPr algn="l">
              <a:buFont typeface="+mj-lt"/>
              <a:buAutoNum type="arabicPeriod"/>
            </a:pPr>
            <a:endParaRPr lang="es-ES" dirty="0">
              <a:solidFill>
                <a:srgbClr val="374151"/>
              </a:solidFill>
              <a:highlight>
                <a:srgbClr val="FFFF00"/>
              </a:highlight>
              <a:latin typeface="Söhne"/>
            </a:endParaRPr>
          </a:p>
          <a:p>
            <a:pPr algn="l">
              <a:buFont typeface="+mj-lt"/>
              <a:buAutoNum type="arabicPeriod"/>
            </a:pPr>
            <a:r>
              <a:rPr lang="es-ES" b="1" i="0" dirty="0">
                <a:solidFill>
                  <a:srgbClr val="374151"/>
                </a:solidFill>
                <a:effectLst/>
                <a:highlight>
                  <a:srgbClr val="FFFF00"/>
                </a:highlight>
                <a:latin typeface="Söhne"/>
              </a:rPr>
              <a:t>Financiamiento de capital </a:t>
            </a:r>
            <a:r>
              <a:rPr lang="es-ES" b="0" i="0" dirty="0">
                <a:solidFill>
                  <a:srgbClr val="374151"/>
                </a:solidFill>
                <a:effectLst/>
                <a:latin typeface="Söhne"/>
              </a:rPr>
              <a:t>: Financiamiento que da derecho a “acciones” no cotizadas </a:t>
            </a:r>
          </a:p>
          <a:p>
            <a:pPr algn="l">
              <a:buFont typeface="+mj-lt"/>
              <a:buAutoNum type="arabicPeriod"/>
            </a:pPr>
            <a:endParaRPr lang="es-ES" sz="1400" b="0" i="0" dirty="0">
              <a:solidFill>
                <a:srgbClr val="374151"/>
              </a:solidFill>
              <a:effectLst/>
              <a:latin typeface="Söhne"/>
            </a:endParaRPr>
          </a:p>
          <a:p>
            <a:pPr algn="l">
              <a:buFont typeface="+mj-lt"/>
              <a:buAutoNum type="arabicPeriod"/>
            </a:pPr>
            <a:r>
              <a:rPr lang="es-ES" b="1" i="0" dirty="0">
                <a:solidFill>
                  <a:srgbClr val="374151"/>
                </a:solidFill>
                <a:effectLst/>
                <a:highlight>
                  <a:srgbClr val="FFFF00"/>
                </a:highlight>
                <a:latin typeface="Söhne"/>
              </a:rPr>
              <a:t>Préstamos entre pares </a:t>
            </a:r>
            <a:r>
              <a:rPr lang="es-ES" b="0" i="0" dirty="0">
                <a:solidFill>
                  <a:srgbClr val="374151"/>
                </a:solidFill>
                <a:effectLst/>
                <a:latin typeface="Söhne"/>
              </a:rPr>
              <a:t>: Esta  </a:t>
            </a:r>
            <a:r>
              <a:rPr lang="es-ES" b="0" i="0" dirty="0" err="1">
                <a:solidFill>
                  <a:srgbClr val="374151"/>
                </a:solidFill>
                <a:effectLst/>
                <a:latin typeface="Söhne"/>
              </a:rPr>
              <a:t>opció</a:t>
            </a:r>
            <a:r>
              <a:rPr lang="es-ES" b="0" i="0" dirty="0">
                <a:solidFill>
                  <a:srgbClr val="374151"/>
                </a:solidFill>
                <a:effectLst/>
                <a:latin typeface="Söhne"/>
              </a:rPr>
              <a:t> permite lograr un fondo de una persona particular ( en vez de préstamo bancario) .</a:t>
            </a:r>
          </a:p>
          <a:p>
            <a:pPr algn="l">
              <a:buFont typeface="+mj-lt"/>
              <a:buAutoNum type="arabicPeriod"/>
            </a:pPr>
            <a:r>
              <a:rPr lang="es-ES" b="1" i="0" dirty="0">
                <a:solidFill>
                  <a:srgbClr val="374151"/>
                </a:solidFill>
                <a:effectLst/>
                <a:highlight>
                  <a:srgbClr val="FFFF00"/>
                </a:highlight>
                <a:latin typeface="Söhne"/>
              </a:rPr>
              <a:t>Donación </a:t>
            </a:r>
            <a:r>
              <a:rPr lang="es-ES" b="0" i="0" dirty="0">
                <a:solidFill>
                  <a:srgbClr val="374151"/>
                </a:solidFill>
                <a:effectLst/>
                <a:latin typeface="Söhne"/>
              </a:rPr>
              <a:t>: Apoyo a causas benéficas </a:t>
            </a:r>
          </a:p>
        </p:txBody>
      </p:sp>
      <p:pic>
        <p:nvPicPr>
          <p:cNvPr id="9" name="Imagen 8" descr="Imagen que contiene Texto&#10;&#10;Descripción generada automáticamente">
            <a:extLst>
              <a:ext uri="{FF2B5EF4-FFF2-40B4-BE49-F238E27FC236}">
                <a16:creationId xmlns:a16="http://schemas.microsoft.com/office/drawing/2014/main" id="{C4C6D223-188E-2639-31BF-FDABD5F1E0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0627" y="623275"/>
            <a:ext cx="3533985" cy="556601"/>
          </a:xfrm>
          <a:prstGeom prst="rect">
            <a:avLst/>
          </a:prstGeom>
        </p:spPr>
      </p:pic>
    </p:spTree>
    <p:extLst>
      <p:ext uri="{BB962C8B-B14F-4D97-AF65-F5344CB8AC3E}">
        <p14:creationId xmlns:p14="http://schemas.microsoft.com/office/powerpoint/2010/main" val="3353836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 grupo de personas frente a una pantalla&#10;&#10;Descripción generada automáticamente">
            <a:extLst>
              <a:ext uri="{FF2B5EF4-FFF2-40B4-BE49-F238E27FC236}">
                <a16:creationId xmlns:a16="http://schemas.microsoft.com/office/drawing/2014/main" id="{1C5C1B72-C26D-D7E4-F7F5-9D27ABA2A1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812365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FD51B3-396B-F49A-59DD-3EF0C238A45D}"/>
              </a:ext>
            </a:extLst>
          </p:cNvPr>
          <p:cNvSpPr>
            <a:spLocks noGrp="1"/>
          </p:cNvSpPr>
          <p:nvPr>
            <p:ph type="ctrTitle"/>
          </p:nvPr>
        </p:nvSpPr>
        <p:spPr>
          <a:xfrm>
            <a:off x="217714" y="1163006"/>
            <a:ext cx="9144000" cy="874388"/>
          </a:xfrm>
        </p:spPr>
        <p:txBody>
          <a:bodyPr>
            <a:normAutofit fontScale="90000"/>
          </a:bodyPr>
          <a:lstStyle/>
          <a:p>
            <a:r>
              <a:rPr lang="es-CL" dirty="0" err="1"/>
              <a:t>Crowfunding</a:t>
            </a:r>
            <a:r>
              <a:rPr lang="es-CL" dirty="0"/>
              <a:t>  </a:t>
            </a:r>
            <a:r>
              <a:rPr lang="es-CL" sz="2200" dirty="0"/>
              <a:t>pequeñas cantidades de dinero de un gran número de personas</a:t>
            </a:r>
            <a:endParaRPr lang="es-CL" dirty="0"/>
          </a:p>
        </p:txBody>
      </p:sp>
      <p:cxnSp>
        <p:nvCxnSpPr>
          <p:cNvPr id="5" name="Conector recto de flecha 4">
            <a:extLst>
              <a:ext uri="{FF2B5EF4-FFF2-40B4-BE49-F238E27FC236}">
                <a16:creationId xmlns:a16="http://schemas.microsoft.com/office/drawing/2014/main" id="{79B94116-1947-893A-ACDC-7A850918E56A}"/>
              </a:ext>
            </a:extLst>
          </p:cNvPr>
          <p:cNvCxnSpPr/>
          <p:nvPr/>
        </p:nvCxnSpPr>
        <p:spPr>
          <a:xfrm>
            <a:off x="522514" y="382555"/>
            <a:ext cx="2677886" cy="11290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23C5140D-5D39-F7F3-BAD7-5C375561C880}"/>
              </a:ext>
            </a:extLst>
          </p:cNvPr>
          <p:cNvSpPr txBox="1"/>
          <p:nvPr/>
        </p:nvSpPr>
        <p:spPr>
          <a:xfrm>
            <a:off x="335902" y="2289684"/>
            <a:ext cx="11237167" cy="4185761"/>
          </a:xfrm>
          <a:prstGeom prst="rect">
            <a:avLst/>
          </a:prstGeom>
          <a:noFill/>
        </p:spPr>
        <p:txBody>
          <a:bodyPr wrap="square">
            <a:spAutoFit/>
          </a:bodyPr>
          <a:lstStyle/>
          <a:p>
            <a:pPr algn="l">
              <a:buFont typeface="+mj-lt"/>
              <a:buAutoNum type="arabicPeriod"/>
            </a:pPr>
            <a:r>
              <a:rPr lang="es-ES" b="1" i="0" dirty="0" err="1">
                <a:solidFill>
                  <a:srgbClr val="374151"/>
                </a:solidFill>
                <a:effectLst/>
                <a:highlight>
                  <a:srgbClr val="FFFF00"/>
                </a:highlight>
                <a:latin typeface="Söhne"/>
              </a:rPr>
              <a:t>Idea.me</a:t>
            </a:r>
            <a:r>
              <a:rPr lang="es-ES" b="1" i="0" dirty="0">
                <a:solidFill>
                  <a:srgbClr val="374151"/>
                </a:solidFill>
                <a:effectLst/>
                <a:highlight>
                  <a:srgbClr val="FFFF00"/>
                </a:highlight>
                <a:latin typeface="Söhne"/>
              </a:rPr>
              <a:t>: </a:t>
            </a:r>
            <a:r>
              <a:rPr lang="es-ES" b="0" i="0" dirty="0">
                <a:solidFill>
                  <a:srgbClr val="374151"/>
                </a:solidFill>
                <a:effectLst/>
                <a:latin typeface="Söhne"/>
              </a:rPr>
              <a:t>Esta plataforma de crowdfunding permite a los </a:t>
            </a:r>
            <a:r>
              <a:rPr lang="es-ES" b="0" i="0" u="sng" dirty="0">
                <a:solidFill>
                  <a:srgbClr val="374151"/>
                </a:solidFill>
                <a:effectLst>
                  <a:outerShdw blurRad="38100" dist="38100" dir="2700000" algn="tl">
                    <a:srgbClr val="000000">
                      <a:alpha val="43137"/>
                    </a:srgbClr>
                  </a:outerShdw>
                </a:effectLst>
                <a:latin typeface="Söhne"/>
              </a:rPr>
              <a:t>creadores de proyectos </a:t>
            </a:r>
            <a:r>
              <a:rPr lang="es-ES" b="0" i="0" dirty="0">
                <a:solidFill>
                  <a:srgbClr val="374151"/>
                </a:solidFill>
                <a:effectLst/>
                <a:latin typeface="Söhne"/>
              </a:rPr>
              <a:t>publicar sus ideas y recibir apoyo financiero de la comunidad. </a:t>
            </a:r>
            <a:r>
              <a:rPr lang="es-ES" b="0" i="0" dirty="0" err="1">
                <a:solidFill>
                  <a:srgbClr val="374151"/>
                </a:solidFill>
                <a:effectLst/>
                <a:latin typeface="Söhne"/>
              </a:rPr>
              <a:t>Idea.me</a:t>
            </a:r>
            <a:r>
              <a:rPr lang="es-ES" b="0" i="0" dirty="0">
                <a:solidFill>
                  <a:srgbClr val="374151"/>
                </a:solidFill>
                <a:effectLst/>
                <a:latin typeface="Söhne"/>
              </a:rPr>
              <a:t> ofrece diferentes opciones de recompensa para los patrocinadores, como productos exclusivos, acceso anticipado y reconocimiento en el proyecto.</a:t>
            </a:r>
          </a:p>
          <a:p>
            <a:pPr algn="l">
              <a:buFont typeface="+mj-lt"/>
              <a:buAutoNum type="arabicPeriod"/>
            </a:pPr>
            <a:r>
              <a:rPr lang="es-ES" b="1" i="0" dirty="0">
                <a:solidFill>
                  <a:srgbClr val="374151"/>
                </a:solidFill>
                <a:effectLst/>
                <a:highlight>
                  <a:srgbClr val="FFFF00"/>
                </a:highlight>
                <a:latin typeface="Söhne"/>
              </a:rPr>
              <a:t>Kickstarter</a:t>
            </a:r>
            <a:r>
              <a:rPr lang="es-ES" b="0" i="0" dirty="0">
                <a:solidFill>
                  <a:srgbClr val="374151"/>
                </a:solidFill>
                <a:effectLst/>
                <a:latin typeface="Söhne"/>
              </a:rPr>
              <a:t>: Kickstarter es una plataforma de crowdfunding internacional que permite a los creadores de proyectos recaudar fondos a través de donaciones de personas de todo el mundo</a:t>
            </a:r>
            <a:r>
              <a:rPr lang="es-ES" sz="1400" b="0" i="0" dirty="0">
                <a:solidFill>
                  <a:srgbClr val="374151"/>
                </a:solidFill>
                <a:effectLst/>
                <a:latin typeface="Söhne"/>
              </a:rPr>
              <a:t>. Los proyectos pueden ofrecer diferentes niveles de recompensa para los patrocinadores, como productos exclusivos, experiencias y reconocimiento.</a:t>
            </a:r>
          </a:p>
          <a:p>
            <a:pPr algn="l">
              <a:buFont typeface="+mj-lt"/>
              <a:buAutoNum type="arabicPeriod"/>
            </a:pPr>
            <a:r>
              <a:rPr lang="es-ES" b="1" i="0" dirty="0" err="1">
                <a:solidFill>
                  <a:srgbClr val="374151"/>
                </a:solidFill>
                <a:effectLst/>
                <a:highlight>
                  <a:srgbClr val="FFFF00"/>
                </a:highlight>
                <a:latin typeface="Söhne"/>
              </a:rPr>
              <a:t>Fondoidea</a:t>
            </a:r>
            <a:r>
              <a:rPr lang="es-ES" b="0" i="0" dirty="0">
                <a:solidFill>
                  <a:srgbClr val="374151"/>
                </a:solidFill>
                <a:effectLst/>
                <a:latin typeface="Söhne"/>
              </a:rPr>
              <a:t>: Esta plataforma de crowdfunding se enfoca en proyectos en etapa temprana y en la financiación colectiva de la innovación en Chile. </a:t>
            </a:r>
            <a:r>
              <a:rPr lang="es-ES" b="0" i="0" dirty="0" err="1">
                <a:solidFill>
                  <a:srgbClr val="374151"/>
                </a:solidFill>
                <a:effectLst/>
                <a:latin typeface="Söhne"/>
              </a:rPr>
              <a:t>Fondoidea</a:t>
            </a:r>
            <a:r>
              <a:rPr lang="es-ES" b="0" i="0" dirty="0">
                <a:solidFill>
                  <a:srgbClr val="374151"/>
                </a:solidFill>
                <a:effectLst/>
                <a:latin typeface="Söhne"/>
              </a:rPr>
              <a:t> ofrece diferentes opciones de financiamiento, como préstamos y participaciones en el capital, dependiendo del tipo de proyecto y las necesidades del emprendimiento.</a:t>
            </a:r>
          </a:p>
          <a:p>
            <a:pPr algn="l">
              <a:buFont typeface="+mj-lt"/>
              <a:buAutoNum type="arabicPeriod"/>
            </a:pPr>
            <a:r>
              <a:rPr lang="es-ES" b="1" i="0" dirty="0">
                <a:solidFill>
                  <a:srgbClr val="374151"/>
                </a:solidFill>
                <a:effectLst/>
                <a:highlight>
                  <a:srgbClr val="FFFF00"/>
                </a:highlight>
                <a:latin typeface="Söhne"/>
              </a:rPr>
              <a:t>Changa</a:t>
            </a:r>
            <a:r>
              <a:rPr lang="es-ES" b="0" i="0" dirty="0">
                <a:solidFill>
                  <a:srgbClr val="374151"/>
                </a:solidFill>
                <a:effectLst/>
                <a:latin typeface="Söhne"/>
              </a:rPr>
              <a:t>: Changa es una plataforma de crowdfunding que permite a los emprendedores chilenos recaudar fondos para sus proyectos de forma segura y efectiva. La plataforma ofrece diferentes opciones de recompensa para los patrocinadores, como productos exclusivos, descuentos y experiencias únicas.</a:t>
            </a:r>
          </a:p>
          <a:p>
            <a:pPr algn="l">
              <a:buFont typeface="+mj-lt"/>
              <a:buAutoNum type="arabicPeriod"/>
            </a:pPr>
            <a:r>
              <a:rPr lang="es-ES" b="0" i="0" dirty="0" err="1">
                <a:solidFill>
                  <a:srgbClr val="374151"/>
                </a:solidFill>
                <a:effectLst/>
                <a:highlight>
                  <a:srgbClr val="FFFF00"/>
                </a:highlight>
                <a:latin typeface="Söhne"/>
              </a:rPr>
              <a:t>Lumni</a:t>
            </a:r>
            <a:r>
              <a:rPr lang="es-ES" b="0" i="0" dirty="0">
                <a:solidFill>
                  <a:srgbClr val="374151"/>
                </a:solidFill>
                <a:effectLst/>
                <a:latin typeface="Söhne"/>
              </a:rPr>
              <a:t>: </a:t>
            </a:r>
            <a:r>
              <a:rPr lang="es-ES" b="0" i="0" dirty="0" err="1">
                <a:solidFill>
                  <a:srgbClr val="374151"/>
                </a:solidFill>
                <a:effectLst/>
                <a:latin typeface="Söhne"/>
              </a:rPr>
              <a:t>Lumni</a:t>
            </a:r>
            <a:r>
              <a:rPr lang="es-ES" b="0" i="0" dirty="0">
                <a:solidFill>
                  <a:srgbClr val="374151"/>
                </a:solidFill>
                <a:effectLst/>
                <a:latin typeface="Söhne"/>
              </a:rPr>
              <a:t> es una plataforma de crowdfunding que se enfoca en la financiación de proyectos de educación y formación en Chile. La plataforma permite a los inversores apoyar a estudiantes y emprendedores en su formación y desarrollo profesional, recibiendo una participación en el futuro éxito del proyecto.</a:t>
            </a:r>
          </a:p>
        </p:txBody>
      </p:sp>
      <p:pic>
        <p:nvPicPr>
          <p:cNvPr id="3" name="Imagen 2" descr="Imagen que contiene Texto&#10;&#10;Descripción generada automáticamente">
            <a:extLst>
              <a:ext uri="{FF2B5EF4-FFF2-40B4-BE49-F238E27FC236}">
                <a16:creationId xmlns:a16="http://schemas.microsoft.com/office/drawing/2014/main" id="{13251AD6-E318-E1C9-2032-F06E1E5852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0627" y="623275"/>
            <a:ext cx="3533985" cy="556601"/>
          </a:xfrm>
          <a:prstGeom prst="rect">
            <a:avLst/>
          </a:prstGeom>
        </p:spPr>
      </p:pic>
    </p:spTree>
    <p:extLst>
      <p:ext uri="{BB962C8B-B14F-4D97-AF65-F5344CB8AC3E}">
        <p14:creationId xmlns:p14="http://schemas.microsoft.com/office/powerpoint/2010/main" val="3137240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FD51B3-396B-F49A-59DD-3EF0C238A45D}"/>
              </a:ext>
            </a:extLst>
          </p:cNvPr>
          <p:cNvSpPr>
            <a:spLocks noGrp="1"/>
          </p:cNvSpPr>
          <p:nvPr>
            <p:ph type="ctrTitle"/>
          </p:nvPr>
        </p:nvSpPr>
        <p:spPr>
          <a:xfrm>
            <a:off x="3067050" y="1163006"/>
            <a:ext cx="6294664" cy="874388"/>
          </a:xfrm>
        </p:spPr>
        <p:txBody>
          <a:bodyPr>
            <a:normAutofit fontScale="90000"/>
          </a:bodyPr>
          <a:lstStyle/>
          <a:p>
            <a:r>
              <a:rPr lang="es-CL" dirty="0"/>
              <a:t>Préstamos bancarios </a:t>
            </a:r>
          </a:p>
        </p:txBody>
      </p:sp>
      <p:pic>
        <p:nvPicPr>
          <p:cNvPr id="6" name="Imagen 5" descr="Montón de billetes de dólares americanos">
            <a:extLst>
              <a:ext uri="{FF2B5EF4-FFF2-40B4-BE49-F238E27FC236}">
                <a16:creationId xmlns:a16="http://schemas.microsoft.com/office/drawing/2014/main" id="{DAC3285D-F717-5FE0-5BCC-958FE74759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0982" y="2037394"/>
            <a:ext cx="7751018" cy="4640304"/>
          </a:xfrm>
          <a:prstGeom prst="rect">
            <a:avLst/>
          </a:prstGeom>
        </p:spPr>
      </p:pic>
      <p:sp>
        <p:nvSpPr>
          <p:cNvPr id="3" name="Subtítulo 2">
            <a:extLst>
              <a:ext uri="{FF2B5EF4-FFF2-40B4-BE49-F238E27FC236}">
                <a16:creationId xmlns:a16="http://schemas.microsoft.com/office/drawing/2014/main" id="{DBE5F573-DA9B-9924-1C5A-3F488BE0BA5E}"/>
              </a:ext>
            </a:extLst>
          </p:cNvPr>
          <p:cNvSpPr>
            <a:spLocks noGrp="1"/>
          </p:cNvSpPr>
          <p:nvPr>
            <p:ph type="subTitle" idx="1"/>
          </p:nvPr>
        </p:nvSpPr>
        <p:spPr>
          <a:xfrm>
            <a:off x="782021" y="2151531"/>
            <a:ext cx="3658961" cy="1520501"/>
          </a:xfrm>
        </p:spPr>
        <p:txBody>
          <a:bodyPr>
            <a:normAutofit/>
          </a:bodyPr>
          <a:lstStyle/>
          <a:p>
            <a:pPr marL="342900" indent="-342900" algn="l">
              <a:buFont typeface="Wingdings" panose="05000000000000000000" pitchFamily="2" charset="2"/>
              <a:buChar char="v"/>
            </a:pPr>
            <a:r>
              <a:rPr lang="es-CL" dirty="0"/>
              <a:t>Financiamiento formal </a:t>
            </a:r>
          </a:p>
          <a:p>
            <a:pPr marL="342900" indent="-342900" algn="l">
              <a:buFont typeface="Wingdings" panose="05000000000000000000" pitchFamily="2" charset="2"/>
              <a:buChar char="v"/>
            </a:pPr>
            <a:r>
              <a:rPr lang="es-CL" dirty="0"/>
              <a:t>Exigen Garantías </a:t>
            </a:r>
          </a:p>
        </p:txBody>
      </p:sp>
      <p:cxnSp>
        <p:nvCxnSpPr>
          <p:cNvPr id="5" name="Conector recto de flecha 4">
            <a:extLst>
              <a:ext uri="{FF2B5EF4-FFF2-40B4-BE49-F238E27FC236}">
                <a16:creationId xmlns:a16="http://schemas.microsoft.com/office/drawing/2014/main" id="{79B94116-1947-893A-ACDC-7A850918E56A}"/>
              </a:ext>
            </a:extLst>
          </p:cNvPr>
          <p:cNvCxnSpPr/>
          <p:nvPr/>
        </p:nvCxnSpPr>
        <p:spPr>
          <a:xfrm>
            <a:off x="522514" y="382555"/>
            <a:ext cx="2677886" cy="11290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02464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Captura de pantalla de un celular&#10;&#10;Descripción generada automáticamente">
            <a:extLst>
              <a:ext uri="{FF2B5EF4-FFF2-40B4-BE49-F238E27FC236}">
                <a16:creationId xmlns:a16="http://schemas.microsoft.com/office/drawing/2014/main" id="{56F03511-ADF6-1941-D575-033DE06CD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42081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13DB578-8127-5791-98C1-F45D04E49AB2}"/>
              </a:ext>
            </a:extLst>
          </p:cNvPr>
          <p:cNvSpPr txBox="1"/>
          <p:nvPr/>
        </p:nvSpPr>
        <p:spPr>
          <a:xfrm>
            <a:off x="762000" y="2019717"/>
            <a:ext cx="8555782" cy="3416320"/>
          </a:xfrm>
          <a:prstGeom prst="rect">
            <a:avLst/>
          </a:prstGeom>
          <a:noFill/>
        </p:spPr>
        <p:txBody>
          <a:bodyPr wrap="square">
            <a:spAutoFit/>
          </a:bodyPr>
          <a:lstStyle/>
          <a:p>
            <a:pPr algn="l"/>
            <a:r>
              <a:rPr lang="es-ES" b="1" i="0" dirty="0">
                <a:solidFill>
                  <a:srgbClr val="000000"/>
                </a:solidFill>
                <a:effectLst/>
                <a:latin typeface="Open Sans" panose="020B0606030504020204" pitchFamily="34" charset="0"/>
              </a:rPr>
              <a:t>Corfo otorga coberturas a las instituciones financieras (Banco, Cooperativa y Servicios Financieros) con el fin de facilitar el acceso a créditos de las empresas.</a:t>
            </a:r>
          </a:p>
          <a:p>
            <a:pPr algn="l"/>
            <a:endParaRPr lang="es-ES" b="1" i="0" dirty="0">
              <a:solidFill>
                <a:srgbClr val="000000"/>
              </a:solidFill>
              <a:effectLst/>
              <a:latin typeface="Open Sans" panose="020B0606030504020204" pitchFamily="34" charset="0"/>
            </a:endParaRPr>
          </a:p>
          <a:p>
            <a:pPr algn="just"/>
            <a:r>
              <a:rPr lang="es-ES" b="0" i="0" dirty="0">
                <a:solidFill>
                  <a:srgbClr val="000000"/>
                </a:solidFill>
                <a:effectLst/>
                <a:latin typeface="Open Sans" panose="020B0606030504020204" pitchFamily="34" charset="0"/>
              </a:rPr>
              <a:t>Este programa NO brinda financiamiento directo a la empresa, sino que proporciona un porcentaje de garantía que las entidades financieras solicitarán al momento de pedir el financiamiento.</a:t>
            </a:r>
          </a:p>
          <a:p>
            <a:pPr algn="just"/>
            <a:r>
              <a:rPr lang="es-ES" b="1" i="0" dirty="0">
                <a:solidFill>
                  <a:srgbClr val="000000"/>
                </a:solidFill>
                <a:effectLst/>
                <a:latin typeface="Open Sans" panose="020B0606030504020204" pitchFamily="34" charset="0"/>
              </a:rPr>
              <a:t>Otorga una cobertura especial de hasta 90% del financiamiento</a:t>
            </a:r>
            <a:r>
              <a:rPr lang="es-ES" b="0" i="0" dirty="0">
                <a:solidFill>
                  <a:srgbClr val="000000"/>
                </a:solidFill>
                <a:effectLst/>
                <a:latin typeface="Open Sans" panose="020B0606030504020204" pitchFamily="34" charset="0"/>
              </a:rPr>
              <a:t>, a empresas lideradas por mujeres. Las operaciones de financiamiento posibles de acoger a la garantía son; créditos, leasing, </a:t>
            </a:r>
            <a:r>
              <a:rPr lang="es-ES" b="0" i="0" dirty="0" err="1">
                <a:solidFill>
                  <a:srgbClr val="000000"/>
                </a:solidFill>
                <a:effectLst/>
                <a:latin typeface="Open Sans" panose="020B0606030504020204" pitchFamily="34" charset="0"/>
              </a:rPr>
              <a:t>leaseback</a:t>
            </a:r>
            <a:r>
              <a:rPr lang="es-ES" b="0" i="0" dirty="0">
                <a:solidFill>
                  <a:srgbClr val="000000"/>
                </a:solidFill>
                <a:effectLst/>
                <a:latin typeface="Open Sans" panose="020B0606030504020204" pitchFamily="34" charset="0"/>
              </a:rPr>
              <a:t>, </a:t>
            </a:r>
            <a:r>
              <a:rPr lang="es-ES" b="0" i="0" dirty="0" err="1">
                <a:solidFill>
                  <a:srgbClr val="000000"/>
                </a:solidFill>
                <a:effectLst/>
                <a:latin typeface="Open Sans" panose="020B0606030504020204" pitchFamily="34" charset="0"/>
              </a:rPr>
              <a:t>factoring</a:t>
            </a:r>
            <a:r>
              <a:rPr lang="es-ES" b="0" i="0" dirty="0">
                <a:solidFill>
                  <a:srgbClr val="000000"/>
                </a:solidFill>
                <a:effectLst/>
                <a:latin typeface="Open Sans" panose="020B0606030504020204" pitchFamily="34" charset="0"/>
              </a:rPr>
              <a:t>, boleta de garantía, o línea de sobre giro; los financiamientos pueden ser en pesos, UF, dólares y euros.</a:t>
            </a:r>
          </a:p>
        </p:txBody>
      </p:sp>
      <p:pic>
        <p:nvPicPr>
          <p:cNvPr id="6" name="Imagen 5" descr="Un dibujo animado con letras&#10;&#10;Descripción generada automáticamente con confianza baja">
            <a:extLst>
              <a:ext uri="{FF2B5EF4-FFF2-40B4-BE49-F238E27FC236}">
                <a16:creationId xmlns:a16="http://schemas.microsoft.com/office/drawing/2014/main" id="{6FFC9BAD-72E7-0F7E-F6BA-53223BA252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037" y="437356"/>
            <a:ext cx="3876675" cy="1181100"/>
          </a:xfrm>
          <a:prstGeom prst="rect">
            <a:avLst/>
          </a:prstGeom>
        </p:spPr>
      </p:pic>
      <p:sp>
        <p:nvSpPr>
          <p:cNvPr id="8" name="CuadroTexto 7">
            <a:extLst>
              <a:ext uri="{FF2B5EF4-FFF2-40B4-BE49-F238E27FC236}">
                <a16:creationId xmlns:a16="http://schemas.microsoft.com/office/drawing/2014/main" id="{670BF228-A558-8C87-ACC5-66D09F3CD5B4}"/>
              </a:ext>
            </a:extLst>
          </p:cNvPr>
          <p:cNvSpPr txBox="1"/>
          <p:nvPr/>
        </p:nvSpPr>
        <p:spPr>
          <a:xfrm>
            <a:off x="4839478" y="18593"/>
            <a:ext cx="6096000" cy="1200329"/>
          </a:xfrm>
          <a:prstGeom prst="rect">
            <a:avLst/>
          </a:prstGeom>
          <a:noFill/>
        </p:spPr>
        <p:txBody>
          <a:bodyPr wrap="square">
            <a:spAutoFit/>
          </a:bodyPr>
          <a:lstStyle/>
          <a:p>
            <a:br>
              <a:rPr lang="es-ES"/>
            </a:br>
            <a:r>
              <a:rPr lang="es-ES" b="1" i="0" cap="all">
                <a:solidFill>
                  <a:srgbClr val="110F3E"/>
                </a:solidFill>
                <a:effectLst/>
                <a:latin typeface="Open Sans" panose="020B0606030504020204" pitchFamily="34" charset="0"/>
              </a:rPr>
              <a:t>FOGAIN MUJER</a:t>
            </a:r>
            <a:br>
              <a:rPr lang="es-ES"/>
            </a:br>
            <a:r>
              <a:rPr lang="es-ES" b="1" i="0" cap="all">
                <a:solidFill>
                  <a:srgbClr val="110F3E"/>
                </a:solidFill>
                <a:effectLst/>
                <a:latin typeface="Open Sans" panose="020B0606030504020204" pitchFamily="34" charset="0"/>
              </a:rPr>
              <a:t>(GARANTÍAS CORFO PARA</a:t>
            </a:r>
            <a:br>
              <a:rPr lang="es-ES"/>
            </a:br>
            <a:r>
              <a:rPr lang="es-ES" b="1" i="0" cap="all">
                <a:solidFill>
                  <a:srgbClr val="110F3E"/>
                </a:solidFill>
                <a:effectLst/>
                <a:latin typeface="Open Sans" panose="020B0606030504020204" pitchFamily="34" charset="0"/>
              </a:rPr>
              <a:t>INVERSIÓN Y CAPITAL DE TRABAJO)</a:t>
            </a:r>
            <a:endParaRPr lang="es-CL" dirty="0"/>
          </a:p>
        </p:txBody>
      </p:sp>
      <p:sp>
        <p:nvSpPr>
          <p:cNvPr id="10" name="CuadroTexto 9">
            <a:extLst>
              <a:ext uri="{FF2B5EF4-FFF2-40B4-BE49-F238E27FC236}">
                <a16:creationId xmlns:a16="http://schemas.microsoft.com/office/drawing/2014/main" id="{4244469B-5884-FB09-255D-A5A71EFD97BD}"/>
              </a:ext>
            </a:extLst>
          </p:cNvPr>
          <p:cNvSpPr txBox="1"/>
          <p:nvPr/>
        </p:nvSpPr>
        <p:spPr>
          <a:xfrm>
            <a:off x="2619374" y="5460233"/>
            <a:ext cx="8399884" cy="1200329"/>
          </a:xfrm>
          <a:prstGeom prst="rect">
            <a:avLst/>
          </a:prstGeom>
          <a:noFill/>
        </p:spPr>
        <p:txBody>
          <a:bodyPr wrap="square">
            <a:spAutoFit/>
          </a:bodyPr>
          <a:lstStyle/>
          <a:p>
            <a:r>
              <a:rPr lang="es-ES" b="1" i="0" dirty="0">
                <a:solidFill>
                  <a:schemeClr val="accent1"/>
                </a:solidFill>
                <a:effectLst/>
                <a:latin typeface="Open Sans" panose="020B0606030504020204" pitchFamily="34" charset="0"/>
              </a:rPr>
              <a:t>ES UN MECANISMO DE APOYO para acceder a FINANCIAMIENTO</a:t>
            </a:r>
            <a:r>
              <a:rPr lang="es-ES" b="0" i="0" dirty="0">
                <a:solidFill>
                  <a:schemeClr val="accent1"/>
                </a:solidFill>
                <a:effectLst/>
                <a:latin typeface="Open Sans" panose="020B0606030504020204" pitchFamily="34" charset="0"/>
              </a:rPr>
              <a:t> para micro y pequeña empresa lideradas por mujeres, de todo Chile, con necesidades de capital de trabajo, inversión y/o refinanciamiento. Para ello, Corfo otorga una garantía parcial a los créditos </a:t>
            </a:r>
            <a:endParaRPr lang="es-CL" dirty="0">
              <a:solidFill>
                <a:schemeClr val="accent1"/>
              </a:solidFill>
            </a:endParaRPr>
          </a:p>
        </p:txBody>
      </p:sp>
      <p:pic>
        <p:nvPicPr>
          <p:cNvPr id="11" name="Imagen 10" descr="Imagen que contiene Texto&#10;&#10;Descripción generada automáticamente">
            <a:extLst>
              <a:ext uri="{FF2B5EF4-FFF2-40B4-BE49-F238E27FC236}">
                <a16:creationId xmlns:a16="http://schemas.microsoft.com/office/drawing/2014/main" id="{36F8208E-0B6E-2FA5-F40A-222510EE51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9252" y="197438"/>
            <a:ext cx="3533985" cy="556601"/>
          </a:xfrm>
          <a:prstGeom prst="rect">
            <a:avLst/>
          </a:prstGeom>
        </p:spPr>
      </p:pic>
    </p:spTree>
    <p:extLst>
      <p:ext uri="{BB962C8B-B14F-4D97-AF65-F5344CB8AC3E}">
        <p14:creationId xmlns:p14="http://schemas.microsoft.com/office/powerpoint/2010/main" val="20078380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8DE87D-F5B6-8319-F73C-F6BDE15F1844}"/>
              </a:ext>
            </a:extLst>
          </p:cNvPr>
          <p:cNvSpPr>
            <a:spLocks noGrp="1"/>
          </p:cNvSpPr>
          <p:nvPr>
            <p:ph type="title"/>
          </p:nvPr>
        </p:nvSpPr>
        <p:spPr>
          <a:xfrm>
            <a:off x="390331" y="557440"/>
            <a:ext cx="4312298" cy="681551"/>
          </a:xfrm>
        </p:spPr>
        <p:txBody>
          <a:bodyPr>
            <a:normAutofit fontScale="90000"/>
          </a:bodyPr>
          <a:lstStyle/>
          <a:p>
            <a:r>
              <a:rPr lang="es-CL" dirty="0"/>
              <a:t>Marketing y  Ventas </a:t>
            </a:r>
          </a:p>
        </p:txBody>
      </p:sp>
      <p:sp>
        <p:nvSpPr>
          <p:cNvPr id="4" name="CuadroTexto 3">
            <a:extLst>
              <a:ext uri="{FF2B5EF4-FFF2-40B4-BE49-F238E27FC236}">
                <a16:creationId xmlns:a16="http://schemas.microsoft.com/office/drawing/2014/main" id="{73A7FAF2-BCD4-02F4-2E44-5280B68D28EC}"/>
              </a:ext>
            </a:extLst>
          </p:cNvPr>
          <p:cNvSpPr txBox="1"/>
          <p:nvPr/>
        </p:nvSpPr>
        <p:spPr>
          <a:xfrm>
            <a:off x="5138834" y="436550"/>
            <a:ext cx="6807071" cy="923330"/>
          </a:xfrm>
          <a:prstGeom prst="rect">
            <a:avLst/>
          </a:prstGeom>
          <a:solidFill>
            <a:srgbClr val="FF0000"/>
          </a:solidFill>
        </p:spPr>
        <p:txBody>
          <a:bodyPr wrap="square">
            <a:spAutoFit/>
          </a:bodyPr>
          <a:lstStyle/>
          <a:p>
            <a:r>
              <a:rPr lang="es-ES" dirty="0">
                <a:solidFill>
                  <a:schemeClr val="bg1"/>
                </a:solidFill>
                <a:latin typeface="Söhne"/>
              </a:rPr>
              <a:t>E</a:t>
            </a:r>
            <a:r>
              <a:rPr lang="es-ES" b="0" i="0" dirty="0">
                <a:solidFill>
                  <a:schemeClr val="bg1"/>
                </a:solidFill>
                <a:effectLst/>
                <a:latin typeface="Söhne"/>
              </a:rPr>
              <a:t>l marketing es un proceso continuo y que debes estar siempre innovando y adaptándote a los cambios en el mercado y en las necesidades de tus clientes</a:t>
            </a:r>
            <a:endParaRPr lang="es-CL" dirty="0">
              <a:solidFill>
                <a:schemeClr val="bg1"/>
              </a:solidFill>
            </a:endParaRPr>
          </a:p>
        </p:txBody>
      </p:sp>
      <p:sp>
        <p:nvSpPr>
          <p:cNvPr id="5" name="Rectangle 1">
            <a:extLst>
              <a:ext uri="{FF2B5EF4-FFF2-40B4-BE49-F238E27FC236}">
                <a16:creationId xmlns:a16="http://schemas.microsoft.com/office/drawing/2014/main" id="{41717806-2245-43EE-7BDC-3946F84AC583}"/>
              </a:ext>
            </a:extLst>
          </p:cNvPr>
          <p:cNvSpPr>
            <a:spLocks noChangeArrowheads="1"/>
          </p:cNvSpPr>
          <p:nvPr/>
        </p:nvSpPr>
        <p:spPr bwMode="auto">
          <a:xfrm>
            <a:off x="246094" y="1508415"/>
            <a:ext cx="11762404" cy="5109606"/>
          </a:xfrm>
          <a:prstGeom prst="rect">
            <a:avLst/>
          </a:prstGeom>
          <a:solidFill>
            <a:schemeClr val="bg1"/>
          </a:solidFill>
          <a:ln>
            <a:noFill/>
          </a:ln>
          <a:effectLst/>
        </p:spPr>
        <p:txBody>
          <a:bodyPr vert="horz" wrap="square" lIns="0" tIns="198375" rIns="0" bIns="198375"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CL" altLang="es-CL" sz="1800" b="0" i="0" u="none" strike="noStrike" cap="none" normalizeH="0" baseline="0" dirty="0">
              <a:ln>
                <a:noFill/>
              </a:ln>
              <a:solidFill>
                <a:srgbClr val="000000"/>
              </a:solidFill>
              <a:effectLst/>
              <a:latin typeface="Söhne"/>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s-CL" altLang="es-CL" sz="1800" b="1" i="0" u="none" strike="noStrike" cap="none" normalizeH="0" baseline="0" dirty="0">
                <a:ln>
                  <a:noFill/>
                </a:ln>
                <a:solidFill>
                  <a:srgbClr val="000000"/>
                </a:solidFill>
                <a:effectLst/>
                <a:highlight>
                  <a:srgbClr val="FFFF00"/>
                </a:highlight>
                <a:latin typeface="Söhne"/>
              </a:rPr>
              <a:t>Identifica tu público objetivo</a:t>
            </a:r>
            <a:r>
              <a:rPr kumimoji="0" lang="es-CL" altLang="es-CL" sz="1800" b="0" i="0" u="none" strike="noStrike" cap="none" normalizeH="0" baseline="0" dirty="0">
                <a:ln>
                  <a:noFill/>
                </a:ln>
                <a:solidFill>
                  <a:srgbClr val="000000"/>
                </a:solidFill>
                <a:effectLst/>
                <a:latin typeface="Söhne"/>
              </a:rPr>
              <a:t>: es fundamental que sepas a quién te diriges, qué necesidades tienen y cómo puedes satisfacerlas con tu producto o servicio.</a:t>
            </a: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es-CL" altLang="es-CL" sz="1800" b="0" i="0" u="none" strike="noStrike" cap="none" normalizeH="0" baseline="0" dirty="0">
                <a:ln>
                  <a:noFill/>
                </a:ln>
                <a:solidFill>
                  <a:srgbClr val="000000"/>
                </a:solidFill>
                <a:effectLst/>
                <a:highlight>
                  <a:srgbClr val="FFFF00"/>
                </a:highlight>
                <a:latin typeface="Söhne"/>
              </a:rPr>
              <a:t>Define tu propuesta de valor</a:t>
            </a:r>
            <a:r>
              <a:rPr kumimoji="0" lang="es-CL" altLang="es-CL" sz="1800" b="0" i="0" u="none" strike="noStrike" cap="none" normalizeH="0" baseline="0" dirty="0">
                <a:ln>
                  <a:noFill/>
                </a:ln>
                <a:solidFill>
                  <a:srgbClr val="000000"/>
                </a:solidFill>
                <a:effectLst/>
                <a:latin typeface="Söhne"/>
              </a:rPr>
              <a:t>: debes tener claro cuál es el valor que tu emprendimiento ofrece a tus clientes, qué lo hace único y diferente de la competencia.</a:t>
            </a: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es-CL" altLang="es-CL" sz="1800" b="0" i="0" u="none" strike="noStrike" cap="none" normalizeH="0" baseline="0" dirty="0">
                <a:ln>
                  <a:noFill/>
                </a:ln>
                <a:solidFill>
                  <a:srgbClr val="000000"/>
                </a:solidFill>
                <a:effectLst/>
                <a:latin typeface="Söhne"/>
              </a:rPr>
              <a:t>Establece </a:t>
            </a:r>
            <a:r>
              <a:rPr kumimoji="0" lang="es-CL" altLang="es-CL" sz="1800" b="0" i="0" u="none" strike="noStrike" cap="none" normalizeH="0" baseline="0" dirty="0">
                <a:ln>
                  <a:noFill/>
                </a:ln>
                <a:solidFill>
                  <a:srgbClr val="000000"/>
                </a:solidFill>
                <a:effectLst/>
                <a:highlight>
                  <a:srgbClr val="FFFF00"/>
                </a:highlight>
                <a:latin typeface="Söhne"/>
              </a:rPr>
              <a:t>objetivos de marketing</a:t>
            </a:r>
            <a:r>
              <a:rPr kumimoji="0" lang="es-CL" altLang="es-CL" sz="1800" b="0" i="0" u="none" strike="noStrike" cap="none" normalizeH="0" baseline="0" dirty="0">
                <a:ln>
                  <a:noFill/>
                </a:ln>
                <a:solidFill>
                  <a:srgbClr val="000000"/>
                </a:solidFill>
                <a:effectLst/>
                <a:latin typeface="Söhne"/>
              </a:rPr>
              <a:t>: debes definir qué es lo que quieres lograr con tu estrategia de marketing, ya sea aumentar las ventas, generar más leads o mejorar el reconocimiento de marca, entre otros.</a:t>
            </a:r>
          </a:p>
          <a:p>
            <a:pPr marL="0" marR="0" lvl="0" indent="0" algn="l" defTabSz="914400" rtl="0" eaLnBrk="0" fontAlgn="base" latinLnBrk="0" hangingPunct="0">
              <a:lnSpc>
                <a:spcPct val="100000"/>
              </a:lnSpc>
              <a:spcBef>
                <a:spcPct val="0"/>
              </a:spcBef>
              <a:spcAft>
                <a:spcPct val="0"/>
              </a:spcAft>
              <a:buClrTx/>
              <a:buSzTx/>
              <a:buFontTx/>
              <a:buAutoNum type="arabicPeriod" startAt="4"/>
              <a:tabLst/>
            </a:pPr>
            <a:r>
              <a:rPr kumimoji="0" lang="es-CL" altLang="es-CL" sz="1800" b="0" i="0" u="none" strike="noStrike" cap="none" normalizeH="0" baseline="0" dirty="0">
                <a:ln>
                  <a:noFill/>
                </a:ln>
                <a:solidFill>
                  <a:srgbClr val="000000"/>
                </a:solidFill>
                <a:effectLst/>
                <a:latin typeface="Söhne"/>
              </a:rPr>
              <a:t>Elige los </a:t>
            </a:r>
            <a:r>
              <a:rPr kumimoji="0" lang="es-CL" altLang="es-CL" sz="1800" b="0" i="0" u="none" strike="noStrike" cap="none" normalizeH="0" baseline="0" dirty="0">
                <a:ln>
                  <a:noFill/>
                </a:ln>
                <a:solidFill>
                  <a:srgbClr val="000000"/>
                </a:solidFill>
                <a:effectLst/>
                <a:highlight>
                  <a:srgbClr val="FFFF00"/>
                </a:highlight>
                <a:latin typeface="Söhne"/>
              </a:rPr>
              <a:t>canales</a:t>
            </a:r>
            <a:r>
              <a:rPr kumimoji="0" lang="es-CL" altLang="es-CL" sz="1800" b="0" i="0" u="none" strike="noStrike" cap="none" normalizeH="0" baseline="0" dirty="0">
                <a:ln>
                  <a:noFill/>
                </a:ln>
                <a:solidFill>
                  <a:srgbClr val="000000"/>
                </a:solidFill>
                <a:effectLst/>
                <a:latin typeface="Söhne"/>
              </a:rPr>
              <a:t> adecuados: debes elegir los canales de marketing que mejor se adapten a tu público objetivo y a tus objetivos de marketing. Puedes optar por canales digitales, como redes sociales o email marketing, o por canales tradicionales, como publicidad impresa o eventos.</a:t>
            </a:r>
          </a:p>
          <a:p>
            <a:pPr marL="0" marR="0" lvl="0" indent="0" algn="l" defTabSz="914400" rtl="0" eaLnBrk="0" fontAlgn="base" latinLnBrk="0" hangingPunct="0">
              <a:lnSpc>
                <a:spcPct val="100000"/>
              </a:lnSpc>
              <a:spcBef>
                <a:spcPct val="0"/>
              </a:spcBef>
              <a:spcAft>
                <a:spcPct val="0"/>
              </a:spcAft>
              <a:buClrTx/>
              <a:buSzTx/>
              <a:buFontTx/>
              <a:buAutoNum type="arabicPeriod" startAt="5"/>
              <a:tabLst/>
            </a:pPr>
            <a:r>
              <a:rPr kumimoji="0" lang="es-CL" altLang="es-CL" sz="1800" b="0" i="0" u="none" strike="noStrike" cap="none" normalizeH="0" baseline="0" dirty="0">
                <a:ln>
                  <a:noFill/>
                </a:ln>
                <a:solidFill>
                  <a:srgbClr val="000000"/>
                </a:solidFill>
                <a:effectLst/>
                <a:latin typeface="Söhne"/>
              </a:rPr>
              <a:t>Desarrolla </a:t>
            </a:r>
            <a:r>
              <a:rPr kumimoji="0" lang="es-CL" altLang="es-CL" sz="1800" b="0" i="0" u="sng" strike="noStrike" cap="none" normalizeH="0" baseline="0" dirty="0">
                <a:ln>
                  <a:noFill/>
                </a:ln>
                <a:solidFill>
                  <a:srgbClr val="000000"/>
                </a:solidFill>
                <a:effectLst/>
                <a:latin typeface="Söhne"/>
              </a:rPr>
              <a:t>contenido relevante y atractivo</a:t>
            </a:r>
            <a:r>
              <a:rPr kumimoji="0" lang="es-CL" altLang="es-CL" sz="1800" b="0" i="0" u="none" strike="noStrike" cap="none" normalizeH="0" baseline="0" dirty="0">
                <a:ln>
                  <a:noFill/>
                </a:ln>
                <a:solidFill>
                  <a:srgbClr val="000000"/>
                </a:solidFill>
                <a:effectLst/>
                <a:latin typeface="Söhne"/>
              </a:rPr>
              <a:t>: debes generar contenido que atraiga la atención de tu público objetivo y que les brinde valor. Puedes utilizar distintos formatos, como videos, infografías o artículos.</a:t>
            </a:r>
          </a:p>
          <a:p>
            <a:pPr marL="0" marR="0" lvl="0" indent="0" algn="l" defTabSz="914400" rtl="0" eaLnBrk="0" fontAlgn="base" latinLnBrk="0" hangingPunct="0">
              <a:lnSpc>
                <a:spcPct val="100000"/>
              </a:lnSpc>
              <a:spcBef>
                <a:spcPct val="0"/>
              </a:spcBef>
              <a:spcAft>
                <a:spcPct val="0"/>
              </a:spcAft>
              <a:buClrTx/>
              <a:buSzTx/>
              <a:buFontTx/>
              <a:buAutoNum type="arabicPeriod" startAt="6"/>
              <a:tabLst/>
            </a:pPr>
            <a:r>
              <a:rPr kumimoji="0" lang="es-CL" altLang="es-CL" sz="1800" b="0" i="0" u="none" strike="noStrike" cap="none" normalizeH="0" baseline="0" dirty="0">
                <a:ln>
                  <a:noFill/>
                </a:ln>
                <a:solidFill>
                  <a:srgbClr val="000000"/>
                </a:solidFill>
                <a:effectLst/>
                <a:highlight>
                  <a:srgbClr val="FFFF00"/>
                </a:highlight>
                <a:latin typeface="Söhne"/>
              </a:rPr>
              <a:t>Mide</a:t>
            </a:r>
            <a:r>
              <a:rPr kumimoji="0" lang="es-CL" altLang="es-CL" sz="1800" b="0" i="0" u="none" strike="noStrike" cap="none" normalizeH="0" baseline="0" dirty="0">
                <a:ln>
                  <a:noFill/>
                </a:ln>
                <a:solidFill>
                  <a:srgbClr val="000000"/>
                </a:solidFill>
                <a:effectLst/>
                <a:latin typeface="Söhne"/>
              </a:rPr>
              <a:t> y analiza los resultados: debes medir y analizar los resultados de tu estrategia de marketing para identificar qué está funcionando y qué no. Esto te permitirá ajustar tu estrategia y mejorar los resultados.</a:t>
            </a:r>
          </a:p>
          <a:p>
            <a:pPr marL="0" marR="0" lvl="0" indent="0" algn="l" defTabSz="914400" rtl="0" eaLnBrk="0" fontAlgn="base" latinLnBrk="0" hangingPunct="0">
              <a:lnSpc>
                <a:spcPct val="100000"/>
              </a:lnSpc>
              <a:spcBef>
                <a:spcPct val="0"/>
              </a:spcBef>
              <a:spcAft>
                <a:spcPct val="0"/>
              </a:spcAft>
              <a:buClrTx/>
              <a:buSzTx/>
              <a:buFontTx/>
              <a:buAutoNum type="arabicPeriod" startAt="7"/>
              <a:tabLst/>
            </a:pPr>
            <a:r>
              <a:rPr kumimoji="0" lang="es-CL" altLang="es-CL" sz="1800" b="0" i="0" u="none" strike="noStrike" cap="none" normalizeH="0" baseline="0" dirty="0">
                <a:ln>
                  <a:noFill/>
                </a:ln>
                <a:solidFill>
                  <a:srgbClr val="000000"/>
                </a:solidFill>
                <a:effectLst/>
                <a:latin typeface="Söhne"/>
              </a:rPr>
              <a:t>Mantén una </a:t>
            </a:r>
            <a:r>
              <a:rPr kumimoji="0" lang="es-CL" altLang="es-CL" sz="1800" b="0" i="0" u="sng" strike="noStrike" cap="none" normalizeH="0" baseline="0" dirty="0">
                <a:ln>
                  <a:noFill/>
                </a:ln>
                <a:solidFill>
                  <a:srgbClr val="000000"/>
                </a:solidFill>
                <a:effectLst/>
                <a:latin typeface="Söhne"/>
              </a:rPr>
              <a:t>comunicación</a:t>
            </a:r>
            <a:r>
              <a:rPr kumimoji="0" lang="es-CL" altLang="es-CL" sz="1800" b="0" i="0" u="none" strike="noStrike" cap="none" normalizeH="0" baseline="0" dirty="0">
                <a:ln>
                  <a:noFill/>
                </a:ln>
                <a:solidFill>
                  <a:srgbClr val="000000"/>
                </a:solidFill>
                <a:effectLst/>
                <a:latin typeface="Söhne"/>
              </a:rPr>
              <a:t> constante con tus clientes: debes mantener una comunicación constante con tus clientes, ya sea a través de redes sociales, correo electrónico o cualquier otro canal que utilices. Esto te permitirá fidelizarlos y generar más ventas en el futuro.</a:t>
            </a:r>
          </a:p>
        </p:txBody>
      </p:sp>
    </p:spTree>
    <p:extLst>
      <p:ext uri="{BB962C8B-B14F-4D97-AF65-F5344CB8AC3E}">
        <p14:creationId xmlns:p14="http://schemas.microsoft.com/office/powerpoint/2010/main" val="36229369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87AD6E-17F3-99B6-AFF3-CD5B20B55400}"/>
              </a:ext>
            </a:extLst>
          </p:cNvPr>
          <p:cNvSpPr>
            <a:spLocks noGrp="1"/>
          </p:cNvSpPr>
          <p:nvPr>
            <p:ph type="title"/>
          </p:nvPr>
        </p:nvSpPr>
        <p:spPr/>
        <p:txBody>
          <a:bodyPr/>
          <a:lstStyle/>
          <a:p>
            <a:r>
              <a:rPr lang="es-CL" dirty="0"/>
              <a:t>Ventas </a:t>
            </a:r>
          </a:p>
        </p:txBody>
      </p:sp>
      <p:sp>
        <p:nvSpPr>
          <p:cNvPr id="7" name="Flecha: a la derecha 6">
            <a:extLst>
              <a:ext uri="{FF2B5EF4-FFF2-40B4-BE49-F238E27FC236}">
                <a16:creationId xmlns:a16="http://schemas.microsoft.com/office/drawing/2014/main" id="{06349172-C1CC-F8B4-A069-E579D5C1566F}"/>
              </a:ext>
            </a:extLst>
          </p:cNvPr>
          <p:cNvSpPr/>
          <p:nvPr/>
        </p:nvSpPr>
        <p:spPr>
          <a:xfrm>
            <a:off x="251927" y="1321204"/>
            <a:ext cx="1306285" cy="9330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AutoShape 4">
            <a:extLst>
              <a:ext uri="{FF2B5EF4-FFF2-40B4-BE49-F238E27FC236}">
                <a16:creationId xmlns:a16="http://schemas.microsoft.com/office/drawing/2014/main" id="{DD099911-4005-8266-118B-C30A801DAE04}"/>
              </a:ext>
            </a:extLst>
          </p:cNvPr>
          <p:cNvSpPr>
            <a:spLocks noChangeAspect="1" noChangeArrowheads="1"/>
          </p:cNvSpPr>
          <p:nvPr/>
        </p:nvSpPr>
        <p:spPr bwMode="auto">
          <a:xfrm>
            <a:off x="104775" y="-419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11" name="AutoShape 5" descr="pvaldes@panalesdelsur.cl">
            <a:extLst>
              <a:ext uri="{FF2B5EF4-FFF2-40B4-BE49-F238E27FC236}">
                <a16:creationId xmlns:a16="http://schemas.microsoft.com/office/drawing/2014/main" id="{4EB31F03-AE9D-4995-8776-C26B31E316A8}"/>
              </a:ext>
            </a:extLst>
          </p:cNvPr>
          <p:cNvSpPr>
            <a:spLocks noChangeAspect="1" noChangeArrowheads="1"/>
          </p:cNvSpPr>
          <p:nvPr/>
        </p:nvSpPr>
        <p:spPr bwMode="auto">
          <a:xfrm>
            <a:off x="533400" y="-419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pic>
        <p:nvPicPr>
          <p:cNvPr id="12" name="Imagen 11" descr="Imagen que contiene Texto&#10;&#10;Descripción generada automáticamente">
            <a:extLst>
              <a:ext uri="{FF2B5EF4-FFF2-40B4-BE49-F238E27FC236}">
                <a16:creationId xmlns:a16="http://schemas.microsoft.com/office/drawing/2014/main" id="{0158405A-55BF-D66B-2067-C7BDF8D196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0627" y="623275"/>
            <a:ext cx="3533985" cy="556601"/>
          </a:xfrm>
          <a:prstGeom prst="rect">
            <a:avLst/>
          </a:prstGeom>
        </p:spPr>
      </p:pic>
      <p:pic>
        <p:nvPicPr>
          <p:cNvPr id="16" name="Imagen 15" descr="Signo de interrogación en fondo de color verde pastel">
            <a:extLst>
              <a:ext uri="{FF2B5EF4-FFF2-40B4-BE49-F238E27FC236}">
                <a16:creationId xmlns:a16="http://schemas.microsoft.com/office/drawing/2014/main" id="{B1113614-1AFF-F2BC-4B3E-65A3F652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8662" y="2146340"/>
            <a:ext cx="4544008" cy="3775947"/>
          </a:xfrm>
          <a:prstGeom prst="rect">
            <a:avLst/>
          </a:prstGeom>
        </p:spPr>
      </p:pic>
      <p:sp>
        <p:nvSpPr>
          <p:cNvPr id="14" name="CuadroTexto 13">
            <a:extLst>
              <a:ext uri="{FF2B5EF4-FFF2-40B4-BE49-F238E27FC236}">
                <a16:creationId xmlns:a16="http://schemas.microsoft.com/office/drawing/2014/main" id="{CC3853B3-7A2F-6DF6-8EE0-C2155BAE23DC}"/>
              </a:ext>
            </a:extLst>
          </p:cNvPr>
          <p:cNvSpPr txBox="1"/>
          <p:nvPr/>
        </p:nvSpPr>
        <p:spPr>
          <a:xfrm>
            <a:off x="1589094" y="1348962"/>
            <a:ext cx="5928490" cy="537070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s-CL" altLang="es-CL" sz="1900" b="0" i="0" u="none" strike="noStrike" cap="none" normalizeH="0" baseline="0" dirty="0">
                <a:ln>
                  <a:noFill/>
                </a:ln>
                <a:solidFill>
                  <a:srgbClr val="000000"/>
                </a:solidFill>
                <a:effectLst/>
                <a:latin typeface="Söhne"/>
              </a:rPr>
              <a:t>   </a:t>
            </a:r>
            <a:r>
              <a:rPr kumimoji="0" lang="es-CL" altLang="es-CL" sz="1800" b="0" i="0" u="none" strike="noStrike" cap="none" normalizeH="0" baseline="0" dirty="0">
                <a:ln>
                  <a:noFill/>
                </a:ln>
                <a:solidFill>
                  <a:srgbClr val="000000"/>
                </a:solidFill>
                <a:effectLst/>
                <a:latin typeface="Söhne"/>
              </a:rPr>
              <a:t>  </a:t>
            </a:r>
            <a:r>
              <a:rPr kumimoji="0" lang="es-CL" altLang="es-CL" sz="1900" b="0" i="0" u="none" strike="noStrike" cap="none" normalizeH="0" baseline="0" dirty="0">
                <a:ln>
                  <a:noFill/>
                </a:ln>
                <a:solidFill>
                  <a:srgbClr val="000000"/>
                </a:solidFill>
                <a:effectLst/>
                <a:latin typeface="Söhne"/>
              </a:rPr>
              <a:t>      </a:t>
            </a:r>
            <a:endParaRPr kumimoji="0" lang="es-CL" altLang="es-CL" sz="1800" b="0" i="0" u="none" strike="noStrike" cap="none" normalizeH="0" baseline="0" dirty="0">
              <a:ln>
                <a:noFill/>
              </a:ln>
              <a:solidFill>
                <a:srgbClr val="000000"/>
              </a:solidFill>
              <a:effectLst/>
              <a:latin typeface="Söhne"/>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s-CL" altLang="es-CL" sz="1800" b="0" i="0" u="none" strike="noStrike" cap="none" normalizeH="0" baseline="0" dirty="0">
                <a:ln>
                  <a:noFill/>
                </a:ln>
                <a:solidFill>
                  <a:srgbClr val="000000"/>
                </a:solidFill>
                <a:effectLst/>
                <a:latin typeface="Söhne"/>
              </a:rPr>
              <a:t>Ventas directas: esta estrategia consiste en vender directamente tus productos o servicios a los clientes, ya sea en una tienda física o en línea. Es una estrategia efectiva para emprendimientos que tienen un producto o servicio que se puede vender de manera individual.</a:t>
            </a:r>
          </a:p>
          <a:p>
            <a:pPr marL="0" marR="0" lvl="0" indent="0" algn="l" defTabSz="914400" rtl="0" eaLnBrk="0" fontAlgn="base" latinLnBrk="0" hangingPunct="0">
              <a:lnSpc>
                <a:spcPct val="100000"/>
              </a:lnSpc>
              <a:spcBef>
                <a:spcPct val="0"/>
              </a:spcBef>
              <a:spcAft>
                <a:spcPct val="0"/>
              </a:spcAft>
              <a:buClrTx/>
              <a:buSzTx/>
              <a:tabLst/>
            </a:pPr>
            <a:endParaRPr kumimoji="0" lang="es-CL" altLang="es-CL" sz="1800" b="0" i="0" u="none" strike="noStrike" cap="none" normalizeH="0" baseline="0" dirty="0">
              <a:ln>
                <a:noFill/>
              </a:ln>
              <a:solidFill>
                <a:srgbClr val="000000"/>
              </a:solidFill>
              <a:effectLst/>
              <a:latin typeface="Söhne"/>
            </a:endParaRP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es-CL" altLang="es-CL" sz="1800" b="0" i="0" u="none" strike="noStrike" cap="none" normalizeH="0" baseline="0" dirty="0">
                <a:ln>
                  <a:noFill/>
                </a:ln>
                <a:solidFill>
                  <a:srgbClr val="000000"/>
                </a:solidFill>
                <a:effectLst/>
                <a:latin typeface="Söhne"/>
              </a:rPr>
              <a:t>Ventas cruzadas: esta estrategia consiste en ofrecer a los clientes productos o servicios adicionales que complementen su compra inicial. Por ejemplo, si vendes ropa, puedes ofrecer accesorios que combinen con la prenda que el cliente compró.</a:t>
            </a:r>
          </a:p>
          <a:p>
            <a:pPr marL="0" marR="0" lvl="0" indent="0" algn="l" defTabSz="914400" rtl="0" eaLnBrk="0" fontAlgn="base" latinLnBrk="0" hangingPunct="0">
              <a:lnSpc>
                <a:spcPct val="100000"/>
              </a:lnSpc>
              <a:spcBef>
                <a:spcPct val="0"/>
              </a:spcBef>
              <a:spcAft>
                <a:spcPct val="0"/>
              </a:spcAft>
              <a:buClrTx/>
              <a:buSzTx/>
              <a:tabLst/>
            </a:pPr>
            <a:endParaRPr kumimoji="0" lang="es-CL" altLang="es-CL" sz="1800" b="0" i="0" u="none" strike="noStrike" cap="none" normalizeH="0" baseline="0" dirty="0">
              <a:ln>
                <a:noFill/>
              </a:ln>
              <a:solidFill>
                <a:srgbClr val="000000"/>
              </a:solidFill>
              <a:effectLst/>
              <a:latin typeface="Söhne"/>
            </a:endParaRP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es-CL" altLang="es-CL" sz="1800" b="0" i="0" u="none" strike="noStrike" cap="none" normalizeH="0" baseline="0" dirty="0">
                <a:ln>
                  <a:noFill/>
                </a:ln>
                <a:solidFill>
                  <a:srgbClr val="000000"/>
                </a:solidFill>
                <a:effectLst/>
                <a:latin typeface="Söhne"/>
              </a:rPr>
              <a:t>Ventas por suscripción: esta estrategia consiste en ofrecer un servicio o producto que se entregue regularmente, a cambio de una suscripción mensual o anual. Es una estrategia efectiva para emprendimientos que tienen un producto o servicio que se puede vender de manera recurrente, como una caja de suscripción mensual.</a:t>
            </a:r>
          </a:p>
        </p:txBody>
      </p:sp>
    </p:spTree>
    <p:extLst>
      <p:ext uri="{BB962C8B-B14F-4D97-AF65-F5344CB8AC3E}">
        <p14:creationId xmlns:p14="http://schemas.microsoft.com/office/powerpoint/2010/main" val="18244665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87AD6E-17F3-99B6-AFF3-CD5B20B55400}"/>
              </a:ext>
            </a:extLst>
          </p:cNvPr>
          <p:cNvSpPr>
            <a:spLocks noGrp="1"/>
          </p:cNvSpPr>
          <p:nvPr>
            <p:ph type="title"/>
          </p:nvPr>
        </p:nvSpPr>
        <p:spPr/>
        <p:txBody>
          <a:bodyPr/>
          <a:lstStyle/>
          <a:p>
            <a:r>
              <a:rPr lang="es-CL" dirty="0"/>
              <a:t>Ventas </a:t>
            </a:r>
          </a:p>
        </p:txBody>
      </p:sp>
      <p:sp>
        <p:nvSpPr>
          <p:cNvPr id="7" name="Flecha: a la derecha 6">
            <a:extLst>
              <a:ext uri="{FF2B5EF4-FFF2-40B4-BE49-F238E27FC236}">
                <a16:creationId xmlns:a16="http://schemas.microsoft.com/office/drawing/2014/main" id="{06349172-C1CC-F8B4-A069-E579D5C1566F}"/>
              </a:ext>
            </a:extLst>
          </p:cNvPr>
          <p:cNvSpPr/>
          <p:nvPr/>
        </p:nvSpPr>
        <p:spPr>
          <a:xfrm>
            <a:off x="251927" y="1321204"/>
            <a:ext cx="1306285" cy="9330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AutoShape 4">
            <a:extLst>
              <a:ext uri="{FF2B5EF4-FFF2-40B4-BE49-F238E27FC236}">
                <a16:creationId xmlns:a16="http://schemas.microsoft.com/office/drawing/2014/main" id="{DD099911-4005-8266-118B-C30A801DAE04}"/>
              </a:ext>
            </a:extLst>
          </p:cNvPr>
          <p:cNvSpPr>
            <a:spLocks noChangeAspect="1" noChangeArrowheads="1"/>
          </p:cNvSpPr>
          <p:nvPr/>
        </p:nvSpPr>
        <p:spPr bwMode="auto">
          <a:xfrm>
            <a:off x="104775" y="-419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11" name="AutoShape 5" descr="pvaldes@panalesdelsur.cl">
            <a:extLst>
              <a:ext uri="{FF2B5EF4-FFF2-40B4-BE49-F238E27FC236}">
                <a16:creationId xmlns:a16="http://schemas.microsoft.com/office/drawing/2014/main" id="{4EB31F03-AE9D-4995-8776-C26B31E316A8}"/>
              </a:ext>
            </a:extLst>
          </p:cNvPr>
          <p:cNvSpPr>
            <a:spLocks noChangeAspect="1" noChangeArrowheads="1"/>
          </p:cNvSpPr>
          <p:nvPr/>
        </p:nvSpPr>
        <p:spPr bwMode="auto">
          <a:xfrm>
            <a:off x="533400" y="-419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pic>
        <p:nvPicPr>
          <p:cNvPr id="12" name="Imagen 11" descr="Imagen que contiene Texto&#10;&#10;Descripción generada automáticamente">
            <a:extLst>
              <a:ext uri="{FF2B5EF4-FFF2-40B4-BE49-F238E27FC236}">
                <a16:creationId xmlns:a16="http://schemas.microsoft.com/office/drawing/2014/main" id="{0158405A-55BF-D66B-2067-C7BDF8D196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0627" y="623275"/>
            <a:ext cx="3533985" cy="556601"/>
          </a:xfrm>
          <a:prstGeom prst="rect">
            <a:avLst/>
          </a:prstGeom>
        </p:spPr>
      </p:pic>
      <p:pic>
        <p:nvPicPr>
          <p:cNvPr id="16" name="Imagen 15" descr="Signo de interrogación en fondo de color verde pastel">
            <a:extLst>
              <a:ext uri="{FF2B5EF4-FFF2-40B4-BE49-F238E27FC236}">
                <a16:creationId xmlns:a16="http://schemas.microsoft.com/office/drawing/2014/main" id="{B1113614-1AFF-F2BC-4B3E-65A3F652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8662" y="2146340"/>
            <a:ext cx="4544008" cy="3775947"/>
          </a:xfrm>
          <a:prstGeom prst="rect">
            <a:avLst/>
          </a:prstGeom>
        </p:spPr>
      </p:pic>
      <p:sp>
        <p:nvSpPr>
          <p:cNvPr id="4" name="CuadroTexto 3">
            <a:extLst>
              <a:ext uri="{FF2B5EF4-FFF2-40B4-BE49-F238E27FC236}">
                <a16:creationId xmlns:a16="http://schemas.microsoft.com/office/drawing/2014/main" id="{7042A285-5B8A-4FF0-52AC-640F550E6B2A}"/>
              </a:ext>
            </a:extLst>
          </p:cNvPr>
          <p:cNvSpPr txBox="1"/>
          <p:nvPr/>
        </p:nvSpPr>
        <p:spPr>
          <a:xfrm>
            <a:off x="1558212" y="1900204"/>
            <a:ext cx="6097554" cy="452431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AutoNum type="arabicPeriod" startAt="4"/>
              <a:tabLst/>
            </a:pPr>
            <a:r>
              <a:rPr kumimoji="0" lang="es-CL" altLang="es-CL" sz="1800" b="0" i="0" u="none" strike="noStrike" cap="none" normalizeH="0" baseline="0" dirty="0">
                <a:ln>
                  <a:noFill/>
                </a:ln>
                <a:solidFill>
                  <a:srgbClr val="000000"/>
                </a:solidFill>
                <a:effectLst/>
                <a:latin typeface="Söhne"/>
              </a:rPr>
              <a:t>Ventas por paquetes: esta estrategia consiste en ofrecer paquetes de productos o servicios a precios atractivos. Por ejemplo, si vendes productos de belleza, puedes ofrecer un paquete de productos para el cuidado de la piel a un precio más bajo que si se compraran de manera individual.</a:t>
            </a:r>
          </a:p>
          <a:p>
            <a:pPr marL="0" marR="0" lvl="0" indent="0" algn="l" defTabSz="914400" rtl="0" eaLnBrk="0" fontAlgn="base" latinLnBrk="0" hangingPunct="0">
              <a:lnSpc>
                <a:spcPct val="100000"/>
              </a:lnSpc>
              <a:spcBef>
                <a:spcPct val="0"/>
              </a:spcBef>
              <a:spcAft>
                <a:spcPct val="0"/>
              </a:spcAft>
              <a:buClrTx/>
              <a:buSzTx/>
              <a:tabLst/>
            </a:pPr>
            <a:endParaRPr kumimoji="0" lang="es-CL" altLang="es-CL" sz="1800" b="0" i="0" u="none" strike="noStrike" cap="none" normalizeH="0" baseline="0" dirty="0">
              <a:ln>
                <a:noFill/>
              </a:ln>
              <a:solidFill>
                <a:srgbClr val="000000"/>
              </a:solidFill>
              <a:effectLst/>
              <a:latin typeface="Söhne"/>
            </a:endParaRPr>
          </a:p>
          <a:p>
            <a:pPr marL="0" marR="0" lvl="0" indent="0" algn="l" defTabSz="914400" rtl="0" eaLnBrk="0" fontAlgn="base" latinLnBrk="0" hangingPunct="0">
              <a:lnSpc>
                <a:spcPct val="100000"/>
              </a:lnSpc>
              <a:spcBef>
                <a:spcPct val="0"/>
              </a:spcBef>
              <a:spcAft>
                <a:spcPct val="0"/>
              </a:spcAft>
              <a:buClrTx/>
              <a:buSzTx/>
              <a:buFontTx/>
              <a:buAutoNum type="arabicPeriod" startAt="5"/>
              <a:tabLst/>
            </a:pPr>
            <a:r>
              <a:rPr kumimoji="0" lang="es-CL" altLang="es-CL" sz="1800" b="0" i="0" u="none" strike="noStrike" cap="none" normalizeH="0" baseline="0" dirty="0">
                <a:ln>
                  <a:noFill/>
                </a:ln>
                <a:solidFill>
                  <a:srgbClr val="000000"/>
                </a:solidFill>
                <a:effectLst/>
                <a:latin typeface="Söhne"/>
              </a:rPr>
              <a:t>Ventas por recomendación: esta estrategia consiste en incentivar a los clientes a recomendar tus productos o servicios a sus amigos y familiares. Puedes ofrecer descuentos o recompensas por cada nuevo cliente que llegue a través de una recomendación.</a:t>
            </a:r>
          </a:p>
          <a:p>
            <a:pPr marL="0" marR="0" lvl="0" indent="0" algn="l" defTabSz="914400" rtl="0" eaLnBrk="0" fontAlgn="base" latinLnBrk="0" hangingPunct="0">
              <a:lnSpc>
                <a:spcPct val="100000"/>
              </a:lnSpc>
              <a:spcBef>
                <a:spcPct val="0"/>
              </a:spcBef>
              <a:spcAft>
                <a:spcPct val="0"/>
              </a:spcAft>
              <a:buClrTx/>
              <a:buSzTx/>
              <a:tabLst/>
            </a:pPr>
            <a:endParaRPr kumimoji="0" lang="es-CL" altLang="es-CL" sz="1800" b="0" i="0" u="none" strike="noStrike" cap="none" normalizeH="0" baseline="0" dirty="0">
              <a:ln>
                <a:noFill/>
              </a:ln>
              <a:solidFill>
                <a:srgbClr val="000000"/>
              </a:solidFill>
              <a:effectLst/>
              <a:latin typeface="Söhne"/>
            </a:endParaRPr>
          </a:p>
          <a:p>
            <a:pPr marL="0" marR="0" lvl="0" indent="0" algn="l" defTabSz="914400" rtl="0" eaLnBrk="0" fontAlgn="base" latinLnBrk="0" hangingPunct="0">
              <a:lnSpc>
                <a:spcPct val="100000"/>
              </a:lnSpc>
              <a:spcBef>
                <a:spcPct val="0"/>
              </a:spcBef>
              <a:spcAft>
                <a:spcPct val="0"/>
              </a:spcAft>
              <a:buClrTx/>
              <a:buSzTx/>
              <a:buFontTx/>
              <a:buAutoNum type="arabicPeriod" startAt="6"/>
              <a:tabLst/>
            </a:pPr>
            <a:r>
              <a:rPr kumimoji="0" lang="es-CL" altLang="es-CL" sz="1800" b="0" i="0" u="none" strike="noStrike" cap="none" normalizeH="0" baseline="0" dirty="0">
                <a:ln>
                  <a:noFill/>
                </a:ln>
                <a:solidFill>
                  <a:srgbClr val="000000"/>
                </a:solidFill>
                <a:effectLst/>
                <a:latin typeface="Söhne"/>
              </a:rPr>
              <a:t>Ventas por temporada: esta estrategia consiste en ofrecer descuentos o promociones en productos o servicios específicos durante ciertas épocas del año, como navidad o día de las madres.</a:t>
            </a:r>
          </a:p>
        </p:txBody>
      </p:sp>
    </p:spTree>
    <p:extLst>
      <p:ext uri="{BB962C8B-B14F-4D97-AF65-F5344CB8AC3E}">
        <p14:creationId xmlns:p14="http://schemas.microsoft.com/office/powerpoint/2010/main" val="2347207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CCE067-FE08-F943-FCBC-E025AAFFD660}"/>
              </a:ext>
            </a:extLst>
          </p:cNvPr>
          <p:cNvSpPr>
            <a:spLocks noGrp="1"/>
          </p:cNvSpPr>
          <p:nvPr>
            <p:ph type="title"/>
          </p:nvPr>
        </p:nvSpPr>
        <p:spPr>
          <a:xfrm>
            <a:off x="856084" y="1213508"/>
            <a:ext cx="5764324" cy="399986"/>
          </a:xfrm>
        </p:spPr>
        <p:txBody>
          <a:bodyPr>
            <a:normAutofit fontScale="90000"/>
          </a:bodyPr>
          <a:lstStyle/>
          <a:p>
            <a:r>
              <a:rPr lang="es-CL" dirty="0"/>
              <a:t>Innovación, qué es? </a:t>
            </a:r>
          </a:p>
        </p:txBody>
      </p:sp>
      <p:pic>
        <p:nvPicPr>
          <p:cNvPr id="5" name="Imagen 4" descr="Imagen que contiene Texto&#10;&#10;Descripción generada automáticamente">
            <a:extLst>
              <a:ext uri="{FF2B5EF4-FFF2-40B4-BE49-F238E27FC236}">
                <a16:creationId xmlns:a16="http://schemas.microsoft.com/office/drawing/2014/main" id="{73281A79-D6CA-13EB-02F6-C47F55D1A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4643" y="405565"/>
            <a:ext cx="3533985" cy="556601"/>
          </a:xfrm>
          <a:prstGeom prst="rect">
            <a:avLst/>
          </a:prstGeom>
        </p:spPr>
      </p:pic>
      <p:sp>
        <p:nvSpPr>
          <p:cNvPr id="7" name="CuadroTexto 6">
            <a:extLst>
              <a:ext uri="{FF2B5EF4-FFF2-40B4-BE49-F238E27FC236}">
                <a16:creationId xmlns:a16="http://schemas.microsoft.com/office/drawing/2014/main" id="{3442D3B0-30C2-59EC-3400-7ED23966957E}"/>
              </a:ext>
            </a:extLst>
          </p:cNvPr>
          <p:cNvSpPr txBox="1"/>
          <p:nvPr/>
        </p:nvSpPr>
        <p:spPr>
          <a:xfrm>
            <a:off x="856084" y="1751180"/>
            <a:ext cx="10881826" cy="3970318"/>
          </a:xfrm>
          <a:prstGeom prst="rect">
            <a:avLst/>
          </a:prstGeom>
          <a:noFill/>
        </p:spPr>
        <p:txBody>
          <a:bodyPr wrap="square">
            <a:spAutoFit/>
          </a:bodyPr>
          <a:lstStyle/>
          <a:p>
            <a:pPr algn="l"/>
            <a:r>
              <a:rPr lang="es-ES" b="0" i="0" dirty="0">
                <a:solidFill>
                  <a:srgbClr val="374151"/>
                </a:solidFill>
                <a:effectLst/>
                <a:latin typeface="Söhne"/>
              </a:rPr>
              <a:t>La innovación es el proceso de desarrollar y aplicar nuevas ideas, productos, servicios, procesos, tecnologías o modelos de negocio que agregan valor a los clientes y a la empresa. La innovación implica crear soluciones creativas a problemas existentes o identificar nuevas oportunidades en el mercado.</a:t>
            </a:r>
          </a:p>
          <a:p>
            <a:pPr algn="l"/>
            <a:endParaRPr lang="es-ES" b="0" i="0" dirty="0">
              <a:solidFill>
                <a:srgbClr val="374151"/>
              </a:solidFill>
              <a:effectLst/>
              <a:latin typeface="Söhne"/>
            </a:endParaRPr>
          </a:p>
          <a:p>
            <a:pPr algn="l"/>
            <a:r>
              <a:rPr lang="es-ES" b="0" i="0" dirty="0">
                <a:solidFill>
                  <a:srgbClr val="374151"/>
                </a:solidFill>
                <a:effectLst/>
                <a:latin typeface="Söhne"/>
              </a:rPr>
              <a:t>La innovación no se limita a la creación de nuevos productos o tecnologías, sino que también puede involucrar mejoras en los procesos internos de la empresa o en la forma en que se entregan los productos o servicios a los clientes.</a:t>
            </a:r>
          </a:p>
          <a:p>
            <a:pPr algn="l"/>
            <a:r>
              <a:rPr lang="es-ES" b="0" i="0" dirty="0">
                <a:solidFill>
                  <a:srgbClr val="374151"/>
                </a:solidFill>
                <a:effectLst/>
                <a:latin typeface="Söhne"/>
              </a:rPr>
              <a:t>La innovación es esencial para el éxito de cualquier empresa, ya que permite diferenciarse de la competencia, mejorar la eficiencia y la productividad, reducir costos, satisfacer mejor las necesidades de los clientes y adaptarse a los cambios en el mercado y en la tecnología.</a:t>
            </a:r>
          </a:p>
          <a:p>
            <a:pPr algn="l"/>
            <a:r>
              <a:rPr lang="es-ES" b="0" i="0" dirty="0">
                <a:solidFill>
                  <a:srgbClr val="374151"/>
                </a:solidFill>
                <a:effectLst/>
                <a:latin typeface="Söhne"/>
              </a:rPr>
              <a:t>Para fomentar la innovación en una empresa, es importante crear una cultura de innovación que aliente a los empleados a proponer nuevas ideas y experimentar con nuevas soluciones. Además, la empresa debe estar dispuesta a invertir en investigación y desarrollo para explorar nuevas oportunidades y mantenerse a la vanguardia de la industria.</a:t>
            </a:r>
          </a:p>
        </p:txBody>
      </p:sp>
    </p:spTree>
    <p:extLst>
      <p:ext uri="{BB962C8B-B14F-4D97-AF65-F5344CB8AC3E}">
        <p14:creationId xmlns:p14="http://schemas.microsoft.com/office/powerpoint/2010/main" val="22000834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EB0146-DEA4-0EBC-C0CD-FFAF0C8C702D}"/>
              </a:ext>
            </a:extLst>
          </p:cNvPr>
          <p:cNvSpPr>
            <a:spLocks noGrp="1"/>
          </p:cNvSpPr>
          <p:nvPr>
            <p:ph type="ctrTitle"/>
          </p:nvPr>
        </p:nvSpPr>
        <p:spPr/>
        <p:txBody>
          <a:bodyPr/>
          <a:lstStyle/>
          <a:p>
            <a:r>
              <a:rPr lang="es-CL" dirty="0"/>
              <a:t>Veamos a Algunos innovadores </a:t>
            </a:r>
          </a:p>
        </p:txBody>
      </p:sp>
      <p:sp>
        <p:nvSpPr>
          <p:cNvPr id="3" name="Subtítulo 2">
            <a:extLst>
              <a:ext uri="{FF2B5EF4-FFF2-40B4-BE49-F238E27FC236}">
                <a16:creationId xmlns:a16="http://schemas.microsoft.com/office/drawing/2014/main" id="{88462809-B890-9143-2EA0-F5AF183E4165}"/>
              </a:ext>
            </a:extLst>
          </p:cNvPr>
          <p:cNvSpPr>
            <a:spLocks noGrp="1"/>
          </p:cNvSpPr>
          <p:nvPr>
            <p:ph type="subTitle" idx="1"/>
          </p:nvPr>
        </p:nvSpPr>
        <p:spPr/>
        <p:txBody>
          <a:bodyPr/>
          <a:lstStyle/>
          <a:p>
            <a:endParaRPr lang="es-CL"/>
          </a:p>
        </p:txBody>
      </p:sp>
    </p:spTree>
    <p:extLst>
      <p:ext uri="{BB962C8B-B14F-4D97-AF65-F5344CB8AC3E}">
        <p14:creationId xmlns:p14="http://schemas.microsoft.com/office/powerpoint/2010/main" val="32314814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Interfaz de usuario gráfica, Texto, Aplicación&#10;&#10;Descripción generada automáticamente">
            <a:extLst>
              <a:ext uri="{FF2B5EF4-FFF2-40B4-BE49-F238E27FC236}">
                <a16:creationId xmlns:a16="http://schemas.microsoft.com/office/drawing/2014/main" id="{AE98E987-D3C1-D572-A443-C5D100CF2CB7}"/>
              </a:ext>
            </a:extLst>
          </p:cNvPr>
          <p:cNvPicPr>
            <a:picLocks noChangeAspect="1"/>
          </p:cNvPicPr>
          <p:nvPr/>
        </p:nvPicPr>
        <p:blipFill rotWithShape="1">
          <a:blip r:embed="rId2">
            <a:extLst>
              <a:ext uri="{28A0092B-C50C-407E-A947-70E740481C1C}">
                <a14:useLocalDpi xmlns:a14="http://schemas.microsoft.com/office/drawing/2010/main" val="0"/>
              </a:ext>
            </a:extLst>
          </a:blip>
          <a:srcRect l="19609" t="15022" r="34297" b="14723"/>
          <a:stretch/>
        </p:blipFill>
        <p:spPr>
          <a:xfrm>
            <a:off x="5672225" y="247650"/>
            <a:ext cx="6377076" cy="5467350"/>
          </a:xfrm>
          <a:prstGeom prst="rect">
            <a:avLst/>
          </a:prstGeom>
        </p:spPr>
      </p:pic>
      <p:pic>
        <p:nvPicPr>
          <p:cNvPr id="9" name="Imagen 8" descr="Interfaz de usuario gráfica, Texto, Aplicación&#10;&#10;Descripción generada automáticamente">
            <a:extLst>
              <a:ext uri="{FF2B5EF4-FFF2-40B4-BE49-F238E27FC236}">
                <a16:creationId xmlns:a16="http://schemas.microsoft.com/office/drawing/2014/main" id="{EE08A5D1-3171-91B2-4CC8-008B526F77D0}"/>
              </a:ext>
            </a:extLst>
          </p:cNvPr>
          <p:cNvPicPr>
            <a:picLocks noChangeAspect="1"/>
          </p:cNvPicPr>
          <p:nvPr/>
        </p:nvPicPr>
        <p:blipFill rotWithShape="1">
          <a:blip r:embed="rId3">
            <a:extLst>
              <a:ext uri="{28A0092B-C50C-407E-A947-70E740481C1C}">
                <a14:useLocalDpi xmlns:a14="http://schemas.microsoft.com/office/drawing/2010/main" val="0"/>
              </a:ext>
            </a:extLst>
          </a:blip>
          <a:srcRect l="20311" t="15556" r="40860" b="11250"/>
          <a:stretch/>
        </p:blipFill>
        <p:spPr>
          <a:xfrm>
            <a:off x="0" y="238125"/>
            <a:ext cx="5672225" cy="6014613"/>
          </a:xfrm>
          <a:prstGeom prst="rect">
            <a:avLst/>
          </a:prstGeom>
        </p:spPr>
      </p:pic>
    </p:spTree>
    <p:extLst>
      <p:ext uri="{BB962C8B-B14F-4D97-AF65-F5344CB8AC3E}">
        <p14:creationId xmlns:p14="http://schemas.microsoft.com/office/powerpoint/2010/main" val="3838418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647833" y="839355"/>
            <a:ext cx="7818920" cy="584775"/>
          </a:xfrm>
          <a:prstGeom prst="rect">
            <a:avLst/>
          </a:prstGeom>
          <a:noFill/>
        </p:spPr>
        <p:txBody>
          <a:bodyPr wrap="square" rtlCol="0">
            <a:spAutoFit/>
          </a:bodyPr>
          <a:lstStyle/>
          <a:p>
            <a:r>
              <a:rPr lang="es-CL" sz="3200" dirty="0">
                <a:solidFill>
                  <a:srgbClr val="E44142"/>
                </a:solidFill>
                <a:latin typeface="Arial" panose="020B0604020202020204" pitchFamily="34" charset="0"/>
                <a:cs typeface="Arial" panose="020B0604020202020204" pitchFamily="34" charset="0"/>
              </a:rPr>
              <a:t>Resumen primera clase</a:t>
            </a:r>
          </a:p>
        </p:txBody>
      </p:sp>
      <p:pic>
        <p:nvPicPr>
          <p:cNvPr id="5" name="Imagen 4" descr="Icono&#10;&#10;Descripción generada automáticamente">
            <a:extLst>
              <a:ext uri="{FF2B5EF4-FFF2-40B4-BE49-F238E27FC236}">
                <a16:creationId xmlns:a16="http://schemas.microsoft.com/office/drawing/2014/main" id="{19C796FE-C531-4167-8784-20F6C820EE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1036" y="304800"/>
            <a:ext cx="1223182" cy="1222740"/>
          </a:xfrm>
          <a:prstGeom prst="rect">
            <a:avLst/>
          </a:prstGeom>
        </p:spPr>
      </p:pic>
      <p:sp>
        <p:nvSpPr>
          <p:cNvPr id="4" name="Rectángulo: esquinas redondeadas 3">
            <a:extLst>
              <a:ext uri="{FF2B5EF4-FFF2-40B4-BE49-F238E27FC236}">
                <a16:creationId xmlns:a16="http://schemas.microsoft.com/office/drawing/2014/main" id="{BE77AF7A-F14E-3E12-4424-1573DA419373}"/>
              </a:ext>
            </a:extLst>
          </p:cNvPr>
          <p:cNvSpPr/>
          <p:nvPr/>
        </p:nvSpPr>
        <p:spPr>
          <a:xfrm>
            <a:off x="331296" y="4088976"/>
            <a:ext cx="11639880" cy="6968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600" dirty="0"/>
              <a:t>Algunas herramientas de Apoyo</a:t>
            </a:r>
            <a:endParaRPr lang="es-CL" sz="1400" dirty="0"/>
          </a:p>
        </p:txBody>
      </p:sp>
      <p:sp>
        <p:nvSpPr>
          <p:cNvPr id="6" name="Rectángulo: esquinas redondeadas 5">
            <a:extLst>
              <a:ext uri="{FF2B5EF4-FFF2-40B4-BE49-F238E27FC236}">
                <a16:creationId xmlns:a16="http://schemas.microsoft.com/office/drawing/2014/main" id="{AE0F2DBB-DB5F-5CC1-8980-470EA67A7EAF}"/>
              </a:ext>
            </a:extLst>
          </p:cNvPr>
          <p:cNvSpPr/>
          <p:nvPr/>
        </p:nvSpPr>
        <p:spPr>
          <a:xfrm>
            <a:off x="331296" y="1539279"/>
            <a:ext cx="11639880" cy="829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t>Hablamos de Emprendimiento</a:t>
            </a:r>
            <a:endParaRPr lang="es-CL" dirty="0"/>
          </a:p>
        </p:txBody>
      </p:sp>
      <p:sp>
        <p:nvSpPr>
          <p:cNvPr id="7" name="Rectángulo: esquinas redondeadas 6">
            <a:extLst>
              <a:ext uri="{FF2B5EF4-FFF2-40B4-BE49-F238E27FC236}">
                <a16:creationId xmlns:a16="http://schemas.microsoft.com/office/drawing/2014/main" id="{3FBE03C2-A518-ADD0-3C79-8C182F02F12E}"/>
              </a:ext>
            </a:extLst>
          </p:cNvPr>
          <p:cNvSpPr/>
          <p:nvPr/>
        </p:nvSpPr>
        <p:spPr>
          <a:xfrm>
            <a:off x="331296" y="5133571"/>
            <a:ext cx="11639880" cy="6968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600" dirty="0"/>
              <a:t>La evaluación será desarrollar Plan de negocios (Grupal)</a:t>
            </a:r>
            <a:endParaRPr lang="es-CL" sz="1400" dirty="0"/>
          </a:p>
        </p:txBody>
      </p:sp>
      <p:sp>
        <p:nvSpPr>
          <p:cNvPr id="9" name="Rectángulo: esquinas redondeadas 8">
            <a:extLst>
              <a:ext uri="{FF2B5EF4-FFF2-40B4-BE49-F238E27FC236}">
                <a16:creationId xmlns:a16="http://schemas.microsoft.com/office/drawing/2014/main" id="{76804AC9-BBDE-B141-F8AA-D0B2DDAD3E92}"/>
              </a:ext>
            </a:extLst>
          </p:cNvPr>
          <p:cNvSpPr/>
          <p:nvPr/>
        </p:nvSpPr>
        <p:spPr>
          <a:xfrm>
            <a:off x="331296" y="2616056"/>
            <a:ext cx="11639880" cy="11196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200" dirty="0"/>
              <a:t>Cómo detectar oportunidades para emprender (herramientas de análisis)</a:t>
            </a:r>
            <a:endParaRPr lang="es-CL" sz="1200" dirty="0"/>
          </a:p>
        </p:txBody>
      </p:sp>
      <p:sp>
        <p:nvSpPr>
          <p:cNvPr id="10" name="Rectángulo: esquinas redondeadas 9">
            <a:extLst>
              <a:ext uri="{FF2B5EF4-FFF2-40B4-BE49-F238E27FC236}">
                <a16:creationId xmlns:a16="http://schemas.microsoft.com/office/drawing/2014/main" id="{D3CC79CD-3E76-EAC6-717B-CEC3BA5212C5}"/>
              </a:ext>
            </a:extLst>
          </p:cNvPr>
          <p:cNvSpPr/>
          <p:nvPr/>
        </p:nvSpPr>
        <p:spPr>
          <a:xfrm>
            <a:off x="331296" y="6032290"/>
            <a:ext cx="11639880" cy="6968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600" dirty="0"/>
              <a:t>Usaremos el Modelo </a:t>
            </a:r>
            <a:r>
              <a:rPr lang="es-CL" sz="3600" dirty="0" err="1"/>
              <a:t>Canvas</a:t>
            </a:r>
            <a:r>
              <a:rPr lang="es-CL" sz="3600" dirty="0"/>
              <a:t> </a:t>
            </a:r>
            <a:endParaRPr lang="es-CL" sz="1400" dirty="0"/>
          </a:p>
        </p:txBody>
      </p:sp>
      <p:pic>
        <p:nvPicPr>
          <p:cNvPr id="11" name="Imagen 10" descr="Imagen que contiene Texto&#10;&#10;Descripción generada automáticamente">
            <a:extLst>
              <a:ext uri="{FF2B5EF4-FFF2-40B4-BE49-F238E27FC236}">
                <a16:creationId xmlns:a16="http://schemas.microsoft.com/office/drawing/2014/main" id="{CB7B51FC-9C84-2309-F410-77391DC7EE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8937" y="-174053"/>
            <a:ext cx="6064598" cy="955833"/>
          </a:xfrm>
          <a:prstGeom prst="rect">
            <a:avLst/>
          </a:prstGeom>
        </p:spPr>
      </p:pic>
    </p:spTree>
    <p:extLst>
      <p:ext uri="{BB962C8B-B14F-4D97-AF65-F5344CB8AC3E}">
        <p14:creationId xmlns:p14="http://schemas.microsoft.com/office/powerpoint/2010/main" val="3901299609"/>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315A19-B7B4-1D00-DE1F-4B72EBB30289}"/>
              </a:ext>
            </a:extLst>
          </p:cNvPr>
          <p:cNvSpPr>
            <a:spLocks noGrp="1"/>
          </p:cNvSpPr>
          <p:nvPr>
            <p:ph type="title"/>
          </p:nvPr>
        </p:nvSpPr>
        <p:spPr/>
        <p:txBody>
          <a:bodyPr>
            <a:normAutofit fontScale="90000"/>
          </a:bodyPr>
          <a:lstStyle/>
          <a:p>
            <a:r>
              <a:rPr lang="es-CL" sz="8000" dirty="0">
                <a:highlight>
                  <a:srgbClr val="FFFF00"/>
                </a:highlight>
              </a:rPr>
              <a:t>20</a:t>
            </a:r>
            <a:r>
              <a:rPr lang="es-CL" sz="3600" dirty="0">
                <a:highlight>
                  <a:srgbClr val="FFFF00"/>
                </a:highlight>
              </a:rPr>
              <a:t>% </a:t>
            </a:r>
            <a:r>
              <a:rPr lang="es-CL" sz="3600" dirty="0"/>
              <a:t>de los </a:t>
            </a:r>
            <a:r>
              <a:rPr lang="es-CL" sz="2800" dirty="0"/>
              <a:t>emprendimientos</a:t>
            </a:r>
            <a:r>
              <a:rPr lang="es-CL" sz="3600" dirty="0"/>
              <a:t> celebra el </a:t>
            </a:r>
            <a:r>
              <a:rPr lang="es-CL" sz="3600" dirty="0">
                <a:highlight>
                  <a:srgbClr val="FFFF00"/>
                </a:highlight>
              </a:rPr>
              <a:t>tercer cumpleaños </a:t>
            </a:r>
          </a:p>
        </p:txBody>
      </p:sp>
      <p:pic>
        <p:nvPicPr>
          <p:cNvPr id="13" name="Marcador de contenido 12" descr="Tarta con velas y frutas">
            <a:extLst>
              <a:ext uri="{FF2B5EF4-FFF2-40B4-BE49-F238E27FC236}">
                <a16:creationId xmlns:a16="http://schemas.microsoft.com/office/drawing/2014/main" id="{D315BED3-6161-A1DB-A2E2-833467F618DD}"/>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26307" y="1804436"/>
            <a:ext cx="4351338" cy="4351338"/>
          </a:xfrm>
        </p:spPr>
      </p:pic>
      <p:sp>
        <p:nvSpPr>
          <p:cNvPr id="14" name="Estrella: 8 puntas 13">
            <a:extLst>
              <a:ext uri="{FF2B5EF4-FFF2-40B4-BE49-F238E27FC236}">
                <a16:creationId xmlns:a16="http://schemas.microsoft.com/office/drawing/2014/main" id="{B4D3E822-0F5A-4C40-73FF-C43E39385EA2}"/>
              </a:ext>
            </a:extLst>
          </p:cNvPr>
          <p:cNvSpPr/>
          <p:nvPr/>
        </p:nvSpPr>
        <p:spPr>
          <a:xfrm>
            <a:off x="7352522" y="1884784"/>
            <a:ext cx="1968760" cy="2024743"/>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0" dirty="0"/>
              <a:t>3</a:t>
            </a:r>
          </a:p>
        </p:txBody>
      </p:sp>
      <p:cxnSp>
        <p:nvCxnSpPr>
          <p:cNvPr id="16" name="Conector recto 15">
            <a:extLst>
              <a:ext uri="{FF2B5EF4-FFF2-40B4-BE49-F238E27FC236}">
                <a16:creationId xmlns:a16="http://schemas.microsoft.com/office/drawing/2014/main" id="{BB474964-B008-A472-7495-55CBCE4E1E8D}"/>
              </a:ext>
            </a:extLst>
          </p:cNvPr>
          <p:cNvCxnSpPr/>
          <p:nvPr/>
        </p:nvCxnSpPr>
        <p:spPr>
          <a:xfrm>
            <a:off x="5896947" y="2407298"/>
            <a:ext cx="811763" cy="11476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FC82CC41-10D3-EE51-F7EF-F92EAEC7FF5A}"/>
              </a:ext>
            </a:extLst>
          </p:cNvPr>
          <p:cNvCxnSpPr/>
          <p:nvPr/>
        </p:nvCxnSpPr>
        <p:spPr>
          <a:xfrm flipH="1">
            <a:off x="5908885" y="2407298"/>
            <a:ext cx="799825" cy="102170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7613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descr="Alumnos en la biblioteca">
            <a:extLst>
              <a:ext uri="{FF2B5EF4-FFF2-40B4-BE49-F238E27FC236}">
                <a16:creationId xmlns:a16="http://schemas.microsoft.com/office/drawing/2014/main" id="{80A28AA0-4A7C-879E-FCC0-C38C81B92C4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917" b="14813"/>
          <a:stretch/>
        </p:blipFill>
        <p:spPr>
          <a:xfrm>
            <a:off x="20" y="10"/>
            <a:ext cx="12191980" cy="6857990"/>
          </a:xfrm>
          <a:prstGeom prst="rect">
            <a:avLst/>
          </a:prstGeom>
        </p:spPr>
      </p:pic>
      <p:sp>
        <p:nvSpPr>
          <p:cNvPr id="2" name="Título 1">
            <a:extLst>
              <a:ext uri="{FF2B5EF4-FFF2-40B4-BE49-F238E27FC236}">
                <a16:creationId xmlns:a16="http://schemas.microsoft.com/office/drawing/2014/main" id="{46B80645-DB7A-E183-422D-325AD4FF5799}"/>
              </a:ext>
            </a:extLst>
          </p:cNvPr>
          <p:cNvSpPr>
            <a:spLocks noGrp="1"/>
          </p:cNvSpPr>
          <p:nvPr>
            <p:ph type="title"/>
          </p:nvPr>
        </p:nvSpPr>
        <p:spPr>
          <a:xfrm>
            <a:off x="523875" y="5317240"/>
            <a:ext cx="11210925" cy="744836"/>
          </a:xfrm>
          <a:solidFill>
            <a:srgbClr val="FF0000"/>
          </a:solidFill>
        </p:spPr>
        <p:txBody>
          <a:bodyPr vert="horz" lIns="91440" tIns="45720" rIns="91440" bIns="45720" rtlCol="0" anchor="ctr">
            <a:normAutofit/>
          </a:bodyPr>
          <a:lstStyle/>
          <a:p>
            <a:pPr algn="ctr"/>
            <a:r>
              <a:rPr lang="en-US" sz="3600" b="1" dirty="0" err="1">
                <a:solidFill>
                  <a:schemeClr val="bg1"/>
                </a:solidFill>
                <a:latin typeface="+mj-lt"/>
              </a:rPr>
              <a:t>Detalle</a:t>
            </a:r>
            <a:r>
              <a:rPr lang="en-US" sz="3600" b="1" dirty="0">
                <a:solidFill>
                  <a:schemeClr val="bg1"/>
                </a:solidFill>
                <a:latin typeface="+mj-lt"/>
              </a:rPr>
              <a:t> del d</a:t>
            </a:r>
            <a:r>
              <a:rPr lang="en-US" sz="3600" b="1" dirty="0">
                <a:solidFill>
                  <a:schemeClr val="bg1"/>
                </a:solidFill>
              </a:rPr>
              <a:t>ía de hoy </a:t>
            </a:r>
            <a:r>
              <a:rPr lang="en-US" sz="3600" b="1" dirty="0">
                <a:solidFill>
                  <a:schemeClr val="bg1"/>
                </a:solidFill>
                <a:latin typeface="+mj-lt"/>
              </a:rPr>
              <a:t> </a:t>
            </a:r>
          </a:p>
        </p:txBody>
      </p:sp>
    </p:spTree>
    <p:extLst>
      <p:ext uri="{BB962C8B-B14F-4D97-AF65-F5344CB8AC3E}">
        <p14:creationId xmlns:p14="http://schemas.microsoft.com/office/powerpoint/2010/main" val="3122816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481D9E49-B9EB-F552-97D1-089C65131163}"/>
              </a:ext>
            </a:extLst>
          </p:cNvPr>
          <p:cNvGraphicFramePr>
            <a:graphicFrameLocks noGrp="1"/>
          </p:cNvGraphicFramePr>
          <p:nvPr>
            <p:extLst>
              <p:ext uri="{D42A27DB-BD31-4B8C-83A1-F6EECF244321}">
                <p14:modId xmlns:p14="http://schemas.microsoft.com/office/powerpoint/2010/main" val="2728196905"/>
              </p:ext>
            </p:extLst>
          </p:nvPr>
        </p:nvGraphicFramePr>
        <p:xfrm>
          <a:off x="643466" y="1348894"/>
          <a:ext cx="10068077" cy="5307726"/>
        </p:xfrm>
        <a:graphic>
          <a:graphicData uri="http://schemas.openxmlformats.org/drawingml/2006/table">
            <a:tbl>
              <a:tblPr firstRow="1" firstCol="1" lastRow="1" lastCol="1" bandRow="1" bandCol="1"/>
              <a:tblGrid>
                <a:gridCol w="770955">
                  <a:extLst>
                    <a:ext uri="{9D8B030D-6E8A-4147-A177-3AD203B41FA5}">
                      <a16:colId xmlns:a16="http://schemas.microsoft.com/office/drawing/2014/main" val="1199803322"/>
                    </a:ext>
                  </a:extLst>
                </a:gridCol>
                <a:gridCol w="3538939">
                  <a:extLst>
                    <a:ext uri="{9D8B030D-6E8A-4147-A177-3AD203B41FA5}">
                      <a16:colId xmlns:a16="http://schemas.microsoft.com/office/drawing/2014/main" val="70464718"/>
                    </a:ext>
                  </a:extLst>
                </a:gridCol>
                <a:gridCol w="3225992">
                  <a:extLst>
                    <a:ext uri="{9D8B030D-6E8A-4147-A177-3AD203B41FA5}">
                      <a16:colId xmlns:a16="http://schemas.microsoft.com/office/drawing/2014/main" val="2307240936"/>
                    </a:ext>
                  </a:extLst>
                </a:gridCol>
                <a:gridCol w="2532191">
                  <a:extLst>
                    <a:ext uri="{9D8B030D-6E8A-4147-A177-3AD203B41FA5}">
                      <a16:colId xmlns:a16="http://schemas.microsoft.com/office/drawing/2014/main" val="3282319428"/>
                    </a:ext>
                  </a:extLst>
                </a:gridCol>
              </a:tblGrid>
              <a:tr h="3689637">
                <a:tc>
                  <a:txBody>
                    <a:bodyPr/>
                    <a:lstStyle/>
                    <a:p>
                      <a:pPr algn="l" fontAlgn="ctr">
                        <a:lnSpc>
                          <a:spcPct val="107000"/>
                        </a:lnSpc>
                        <a:spcBef>
                          <a:spcPts val="0"/>
                        </a:spcBef>
                        <a:spcAft>
                          <a:spcPts val="800"/>
                        </a:spcAft>
                      </a:pPr>
                      <a:r>
                        <a:rPr lang="es-CL" sz="1800" b="1" i="0" u="none" strike="noStrike">
                          <a:effectLst/>
                          <a:latin typeface="Calibri" panose="020F0502020204030204" pitchFamily="34" charset="0"/>
                          <a:ea typeface="Calibri" panose="020F0502020204030204" pitchFamily="34" charset="0"/>
                          <a:cs typeface="Calibri" panose="020F0502020204030204" pitchFamily="34" charset="0"/>
                        </a:rPr>
                        <a:t>2</a:t>
                      </a:r>
                      <a:endParaRPr lang="es-CL" sz="3000" b="0" i="0" u="none" strike="noStrike">
                        <a:effectLst/>
                        <a:latin typeface="Arial" panose="020B0604020202020204" pitchFamily="34" charset="0"/>
                      </a:endParaRPr>
                    </a:p>
                  </a:txBody>
                  <a:tcPr marL="15890" marR="15890" marT="15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algn="l" fontAlgn="t">
                        <a:lnSpc>
                          <a:spcPct val="107000"/>
                        </a:lnSpc>
                        <a:spcBef>
                          <a:spcPts val="0"/>
                        </a:spcBef>
                        <a:spcAft>
                          <a:spcPts val="0"/>
                        </a:spcAft>
                      </a:pPr>
                      <a:r>
                        <a:rPr lang="es-CL" sz="1800" b="0" i="0" u="none" strike="noStrike" dirty="0">
                          <a:effectLst/>
                          <a:latin typeface="Calibri" panose="020F0502020204030204" pitchFamily="34" charset="0"/>
                          <a:ea typeface="Times New Roman" panose="02020603050405020304" pitchFamily="18" charset="0"/>
                          <a:cs typeface="Calibri" panose="020F0502020204030204" pitchFamily="34" charset="0"/>
                        </a:rPr>
                        <a:t> </a:t>
                      </a:r>
                      <a:endParaRPr lang="es-CL" sz="3000" b="0" i="0" u="none" strike="noStrike" dirty="0">
                        <a:effectLst/>
                        <a:latin typeface="Arial" panose="020B0604020202020204" pitchFamily="34" charset="0"/>
                      </a:endParaRPr>
                    </a:p>
                    <a:p>
                      <a:pPr marL="347472" indent="-347472" algn="l" fontAlgn="t">
                        <a:lnSpc>
                          <a:spcPct val="107000"/>
                        </a:lnSpc>
                        <a:spcBef>
                          <a:spcPts val="0"/>
                        </a:spcBef>
                        <a:spcAft>
                          <a:spcPts val="0"/>
                        </a:spcAft>
                      </a:pPr>
                      <a:r>
                        <a:rPr lang="es-CL" sz="3600" b="0" i="0" u="none" strike="noStrike" dirty="0">
                          <a:effectLst/>
                          <a:latin typeface="+mj-lt"/>
                          <a:ea typeface="Times New Roman" panose="02020603050405020304" pitchFamily="18" charset="0"/>
                          <a:cs typeface="Calibri" panose="020F0502020204030204" pitchFamily="34" charset="0"/>
                        </a:rPr>
                        <a:t>Financiamiento </a:t>
                      </a:r>
                      <a:endParaRPr lang="es-CL" sz="4800" b="0" i="0" u="none" strike="noStrike" dirty="0">
                        <a:effectLst/>
                        <a:latin typeface="+mj-lt"/>
                      </a:endParaRPr>
                    </a:p>
                    <a:p>
                      <a:pPr marL="228600" algn="l" fontAlgn="t">
                        <a:lnSpc>
                          <a:spcPct val="107000"/>
                        </a:lnSpc>
                        <a:spcBef>
                          <a:spcPts val="0"/>
                        </a:spcBef>
                        <a:spcAft>
                          <a:spcPts val="0"/>
                        </a:spcAft>
                      </a:pPr>
                      <a:r>
                        <a:rPr lang="es-CL" sz="3600" b="0" i="0" u="none" strike="noStrike" dirty="0">
                          <a:effectLst/>
                          <a:latin typeface="+mj-lt"/>
                          <a:ea typeface="Times New Roman" panose="02020603050405020304" pitchFamily="18" charset="0"/>
                          <a:cs typeface="Calibri" panose="020F0502020204030204" pitchFamily="34" charset="0"/>
                        </a:rPr>
                        <a:t> </a:t>
                      </a:r>
                      <a:endParaRPr lang="es-CL" sz="4800" b="0" i="0" u="none" strike="noStrike" dirty="0">
                        <a:effectLst/>
                        <a:latin typeface="+mj-lt"/>
                      </a:endParaRPr>
                    </a:p>
                    <a:p>
                      <a:pPr marL="347472" indent="-347472" algn="l" fontAlgn="t">
                        <a:lnSpc>
                          <a:spcPct val="107000"/>
                        </a:lnSpc>
                        <a:spcBef>
                          <a:spcPts val="0"/>
                        </a:spcBef>
                        <a:spcAft>
                          <a:spcPts val="0"/>
                        </a:spcAft>
                      </a:pPr>
                      <a:r>
                        <a:rPr lang="es-CL" sz="3600" b="0" i="0" u="none" strike="noStrike" dirty="0">
                          <a:effectLst/>
                          <a:latin typeface="+mj-lt"/>
                          <a:ea typeface="Times New Roman" panose="02020603050405020304" pitchFamily="18" charset="0"/>
                          <a:cs typeface="Calibri" panose="020F0502020204030204" pitchFamily="34" charset="0"/>
                        </a:rPr>
                        <a:t>Marketing y Ventas </a:t>
                      </a:r>
                      <a:endParaRPr lang="es-CL" sz="4800" b="0" i="0" u="none" strike="noStrike" dirty="0">
                        <a:effectLst/>
                        <a:latin typeface="+mj-lt"/>
                      </a:endParaRPr>
                    </a:p>
                    <a:p>
                      <a:pPr marL="457200" algn="l" fontAlgn="t">
                        <a:lnSpc>
                          <a:spcPct val="107000"/>
                        </a:lnSpc>
                        <a:spcBef>
                          <a:spcPts val="0"/>
                        </a:spcBef>
                        <a:spcAft>
                          <a:spcPts val="0"/>
                        </a:spcAft>
                      </a:pPr>
                      <a:r>
                        <a:rPr lang="es-CL" sz="3600" b="0" i="0" u="none" strike="noStrike" dirty="0">
                          <a:effectLst/>
                          <a:latin typeface="+mj-lt"/>
                          <a:ea typeface="Times New Roman" panose="02020603050405020304" pitchFamily="18" charset="0"/>
                          <a:cs typeface="Calibri" panose="020F0502020204030204" pitchFamily="34" charset="0"/>
                        </a:rPr>
                        <a:t> </a:t>
                      </a:r>
                      <a:endParaRPr lang="es-CL" sz="4800" b="0" i="0" u="none" strike="noStrike" dirty="0">
                        <a:effectLst/>
                        <a:latin typeface="+mj-lt"/>
                      </a:endParaRPr>
                    </a:p>
                    <a:p>
                      <a:pPr marL="228600" algn="l" fontAlgn="t">
                        <a:lnSpc>
                          <a:spcPct val="107000"/>
                        </a:lnSpc>
                        <a:spcBef>
                          <a:spcPts val="0"/>
                        </a:spcBef>
                        <a:spcAft>
                          <a:spcPts val="0"/>
                        </a:spcAft>
                      </a:pPr>
                      <a:r>
                        <a:rPr lang="es-CL" sz="3600" b="0" i="0" u="none" strike="noStrike" dirty="0">
                          <a:effectLst/>
                          <a:latin typeface="+mj-lt"/>
                          <a:ea typeface="Times New Roman" panose="02020603050405020304" pitchFamily="18" charset="0"/>
                          <a:cs typeface="Calibri" panose="020F0502020204030204" pitchFamily="34" charset="0"/>
                        </a:rPr>
                        <a:t> </a:t>
                      </a:r>
                      <a:endParaRPr lang="es-CL" sz="4800" b="0" i="0" u="none" strike="noStrike" dirty="0">
                        <a:effectLst/>
                        <a:latin typeface="+mj-lt"/>
                      </a:endParaRPr>
                    </a:p>
                    <a:p>
                      <a:pPr marL="347472" indent="-347472" algn="l" fontAlgn="t">
                        <a:lnSpc>
                          <a:spcPct val="107000"/>
                        </a:lnSpc>
                        <a:spcBef>
                          <a:spcPts val="0"/>
                        </a:spcBef>
                        <a:spcAft>
                          <a:spcPts val="800"/>
                        </a:spcAft>
                      </a:pPr>
                      <a:r>
                        <a:rPr lang="es-CL" sz="3600" b="0" i="0" u="none" strike="noStrike" dirty="0">
                          <a:effectLst/>
                          <a:latin typeface="+mj-lt"/>
                          <a:ea typeface="Times New Roman" panose="02020603050405020304" pitchFamily="18" charset="0"/>
                          <a:cs typeface="Calibri" panose="020F0502020204030204" pitchFamily="34" charset="0"/>
                        </a:rPr>
                        <a:t>Innovación </a:t>
                      </a:r>
                      <a:endParaRPr lang="es-CL" sz="3000" b="0" i="0" u="none" strike="noStrike" dirty="0">
                        <a:effectLst/>
                        <a:latin typeface="+mj-lt"/>
                      </a:endParaRPr>
                    </a:p>
                  </a:txBody>
                  <a:tcPr marL="15890" marR="15890" marT="158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20"/>
                        </a:spcBef>
                        <a:spcAft>
                          <a:spcPts val="1000"/>
                        </a:spcAft>
                      </a:pPr>
                      <a:r>
                        <a:rPr lang="es-CL" sz="1800" b="0" i="0" u="none" strike="noStrike" dirty="0">
                          <a:effectLst/>
                          <a:latin typeface="+mj-lt"/>
                          <a:ea typeface="Times New Roman" panose="02020603050405020304" pitchFamily="18" charset="0"/>
                          <a:cs typeface="Calibri" panose="020F0502020204030204" pitchFamily="34" charset="0"/>
                        </a:rPr>
                        <a:t> </a:t>
                      </a:r>
                      <a:endParaRPr lang="es-CL" sz="3000" b="0" i="0" u="none" strike="noStrike" dirty="0">
                        <a:effectLst/>
                        <a:latin typeface="+mj-lt"/>
                      </a:endParaRPr>
                    </a:p>
                    <a:p>
                      <a:pPr algn="l" fontAlgn="t">
                        <a:lnSpc>
                          <a:spcPct val="107000"/>
                        </a:lnSpc>
                        <a:spcBef>
                          <a:spcPts val="20"/>
                        </a:spcBef>
                        <a:spcAft>
                          <a:spcPts val="1000"/>
                        </a:spcAft>
                      </a:pPr>
                      <a:r>
                        <a:rPr lang="es-CL" sz="1800" b="0" i="0" u="none" strike="noStrike" dirty="0">
                          <a:effectLst/>
                          <a:latin typeface="+mj-lt"/>
                          <a:ea typeface="Times New Roman" panose="02020603050405020304" pitchFamily="18" charset="0"/>
                          <a:cs typeface="Calibri" panose="020F0502020204030204" pitchFamily="34" charset="0"/>
                        </a:rPr>
                        <a:t>Cátedra 18.30 a 21.30</a:t>
                      </a:r>
                      <a:endParaRPr lang="es-CL" sz="3000" b="0" i="0" u="none" strike="noStrike" dirty="0">
                        <a:effectLst/>
                        <a:latin typeface="+mj-lt"/>
                      </a:endParaRPr>
                    </a:p>
                    <a:p>
                      <a:pPr algn="l" fontAlgn="t">
                        <a:lnSpc>
                          <a:spcPct val="107000"/>
                        </a:lnSpc>
                        <a:spcBef>
                          <a:spcPts val="20"/>
                        </a:spcBef>
                        <a:spcAft>
                          <a:spcPts val="1000"/>
                        </a:spcAft>
                      </a:pPr>
                      <a:r>
                        <a:rPr lang="es-CL" sz="1300" b="0" i="0" u="none" strike="noStrike" dirty="0">
                          <a:effectLst/>
                          <a:latin typeface="+mj-lt"/>
                          <a:ea typeface="Times New Roman" panose="02020603050405020304" pitchFamily="18" charset="0"/>
                          <a:cs typeface="Calibri" panose="020F0502020204030204" pitchFamily="34" charset="0"/>
                        </a:rPr>
                        <a:t>Descanso 15 min (19.45 a 20.00)</a:t>
                      </a:r>
                      <a:endParaRPr lang="es-CL" sz="3000" b="0" i="0" u="none" strike="noStrike" dirty="0">
                        <a:effectLst/>
                        <a:latin typeface="+mj-lt"/>
                      </a:endParaRPr>
                    </a:p>
                  </a:txBody>
                  <a:tcPr marL="15890" marR="15890" marT="158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20"/>
                        </a:spcBef>
                        <a:spcAft>
                          <a:spcPts val="1000"/>
                        </a:spcAft>
                      </a:pPr>
                      <a:r>
                        <a:rPr lang="es-CL" sz="1500" b="0" i="0" u="none" strike="noStrike" dirty="0">
                          <a:effectLst/>
                          <a:latin typeface="+mj-lt"/>
                          <a:ea typeface="Times New Roman" panose="02020603050405020304" pitchFamily="18" charset="0"/>
                          <a:cs typeface="Calibri" panose="020F0502020204030204" pitchFamily="34" charset="0"/>
                        </a:rPr>
                        <a:t>Lectura complementaria recomendada:</a:t>
                      </a:r>
                      <a:endParaRPr lang="es-CL" sz="3000" b="0" i="0" u="none" strike="noStrike" dirty="0">
                        <a:effectLst/>
                        <a:latin typeface="+mj-lt"/>
                      </a:endParaRPr>
                    </a:p>
                    <a:p>
                      <a:pPr algn="l" fontAlgn="t">
                        <a:lnSpc>
                          <a:spcPct val="107000"/>
                        </a:lnSpc>
                        <a:spcBef>
                          <a:spcPts val="20"/>
                        </a:spcBef>
                        <a:spcAft>
                          <a:spcPts val="1000"/>
                        </a:spcAft>
                      </a:pPr>
                      <a:r>
                        <a:rPr lang="es-CL" sz="1500" b="0" i="0" u="none" strike="noStrike" dirty="0">
                          <a:effectLst/>
                          <a:latin typeface="+mj-lt"/>
                          <a:ea typeface="Times New Roman" panose="02020603050405020304" pitchFamily="18" charset="0"/>
                          <a:cs typeface="Calibri" panose="020F0502020204030204" pitchFamily="34" charset="0"/>
                        </a:rPr>
                        <a:t>1.-"Finanzas para emprendedores: Herramientas financieras para la toma de decisiones empresariales" de Florencia </a:t>
                      </a:r>
                      <a:r>
                        <a:rPr lang="es-CL" sz="1500" b="0" i="0" u="none" strike="noStrike" dirty="0" err="1">
                          <a:effectLst/>
                          <a:latin typeface="+mj-lt"/>
                          <a:ea typeface="Times New Roman" panose="02020603050405020304" pitchFamily="18" charset="0"/>
                          <a:cs typeface="Calibri" panose="020F0502020204030204" pitchFamily="34" charset="0"/>
                        </a:rPr>
                        <a:t>Roitstein</a:t>
                      </a:r>
                      <a:r>
                        <a:rPr lang="es-CL" sz="1500" b="0" i="0" u="none" strike="noStrike" dirty="0">
                          <a:effectLst/>
                          <a:latin typeface="+mj-lt"/>
                          <a:ea typeface="Times New Roman" panose="02020603050405020304" pitchFamily="18" charset="0"/>
                          <a:cs typeface="Calibri" panose="020F0502020204030204" pitchFamily="34" charset="0"/>
                        </a:rPr>
                        <a:t>.</a:t>
                      </a:r>
                      <a:endParaRPr lang="es-CL" sz="3000" b="0" i="0" u="none" strike="noStrike" dirty="0">
                        <a:effectLst/>
                        <a:latin typeface="+mj-lt"/>
                      </a:endParaRPr>
                    </a:p>
                    <a:p>
                      <a:pPr algn="l" fontAlgn="t">
                        <a:lnSpc>
                          <a:spcPct val="107000"/>
                        </a:lnSpc>
                        <a:spcBef>
                          <a:spcPts val="20"/>
                        </a:spcBef>
                        <a:spcAft>
                          <a:spcPts val="1000"/>
                        </a:spcAft>
                      </a:pPr>
                      <a:r>
                        <a:rPr lang="es-CL" sz="1500" b="0" i="0" u="none" strike="noStrike" dirty="0">
                          <a:effectLst/>
                          <a:latin typeface="+mj-lt"/>
                          <a:ea typeface="Times New Roman" panose="02020603050405020304" pitchFamily="18" charset="0"/>
                          <a:cs typeface="Calibri" panose="020F0502020204030204" pitchFamily="34" charset="0"/>
                        </a:rPr>
                        <a:t>2.- "Finanzas para emprendedores: claves para el éxito de tu negocio" de Daniel Halpern.</a:t>
                      </a:r>
                      <a:endParaRPr lang="es-CL" sz="3000" b="0" i="0" u="none" strike="noStrike" dirty="0">
                        <a:effectLst/>
                        <a:latin typeface="+mj-lt"/>
                      </a:endParaRPr>
                    </a:p>
                    <a:p>
                      <a:pPr algn="l" fontAlgn="t">
                        <a:lnSpc>
                          <a:spcPct val="107000"/>
                        </a:lnSpc>
                        <a:spcBef>
                          <a:spcPts val="20"/>
                        </a:spcBef>
                        <a:spcAft>
                          <a:spcPts val="1000"/>
                        </a:spcAft>
                      </a:pPr>
                      <a:r>
                        <a:rPr lang="es-CL" sz="1500" b="0" i="0" u="none" strike="noStrike" dirty="0">
                          <a:effectLst/>
                          <a:latin typeface="+mj-lt"/>
                          <a:ea typeface="Times New Roman" panose="02020603050405020304" pitchFamily="18" charset="0"/>
                          <a:cs typeface="Calibri" panose="020F0502020204030204" pitchFamily="34" charset="0"/>
                        </a:rPr>
                        <a:t>3.-Marketing 4.0: Del tradicional al digital" de Philip Kotler</a:t>
                      </a:r>
                      <a:endParaRPr lang="es-CL" sz="3000" b="0" i="0" u="none" strike="noStrike" dirty="0">
                        <a:effectLst/>
                        <a:latin typeface="+mj-lt"/>
                      </a:endParaRPr>
                    </a:p>
                    <a:p>
                      <a:pPr algn="l" fontAlgn="t">
                        <a:lnSpc>
                          <a:spcPct val="107000"/>
                        </a:lnSpc>
                        <a:spcBef>
                          <a:spcPts val="20"/>
                        </a:spcBef>
                        <a:spcAft>
                          <a:spcPts val="1000"/>
                        </a:spcAft>
                      </a:pPr>
                      <a:r>
                        <a:rPr lang="es-CL" sz="1500" b="0" i="0" u="none" strike="noStrike" dirty="0">
                          <a:effectLst/>
                          <a:latin typeface="+mj-lt"/>
                          <a:ea typeface="Times New Roman" panose="02020603050405020304" pitchFamily="18" charset="0"/>
                          <a:cs typeface="Calibri" panose="020F0502020204030204" pitchFamily="34" charset="0"/>
                        </a:rPr>
                        <a:t>4.- “La innovación que SI es posible” de Rodrigo Jordán</a:t>
                      </a:r>
                      <a:endParaRPr lang="es-CL" sz="3000" b="0" i="0" u="none" strike="noStrike" dirty="0">
                        <a:effectLst/>
                        <a:latin typeface="+mj-lt"/>
                      </a:endParaRPr>
                    </a:p>
                    <a:p>
                      <a:pPr algn="l" fontAlgn="t">
                        <a:lnSpc>
                          <a:spcPct val="107000"/>
                        </a:lnSpc>
                        <a:spcBef>
                          <a:spcPts val="20"/>
                        </a:spcBef>
                        <a:spcAft>
                          <a:spcPts val="1000"/>
                        </a:spcAft>
                      </a:pPr>
                      <a:r>
                        <a:rPr lang="es-CL" sz="1500" b="0" i="0" u="none" strike="noStrike" dirty="0">
                          <a:effectLst/>
                          <a:latin typeface="+mj-lt"/>
                          <a:ea typeface="Times New Roman" panose="02020603050405020304" pitchFamily="18" charset="0"/>
                          <a:cs typeface="Calibri" panose="020F0502020204030204" pitchFamily="34" charset="0"/>
                        </a:rPr>
                        <a:t> </a:t>
                      </a:r>
                      <a:endParaRPr lang="es-CL" sz="3000" b="0" i="0" u="none" strike="noStrike" dirty="0">
                        <a:effectLst/>
                        <a:latin typeface="+mj-lt"/>
                      </a:endParaRPr>
                    </a:p>
                    <a:p>
                      <a:pPr algn="l" fontAlgn="t">
                        <a:lnSpc>
                          <a:spcPct val="107000"/>
                        </a:lnSpc>
                        <a:spcBef>
                          <a:spcPts val="20"/>
                        </a:spcBef>
                        <a:spcAft>
                          <a:spcPts val="1000"/>
                        </a:spcAft>
                      </a:pPr>
                      <a:r>
                        <a:rPr lang="es-CL" sz="1500" b="0" i="0" u="none" strike="noStrike" dirty="0">
                          <a:effectLst/>
                          <a:latin typeface="+mj-lt"/>
                          <a:ea typeface="Times New Roman" panose="02020603050405020304" pitchFamily="18" charset="0"/>
                          <a:cs typeface="Calibri" panose="020F0502020204030204" pitchFamily="34" charset="0"/>
                        </a:rPr>
                        <a:t> </a:t>
                      </a:r>
                      <a:endParaRPr lang="es-CL" sz="3000" b="0" i="0" u="none" strike="noStrike" dirty="0">
                        <a:effectLst/>
                        <a:latin typeface="+mj-lt"/>
                      </a:endParaRPr>
                    </a:p>
                    <a:p>
                      <a:pPr algn="l" fontAlgn="t">
                        <a:lnSpc>
                          <a:spcPct val="107000"/>
                        </a:lnSpc>
                        <a:spcBef>
                          <a:spcPts val="20"/>
                        </a:spcBef>
                        <a:spcAft>
                          <a:spcPts val="1000"/>
                        </a:spcAft>
                      </a:pPr>
                      <a:r>
                        <a:rPr lang="es-CL" sz="1500" b="0" i="0" u="none" strike="noStrike" dirty="0">
                          <a:effectLst/>
                          <a:latin typeface="+mj-lt"/>
                          <a:ea typeface="Times New Roman" panose="02020603050405020304" pitchFamily="18" charset="0"/>
                          <a:cs typeface="Calibri" panose="020F0502020204030204" pitchFamily="34" charset="0"/>
                        </a:rPr>
                        <a:t> </a:t>
                      </a:r>
                      <a:endParaRPr lang="es-CL" sz="3000" b="0" i="0" u="none" strike="noStrike" dirty="0">
                        <a:effectLst/>
                        <a:latin typeface="+mj-lt"/>
                      </a:endParaRPr>
                    </a:p>
                  </a:txBody>
                  <a:tcPr marL="15890" marR="15890" marT="158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1538968"/>
                  </a:ext>
                </a:extLst>
              </a:tr>
            </a:tbl>
          </a:graphicData>
        </a:graphic>
      </p:graphicFrame>
      <p:pic>
        <p:nvPicPr>
          <p:cNvPr id="3" name="Imagen 2" descr="Imagen que contiene Texto&#10;&#10;Descripción generada automáticamente">
            <a:extLst>
              <a:ext uri="{FF2B5EF4-FFF2-40B4-BE49-F238E27FC236}">
                <a16:creationId xmlns:a16="http://schemas.microsoft.com/office/drawing/2014/main" id="{A3307AF4-2B19-E7F0-CADC-31C5D88C96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819" y="326523"/>
            <a:ext cx="6064598" cy="955833"/>
          </a:xfrm>
          <a:prstGeom prst="rect">
            <a:avLst/>
          </a:prstGeom>
        </p:spPr>
      </p:pic>
    </p:spTree>
    <p:extLst>
      <p:ext uri="{BB962C8B-B14F-4D97-AF65-F5344CB8AC3E}">
        <p14:creationId xmlns:p14="http://schemas.microsoft.com/office/powerpoint/2010/main" val="2864070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207567-2201-268B-467C-96B6DB576F73}"/>
              </a:ext>
            </a:extLst>
          </p:cNvPr>
          <p:cNvSpPr>
            <a:spLocks noGrp="1"/>
          </p:cNvSpPr>
          <p:nvPr>
            <p:ph type="title"/>
          </p:nvPr>
        </p:nvSpPr>
        <p:spPr>
          <a:xfrm>
            <a:off x="707571" y="1291638"/>
            <a:ext cx="10515600" cy="1325563"/>
          </a:xfrm>
        </p:spPr>
        <p:txBody>
          <a:bodyPr>
            <a:normAutofit/>
          </a:bodyPr>
          <a:lstStyle/>
          <a:p>
            <a:r>
              <a:rPr lang="es-CL" sz="3600" dirty="0"/>
              <a:t>Próximo miércoles, presentación Idea de Negocio </a:t>
            </a:r>
          </a:p>
        </p:txBody>
      </p:sp>
      <p:sp>
        <p:nvSpPr>
          <p:cNvPr id="4" name="CuadroTexto 3">
            <a:extLst>
              <a:ext uri="{FF2B5EF4-FFF2-40B4-BE49-F238E27FC236}">
                <a16:creationId xmlns:a16="http://schemas.microsoft.com/office/drawing/2014/main" id="{332E253C-7DC8-DE6C-E1DD-8B599D46D2E7}"/>
              </a:ext>
            </a:extLst>
          </p:cNvPr>
          <p:cNvSpPr txBox="1"/>
          <p:nvPr/>
        </p:nvSpPr>
        <p:spPr>
          <a:xfrm>
            <a:off x="707571" y="3086470"/>
            <a:ext cx="10003972" cy="388696"/>
          </a:xfrm>
          <a:prstGeom prst="rect">
            <a:avLst/>
          </a:prstGeom>
          <a:noFill/>
        </p:spPr>
        <p:txBody>
          <a:bodyPr wrap="square">
            <a:spAutoFit/>
          </a:bodyPr>
          <a:lstStyle/>
          <a:p>
            <a:pPr marL="347472" indent="-347472" algn="l" fontAlgn="t">
              <a:lnSpc>
                <a:spcPct val="107000"/>
              </a:lnSpc>
              <a:spcBef>
                <a:spcPts val="0"/>
              </a:spcBef>
              <a:spcAft>
                <a:spcPts val="0"/>
              </a:spcAft>
              <a:buClrTx/>
              <a:buSzPts val="1100"/>
              <a:buFont typeface="Wingdings" panose="05000000000000000000" pitchFamily="2" charset="2"/>
              <a:buChar char="v"/>
            </a:pPr>
            <a:r>
              <a:rPr lang="es-CL" sz="1800" b="0" i="0" u="none" strike="noStrike" dirty="0">
                <a:effectLst/>
                <a:latin typeface="Calibri" panose="020F0502020204030204" pitchFamily="34" charset="0"/>
                <a:ea typeface="Times New Roman" panose="02020603050405020304" pitchFamily="18" charset="0"/>
                <a:cs typeface="Calibri" panose="020F0502020204030204" pitchFamily="34" charset="0"/>
              </a:rPr>
              <a:t>Presentación de Plan de Negocios a desarrollar en Grupos (10 minutos c/equipo)  </a:t>
            </a:r>
            <a:endParaRPr lang="es-CL" sz="1800" b="0" i="0" u="none" strike="noStrike" dirty="0">
              <a:effectLst/>
              <a:latin typeface="Arial" panose="020B0604020202020204" pitchFamily="34" charset="0"/>
            </a:endParaRPr>
          </a:p>
        </p:txBody>
      </p:sp>
      <p:sp>
        <p:nvSpPr>
          <p:cNvPr id="6" name="CuadroTexto 5">
            <a:extLst>
              <a:ext uri="{FF2B5EF4-FFF2-40B4-BE49-F238E27FC236}">
                <a16:creationId xmlns:a16="http://schemas.microsoft.com/office/drawing/2014/main" id="{269ADDD0-D063-D3D2-F277-A67BA7460150}"/>
              </a:ext>
            </a:extLst>
          </p:cNvPr>
          <p:cNvSpPr txBox="1"/>
          <p:nvPr/>
        </p:nvSpPr>
        <p:spPr>
          <a:xfrm>
            <a:off x="5125617" y="2296885"/>
            <a:ext cx="6097554" cy="388696"/>
          </a:xfrm>
          <a:prstGeom prst="rect">
            <a:avLst/>
          </a:prstGeom>
          <a:noFill/>
        </p:spPr>
        <p:txBody>
          <a:bodyPr wrap="square">
            <a:spAutoFit/>
          </a:bodyPr>
          <a:lstStyle/>
          <a:p>
            <a:pPr algn="l" fontAlgn="t">
              <a:lnSpc>
                <a:spcPct val="107000"/>
              </a:lnSpc>
              <a:spcBef>
                <a:spcPts val="20"/>
              </a:spcBef>
              <a:spcAft>
                <a:spcPts val="1000"/>
              </a:spcAft>
            </a:pPr>
            <a:r>
              <a:rPr lang="es-CL" sz="1800" b="0" i="0" u="none" strike="noStrike" dirty="0">
                <a:effectLst/>
                <a:latin typeface="Calibri" panose="020F0502020204030204" pitchFamily="34" charset="0"/>
                <a:ea typeface="Times New Roman" panose="02020603050405020304" pitchFamily="18" charset="0"/>
                <a:cs typeface="Calibri" panose="020F0502020204030204" pitchFamily="34" charset="0"/>
              </a:rPr>
              <a:t>Presentación alumnos de 18.35 a  19.35</a:t>
            </a:r>
            <a:endParaRPr lang="es-CL" sz="3000" b="0" i="0" u="none" strike="noStrike" dirty="0">
              <a:effectLst/>
              <a:latin typeface="Arial" panose="020B0604020202020204" pitchFamily="34" charset="0"/>
            </a:endParaRPr>
          </a:p>
        </p:txBody>
      </p:sp>
      <p:pic>
        <p:nvPicPr>
          <p:cNvPr id="7" name="Imagen 6" descr="Imagen que contiene Texto&#10;&#10;Descripción generada automáticamente">
            <a:extLst>
              <a:ext uri="{FF2B5EF4-FFF2-40B4-BE49-F238E27FC236}">
                <a16:creationId xmlns:a16="http://schemas.microsoft.com/office/drawing/2014/main" id="{56E65ED7-2D8D-F886-765A-901C7C6BAE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819" y="326523"/>
            <a:ext cx="6064598" cy="955833"/>
          </a:xfrm>
          <a:prstGeom prst="rect">
            <a:avLst/>
          </a:prstGeom>
        </p:spPr>
      </p:pic>
      <p:sp>
        <p:nvSpPr>
          <p:cNvPr id="8" name="Triángulo isósceles 7">
            <a:extLst>
              <a:ext uri="{FF2B5EF4-FFF2-40B4-BE49-F238E27FC236}">
                <a16:creationId xmlns:a16="http://schemas.microsoft.com/office/drawing/2014/main" id="{F6219899-1351-F25A-F3F5-A8CC30E32517}"/>
              </a:ext>
            </a:extLst>
          </p:cNvPr>
          <p:cNvSpPr/>
          <p:nvPr/>
        </p:nvSpPr>
        <p:spPr>
          <a:xfrm>
            <a:off x="2350537" y="4332642"/>
            <a:ext cx="3614834" cy="201541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Grupos 1 a 6 </a:t>
            </a:r>
          </a:p>
        </p:txBody>
      </p:sp>
      <p:sp>
        <p:nvSpPr>
          <p:cNvPr id="9" name="CuadroTexto 8">
            <a:extLst>
              <a:ext uri="{FF2B5EF4-FFF2-40B4-BE49-F238E27FC236}">
                <a16:creationId xmlns:a16="http://schemas.microsoft.com/office/drawing/2014/main" id="{B673C063-6E4A-4971-142A-93047C8CC5AC}"/>
              </a:ext>
            </a:extLst>
          </p:cNvPr>
          <p:cNvSpPr txBox="1"/>
          <p:nvPr/>
        </p:nvSpPr>
        <p:spPr>
          <a:xfrm>
            <a:off x="3133141" y="3838670"/>
            <a:ext cx="2390582" cy="369332"/>
          </a:xfrm>
          <a:prstGeom prst="rect">
            <a:avLst/>
          </a:prstGeom>
          <a:noFill/>
        </p:spPr>
        <p:txBody>
          <a:bodyPr wrap="square" rtlCol="0">
            <a:spAutoFit/>
          </a:bodyPr>
          <a:lstStyle/>
          <a:p>
            <a:r>
              <a:rPr lang="es-CL" dirty="0"/>
              <a:t>Miércoles 22/3 </a:t>
            </a:r>
          </a:p>
        </p:txBody>
      </p:sp>
      <p:sp>
        <p:nvSpPr>
          <p:cNvPr id="10" name="Triángulo isósceles 9">
            <a:extLst>
              <a:ext uri="{FF2B5EF4-FFF2-40B4-BE49-F238E27FC236}">
                <a16:creationId xmlns:a16="http://schemas.microsoft.com/office/drawing/2014/main" id="{D5C23D94-C8C2-9705-15D3-3BED3E246DE8}"/>
              </a:ext>
            </a:extLst>
          </p:cNvPr>
          <p:cNvSpPr/>
          <p:nvPr/>
        </p:nvSpPr>
        <p:spPr>
          <a:xfrm>
            <a:off x="6459117" y="4332642"/>
            <a:ext cx="3614834" cy="201541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Grupos 6 a 10 </a:t>
            </a:r>
          </a:p>
        </p:txBody>
      </p:sp>
      <p:sp>
        <p:nvSpPr>
          <p:cNvPr id="11" name="CuadroTexto 10">
            <a:extLst>
              <a:ext uri="{FF2B5EF4-FFF2-40B4-BE49-F238E27FC236}">
                <a16:creationId xmlns:a16="http://schemas.microsoft.com/office/drawing/2014/main" id="{F7E84B41-D33A-10DD-7FC8-A39A897441B9}"/>
              </a:ext>
            </a:extLst>
          </p:cNvPr>
          <p:cNvSpPr txBox="1"/>
          <p:nvPr/>
        </p:nvSpPr>
        <p:spPr>
          <a:xfrm>
            <a:off x="7260382" y="3838670"/>
            <a:ext cx="2390582" cy="369332"/>
          </a:xfrm>
          <a:prstGeom prst="rect">
            <a:avLst/>
          </a:prstGeom>
          <a:noFill/>
        </p:spPr>
        <p:txBody>
          <a:bodyPr wrap="square" rtlCol="0">
            <a:spAutoFit/>
          </a:bodyPr>
          <a:lstStyle/>
          <a:p>
            <a:r>
              <a:rPr lang="es-CL" dirty="0"/>
              <a:t>Lunes  27/3 </a:t>
            </a:r>
          </a:p>
        </p:txBody>
      </p:sp>
    </p:spTree>
    <p:extLst>
      <p:ext uri="{BB962C8B-B14F-4D97-AF65-F5344CB8AC3E}">
        <p14:creationId xmlns:p14="http://schemas.microsoft.com/office/powerpoint/2010/main" val="923830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ersonas de negocios aplaudiendo">
            <a:extLst>
              <a:ext uri="{FF2B5EF4-FFF2-40B4-BE49-F238E27FC236}">
                <a16:creationId xmlns:a16="http://schemas.microsoft.com/office/drawing/2014/main" id="{4370F42B-4CA1-E355-3958-B068150683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5" name="CuadroTexto 4">
            <a:extLst>
              <a:ext uri="{FF2B5EF4-FFF2-40B4-BE49-F238E27FC236}">
                <a16:creationId xmlns:a16="http://schemas.microsoft.com/office/drawing/2014/main" id="{0B19FC1F-C36F-467F-177C-4B3BA8DC5222}"/>
              </a:ext>
            </a:extLst>
          </p:cNvPr>
          <p:cNvSpPr txBox="1"/>
          <p:nvPr/>
        </p:nvSpPr>
        <p:spPr>
          <a:xfrm>
            <a:off x="2828925" y="2867025"/>
            <a:ext cx="8601075" cy="646331"/>
          </a:xfrm>
          <a:prstGeom prst="rect">
            <a:avLst/>
          </a:prstGeom>
          <a:solidFill>
            <a:srgbClr val="FF0000"/>
          </a:solidFill>
        </p:spPr>
        <p:txBody>
          <a:bodyPr wrap="square" rtlCol="0">
            <a:spAutoFit/>
          </a:bodyPr>
          <a:lstStyle/>
          <a:p>
            <a:r>
              <a:rPr lang="es-CL" sz="3600" dirty="0">
                <a:solidFill>
                  <a:schemeClr val="bg1"/>
                </a:solidFill>
              </a:rPr>
              <a:t>Todas las ideas de negocios son Bienvenidas </a:t>
            </a:r>
          </a:p>
        </p:txBody>
      </p:sp>
    </p:spTree>
    <p:extLst>
      <p:ext uri="{BB962C8B-B14F-4D97-AF65-F5344CB8AC3E}">
        <p14:creationId xmlns:p14="http://schemas.microsoft.com/office/powerpoint/2010/main" val="3987605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Hombre de negocios escribiendo en tablero de vidrio en una reunión">
            <a:extLst>
              <a:ext uri="{FF2B5EF4-FFF2-40B4-BE49-F238E27FC236}">
                <a16:creationId xmlns:a16="http://schemas.microsoft.com/office/drawing/2014/main" id="{1EFECF7B-BEA8-5470-2F95-FCF956968F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244" y="0"/>
            <a:ext cx="10289512" cy="6858000"/>
          </a:xfrm>
          <a:prstGeom prst="rect">
            <a:avLst/>
          </a:prstGeom>
        </p:spPr>
      </p:pic>
      <p:sp>
        <p:nvSpPr>
          <p:cNvPr id="5" name="CuadroTexto 4">
            <a:extLst>
              <a:ext uri="{FF2B5EF4-FFF2-40B4-BE49-F238E27FC236}">
                <a16:creationId xmlns:a16="http://schemas.microsoft.com/office/drawing/2014/main" id="{51FC1243-E5C5-0555-9177-4A164054D03C}"/>
              </a:ext>
            </a:extLst>
          </p:cNvPr>
          <p:cNvSpPr txBox="1"/>
          <p:nvPr/>
        </p:nvSpPr>
        <p:spPr>
          <a:xfrm>
            <a:off x="1502707" y="4359727"/>
            <a:ext cx="10487129" cy="461665"/>
          </a:xfrm>
          <a:prstGeom prst="rect">
            <a:avLst/>
          </a:prstGeom>
          <a:solidFill>
            <a:srgbClr val="FF0000"/>
          </a:solidFill>
        </p:spPr>
        <p:txBody>
          <a:bodyPr wrap="square" rtlCol="0">
            <a:spAutoFit/>
          </a:bodyPr>
          <a:lstStyle/>
          <a:p>
            <a:r>
              <a:rPr lang="es-CL" sz="2400" b="1" dirty="0">
                <a:solidFill>
                  <a:schemeClr val="bg1"/>
                </a:solidFill>
              </a:rPr>
              <a:t>Lo importante es  que seguiremos el modelo </a:t>
            </a:r>
            <a:r>
              <a:rPr lang="es-CL" sz="2400" b="1" dirty="0" err="1">
                <a:solidFill>
                  <a:schemeClr val="bg1"/>
                </a:solidFill>
              </a:rPr>
              <a:t>Canvas</a:t>
            </a:r>
            <a:r>
              <a:rPr lang="es-CL" sz="2400" b="1" dirty="0">
                <a:solidFill>
                  <a:schemeClr val="bg1"/>
                </a:solidFill>
              </a:rPr>
              <a:t> para el Plan de negocios </a:t>
            </a:r>
          </a:p>
        </p:txBody>
      </p:sp>
    </p:spTree>
    <p:extLst>
      <p:ext uri="{BB962C8B-B14F-4D97-AF65-F5344CB8AC3E}">
        <p14:creationId xmlns:p14="http://schemas.microsoft.com/office/powerpoint/2010/main" val="48254720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694</TotalTime>
  <Words>2292</Words>
  <Application>Microsoft Office PowerPoint</Application>
  <PresentationFormat>Panorámica</PresentationFormat>
  <Paragraphs>132</Paragraphs>
  <Slides>29</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29</vt:i4>
      </vt:variant>
    </vt:vector>
  </HeadingPairs>
  <TitlesOfParts>
    <vt:vector size="36" baseType="lpstr">
      <vt:lpstr>Arial</vt:lpstr>
      <vt:lpstr>Calibri</vt:lpstr>
      <vt:lpstr>Calibri Light</vt:lpstr>
      <vt:lpstr>Open Sans</vt:lpstr>
      <vt:lpstr>Söhne</vt:lpstr>
      <vt:lpstr>Wingdings</vt:lpstr>
      <vt:lpstr>Tema de Office</vt:lpstr>
      <vt:lpstr>Presentación de PowerPoint</vt:lpstr>
      <vt:lpstr>Presentación de PowerPoint</vt:lpstr>
      <vt:lpstr>Presentación de PowerPoint</vt:lpstr>
      <vt:lpstr>20% de los emprendimientos celebra el tercer cumpleaños </vt:lpstr>
      <vt:lpstr>Detalle del día de hoy  </vt:lpstr>
      <vt:lpstr>Presentación de PowerPoint</vt:lpstr>
      <vt:lpstr>Próximo miércoles, presentación Idea de Negocio </vt:lpstr>
      <vt:lpstr>Presentación de PowerPoint</vt:lpstr>
      <vt:lpstr>Presentación de PowerPoint</vt:lpstr>
      <vt:lpstr>Presentación de PowerPoint</vt:lpstr>
      <vt:lpstr>Financiamiento para un emprendimiento </vt:lpstr>
      <vt:lpstr>6 puntos a la búsqueda de financiamiento para un emprendimiento</vt:lpstr>
      <vt:lpstr>Presentación de PowerPoint</vt:lpstr>
      <vt:lpstr>Presentación de PowerPoint</vt:lpstr>
      <vt:lpstr>Presentación de PowerPoint</vt:lpstr>
      <vt:lpstr>Presentación de PowerPoint</vt:lpstr>
      <vt:lpstr>Subsidios</vt:lpstr>
      <vt:lpstr>Algunos fondos disponibles </vt:lpstr>
      <vt:lpstr>Crowfunding  pequeñas cantidades de dinero de un gran número de personas</vt:lpstr>
      <vt:lpstr>Crowfunding  pequeñas cantidades de dinero de un gran número de personas</vt:lpstr>
      <vt:lpstr>Préstamos bancarios </vt:lpstr>
      <vt:lpstr>Presentación de PowerPoint</vt:lpstr>
      <vt:lpstr>Presentación de PowerPoint</vt:lpstr>
      <vt:lpstr>Marketing y  Ventas </vt:lpstr>
      <vt:lpstr>Ventas </vt:lpstr>
      <vt:lpstr>Ventas </vt:lpstr>
      <vt:lpstr>Innovación, qué es? </vt:lpstr>
      <vt:lpstr>Veamos a Algunos innovadores </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Pamela Valdes Ibarra</dc:creator>
  <cp:lastModifiedBy>Pamela Valdes Ibarra</cp:lastModifiedBy>
  <cp:revision>5</cp:revision>
  <dcterms:created xsi:type="dcterms:W3CDTF">2023-03-15T21:03:39Z</dcterms:created>
  <dcterms:modified xsi:type="dcterms:W3CDTF">2023-03-20T01:43:37Z</dcterms:modified>
</cp:coreProperties>
</file>