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2" r:id="rId3"/>
    <p:sldId id="273" r:id="rId4"/>
    <p:sldId id="275" r:id="rId5"/>
    <p:sldId id="261" r:id="rId6"/>
    <p:sldId id="274" r:id="rId7"/>
    <p:sldId id="276" r:id="rId8"/>
    <p:sldId id="277" r:id="rId9"/>
    <p:sldId id="278" r:id="rId10"/>
    <p:sldId id="281" r:id="rId11"/>
    <p:sldId id="283" r:id="rId12"/>
    <p:sldId id="284" r:id="rId13"/>
    <p:sldId id="285" r:id="rId14"/>
    <p:sldId id="287" r:id="rId15"/>
    <p:sldId id="288" r:id="rId16"/>
    <p:sldId id="291" r:id="rId17"/>
    <p:sldId id="292" r:id="rId18"/>
    <p:sldId id="279" r:id="rId19"/>
    <p:sldId id="280" r:id="rId20"/>
    <p:sldId id="265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878"/>
    <a:srgbClr val="E44142"/>
    <a:srgbClr val="7F7F7F"/>
    <a:srgbClr val="CF2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5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>
              <a:latin typeface="Arial" panose="020B0604020202020204" pitchFamily="34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5900-3E81-420F-96CD-6E9B94FD2035}" type="datetimeFigureOut">
              <a:rPr lang="es-CL" smtClean="0">
                <a:latin typeface="Arial" panose="020B0604020202020204" pitchFamily="34" charset="0"/>
              </a:rPr>
              <a:t>14-03-2023</a:t>
            </a:fld>
            <a:endParaRPr lang="es-CL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4740-8051-47DA-8304-49C6033BEB27}" type="slidenum">
              <a:rPr lang="es-CL" smtClean="0">
                <a:latin typeface="Arial" panose="020B0604020202020204" pitchFamily="34" charset="0"/>
              </a:rPr>
              <a:t>‹Nº›</a:t>
            </a:fld>
            <a:endParaRPr lang="es-C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4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99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19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22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716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393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172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55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469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570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2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BB9-B1CD-4D9E-97D3-C8D4912E4BCB}" type="datetimeFigureOut">
              <a:rPr lang="es-CL" smtClean="0"/>
              <a:t>14-03-2023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89CE-6F0C-4614-8B05-812CEB82C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934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3AE5BB9-B1CD-4D9E-97D3-C8D4912E4BCB}" type="datetimeFigureOut">
              <a:rPr lang="es-CL" smtClean="0"/>
              <a:pPr/>
              <a:t>14-03-2023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69A89CE-6F0C-4614-8B05-812CEB82CD5A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36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amela.valdes@uchile.c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80374" y="2459504"/>
            <a:ext cx="8551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 Emprendimiento y gestión de Proyectos</a:t>
            </a:r>
            <a:endParaRPr lang="es-CL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48611" y="4867271"/>
            <a:ext cx="827003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Profesora: Pamela Valdés I.</a:t>
            </a:r>
          </a:p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Ingeniera Civil Industrial  U de Chile   1990- 1995</a:t>
            </a:r>
          </a:p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MBA  		            U Adolfo Ibáñez  2003-2004</a:t>
            </a:r>
          </a:p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Diplomada en Marketing Digital  U Adolfo </a:t>
            </a:r>
            <a:r>
              <a:rPr lang="es-CL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Ibañez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eclass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</a:t>
            </a:r>
            <a:endParaRPr lang="es-C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95BE7A25-AC4F-4448-BEBB-7391E2D21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19" y="373176"/>
            <a:ext cx="6064598" cy="9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30D46-6F89-F72B-0558-0BFCBD57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2" y="159852"/>
            <a:ext cx="10515600" cy="623920"/>
          </a:xfrm>
        </p:spPr>
        <p:txBody>
          <a:bodyPr>
            <a:noAutofit/>
          </a:bodyPr>
          <a:lstStyle/>
          <a:p>
            <a:r>
              <a:rPr lang="es-ES" sz="1400" dirty="0"/>
              <a:t>I</a:t>
            </a:r>
            <a:r>
              <a:rPr lang="es-ES" sz="1400" dirty="0">
                <a:effectLst/>
              </a:rPr>
              <a:t>ncubadoras de negocio en Chile que apoyan a emprendedores y startups a través de financiamiento, mentores, </a:t>
            </a:r>
            <a:r>
              <a:rPr lang="es-ES" sz="1400" dirty="0" err="1">
                <a:effectLst/>
              </a:rPr>
              <a:t>networking</a:t>
            </a:r>
            <a:r>
              <a:rPr lang="es-ES" sz="1400" dirty="0">
                <a:effectLst/>
              </a:rPr>
              <a:t> y otros recursos. A continuación te presento una lista de algunas de las incubadoras de negocio más destacadas en Chile:</a:t>
            </a:r>
            <a:br>
              <a:rPr lang="es-ES" sz="1400" dirty="0">
                <a:effectLst/>
              </a:rPr>
            </a:br>
            <a:endParaRPr lang="es-CL" sz="1400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50E904A6-EB49-63E2-1CC2-5C1EC85B45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7832380"/>
              </p:ext>
            </p:extLst>
          </p:nvPr>
        </p:nvGraphicFramePr>
        <p:xfrm>
          <a:off x="269032" y="783772"/>
          <a:ext cx="11263606" cy="5669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31803">
                  <a:extLst>
                    <a:ext uri="{9D8B030D-6E8A-4147-A177-3AD203B41FA5}">
                      <a16:colId xmlns:a16="http://schemas.microsoft.com/office/drawing/2014/main" val="4110500195"/>
                    </a:ext>
                  </a:extLst>
                </a:gridCol>
                <a:gridCol w="5631803">
                  <a:extLst>
                    <a:ext uri="{9D8B030D-6E8A-4147-A177-3AD203B41FA5}">
                      <a16:colId xmlns:a16="http://schemas.microsoft.com/office/drawing/2014/main" val="3084449854"/>
                    </a:ext>
                  </a:extLst>
                </a:gridCol>
              </a:tblGrid>
              <a:tr h="696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</a:rPr>
                        <a:t>3IE: Es la incubadora de negocios de la Universidad técnica Federico Santa María.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</a:rPr>
                        <a:t>Ofrece financiamiento, programas de aceleración y acceso a una red de mentores y expertos en negocios.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174528"/>
                  </a:ext>
                </a:extLst>
              </a:tr>
              <a:tr h="872672">
                <a:tc>
                  <a:txBody>
                    <a:bodyPr/>
                    <a:lstStyle/>
                    <a:p>
                      <a:r>
                        <a:rPr lang="es-ES" sz="1400" dirty="0" err="1">
                          <a:effectLst/>
                        </a:rPr>
                        <a:t>IncubaUC</a:t>
                      </a:r>
                      <a:endParaRPr lang="es-E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</a:rPr>
                        <a:t>Es una incubadora de negocios perteneciente a la Pontificia Universidad Católica de Chile. Ofrece financiamiento, mentores y acceso a espacios de trabajo para emprendedores.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618111"/>
                  </a:ext>
                </a:extLst>
              </a:tr>
              <a:tr h="872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>
                          <a:effectLst/>
                        </a:rPr>
                        <a:t>Start</a:t>
                      </a:r>
                      <a:r>
                        <a:rPr lang="es-ES" sz="1400" dirty="0">
                          <a:effectLst/>
                        </a:rPr>
                        <a:t>-Up Chile: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</a:rPr>
                        <a:t>Es un programa gubernamental que ofrece financiamiento, mentoría y apoyo a emprendedores de todo el mundo que quieran establecer sus empresas en Chile.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03263"/>
                  </a:ext>
                </a:extLst>
              </a:tr>
              <a:tr h="1266782">
                <a:tc>
                  <a:txBody>
                    <a:bodyPr/>
                    <a:lstStyle/>
                    <a:p>
                      <a:r>
                        <a:rPr lang="es-ES" sz="1400" dirty="0" err="1">
                          <a:effectLst/>
                        </a:rPr>
                        <a:t>IncubaUdeC</a:t>
                      </a:r>
                      <a:r>
                        <a:rPr lang="es-ES" sz="1400" dirty="0">
                          <a:effectLst/>
                        </a:rPr>
                        <a:t>: Es la incubadora de negocios de la Universidad de Concepción. 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Ofrece financiamiento, mentoría y acceso a espacios de trabajo para emprendedores.</a:t>
                      </a:r>
                    </a:p>
                    <a:p>
                      <a:r>
                        <a:rPr lang="es-ES" sz="1400" dirty="0">
                          <a:effectLst/>
                        </a:rPr>
                        <a:t>Incubadora Santiago Innova: Es una incubadora de negocios de la Municipalidad de Santiago. Ofrece financiamiento, mentoría y acceso a espacios de trabajo para emprendedores.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204427"/>
                  </a:ext>
                </a:extLst>
              </a:tr>
              <a:tr h="872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>
                          <a:effectLst/>
                        </a:rPr>
                        <a:t>AceleraUFRO</a:t>
                      </a:r>
                      <a:r>
                        <a:rPr lang="es-ES" sz="1400" dirty="0">
                          <a:effectLst/>
                        </a:rPr>
                        <a:t>: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</a:rPr>
                        <a:t>Es un programa de aceleración de negocios de la Universidad de La Frontera. Ofrece financiamiento, mentoría y acceso a una red de expertos en negocios.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532920"/>
                  </a:ext>
                </a:extLst>
              </a:tr>
              <a:tr h="696563">
                <a:tc>
                  <a:txBody>
                    <a:bodyPr/>
                    <a:lstStyle/>
                    <a:p>
                      <a:r>
                        <a:rPr lang="es-ES" sz="1400" dirty="0" err="1">
                          <a:effectLst/>
                        </a:rPr>
                        <a:t>Chrysalis</a:t>
                      </a:r>
                      <a:r>
                        <a:rPr lang="es-ES" sz="1400" dirty="0">
                          <a:effectLst/>
                        </a:rPr>
                        <a:t>: Es la incubadora de negocios de la Pontificia Universidad Católica de Valparaíso. 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</a:rPr>
                        <a:t>Ofrece financiamiento, programas de aceleración y acceso a una red de mentores y expertos en negocios.</a:t>
                      </a:r>
                      <a:endParaRPr lang="es-CL" sz="1400" dirty="0"/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7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64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nterfaz de usuario gráfica, Aplicación">
            <a:extLst>
              <a:ext uri="{FF2B5EF4-FFF2-40B4-BE49-F238E27FC236}">
                <a16:creationId xmlns:a16="http://schemas.microsoft.com/office/drawing/2014/main" id="{2D27CB29-1D3A-52E9-9AF8-83D46E6F05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9" y="-281400"/>
            <a:ext cx="10960025" cy="6992223"/>
          </a:xfr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7076C67C-D775-26AA-772F-D1B7127D9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43" y="421773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3D568-2CA9-58CF-DA9C-1E8AF42D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7527" cy="622011"/>
          </a:xfrm>
        </p:spPr>
        <p:txBody>
          <a:bodyPr>
            <a:normAutofit fontScale="90000"/>
          </a:bodyPr>
          <a:lstStyle/>
          <a:p>
            <a:r>
              <a:rPr lang="es-CL" dirty="0"/>
              <a:t>www.Corfo.cl</a:t>
            </a:r>
          </a:p>
        </p:txBody>
      </p:sp>
      <p:pic>
        <p:nvPicPr>
          <p:cNvPr id="25" name="Marcador de contenido 2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91BBE58-584D-96A3-6C78-1BC30202A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22808" r="7021" b="27258"/>
          <a:stretch/>
        </p:blipFill>
        <p:spPr>
          <a:xfrm>
            <a:off x="218210" y="1068677"/>
            <a:ext cx="6826828" cy="2902094"/>
          </a:xfrm>
        </p:spPr>
      </p:pic>
      <p:pic>
        <p:nvPicPr>
          <p:cNvPr id="27" name="Imagen 2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3491B5C-FDF8-6E41-6374-8487EC1A9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t="33788" r="11165" b="30000"/>
          <a:stretch/>
        </p:blipFill>
        <p:spPr>
          <a:xfrm>
            <a:off x="1787236" y="4052312"/>
            <a:ext cx="8617527" cy="2483428"/>
          </a:xfrm>
          <a:prstGeom prst="rect">
            <a:avLst/>
          </a:prstGeom>
        </p:spPr>
      </p:pic>
      <p:pic>
        <p:nvPicPr>
          <p:cNvPr id="29" name="Imagen 28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91E66801-C133-F35B-B7C4-B1CC24E00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28333" r="14005" b="39394"/>
          <a:stretch/>
        </p:blipFill>
        <p:spPr>
          <a:xfrm>
            <a:off x="6404263" y="263336"/>
            <a:ext cx="5389418" cy="14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9DAAD-2BD3-B415-22A5-3A6AD5D40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 identificar oportunidades </a:t>
            </a: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4CD35AC-2363-598D-28C5-1F976E6BF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5" y="1394484"/>
            <a:ext cx="5466806" cy="2648514"/>
          </a:xfrm>
          <a:prstGeom prst="rect">
            <a:avLst/>
          </a:prstGeom>
        </p:spPr>
      </p:pic>
      <p:sp>
        <p:nvSpPr>
          <p:cNvPr id="30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6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7736C7-DCC1-72D1-DCC3-0EEA07DC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Herramientas de análisis del entorno</a:t>
            </a: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n 9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98C1FD80-4473-5F16-5487-105E3D9F7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12" y="599456"/>
            <a:ext cx="7831962" cy="4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59F2D3-543E-2506-855D-0D8261CFDBBA}"/>
              </a:ext>
            </a:extLst>
          </p:cNvPr>
          <p:cNvSpPr txBox="1"/>
          <p:nvPr/>
        </p:nvSpPr>
        <p:spPr>
          <a:xfrm>
            <a:off x="671946" y="1636109"/>
            <a:ext cx="4814453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i="0" dirty="0" err="1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tendencias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las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tendencias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oportunidades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negocio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tendencias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emergentes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diversos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éstas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convertirse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oportunidades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negocio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1805D9E-0107-3A5B-18AE-88B3CF174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632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4AD80E3-20A9-5FA4-A8CB-9CDDAB3C6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479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95DBA9B-A5B2-F7CE-FD7E-5DBE396C7727}"/>
              </a:ext>
            </a:extLst>
          </p:cNvPr>
          <p:cNvSpPr txBox="1"/>
          <p:nvPr/>
        </p:nvSpPr>
        <p:spPr>
          <a:xfrm>
            <a:off x="297426" y="873391"/>
            <a:ext cx="55920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Identificación de </a:t>
            </a:r>
            <a:r>
              <a:rPr lang="es-ES" sz="3200" b="0" i="0" dirty="0">
                <a:solidFill>
                  <a:srgbClr val="374151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problemas</a:t>
            </a:r>
            <a:r>
              <a:rPr lang="es-ES" sz="32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otra forma de identificar oportunidades de negocio es identificar problemas o necesidades insatisfechas en el mercado y desarrollar soluciones innovadoras para satisfacerlas.</a:t>
            </a:r>
          </a:p>
        </p:txBody>
      </p:sp>
      <p:pic>
        <p:nvPicPr>
          <p:cNvPr id="8" name="Imagen 7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DDBB967B-F511-E2A9-49BE-BA265DB51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22" y="842330"/>
            <a:ext cx="4968978" cy="18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7F58-6F99-A31F-2674-9A1D31ADD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FE73B2-D48A-1B3B-50E9-91F964640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2F202029-4ABD-B39C-7552-4254A3F51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" b="-1189"/>
          <a:stretch/>
        </p:blipFill>
        <p:spPr>
          <a:xfrm>
            <a:off x="0" y="-228599"/>
            <a:ext cx="12192000" cy="64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6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92DB5-BFCE-4B22-7AC1-71ACDBB5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41" y="182657"/>
            <a:ext cx="10515600" cy="1325563"/>
          </a:xfrm>
        </p:spPr>
        <p:txBody>
          <a:bodyPr/>
          <a:lstStyle/>
          <a:p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es un Plan de Negocios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85156CA-CAC8-2AA5-2775-0D386F13A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6" y="887568"/>
            <a:ext cx="11750544" cy="55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plan de negocios exitoso es una herramienta esencial para cualquier emprendedor que quiera lanzar o hacer crecer su empresa.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 Qué debe incluir un buen plan de </a:t>
            </a:r>
            <a:r>
              <a:rPr lang="es-CL" altLang="es-C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negocios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L" altLang="es-CL" sz="1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ejecutivo: 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resumen ejecutivo es la primera sección de tu plan de negocios y es importante porque es lo primero que los inversores, los prestamistas y otros lectores potenciales verán. Debe ser una breve descripción de tu negocio, el problema que resuelve, el mercado que atiende, el modelo de negocio, la competencia y las proyecciones financieras.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Análisis de mercado: 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esta sección, debes identificar y analizar a tu competencia, el tamaño y tendencias del mercado en el que planeas operar, y las necesidades y preferencias de los clientes potenciales. También debes definir tu mercado objetivo y cómo planeas llegar a ellos.</a:t>
            </a:r>
          </a:p>
          <a:p>
            <a:pPr marL="342900" indent="-342900">
              <a:buFont typeface="+mj-lt"/>
              <a:buAutoNum type="arabicPeriod"/>
            </a:pP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de negocio: 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esta sección, debes describir cómo generará ingresos tu negocio y cuál será tu estrategia de fijación de precios.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También debes incluir detalles sobre tus productos o servicios, cómo los desarrollarás y cómo los venderás.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70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CB1B10-704D-2A82-C7EE-0DEF5B652E98}"/>
              </a:ext>
            </a:extLst>
          </p:cNvPr>
          <p:cNvSpPr txBox="1"/>
          <p:nvPr/>
        </p:nvSpPr>
        <p:spPr>
          <a:xfrm>
            <a:off x="317241" y="533691"/>
            <a:ext cx="1133669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CL" altLang="es-C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marketing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Aquí debes describir cómo planeas comercializar tu negocio y atraer a los clientes. Debes definir tus canales de marketing, cómo planeas diferenciarte de la competencia y cómo medirás el éxito de tus esfuerzos de marketing.</a:t>
            </a:r>
          </a:p>
          <a:p>
            <a:pPr marL="2114550" lvl="4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CL" altLang="es-C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 DE DISCUSIÓN : CÓMO HA CAMBIADO EL MARKETING EN LOS ÚLTIMOS 5 AÑOS 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Gestión y equipo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En esta sección, debes describir tu equipo de liderazgo y su experiencia, así como las responsabilidades de cada miembro del equipo. También debes incluir detalles sobre cualquier consejo asesor o equipo de consultores externos que hayas contratado.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Proyecciones financieras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En esta sección, debes proporcionar proyecciones financieras detalladas para los primeros años de tu negocio, incluyendo estados de resultados, balances y flujos de caja. Debes incluir una descripción detallada de tus supuestos y cómo llegaste a tus proyecciones.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Conclusiones: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la sección final de tu plan de negocios, debes resumir los puntos clave de tu plan y por qué tu negocio tiene el potencial de ser exitoso. También debes incluir un llamado a la acción para los inversores o prestamistas que estén interesados en financiar tu negocio.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También debes incluir detalles sobre tus productos o servicios, cómo los desarrollarás y cómo los venderás.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8C0ABA-947A-9411-161B-C0C67C17D47B}"/>
              </a:ext>
            </a:extLst>
          </p:cNvPr>
          <p:cNvSpPr txBox="1"/>
          <p:nvPr/>
        </p:nvSpPr>
        <p:spPr>
          <a:xfrm>
            <a:off x="1238638" y="5400979"/>
            <a:ext cx="842787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74151"/>
                </a:solidFill>
                <a:latin typeface="Söhne"/>
              </a:rPr>
              <a:t>Tu p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lan de negocios debe ser </a:t>
            </a:r>
            <a:r>
              <a:rPr lang="es-ES" sz="4000" b="0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Söhne"/>
              </a:rPr>
              <a:t>claro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s-ES" b="1" i="0" dirty="0">
                <a:solidFill>
                  <a:srgbClr val="374151"/>
                </a:solidFill>
                <a:effectLst/>
                <a:latin typeface="Söhne"/>
              </a:rPr>
              <a:t>conciso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y </a:t>
            </a:r>
            <a:r>
              <a:rPr lang="es-ES" sz="2000" b="1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Söhne"/>
              </a:rPr>
              <a:t>basado en hechos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. También debes asegurarte de que refleje tus objetivos, valores y visión para tu negocio.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817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3776" y="2760135"/>
            <a:ext cx="10803938" cy="235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Brindar una comprensión completa de los conceptos de emprendimiento y gestión de proyectos, desde la identificación de oportunidades de negocio y la creación de planes de negocio, hasta la ejecución y la evaluación del proyecto.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Abordar temas importantes para un emprendedores, como son : gestión de riesgos, liderazgo, toma de decisiones, comunicación efectiva  y la resolución de problemas.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 … Desarrollar un Plan de Negocios!! </a:t>
            </a:r>
            <a:endParaRPr lang="es-CL" sz="2800" dirty="0"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2185" y="404265"/>
            <a:ext cx="5411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E4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Bienvenidos ! 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19C796FE-C531-4167-8784-20F6C820E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36" y="304800"/>
            <a:ext cx="1223182" cy="12227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B1A9F45-A422-57EF-CEA4-9CB91F476AFE}"/>
              </a:ext>
            </a:extLst>
          </p:cNvPr>
          <p:cNvSpPr/>
          <p:nvPr/>
        </p:nvSpPr>
        <p:spPr>
          <a:xfrm>
            <a:off x="843776" y="1375140"/>
            <a:ext cx="10803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44142"/>
              </a:buClr>
              <a:buSzPct val="120000"/>
            </a:pPr>
            <a:r>
              <a:rPr lang="es-CL" sz="2000" dirty="0">
                <a:solidFill>
                  <a:srgbClr val="5C68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</a:t>
            </a:r>
            <a:r>
              <a:rPr lang="es-CL" sz="2000" dirty="0">
                <a:solidFill>
                  <a:srgbClr val="5C68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JETIVO GENERAL </a:t>
            </a:r>
          </a:p>
          <a:p>
            <a:pPr algn="just">
              <a:buClr>
                <a:srgbClr val="E44142"/>
              </a:buClr>
              <a:buSzPct val="120000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objetivo general del curso de emprendimiento y gestión de proyectos es proporcionar a los participantes las herramientas y habilidades necesarias para planificar, ejecutar y evaluar proyectos empresariales exitosos.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E44142"/>
              </a:buClr>
              <a:buSzPct val="120000"/>
              <a:buFont typeface="Wingdings" panose="05000000000000000000" pitchFamily="2" charset="2"/>
              <a:buChar char="§"/>
            </a:pPr>
            <a:endParaRPr lang="es-CL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1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5265337"/>
            <a:ext cx="12192000" cy="1592664"/>
          </a:xfrm>
          <a:prstGeom prst="rect">
            <a:avLst/>
          </a:prstGeom>
          <a:solidFill>
            <a:srgbClr val="E44142"/>
          </a:solidFill>
          <a:ln>
            <a:solidFill>
              <a:srgbClr val="E44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56901" y="3786711"/>
            <a:ext cx="2278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b="1" dirty="0">
                <a:solidFill>
                  <a:srgbClr val="5C6878"/>
                </a:solidFill>
                <a:latin typeface="Arial" panose="020B0604020202020204" pitchFamily="34" charset="0"/>
              </a:rPr>
              <a:t>¡Muchas gracias!</a:t>
            </a:r>
            <a:endParaRPr lang="es-CL" sz="2000" dirty="0">
              <a:solidFill>
                <a:srgbClr val="5C6878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47" y="5871410"/>
            <a:ext cx="1618905" cy="4654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5841659"/>
            <a:ext cx="1990122" cy="4380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692218"/>
            <a:ext cx="1510848" cy="644628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1D53F461-DD07-42DE-8DCA-C9D0D8584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713522"/>
            <a:ext cx="5186315" cy="817408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D4A7E757-5E6E-4FD9-80D9-A728BFA5E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36" y="304800"/>
            <a:ext cx="1223182" cy="12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3776" y="3114698"/>
            <a:ext cx="10803938" cy="330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Fechas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Presentación idea de negocios y plan de negocios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1 :  20/ Marzo / 2023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2  : 22/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Marzo / 2023 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Cada grupo será formado por 3 personas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 equipo tendrá 10 minutos para presentar Proyecto inicial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 equipo deberá enviar en PDF su plan de negocios finalizado en nuestra penúltima clase 27/3 al correo 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pamela.valdes@uchile.cl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2800" dirty="0"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58380" y="205590"/>
            <a:ext cx="5411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E4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! 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19C796FE-C531-4167-8784-20F6C820E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36" y="304800"/>
            <a:ext cx="1223182" cy="12227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B1A9F45-A422-57EF-CEA4-9CB91F476AFE}"/>
              </a:ext>
            </a:extLst>
          </p:cNvPr>
          <p:cNvSpPr/>
          <p:nvPr/>
        </p:nvSpPr>
        <p:spPr>
          <a:xfrm>
            <a:off x="692185" y="1266226"/>
            <a:ext cx="109555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44142"/>
              </a:buClr>
              <a:buSzPct val="120000"/>
            </a:pPr>
            <a:r>
              <a:rPr lang="es-CL" sz="2000" dirty="0">
                <a:solidFill>
                  <a:srgbClr val="5C68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evaluación será el pensar una idea de negocio o emprendimiento, presentarla y luego entregar finalizado un PLAN DE NEGOCIOS con esta idea.</a:t>
            </a:r>
          </a:p>
          <a:p>
            <a:pPr algn="just">
              <a:buClr>
                <a:srgbClr val="E44142"/>
              </a:buClr>
              <a:buSzPct val="120000"/>
            </a:pPr>
            <a:endParaRPr lang="es-CL" sz="2000" dirty="0">
              <a:solidFill>
                <a:srgbClr val="5C6878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Clr>
                <a:srgbClr val="E44142"/>
              </a:buClr>
              <a:buSzPct val="120000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30% nota Presentación inicial del Plan (10 min) + entrega de Plan preliminar de Negocios a realizar (1-2 hojas máximo)</a:t>
            </a:r>
          </a:p>
          <a:p>
            <a:pPr algn="just">
              <a:buClr>
                <a:srgbClr val="E44142"/>
              </a:buClr>
              <a:buSzPct val="120000"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70%  nota Entrega final del Plan de Negocios </a:t>
            </a:r>
          </a:p>
          <a:p>
            <a:pPr algn="just">
              <a:buClr>
                <a:srgbClr val="E44142"/>
              </a:buClr>
              <a:buSzPct val="120000"/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E44142"/>
              </a:buClr>
              <a:buSzPct val="120000"/>
              <a:buFont typeface="Wingdings" panose="05000000000000000000" pitchFamily="2" charset="2"/>
              <a:buChar char="§"/>
            </a:pPr>
            <a:endParaRPr lang="es-CL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11294-3F63-CBDD-960F-31DCB0DC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457200"/>
            <a:ext cx="4973216" cy="457200"/>
          </a:xfrm>
        </p:spPr>
        <p:txBody>
          <a:bodyPr>
            <a:normAutofit fontScale="90000"/>
          </a:bodyPr>
          <a:lstStyle/>
          <a:p>
            <a:r>
              <a:rPr lang="es-CL" dirty="0"/>
              <a:t>Pero antes, un poco de mi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72DE6-E92B-CC50-91DC-D85FCF32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08" y="968049"/>
            <a:ext cx="6097555" cy="5507395"/>
          </a:xfrm>
        </p:spPr>
        <p:txBody>
          <a:bodyPr>
            <a:normAutofit fontScale="92500" lnSpcReduction="20000"/>
          </a:bodyPr>
          <a:lstStyle/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1982 </a:t>
            </a:r>
            <a:r>
              <a:rPr lang="es-CL" sz="1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 emprendimiento </a:t>
            </a: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– venta de galletas en mi colegio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primera libreta de ahorro a los 14 años</a:t>
            </a: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1995- 2003 Procter &amp; Gamble Chile </a:t>
            </a: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1998-1999 </a:t>
            </a:r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Segundo emprendimiento </a:t>
            </a: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donde fui socia de Gonzalo Vial C (KPM – distribución de alimentos)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estafaron </a:t>
            </a: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2004-2005 </a:t>
            </a:r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Tercer emprendimiento</a:t>
            </a: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Miel Panales del Sur (empresa familiar)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Vigente hasta el día de hoy – 19 años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Pyme familiar de gran reconocimiento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CL" sz="12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Innovación</a:t>
            </a: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2006- 2008-2009</a:t>
            </a:r>
          </a:p>
          <a:p>
            <a:pPr lvl="1"/>
            <a:r>
              <a:rPr lang="es-C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Gerente Comercial Porcelanas Florencia – Grupo Bio </a:t>
            </a:r>
            <a:r>
              <a:rPr lang="es-CL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es-C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s-C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Gerente Ventas Latinoamérica Porcelanas </a:t>
            </a:r>
            <a:r>
              <a:rPr lang="es-CL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Porvasal</a:t>
            </a:r>
            <a:r>
              <a:rPr lang="es-CL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Valencia; España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2010- 2011 </a:t>
            </a:r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Cuarto emprendimiento </a:t>
            </a: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es-CL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Puerto Varas / Puerto Montt </a:t>
            </a: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2012-2015 Cencosud / Easy / Tarjeta Cencosud</a:t>
            </a: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 hasta pandemia : </a:t>
            </a:r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Quinto emprendimiento </a:t>
            </a: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Decora producciones</a:t>
            </a:r>
          </a:p>
          <a:p>
            <a:pPr marL="457200" lvl="1" indent="0">
              <a:buNone/>
            </a:pP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2017- a la fecha pre pandemia : </a:t>
            </a:r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Sexto emprendimiento </a:t>
            </a: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Gerente </a:t>
            </a:r>
            <a:r>
              <a:rPr lang="es-CL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Honey</a:t>
            </a: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Chile</a:t>
            </a:r>
          </a:p>
          <a:p>
            <a:pPr lvl="1"/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Exportación de abejas vivas  </a:t>
            </a:r>
            <a:r>
              <a:rPr lang="es-CL" sz="1200" dirty="0" err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Innovacion</a:t>
            </a: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 Consultorías  para empresas </a:t>
            </a:r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emprendimiento ! </a:t>
            </a:r>
          </a:p>
          <a:p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 Internacionalización de empresas apícolas  </a:t>
            </a:r>
            <a:r>
              <a:rPr lang="es-CL" sz="1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Innovación</a:t>
            </a:r>
          </a:p>
          <a:p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Emprendimiento en Marketing Digital </a:t>
            </a:r>
          </a:p>
          <a:p>
            <a:r>
              <a:rPr lang="es-CL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Emprendimiento como consultora para proyectos CORFO </a:t>
            </a:r>
          </a:p>
          <a:p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38928E-0BE7-2807-945E-FBE4AB465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0164" y="200575"/>
            <a:ext cx="4973216" cy="1992119"/>
          </a:xfrm>
          <a:solidFill>
            <a:schemeClr val="accent5"/>
          </a:solidFill>
        </p:spPr>
        <p:txBody>
          <a:bodyPr/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Pamela Valdés</a:t>
            </a:r>
          </a:p>
          <a:p>
            <a:r>
              <a:rPr lang="es-C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1990 – 1995 Egresada de Ingeniería Civil Industrial 			Universidad de CHILE </a:t>
            </a:r>
          </a:p>
          <a:p>
            <a:r>
              <a:rPr lang="es-C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1999	     Titulada Ingeniería Civil Industrial </a:t>
            </a:r>
          </a:p>
          <a:p>
            <a:r>
              <a:rPr lang="es-C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2003- 2004  Titulada de MBA Universidad Adolfo Ibáñez </a:t>
            </a:r>
          </a:p>
          <a:p>
            <a:r>
              <a:rPr lang="es-CL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           Diplomada en Marketing Digital </a:t>
            </a:r>
          </a:p>
        </p:txBody>
      </p:sp>
    </p:spTree>
    <p:extLst>
      <p:ext uri="{BB962C8B-B14F-4D97-AF65-F5344CB8AC3E}">
        <p14:creationId xmlns:p14="http://schemas.microsoft.com/office/powerpoint/2010/main" val="419074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3552" y="1605755"/>
            <a:ext cx="1080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E44142"/>
              </a:buClr>
              <a:buSzPct val="120000"/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rgbClr val="5C6878"/>
                </a:solidFill>
                <a:latin typeface="Arial" panose="020B0604020202020204" pitchFamily="34" charset="0"/>
              </a:rPr>
              <a:t>Contenido</a:t>
            </a:r>
            <a:endParaRPr lang="es-CL" sz="2800" dirty="0"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6103" y="422330"/>
            <a:ext cx="9179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E4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 1 : Introducción  al emprendimiento y la gestión de proyectos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88468638-081D-477B-B4CA-2C50D8648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36" y="304800"/>
            <a:ext cx="1223182" cy="12227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B2E2DE-E349-D242-5904-2592D092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27" y="2397969"/>
            <a:ext cx="10439588" cy="24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1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56A7-02A2-C6C0-66F0-9F6E16BB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al emprendimiento y la gestión de proyectos</a:t>
            </a:r>
          </a:p>
        </p:txBody>
      </p:sp>
    </p:spTree>
    <p:extLst>
      <p:ext uri="{BB962C8B-B14F-4D97-AF65-F5344CB8AC3E}">
        <p14:creationId xmlns:p14="http://schemas.microsoft.com/office/powerpoint/2010/main" val="376610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02E3A-C67F-6D09-9D52-021A20EF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7" y="113198"/>
            <a:ext cx="10515600" cy="1325563"/>
          </a:xfrm>
        </p:spPr>
        <p:txBody>
          <a:bodyPr/>
          <a:lstStyle/>
          <a:p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Puntos clave del emprendimiento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035DC0-EE7B-3E1B-0B08-29122C168A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4325" y="1157487"/>
            <a:ext cx="10443871" cy="57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Innovación: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emprendimiento se trata de encontrar nuevas soluciones para problemas existentes o crear nuevos productos o servicios para satisfacer las necesidades del mercado. La innovación es esencial para destacar en un mercado cada vez más competitivo.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Flexibilidad: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emprendedores deben ser flexibles y adaptarse rápidamente a los cambios en el mercado y en las condiciones económicas. La capacidad de pivotar y cambiar la dirección de la empresa es clave para mantenerse competitivo.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Financiamiento: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acceso a financiamiento es un desafío para muchos emprendedores. Es importante tener un plan sólido para recaudar capital y mantener la empresa en funcionamiento.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Redes de apoyo: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redes de apoyo pueden ser críticas para los emprendedores, ya que les proporcionan recursos, orientación y mentores. Las redes de apoyo pueden incluir incubadoras, aceleradoras, cámaras de comercio, comunidades en línea y grupos de mentores.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Mentalidad empresarial: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emprendedores exitosos tienen una mentalidad empresarial que les permite identificar oportunidades, tomar riesgos y crear valor. Esta mentalidad empresarial es esencial para crear y hacer crecer una empresa exitosa.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0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C7463-B71C-4534-2F59-2F0BD843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51" y="335902"/>
            <a:ext cx="11176518" cy="1093529"/>
          </a:xfrm>
        </p:spPr>
        <p:txBody>
          <a:bodyPr>
            <a:normAutofit/>
          </a:bodyPr>
          <a:lstStyle/>
          <a:p>
            <a:r>
              <a:rPr kumimoji="0" lang="es-CL" altLang="es-C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Cinco puntos claves del emprendimiento en Chile </a:t>
            </a:r>
            <a:endParaRPr lang="es-C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DE3546-CF5B-E3B7-3806-2CFB24950562}"/>
              </a:ext>
            </a:extLst>
          </p:cNvPr>
          <p:cNvSpPr txBox="1"/>
          <p:nvPr/>
        </p:nvSpPr>
        <p:spPr>
          <a:xfrm>
            <a:off x="270587" y="1153130"/>
            <a:ext cx="113405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Apoyo del gobierno: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Chile ha implementado políticas públicas para fomentar el emprendimiento, como subsidios y programas de financiamiento para startups y pequeñas empresas.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Ecosistema emprendedor en crecimiento: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Chile tiene un ecosistema emprendedor en crecimiento que incluye incubadoras, aceleradoras y espacios de coworking. Estos recursos proporcionan a los emprendedores acceso a mentores, inversores y recursos de apoyo.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Innovación social: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El emprendimiento social está ganando impulso en Chile, con más emprendedores que buscan soluciones a problemas sociales y medioambientales.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Diversidad de sectores: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El emprendimiento en Chile no se limita a un solo sector, sino que abarca una amplia gama de industrias, como tecnología, turismo, agricultura y servicios.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Espíritu emprendedor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Los chilenos tienen un espíritu emprendedor y están dispuestos a tomar riesgos y comenzar sus propias empresas. Esto se ve en la creciente tasa de emprendimiento y en el número de nuevas empresas que se crean cada año en el país.</a:t>
            </a:r>
          </a:p>
        </p:txBody>
      </p:sp>
    </p:spTree>
    <p:extLst>
      <p:ext uri="{BB962C8B-B14F-4D97-AF65-F5344CB8AC3E}">
        <p14:creationId xmlns:p14="http://schemas.microsoft.com/office/powerpoint/2010/main" val="133789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71F43C-F81A-7873-4C7E-FECD42FF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base">
              <a:spcAft>
                <a:spcPct val="0"/>
              </a:spcAft>
              <a:tabLst/>
            </a:pPr>
            <a:r>
              <a:rPr kumimoji="0" lang="en-US" altLang="es-CL" sz="31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Apoyo</a:t>
            </a:r>
            <a:r>
              <a:rPr kumimoji="0" lang="en-US" altLang="es-CL" sz="3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del </a:t>
            </a:r>
            <a:r>
              <a:rPr kumimoji="0" lang="en-US" altLang="es-CL" sz="31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gobierno</a:t>
            </a:r>
            <a:r>
              <a:rPr kumimoji="0" lang="en-US" altLang="es-CL" sz="3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 </a:t>
            </a:r>
            <a:br>
              <a:rPr kumimoji="0" lang="en-US" altLang="es-CL" sz="3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Chile ha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implementado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políticas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públicas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para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fomentar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el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emprendimiento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como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subsidios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y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programas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financiamiento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para startups y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pequeñas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es-CL" sz="31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empresas</a:t>
            </a:r>
            <a: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kumimoji="0" lang="en-US" altLang="es-CL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9380A7E0-9AF6-1289-37ED-DA237665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7" y="320040"/>
            <a:ext cx="3911813" cy="5899785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6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7F7F7F"/>
      </a:dk1>
      <a:lt1>
        <a:sysClr val="window" lastClr="FFFFFF"/>
      </a:lt1>
      <a:dk2>
        <a:srgbClr val="A5A5A5"/>
      </a:dk2>
      <a:lt2>
        <a:srgbClr val="BFBFBF"/>
      </a:lt2>
      <a:accent1>
        <a:srgbClr val="FF0000"/>
      </a:accent1>
      <a:accent2>
        <a:srgbClr val="DF1303"/>
      </a:accent2>
      <a:accent3>
        <a:srgbClr val="A5A5A5"/>
      </a:accent3>
      <a:accent4>
        <a:srgbClr val="757070"/>
      </a:accent4>
      <a:accent5>
        <a:srgbClr val="D02A26"/>
      </a:accent5>
      <a:accent6>
        <a:srgbClr val="3F3F3F"/>
      </a:accent6>
      <a:hlink>
        <a:srgbClr val="FF0000"/>
      </a:hlink>
      <a:folHlink>
        <a:srgbClr val="FF0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1669</Words>
  <Application>Microsoft Office PowerPoint</Application>
  <PresentationFormat>Panorámica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Söhne</vt:lpstr>
      <vt:lpstr>Symbol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Pero antes, un poco de mi</vt:lpstr>
      <vt:lpstr>Presentación de PowerPoint</vt:lpstr>
      <vt:lpstr>Introducción al emprendimiento y la gestión de proyectos</vt:lpstr>
      <vt:lpstr>Puntos clave del emprendimiento</vt:lpstr>
      <vt:lpstr>Cinco puntos claves del emprendimiento en Chile </vt:lpstr>
      <vt:lpstr>Apoyo del gobierno:  Chile ha implementado políticas públicas para fomentar el emprendimiento, como subsidios y programas de financiamiento para startups y pequeñas empresas. </vt:lpstr>
      <vt:lpstr>Incubadoras de negocio en Chile que apoyan a emprendedores y startups a través de financiamiento, mentores, networking y otros recursos. A continuación te presento una lista de algunas de las incubadoras de negocio más destacadas en Chile: </vt:lpstr>
      <vt:lpstr>Presentación de PowerPoint</vt:lpstr>
      <vt:lpstr>www.Corfo.cl</vt:lpstr>
      <vt:lpstr>Cómo identificar oportunidades </vt:lpstr>
      <vt:lpstr>Herramientas de análisis del entorno</vt:lpstr>
      <vt:lpstr>Presentación de PowerPoint</vt:lpstr>
      <vt:lpstr>Presentación de PowerPoint</vt:lpstr>
      <vt:lpstr>Presentación de PowerPoint</vt:lpstr>
      <vt:lpstr>Qué es un Plan de Negocios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Ventas</dc:creator>
  <cp:lastModifiedBy>Pamela Valdes Ibarra</cp:lastModifiedBy>
  <cp:revision>94</cp:revision>
  <dcterms:created xsi:type="dcterms:W3CDTF">2017-06-27T14:48:27Z</dcterms:created>
  <dcterms:modified xsi:type="dcterms:W3CDTF">2023-03-14T16:18:45Z</dcterms:modified>
</cp:coreProperties>
</file>