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12192000" cy="6858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76324" y="908684"/>
            <a:ext cx="9839350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252525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D2471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252525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252525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‹Nº›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334125"/>
          </a:xfrm>
          <a:custGeom>
            <a:avLst/>
            <a:gdLst/>
            <a:ahLst/>
            <a:cxnLst/>
            <a:rect l="l" t="t" r="r" b="b"/>
            <a:pathLst>
              <a:path w="12192000" h="6334125">
                <a:moveTo>
                  <a:pt x="0" y="6333744"/>
                </a:moveTo>
                <a:lnTo>
                  <a:pt x="12192000" y="6333744"/>
                </a:lnTo>
                <a:lnTo>
                  <a:pt x="12192000" y="0"/>
                </a:lnTo>
                <a:lnTo>
                  <a:pt x="0" y="0"/>
                </a:lnTo>
                <a:lnTo>
                  <a:pt x="0" y="6333744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6400799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12192000" y="0"/>
                </a:moveTo>
                <a:lnTo>
                  <a:pt x="0" y="0"/>
                </a:lnTo>
                <a:lnTo>
                  <a:pt x="0" y="457199"/>
                </a:lnTo>
                <a:lnTo>
                  <a:pt x="12192000" y="457199"/>
                </a:lnTo>
                <a:lnTo>
                  <a:pt x="12192000" y="0"/>
                </a:lnTo>
                <a:close/>
              </a:path>
            </a:pathLst>
          </a:custGeom>
          <a:solidFill>
            <a:srgbClr val="9B2C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6333744"/>
            <a:ext cx="12192000" cy="67310"/>
          </a:xfrm>
          <a:custGeom>
            <a:avLst/>
            <a:gdLst/>
            <a:ahLst/>
            <a:cxnLst/>
            <a:rect l="l" t="t" r="r" b="b"/>
            <a:pathLst>
              <a:path w="12192000" h="67310">
                <a:moveTo>
                  <a:pt x="12192000" y="0"/>
                </a:moveTo>
                <a:lnTo>
                  <a:pt x="0" y="0"/>
                </a:lnTo>
                <a:lnTo>
                  <a:pt x="0" y="67055"/>
                </a:lnTo>
                <a:lnTo>
                  <a:pt x="12192000" y="67055"/>
                </a:lnTo>
                <a:lnTo>
                  <a:pt x="12192000" y="0"/>
                </a:lnTo>
                <a:close/>
              </a:path>
            </a:pathLst>
          </a:custGeom>
          <a:solidFill>
            <a:srgbClr val="D247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193291" y="1737360"/>
            <a:ext cx="9966960" cy="0"/>
          </a:xfrm>
          <a:custGeom>
            <a:avLst/>
            <a:gdLst/>
            <a:ahLst/>
            <a:cxnLst/>
            <a:rect l="l" t="t" r="r" b="b"/>
            <a:pathLst>
              <a:path w="9966960">
                <a:moveTo>
                  <a:pt x="0" y="0"/>
                </a:moveTo>
                <a:lnTo>
                  <a:pt x="996696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02715" y="1907539"/>
            <a:ext cx="9386569" cy="1153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252525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924" y="1849907"/>
            <a:ext cx="12122150" cy="3862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D2471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47145" y="6568541"/>
            <a:ext cx="213359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‹Nº›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opensees.berkeley.edu/wiki/index.php/OpenSeesDays2013" TargetMode="External"/><Relationship Id="rId3" Type="http://schemas.openxmlformats.org/officeDocument/2006/relationships/hyperlink" Target="http://opensees.berkeley.edu/OpenSees/user/index.php" TargetMode="External"/><Relationship Id="rId7" Type="http://schemas.openxmlformats.org/officeDocument/2006/relationships/hyperlink" Target="http://opensees.berkeley.edu/wiki/index.php/OpenSeesDays2012" TargetMode="External"/><Relationship Id="rId2" Type="http://schemas.openxmlformats.org/officeDocument/2006/relationships/hyperlink" Target="http://opensees.berkeley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pensees.berkeley.edu/wiki/index.php/OpenSeesDays2011" TargetMode="External"/><Relationship Id="rId5" Type="http://schemas.openxmlformats.org/officeDocument/2006/relationships/hyperlink" Target="http://opensees.berkeley.edu/wiki/index.php/Main_Page" TargetMode="External"/><Relationship Id="rId4" Type="http://schemas.openxmlformats.org/officeDocument/2006/relationships/hyperlink" Target="http://opensees.berkeley.edu/community/" TargetMode="External"/><Relationship Id="rId9" Type="http://schemas.openxmlformats.org/officeDocument/2006/relationships/hyperlink" Target="http://opensees.berkeley.edu/wiki/index.php/OpenSeesDays201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pensees.berkeley.edu/OpenSees/user/download.php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cypress.hrshojaie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334125"/>
          </a:xfrm>
          <a:custGeom>
            <a:avLst/>
            <a:gdLst/>
            <a:ahLst/>
            <a:cxnLst/>
            <a:rect l="l" t="t" r="r" b="b"/>
            <a:pathLst>
              <a:path w="12192000" h="6334125">
                <a:moveTo>
                  <a:pt x="0" y="6333744"/>
                </a:moveTo>
                <a:lnTo>
                  <a:pt x="12192000" y="6333744"/>
                </a:lnTo>
                <a:lnTo>
                  <a:pt x="12192000" y="0"/>
                </a:lnTo>
                <a:lnTo>
                  <a:pt x="0" y="0"/>
                </a:lnTo>
                <a:lnTo>
                  <a:pt x="0" y="6333744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97752"/>
            <a:ext cx="12192000" cy="3175"/>
          </a:xfrm>
          <a:custGeom>
            <a:avLst/>
            <a:gdLst/>
            <a:ahLst/>
            <a:cxnLst/>
            <a:rect l="l" t="t" r="r" b="b"/>
            <a:pathLst>
              <a:path w="12192000" h="3175">
                <a:moveTo>
                  <a:pt x="0" y="3047"/>
                </a:moveTo>
                <a:lnTo>
                  <a:pt x="12192000" y="3047"/>
                </a:lnTo>
                <a:lnTo>
                  <a:pt x="12192000" y="0"/>
                </a:lnTo>
                <a:lnTo>
                  <a:pt x="0" y="0"/>
                </a:lnTo>
                <a:lnTo>
                  <a:pt x="0" y="304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0" y="6333744"/>
            <a:ext cx="12192000" cy="524510"/>
            <a:chOff x="0" y="6333744"/>
            <a:chExt cx="12192000" cy="524510"/>
          </a:xfrm>
        </p:grpSpPr>
        <p:sp>
          <p:nvSpPr>
            <p:cNvPr id="5" name="object 5"/>
            <p:cNvSpPr/>
            <p:nvPr/>
          </p:nvSpPr>
          <p:spPr>
            <a:xfrm>
              <a:off x="3047" y="6400799"/>
              <a:ext cx="12189460" cy="457200"/>
            </a:xfrm>
            <a:custGeom>
              <a:avLst/>
              <a:gdLst/>
              <a:ahLst/>
              <a:cxnLst/>
              <a:rect l="l" t="t" r="r" b="b"/>
              <a:pathLst>
                <a:path w="12189460" h="457200">
                  <a:moveTo>
                    <a:pt x="12188952" y="0"/>
                  </a:moveTo>
                  <a:lnTo>
                    <a:pt x="0" y="0"/>
                  </a:lnTo>
                  <a:lnTo>
                    <a:pt x="0" y="457199"/>
                  </a:lnTo>
                  <a:lnTo>
                    <a:pt x="12188952" y="457199"/>
                  </a:lnTo>
                  <a:lnTo>
                    <a:pt x="12188952" y="0"/>
                  </a:lnTo>
                  <a:close/>
                </a:path>
              </a:pathLst>
            </a:custGeom>
            <a:solidFill>
              <a:srgbClr val="9B2C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333744"/>
              <a:ext cx="12189460" cy="64135"/>
            </a:xfrm>
            <a:custGeom>
              <a:avLst/>
              <a:gdLst/>
              <a:ahLst/>
              <a:cxnLst/>
              <a:rect l="l" t="t" r="r" b="b"/>
              <a:pathLst>
                <a:path w="12189460" h="64135">
                  <a:moveTo>
                    <a:pt x="12188952" y="0"/>
                  </a:moveTo>
                  <a:lnTo>
                    <a:pt x="0" y="0"/>
                  </a:lnTo>
                  <a:lnTo>
                    <a:pt x="0" y="64007"/>
                  </a:lnTo>
                  <a:lnTo>
                    <a:pt x="12188952" y="64007"/>
                  </a:lnTo>
                  <a:lnTo>
                    <a:pt x="12188952" y="0"/>
                  </a:lnTo>
                  <a:close/>
                </a:path>
              </a:pathLst>
            </a:custGeom>
            <a:solidFill>
              <a:srgbClr val="D24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1207008" y="4343400"/>
            <a:ext cx="9875520" cy="0"/>
          </a:xfrm>
          <a:custGeom>
            <a:avLst/>
            <a:gdLst/>
            <a:ahLst/>
            <a:cxnLst/>
            <a:rect l="l" t="t" r="r" b="b"/>
            <a:pathLst>
              <a:path w="9875520">
                <a:moveTo>
                  <a:pt x="0" y="0"/>
                </a:moveTo>
                <a:lnTo>
                  <a:pt x="98755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5410" rIns="0" bIns="0" rtlCol="0">
            <a:spAutoFit/>
          </a:bodyPr>
          <a:lstStyle/>
          <a:p>
            <a:pPr marL="4097654" marR="5080" indent="-3906520">
              <a:lnSpc>
                <a:spcPts val="4079"/>
              </a:lnSpc>
              <a:spcBef>
                <a:spcPts val="830"/>
              </a:spcBef>
            </a:pPr>
            <a:r>
              <a:rPr spc="-85" dirty="0"/>
              <a:t>Introducción</a:t>
            </a:r>
            <a:r>
              <a:rPr spc="-200" dirty="0"/>
              <a:t> </a:t>
            </a:r>
            <a:r>
              <a:rPr spc="-40" dirty="0"/>
              <a:t>al</a:t>
            </a:r>
            <a:r>
              <a:rPr spc="-155" dirty="0"/>
              <a:t> </a:t>
            </a:r>
            <a:r>
              <a:rPr spc="-70" dirty="0"/>
              <a:t>Análisis</a:t>
            </a:r>
            <a:r>
              <a:rPr spc="-175" dirty="0"/>
              <a:t> </a:t>
            </a:r>
            <a:r>
              <a:rPr spc="-40" dirty="0"/>
              <a:t>no</a:t>
            </a:r>
            <a:r>
              <a:rPr spc="-165" dirty="0"/>
              <a:t> </a:t>
            </a:r>
            <a:r>
              <a:rPr spc="-70" dirty="0"/>
              <a:t>Lineal</a:t>
            </a:r>
            <a:r>
              <a:rPr spc="-165" dirty="0"/>
              <a:t> </a:t>
            </a:r>
            <a:r>
              <a:rPr spc="-40" dirty="0"/>
              <a:t>de</a:t>
            </a:r>
            <a:r>
              <a:rPr spc="-185" dirty="0"/>
              <a:t> </a:t>
            </a:r>
            <a:r>
              <a:rPr spc="-90" dirty="0"/>
              <a:t>Estructuras </a:t>
            </a:r>
            <a:r>
              <a:rPr spc="-890" dirty="0"/>
              <a:t> </a:t>
            </a:r>
            <a:r>
              <a:rPr spc="-70" dirty="0"/>
              <a:t>CI7211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949955" y="3462273"/>
            <a:ext cx="647128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i="1" spc="-80" dirty="0">
                <a:solidFill>
                  <a:srgbClr val="252525"/>
                </a:solidFill>
                <a:latin typeface="Calibri Light"/>
                <a:cs typeface="Calibri Light"/>
              </a:rPr>
              <a:t>Auxiliar:</a:t>
            </a:r>
            <a:r>
              <a:rPr sz="4000" i="1" spc="-125" dirty="0">
                <a:solidFill>
                  <a:srgbClr val="252525"/>
                </a:solidFill>
                <a:latin typeface="Calibri Light"/>
                <a:cs typeface="Calibri Light"/>
              </a:rPr>
              <a:t> </a:t>
            </a:r>
            <a:r>
              <a:rPr sz="4000" i="1" spc="-90" dirty="0">
                <a:solidFill>
                  <a:srgbClr val="252525"/>
                </a:solidFill>
                <a:latin typeface="Calibri Light"/>
                <a:cs typeface="Calibri Light"/>
              </a:rPr>
              <a:t>Introducción</a:t>
            </a:r>
            <a:r>
              <a:rPr sz="4000" i="1" spc="-135" dirty="0">
                <a:solidFill>
                  <a:srgbClr val="252525"/>
                </a:solidFill>
                <a:latin typeface="Calibri Light"/>
                <a:cs typeface="Calibri Light"/>
              </a:rPr>
              <a:t> </a:t>
            </a:r>
            <a:r>
              <a:rPr sz="4000" i="1" spc="-80" dirty="0">
                <a:solidFill>
                  <a:srgbClr val="252525"/>
                </a:solidFill>
                <a:latin typeface="Calibri Light"/>
                <a:cs typeface="Calibri Light"/>
              </a:rPr>
              <a:t>a</a:t>
            </a:r>
            <a:r>
              <a:rPr sz="4000" i="1" spc="-95" dirty="0">
                <a:solidFill>
                  <a:srgbClr val="252525"/>
                </a:solidFill>
                <a:latin typeface="Calibri Light"/>
                <a:cs typeface="Calibri Light"/>
              </a:rPr>
              <a:t> </a:t>
            </a:r>
            <a:r>
              <a:rPr sz="4000" i="1" spc="-75" dirty="0">
                <a:solidFill>
                  <a:srgbClr val="252525"/>
                </a:solidFill>
                <a:latin typeface="Calibri Light"/>
                <a:cs typeface="Calibri Light"/>
              </a:rPr>
              <a:t>OpenSees</a:t>
            </a:r>
            <a:endParaRPr sz="4000">
              <a:latin typeface="Calibri Light"/>
              <a:cs typeface="Calibri Light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7927" y="603504"/>
            <a:ext cx="2849880" cy="1078991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943600" y="4800676"/>
            <a:ext cx="5196966" cy="9624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20775" algn="l"/>
              </a:tabLst>
            </a:pPr>
            <a:r>
              <a:rPr lang="es-CL" sz="2000" b="1" dirty="0">
                <a:solidFill>
                  <a:srgbClr val="252525"/>
                </a:solidFill>
                <a:latin typeface="Calibri"/>
                <a:cs typeface="Calibri"/>
              </a:rPr>
              <a:t>Auxiliares:	 </a:t>
            </a:r>
            <a:r>
              <a:rPr lang="es-CL" sz="2000" b="1" dirty="0" err="1">
                <a:solidFill>
                  <a:srgbClr val="252525"/>
                </a:solidFill>
                <a:latin typeface="Calibri"/>
                <a:cs typeface="Calibri"/>
              </a:rPr>
              <a:t>Betzabeth</a:t>
            </a:r>
            <a:r>
              <a:rPr lang="es-CL" sz="2000" b="1" dirty="0">
                <a:solidFill>
                  <a:srgbClr val="252525"/>
                </a:solidFill>
                <a:latin typeface="Calibri"/>
                <a:cs typeface="Calibri"/>
              </a:rPr>
              <a:t> Jessenia Suquillo Ronquillo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20775" algn="l"/>
              </a:tabLst>
            </a:pPr>
            <a:r>
              <a:rPr lang="es-CL" sz="2000" b="1" dirty="0">
                <a:solidFill>
                  <a:srgbClr val="252525"/>
                </a:solidFill>
                <a:latin typeface="Calibri"/>
                <a:cs typeface="Calibri"/>
              </a:rPr>
              <a:t>	 Felipe Alejandro Yáñez Valdés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20775" algn="l"/>
              </a:tabLst>
            </a:pPr>
            <a:r>
              <a:rPr lang="es-CL" sz="2000" b="1" dirty="0">
                <a:solidFill>
                  <a:srgbClr val="252525"/>
                </a:solidFill>
                <a:latin typeface="Calibri"/>
                <a:cs typeface="Calibri"/>
              </a:rPr>
              <a:t>S</a:t>
            </a:r>
            <a:r>
              <a:rPr lang="es-CL" sz="2000" b="1" spc="-5" dirty="0">
                <a:solidFill>
                  <a:srgbClr val="252525"/>
                </a:solidFill>
                <a:latin typeface="Calibri"/>
                <a:cs typeface="Calibri"/>
              </a:rPr>
              <a:t>emestre:</a:t>
            </a:r>
            <a:r>
              <a:rPr lang="es-CL" sz="2000" b="1" spc="-2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lang="es-CL" sz="2000" b="1" spc="-15" dirty="0">
                <a:solidFill>
                  <a:srgbClr val="252525"/>
                </a:solidFill>
                <a:latin typeface="Calibri"/>
                <a:cs typeface="Calibri"/>
              </a:rPr>
              <a:t>Primavera</a:t>
            </a:r>
            <a:r>
              <a:rPr lang="es-CL" sz="2000" b="1" spc="-20" dirty="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lang="es-CL" sz="2000" b="1" dirty="0">
                <a:solidFill>
                  <a:srgbClr val="252525"/>
                </a:solidFill>
                <a:latin typeface="Calibri"/>
                <a:cs typeface="Calibri"/>
              </a:rPr>
              <a:t>2022</a:t>
            </a:r>
            <a:endParaRPr lang="es-CL" sz="20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48514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45" dirty="0">
                <a:solidFill>
                  <a:srgbClr val="404040"/>
                </a:solidFill>
              </a:rPr>
              <a:t>Lenguaje</a:t>
            </a:r>
            <a:r>
              <a:rPr sz="4800" spc="-140" dirty="0">
                <a:solidFill>
                  <a:srgbClr val="404040"/>
                </a:solidFill>
              </a:rPr>
              <a:t> </a:t>
            </a:r>
            <a:r>
              <a:rPr sz="4800" spc="-70" dirty="0">
                <a:solidFill>
                  <a:srgbClr val="404040"/>
                </a:solidFill>
              </a:rPr>
              <a:t>TCL</a:t>
            </a:r>
            <a:r>
              <a:rPr sz="4800" spc="-110" dirty="0">
                <a:solidFill>
                  <a:srgbClr val="404040"/>
                </a:solidFill>
              </a:rPr>
              <a:t> </a:t>
            </a:r>
            <a:r>
              <a:rPr sz="4800" spc="-60" dirty="0">
                <a:solidFill>
                  <a:srgbClr val="404040"/>
                </a:solidFill>
              </a:rPr>
              <a:t>(cont.)</a:t>
            </a:r>
            <a:endParaRPr sz="4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280" y="2212848"/>
            <a:ext cx="9130284" cy="114757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7280" y="3497579"/>
            <a:ext cx="3357372" cy="2122932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48514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45" dirty="0">
                <a:solidFill>
                  <a:srgbClr val="404040"/>
                </a:solidFill>
              </a:rPr>
              <a:t>Lenguaje</a:t>
            </a:r>
            <a:r>
              <a:rPr sz="4800" spc="-140" dirty="0">
                <a:solidFill>
                  <a:srgbClr val="404040"/>
                </a:solidFill>
              </a:rPr>
              <a:t> </a:t>
            </a:r>
            <a:r>
              <a:rPr sz="4800" spc="-70" dirty="0">
                <a:solidFill>
                  <a:srgbClr val="404040"/>
                </a:solidFill>
              </a:rPr>
              <a:t>TCL</a:t>
            </a:r>
            <a:r>
              <a:rPr sz="4800" spc="-110" dirty="0">
                <a:solidFill>
                  <a:srgbClr val="404040"/>
                </a:solidFill>
              </a:rPr>
              <a:t> </a:t>
            </a:r>
            <a:r>
              <a:rPr sz="4800" spc="-60" dirty="0">
                <a:solidFill>
                  <a:srgbClr val="404040"/>
                </a:solidFill>
              </a:rPr>
              <a:t>(cont.)</a:t>
            </a:r>
            <a:endParaRPr sz="4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280" y="1985772"/>
            <a:ext cx="6062472" cy="391058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88969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Proceso</a:t>
            </a:r>
            <a:r>
              <a:rPr sz="4800" spc="-13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de</a:t>
            </a:r>
            <a:r>
              <a:rPr sz="4800" spc="-105" dirty="0">
                <a:solidFill>
                  <a:srgbClr val="404040"/>
                </a:solidFill>
              </a:rPr>
              <a:t> </a:t>
            </a:r>
            <a:r>
              <a:rPr sz="4800" spc="-50" dirty="0">
                <a:solidFill>
                  <a:srgbClr val="404040"/>
                </a:solidFill>
              </a:rPr>
              <a:t>Modelación</a:t>
            </a:r>
            <a:r>
              <a:rPr sz="4800" spc="-12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en</a:t>
            </a:r>
            <a:r>
              <a:rPr sz="4800" spc="-100" dirty="0">
                <a:solidFill>
                  <a:srgbClr val="404040"/>
                </a:solidFill>
              </a:rPr>
              <a:t> </a:t>
            </a:r>
            <a:r>
              <a:rPr sz="4800" spc="-45" dirty="0">
                <a:solidFill>
                  <a:srgbClr val="404040"/>
                </a:solidFill>
              </a:rPr>
              <a:t>OpenSees</a:t>
            </a:r>
            <a:endParaRPr sz="4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84580" y="1841373"/>
            <a:ext cx="8420735" cy="3575685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469900" indent="-457834">
              <a:lnSpc>
                <a:spcPct val="100000"/>
              </a:lnSpc>
              <a:spcBef>
                <a:spcPts val="1215"/>
              </a:spcBef>
              <a:buClr>
                <a:srgbClr val="D24717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Definir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 modelo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 entorno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(Dimensiones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/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 Grados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Libertad)</a:t>
            </a:r>
            <a:endParaRPr sz="2400" dirty="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1115"/>
              </a:spcBef>
              <a:buClr>
                <a:srgbClr val="D24717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Definir</a:t>
            </a:r>
            <a:r>
              <a:rPr sz="24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nodos</a:t>
            </a:r>
            <a:r>
              <a:rPr sz="24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 condiciones</a:t>
            </a:r>
            <a:r>
              <a:rPr sz="24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4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borde</a:t>
            </a:r>
            <a:r>
              <a:rPr sz="24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(Apoyos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/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Masas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Modales)</a:t>
            </a:r>
            <a:endParaRPr sz="2400" dirty="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1115"/>
              </a:spcBef>
              <a:buClr>
                <a:srgbClr val="D24717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Definir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materiales</a:t>
            </a:r>
            <a:r>
              <a:rPr sz="24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(Leyes Constitutivas)</a:t>
            </a:r>
            <a:endParaRPr sz="2400" dirty="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1110"/>
              </a:spcBef>
              <a:buClr>
                <a:srgbClr val="D24717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Definir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emplazar</a:t>
            </a:r>
            <a:r>
              <a:rPr sz="24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elementos</a:t>
            </a:r>
            <a:endParaRPr sz="2400" dirty="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1115"/>
              </a:spcBef>
              <a:buClr>
                <a:srgbClr val="D24717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Definir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24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aplicar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404040"/>
                </a:solidFill>
                <a:latin typeface="Calibri"/>
                <a:cs typeface="Calibri"/>
              </a:rPr>
              <a:t>cargas</a:t>
            </a:r>
            <a:endParaRPr sz="2400" dirty="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1115"/>
              </a:spcBef>
              <a:buClr>
                <a:srgbClr val="D24717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Definir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404040"/>
                </a:solidFill>
                <a:latin typeface="Calibri"/>
                <a:cs typeface="Calibri"/>
              </a:rPr>
              <a:t>recorders</a:t>
            </a:r>
            <a:endParaRPr sz="2400" dirty="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1105"/>
              </a:spcBef>
              <a:buClr>
                <a:srgbClr val="D24717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Definir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propiedades</a:t>
            </a:r>
            <a:r>
              <a:rPr sz="24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del</a:t>
            </a:r>
            <a:r>
              <a:rPr sz="24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análisis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 (Dinámico</a:t>
            </a:r>
            <a:r>
              <a:rPr sz="2400" spc="-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/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Estático)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88969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Proceso</a:t>
            </a:r>
            <a:r>
              <a:rPr sz="4800" spc="-13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de</a:t>
            </a:r>
            <a:r>
              <a:rPr sz="4800" spc="-105" dirty="0">
                <a:solidFill>
                  <a:srgbClr val="404040"/>
                </a:solidFill>
              </a:rPr>
              <a:t> </a:t>
            </a:r>
            <a:r>
              <a:rPr sz="4800" spc="-50" dirty="0">
                <a:solidFill>
                  <a:srgbClr val="404040"/>
                </a:solidFill>
              </a:rPr>
              <a:t>Modelación</a:t>
            </a:r>
            <a:r>
              <a:rPr sz="4800" spc="-12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en</a:t>
            </a:r>
            <a:r>
              <a:rPr sz="4800" spc="-100" dirty="0">
                <a:solidFill>
                  <a:srgbClr val="404040"/>
                </a:solidFill>
              </a:rPr>
              <a:t> </a:t>
            </a:r>
            <a:r>
              <a:rPr sz="4800" spc="-45" dirty="0">
                <a:solidFill>
                  <a:srgbClr val="404040"/>
                </a:solidFill>
              </a:rPr>
              <a:t>OpenSees</a:t>
            </a:r>
            <a:endParaRPr sz="4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3825" rIns="0" bIns="0" rtlCol="0">
            <a:spAutoFit/>
          </a:bodyPr>
          <a:lstStyle/>
          <a:p>
            <a:pPr marL="1254125" indent="-192405">
              <a:lnSpc>
                <a:spcPct val="100000"/>
              </a:lnSpc>
              <a:spcBef>
                <a:spcPts val="975"/>
              </a:spcBef>
              <a:buClr>
                <a:srgbClr val="D24717"/>
              </a:buClr>
              <a:buFont typeface="Wingdings"/>
              <a:buChar char=""/>
              <a:tabLst>
                <a:tab pos="1254760" algn="l"/>
              </a:tabLst>
            </a:pPr>
            <a:r>
              <a:rPr spc="-10" dirty="0">
                <a:solidFill>
                  <a:srgbClr val="404040"/>
                </a:solidFill>
              </a:rPr>
              <a:t>model</a:t>
            </a:r>
            <a:r>
              <a:rPr spc="15" dirty="0">
                <a:solidFill>
                  <a:srgbClr val="404040"/>
                </a:solidFill>
              </a:rPr>
              <a:t> </a:t>
            </a:r>
            <a:r>
              <a:rPr spc="-5" dirty="0">
                <a:solidFill>
                  <a:srgbClr val="404040"/>
                </a:solidFill>
              </a:rPr>
              <a:t>BasicBuilder</a:t>
            </a:r>
            <a:r>
              <a:rPr spc="15" dirty="0">
                <a:solidFill>
                  <a:srgbClr val="404040"/>
                </a:solidFill>
              </a:rPr>
              <a:t> </a:t>
            </a:r>
            <a:r>
              <a:rPr spc="-10" dirty="0"/>
              <a:t>–ndm</a:t>
            </a:r>
            <a:r>
              <a:rPr spc="5" dirty="0"/>
              <a:t> </a:t>
            </a:r>
            <a:r>
              <a:rPr spc="-5" dirty="0"/>
              <a:t>$ndm</a:t>
            </a:r>
            <a:r>
              <a:rPr spc="-10" dirty="0"/>
              <a:t> &lt;-ndf</a:t>
            </a:r>
            <a:r>
              <a:rPr spc="15" dirty="0"/>
              <a:t> </a:t>
            </a:r>
            <a:r>
              <a:rPr spc="-5" dirty="0"/>
              <a:t>$ndf&gt;</a:t>
            </a:r>
          </a:p>
          <a:p>
            <a:pPr marL="1254125" indent="-192405">
              <a:lnSpc>
                <a:spcPct val="100000"/>
              </a:lnSpc>
              <a:spcBef>
                <a:spcPts val="875"/>
              </a:spcBef>
              <a:buClr>
                <a:srgbClr val="D24717"/>
              </a:buClr>
              <a:buFont typeface="Wingdings"/>
              <a:buChar char=""/>
              <a:tabLst>
                <a:tab pos="1254760" algn="l"/>
              </a:tabLst>
            </a:pPr>
            <a:r>
              <a:rPr spc="-5" dirty="0">
                <a:solidFill>
                  <a:srgbClr val="404040"/>
                </a:solidFill>
              </a:rPr>
              <a:t>node</a:t>
            </a:r>
            <a:r>
              <a:rPr spc="5" dirty="0">
                <a:solidFill>
                  <a:srgbClr val="404040"/>
                </a:solidFill>
              </a:rPr>
              <a:t> </a:t>
            </a:r>
            <a:r>
              <a:rPr spc="-25" dirty="0"/>
              <a:t>$nodeTag</a:t>
            </a:r>
            <a:r>
              <a:rPr spc="5" dirty="0"/>
              <a:t> </a:t>
            </a:r>
            <a:r>
              <a:rPr spc="-10" dirty="0"/>
              <a:t>(ndm $coords)</a:t>
            </a:r>
            <a:r>
              <a:rPr spc="20" dirty="0"/>
              <a:t> </a:t>
            </a:r>
            <a:r>
              <a:rPr spc="-10" dirty="0"/>
              <a:t>&lt;-mass</a:t>
            </a:r>
            <a:r>
              <a:rPr spc="10" dirty="0"/>
              <a:t> </a:t>
            </a:r>
            <a:r>
              <a:rPr spc="-5" dirty="0"/>
              <a:t>(ndf</a:t>
            </a:r>
            <a:r>
              <a:rPr dirty="0"/>
              <a:t> </a:t>
            </a:r>
            <a:r>
              <a:rPr spc="-15" dirty="0"/>
              <a:t>$massValues)&gt;</a:t>
            </a:r>
          </a:p>
          <a:p>
            <a:pPr marL="1254125" indent="-192405">
              <a:lnSpc>
                <a:spcPct val="100000"/>
              </a:lnSpc>
              <a:spcBef>
                <a:spcPts val="865"/>
              </a:spcBef>
              <a:buClr>
                <a:srgbClr val="D24717"/>
              </a:buClr>
              <a:buFont typeface="Wingdings"/>
              <a:buChar char=""/>
              <a:tabLst>
                <a:tab pos="1254760" algn="l"/>
              </a:tabLst>
            </a:pPr>
            <a:r>
              <a:rPr spc="-5" dirty="0">
                <a:solidFill>
                  <a:srgbClr val="404040"/>
                </a:solidFill>
              </a:rPr>
              <a:t>fix</a:t>
            </a:r>
            <a:r>
              <a:rPr dirty="0">
                <a:solidFill>
                  <a:srgbClr val="404040"/>
                </a:solidFill>
              </a:rPr>
              <a:t> </a:t>
            </a:r>
            <a:r>
              <a:rPr spc="-25" dirty="0"/>
              <a:t>$nodeTag</a:t>
            </a:r>
            <a:r>
              <a:rPr spc="5" dirty="0"/>
              <a:t> </a:t>
            </a:r>
            <a:r>
              <a:rPr spc="-10" dirty="0"/>
              <a:t>(ndf</a:t>
            </a:r>
            <a:r>
              <a:rPr dirty="0"/>
              <a:t> </a:t>
            </a:r>
            <a:r>
              <a:rPr spc="-20" dirty="0"/>
              <a:t>$constrValues)</a:t>
            </a:r>
          </a:p>
          <a:p>
            <a:pPr marL="1254125" indent="-192405">
              <a:lnSpc>
                <a:spcPct val="100000"/>
              </a:lnSpc>
              <a:spcBef>
                <a:spcPts val="880"/>
              </a:spcBef>
              <a:buClr>
                <a:srgbClr val="D24717"/>
              </a:buClr>
              <a:buFont typeface="Wingdings"/>
              <a:buChar char=""/>
              <a:tabLst>
                <a:tab pos="1254760" algn="l"/>
              </a:tabLst>
            </a:pPr>
            <a:r>
              <a:rPr spc="-10" dirty="0">
                <a:solidFill>
                  <a:srgbClr val="404040"/>
                </a:solidFill>
              </a:rPr>
              <a:t>equalDOF</a:t>
            </a:r>
            <a:r>
              <a:rPr spc="15" dirty="0">
                <a:solidFill>
                  <a:srgbClr val="404040"/>
                </a:solidFill>
              </a:rPr>
              <a:t> </a:t>
            </a:r>
            <a:r>
              <a:rPr spc="-25" dirty="0"/>
              <a:t>$rNodeTag</a:t>
            </a:r>
            <a:r>
              <a:rPr spc="35" dirty="0"/>
              <a:t> </a:t>
            </a:r>
            <a:r>
              <a:rPr spc="-25" dirty="0"/>
              <a:t>$cNodeTag</a:t>
            </a:r>
            <a:r>
              <a:rPr spc="10" dirty="0"/>
              <a:t> </a:t>
            </a:r>
            <a:r>
              <a:rPr spc="-5" dirty="0"/>
              <a:t>$dof1</a:t>
            </a:r>
            <a:r>
              <a:rPr spc="15" dirty="0"/>
              <a:t> </a:t>
            </a:r>
            <a:r>
              <a:rPr spc="-5" dirty="0"/>
              <a:t>$dof2 ...</a:t>
            </a:r>
          </a:p>
          <a:p>
            <a:pPr marL="1254125" indent="-192405">
              <a:lnSpc>
                <a:spcPct val="100000"/>
              </a:lnSpc>
              <a:spcBef>
                <a:spcPts val="875"/>
              </a:spcBef>
              <a:buClr>
                <a:srgbClr val="D24717"/>
              </a:buClr>
              <a:buFont typeface="Wingdings"/>
              <a:buChar char=""/>
              <a:tabLst>
                <a:tab pos="1254760" algn="l"/>
              </a:tabLst>
            </a:pPr>
            <a:r>
              <a:rPr spc="-10" dirty="0">
                <a:solidFill>
                  <a:srgbClr val="404040"/>
                </a:solidFill>
              </a:rPr>
              <a:t>mass</a:t>
            </a:r>
            <a:r>
              <a:rPr dirty="0">
                <a:solidFill>
                  <a:srgbClr val="404040"/>
                </a:solidFill>
              </a:rPr>
              <a:t> </a:t>
            </a:r>
            <a:r>
              <a:rPr spc="-25" dirty="0"/>
              <a:t>$nodeTag</a:t>
            </a:r>
            <a:r>
              <a:rPr dirty="0"/>
              <a:t> </a:t>
            </a:r>
            <a:r>
              <a:rPr spc="-10" dirty="0"/>
              <a:t>(ndf</a:t>
            </a:r>
            <a:r>
              <a:rPr spc="20" dirty="0"/>
              <a:t> </a:t>
            </a:r>
            <a:r>
              <a:rPr spc="-20" dirty="0"/>
              <a:t>$massValues)</a:t>
            </a:r>
          </a:p>
          <a:p>
            <a:pPr marL="1226820" indent="-165100">
              <a:lnSpc>
                <a:spcPts val="2420"/>
              </a:lnSpc>
              <a:spcBef>
                <a:spcPts val="865"/>
              </a:spcBef>
              <a:buClr>
                <a:srgbClr val="D24717"/>
              </a:buClr>
              <a:buSzPct val="86363"/>
              <a:buFont typeface="Wingdings"/>
              <a:buChar char=""/>
              <a:tabLst>
                <a:tab pos="1227455" algn="l"/>
              </a:tabLst>
            </a:pPr>
            <a:r>
              <a:rPr spc="-15" dirty="0">
                <a:solidFill>
                  <a:srgbClr val="404040"/>
                </a:solidFill>
              </a:rPr>
              <a:t>uniaxialMaterial</a:t>
            </a:r>
            <a:r>
              <a:rPr spc="60" dirty="0">
                <a:solidFill>
                  <a:srgbClr val="404040"/>
                </a:solidFill>
              </a:rPr>
              <a:t> </a:t>
            </a:r>
            <a:r>
              <a:rPr spc="-20" dirty="0"/>
              <a:t>matType?</a:t>
            </a:r>
            <a:r>
              <a:rPr spc="35" dirty="0"/>
              <a:t> </a:t>
            </a:r>
            <a:r>
              <a:rPr spc="-35" dirty="0"/>
              <a:t>matTag?</a:t>
            </a:r>
            <a:r>
              <a:rPr spc="20" dirty="0"/>
              <a:t> </a:t>
            </a:r>
            <a:r>
              <a:rPr spc="-10" dirty="0"/>
              <a:t>arg1?</a:t>
            </a:r>
            <a:r>
              <a:rPr spc="20" dirty="0"/>
              <a:t> </a:t>
            </a:r>
            <a:r>
              <a:rPr spc="-5" dirty="0"/>
              <a:t>...</a:t>
            </a:r>
            <a:r>
              <a:rPr dirty="0"/>
              <a:t> </a:t>
            </a:r>
            <a:r>
              <a:rPr spc="-5" dirty="0"/>
              <a:t>:</a:t>
            </a:r>
          </a:p>
          <a:p>
            <a:pPr marL="1329055" lvl="1" indent="-175895">
              <a:lnSpc>
                <a:spcPts val="1830"/>
              </a:lnSpc>
              <a:buChar char="•"/>
              <a:tabLst>
                <a:tab pos="1329690" algn="l"/>
              </a:tabLst>
            </a:pP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uniaxialMaterial</a:t>
            </a:r>
            <a:r>
              <a:rPr sz="1900" spc="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libri"/>
                <a:cs typeface="Calibri"/>
              </a:rPr>
              <a:t>Steel01</a:t>
            </a:r>
            <a:r>
              <a:rPr sz="1900" b="1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404040"/>
                </a:solidFill>
                <a:latin typeface="Calibri"/>
                <a:cs typeface="Calibri"/>
              </a:rPr>
              <a:t>$matTag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$Fy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$E0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$b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&lt;$a1 $a2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$a3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$a4&gt;</a:t>
            </a:r>
            <a:endParaRPr sz="1900" dirty="0">
              <a:latin typeface="Calibri"/>
              <a:cs typeface="Calibri"/>
            </a:endParaRPr>
          </a:p>
          <a:p>
            <a:pPr marL="1329055" lvl="1" indent="-175895">
              <a:lnSpc>
                <a:spcPts val="1825"/>
              </a:lnSpc>
              <a:buChar char="•"/>
              <a:tabLst>
                <a:tab pos="1329690" algn="l"/>
              </a:tabLst>
            </a:pP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uniaxialMaterial</a:t>
            </a:r>
            <a:r>
              <a:rPr sz="19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15" dirty="0">
                <a:solidFill>
                  <a:srgbClr val="404040"/>
                </a:solidFill>
                <a:latin typeface="Calibri"/>
                <a:cs typeface="Calibri"/>
              </a:rPr>
              <a:t>Concrete02</a:t>
            </a:r>
            <a:r>
              <a:rPr sz="1900" b="1" spc="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$matTag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$fpc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$epsc0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$fpcu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$epsU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$lambda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$ft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$Ets</a:t>
            </a:r>
            <a:endParaRPr sz="1900" dirty="0">
              <a:latin typeface="Calibri"/>
              <a:cs typeface="Calibri"/>
            </a:endParaRPr>
          </a:p>
          <a:p>
            <a:pPr marL="1329055" lvl="1" indent="-175895">
              <a:lnSpc>
                <a:spcPts val="1825"/>
              </a:lnSpc>
              <a:buChar char="•"/>
              <a:tabLst>
                <a:tab pos="1329690" algn="l"/>
              </a:tabLst>
            </a:pP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uniaxialMaterial</a:t>
            </a:r>
            <a:r>
              <a:rPr sz="1900" spc="5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15" dirty="0">
                <a:solidFill>
                  <a:srgbClr val="404040"/>
                </a:solidFill>
                <a:latin typeface="Calibri"/>
                <a:cs typeface="Calibri"/>
              </a:rPr>
              <a:t>Hysteretic</a:t>
            </a:r>
            <a:r>
              <a:rPr sz="1900" b="1" spc="5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404040"/>
                </a:solidFill>
                <a:latin typeface="Calibri"/>
                <a:cs typeface="Calibri"/>
              </a:rPr>
              <a:t>$matTag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$s1p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$e1p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$s2p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$e2p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...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...$pinchX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$pinchY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$damage1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$damage2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&lt;$beta&gt;</a:t>
            </a:r>
            <a:endParaRPr sz="1900" dirty="0">
              <a:latin typeface="Calibri"/>
              <a:cs typeface="Calibri"/>
            </a:endParaRPr>
          </a:p>
          <a:p>
            <a:pPr marL="1329055" lvl="1" indent="-175895">
              <a:lnSpc>
                <a:spcPts val="1825"/>
              </a:lnSpc>
              <a:buChar char="•"/>
              <a:tabLst>
                <a:tab pos="1329690" algn="l"/>
              </a:tabLst>
            </a:pP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uniaxialMaterial</a:t>
            </a:r>
            <a:r>
              <a:rPr sz="1900" spc="5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libri"/>
                <a:cs typeface="Calibri"/>
              </a:rPr>
              <a:t>ViscousDamper</a:t>
            </a:r>
            <a:r>
              <a:rPr sz="1900" b="1" spc="6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404040"/>
                </a:solidFill>
                <a:latin typeface="Calibri"/>
                <a:cs typeface="Calibri"/>
              </a:rPr>
              <a:t>$matTag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$K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$Cd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$alpha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&lt;$LGap&gt;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$NM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35" dirty="0">
                <a:solidFill>
                  <a:srgbClr val="404040"/>
                </a:solidFill>
                <a:latin typeface="Calibri"/>
                <a:cs typeface="Calibri"/>
              </a:rPr>
              <a:t>$RelTol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35" dirty="0">
                <a:solidFill>
                  <a:srgbClr val="404040"/>
                </a:solidFill>
                <a:latin typeface="Calibri"/>
                <a:cs typeface="Calibri"/>
              </a:rPr>
              <a:t>$AbsTol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$MaxHalf&gt;</a:t>
            </a:r>
            <a:endParaRPr sz="1900" dirty="0">
              <a:latin typeface="Calibri"/>
              <a:cs typeface="Calibri"/>
            </a:endParaRPr>
          </a:p>
          <a:p>
            <a:pPr marL="1329055" lvl="1" indent="-175895">
              <a:lnSpc>
                <a:spcPts val="2050"/>
              </a:lnSpc>
              <a:buChar char="•"/>
              <a:tabLst>
                <a:tab pos="1329690" algn="l"/>
              </a:tabLst>
            </a:pP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uniaxialMaterial</a:t>
            </a:r>
            <a:r>
              <a:rPr sz="1900" spc="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libri"/>
                <a:cs typeface="Calibri"/>
              </a:rPr>
              <a:t>Viscous</a:t>
            </a:r>
            <a:r>
              <a:rPr sz="1900" b="1" spc="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404040"/>
                </a:solidFill>
                <a:latin typeface="Calibri"/>
                <a:cs typeface="Calibri"/>
              </a:rPr>
              <a:t>$matTag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$C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$Alpha</a:t>
            </a:r>
            <a:endParaRPr sz="19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88969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Proceso</a:t>
            </a:r>
            <a:r>
              <a:rPr sz="4800" spc="-13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de</a:t>
            </a:r>
            <a:r>
              <a:rPr sz="4800" spc="-105" dirty="0">
                <a:solidFill>
                  <a:srgbClr val="404040"/>
                </a:solidFill>
              </a:rPr>
              <a:t> </a:t>
            </a:r>
            <a:r>
              <a:rPr sz="4800" spc="-50" dirty="0">
                <a:solidFill>
                  <a:srgbClr val="404040"/>
                </a:solidFill>
              </a:rPr>
              <a:t>Modelación</a:t>
            </a:r>
            <a:r>
              <a:rPr sz="4800" spc="-12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en</a:t>
            </a:r>
            <a:r>
              <a:rPr sz="4800" spc="-100" dirty="0">
                <a:solidFill>
                  <a:srgbClr val="404040"/>
                </a:solidFill>
              </a:rPr>
              <a:t> </a:t>
            </a:r>
            <a:r>
              <a:rPr sz="4800" spc="-45" dirty="0">
                <a:solidFill>
                  <a:srgbClr val="404040"/>
                </a:solidFill>
              </a:rPr>
              <a:t>OpenSees</a:t>
            </a:r>
            <a:endParaRPr sz="4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84580" y="1989200"/>
            <a:ext cx="9136380" cy="31883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4470" indent="-192405">
              <a:lnSpc>
                <a:spcPts val="2530"/>
              </a:lnSpc>
              <a:spcBef>
                <a:spcPts val="95"/>
              </a:spcBef>
              <a:buClr>
                <a:srgbClr val="D24717"/>
              </a:buClr>
              <a:buFont typeface="Wingdings"/>
              <a:buChar char=""/>
              <a:tabLst>
                <a:tab pos="205104" algn="l"/>
              </a:tabLst>
            </a:pPr>
            <a:r>
              <a:rPr sz="2200" b="1" spc="-5" dirty="0">
                <a:solidFill>
                  <a:srgbClr val="404040"/>
                </a:solidFill>
                <a:latin typeface="Calibri"/>
                <a:cs typeface="Calibri"/>
              </a:rPr>
              <a:t>section</a:t>
            </a:r>
            <a:r>
              <a:rPr sz="2200" b="1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200" b="1" spc="-15" dirty="0">
                <a:solidFill>
                  <a:srgbClr val="D24717"/>
                </a:solidFill>
                <a:latin typeface="Calibri"/>
                <a:cs typeface="Calibri"/>
              </a:rPr>
              <a:t>secType?</a:t>
            </a:r>
            <a:r>
              <a:rPr sz="2200" b="1" spc="2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30" dirty="0">
                <a:solidFill>
                  <a:srgbClr val="D24717"/>
                </a:solidFill>
                <a:latin typeface="Calibri"/>
                <a:cs typeface="Calibri"/>
              </a:rPr>
              <a:t>secTag?</a:t>
            </a:r>
            <a:r>
              <a:rPr sz="2200" b="1" spc="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arg1?</a:t>
            </a:r>
            <a:r>
              <a:rPr sz="2200" b="1" spc="1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...</a:t>
            </a:r>
            <a:endParaRPr sz="2200" dirty="0">
              <a:latin typeface="Calibri"/>
              <a:cs typeface="Calibri"/>
            </a:endParaRPr>
          </a:p>
          <a:p>
            <a:pPr marL="279400" lvl="1" indent="-175895">
              <a:lnSpc>
                <a:spcPts val="2060"/>
              </a:lnSpc>
              <a:buChar char="•"/>
              <a:tabLst>
                <a:tab pos="280035" algn="l"/>
              </a:tabLst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section </a:t>
            </a:r>
            <a:r>
              <a:rPr sz="1900" b="1" spc="-10" dirty="0">
                <a:solidFill>
                  <a:srgbClr val="404040"/>
                </a:solidFill>
                <a:latin typeface="Calibri"/>
                <a:cs typeface="Calibri"/>
              </a:rPr>
              <a:t>Elastic</a:t>
            </a:r>
            <a:r>
              <a:rPr sz="1900" b="1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$secTag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</a:t>
            </a:r>
            <a:r>
              <a:rPr sz="19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$A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$Iz</a:t>
            </a:r>
            <a:endParaRPr sz="1900" dirty="0">
              <a:latin typeface="Calibri"/>
              <a:cs typeface="Calibri"/>
            </a:endParaRPr>
          </a:p>
          <a:p>
            <a:pPr marL="279400" lvl="1" indent="-175895">
              <a:lnSpc>
                <a:spcPts val="2050"/>
              </a:lnSpc>
              <a:buChar char="•"/>
              <a:tabLst>
                <a:tab pos="280035" algn="l"/>
              </a:tabLst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section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libri"/>
                <a:cs typeface="Calibri"/>
              </a:rPr>
              <a:t>Uniaxial</a:t>
            </a:r>
            <a:r>
              <a:rPr sz="1900" b="1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$secTag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404040"/>
                </a:solidFill>
                <a:latin typeface="Calibri"/>
                <a:cs typeface="Calibri"/>
              </a:rPr>
              <a:t>$matTag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$quantity</a:t>
            </a:r>
            <a:endParaRPr sz="1900" dirty="0">
              <a:latin typeface="Calibri"/>
              <a:cs typeface="Calibri"/>
            </a:endParaRPr>
          </a:p>
          <a:p>
            <a:pPr marL="279400" lvl="1" indent="-175895">
              <a:lnSpc>
                <a:spcPts val="2165"/>
              </a:lnSpc>
              <a:buChar char="•"/>
              <a:tabLst>
                <a:tab pos="280035" algn="l"/>
              </a:tabLst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section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15" dirty="0">
                <a:solidFill>
                  <a:srgbClr val="404040"/>
                </a:solidFill>
                <a:latin typeface="Calibri"/>
                <a:cs typeface="Calibri"/>
              </a:rPr>
              <a:t>Aggregator</a:t>
            </a:r>
            <a:r>
              <a:rPr sz="1900" b="1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$secTag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$matTag1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$dof1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$matTag2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$dof2 ...</a:t>
            </a:r>
            <a:endParaRPr sz="1900" dirty="0">
              <a:latin typeface="Calibri"/>
              <a:cs typeface="Calibri"/>
            </a:endParaRPr>
          </a:p>
          <a:p>
            <a:pPr marL="177165" indent="-165100">
              <a:lnSpc>
                <a:spcPts val="2540"/>
              </a:lnSpc>
              <a:spcBef>
                <a:spcPts val="1115"/>
              </a:spcBef>
              <a:buClr>
                <a:srgbClr val="D24717"/>
              </a:buClr>
              <a:buSzPct val="86363"/>
              <a:buFont typeface="Wingdings"/>
              <a:buChar char=""/>
              <a:tabLst>
                <a:tab pos="177800" algn="l"/>
              </a:tabLst>
            </a:pPr>
            <a:r>
              <a:rPr sz="2200" b="1" spc="-10" dirty="0">
                <a:solidFill>
                  <a:srgbClr val="404040"/>
                </a:solidFill>
                <a:latin typeface="Calibri"/>
                <a:cs typeface="Calibri"/>
              </a:rPr>
              <a:t>element</a:t>
            </a:r>
            <a:r>
              <a:rPr sz="2200" b="1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200" b="1" spc="-15" dirty="0">
                <a:solidFill>
                  <a:srgbClr val="D24717"/>
                </a:solidFill>
                <a:latin typeface="Calibri"/>
                <a:cs typeface="Calibri"/>
              </a:rPr>
              <a:t>eleType?</a:t>
            </a:r>
            <a:r>
              <a:rPr sz="2200" b="1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arg1?</a:t>
            </a:r>
            <a:r>
              <a:rPr sz="2200" b="1" spc="-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...</a:t>
            </a:r>
            <a:endParaRPr sz="2200" dirty="0">
              <a:latin typeface="Calibri"/>
              <a:cs typeface="Calibri"/>
            </a:endParaRPr>
          </a:p>
          <a:p>
            <a:pPr marL="279400" lvl="1" indent="-175895">
              <a:lnSpc>
                <a:spcPts val="2065"/>
              </a:lnSpc>
              <a:buChar char="•"/>
              <a:tabLst>
                <a:tab pos="280035" algn="l"/>
              </a:tabLst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element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libri"/>
                <a:cs typeface="Calibri"/>
              </a:rPr>
              <a:t>truss</a:t>
            </a:r>
            <a:r>
              <a:rPr sz="1900" b="1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$eleTag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$iNode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$jNode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$A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$matTag</a:t>
            </a:r>
            <a:endParaRPr sz="1900" dirty="0">
              <a:latin typeface="Calibri"/>
              <a:cs typeface="Calibri"/>
            </a:endParaRPr>
          </a:p>
          <a:p>
            <a:pPr marL="279400" lvl="1" indent="-175895">
              <a:lnSpc>
                <a:spcPts val="2050"/>
              </a:lnSpc>
              <a:buChar char="•"/>
              <a:tabLst>
                <a:tab pos="280035" algn="l"/>
              </a:tabLst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element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libri"/>
                <a:cs typeface="Calibri"/>
              </a:rPr>
              <a:t>zeroLength</a:t>
            </a:r>
            <a:r>
              <a:rPr sz="1900" b="1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$eleTag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$iNode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$jNode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-mat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$matTag1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$matTag2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...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-dir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$dir1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$dir2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...</a:t>
            </a:r>
            <a:endParaRPr sz="1900" dirty="0">
              <a:latin typeface="Calibri"/>
              <a:cs typeface="Calibri"/>
            </a:endParaRPr>
          </a:p>
          <a:p>
            <a:pPr marL="279400" lvl="1" indent="-175895">
              <a:lnSpc>
                <a:spcPts val="2050"/>
              </a:lnSpc>
              <a:buChar char="•"/>
              <a:tabLst>
                <a:tab pos="280035" algn="l"/>
              </a:tabLst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element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libri"/>
                <a:cs typeface="Calibri"/>
              </a:rPr>
              <a:t>elasticBeamColumn</a:t>
            </a:r>
            <a:r>
              <a:rPr sz="1900" b="1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$eleTag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$iNode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$jNode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$A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$Iz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$transfTag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 …</a:t>
            </a:r>
            <a:endParaRPr sz="1900" dirty="0">
              <a:latin typeface="Calibri"/>
              <a:cs typeface="Calibri"/>
            </a:endParaRPr>
          </a:p>
          <a:p>
            <a:pPr marL="279400" lvl="1" indent="-175895">
              <a:lnSpc>
                <a:spcPts val="2050"/>
              </a:lnSpc>
              <a:buChar char="•"/>
              <a:tabLst>
                <a:tab pos="280035" algn="l"/>
              </a:tabLst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element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libri"/>
                <a:cs typeface="Calibri"/>
              </a:rPr>
              <a:t>beamWithHinges</a:t>
            </a:r>
            <a:r>
              <a:rPr sz="1900" b="1" spc="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$eleTag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$iNode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$jNode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$secTagI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$Lpi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$secTagJ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$Lpj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$A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$Iz</a:t>
            </a:r>
            <a:endParaRPr sz="1900" dirty="0">
              <a:latin typeface="Calibri"/>
              <a:cs typeface="Calibri"/>
            </a:endParaRPr>
          </a:p>
          <a:p>
            <a:pPr marL="265430">
              <a:lnSpc>
                <a:spcPts val="2055"/>
              </a:lnSpc>
            </a:pP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$transfTag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 &lt;-mass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$massDens&gt;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&lt;-iter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$maxIters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$tol&gt;</a:t>
            </a:r>
            <a:endParaRPr sz="1900" dirty="0">
              <a:latin typeface="Calibri"/>
              <a:cs typeface="Calibri"/>
            </a:endParaRPr>
          </a:p>
          <a:p>
            <a:pPr marL="279400" lvl="1" indent="-175895">
              <a:lnSpc>
                <a:spcPts val="2165"/>
              </a:lnSpc>
              <a:buChar char="•"/>
              <a:tabLst>
                <a:tab pos="280035" algn="l"/>
              </a:tabLst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element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libri"/>
                <a:cs typeface="Calibri"/>
              </a:rPr>
              <a:t>twoNodeLink</a:t>
            </a:r>
            <a:r>
              <a:rPr sz="1900" b="1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$eleTag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$iNode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$jNode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-mat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$matTags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-dir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$dirs</a:t>
            </a:r>
            <a:endParaRPr sz="19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88969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Proceso</a:t>
            </a:r>
            <a:r>
              <a:rPr sz="4800" spc="-13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de</a:t>
            </a:r>
            <a:r>
              <a:rPr sz="4800" spc="-105" dirty="0">
                <a:solidFill>
                  <a:srgbClr val="404040"/>
                </a:solidFill>
              </a:rPr>
              <a:t> </a:t>
            </a:r>
            <a:r>
              <a:rPr sz="4800" spc="-50" dirty="0">
                <a:solidFill>
                  <a:srgbClr val="404040"/>
                </a:solidFill>
              </a:rPr>
              <a:t>Modelación</a:t>
            </a:r>
            <a:r>
              <a:rPr sz="4800" spc="-12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en</a:t>
            </a:r>
            <a:r>
              <a:rPr sz="4800" spc="-100" dirty="0">
                <a:solidFill>
                  <a:srgbClr val="404040"/>
                </a:solidFill>
              </a:rPr>
              <a:t> </a:t>
            </a:r>
            <a:r>
              <a:rPr sz="4800" spc="-45" dirty="0">
                <a:solidFill>
                  <a:srgbClr val="404040"/>
                </a:solidFill>
              </a:rPr>
              <a:t>OpenSees</a:t>
            </a:r>
            <a:endParaRPr sz="4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84580" y="1961768"/>
            <a:ext cx="10024745" cy="31070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7165" indent="-165100">
              <a:lnSpc>
                <a:spcPts val="2420"/>
              </a:lnSpc>
              <a:spcBef>
                <a:spcPts val="95"/>
              </a:spcBef>
              <a:buClr>
                <a:srgbClr val="D24717"/>
              </a:buClr>
              <a:buSzPct val="86363"/>
              <a:buFont typeface="Wingdings"/>
              <a:buChar char=""/>
              <a:tabLst>
                <a:tab pos="177800" algn="l"/>
              </a:tabLst>
            </a:pPr>
            <a:r>
              <a:rPr sz="2200" b="1" spc="-5" dirty="0">
                <a:solidFill>
                  <a:srgbClr val="404040"/>
                </a:solidFill>
                <a:latin typeface="Calibri"/>
                <a:cs typeface="Calibri"/>
              </a:rPr>
              <a:t>timeSeries</a:t>
            </a:r>
            <a:r>
              <a:rPr sz="2200" b="1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seriesType?</a:t>
            </a:r>
            <a:r>
              <a:rPr sz="2200" b="1" spc="2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arg1?</a:t>
            </a:r>
            <a:r>
              <a:rPr sz="2200" b="1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...</a:t>
            </a:r>
            <a:endParaRPr sz="2200" dirty="0">
              <a:latin typeface="Calibri"/>
              <a:cs typeface="Calibri"/>
            </a:endParaRPr>
          </a:p>
          <a:p>
            <a:pPr marL="279400" lvl="1" indent="-175895">
              <a:lnSpc>
                <a:spcPts val="2060"/>
              </a:lnSpc>
              <a:buChar char="•"/>
              <a:tabLst>
                <a:tab pos="280035" algn="l"/>
              </a:tabLst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timeSeries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20" dirty="0">
                <a:solidFill>
                  <a:srgbClr val="404040"/>
                </a:solidFill>
                <a:latin typeface="Calibri"/>
                <a:cs typeface="Calibri"/>
              </a:rPr>
              <a:t>Path</a:t>
            </a:r>
            <a:r>
              <a:rPr sz="1900" b="1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$tag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-dt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$dt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-filePath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$filePath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&lt;-factor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$cFactor&gt;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…</a:t>
            </a:r>
            <a:endParaRPr sz="1900" dirty="0">
              <a:latin typeface="Calibri"/>
              <a:cs typeface="Calibri"/>
            </a:endParaRPr>
          </a:p>
          <a:p>
            <a:pPr marL="177165" indent="-165100">
              <a:lnSpc>
                <a:spcPts val="2420"/>
              </a:lnSpc>
              <a:spcBef>
                <a:spcPts val="865"/>
              </a:spcBef>
              <a:buClr>
                <a:srgbClr val="D24717"/>
              </a:buClr>
              <a:buSzPct val="86363"/>
              <a:buFont typeface="Wingdings"/>
              <a:buChar char=""/>
              <a:tabLst>
                <a:tab pos="177800" algn="l"/>
              </a:tabLst>
            </a:pPr>
            <a:r>
              <a:rPr sz="2200" b="1" spc="-20" dirty="0">
                <a:solidFill>
                  <a:srgbClr val="404040"/>
                </a:solidFill>
                <a:latin typeface="Calibri"/>
                <a:cs typeface="Calibri"/>
              </a:rPr>
              <a:t>pattern</a:t>
            </a:r>
            <a:r>
              <a:rPr sz="2200" b="1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200" b="1" spc="-20" dirty="0">
                <a:solidFill>
                  <a:srgbClr val="D24717"/>
                </a:solidFill>
                <a:latin typeface="Calibri"/>
                <a:cs typeface="Calibri"/>
              </a:rPr>
              <a:t>patternType?</a:t>
            </a:r>
            <a:r>
              <a:rPr sz="2200" b="1" spc="3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arg1?</a:t>
            </a:r>
            <a:r>
              <a:rPr sz="2200" b="1" spc="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...</a:t>
            </a:r>
            <a:endParaRPr sz="2200" dirty="0">
              <a:latin typeface="Calibri"/>
              <a:cs typeface="Calibri"/>
            </a:endParaRPr>
          </a:p>
          <a:p>
            <a:pPr marL="279400" lvl="1" indent="-175895">
              <a:lnSpc>
                <a:spcPts val="2060"/>
              </a:lnSpc>
              <a:buChar char="•"/>
              <a:tabLst>
                <a:tab pos="280035" algn="l"/>
              </a:tabLst>
            </a:pP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pattern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404040"/>
                </a:solidFill>
                <a:latin typeface="Calibri"/>
                <a:cs typeface="Calibri"/>
              </a:rPr>
              <a:t>UniformExcitation</a:t>
            </a:r>
            <a:r>
              <a:rPr sz="1900" b="1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$patternTag</a:t>
            </a:r>
            <a:r>
              <a:rPr sz="19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$dir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-accel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30" dirty="0">
                <a:solidFill>
                  <a:srgbClr val="404040"/>
                </a:solidFill>
                <a:latin typeface="Calibri"/>
                <a:cs typeface="Calibri"/>
              </a:rPr>
              <a:t>$tsTag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&lt;-vel0</a:t>
            </a:r>
            <a:r>
              <a:rPr sz="1900" spc="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$vel0&gt;</a:t>
            </a:r>
            <a:r>
              <a:rPr sz="19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&lt;-fact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$cFactor&gt;</a:t>
            </a:r>
            <a:endParaRPr sz="1900" dirty="0">
              <a:latin typeface="Calibri"/>
              <a:cs typeface="Calibri"/>
            </a:endParaRPr>
          </a:p>
          <a:p>
            <a:pPr marL="177165" indent="-165100">
              <a:lnSpc>
                <a:spcPts val="2420"/>
              </a:lnSpc>
              <a:spcBef>
                <a:spcPts val="855"/>
              </a:spcBef>
              <a:buClr>
                <a:srgbClr val="D24717"/>
              </a:buClr>
              <a:buSzPct val="86363"/>
              <a:buFont typeface="Wingdings"/>
              <a:buChar char=""/>
              <a:tabLst>
                <a:tab pos="177800" algn="l"/>
              </a:tabLst>
            </a:pPr>
            <a:r>
              <a:rPr sz="2200" b="1" spc="-15" dirty="0">
                <a:solidFill>
                  <a:srgbClr val="404040"/>
                </a:solidFill>
                <a:latin typeface="Calibri"/>
                <a:cs typeface="Calibri"/>
              </a:rPr>
              <a:t>recorder</a:t>
            </a:r>
            <a:r>
              <a:rPr sz="2200" b="1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200" b="1" spc="-15" dirty="0">
                <a:solidFill>
                  <a:srgbClr val="D24717"/>
                </a:solidFill>
                <a:latin typeface="Calibri"/>
                <a:cs typeface="Calibri"/>
              </a:rPr>
              <a:t>recorderType?</a:t>
            </a:r>
            <a:r>
              <a:rPr sz="2200" b="1" spc="3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arg1?</a:t>
            </a:r>
            <a:r>
              <a:rPr sz="2200" b="1" spc="1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D24717"/>
                </a:solidFill>
                <a:latin typeface="Calibri"/>
                <a:cs typeface="Calibri"/>
              </a:rPr>
              <a:t>...</a:t>
            </a:r>
            <a:endParaRPr sz="2200" dirty="0">
              <a:latin typeface="Calibri"/>
              <a:cs typeface="Calibri"/>
            </a:endParaRPr>
          </a:p>
          <a:p>
            <a:pPr marL="104139" marR="180975" lvl="1">
              <a:lnSpc>
                <a:spcPct val="80000"/>
              </a:lnSpc>
              <a:spcBef>
                <a:spcPts val="229"/>
              </a:spcBef>
              <a:buChar char="•"/>
              <a:tabLst>
                <a:tab pos="280035" algn="l"/>
              </a:tabLst>
            </a:pP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recorder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404040"/>
                </a:solidFill>
                <a:latin typeface="Calibri"/>
                <a:cs typeface="Calibri"/>
              </a:rPr>
              <a:t>Node</a:t>
            </a:r>
            <a:r>
              <a:rPr sz="1900" b="1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&lt;-file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$fileName&gt;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&lt;-precision</a:t>
            </a:r>
            <a:r>
              <a:rPr sz="19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$nSD&gt;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&lt;-timeSeries</a:t>
            </a:r>
            <a:r>
              <a:rPr sz="19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$tsTag&gt;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&lt;-time&gt;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&lt;-dT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$deltaT&gt;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&lt;- </a:t>
            </a:r>
            <a:r>
              <a:rPr sz="1900" spc="-4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node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$node1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$node2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...&gt;</a:t>
            </a: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&lt;-nodeRange</a:t>
            </a:r>
            <a:r>
              <a:rPr sz="1900" spc="6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$startNode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$endNode&gt;</a:t>
            </a:r>
            <a:r>
              <a:rPr sz="19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-dof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($dof1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$dof2</a:t>
            </a:r>
            <a:r>
              <a:rPr sz="19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...)</a:t>
            </a:r>
            <a:r>
              <a:rPr sz="19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$respType‘</a:t>
            </a:r>
            <a:endParaRPr sz="1900" dirty="0">
              <a:latin typeface="Calibri"/>
              <a:cs typeface="Calibri"/>
            </a:endParaRPr>
          </a:p>
          <a:p>
            <a:pPr marL="104139">
              <a:lnSpc>
                <a:spcPts val="1595"/>
              </a:lnSpc>
            </a:pPr>
            <a:r>
              <a:rPr sz="1900" spc="-40" dirty="0">
                <a:solidFill>
                  <a:srgbClr val="404040"/>
                </a:solidFill>
                <a:latin typeface="Calibri"/>
                <a:cs typeface="Calibri"/>
              </a:rPr>
              <a:t>(“disp”,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40" dirty="0">
                <a:solidFill>
                  <a:srgbClr val="404040"/>
                </a:solidFill>
                <a:latin typeface="Calibri"/>
                <a:cs typeface="Calibri"/>
              </a:rPr>
              <a:t>“vel”,</a:t>
            </a:r>
            <a:r>
              <a:rPr sz="19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35" dirty="0">
                <a:solidFill>
                  <a:srgbClr val="404040"/>
                </a:solidFill>
                <a:latin typeface="Calibri"/>
                <a:cs typeface="Calibri"/>
              </a:rPr>
              <a:t>“accel”,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“reaction”…)</a:t>
            </a:r>
            <a:endParaRPr sz="1900" dirty="0">
              <a:latin typeface="Calibri"/>
              <a:cs typeface="Calibri"/>
            </a:endParaRPr>
          </a:p>
          <a:p>
            <a:pPr marL="279400" lvl="1" indent="-175895">
              <a:lnSpc>
                <a:spcPts val="1825"/>
              </a:lnSpc>
              <a:buChar char="•"/>
              <a:tabLst>
                <a:tab pos="280035" algn="l"/>
              </a:tabLst>
            </a:pP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recorder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Element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&lt;-file</a:t>
            </a:r>
            <a:r>
              <a:rPr sz="19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$fileName&gt;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&lt;-precision</a:t>
            </a:r>
            <a:r>
              <a:rPr sz="19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$nSD&gt;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&lt;-time&gt;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&lt;-dT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$deltaT&gt;</a:t>
            </a:r>
            <a:r>
              <a:rPr sz="19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&lt;-ele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($ele1</a:t>
            </a:r>
            <a:r>
              <a:rPr sz="19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$ele2</a:t>
            </a:r>
            <a:r>
              <a:rPr sz="19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...)&gt;</a:t>
            </a:r>
            <a:endParaRPr sz="1900" dirty="0">
              <a:latin typeface="Calibri"/>
              <a:cs typeface="Calibri"/>
            </a:endParaRPr>
          </a:p>
          <a:p>
            <a:pPr marL="104139">
              <a:lnSpc>
                <a:spcPts val="1825"/>
              </a:lnSpc>
            </a:pP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&lt;-eleRange</a:t>
            </a:r>
            <a:r>
              <a:rPr sz="1900" spc="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$startEle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5" dirty="0">
                <a:solidFill>
                  <a:srgbClr val="404040"/>
                </a:solidFill>
                <a:latin typeface="Calibri"/>
                <a:cs typeface="Calibri"/>
              </a:rPr>
              <a:t>$endEle&gt;</a:t>
            </a:r>
            <a:r>
              <a:rPr sz="19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$arg1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$arg2</a:t>
            </a:r>
            <a:r>
              <a:rPr sz="19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...</a:t>
            </a:r>
            <a:endParaRPr sz="1900" dirty="0">
              <a:latin typeface="Calibri"/>
              <a:cs typeface="Calibri"/>
            </a:endParaRPr>
          </a:p>
          <a:p>
            <a:pPr marL="104139">
              <a:lnSpc>
                <a:spcPts val="2050"/>
              </a:lnSpc>
            </a:pP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(“globalForce”,</a:t>
            </a:r>
            <a:r>
              <a:rPr sz="19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25" dirty="0">
                <a:solidFill>
                  <a:srgbClr val="404040"/>
                </a:solidFill>
                <a:latin typeface="Calibri"/>
                <a:cs typeface="Calibri"/>
              </a:rPr>
              <a:t>“localforce”,</a:t>
            </a:r>
            <a:r>
              <a:rPr sz="19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-15" dirty="0">
                <a:solidFill>
                  <a:srgbClr val="404040"/>
                </a:solidFill>
                <a:latin typeface="Calibri"/>
                <a:cs typeface="Calibri"/>
              </a:rPr>
              <a:t>“deformation”…)</a:t>
            </a:r>
            <a:endParaRPr sz="19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88969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Proceso</a:t>
            </a:r>
            <a:r>
              <a:rPr sz="4800" spc="-13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de</a:t>
            </a:r>
            <a:r>
              <a:rPr sz="4800" spc="-105" dirty="0">
                <a:solidFill>
                  <a:srgbClr val="404040"/>
                </a:solidFill>
              </a:rPr>
              <a:t> </a:t>
            </a:r>
            <a:r>
              <a:rPr sz="4800" spc="-50" dirty="0">
                <a:solidFill>
                  <a:srgbClr val="404040"/>
                </a:solidFill>
              </a:rPr>
              <a:t>Modelación</a:t>
            </a:r>
            <a:r>
              <a:rPr sz="4800" spc="-12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en</a:t>
            </a:r>
            <a:r>
              <a:rPr sz="4800" spc="-100" dirty="0">
                <a:solidFill>
                  <a:srgbClr val="404040"/>
                </a:solidFill>
              </a:rPr>
              <a:t> </a:t>
            </a:r>
            <a:r>
              <a:rPr sz="4800" spc="-45" dirty="0">
                <a:solidFill>
                  <a:srgbClr val="404040"/>
                </a:solidFill>
              </a:rPr>
              <a:t>OpenSees</a:t>
            </a:r>
            <a:endParaRPr sz="4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84580" y="1992249"/>
            <a:ext cx="10634980" cy="37865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indent="-172720">
              <a:lnSpc>
                <a:spcPts val="2280"/>
              </a:lnSpc>
              <a:spcBef>
                <a:spcPts val="105"/>
              </a:spcBef>
              <a:buClr>
                <a:srgbClr val="D24717"/>
              </a:buClr>
              <a:buFont typeface="Wingdings"/>
              <a:buChar char=""/>
              <a:tabLst>
                <a:tab pos="185420" algn="l"/>
              </a:tabLst>
            </a:pPr>
            <a:r>
              <a:rPr sz="2000" b="1" spc="-10" dirty="0">
                <a:solidFill>
                  <a:srgbClr val="404040"/>
                </a:solidFill>
                <a:latin typeface="Calibri"/>
                <a:cs typeface="Calibri"/>
              </a:rPr>
              <a:t>Constraints:</a:t>
            </a:r>
            <a:r>
              <a:rPr sz="2000" b="1" spc="-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Cómo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programa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manipula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las</a:t>
            </a:r>
            <a:r>
              <a:rPr sz="20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restricciones</a:t>
            </a:r>
            <a:r>
              <a:rPr sz="20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impuestas.</a:t>
            </a:r>
            <a:endParaRPr sz="2000" dirty="0">
              <a:latin typeface="Calibri"/>
              <a:cs typeface="Calibri"/>
            </a:endParaRPr>
          </a:p>
          <a:p>
            <a:pPr marL="104139">
              <a:lnSpc>
                <a:spcPts val="2280"/>
              </a:lnSpc>
            </a:pPr>
            <a:r>
              <a:rPr sz="2000" spc="-25" dirty="0">
                <a:solidFill>
                  <a:srgbClr val="D24717"/>
                </a:solidFill>
                <a:latin typeface="Calibri"/>
                <a:cs typeface="Calibri"/>
              </a:rPr>
              <a:t>“Plain”,</a:t>
            </a:r>
            <a:r>
              <a:rPr sz="2000" spc="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rgbClr val="D24717"/>
                </a:solidFill>
                <a:latin typeface="Calibri"/>
                <a:cs typeface="Calibri"/>
              </a:rPr>
              <a:t>“Lagrange”,</a:t>
            </a:r>
            <a:r>
              <a:rPr sz="2000" spc="-3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“Penalty”,</a:t>
            </a:r>
            <a:r>
              <a:rPr sz="2000" spc="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D24717"/>
                </a:solidFill>
                <a:latin typeface="Calibri"/>
                <a:cs typeface="Calibri"/>
              </a:rPr>
              <a:t>“Transformation”</a:t>
            </a:r>
            <a:endParaRPr sz="2000" dirty="0">
              <a:latin typeface="Calibri"/>
              <a:cs typeface="Calibri"/>
            </a:endParaRPr>
          </a:p>
          <a:p>
            <a:pPr marL="184785" indent="-172720">
              <a:lnSpc>
                <a:spcPts val="2280"/>
              </a:lnSpc>
              <a:spcBef>
                <a:spcPts val="1160"/>
              </a:spcBef>
              <a:buClr>
                <a:srgbClr val="D24717"/>
              </a:buClr>
              <a:buFont typeface="Wingdings"/>
              <a:buChar char=""/>
              <a:tabLst>
                <a:tab pos="185420" algn="l"/>
              </a:tabLst>
            </a:pPr>
            <a:r>
              <a:rPr sz="2000" b="1" spc="-15" dirty="0">
                <a:solidFill>
                  <a:srgbClr val="404040"/>
                </a:solidFill>
                <a:latin typeface="Calibri"/>
                <a:cs typeface="Calibri"/>
              </a:rPr>
              <a:t>System:</a:t>
            </a:r>
            <a:r>
              <a:rPr sz="2000" b="1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Cómo</a:t>
            </a:r>
            <a:r>
              <a:rPr sz="2000" spc="-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programa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almacena y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resuelve</a:t>
            </a:r>
            <a:r>
              <a:rPr sz="20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sistema</a:t>
            </a:r>
            <a:r>
              <a:rPr sz="20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ecuaciones.</a:t>
            </a:r>
            <a:endParaRPr sz="2000" dirty="0">
              <a:latin typeface="Calibri"/>
              <a:cs typeface="Calibri"/>
            </a:endParaRPr>
          </a:p>
          <a:p>
            <a:pPr marL="104139">
              <a:lnSpc>
                <a:spcPts val="2280"/>
              </a:lnSpc>
            </a:pP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“BandGeneral”,</a:t>
            </a:r>
            <a:r>
              <a:rPr sz="2000" spc="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“BandSPD”,</a:t>
            </a:r>
            <a:r>
              <a:rPr sz="2000" spc="-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“ProfileSPD”,</a:t>
            </a:r>
            <a:r>
              <a:rPr sz="2000" spc="2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rgbClr val="D24717"/>
                </a:solidFill>
                <a:latin typeface="Calibri"/>
                <a:cs typeface="Calibri"/>
              </a:rPr>
              <a:t>“SuperLU”,</a:t>
            </a:r>
            <a:r>
              <a:rPr sz="2000" spc="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D24717"/>
                </a:solidFill>
                <a:latin typeface="Calibri"/>
                <a:cs typeface="Calibri"/>
              </a:rPr>
              <a:t>“UmfPack”,</a:t>
            </a:r>
            <a:r>
              <a:rPr sz="2000" spc="3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“FullGeneral”,</a:t>
            </a:r>
            <a:r>
              <a:rPr sz="2000" spc="2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D24717"/>
                </a:solidFill>
                <a:latin typeface="Calibri"/>
                <a:cs typeface="Calibri"/>
              </a:rPr>
              <a:t>“SparseSYM”…</a:t>
            </a:r>
            <a:endParaRPr sz="2000" dirty="0">
              <a:latin typeface="Calibri"/>
              <a:cs typeface="Calibri"/>
            </a:endParaRPr>
          </a:p>
          <a:p>
            <a:pPr marL="184785" indent="-172720">
              <a:lnSpc>
                <a:spcPts val="2280"/>
              </a:lnSpc>
              <a:spcBef>
                <a:spcPts val="1155"/>
              </a:spcBef>
              <a:buClr>
                <a:srgbClr val="D24717"/>
              </a:buClr>
              <a:buFont typeface="Wingdings"/>
              <a:buChar char=""/>
              <a:tabLst>
                <a:tab pos="185420" algn="l"/>
              </a:tabLst>
            </a:pPr>
            <a:r>
              <a:rPr sz="2000" b="1" spc="-5" dirty="0">
                <a:solidFill>
                  <a:srgbClr val="404040"/>
                </a:solidFill>
                <a:latin typeface="Calibri"/>
                <a:cs typeface="Calibri"/>
              </a:rPr>
              <a:t>Numberer:</a:t>
            </a:r>
            <a:r>
              <a:rPr sz="2000" b="1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Cómo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programa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enumera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los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elementos</a:t>
            </a:r>
            <a:r>
              <a:rPr sz="20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y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grados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libertad.</a:t>
            </a:r>
            <a:endParaRPr sz="2000" dirty="0">
              <a:latin typeface="Calibri"/>
              <a:cs typeface="Calibri"/>
            </a:endParaRPr>
          </a:p>
          <a:p>
            <a:pPr marL="104139">
              <a:lnSpc>
                <a:spcPts val="2280"/>
              </a:lnSpc>
            </a:pPr>
            <a:r>
              <a:rPr sz="2000" spc="-25" dirty="0">
                <a:solidFill>
                  <a:srgbClr val="D24717"/>
                </a:solidFill>
                <a:latin typeface="Calibri"/>
                <a:cs typeface="Calibri"/>
              </a:rPr>
              <a:t>“Plain”,</a:t>
            </a:r>
            <a:r>
              <a:rPr sz="2000" spc="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“Reverse</a:t>
            </a:r>
            <a:r>
              <a:rPr sz="2000" spc="3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Cuthill-McKee”,</a:t>
            </a:r>
            <a:r>
              <a:rPr sz="2000" spc="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5" dirty="0">
                <a:solidFill>
                  <a:srgbClr val="D24717"/>
                </a:solidFill>
                <a:latin typeface="Calibri"/>
                <a:cs typeface="Calibri"/>
              </a:rPr>
              <a:t>“Alternative</a:t>
            </a:r>
            <a:r>
              <a:rPr sz="2000" spc="3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D24717"/>
                </a:solidFill>
                <a:latin typeface="Calibri"/>
                <a:cs typeface="Calibri"/>
              </a:rPr>
              <a:t>Minimum</a:t>
            </a:r>
            <a:r>
              <a:rPr sz="2000" spc="1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Degree”</a:t>
            </a:r>
            <a:endParaRPr sz="2000" dirty="0">
              <a:latin typeface="Calibri"/>
              <a:cs typeface="Calibri"/>
            </a:endParaRPr>
          </a:p>
          <a:p>
            <a:pPr marL="129539" indent="-117475">
              <a:lnSpc>
                <a:spcPts val="2280"/>
              </a:lnSpc>
              <a:spcBef>
                <a:spcPts val="1165"/>
              </a:spcBef>
              <a:buClr>
                <a:srgbClr val="D24717"/>
              </a:buClr>
              <a:buFont typeface="Wingdings"/>
              <a:buChar char=""/>
              <a:tabLst>
                <a:tab pos="130175" algn="l"/>
              </a:tabLst>
            </a:pPr>
            <a:r>
              <a:rPr sz="2000" b="1" spc="-40" dirty="0">
                <a:solidFill>
                  <a:srgbClr val="404040"/>
                </a:solidFill>
                <a:latin typeface="Calibri"/>
                <a:cs typeface="Calibri"/>
              </a:rPr>
              <a:t>Test:</a:t>
            </a:r>
            <a:r>
              <a:rPr sz="2000" b="1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Prueba de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convergencia</a:t>
            </a:r>
            <a:r>
              <a:rPr sz="20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para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dejar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40" dirty="0">
                <a:solidFill>
                  <a:srgbClr val="404040"/>
                </a:solidFill>
                <a:latin typeface="Calibri"/>
                <a:cs typeface="Calibri"/>
              </a:rPr>
              <a:t>iterar.</a:t>
            </a:r>
            <a:endParaRPr sz="2000" dirty="0">
              <a:latin typeface="Calibri"/>
              <a:cs typeface="Calibri"/>
            </a:endParaRPr>
          </a:p>
          <a:p>
            <a:pPr marL="104139">
              <a:lnSpc>
                <a:spcPts val="2160"/>
              </a:lnSpc>
            </a:pPr>
            <a:r>
              <a:rPr sz="2000" dirty="0">
                <a:solidFill>
                  <a:srgbClr val="D24717"/>
                </a:solidFill>
                <a:latin typeface="Calibri"/>
                <a:cs typeface="Calibri"/>
              </a:rPr>
              <a:t>“Norm</a:t>
            </a: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Unbalance”,</a:t>
            </a:r>
            <a:r>
              <a:rPr sz="2000" spc="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“NormDisplacement</a:t>
            </a:r>
            <a:r>
              <a:rPr sz="2000" spc="1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D24717"/>
                </a:solidFill>
                <a:latin typeface="Calibri"/>
                <a:cs typeface="Calibri"/>
              </a:rPr>
              <a:t>Increment”,</a:t>
            </a:r>
            <a:r>
              <a:rPr sz="2000" spc="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“Energy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D24717"/>
                </a:solidFill>
                <a:latin typeface="Calibri"/>
                <a:cs typeface="Calibri"/>
              </a:rPr>
              <a:t>Increment”,</a:t>
            </a:r>
            <a:r>
              <a:rPr sz="2000" spc="2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D24717"/>
                </a:solidFill>
                <a:latin typeface="Calibri"/>
                <a:cs typeface="Calibri"/>
              </a:rPr>
              <a:t>“Relative</a:t>
            </a:r>
            <a:r>
              <a:rPr sz="2000" spc="4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D24717"/>
                </a:solidFill>
                <a:latin typeface="Calibri"/>
                <a:cs typeface="Calibri"/>
              </a:rPr>
              <a:t>Norm 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Unbalance”,</a:t>
            </a:r>
            <a:endParaRPr sz="2000" dirty="0">
              <a:latin typeface="Calibri"/>
              <a:cs typeface="Calibri"/>
            </a:endParaRPr>
          </a:p>
          <a:p>
            <a:pPr marL="104139">
              <a:lnSpc>
                <a:spcPts val="2280"/>
              </a:lnSpc>
            </a:pPr>
            <a:r>
              <a:rPr sz="2000" spc="-10" dirty="0">
                <a:solidFill>
                  <a:srgbClr val="D24717"/>
                </a:solidFill>
                <a:latin typeface="Calibri"/>
                <a:cs typeface="Calibri"/>
              </a:rPr>
              <a:t>“Relative</a:t>
            </a:r>
            <a:r>
              <a:rPr sz="2000" spc="1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D24717"/>
                </a:solidFill>
                <a:latin typeface="Calibri"/>
                <a:cs typeface="Calibri"/>
              </a:rPr>
              <a:t>Norm</a:t>
            </a:r>
            <a:r>
              <a:rPr sz="2000" spc="-3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Displacement</a:t>
            </a:r>
            <a:r>
              <a:rPr sz="2000" spc="1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D24717"/>
                </a:solidFill>
                <a:latin typeface="Calibri"/>
                <a:cs typeface="Calibri"/>
              </a:rPr>
              <a:t>Increment”, </a:t>
            </a:r>
            <a:r>
              <a:rPr sz="2000" spc="-10" dirty="0">
                <a:solidFill>
                  <a:srgbClr val="D24717"/>
                </a:solidFill>
                <a:latin typeface="Calibri"/>
                <a:cs typeface="Calibri"/>
              </a:rPr>
              <a:t>etc.</a:t>
            </a:r>
            <a:endParaRPr sz="2000" dirty="0">
              <a:latin typeface="Calibri"/>
              <a:cs typeface="Calibri"/>
            </a:endParaRPr>
          </a:p>
          <a:p>
            <a:pPr marL="129539" indent="-117475">
              <a:lnSpc>
                <a:spcPts val="2280"/>
              </a:lnSpc>
              <a:spcBef>
                <a:spcPts val="1165"/>
              </a:spcBef>
              <a:buClr>
                <a:srgbClr val="D24717"/>
              </a:buClr>
              <a:buFont typeface="Wingdings"/>
              <a:buChar char=""/>
              <a:tabLst>
                <a:tab pos="130175" algn="l"/>
              </a:tabLst>
            </a:pPr>
            <a:r>
              <a:rPr sz="2000" b="1" spc="-5" dirty="0">
                <a:solidFill>
                  <a:srgbClr val="404040"/>
                </a:solidFill>
                <a:latin typeface="Calibri"/>
                <a:cs typeface="Calibri"/>
              </a:rPr>
              <a:t>Algorithm:</a:t>
            </a:r>
            <a:r>
              <a:rPr sz="2000" b="1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El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algoritmo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para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realizar</a:t>
            </a:r>
            <a:r>
              <a:rPr sz="20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las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iteraciones.</a:t>
            </a:r>
            <a:endParaRPr sz="2000" dirty="0">
              <a:latin typeface="Calibri"/>
              <a:cs typeface="Calibri"/>
            </a:endParaRPr>
          </a:p>
          <a:p>
            <a:pPr marL="104139">
              <a:lnSpc>
                <a:spcPts val="2280"/>
              </a:lnSpc>
            </a:pP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“Linear”,</a:t>
            </a:r>
            <a:r>
              <a:rPr sz="2000" spc="2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D24717"/>
                </a:solidFill>
                <a:latin typeface="Calibri"/>
                <a:cs typeface="Calibri"/>
              </a:rPr>
              <a:t>“Newton”,</a:t>
            </a: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D24717"/>
                </a:solidFill>
                <a:latin typeface="Calibri"/>
                <a:cs typeface="Calibri"/>
              </a:rPr>
              <a:t>“ModifiedNewton”,</a:t>
            </a:r>
            <a:r>
              <a:rPr sz="200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“KrylovNewton”,</a:t>
            </a:r>
            <a:r>
              <a:rPr sz="2000" spc="-1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35" dirty="0">
                <a:solidFill>
                  <a:srgbClr val="D24717"/>
                </a:solidFill>
                <a:latin typeface="Calibri"/>
                <a:cs typeface="Calibri"/>
              </a:rPr>
              <a:t>“BFGS”,</a:t>
            </a:r>
            <a:r>
              <a:rPr sz="200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D24717"/>
                </a:solidFill>
                <a:latin typeface="Calibri"/>
                <a:cs typeface="Calibri"/>
              </a:rPr>
              <a:t>“Broyden”,</a:t>
            </a:r>
            <a:r>
              <a:rPr sz="2000" spc="-1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D24717"/>
                </a:solidFill>
                <a:latin typeface="Calibri"/>
                <a:cs typeface="Calibri"/>
              </a:rPr>
              <a:t>etc.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88969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Proceso</a:t>
            </a:r>
            <a:r>
              <a:rPr sz="4800" spc="-13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de</a:t>
            </a:r>
            <a:r>
              <a:rPr sz="4800" spc="-105" dirty="0">
                <a:solidFill>
                  <a:srgbClr val="404040"/>
                </a:solidFill>
              </a:rPr>
              <a:t> </a:t>
            </a:r>
            <a:r>
              <a:rPr sz="4800" spc="-50" dirty="0">
                <a:solidFill>
                  <a:srgbClr val="404040"/>
                </a:solidFill>
              </a:rPr>
              <a:t>Modelación</a:t>
            </a:r>
            <a:r>
              <a:rPr sz="4800" spc="-12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en</a:t>
            </a:r>
            <a:r>
              <a:rPr sz="4800" spc="-100" dirty="0">
                <a:solidFill>
                  <a:srgbClr val="404040"/>
                </a:solidFill>
              </a:rPr>
              <a:t> </a:t>
            </a:r>
            <a:r>
              <a:rPr sz="4800" spc="-45" dirty="0">
                <a:solidFill>
                  <a:srgbClr val="404040"/>
                </a:solidFill>
              </a:rPr>
              <a:t>OpenSees</a:t>
            </a:r>
            <a:endParaRPr sz="4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84580" y="1992249"/>
            <a:ext cx="9950450" cy="225171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04139" marR="100965" indent="-92075">
              <a:lnSpc>
                <a:spcPts val="2160"/>
              </a:lnSpc>
              <a:spcBef>
                <a:spcPts val="375"/>
              </a:spcBef>
              <a:buClr>
                <a:srgbClr val="D24717"/>
              </a:buClr>
              <a:buFont typeface="Wingdings"/>
              <a:buChar char=""/>
              <a:tabLst>
                <a:tab pos="185420" algn="l"/>
              </a:tabLst>
            </a:pPr>
            <a:r>
              <a:rPr sz="2000" b="1" spc="-15" dirty="0">
                <a:solidFill>
                  <a:srgbClr val="404040"/>
                </a:solidFill>
                <a:latin typeface="Calibri"/>
                <a:cs typeface="Calibri"/>
              </a:rPr>
              <a:t>Integrator:</a:t>
            </a:r>
            <a:r>
              <a:rPr sz="2000" b="1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Determina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el</a:t>
            </a:r>
            <a:r>
              <a:rPr sz="20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paso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tiempo especificando la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matriz</a:t>
            </a:r>
            <a:r>
              <a:rPr sz="20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tangente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y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vector</a:t>
            </a:r>
            <a:r>
              <a:rPr sz="20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residual, </a:t>
            </a:r>
            <a:r>
              <a:rPr sz="2000" spc="-4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determina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incremento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desplazamiento,</a:t>
            </a:r>
            <a:r>
              <a:rPr sz="20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etc.</a:t>
            </a:r>
            <a:endParaRPr sz="2000" dirty="0">
              <a:latin typeface="Calibri"/>
              <a:cs typeface="Calibri"/>
            </a:endParaRPr>
          </a:p>
          <a:p>
            <a:pPr marL="104139">
              <a:lnSpc>
                <a:spcPts val="2130"/>
              </a:lnSpc>
            </a:pP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“Load</a:t>
            </a:r>
            <a:r>
              <a:rPr sz="2000" spc="-2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D24717"/>
                </a:solidFill>
                <a:latin typeface="Calibri"/>
                <a:cs typeface="Calibri"/>
              </a:rPr>
              <a:t>Control”,</a:t>
            </a:r>
            <a:r>
              <a:rPr sz="2000" spc="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“Displacement</a:t>
            </a:r>
            <a:r>
              <a:rPr sz="2000" spc="2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D24717"/>
                </a:solidFill>
                <a:latin typeface="Calibri"/>
                <a:cs typeface="Calibri"/>
              </a:rPr>
              <a:t>Control”,</a:t>
            </a:r>
            <a:r>
              <a:rPr sz="2000" spc="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35" dirty="0">
                <a:solidFill>
                  <a:srgbClr val="D24717"/>
                </a:solidFill>
                <a:latin typeface="Calibri"/>
                <a:cs typeface="Calibri"/>
              </a:rPr>
              <a:t>“Arc-Length”,</a:t>
            </a:r>
            <a:r>
              <a:rPr sz="2000" spc="-25" dirty="0">
                <a:solidFill>
                  <a:srgbClr val="D24717"/>
                </a:solidFill>
                <a:latin typeface="Calibri"/>
                <a:cs typeface="Calibri"/>
              </a:rPr>
              <a:t> “Newmark”,</a:t>
            </a:r>
            <a:r>
              <a:rPr sz="200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D24717"/>
                </a:solidFill>
                <a:latin typeface="Calibri"/>
                <a:cs typeface="Calibri"/>
              </a:rPr>
              <a:t>“Hilbert-Hughes-Taylor”,</a:t>
            </a:r>
            <a:r>
              <a:rPr sz="2000" spc="1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D24717"/>
                </a:solidFill>
                <a:latin typeface="Calibri"/>
                <a:cs typeface="Calibri"/>
              </a:rPr>
              <a:t>etc.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50" dirty="0">
              <a:latin typeface="Calibri"/>
              <a:cs typeface="Calibri"/>
            </a:endParaRPr>
          </a:p>
          <a:p>
            <a:pPr marL="160655">
              <a:lnSpc>
                <a:spcPts val="2280"/>
              </a:lnSpc>
            </a:pPr>
            <a:r>
              <a:rPr sz="2000" b="1" spc="-5" dirty="0">
                <a:solidFill>
                  <a:srgbClr val="404040"/>
                </a:solidFill>
                <a:latin typeface="Calibri"/>
                <a:cs typeface="Calibri"/>
              </a:rPr>
              <a:t>Analysis:</a:t>
            </a:r>
            <a:r>
              <a:rPr sz="2000" b="1" spc="-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Tipo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análisis.</a:t>
            </a:r>
            <a:endParaRPr sz="2000" dirty="0">
              <a:latin typeface="Calibri"/>
              <a:cs typeface="Calibri"/>
            </a:endParaRPr>
          </a:p>
          <a:p>
            <a:pPr marL="104139">
              <a:lnSpc>
                <a:spcPts val="2280"/>
              </a:lnSpc>
            </a:pPr>
            <a:r>
              <a:rPr sz="2000" spc="-30" dirty="0">
                <a:solidFill>
                  <a:srgbClr val="D24717"/>
                </a:solidFill>
                <a:latin typeface="Calibri"/>
                <a:cs typeface="Calibri"/>
              </a:rPr>
              <a:t>“Static”,</a:t>
            </a:r>
            <a:r>
              <a:rPr sz="2000" spc="1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“Transient”</a:t>
            </a:r>
            <a:r>
              <a:rPr sz="2000" spc="20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D24717"/>
                </a:solidFill>
                <a:latin typeface="Calibri"/>
                <a:cs typeface="Calibri"/>
              </a:rPr>
              <a:t>o</a:t>
            </a:r>
            <a:r>
              <a:rPr sz="2000" spc="-5" dirty="0">
                <a:solidFill>
                  <a:srgbClr val="D24717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D24717"/>
                </a:solidFill>
                <a:latin typeface="Calibri"/>
                <a:cs typeface="Calibri"/>
              </a:rPr>
              <a:t>“VariableTransient”.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 dirty="0">
              <a:latin typeface="Calibri"/>
              <a:cs typeface="Calibri"/>
            </a:endParaRPr>
          </a:p>
          <a:p>
            <a:pPr marL="160655">
              <a:lnSpc>
                <a:spcPct val="100000"/>
              </a:lnSpc>
            </a:pPr>
            <a:r>
              <a:rPr sz="2000" b="1" spc="-10" dirty="0">
                <a:solidFill>
                  <a:srgbClr val="404040"/>
                </a:solidFill>
                <a:latin typeface="Calibri"/>
                <a:cs typeface="Calibri"/>
              </a:rPr>
              <a:t>Analyze:</a:t>
            </a:r>
            <a:r>
              <a:rPr sz="2000" b="1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Orden</a:t>
            </a:r>
            <a:r>
              <a:rPr sz="20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inicio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del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análisis.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88969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Proceso</a:t>
            </a:r>
            <a:r>
              <a:rPr sz="4800" spc="-13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de</a:t>
            </a:r>
            <a:r>
              <a:rPr sz="4800" spc="-105" dirty="0">
                <a:solidFill>
                  <a:srgbClr val="404040"/>
                </a:solidFill>
              </a:rPr>
              <a:t> </a:t>
            </a:r>
            <a:r>
              <a:rPr sz="4800" spc="-50" dirty="0">
                <a:solidFill>
                  <a:srgbClr val="404040"/>
                </a:solidFill>
              </a:rPr>
              <a:t>Modelación</a:t>
            </a:r>
            <a:r>
              <a:rPr sz="4800" spc="-120" dirty="0">
                <a:solidFill>
                  <a:srgbClr val="404040"/>
                </a:solidFill>
              </a:rPr>
              <a:t> </a:t>
            </a:r>
            <a:r>
              <a:rPr sz="4800" spc="-25" dirty="0">
                <a:solidFill>
                  <a:srgbClr val="404040"/>
                </a:solidFill>
              </a:rPr>
              <a:t>en</a:t>
            </a:r>
            <a:r>
              <a:rPr sz="4800" spc="-100" dirty="0">
                <a:solidFill>
                  <a:srgbClr val="404040"/>
                </a:solidFill>
              </a:rPr>
              <a:t> </a:t>
            </a:r>
            <a:r>
              <a:rPr sz="4800" spc="-45" dirty="0">
                <a:solidFill>
                  <a:srgbClr val="404040"/>
                </a:solidFill>
              </a:rPr>
              <a:t>OpenSees</a:t>
            </a:r>
            <a:endParaRPr sz="4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86683" y="1862327"/>
            <a:ext cx="5818632" cy="379171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652517" y="5730341"/>
            <a:ext cx="29444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i="1" spc="-10" dirty="0">
                <a:solidFill>
                  <a:srgbClr val="404040"/>
                </a:solidFill>
                <a:latin typeface="Calibri"/>
                <a:cs typeface="Calibri"/>
              </a:rPr>
              <a:t>Fuente:</a:t>
            </a:r>
            <a:r>
              <a:rPr sz="2000" i="1" spc="-6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i="1" spc="-5" dirty="0">
                <a:solidFill>
                  <a:srgbClr val="404040"/>
                </a:solidFill>
                <a:latin typeface="Calibri"/>
                <a:cs typeface="Calibri"/>
              </a:rPr>
              <a:t>OpenSees</a:t>
            </a:r>
            <a:r>
              <a:rPr sz="2000" i="1" spc="-6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i="1" spc="-15" dirty="0">
                <a:solidFill>
                  <a:srgbClr val="404040"/>
                </a:solidFill>
                <a:latin typeface="Calibri"/>
                <a:cs typeface="Calibri"/>
              </a:rPr>
              <a:t>Workshop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3000" y="914400"/>
            <a:ext cx="468884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45" dirty="0" err="1">
                <a:solidFill>
                  <a:srgbClr val="404040"/>
                </a:solidFill>
                <a:latin typeface="Calibri Light"/>
                <a:cs typeface="Calibri Light"/>
              </a:rPr>
              <a:t>Ejemplo</a:t>
            </a:r>
            <a:endParaRPr sz="4800" dirty="0">
              <a:latin typeface="Calibri Light"/>
              <a:cs typeface="Calibri Ligh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pic>
        <p:nvPicPr>
          <p:cNvPr id="11" name="Imagen 10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77ED0916-731D-3B9F-75AE-82F0FDECA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703" y="1981200"/>
            <a:ext cx="7458594" cy="41603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18427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0" dirty="0">
                <a:solidFill>
                  <a:srgbClr val="404040"/>
                </a:solidFill>
              </a:rPr>
              <a:t>A</a:t>
            </a:r>
            <a:r>
              <a:rPr sz="4800" spc="-80" dirty="0">
                <a:solidFill>
                  <a:srgbClr val="404040"/>
                </a:solidFill>
              </a:rPr>
              <a:t>g</a:t>
            </a:r>
            <a:r>
              <a:rPr sz="4800" spc="-45" dirty="0">
                <a:solidFill>
                  <a:srgbClr val="404040"/>
                </a:solidFill>
              </a:rPr>
              <a:t>e</a:t>
            </a:r>
            <a:r>
              <a:rPr sz="4800" spc="-50" dirty="0">
                <a:solidFill>
                  <a:srgbClr val="404040"/>
                </a:solidFill>
              </a:rPr>
              <a:t>nd</a:t>
            </a:r>
            <a:r>
              <a:rPr sz="4800" dirty="0">
                <a:solidFill>
                  <a:srgbClr val="404040"/>
                </a:solidFill>
              </a:rPr>
              <a:t>a</a:t>
            </a:r>
            <a:endParaRPr sz="4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84580" y="1848078"/>
            <a:ext cx="5218430" cy="3985895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238125" indent="-226060">
              <a:lnSpc>
                <a:spcPct val="100000"/>
              </a:lnSpc>
              <a:spcBef>
                <a:spcPts val="880"/>
              </a:spcBef>
              <a:buClr>
                <a:srgbClr val="D24717"/>
              </a:buClr>
              <a:buFont typeface="Wingdings"/>
              <a:buChar char=""/>
              <a:tabLst>
                <a:tab pos="238760" algn="l"/>
              </a:tabLst>
            </a:pPr>
            <a:r>
              <a:rPr sz="2600" spc="-15" dirty="0">
                <a:solidFill>
                  <a:srgbClr val="404040"/>
                </a:solidFill>
                <a:latin typeface="Calibri"/>
                <a:cs typeface="Calibri"/>
              </a:rPr>
              <a:t>Proyecto</a:t>
            </a:r>
            <a:r>
              <a:rPr sz="2600" spc="-5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404040"/>
                </a:solidFill>
                <a:latin typeface="Calibri"/>
                <a:cs typeface="Calibri"/>
              </a:rPr>
              <a:t>Semestral</a:t>
            </a:r>
            <a:endParaRPr sz="2600">
              <a:latin typeface="Calibri"/>
              <a:cs typeface="Calibri"/>
            </a:endParaRPr>
          </a:p>
          <a:p>
            <a:pPr marL="238125" indent="-226060">
              <a:lnSpc>
                <a:spcPct val="100000"/>
              </a:lnSpc>
              <a:spcBef>
                <a:spcPts val="780"/>
              </a:spcBef>
              <a:buClr>
                <a:srgbClr val="D24717"/>
              </a:buClr>
              <a:buFont typeface="Wingdings"/>
              <a:buChar char=""/>
              <a:tabLst>
                <a:tab pos="238760" algn="l"/>
              </a:tabLst>
            </a:pPr>
            <a:r>
              <a:rPr sz="2600" spc="-10" dirty="0">
                <a:solidFill>
                  <a:srgbClr val="404040"/>
                </a:solidFill>
                <a:latin typeface="Calibri"/>
                <a:cs typeface="Calibri"/>
              </a:rPr>
              <a:t>Softwares</a:t>
            </a:r>
            <a:r>
              <a:rPr sz="26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404040"/>
                </a:solidFill>
                <a:latin typeface="Calibri"/>
                <a:cs typeface="Calibri"/>
              </a:rPr>
              <a:t>Comerciales</a:t>
            </a:r>
            <a:r>
              <a:rPr sz="26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404040"/>
                </a:solidFill>
                <a:latin typeface="Calibri"/>
                <a:cs typeface="Calibri"/>
              </a:rPr>
              <a:t>vs</a:t>
            </a:r>
            <a:r>
              <a:rPr sz="26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404040"/>
                </a:solidFill>
                <a:latin typeface="Calibri"/>
                <a:cs typeface="Calibri"/>
              </a:rPr>
              <a:t>OpenSees</a:t>
            </a:r>
            <a:endParaRPr sz="2600">
              <a:latin typeface="Calibri"/>
              <a:cs typeface="Calibri"/>
            </a:endParaRPr>
          </a:p>
          <a:p>
            <a:pPr marL="238125" indent="-226060">
              <a:lnSpc>
                <a:spcPct val="100000"/>
              </a:lnSpc>
              <a:spcBef>
                <a:spcPts val="765"/>
              </a:spcBef>
              <a:buClr>
                <a:srgbClr val="D24717"/>
              </a:buClr>
              <a:buFont typeface="Wingdings"/>
              <a:buChar char=""/>
              <a:tabLst>
                <a:tab pos="238760" algn="l"/>
              </a:tabLst>
            </a:pPr>
            <a:r>
              <a:rPr sz="2600" spc="-10" dirty="0">
                <a:solidFill>
                  <a:srgbClr val="404040"/>
                </a:solidFill>
                <a:latin typeface="Calibri"/>
                <a:cs typeface="Calibri"/>
              </a:rPr>
              <a:t>Presentación</a:t>
            </a:r>
            <a:r>
              <a:rPr sz="2600" spc="-5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404040"/>
                </a:solidFill>
                <a:latin typeface="Calibri"/>
                <a:cs typeface="Calibri"/>
              </a:rPr>
              <a:t>OpenSees</a:t>
            </a:r>
            <a:endParaRPr sz="2600">
              <a:latin typeface="Calibri"/>
              <a:cs typeface="Calibri"/>
            </a:endParaRPr>
          </a:p>
          <a:p>
            <a:pPr marL="238125" indent="-226060">
              <a:lnSpc>
                <a:spcPct val="100000"/>
              </a:lnSpc>
              <a:spcBef>
                <a:spcPts val="785"/>
              </a:spcBef>
              <a:buClr>
                <a:srgbClr val="D24717"/>
              </a:buClr>
              <a:buFont typeface="Wingdings"/>
              <a:buChar char=""/>
              <a:tabLst>
                <a:tab pos="238760" algn="l"/>
              </a:tabLst>
            </a:pPr>
            <a:r>
              <a:rPr sz="2600" spc="-5" dirty="0">
                <a:solidFill>
                  <a:srgbClr val="404040"/>
                </a:solidFill>
                <a:latin typeface="Calibri"/>
                <a:cs typeface="Calibri"/>
              </a:rPr>
              <a:t>Enlaces</a:t>
            </a:r>
            <a:r>
              <a:rPr sz="2600" spc="-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404040"/>
                </a:solidFill>
                <a:latin typeface="Calibri"/>
                <a:cs typeface="Calibri"/>
              </a:rPr>
              <a:t>Útiles</a:t>
            </a:r>
            <a:endParaRPr sz="2600">
              <a:latin typeface="Calibri"/>
              <a:cs typeface="Calibri"/>
            </a:endParaRPr>
          </a:p>
          <a:p>
            <a:pPr marL="238125" indent="-226060">
              <a:lnSpc>
                <a:spcPct val="100000"/>
              </a:lnSpc>
              <a:spcBef>
                <a:spcPts val="780"/>
              </a:spcBef>
              <a:buClr>
                <a:srgbClr val="D24717"/>
              </a:buClr>
              <a:buFont typeface="Wingdings"/>
              <a:buChar char=""/>
              <a:tabLst>
                <a:tab pos="238760" algn="l"/>
              </a:tabLst>
            </a:pPr>
            <a:r>
              <a:rPr sz="2600" spc="-5" dirty="0">
                <a:solidFill>
                  <a:srgbClr val="404040"/>
                </a:solidFill>
                <a:latin typeface="Calibri"/>
                <a:cs typeface="Calibri"/>
              </a:rPr>
              <a:t>Primeros</a:t>
            </a:r>
            <a:r>
              <a:rPr sz="2600" spc="-6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spc="-15" dirty="0">
                <a:solidFill>
                  <a:srgbClr val="404040"/>
                </a:solidFill>
                <a:latin typeface="Calibri"/>
                <a:cs typeface="Calibri"/>
              </a:rPr>
              <a:t>Pasos</a:t>
            </a:r>
            <a:endParaRPr sz="2600">
              <a:latin typeface="Calibri"/>
              <a:cs typeface="Calibri"/>
            </a:endParaRPr>
          </a:p>
          <a:p>
            <a:pPr marL="238125" indent="-226060">
              <a:lnSpc>
                <a:spcPct val="100000"/>
              </a:lnSpc>
              <a:spcBef>
                <a:spcPts val="765"/>
              </a:spcBef>
              <a:buClr>
                <a:srgbClr val="D24717"/>
              </a:buClr>
              <a:buFont typeface="Wingdings"/>
              <a:buChar char=""/>
              <a:tabLst>
                <a:tab pos="238760" algn="l"/>
              </a:tabLst>
            </a:pPr>
            <a:r>
              <a:rPr sz="2600" spc="-5" dirty="0">
                <a:solidFill>
                  <a:srgbClr val="404040"/>
                </a:solidFill>
                <a:latin typeface="Calibri"/>
                <a:cs typeface="Calibri"/>
              </a:rPr>
              <a:t>Lenguaje</a:t>
            </a:r>
            <a:r>
              <a:rPr sz="2600" spc="-5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spc="-20" dirty="0">
                <a:solidFill>
                  <a:srgbClr val="404040"/>
                </a:solidFill>
                <a:latin typeface="Calibri"/>
                <a:cs typeface="Calibri"/>
              </a:rPr>
              <a:t>TCL</a:t>
            </a:r>
            <a:endParaRPr sz="2600">
              <a:latin typeface="Calibri"/>
              <a:cs typeface="Calibri"/>
            </a:endParaRPr>
          </a:p>
          <a:p>
            <a:pPr marL="238125" indent="-226060">
              <a:lnSpc>
                <a:spcPct val="100000"/>
              </a:lnSpc>
              <a:spcBef>
                <a:spcPts val="785"/>
              </a:spcBef>
              <a:buClr>
                <a:srgbClr val="D24717"/>
              </a:buClr>
              <a:buFont typeface="Wingdings"/>
              <a:buChar char=""/>
              <a:tabLst>
                <a:tab pos="238760" algn="l"/>
              </a:tabLst>
            </a:pPr>
            <a:r>
              <a:rPr sz="2600" spc="-10" dirty="0">
                <a:solidFill>
                  <a:srgbClr val="404040"/>
                </a:solidFill>
                <a:latin typeface="Calibri"/>
                <a:cs typeface="Calibri"/>
              </a:rPr>
              <a:t>Proceso</a:t>
            </a:r>
            <a:r>
              <a:rPr sz="2600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6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404040"/>
                </a:solidFill>
                <a:latin typeface="Calibri"/>
                <a:cs typeface="Calibri"/>
              </a:rPr>
              <a:t>Modelación</a:t>
            </a:r>
            <a:r>
              <a:rPr sz="26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404040"/>
                </a:solidFill>
                <a:latin typeface="Calibri"/>
                <a:cs typeface="Calibri"/>
              </a:rPr>
              <a:t>en</a:t>
            </a:r>
            <a:r>
              <a:rPr sz="26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404040"/>
                </a:solidFill>
                <a:latin typeface="Calibri"/>
                <a:cs typeface="Calibri"/>
              </a:rPr>
              <a:t>OpenSees</a:t>
            </a:r>
            <a:endParaRPr sz="2600">
              <a:latin typeface="Calibri"/>
              <a:cs typeface="Calibri"/>
            </a:endParaRPr>
          </a:p>
          <a:p>
            <a:pPr marL="238125" indent="-226060">
              <a:lnSpc>
                <a:spcPct val="100000"/>
              </a:lnSpc>
              <a:spcBef>
                <a:spcPts val="780"/>
              </a:spcBef>
              <a:buClr>
                <a:srgbClr val="D24717"/>
              </a:buClr>
              <a:buFont typeface="Wingdings"/>
              <a:buChar char=""/>
              <a:tabLst>
                <a:tab pos="238760" algn="l"/>
              </a:tabLst>
            </a:pPr>
            <a:r>
              <a:rPr sz="2600" spc="-5" dirty="0">
                <a:solidFill>
                  <a:srgbClr val="404040"/>
                </a:solidFill>
                <a:latin typeface="Calibri"/>
                <a:cs typeface="Calibri"/>
              </a:rPr>
              <a:t>Ejemplo</a:t>
            </a:r>
            <a:r>
              <a:rPr sz="2600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404040"/>
                </a:solidFill>
                <a:latin typeface="Calibri"/>
                <a:cs typeface="Calibri"/>
              </a:rPr>
              <a:t>Estabilidad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46145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80" dirty="0">
                <a:solidFill>
                  <a:srgbClr val="404040"/>
                </a:solidFill>
              </a:rPr>
              <a:t>Proyecto</a:t>
            </a:r>
            <a:r>
              <a:rPr sz="4800" spc="-175" dirty="0">
                <a:solidFill>
                  <a:srgbClr val="404040"/>
                </a:solidFill>
              </a:rPr>
              <a:t> </a:t>
            </a:r>
            <a:r>
              <a:rPr sz="4800" spc="-65" dirty="0">
                <a:solidFill>
                  <a:srgbClr val="404040"/>
                </a:solidFill>
              </a:rPr>
              <a:t>Semestral</a:t>
            </a:r>
            <a:endParaRPr sz="4800"/>
          </a:p>
        </p:txBody>
      </p:sp>
      <p:sp>
        <p:nvSpPr>
          <p:cNvPr id="3" name="object 3"/>
          <p:cNvSpPr txBox="1"/>
          <p:nvPr/>
        </p:nvSpPr>
        <p:spPr>
          <a:xfrm>
            <a:off x="1084580" y="1845030"/>
            <a:ext cx="5273675" cy="1944122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160655" indent="-148590">
              <a:lnSpc>
                <a:spcPct val="100000"/>
              </a:lnSpc>
              <a:spcBef>
                <a:spcPts val="1260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Se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 err="1">
                <a:solidFill>
                  <a:srgbClr val="404040"/>
                </a:solidFill>
                <a:latin typeface="Calibri"/>
                <a:cs typeface="Calibri"/>
              </a:rPr>
              <a:t>conformarán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lang="es-ES" sz="2000" dirty="0">
                <a:solidFill>
                  <a:srgbClr val="404040"/>
                </a:solidFill>
                <a:latin typeface="Calibri"/>
                <a:cs typeface="Calibri"/>
              </a:rPr>
              <a:t>2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grupos</a:t>
            </a:r>
            <a:r>
              <a:rPr sz="20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entre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lang="es-ES" sz="2000" dirty="0">
                <a:solidFill>
                  <a:srgbClr val="404040"/>
                </a:solidFill>
                <a:latin typeface="Calibri"/>
                <a:cs typeface="Calibri"/>
              </a:rPr>
              <a:t>4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lang="es-ES" sz="2000" dirty="0">
                <a:solidFill>
                  <a:srgbClr val="404040"/>
                </a:solidFill>
                <a:latin typeface="Calibri"/>
                <a:cs typeface="Calibri"/>
              </a:rPr>
              <a:t>5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integrantes.</a:t>
            </a:r>
            <a:endParaRPr sz="2000" dirty="0">
              <a:latin typeface="Calibri"/>
              <a:cs typeface="Calibri"/>
            </a:endParaRPr>
          </a:p>
          <a:p>
            <a:pPr marL="104139" marR="5080" indent="-92075">
              <a:lnSpc>
                <a:spcPts val="2160"/>
              </a:lnSpc>
              <a:spcBef>
                <a:spcPts val="1440"/>
              </a:spcBef>
              <a:buClr>
                <a:srgbClr val="D24717"/>
              </a:buClr>
              <a:buFont typeface="Arial MT"/>
              <a:buChar char="•"/>
              <a:tabLst>
                <a:tab pos="162560" algn="l"/>
              </a:tabLst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Se</a:t>
            </a:r>
            <a:r>
              <a:rPr sz="2000" spc="3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lang="es-CL" sz="2000" spc="-10" dirty="0">
                <a:solidFill>
                  <a:srgbClr val="404040"/>
                </a:solidFill>
                <a:latin typeface="Calibri"/>
                <a:cs typeface="Calibri"/>
              </a:rPr>
              <a:t>analizarán</a:t>
            </a:r>
            <a:r>
              <a:rPr lang="es-ES" sz="2000" spc="-10" dirty="0">
                <a:solidFill>
                  <a:srgbClr val="404040"/>
                </a:solidFill>
                <a:latin typeface="Calibri"/>
                <a:cs typeface="Calibri"/>
              </a:rPr>
              <a:t> las mismas estructuras de las tareas con algunas modificaciones leves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161925" indent="-149860">
              <a:lnSpc>
                <a:spcPts val="2280"/>
              </a:lnSpc>
              <a:spcBef>
                <a:spcPts val="1120"/>
              </a:spcBef>
              <a:buClr>
                <a:srgbClr val="D24717"/>
              </a:buClr>
              <a:buFont typeface="Arial MT"/>
              <a:buChar char="•"/>
              <a:tabLst>
                <a:tab pos="162560" algn="l"/>
              </a:tabLst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Se</a:t>
            </a:r>
            <a:r>
              <a:rPr sz="2000" spc="17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debe</a:t>
            </a:r>
            <a:r>
              <a:rPr sz="2000" spc="18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entregar</a:t>
            </a:r>
            <a:r>
              <a:rPr sz="2000" spc="17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un</a:t>
            </a:r>
            <a:r>
              <a:rPr sz="2000" spc="18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reporte</a:t>
            </a:r>
            <a:r>
              <a:rPr sz="2000" spc="17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con</a:t>
            </a:r>
            <a:r>
              <a:rPr sz="2000" spc="18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sus</a:t>
            </a:r>
            <a:r>
              <a:rPr sz="2000" spc="17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resultados,</a:t>
            </a:r>
            <a:endParaRPr sz="2000" dirty="0">
              <a:latin typeface="Calibri"/>
              <a:cs typeface="Calibri"/>
            </a:endParaRPr>
          </a:p>
          <a:p>
            <a:pPr marL="104139">
              <a:lnSpc>
                <a:spcPts val="2280"/>
              </a:lnSpc>
            </a:pP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comentarios,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conclusiones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 err="1">
                <a:solidFill>
                  <a:srgbClr val="404040"/>
                </a:solidFill>
                <a:latin typeface="Calibri"/>
                <a:cs typeface="Calibri"/>
              </a:rPr>
              <a:t>códigos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74764" y="2005583"/>
            <a:ext cx="4259580" cy="2878836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565086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70" dirty="0">
                <a:solidFill>
                  <a:srgbClr val="404040"/>
                </a:solidFill>
              </a:rPr>
              <a:t>Presentación</a:t>
            </a:r>
            <a:r>
              <a:rPr sz="4800" spc="-125" dirty="0">
                <a:solidFill>
                  <a:srgbClr val="404040"/>
                </a:solidFill>
              </a:rPr>
              <a:t> </a:t>
            </a:r>
            <a:r>
              <a:rPr sz="4800" spc="-45" dirty="0">
                <a:solidFill>
                  <a:srgbClr val="404040"/>
                </a:solidFill>
              </a:rPr>
              <a:t>OpenSees</a:t>
            </a:r>
            <a:endParaRPr sz="4800"/>
          </a:p>
        </p:txBody>
      </p:sp>
      <p:sp>
        <p:nvSpPr>
          <p:cNvPr id="3" name="object 3"/>
          <p:cNvSpPr txBox="1"/>
          <p:nvPr/>
        </p:nvSpPr>
        <p:spPr>
          <a:xfrm>
            <a:off x="1084580" y="1992249"/>
            <a:ext cx="10086340" cy="278511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04139" marR="6350" indent="-92075" algn="just">
              <a:lnSpc>
                <a:spcPts val="2160"/>
              </a:lnSpc>
              <a:spcBef>
                <a:spcPts val="375"/>
              </a:spcBef>
              <a:buClr>
                <a:srgbClr val="D24717"/>
              </a:buClr>
              <a:buFont typeface="Arial MT"/>
              <a:buChar char="•"/>
              <a:tabLst>
                <a:tab pos="162560" algn="l"/>
              </a:tabLst>
            </a:pP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OpenSees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(</a:t>
            </a:r>
            <a:r>
              <a:rPr sz="2000" i="1" dirty="0">
                <a:solidFill>
                  <a:srgbClr val="404040"/>
                </a:solidFill>
                <a:latin typeface="Calibri"/>
                <a:cs typeface="Calibri"/>
              </a:rPr>
              <a:t>Open</a:t>
            </a:r>
            <a:r>
              <a:rPr sz="2000" i="1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i="1" spc="-15" dirty="0">
                <a:solidFill>
                  <a:srgbClr val="404040"/>
                </a:solidFill>
                <a:latin typeface="Calibri"/>
                <a:cs typeface="Calibri"/>
              </a:rPr>
              <a:t>System</a:t>
            </a:r>
            <a:r>
              <a:rPr sz="2000" i="1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i="1" spc="-15" dirty="0">
                <a:solidFill>
                  <a:srgbClr val="404040"/>
                </a:solidFill>
                <a:latin typeface="Calibri"/>
                <a:cs typeface="Calibri"/>
              </a:rPr>
              <a:t>for</a:t>
            </a:r>
            <a:r>
              <a:rPr sz="2000" i="1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i="1" spc="-20" dirty="0">
                <a:solidFill>
                  <a:srgbClr val="404040"/>
                </a:solidFill>
                <a:latin typeface="Calibri"/>
                <a:cs typeface="Calibri"/>
              </a:rPr>
              <a:t>Earthquake</a:t>
            </a:r>
            <a:r>
              <a:rPr sz="2000" i="1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i="1" spc="-10" dirty="0">
                <a:solidFill>
                  <a:srgbClr val="404040"/>
                </a:solidFill>
                <a:latin typeface="Calibri"/>
                <a:cs typeface="Calibri"/>
              </a:rPr>
              <a:t>Engineering</a:t>
            </a:r>
            <a:r>
              <a:rPr sz="2000" i="1" spc="-5" dirty="0">
                <a:solidFill>
                  <a:srgbClr val="404040"/>
                </a:solidFill>
                <a:latin typeface="Calibri"/>
                <a:cs typeface="Calibri"/>
              </a:rPr>
              <a:t> Simulation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)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es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entorno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desarrollo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orientado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objetos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código abierto,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que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permite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la simulación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la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respuesta 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de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sistemas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estructurales</a:t>
            </a:r>
            <a:r>
              <a:rPr sz="20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20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geotécnicos.</a:t>
            </a:r>
            <a:endParaRPr sz="2000" dirty="0">
              <a:latin typeface="Calibri"/>
              <a:cs typeface="Calibri"/>
            </a:endParaRPr>
          </a:p>
          <a:p>
            <a:pPr marL="160655" indent="-148590" algn="just">
              <a:lnSpc>
                <a:spcPct val="100000"/>
              </a:lnSpc>
              <a:spcBef>
                <a:spcPts val="1130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Nació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con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la</a:t>
            </a:r>
            <a:r>
              <a:rPr sz="20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tesis</a:t>
            </a:r>
            <a:r>
              <a:rPr sz="20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doctoral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de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Frank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Mckenna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en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la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Universidad</a:t>
            </a:r>
            <a:r>
              <a:rPr sz="2000" spc="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California,</a:t>
            </a:r>
            <a:r>
              <a:rPr sz="20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Berkeley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(1997).</a:t>
            </a:r>
            <a:endParaRPr sz="2000" dirty="0">
              <a:latin typeface="Calibri"/>
              <a:cs typeface="Calibri"/>
            </a:endParaRPr>
          </a:p>
          <a:p>
            <a:pPr marL="160655" indent="-148590" algn="just">
              <a:lnSpc>
                <a:spcPct val="100000"/>
              </a:lnSpc>
              <a:spcBef>
                <a:spcPts val="1155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Su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código</a:t>
            </a:r>
            <a:r>
              <a:rPr sz="2000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se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encuentra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escrito</a:t>
            </a:r>
            <a:r>
              <a:rPr sz="2000" spc="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en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C++,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Fortran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y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C.</a:t>
            </a:r>
            <a:endParaRPr sz="2000" dirty="0">
              <a:latin typeface="Calibri"/>
              <a:cs typeface="Calibri"/>
            </a:endParaRPr>
          </a:p>
          <a:p>
            <a:pPr marL="104139" marR="5080" indent="-92075" algn="just">
              <a:lnSpc>
                <a:spcPts val="2160"/>
              </a:lnSpc>
              <a:spcBef>
                <a:spcPts val="1435"/>
              </a:spcBef>
              <a:buClr>
                <a:srgbClr val="D24717"/>
              </a:buClr>
              <a:buFont typeface="Arial MT"/>
              <a:buChar char="•"/>
              <a:tabLst>
                <a:tab pos="162560" algn="l"/>
              </a:tabLst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objetivo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de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OpenSees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es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mejorar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el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modelamiento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y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la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simulación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computacional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en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ingeniería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sísmica,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a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404040"/>
                </a:solidFill>
                <a:latin typeface="Calibri"/>
                <a:cs typeface="Calibri"/>
              </a:rPr>
              <a:t>través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de: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desarrollo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código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abierto,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educación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y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discusión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de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la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comunidad.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84580" y="4899152"/>
            <a:ext cx="100838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1925" indent="-149860">
              <a:lnSpc>
                <a:spcPct val="100000"/>
              </a:lnSpc>
              <a:spcBef>
                <a:spcPts val="100"/>
              </a:spcBef>
              <a:buClr>
                <a:srgbClr val="D24717"/>
              </a:buClr>
              <a:buFont typeface="Arial MT"/>
              <a:buChar char="•"/>
              <a:tabLst>
                <a:tab pos="162560" algn="l"/>
                <a:tab pos="572135" algn="l"/>
                <a:tab pos="904240" algn="l"/>
                <a:tab pos="2132330" algn="l"/>
                <a:tab pos="2987675" algn="l"/>
                <a:tab pos="3512185" algn="l"/>
                <a:tab pos="4088129" algn="l"/>
                <a:tab pos="4499610" algn="l"/>
                <a:tab pos="4909820" algn="l"/>
                <a:tab pos="6147435" algn="l"/>
                <a:tab pos="7319645" algn="l"/>
                <a:tab pos="7586345" algn="l"/>
                <a:tab pos="8162290" algn="l"/>
                <a:tab pos="8575675" algn="l"/>
                <a:tab pos="8982075" algn="l"/>
              </a:tabLst>
            </a:pP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En	la	actualidad	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cuenta	con	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mas	de	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60	materiales	uniaxiales	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y	mas	de	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25	materiales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4580" y="5027777"/>
            <a:ext cx="9195435" cy="927735"/>
          </a:xfrm>
          <a:prstGeom prst="rect">
            <a:avLst/>
          </a:prstGeom>
        </p:spPr>
        <p:txBody>
          <a:bodyPr vert="horz" wrap="square" lIns="0" tIns="15875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250"/>
              </a:spcBef>
            </a:pP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n-dimensionales,</a:t>
            </a:r>
            <a:r>
              <a:rPr sz="2000" spc="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que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definen el</a:t>
            </a:r>
            <a:r>
              <a:rPr sz="2000" spc="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comportamiento</a:t>
            </a:r>
            <a:r>
              <a:rPr sz="20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 los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materiales</a:t>
            </a:r>
            <a:r>
              <a:rPr sz="2000" spc="6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(leyes</a:t>
            </a:r>
            <a:r>
              <a:rPr sz="20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constitutivas).</a:t>
            </a:r>
            <a:endParaRPr sz="2000">
              <a:latin typeface="Calibri"/>
              <a:cs typeface="Calibri"/>
            </a:endParaRPr>
          </a:p>
          <a:p>
            <a:pPr marL="160655" indent="-148590">
              <a:lnSpc>
                <a:spcPct val="100000"/>
              </a:lnSpc>
              <a:spcBef>
                <a:spcPts val="1150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Se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encuentran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disponibles</a:t>
            </a:r>
            <a:r>
              <a:rPr sz="2000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mas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70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elementos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55280" y="758951"/>
            <a:ext cx="2601468" cy="780288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33096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45" dirty="0">
                <a:solidFill>
                  <a:srgbClr val="404040"/>
                </a:solidFill>
              </a:rPr>
              <a:t>Enlaces</a:t>
            </a:r>
            <a:r>
              <a:rPr sz="4800" spc="-175" dirty="0">
                <a:solidFill>
                  <a:srgbClr val="404040"/>
                </a:solidFill>
              </a:rPr>
              <a:t> </a:t>
            </a:r>
            <a:r>
              <a:rPr sz="4800" spc="-45" dirty="0">
                <a:solidFill>
                  <a:srgbClr val="404040"/>
                </a:solidFill>
              </a:rPr>
              <a:t>Útiles</a:t>
            </a:r>
            <a:endParaRPr sz="4800"/>
          </a:p>
        </p:txBody>
      </p:sp>
      <p:sp>
        <p:nvSpPr>
          <p:cNvPr id="3" name="object 3"/>
          <p:cNvSpPr/>
          <p:nvPr/>
        </p:nvSpPr>
        <p:spPr>
          <a:xfrm>
            <a:off x="3956303" y="4096892"/>
            <a:ext cx="6829425" cy="17145"/>
          </a:xfrm>
          <a:custGeom>
            <a:avLst/>
            <a:gdLst/>
            <a:ahLst/>
            <a:cxnLst/>
            <a:rect l="l" t="t" r="r" b="b"/>
            <a:pathLst>
              <a:path w="6829425" h="17145">
                <a:moveTo>
                  <a:pt x="6829044" y="0"/>
                </a:moveTo>
                <a:lnTo>
                  <a:pt x="0" y="0"/>
                </a:lnTo>
                <a:lnTo>
                  <a:pt x="0" y="16763"/>
                </a:lnTo>
                <a:lnTo>
                  <a:pt x="6829044" y="16763"/>
                </a:lnTo>
                <a:lnTo>
                  <a:pt x="6829044" y="0"/>
                </a:lnTo>
                <a:close/>
              </a:path>
            </a:pathLst>
          </a:custGeom>
          <a:solidFill>
            <a:srgbClr val="CC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20490" marR="5080">
              <a:lnSpc>
                <a:spcPct val="148400"/>
              </a:lnSpc>
              <a:spcBef>
                <a:spcPts val="100"/>
              </a:spcBef>
            </a:pPr>
            <a:r>
              <a:rPr sz="2000" b="0" u="heavy" spc="-15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2"/>
              </a:rPr>
              <a:t>http://opensees.berkeley.edu/ </a:t>
            </a:r>
            <a:r>
              <a:rPr sz="2000" b="0" spc="-10" dirty="0">
                <a:solidFill>
                  <a:srgbClr val="CC9900"/>
                </a:solidFill>
                <a:latin typeface="Calibri"/>
                <a:cs typeface="Calibri"/>
              </a:rPr>
              <a:t> </a:t>
            </a:r>
            <a:r>
              <a:rPr sz="2000" b="0" u="heavy" spc="-10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3"/>
              </a:rPr>
              <a:t>http://opensees.berkeley.edu/OpenSees/user/index.php </a:t>
            </a:r>
            <a:r>
              <a:rPr sz="2000" b="0" spc="-5" dirty="0">
                <a:solidFill>
                  <a:srgbClr val="CC9900"/>
                </a:solidFill>
                <a:latin typeface="Calibri"/>
                <a:cs typeface="Calibri"/>
              </a:rPr>
              <a:t> </a:t>
            </a:r>
            <a:r>
              <a:rPr sz="2000" b="0" u="heavy" spc="-10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4"/>
              </a:rPr>
              <a:t>http://opensees.berkeley.edu/community/ </a:t>
            </a:r>
            <a:r>
              <a:rPr sz="2000" b="0" spc="-5" dirty="0">
                <a:solidFill>
                  <a:srgbClr val="CC9900"/>
                </a:solidFill>
                <a:latin typeface="Calibri"/>
                <a:cs typeface="Calibri"/>
              </a:rPr>
              <a:t> </a:t>
            </a:r>
            <a:r>
              <a:rPr sz="2000" b="0" u="heavy" spc="-10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5"/>
              </a:rPr>
              <a:t>http://opensees.berkeley.edu/wiki/index.php/Main_Page </a:t>
            </a:r>
            <a:r>
              <a:rPr sz="2000" b="0" spc="-5" dirty="0">
                <a:solidFill>
                  <a:srgbClr val="CC9900"/>
                </a:solidFill>
                <a:latin typeface="Calibri"/>
                <a:cs typeface="Calibri"/>
              </a:rPr>
              <a:t> </a:t>
            </a:r>
            <a:r>
              <a:rPr sz="2000" b="0" spc="-10" dirty="0">
                <a:solidFill>
                  <a:srgbClr val="CC9900"/>
                </a:solidFill>
                <a:latin typeface="Calibri"/>
                <a:cs typeface="Calibri"/>
                <a:hlinkClick r:id="rId6"/>
              </a:rPr>
              <a:t>http://opensees.berkeley.edu/wiki/index.php/OpenSeesDays2011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956303" y="4547996"/>
            <a:ext cx="6829425" cy="17145"/>
          </a:xfrm>
          <a:custGeom>
            <a:avLst/>
            <a:gdLst/>
            <a:ahLst/>
            <a:cxnLst/>
            <a:rect l="l" t="t" r="r" b="b"/>
            <a:pathLst>
              <a:path w="6829425" h="17145">
                <a:moveTo>
                  <a:pt x="6829044" y="0"/>
                </a:moveTo>
                <a:lnTo>
                  <a:pt x="0" y="0"/>
                </a:lnTo>
                <a:lnTo>
                  <a:pt x="0" y="16763"/>
                </a:lnTo>
                <a:lnTo>
                  <a:pt x="6829044" y="16763"/>
                </a:lnTo>
                <a:lnTo>
                  <a:pt x="6829044" y="0"/>
                </a:lnTo>
                <a:close/>
              </a:path>
            </a:pathLst>
          </a:custGeom>
          <a:solidFill>
            <a:srgbClr val="CC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944239" y="4252721"/>
            <a:ext cx="68548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CC9900"/>
                </a:solidFill>
                <a:latin typeface="Calibri"/>
                <a:cs typeface="Calibri"/>
                <a:hlinkClick r:id="rId7"/>
              </a:rPr>
              <a:t>http://opensees.berkeley.edu/wiki/index.php/OpenSeesDays2012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56303" y="5000625"/>
            <a:ext cx="6829425" cy="17145"/>
          </a:xfrm>
          <a:custGeom>
            <a:avLst/>
            <a:gdLst/>
            <a:ahLst/>
            <a:cxnLst/>
            <a:rect l="l" t="t" r="r" b="b"/>
            <a:pathLst>
              <a:path w="6829425" h="17145">
                <a:moveTo>
                  <a:pt x="6829044" y="0"/>
                </a:moveTo>
                <a:lnTo>
                  <a:pt x="0" y="0"/>
                </a:lnTo>
                <a:lnTo>
                  <a:pt x="0" y="16763"/>
                </a:lnTo>
                <a:lnTo>
                  <a:pt x="6829044" y="16763"/>
                </a:lnTo>
                <a:lnTo>
                  <a:pt x="6829044" y="0"/>
                </a:lnTo>
                <a:close/>
              </a:path>
            </a:pathLst>
          </a:custGeom>
          <a:solidFill>
            <a:srgbClr val="CC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944239" y="4705044"/>
            <a:ext cx="685482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solidFill>
                  <a:srgbClr val="CC9900"/>
                </a:solidFill>
                <a:latin typeface="Calibri"/>
                <a:cs typeface="Calibri"/>
                <a:hlinkClick r:id="rId8"/>
              </a:rPr>
              <a:t>http://opensees.berkeley.edu/wiki/index.php/OpenSeesDays2013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84580" y="1845030"/>
            <a:ext cx="2663190" cy="3644265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160655" indent="-148590">
              <a:lnSpc>
                <a:spcPct val="100000"/>
              </a:lnSpc>
              <a:spcBef>
                <a:spcPts val="1260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b="1" spc="-10" dirty="0">
                <a:solidFill>
                  <a:srgbClr val="404040"/>
                </a:solidFill>
                <a:latin typeface="Calibri"/>
                <a:cs typeface="Calibri"/>
              </a:rPr>
              <a:t>Página</a:t>
            </a:r>
            <a:r>
              <a:rPr sz="2000" b="1" spc="-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libri"/>
                <a:cs typeface="Calibri"/>
              </a:rPr>
              <a:t>principal:</a:t>
            </a:r>
            <a:endParaRPr sz="2000">
              <a:latin typeface="Calibri"/>
              <a:cs typeface="Calibri"/>
            </a:endParaRPr>
          </a:p>
          <a:p>
            <a:pPr marL="160655" indent="-148590">
              <a:lnSpc>
                <a:spcPct val="100000"/>
              </a:lnSpc>
              <a:spcBef>
                <a:spcPts val="1165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b="1" spc="-10" dirty="0">
                <a:solidFill>
                  <a:srgbClr val="404040"/>
                </a:solidFill>
                <a:latin typeface="Calibri"/>
                <a:cs typeface="Calibri"/>
              </a:rPr>
              <a:t>Recursos</a:t>
            </a:r>
            <a:r>
              <a:rPr sz="2000" b="1" spc="-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b="1" spc="-15" dirty="0">
                <a:solidFill>
                  <a:srgbClr val="404040"/>
                </a:solidFill>
                <a:latin typeface="Calibri"/>
                <a:cs typeface="Calibri"/>
              </a:rPr>
              <a:t>para </a:t>
            </a:r>
            <a:r>
              <a:rPr sz="2000" b="1" dirty="0">
                <a:solidFill>
                  <a:srgbClr val="404040"/>
                </a:solidFill>
                <a:latin typeface="Calibri"/>
                <a:cs typeface="Calibri"/>
              </a:rPr>
              <a:t>usuarios:</a:t>
            </a:r>
            <a:endParaRPr sz="2000">
              <a:latin typeface="Calibri"/>
              <a:cs typeface="Calibri"/>
            </a:endParaRPr>
          </a:p>
          <a:p>
            <a:pPr marL="160655" indent="-148590">
              <a:lnSpc>
                <a:spcPct val="100000"/>
              </a:lnSpc>
              <a:spcBef>
                <a:spcPts val="1155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b="1" dirty="0">
                <a:solidFill>
                  <a:srgbClr val="404040"/>
                </a:solidFill>
                <a:latin typeface="Calibri"/>
                <a:cs typeface="Calibri"/>
              </a:rPr>
              <a:t>Comunidad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:</a:t>
            </a:r>
            <a:endParaRPr sz="2000">
              <a:latin typeface="Calibri"/>
              <a:cs typeface="Calibri"/>
            </a:endParaRPr>
          </a:p>
          <a:p>
            <a:pPr marL="160655" indent="-148590">
              <a:lnSpc>
                <a:spcPct val="100000"/>
              </a:lnSpc>
              <a:spcBef>
                <a:spcPts val="1165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b="1" spc="-5" dirty="0">
                <a:solidFill>
                  <a:srgbClr val="404040"/>
                </a:solidFill>
                <a:latin typeface="Calibri"/>
                <a:cs typeface="Calibri"/>
              </a:rPr>
              <a:t>Wiki</a:t>
            </a:r>
            <a:r>
              <a:rPr sz="2000" b="1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b="1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libri"/>
                <a:cs typeface="Calibri"/>
              </a:rPr>
              <a:t>OpenSees:</a:t>
            </a:r>
            <a:endParaRPr sz="2000">
              <a:latin typeface="Calibri"/>
              <a:cs typeface="Calibri"/>
            </a:endParaRPr>
          </a:p>
          <a:p>
            <a:pPr marL="160655" indent="-148590">
              <a:lnSpc>
                <a:spcPct val="100000"/>
              </a:lnSpc>
              <a:spcBef>
                <a:spcPts val="1165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b="1" spc="-5" dirty="0">
                <a:solidFill>
                  <a:srgbClr val="404040"/>
                </a:solidFill>
                <a:latin typeface="Calibri"/>
                <a:cs typeface="Calibri"/>
              </a:rPr>
              <a:t>OpenSeesDays</a:t>
            </a:r>
            <a:r>
              <a:rPr sz="2000" b="1" spc="-7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libri"/>
                <a:cs typeface="Calibri"/>
              </a:rPr>
              <a:t>2011:</a:t>
            </a:r>
            <a:endParaRPr sz="2000">
              <a:latin typeface="Calibri"/>
              <a:cs typeface="Calibri"/>
            </a:endParaRPr>
          </a:p>
          <a:p>
            <a:pPr marL="160655" indent="-148590">
              <a:lnSpc>
                <a:spcPct val="100000"/>
              </a:lnSpc>
              <a:spcBef>
                <a:spcPts val="1150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b="1" spc="-5" dirty="0">
                <a:solidFill>
                  <a:srgbClr val="404040"/>
                </a:solidFill>
                <a:latin typeface="Calibri"/>
                <a:cs typeface="Calibri"/>
              </a:rPr>
              <a:t>OpenSeesDays</a:t>
            </a:r>
            <a:r>
              <a:rPr sz="2000" b="1" spc="-7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libri"/>
                <a:cs typeface="Calibri"/>
              </a:rPr>
              <a:t>2012:</a:t>
            </a:r>
            <a:endParaRPr sz="2000">
              <a:latin typeface="Calibri"/>
              <a:cs typeface="Calibri"/>
            </a:endParaRPr>
          </a:p>
          <a:p>
            <a:pPr marL="160655" indent="-148590">
              <a:lnSpc>
                <a:spcPct val="100000"/>
              </a:lnSpc>
              <a:spcBef>
                <a:spcPts val="1165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b="1" spc="-10" dirty="0">
                <a:solidFill>
                  <a:srgbClr val="404040"/>
                </a:solidFill>
                <a:latin typeface="Calibri"/>
                <a:cs typeface="Calibri"/>
              </a:rPr>
              <a:t>OpenSeesDays</a:t>
            </a:r>
            <a:r>
              <a:rPr sz="2000" b="1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libri"/>
                <a:cs typeface="Calibri"/>
              </a:rPr>
              <a:t>2013:</a:t>
            </a:r>
            <a:endParaRPr sz="2000">
              <a:latin typeface="Calibri"/>
              <a:cs typeface="Calibri"/>
            </a:endParaRPr>
          </a:p>
          <a:p>
            <a:pPr marL="160655" indent="-148590">
              <a:lnSpc>
                <a:spcPct val="100000"/>
              </a:lnSpc>
              <a:spcBef>
                <a:spcPts val="1165"/>
              </a:spcBef>
              <a:buClr>
                <a:srgbClr val="D24717"/>
              </a:buClr>
              <a:buFont typeface="Arial MT"/>
              <a:buChar char="•"/>
              <a:tabLst>
                <a:tab pos="161290" algn="l"/>
              </a:tabLst>
            </a:pPr>
            <a:r>
              <a:rPr sz="2000" b="1" spc="-5" dirty="0">
                <a:solidFill>
                  <a:srgbClr val="404040"/>
                </a:solidFill>
                <a:latin typeface="Calibri"/>
                <a:cs typeface="Calibri"/>
              </a:rPr>
              <a:t>OpenSeesDays</a:t>
            </a:r>
            <a:r>
              <a:rPr sz="2000" b="1" spc="-7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404040"/>
                </a:solidFill>
                <a:latin typeface="Calibri"/>
                <a:cs typeface="Calibri"/>
              </a:rPr>
              <a:t>2014: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956303" y="5453253"/>
            <a:ext cx="6829425" cy="17145"/>
          </a:xfrm>
          <a:custGeom>
            <a:avLst/>
            <a:gdLst/>
            <a:ahLst/>
            <a:cxnLst/>
            <a:rect l="l" t="t" r="r" b="b"/>
            <a:pathLst>
              <a:path w="6829425" h="17145">
                <a:moveTo>
                  <a:pt x="6829044" y="0"/>
                </a:moveTo>
                <a:lnTo>
                  <a:pt x="0" y="0"/>
                </a:lnTo>
                <a:lnTo>
                  <a:pt x="0" y="16764"/>
                </a:lnTo>
                <a:lnTo>
                  <a:pt x="6829044" y="16764"/>
                </a:lnTo>
                <a:lnTo>
                  <a:pt x="6829044" y="0"/>
                </a:lnTo>
                <a:close/>
              </a:path>
            </a:pathLst>
          </a:custGeom>
          <a:solidFill>
            <a:srgbClr val="CC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944239" y="5158232"/>
            <a:ext cx="68548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CC9900"/>
                </a:solidFill>
                <a:latin typeface="Calibri"/>
                <a:cs typeface="Calibri"/>
                <a:hlinkClick r:id="rId9"/>
              </a:rPr>
              <a:t>http://opensees.berkeley.edu/wiki/index.php/OpenSeesDays2014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36366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Primeros</a:t>
            </a:r>
            <a:r>
              <a:rPr sz="4800" spc="-180" dirty="0">
                <a:solidFill>
                  <a:srgbClr val="404040"/>
                </a:solidFill>
              </a:rPr>
              <a:t> </a:t>
            </a:r>
            <a:r>
              <a:rPr sz="4800" spc="-65" dirty="0">
                <a:solidFill>
                  <a:srgbClr val="404040"/>
                </a:solidFill>
              </a:rPr>
              <a:t>Pasos</a:t>
            </a:r>
            <a:endParaRPr sz="4800"/>
          </a:p>
        </p:txBody>
      </p:sp>
      <p:sp>
        <p:nvSpPr>
          <p:cNvPr id="3" name="object 3"/>
          <p:cNvSpPr txBox="1"/>
          <p:nvPr/>
        </p:nvSpPr>
        <p:spPr>
          <a:xfrm>
            <a:off x="1084580" y="1802415"/>
            <a:ext cx="4348480" cy="1479550"/>
          </a:xfrm>
          <a:prstGeom prst="rect">
            <a:avLst/>
          </a:prstGeom>
        </p:spPr>
        <p:txBody>
          <a:bodyPr vert="horz" wrap="square" lIns="0" tIns="193040" rIns="0" bIns="0" rtlCol="0">
            <a:spAutoFit/>
          </a:bodyPr>
          <a:lstStyle/>
          <a:p>
            <a:pPr marL="221615" indent="-209550">
              <a:lnSpc>
                <a:spcPct val="100000"/>
              </a:lnSpc>
              <a:spcBef>
                <a:spcPts val="1520"/>
              </a:spcBef>
              <a:buClr>
                <a:srgbClr val="D24717"/>
              </a:buClr>
              <a:buFont typeface="Wingdings"/>
              <a:buChar char=""/>
              <a:tabLst>
                <a:tab pos="222250" algn="l"/>
              </a:tabLst>
            </a:pP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Crear</a:t>
            </a:r>
            <a:r>
              <a:rPr sz="2400" b="1" spc="-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cuenta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usuario</a:t>
            </a:r>
            <a:endParaRPr sz="24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1195"/>
              </a:spcBef>
              <a:buClr>
                <a:srgbClr val="D24717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Deben</a:t>
            </a:r>
            <a:r>
              <a:rPr sz="20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registrarse</a:t>
            </a:r>
            <a:r>
              <a:rPr sz="20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en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sistema.</a:t>
            </a:r>
            <a:endParaRPr sz="20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spcBef>
                <a:spcPts val="1150"/>
              </a:spcBef>
              <a:buClr>
                <a:srgbClr val="D24717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Una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20" dirty="0">
                <a:solidFill>
                  <a:srgbClr val="404040"/>
                </a:solidFill>
                <a:latin typeface="Calibri"/>
                <a:cs typeface="Calibri"/>
              </a:rPr>
              <a:t>vez</a:t>
            </a:r>
            <a:r>
              <a:rPr sz="2000" spc="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registrado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podemos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30" dirty="0">
                <a:solidFill>
                  <a:srgbClr val="404040"/>
                </a:solidFill>
                <a:latin typeface="Calibri"/>
                <a:cs typeface="Calibri"/>
              </a:rPr>
              <a:t>ingresar.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096000" y="1821179"/>
            <a:ext cx="5728970" cy="3874135"/>
            <a:chOff x="6096000" y="1821179"/>
            <a:chExt cx="5728970" cy="387413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6000" y="1821179"/>
              <a:ext cx="5728715" cy="387400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8035289" y="4059173"/>
              <a:ext cx="2618740" cy="652780"/>
            </a:xfrm>
            <a:custGeom>
              <a:avLst/>
              <a:gdLst/>
              <a:ahLst/>
              <a:cxnLst/>
              <a:rect l="l" t="t" r="r" b="b"/>
              <a:pathLst>
                <a:path w="2618740" h="652779">
                  <a:moveTo>
                    <a:pt x="0" y="652271"/>
                  </a:moveTo>
                  <a:lnTo>
                    <a:pt x="2618231" y="652271"/>
                  </a:lnTo>
                  <a:lnTo>
                    <a:pt x="2618231" y="0"/>
                  </a:lnTo>
                  <a:lnTo>
                    <a:pt x="0" y="0"/>
                  </a:lnTo>
                  <a:lnTo>
                    <a:pt x="0" y="652271"/>
                  </a:lnTo>
                  <a:close/>
                </a:path>
              </a:pathLst>
            </a:custGeom>
            <a:ln w="38099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965441" y="4719065"/>
              <a:ext cx="2705100" cy="213360"/>
            </a:xfrm>
            <a:custGeom>
              <a:avLst/>
              <a:gdLst/>
              <a:ahLst/>
              <a:cxnLst/>
              <a:rect l="l" t="t" r="r" b="b"/>
              <a:pathLst>
                <a:path w="2705100" h="213360">
                  <a:moveTo>
                    <a:pt x="0" y="213360"/>
                  </a:moveTo>
                  <a:lnTo>
                    <a:pt x="2705100" y="213360"/>
                  </a:lnTo>
                  <a:lnTo>
                    <a:pt x="2705100" y="0"/>
                  </a:lnTo>
                  <a:lnTo>
                    <a:pt x="0" y="0"/>
                  </a:lnTo>
                  <a:lnTo>
                    <a:pt x="0" y="213360"/>
                  </a:lnTo>
                  <a:close/>
                </a:path>
              </a:pathLst>
            </a:custGeom>
            <a:ln w="38100">
              <a:solidFill>
                <a:srgbClr val="D247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6069584" y="5880608"/>
            <a:ext cx="57232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heavy" spc="-10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3"/>
              </a:rPr>
              <a:t>http://opensees.berkeley.edu/OpenSees/user/download.php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7268082" y="442887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D24717"/>
                </a:solidFill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733023" y="4218178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6FC0"/>
                </a:solidFill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532193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Primeros</a:t>
            </a:r>
            <a:r>
              <a:rPr sz="4800" spc="-140" dirty="0">
                <a:solidFill>
                  <a:srgbClr val="404040"/>
                </a:solidFill>
              </a:rPr>
              <a:t> </a:t>
            </a:r>
            <a:r>
              <a:rPr sz="4800" spc="-65" dirty="0">
                <a:solidFill>
                  <a:srgbClr val="404040"/>
                </a:solidFill>
              </a:rPr>
              <a:t>Pasos</a:t>
            </a:r>
            <a:r>
              <a:rPr sz="4800" spc="-120" dirty="0">
                <a:solidFill>
                  <a:srgbClr val="404040"/>
                </a:solidFill>
              </a:rPr>
              <a:t> </a:t>
            </a:r>
            <a:r>
              <a:rPr sz="4800" spc="-60" dirty="0">
                <a:solidFill>
                  <a:srgbClr val="404040"/>
                </a:solidFill>
              </a:rPr>
              <a:t>(cont.)</a:t>
            </a:r>
            <a:endParaRPr sz="4800"/>
          </a:p>
        </p:txBody>
      </p:sp>
      <p:sp>
        <p:nvSpPr>
          <p:cNvPr id="3" name="object 3"/>
          <p:cNvSpPr txBox="1"/>
          <p:nvPr/>
        </p:nvSpPr>
        <p:spPr>
          <a:xfrm>
            <a:off x="1084580" y="1802415"/>
            <a:ext cx="5024755" cy="1303020"/>
          </a:xfrm>
          <a:prstGeom prst="rect">
            <a:avLst/>
          </a:prstGeom>
        </p:spPr>
        <p:txBody>
          <a:bodyPr vert="horz" wrap="square" lIns="0" tIns="193040" rIns="0" bIns="0" rtlCol="0">
            <a:spAutoFit/>
          </a:bodyPr>
          <a:lstStyle/>
          <a:p>
            <a:pPr marL="221615" indent="-209550">
              <a:lnSpc>
                <a:spcPct val="100000"/>
              </a:lnSpc>
              <a:spcBef>
                <a:spcPts val="1520"/>
              </a:spcBef>
              <a:buClr>
                <a:srgbClr val="D24717"/>
              </a:buClr>
              <a:buFont typeface="Wingdings"/>
              <a:buChar char=""/>
              <a:tabLst>
                <a:tab pos="222250" algn="l"/>
              </a:tabLst>
            </a:pP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Descargar</a:t>
            </a:r>
            <a:r>
              <a:rPr sz="2400" b="1" spc="-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OpenSees</a:t>
            </a:r>
            <a:r>
              <a:rPr sz="2400" b="1" spc="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sz="2400" b="1" spc="-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40" dirty="0">
                <a:solidFill>
                  <a:srgbClr val="404040"/>
                </a:solidFill>
                <a:latin typeface="Calibri"/>
                <a:cs typeface="Calibri"/>
              </a:rPr>
              <a:t>Tcl/Tk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ts val="2160"/>
              </a:lnSpc>
              <a:spcBef>
                <a:spcPts val="1465"/>
              </a:spcBef>
              <a:tabLst>
                <a:tab pos="794385" algn="l"/>
                <a:tab pos="854075" algn="l"/>
                <a:tab pos="2018030" algn="l"/>
                <a:tab pos="2362835" algn="l"/>
                <a:tab pos="2769870" algn="l"/>
                <a:tab pos="3126740" algn="l"/>
                <a:tab pos="3275965" algn="l"/>
                <a:tab pos="3699510" algn="l"/>
                <a:tab pos="4110990" algn="l"/>
                <a:tab pos="4546600" algn="l"/>
                <a:tab pos="4895850" algn="l"/>
              </a:tabLst>
            </a:pP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b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en		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des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sz="2000" spc="-30" dirty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2000" spc="-35" dirty="0">
                <a:solidFill>
                  <a:srgbClr val="404040"/>
                </a:solidFill>
                <a:latin typeface="Calibri"/>
                <a:cs typeface="Calibri"/>
              </a:rPr>
              <a:t>g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ar	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	</a:t>
            </a:r>
            <a:r>
              <a:rPr sz="2000" spc="-30" dirty="0">
                <a:solidFill>
                  <a:srgbClr val="404040"/>
                </a:solidFill>
                <a:latin typeface="Calibri"/>
                <a:cs typeface="Calibri"/>
              </a:rPr>
              <a:t>v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2000" spc="-45" dirty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ión		de	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pen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S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ees	y  </a:t>
            </a:r>
            <a:r>
              <a:rPr sz="2000" spc="-175" dirty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cl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/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k	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or</a:t>
            </a:r>
            <a:r>
              <a:rPr sz="2000" spc="-35" dirty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espo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die</a:t>
            </a:r>
            <a:r>
              <a:rPr sz="2000" spc="-25" dirty="0">
                <a:solidFill>
                  <a:srgbClr val="404040"/>
                </a:solidFill>
                <a:latin typeface="Calibri"/>
                <a:cs typeface="Calibri"/>
              </a:rPr>
              <a:t>nt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s	al	</a:t>
            </a:r>
            <a:r>
              <a:rPr sz="2000" spc="-30" dirty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l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as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,	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n	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aso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84580" y="3048381"/>
            <a:ext cx="50253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32230" algn="l"/>
                <a:tab pos="2437765" algn="l"/>
                <a:tab pos="3338195" algn="l"/>
                <a:tab pos="4751070" algn="l"/>
              </a:tabLst>
            </a:pP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c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2000" spc="-25" dirty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2000" spc="-40" dirty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ar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i</a:t>
            </a:r>
            <a:r>
              <a:rPr sz="2000" spc="-40" dirty="0">
                <a:solidFill>
                  <a:srgbClr val="404040"/>
                </a:solidFill>
                <a:latin typeface="Calibri"/>
                <a:cs typeface="Calibri"/>
              </a:rPr>
              <a:t>o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,	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uede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n	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su</a:t>
            </a:r>
            <a:r>
              <a:rPr sz="2000" spc="-40" dirty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gir	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p</a:t>
            </a:r>
            <a:r>
              <a:rPr sz="2000" spc="-40" dirty="0">
                <a:solidFill>
                  <a:srgbClr val="404040"/>
                </a:solidFill>
                <a:latin typeface="Calibri"/>
                <a:cs typeface="Calibri"/>
              </a:rPr>
              <a:t>r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oble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m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as	de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4580" y="3177387"/>
            <a:ext cx="5025390" cy="1929130"/>
          </a:xfrm>
          <a:prstGeom prst="rect">
            <a:avLst/>
          </a:prstGeom>
        </p:spPr>
        <p:txBody>
          <a:bodyPr vert="horz" wrap="square" lIns="0" tIns="1587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0"/>
              </a:spcBef>
            </a:pP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compatibilidad.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50"/>
              </a:spcBef>
            </a:pPr>
            <a:r>
              <a:rPr sz="2000" b="1" spc="-10" dirty="0">
                <a:solidFill>
                  <a:srgbClr val="404040"/>
                </a:solidFill>
                <a:latin typeface="Calibri"/>
                <a:cs typeface="Calibri"/>
              </a:rPr>
              <a:t>Importante:</a:t>
            </a:r>
            <a:endParaRPr sz="2000">
              <a:latin typeface="Calibri"/>
              <a:cs typeface="Calibri"/>
            </a:endParaRPr>
          </a:p>
          <a:p>
            <a:pPr marL="12700" marR="5080" algn="just">
              <a:lnSpc>
                <a:spcPts val="2160"/>
              </a:lnSpc>
              <a:spcBef>
                <a:spcPts val="1440"/>
              </a:spcBef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Deben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instalar </a:t>
            </a:r>
            <a:r>
              <a:rPr sz="2000" spc="-30" dirty="0">
                <a:solidFill>
                  <a:srgbClr val="404040"/>
                </a:solidFill>
                <a:latin typeface="Calibri"/>
                <a:cs typeface="Calibri"/>
              </a:rPr>
              <a:t>Tcl/Tk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en </a:t>
            </a:r>
            <a:r>
              <a:rPr sz="2000" i="1" spc="-5" dirty="0">
                <a:solidFill>
                  <a:srgbClr val="404040"/>
                </a:solidFill>
                <a:latin typeface="Calibri"/>
                <a:cs typeface="Calibri"/>
              </a:rPr>
              <a:t>C:\Program </a:t>
            </a:r>
            <a:r>
              <a:rPr sz="2000" i="1" spc="-20" dirty="0">
                <a:solidFill>
                  <a:srgbClr val="404040"/>
                </a:solidFill>
                <a:latin typeface="Calibri"/>
                <a:cs typeface="Calibri"/>
              </a:rPr>
              <a:t>Files\Tcl, 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en </a:t>
            </a:r>
            <a:r>
              <a:rPr sz="2000" spc="-4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caso 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contrario,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podría aparecer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un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mensaje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de 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este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tipo: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"Cannot</a:t>
            </a:r>
            <a:r>
              <a:rPr sz="20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find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tcl85.dll“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pic>
        <p:nvPicPr>
          <p:cNvPr id="13" name="Imagen 12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973407BE-2CFA-F847-E943-B984ED6179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243" y="1778774"/>
            <a:ext cx="5024755" cy="43934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532193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65" dirty="0">
                <a:solidFill>
                  <a:srgbClr val="404040"/>
                </a:solidFill>
              </a:rPr>
              <a:t>Primeros</a:t>
            </a:r>
            <a:r>
              <a:rPr sz="4800" spc="-140" dirty="0">
                <a:solidFill>
                  <a:srgbClr val="404040"/>
                </a:solidFill>
              </a:rPr>
              <a:t> </a:t>
            </a:r>
            <a:r>
              <a:rPr sz="4800" spc="-65" dirty="0">
                <a:solidFill>
                  <a:srgbClr val="404040"/>
                </a:solidFill>
              </a:rPr>
              <a:t>Pasos</a:t>
            </a:r>
            <a:r>
              <a:rPr sz="4800" spc="-120" dirty="0">
                <a:solidFill>
                  <a:srgbClr val="404040"/>
                </a:solidFill>
              </a:rPr>
              <a:t> </a:t>
            </a:r>
            <a:r>
              <a:rPr sz="4800" spc="-60" dirty="0">
                <a:solidFill>
                  <a:srgbClr val="404040"/>
                </a:solidFill>
              </a:rPr>
              <a:t>(cont.)</a:t>
            </a:r>
            <a:endParaRPr sz="4800"/>
          </a:p>
        </p:txBody>
      </p:sp>
      <p:sp>
        <p:nvSpPr>
          <p:cNvPr id="3" name="object 3"/>
          <p:cNvSpPr txBox="1"/>
          <p:nvPr/>
        </p:nvSpPr>
        <p:spPr>
          <a:xfrm>
            <a:off x="1084580" y="1802415"/>
            <a:ext cx="10085070" cy="1577340"/>
          </a:xfrm>
          <a:prstGeom prst="rect">
            <a:avLst/>
          </a:prstGeom>
        </p:spPr>
        <p:txBody>
          <a:bodyPr vert="horz" wrap="square" lIns="0" tIns="193040" rIns="0" bIns="0" rtlCol="0">
            <a:spAutoFit/>
          </a:bodyPr>
          <a:lstStyle/>
          <a:p>
            <a:pPr marL="221615" indent="-209550">
              <a:lnSpc>
                <a:spcPct val="100000"/>
              </a:lnSpc>
              <a:spcBef>
                <a:spcPts val="1520"/>
              </a:spcBef>
              <a:buClr>
                <a:srgbClr val="D24717"/>
              </a:buClr>
              <a:buFont typeface="Wingdings"/>
              <a:buChar char=""/>
              <a:tabLst>
                <a:tab pos="222250" algn="l"/>
              </a:tabLst>
            </a:pP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Descargar</a:t>
            </a:r>
            <a:r>
              <a:rPr sz="2400" b="1" spc="-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IDE</a:t>
            </a:r>
            <a:r>
              <a:rPr sz="2400" b="1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(CypressEditor)</a:t>
            </a:r>
            <a:endParaRPr sz="2400">
              <a:latin typeface="Calibri"/>
              <a:cs typeface="Calibri"/>
            </a:endParaRPr>
          </a:p>
          <a:p>
            <a:pPr marL="12700" marR="5080" algn="just">
              <a:lnSpc>
                <a:spcPts val="2160"/>
              </a:lnSpc>
              <a:spcBef>
                <a:spcPts val="1465"/>
              </a:spcBef>
            </a:pP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El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lenguaje 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a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utilizar 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para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programar nuestros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modelos es </a:t>
            </a:r>
            <a:r>
              <a:rPr sz="2000" spc="-60" dirty="0">
                <a:solidFill>
                  <a:srgbClr val="404040"/>
                </a:solidFill>
                <a:latin typeface="Calibri"/>
                <a:cs typeface="Calibri"/>
              </a:rPr>
              <a:t>Tcl</a:t>
            </a:r>
            <a:r>
              <a:rPr sz="2000" spc="3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40" dirty="0">
                <a:solidFill>
                  <a:srgbClr val="404040"/>
                </a:solidFill>
                <a:latin typeface="Calibri"/>
                <a:cs typeface="Calibri"/>
              </a:rPr>
              <a:t>(Tool</a:t>
            </a:r>
            <a:r>
              <a:rPr sz="2000" spc="37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Command Language), </a:t>
            </a:r>
            <a:r>
              <a:rPr sz="2000" spc="-15" dirty="0">
                <a:solidFill>
                  <a:srgbClr val="404040"/>
                </a:solidFill>
                <a:latin typeface="Calibri"/>
                <a:cs typeface="Calibri"/>
              </a:rPr>
              <a:t>para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 ello,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se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recomienda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utilizar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el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editor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i="1" spc="-10" dirty="0">
                <a:solidFill>
                  <a:srgbClr val="404040"/>
                </a:solidFill>
                <a:latin typeface="Calibri"/>
                <a:cs typeface="Calibri"/>
              </a:rPr>
              <a:t>CypressEditor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,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el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cual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se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libri"/>
                <a:cs typeface="Calibri"/>
              </a:rPr>
              <a:t>encuentra</a:t>
            </a:r>
            <a:r>
              <a:rPr sz="2000" spc="-5" dirty="0">
                <a:solidFill>
                  <a:srgbClr val="404040"/>
                </a:solidFill>
                <a:latin typeface="Calibri"/>
                <a:cs typeface="Calibri"/>
              </a:rPr>
              <a:t> disponible</a:t>
            </a:r>
            <a:r>
              <a:rPr sz="2000" dirty="0">
                <a:solidFill>
                  <a:srgbClr val="404040"/>
                </a:solidFill>
                <a:latin typeface="Calibri"/>
                <a:cs typeface="Calibri"/>
              </a:rPr>
              <a:t> en: </a:t>
            </a:r>
            <a:r>
              <a:rPr sz="20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000" u="heavy" spc="-10" dirty="0">
                <a:solidFill>
                  <a:srgbClr val="CC9900"/>
                </a:solidFill>
                <a:uFill>
                  <a:solidFill>
                    <a:srgbClr val="CC9900"/>
                  </a:solidFill>
                </a:uFill>
                <a:latin typeface="Calibri"/>
                <a:cs typeface="Calibri"/>
                <a:hlinkClick r:id="rId2"/>
              </a:rPr>
              <a:t>http://cypress.hrshojaie.com/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990088" y="3477767"/>
            <a:ext cx="5783580" cy="2738755"/>
            <a:chOff x="2990088" y="3477767"/>
            <a:chExt cx="5783580" cy="273875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90088" y="3496055"/>
              <a:ext cx="5763768" cy="272033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8106917" y="3496817"/>
              <a:ext cx="647700" cy="219710"/>
            </a:xfrm>
            <a:custGeom>
              <a:avLst/>
              <a:gdLst/>
              <a:ahLst/>
              <a:cxnLst/>
              <a:rect l="l" t="t" r="r" b="b"/>
              <a:pathLst>
                <a:path w="647700" h="219710">
                  <a:moveTo>
                    <a:pt x="0" y="219455"/>
                  </a:moveTo>
                  <a:lnTo>
                    <a:pt x="647700" y="219455"/>
                  </a:lnTo>
                  <a:lnTo>
                    <a:pt x="647700" y="0"/>
                  </a:lnTo>
                  <a:lnTo>
                    <a:pt x="0" y="0"/>
                  </a:lnTo>
                  <a:lnTo>
                    <a:pt x="0" y="219455"/>
                  </a:lnTo>
                  <a:close/>
                </a:path>
              </a:pathLst>
            </a:custGeom>
            <a:ln w="38100">
              <a:solidFill>
                <a:srgbClr val="D2471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6324" y="908684"/>
            <a:ext cx="316420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45" dirty="0">
                <a:solidFill>
                  <a:srgbClr val="404040"/>
                </a:solidFill>
              </a:rPr>
              <a:t>Lenguaje</a:t>
            </a:r>
            <a:r>
              <a:rPr sz="4800" spc="-180" dirty="0">
                <a:solidFill>
                  <a:srgbClr val="404040"/>
                </a:solidFill>
              </a:rPr>
              <a:t> </a:t>
            </a:r>
            <a:r>
              <a:rPr sz="4800" spc="-70" dirty="0">
                <a:solidFill>
                  <a:srgbClr val="404040"/>
                </a:solidFill>
              </a:rPr>
              <a:t>TCL</a:t>
            </a:r>
            <a:endParaRPr sz="4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280" y="2100072"/>
            <a:ext cx="6266688" cy="115061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7280" y="3607308"/>
            <a:ext cx="7345680" cy="1292352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5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99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1344</Words>
  <Application>Microsoft Office PowerPoint</Application>
  <PresentationFormat>Panorámica</PresentationFormat>
  <Paragraphs>145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 MT</vt:lpstr>
      <vt:lpstr>Calibri</vt:lpstr>
      <vt:lpstr>Calibri Light</vt:lpstr>
      <vt:lpstr>Wingdings</vt:lpstr>
      <vt:lpstr>Office Theme</vt:lpstr>
      <vt:lpstr>Introducción al Análisis no Lineal de Estructuras  CI7211</vt:lpstr>
      <vt:lpstr>Agenda</vt:lpstr>
      <vt:lpstr>Proyecto Semestral</vt:lpstr>
      <vt:lpstr>Presentación OpenSees</vt:lpstr>
      <vt:lpstr>Enlaces Útiles</vt:lpstr>
      <vt:lpstr>Primeros Pasos</vt:lpstr>
      <vt:lpstr>Primeros Pasos (cont.)</vt:lpstr>
      <vt:lpstr>Primeros Pasos (cont.)</vt:lpstr>
      <vt:lpstr>Lenguaje TCL</vt:lpstr>
      <vt:lpstr>Lenguaje TCL (cont.)</vt:lpstr>
      <vt:lpstr>Lenguaje TCL (cont.)</vt:lpstr>
      <vt:lpstr>Proceso de Modelación en OpenSees</vt:lpstr>
      <vt:lpstr>Proceso de Modelación en OpenSees</vt:lpstr>
      <vt:lpstr>Proceso de Modelación en OpenSees</vt:lpstr>
      <vt:lpstr>Proceso de Modelación en OpenSees</vt:lpstr>
      <vt:lpstr>Proceso de Modelación en OpenSees</vt:lpstr>
      <vt:lpstr>Proceso de Modelación en OpenSees</vt:lpstr>
      <vt:lpstr>Proceso de Modelación en OpenSees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Shear – Flexure Interaction Via Calibration of Horizontal Expansion</dc:title>
  <dc:creator>CarlosL</dc:creator>
  <cp:lastModifiedBy>Felipe Alejandro Yanez Valdes (felipe.yanez.v)</cp:lastModifiedBy>
  <cp:revision>3</cp:revision>
  <dcterms:created xsi:type="dcterms:W3CDTF">2022-09-06T16:17:11Z</dcterms:created>
  <dcterms:modified xsi:type="dcterms:W3CDTF">2022-09-07T17:27:14Z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2019-09-09T00:00:00Z</vt:filetime>
  </property>
  <property fmtid="{D5CDD505-2E9C-101B-9397-08002B2CF9AE}" pid="3" name="Creator">
    <vt:lpwstr>Microsoft® PowerPoint® para Office 365</vt:lpwstr>
  </property>
  <property fmtid="{D5CDD505-2E9C-101B-9397-08002B2CF9AE}" pid="4" name="LastSaved">
    <vt:filetime>2022-09-06T00:00:00Z</vt:filetime>
  </property>
</Properties>
</file>