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25"/>
  </p:notesMasterIdLst>
  <p:sldIdLst>
    <p:sldId id="324" r:id="rId5"/>
    <p:sldId id="325" r:id="rId6"/>
    <p:sldId id="326" r:id="rId7"/>
    <p:sldId id="314" r:id="rId8"/>
    <p:sldId id="327" r:id="rId9"/>
    <p:sldId id="315" r:id="rId10"/>
    <p:sldId id="328" r:id="rId11"/>
    <p:sldId id="329" r:id="rId12"/>
    <p:sldId id="330" r:id="rId13"/>
    <p:sldId id="331" r:id="rId14"/>
    <p:sldId id="311" r:id="rId15"/>
    <p:sldId id="313" r:id="rId16"/>
    <p:sldId id="333" r:id="rId17"/>
    <p:sldId id="332" r:id="rId18"/>
    <p:sldId id="317" r:id="rId19"/>
    <p:sldId id="316" r:id="rId20"/>
    <p:sldId id="320" r:id="rId21"/>
    <p:sldId id="321" r:id="rId22"/>
    <p:sldId id="322" r:id="rId23"/>
    <p:sldId id="318" r:id="rId24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DA29AAC-8640-44FE-ACE5-BE157939FC9A}" v="41" vWet="43" dt="2022-10-21T15:32:38.495"/>
    <p1510:client id="{E5FC2C42-DA95-4A08-9E7C-11E44BB9A560}" v="502" dt="2022-10-21T15:35:46.0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rina Paz De Requesens Montiel (karina.derequesens)" userId="fbf73abe-7398-488c-81f0-676c0b2da0a0" providerId="ADAL" clId="{2DA29AAC-8640-44FE-ACE5-BE157939FC9A}"/>
    <pc:docChg chg="custSel addSld modSld sldOrd">
      <pc:chgData name="Karina Paz De Requesens Montiel (karina.derequesens)" userId="fbf73abe-7398-488c-81f0-676c0b2da0a0" providerId="ADAL" clId="{2DA29AAC-8640-44FE-ACE5-BE157939FC9A}" dt="2022-10-21T13:57:57.796" v="41" actId="20577"/>
      <pc:docMkLst>
        <pc:docMk/>
      </pc:docMkLst>
      <pc:sldChg chg="ord">
        <pc:chgData name="Karina Paz De Requesens Montiel (karina.derequesens)" userId="fbf73abe-7398-488c-81f0-676c0b2da0a0" providerId="ADAL" clId="{2DA29AAC-8640-44FE-ACE5-BE157939FC9A}" dt="2022-10-21T13:32:48.169" v="6"/>
        <pc:sldMkLst>
          <pc:docMk/>
          <pc:sldMk cId="2479609203" sldId="311"/>
        </pc:sldMkLst>
      </pc:sldChg>
      <pc:sldChg chg="add">
        <pc:chgData name="Karina Paz De Requesens Montiel (karina.derequesens)" userId="fbf73abe-7398-488c-81f0-676c0b2da0a0" providerId="ADAL" clId="{2DA29AAC-8640-44FE-ACE5-BE157939FC9A}" dt="2022-10-21T13:32:16.580" v="0"/>
        <pc:sldMkLst>
          <pc:docMk/>
          <pc:sldMk cId="1494693865" sldId="314"/>
        </pc:sldMkLst>
      </pc:sldChg>
      <pc:sldChg chg="add">
        <pc:chgData name="Karina Paz De Requesens Montiel (karina.derequesens)" userId="fbf73abe-7398-488c-81f0-676c0b2da0a0" providerId="ADAL" clId="{2DA29AAC-8640-44FE-ACE5-BE157939FC9A}" dt="2022-10-21T13:32:16.580" v="0"/>
        <pc:sldMkLst>
          <pc:docMk/>
          <pc:sldMk cId="1251899303" sldId="315"/>
        </pc:sldMkLst>
      </pc:sldChg>
      <pc:sldChg chg="add">
        <pc:chgData name="Karina Paz De Requesens Montiel (karina.derequesens)" userId="fbf73abe-7398-488c-81f0-676c0b2da0a0" providerId="ADAL" clId="{2DA29AAC-8640-44FE-ACE5-BE157939FC9A}" dt="2022-10-21T13:32:16.580" v="0"/>
        <pc:sldMkLst>
          <pc:docMk/>
          <pc:sldMk cId="3353269333" sldId="324"/>
        </pc:sldMkLst>
      </pc:sldChg>
      <pc:sldChg chg="add">
        <pc:chgData name="Karina Paz De Requesens Montiel (karina.derequesens)" userId="fbf73abe-7398-488c-81f0-676c0b2da0a0" providerId="ADAL" clId="{2DA29AAC-8640-44FE-ACE5-BE157939FC9A}" dt="2022-10-21T13:32:16.580" v="0"/>
        <pc:sldMkLst>
          <pc:docMk/>
          <pc:sldMk cId="1376923647" sldId="325"/>
        </pc:sldMkLst>
      </pc:sldChg>
      <pc:sldChg chg="add">
        <pc:chgData name="Karina Paz De Requesens Montiel (karina.derequesens)" userId="fbf73abe-7398-488c-81f0-676c0b2da0a0" providerId="ADAL" clId="{2DA29AAC-8640-44FE-ACE5-BE157939FC9A}" dt="2022-10-21T13:32:16.580" v="0"/>
        <pc:sldMkLst>
          <pc:docMk/>
          <pc:sldMk cId="2161189831" sldId="326"/>
        </pc:sldMkLst>
      </pc:sldChg>
      <pc:sldChg chg="add">
        <pc:chgData name="Karina Paz De Requesens Montiel (karina.derequesens)" userId="fbf73abe-7398-488c-81f0-676c0b2da0a0" providerId="ADAL" clId="{2DA29AAC-8640-44FE-ACE5-BE157939FC9A}" dt="2022-10-21T13:32:16.580" v="0"/>
        <pc:sldMkLst>
          <pc:docMk/>
          <pc:sldMk cId="4211091577" sldId="327"/>
        </pc:sldMkLst>
      </pc:sldChg>
      <pc:sldChg chg="add">
        <pc:chgData name="Karina Paz De Requesens Montiel (karina.derequesens)" userId="fbf73abe-7398-488c-81f0-676c0b2da0a0" providerId="ADAL" clId="{2DA29AAC-8640-44FE-ACE5-BE157939FC9A}" dt="2022-10-21T13:32:16.580" v="0"/>
        <pc:sldMkLst>
          <pc:docMk/>
          <pc:sldMk cId="970373791" sldId="328"/>
        </pc:sldMkLst>
      </pc:sldChg>
      <pc:sldChg chg="add">
        <pc:chgData name="Karina Paz De Requesens Montiel (karina.derequesens)" userId="fbf73abe-7398-488c-81f0-676c0b2da0a0" providerId="ADAL" clId="{2DA29AAC-8640-44FE-ACE5-BE157939FC9A}" dt="2022-10-21T13:32:16.580" v="0"/>
        <pc:sldMkLst>
          <pc:docMk/>
          <pc:sldMk cId="513270908" sldId="329"/>
        </pc:sldMkLst>
      </pc:sldChg>
      <pc:sldChg chg="add">
        <pc:chgData name="Karina Paz De Requesens Montiel (karina.derequesens)" userId="fbf73abe-7398-488c-81f0-676c0b2da0a0" providerId="ADAL" clId="{2DA29AAC-8640-44FE-ACE5-BE157939FC9A}" dt="2022-10-21T13:32:16.580" v="0"/>
        <pc:sldMkLst>
          <pc:docMk/>
          <pc:sldMk cId="3664802227" sldId="330"/>
        </pc:sldMkLst>
      </pc:sldChg>
      <pc:sldChg chg="add">
        <pc:chgData name="Karina Paz De Requesens Montiel (karina.derequesens)" userId="fbf73abe-7398-488c-81f0-676c0b2da0a0" providerId="ADAL" clId="{2DA29AAC-8640-44FE-ACE5-BE157939FC9A}" dt="2022-10-21T13:32:16.580" v="0"/>
        <pc:sldMkLst>
          <pc:docMk/>
          <pc:sldMk cId="922348126" sldId="331"/>
        </pc:sldMkLst>
      </pc:sldChg>
      <pc:sldChg chg="modSp add mod ord">
        <pc:chgData name="Karina Paz De Requesens Montiel (karina.derequesens)" userId="fbf73abe-7398-488c-81f0-676c0b2da0a0" providerId="ADAL" clId="{2DA29AAC-8640-44FE-ACE5-BE157939FC9A}" dt="2022-10-21T13:57:57.796" v="41" actId="20577"/>
        <pc:sldMkLst>
          <pc:docMk/>
          <pc:sldMk cId="1870064031" sldId="332"/>
        </pc:sldMkLst>
        <pc:spChg chg="mod">
          <ac:chgData name="Karina Paz De Requesens Montiel (karina.derequesens)" userId="fbf73abe-7398-488c-81f0-676c0b2da0a0" providerId="ADAL" clId="{2DA29AAC-8640-44FE-ACE5-BE157939FC9A}" dt="2022-10-21T13:57:57.796" v="41" actId="20577"/>
          <ac:spMkLst>
            <pc:docMk/>
            <pc:sldMk cId="1870064031" sldId="332"/>
            <ac:spMk id="3" creationId="{674B5B09-92C4-225B-C497-FF414046ADD5}"/>
          </ac:spMkLst>
        </pc:spChg>
      </pc:sldChg>
      <pc:sldChg chg="delSp modSp new mod">
        <pc:chgData name="Karina Paz De Requesens Montiel (karina.derequesens)" userId="fbf73abe-7398-488c-81f0-676c0b2da0a0" providerId="ADAL" clId="{2DA29AAC-8640-44FE-ACE5-BE157939FC9A}" dt="2022-10-21T13:57:31.103" v="33" actId="478"/>
        <pc:sldMkLst>
          <pc:docMk/>
          <pc:sldMk cId="2599458343" sldId="333"/>
        </pc:sldMkLst>
        <pc:spChg chg="mod">
          <ac:chgData name="Karina Paz De Requesens Montiel (karina.derequesens)" userId="fbf73abe-7398-488c-81f0-676c0b2da0a0" providerId="ADAL" clId="{2DA29AAC-8640-44FE-ACE5-BE157939FC9A}" dt="2022-10-21T13:57:28.275" v="32" actId="20577"/>
          <ac:spMkLst>
            <pc:docMk/>
            <pc:sldMk cId="2599458343" sldId="333"/>
            <ac:spMk id="2" creationId="{98A4E6EB-E7A4-DFEC-345C-B2FACD09F986}"/>
          </ac:spMkLst>
        </pc:spChg>
        <pc:spChg chg="del">
          <ac:chgData name="Karina Paz De Requesens Montiel (karina.derequesens)" userId="fbf73abe-7398-488c-81f0-676c0b2da0a0" providerId="ADAL" clId="{2DA29AAC-8640-44FE-ACE5-BE157939FC9A}" dt="2022-10-21T13:57:31.103" v="33" actId="478"/>
          <ac:spMkLst>
            <pc:docMk/>
            <pc:sldMk cId="2599458343" sldId="333"/>
            <ac:spMk id="3" creationId="{9CB958DE-2F73-FC18-3F2E-F2EE21DDC5B9}"/>
          </ac:spMkLst>
        </pc:spChg>
      </pc:sldChg>
    </pc:docChg>
  </pc:docChgLst>
  <pc:docChgLst>
    <pc:chgData name="Catalina Andrea Silva Galaz (catalina.silva.g)" userId="982bdcd5-fbac-4e9a-8e04-8096396a36c6" providerId="ADAL" clId="{E5FC2C42-DA95-4A08-9E7C-11E44BB9A560}"/>
    <pc:docChg chg="undo custSel delSld modSld">
      <pc:chgData name="Catalina Andrea Silva Galaz (catalina.silva.g)" userId="982bdcd5-fbac-4e9a-8e04-8096396a36c6" providerId="ADAL" clId="{E5FC2C42-DA95-4A08-9E7C-11E44BB9A560}" dt="2022-10-21T15:35:46.023" v="508" actId="47"/>
      <pc:docMkLst>
        <pc:docMk/>
      </pc:docMkLst>
      <pc:sldChg chg="modSp mod">
        <pc:chgData name="Catalina Andrea Silva Galaz (catalina.silva.g)" userId="982bdcd5-fbac-4e9a-8e04-8096396a36c6" providerId="ADAL" clId="{E5FC2C42-DA95-4A08-9E7C-11E44BB9A560}" dt="2022-10-21T13:32:40.813" v="7" actId="20577"/>
        <pc:sldMkLst>
          <pc:docMk/>
          <pc:sldMk cId="2479609203" sldId="311"/>
        </pc:sldMkLst>
        <pc:spChg chg="mod">
          <ac:chgData name="Catalina Andrea Silva Galaz (catalina.silva.g)" userId="982bdcd5-fbac-4e9a-8e04-8096396a36c6" providerId="ADAL" clId="{E5FC2C42-DA95-4A08-9E7C-11E44BB9A560}" dt="2022-10-21T13:32:40.813" v="7" actId="20577"/>
          <ac:spMkLst>
            <pc:docMk/>
            <pc:sldMk cId="2479609203" sldId="311"/>
            <ac:spMk id="2" creationId="{317F8AAE-9D29-5F4C-7161-9A1747954343}"/>
          </ac:spMkLst>
        </pc:spChg>
      </pc:sldChg>
      <pc:sldChg chg="addSp modSp mod modAnim">
        <pc:chgData name="Catalina Andrea Silva Galaz (catalina.silva.g)" userId="982bdcd5-fbac-4e9a-8e04-8096396a36c6" providerId="ADAL" clId="{E5FC2C42-DA95-4A08-9E7C-11E44BB9A560}" dt="2022-10-21T15:14:33.433" v="271"/>
        <pc:sldMkLst>
          <pc:docMk/>
          <pc:sldMk cId="1632956974" sldId="316"/>
        </pc:sldMkLst>
        <pc:spChg chg="mod">
          <ac:chgData name="Catalina Andrea Silva Galaz (catalina.silva.g)" userId="982bdcd5-fbac-4e9a-8e04-8096396a36c6" providerId="ADAL" clId="{E5FC2C42-DA95-4A08-9E7C-11E44BB9A560}" dt="2022-10-21T15:07:23.523" v="264" actId="20577"/>
          <ac:spMkLst>
            <pc:docMk/>
            <pc:sldMk cId="1632956974" sldId="316"/>
            <ac:spMk id="3" creationId="{748633D7-CB71-9A1E-3B13-1EE649662181}"/>
          </ac:spMkLst>
        </pc:spChg>
        <pc:spChg chg="mod">
          <ac:chgData name="Catalina Andrea Silva Galaz (catalina.silva.g)" userId="982bdcd5-fbac-4e9a-8e04-8096396a36c6" providerId="ADAL" clId="{E5FC2C42-DA95-4A08-9E7C-11E44BB9A560}" dt="2022-10-21T15:14:20.485" v="268" actId="164"/>
          <ac:spMkLst>
            <pc:docMk/>
            <pc:sldMk cId="1632956974" sldId="316"/>
            <ac:spMk id="6" creationId="{AEB803F3-75D3-EA3E-C2E8-18E832AC194C}"/>
          </ac:spMkLst>
        </pc:spChg>
        <pc:grpChg chg="add mod">
          <ac:chgData name="Catalina Andrea Silva Galaz (catalina.silva.g)" userId="982bdcd5-fbac-4e9a-8e04-8096396a36c6" providerId="ADAL" clId="{E5FC2C42-DA95-4A08-9E7C-11E44BB9A560}" dt="2022-10-21T15:14:20.485" v="268" actId="164"/>
          <ac:grpSpMkLst>
            <pc:docMk/>
            <pc:sldMk cId="1632956974" sldId="316"/>
            <ac:grpSpMk id="5" creationId="{88FFC29E-4BE8-E30E-BF53-76EA28B591E6}"/>
          </ac:grpSpMkLst>
        </pc:grpChg>
        <pc:picChg chg="mod">
          <ac:chgData name="Catalina Andrea Silva Galaz (catalina.silva.g)" userId="982bdcd5-fbac-4e9a-8e04-8096396a36c6" providerId="ADAL" clId="{E5FC2C42-DA95-4A08-9E7C-11E44BB9A560}" dt="2022-10-21T15:10:06.271" v="266" actId="1076"/>
          <ac:picMkLst>
            <pc:docMk/>
            <pc:sldMk cId="1632956974" sldId="316"/>
            <ac:picMk id="12" creationId="{41B1F70B-4668-D2C5-DE12-5C663B599ACE}"/>
          </ac:picMkLst>
        </pc:picChg>
        <pc:picChg chg="mod">
          <ac:chgData name="Catalina Andrea Silva Galaz (catalina.silva.g)" userId="982bdcd5-fbac-4e9a-8e04-8096396a36c6" providerId="ADAL" clId="{E5FC2C42-DA95-4A08-9E7C-11E44BB9A560}" dt="2022-10-21T15:14:20.485" v="268" actId="164"/>
          <ac:picMkLst>
            <pc:docMk/>
            <pc:sldMk cId="1632956974" sldId="316"/>
            <ac:picMk id="1026" creationId="{4C057693-EA4A-CC86-A125-E7F9210C8871}"/>
          </ac:picMkLst>
        </pc:picChg>
      </pc:sldChg>
      <pc:sldChg chg="del">
        <pc:chgData name="Catalina Andrea Silva Galaz (catalina.silva.g)" userId="982bdcd5-fbac-4e9a-8e04-8096396a36c6" providerId="ADAL" clId="{E5FC2C42-DA95-4A08-9E7C-11E44BB9A560}" dt="2022-10-21T15:35:46.023" v="508" actId="47"/>
        <pc:sldMkLst>
          <pc:docMk/>
          <pc:sldMk cId="2772019944" sldId="319"/>
        </pc:sldMkLst>
      </pc:sldChg>
      <pc:sldChg chg="addSp modSp mod modAnim">
        <pc:chgData name="Catalina Andrea Silva Galaz (catalina.silva.g)" userId="982bdcd5-fbac-4e9a-8e04-8096396a36c6" providerId="ADAL" clId="{E5FC2C42-DA95-4A08-9E7C-11E44BB9A560}" dt="2022-10-21T15:32:11.803" v="507"/>
        <pc:sldMkLst>
          <pc:docMk/>
          <pc:sldMk cId="3251944145" sldId="320"/>
        </pc:sldMkLst>
        <pc:spChg chg="mod">
          <ac:chgData name="Catalina Andrea Silva Galaz (catalina.silva.g)" userId="982bdcd5-fbac-4e9a-8e04-8096396a36c6" providerId="ADAL" clId="{E5FC2C42-DA95-4A08-9E7C-11E44BB9A560}" dt="2022-10-21T15:20:00.044" v="478" actId="20577"/>
          <ac:spMkLst>
            <pc:docMk/>
            <pc:sldMk cId="3251944145" sldId="320"/>
            <ac:spMk id="3" creationId="{748633D7-CB71-9A1E-3B13-1EE649662181}"/>
          </ac:spMkLst>
        </pc:spChg>
        <pc:picChg chg="mod">
          <ac:chgData name="Catalina Andrea Silva Galaz (catalina.silva.g)" userId="982bdcd5-fbac-4e9a-8e04-8096396a36c6" providerId="ADAL" clId="{E5FC2C42-DA95-4A08-9E7C-11E44BB9A560}" dt="2022-10-21T15:31:58.818" v="506" actId="1076"/>
          <ac:picMkLst>
            <pc:docMk/>
            <pc:sldMk cId="3251944145" sldId="320"/>
            <ac:picMk id="7" creationId="{31EF8188-B4E3-C1CA-61D3-DD596FA534E0}"/>
          </ac:picMkLst>
        </pc:picChg>
        <pc:picChg chg="add mod ord">
          <ac:chgData name="Catalina Andrea Silva Galaz (catalina.silva.g)" userId="982bdcd5-fbac-4e9a-8e04-8096396a36c6" providerId="ADAL" clId="{E5FC2C42-DA95-4A08-9E7C-11E44BB9A560}" dt="2022-10-21T15:31:50.824" v="503" actId="167"/>
          <ac:picMkLst>
            <pc:docMk/>
            <pc:sldMk cId="3251944145" sldId="320"/>
            <ac:picMk id="8" creationId="{F9A0CFB5-1451-6C3A-DA6F-3C29F8A07F68}"/>
          </ac:picMkLst>
        </pc:picChg>
      </pc:sldChg>
      <pc:sldChg chg="modAnim">
        <pc:chgData name="Catalina Andrea Silva Galaz (catalina.silva.g)" userId="982bdcd5-fbac-4e9a-8e04-8096396a36c6" providerId="ADAL" clId="{E5FC2C42-DA95-4A08-9E7C-11E44BB9A560}" dt="2022-10-21T15:21:41.023" v="490"/>
        <pc:sldMkLst>
          <pc:docMk/>
          <pc:sldMk cId="3432704180" sldId="321"/>
        </pc:sldMkLst>
      </pc:sldChg>
      <pc:sldChg chg="modSp mod">
        <pc:chgData name="Catalina Andrea Silva Galaz (catalina.silva.g)" userId="982bdcd5-fbac-4e9a-8e04-8096396a36c6" providerId="ADAL" clId="{E5FC2C42-DA95-4A08-9E7C-11E44BB9A560}" dt="2022-10-21T15:21:56.715" v="493" actId="20577"/>
        <pc:sldMkLst>
          <pc:docMk/>
          <pc:sldMk cId="1140113347" sldId="322"/>
        </pc:sldMkLst>
        <pc:spChg chg="mod">
          <ac:chgData name="Catalina Andrea Silva Galaz (catalina.silva.g)" userId="982bdcd5-fbac-4e9a-8e04-8096396a36c6" providerId="ADAL" clId="{E5FC2C42-DA95-4A08-9E7C-11E44BB9A560}" dt="2022-10-21T15:21:56.715" v="493" actId="20577"/>
          <ac:spMkLst>
            <pc:docMk/>
            <pc:sldMk cId="1140113347" sldId="322"/>
            <ac:spMk id="13" creationId="{FA6216FC-B9EC-BF82-CDF5-92B36155BB06}"/>
          </ac:spMkLst>
        </pc:spChg>
      </pc:sldChg>
      <pc:sldChg chg="del">
        <pc:chgData name="Catalina Andrea Silva Galaz (catalina.silva.g)" userId="982bdcd5-fbac-4e9a-8e04-8096396a36c6" providerId="ADAL" clId="{E5FC2C42-DA95-4A08-9E7C-11E44BB9A560}" dt="2022-10-21T15:27:05.093" v="494" actId="47"/>
        <pc:sldMkLst>
          <pc:docMk/>
          <pc:sldMk cId="2896607951" sldId="323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karin\Documents\Universidad\2022\Aux_GeoEspacial\altitud_Pp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L">
                <a:solidFill>
                  <a:schemeClr val="tx1">
                    <a:lumMod val="75000"/>
                    <a:lumOff val="25000"/>
                  </a:schemeClr>
                </a:solidFill>
              </a:rPr>
              <a:t>Modelo lineal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x"/>
            <c:size val="4"/>
            <c:spPr>
              <a:noFill/>
              <a:ln w="9525">
                <a:solidFill>
                  <a:schemeClr val="tx1"/>
                </a:solidFill>
              </a:ln>
              <a:effectLst/>
            </c:spPr>
          </c:marker>
          <c:trendline>
            <c:spPr>
              <a:ln w="19050" cap="rnd">
                <a:solidFill>
                  <a:srgbClr val="C00000"/>
                </a:solidFill>
                <a:prstDash val="dash"/>
              </a:ln>
              <a:effectLst/>
            </c:spPr>
            <c:trendlineType val="linear"/>
            <c:dispRSqr val="0"/>
            <c:dispEq val="1"/>
            <c:trendlineLbl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5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altitud_Pp!$A$2:$A$74</c:f>
              <c:numCache>
                <c:formatCode>General</c:formatCode>
                <c:ptCount val="73"/>
                <c:pt idx="0">
                  <c:v>585</c:v>
                </c:pt>
                <c:pt idx="1">
                  <c:v>433</c:v>
                </c:pt>
                <c:pt idx="2">
                  <c:v>511</c:v>
                </c:pt>
                <c:pt idx="3">
                  <c:v>633</c:v>
                </c:pt>
                <c:pt idx="4">
                  <c:v>670</c:v>
                </c:pt>
                <c:pt idx="5">
                  <c:v>602</c:v>
                </c:pt>
                <c:pt idx="6">
                  <c:v>341</c:v>
                </c:pt>
                <c:pt idx="7">
                  <c:v>319</c:v>
                </c:pt>
                <c:pt idx="8">
                  <c:v>290</c:v>
                </c:pt>
                <c:pt idx="9">
                  <c:v>435</c:v>
                </c:pt>
                <c:pt idx="10">
                  <c:v>207</c:v>
                </c:pt>
                <c:pt idx="11">
                  <c:v>400</c:v>
                </c:pt>
                <c:pt idx="12">
                  <c:v>680</c:v>
                </c:pt>
                <c:pt idx="13">
                  <c:v>285</c:v>
                </c:pt>
                <c:pt idx="14">
                  <c:v>254</c:v>
                </c:pt>
                <c:pt idx="15">
                  <c:v>579</c:v>
                </c:pt>
                <c:pt idx="16">
                  <c:v>737</c:v>
                </c:pt>
                <c:pt idx="17">
                  <c:v>669</c:v>
                </c:pt>
                <c:pt idx="18">
                  <c:v>119</c:v>
                </c:pt>
                <c:pt idx="19">
                  <c:v>800</c:v>
                </c:pt>
                <c:pt idx="20">
                  <c:v>258</c:v>
                </c:pt>
                <c:pt idx="21">
                  <c:v>211</c:v>
                </c:pt>
                <c:pt idx="22">
                  <c:v>408</c:v>
                </c:pt>
                <c:pt idx="23">
                  <c:v>241</c:v>
                </c:pt>
                <c:pt idx="24">
                  <c:v>466</c:v>
                </c:pt>
                <c:pt idx="25">
                  <c:v>1249</c:v>
                </c:pt>
                <c:pt idx="26">
                  <c:v>139</c:v>
                </c:pt>
                <c:pt idx="27">
                  <c:v>157</c:v>
                </c:pt>
                <c:pt idx="28">
                  <c:v>214</c:v>
                </c:pt>
                <c:pt idx="29">
                  <c:v>139</c:v>
                </c:pt>
                <c:pt idx="30">
                  <c:v>671</c:v>
                </c:pt>
                <c:pt idx="31">
                  <c:v>374</c:v>
                </c:pt>
                <c:pt idx="32">
                  <c:v>106</c:v>
                </c:pt>
                <c:pt idx="33">
                  <c:v>642</c:v>
                </c:pt>
                <c:pt idx="34">
                  <c:v>179</c:v>
                </c:pt>
                <c:pt idx="35">
                  <c:v>60</c:v>
                </c:pt>
                <c:pt idx="36">
                  <c:v>453</c:v>
                </c:pt>
                <c:pt idx="37">
                  <c:v>456</c:v>
                </c:pt>
                <c:pt idx="38">
                  <c:v>466</c:v>
                </c:pt>
                <c:pt idx="39">
                  <c:v>126</c:v>
                </c:pt>
                <c:pt idx="40">
                  <c:v>716</c:v>
                </c:pt>
                <c:pt idx="41">
                  <c:v>480</c:v>
                </c:pt>
                <c:pt idx="42">
                  <c:v>291</c:v>
                </c:pt>
                <c:pt idx="43">
                  <c:v>152</c:v>
                </c:pt>
                <c:pt idx="44">
                  <c:v>414</c:v>
                </c:pt>
                <c:pt idx="45">
                  <c:v>130</c:v>
                </c:pt>
                <c:pt idx="46">
                  <c:v>474</c:v>
                </c:pt>
                <c:pt idx="47">
                  <c:v>343</c:v>
                </c:pt>
                <c:pt idx="48">
                  <c:v>95</c:v>
                </c:pt>
                <c:pt idx="49">
                  <c:v>198</c:v>
                </c:pt>
                <c:pt idx="50">
                  <c:v>112</c:v>
                </c:pt>
                <c:pt idx="51">
                  <c:v>57</c:v>
                </c:pt>
                <c:pt idx="52">
                  <c:v>229</c:v>
                </c:pt>
                <c:pt idx="53">
                  <c:v>39</c:v>
                </c:pt>
                <c:pt idx="54">
                  <c:v>44</c:v>
                </c:pt>
                <c:pt idx="55">
                  <c:v>183</c:v>
                </c:pt>
                <c:pt idx="56">
                  <c:v>210</c:v>
                </c:pt>
                <c:pt idx="57">
                  <c:v>57</c:v>
                </c:pt>
                <c:pt idx="58">
                  <c:v>139</c:v>
                </c:pt>
                <c:pt idx="59">
                  <c:v>125</c:v>
                </c:pt>
                <c:pt idx="60">
                  <c:v>138</c:v>
                </c:pt>
                <c:pt idx="61">
                  <c:v>152</c:v>
                </c:pt>
                <c:pt idx="62">
                  <c:v>136</c:v>
                </c:pt>
                <c:pt idx="63">
                  <c:v>217</c:v>
                </c:pt>
                <c:pt idx="64">
                  <c:v>39</c:v>
                </c:pt>
                <c:pt idx="65">
                  <c:v>200</c:v>
                </c:pt>
                <c:pt idx="66">
                  <c:v>267</c:v>
                </c:pt>
                <c:pt idx="67">
                  <c:v>32</c:v>
                </c:pt>
                <c:pt idx="68">
                  <c:v>136</c:v>
                </c:pt>
                <c:pt idx="69">
                  <c:v>235</c:v>
                </c:pt>
                <c:pt idx="70">
                  <c:v>138</c:v>
                </c:pt>
                <c:pt idx="71">
                  <c:v>154</c:v>
                </c:pt>
                <c:pt idx="72">
                  <c:v>178</c:v>
                </c:pt>
              </c:numCache>
            </c:numRef>
          </c:xVal>
          <c:yVal>
            <c:numRef>
              <c:f>altitud_Pp!$C$2:$C$74</c:f>
              <c:numCache>
                <c:formatCode>0.00</c:formatCode>
                <c:ptCount val="73"/>
                <c:pt idx="0">
                  <c:v>1126.4307692307691</c:v>
                </c:pt>
                <c:pt idx="1">
                  <c:v>1459.257142857143</c:v>
                </c:pt>
                <c:pt idx="2">
                  <c:v>2032.7892857142861</c:v>
                </c:pt>
                <c:pt idx="3">
                  <c:v>1970.992857142857</c:v>
                </c:pt>
                <c:pt idx="4">
                  <c:v>2041.0333706276419</c:v>
                </c:pt>
                <c:pt idx="5">
                  <c:v>2303.0233333333331</c:v>
                </c:pt>
                <c:pt idx="6">
                  <c:v>1981.916666666667</c:v>
                </c:pt>
                <c:pt idx="7">
                  <c:v>1393.46</c:v>
                </c:pt>
                <c:pt idx="8">
                  <c:v>925.78214285714273</c:v>
                </c:pt>
                <c:pt idx="9">
                  <c:v>1283.257142857143</c:v>
                </c:pt>
                <c:pt idx="10">
                  <c:v>602.375</c:v>
                </c:pt>
                <c:pt idx="11">
                  <c:v>1347.875</c:v>
                </c:pt>
                <c:pt idx="12">
                  <c:v>1972.47</c:v>
                </c:pt>
                <c:pt idx="13">
                  <c:v>826.0038461538461</c:v>
                </c:pt>
                <c:pt idx="14">
                  <c:v>633.8321428571428</c:v>
                </c:pt>
                <c:pt idx="15">
                  <c:v>1156.0999999999999</c:v>
                </c:pt>
                <c:pt idx="16">
                  <c:v>2136.7199999999998</c:v>
                </c:pt>
                <c:pt idx="17">
                  <c:v>1611.2346153846161</c:v>
                </c:pt>
                <c:pt idx="18">
                  <c:v>717.35714285714278</c:v>
                </c:pt>
                <c:pt idx="19">
                  <c:v>1884.910714285714</c:v>
                </c:pt>
                <c:pt idx="20">
                  <c:v>863.77499999999998</c:v>
                </c:pt>
                <c:pt idx="21">
                  <c:v>622.73076923076928</c:v>
                </c:pt>
                <c:pt idx="22">
                  <c:v>1414.2538461538461</c:v>
                </c:pt>
                <c:pt idx="23">
                  <c:v>975.67692307692312</c:v>
                </c:pt>
                <c:pt idx="24">
                  <c:v>1792.282255006962</c:v>
                </c:pt>
                <c:pt idx="25">
                  <c:v>1797.478016871552</c:v>
                </c:pt>
                <c:pt idx="26">
                  <c:v>860.6678571428572</c:v>
                </c:pt>
                <c:pt idx="27">
                  <c:v>806.18214285714282</c:v>
                </c:pt>
                <c:pt idx="28">
                  <c:v>582.33214285714291</c:v>
                </c:pt>
                <c:pt idx="29">
                  <c:v>612.22083333333342</c:v>
                </c:pt>
                <c:pt idx="30">
                  <c:v>1218.5321428571431</c:v>
                </c:pt>
                <c:pt idx="31">
                  <c:v>1456.4500735586389</c:v>
                </c:pt>
                <c:pt idx="32">
                  <c:v>665.33571428571418</c:v>
                </c:pt>
                <c:pt idx="33">
                  <c:v>1273.5791666666671</c:v>
                </c:pt>
                <c:pt idx="34">
                  <c:v>893.55357142857156</c:v>
                </c:pt>
                <c:pt idx="35">
                  <c:v>592.18214285714282</c:v>
                </c:pt>
                <c:pt idx="36">
                  <c:v>1000.714285714285</c:v>
                </c:pt>
                <c:pt idx="37">
                  <c:v>1993.5642857142859</c:v>
                </c:pt>
                <c:pt idx="38">
                  <c:v>1507.236131500365</c:v>
                </c:pt>
                <c:pt idx="39">
                  <c:v>677.00357142857149</c:v>
                </c:pt>
                <c:pt idx="40">
                  <c:v>2209.4503735285389</c:v>
                </c:pt>
                <c:pt idx="41">
                  <c:v>1862.8035714285711</c:v>
                </c:pt>
                <c:pt idx="42">
                  <c:v>1412.15</c:v>
                </c:pt>
                <c:pt idx="43">
                  <c:v>637.41923076923081</c:v>
                </c:pt>
                <c:pt idx="44">
                  <c:v>778.80714285714282</c:v>
                </c:pt>
                <c:pt idx="45">
                  <c:v>582.83571428571429</c:v>
                </c:pt>
                <c:pt idx="46">
                  <c:v>1636.9759287553211</c:v>
                </c:pt>
                <c:pt idx="47">
                  <c:v>1456.0133333333331</c:v>
                </c:pt>
                <c:pt idx="48">
                  <c:v>1288.4423076923081</c:v>
                </c:pt>
                <c:pt idx="49">
                  <c:v>916.01307519385512</c:v>
                </c:pt>
                <c:pt idx="50">
                  <c:v>984.36000000000024</c:v>
                </c:pt>
                <c:pt idx="51">
                  <c:v>985.09666666666681</c:v>
                </c:pt>
                <c:pt idx="52">
                  <c:v>1280.315110220645</c:v>
                </c:pt>
                <c:pt idx="53">
                  <c:v>814.45333333333338</c:v>
                </c:pt>
                <c:pt idx="54">
                  <c:v>678.66538461538482</c:v>
                </c:pt>
                <c:pt idx="55">
                  <c:v>781.14583333333314</c:v>
                </c:pt>
                <c:pt idx="56">
                  <c:v>605.54615384615386</c:v>
                </c:pt>
                <c:pt idx="57">
                  <c:v>988.5300000000002</c:v>
                </c:pt>
                <c:pt idx="58">
                  <c:v>952.13999999999976</c:v>
                </c:pt>
                <c:pt idx="59">
                  <c:v>1036.586666666667</c:v>
                </c:pt>
                <c:pt idx="60">
                  <c:v>776.42540016082887</c:v>
                </c:pt>
                <c:pt idx="61">
                  <c:v>842.70619780127402</c:v>
                </c:pt>
                <c:pt idx="62">
                  <c:v>1218.6099999999999</c:v>
                </c:pt>
                <c:pt idx="63">
                  <c:v>714.05357142857144</c:v>
                </c:pt>
                <c:pt idx="64">
                  <c:v>914.47064773854538</c:v>
                </c:pt>
                <c:pt idx="65">
                  <c:v>1121.996666666666</c:v>
                </c:pt>
                <c:pt idx="66">
                  <c:v>1486.0464285714279</c:v>
                </c:pt>
                <c:pt idx="67">
                  <c:v>724.84230769230794</c:v>
                </c:pt>
                <c:pt idx="68">
                  <c:v>627.23214285714289</c:v>
                </c:pt>
                <c:pt idx="69">
                  <c:v>1391.336666666667</c:v>
                </c:pt>
                <c:pt idx="70">
                  <c:v>848.79958221250968</c:v>
                </c:pt>
                <c:pt idx="71">
                  <c:v>1076.416666666667</c:v>
                </c:pt>
                <c:pt idx="72">
                  <c:v>813.78214285714307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998B-402D-9536-D7D72F969F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07663808"/>
        <c:axId val="507652576"/>
      </c:scatterChart>
      <c:valAx>
        <c:axId val="5076638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L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Altitud [msnm]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07652576"/>
        <c:crosses val="autoZero"/>
        <c:crossBetween val="midCat"/>
      </c:valAx>
      <c:valAx>
        <c:axId val="507652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CL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Precipitación</a:t>
                </a:r>
                <a:r>
                  <a:rPr lang="es-CL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 [mm]</a:t>
                </a:r>
                <a:endParaRPr lang="es-CL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0766380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FFBF87-E363-4DFC-8160-497C5F0CF857}" type="datetimeFigureOut">
              <a:rPr lang="es-CL" smtClean="0"/>
              <a:t>21-10-2022</a:t>
            </a:fld>
            <a:endParaRPr 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6E9141-5D50-4978-945A-835C1B68D361}" type="slidenum">
              <a:rPr lang="es-CL" smtClean="0"/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98458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16F64-956B-4D7C-9BFB-D9A5904534F7}" type="datetime1">
              <a:rPr lang="es-CL" smtClean="0"/>
              <a:t>21-10-2022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3D633-CDAC-45E3-BA7D-79D13148ED64}" type="slidenum">
              <a:rPr lang="es-CL" smtClean="0"/>
              <a:t>‹#›</a:t>
            </a:fld>
            <a:endParaRPr lang="es-CL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8964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36F62-4073-469C-A6DA-2F052E18647C}" type="datetime1">
              <a:rPr lang="es-CL" smtClean="0"/>
              <a:t>21-10-2022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3D633-CDAC-45E3-BA7D-79D13148ED64}" type="slidenum">
              <a:rPr lang="es-CL" smtClean="0"/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00799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751A9-34FF-4FCA-92D8-E26ED915D7A5}" type="datetime1">
              <a:rPr lang="es-CL" smtClean="0"/>
              <a:t>21-10-2022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3D633-CDAC-45E3-BA7D-79D13148ED64}" type="slidenum">
              <a:rPr lang="es-CL" smtClean="0"/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15260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3A07D-154C-4D17-9184-25C588DD590D}" type="datetime1">
              <a:rPr lang="es-CL" smtClean="0"/>
              <a:t>21-10-2022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3D633-CDAC-45E3-BA7D-79D13148ED64}" type="slidenum">
              <a:rPr lang="es-CL" smtClean="0"/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51865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A714C-5C63-40F3-B4ED-8E9C3DB663FB}" type="datetime1">
              <a:rPr lang="es-CL" smtClean="0"/>
              <a:t>21-10-2022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3D633-CDAC-45E3-BA7D-79D13148ED64}" type="slidenum">
              <a:rPr lang="es-CL" smtClean="0"/>
              <a:t>‹#›</a:t>
            </a:fld>
            <a:endParaRPr lang="es-CL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4210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D799C-AB68-4CE5-8DED-80957D1F02BE}" type="datetime1">
              <a:rPr lang="es-CL" smtClean="0"/>
              <a:t>21-10-2022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3D633-CDAC-45E3-BA7D-79D13148ED64}" type="slidenum">
              <a:rPr lang="es-CL" smtClean="0"/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17980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2C760-4F8C-47C0-B564-C1B59E77356C}" type="datetime1">
              <a:rPr lang="es-CL" smtClean="0"/>
              <a:t>21-10-2022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3D633-CDAC-45E3-BA7D-79D13148ED64}" type="slidenum">
              <a:rPr lang="es-CL" smtClean="0"/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74130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9F5B3-8EE3-4EE0-8CF5-8F8CD2066C1C}" type="datetime1">
              <a:rPr lang="es-CL" smtClean="0"/>
              <a:t>21-10-2022</a:t>
            </a:fld>
            <a:endParaRPr lang="es-C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3D633-CDAC-45E3-BA7D-79D13148ED64}" type="slidenum">
              <a:rPr lang="es-CL" smtClean="0"/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677046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E7BA0-A78B-49FC-96C1-C35EF0E2D969}" type="datetime1">
              <a:rPr lang="es-CL" smtClean="0"/>
              <a:t>21-10-2022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3D633-CDAC-45E3-BA7D-79D13148ED64}" type="slidenum">
              <a:rPr lang="es-CL" smtClean="0"/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53384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DA4DCF1-62E7-4D81-9F94-DD189DFD4BE9}" type="datetime1">
              <a:rPr lang="es-CL" smtClean="0"/>
              <a:t>21-10-2022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D73D633-CDAC-45E3-BA7D-79D13148ED64}" type="slidenum">
              <a:rPr lang="es-CL" smtClean="0"/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895617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47E850-F4F4-49E1-B64C-3F7AD9BA2059}" type="datetime1">
              <a:rPr lang="es-CL" smtClean="0"/>
              <a:t>21-10-2022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3D633-CDAC-45E3-BA7D-79D13148ED64}" type="slidenum">
              <a:rPr lang="es-CL" smtClean="0"/>
              <a:t>‹#›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91321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F2C27950-5A65-4D90-A4C7-BECCE80B5AA7}" type="datetime1">
              <a:rPr lang="es-CL" smtClean="0"/>
              <a:t>21-10-2022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AD73D633-CDAC-45E3-BA7D-79D13148ED64}" type="slidenum">
              <a:rPr lang="es-CL" smtClean="0"/>
              <a:t>‹#›</a:t>
            </a:fld>
            <a:endParaRPr lang="es-CL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8047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r-charts.com/es/" TargetMode="External"/><Relationship Id="rId2" Type="http://schemas.openxmlformats.org/officeDocument/2006/relationships/hyperlink" Target="https://cds.climate.copernicus.eu/cdsapp#!/dataset/reanalysis-era5-land?tab=overview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17F8AAE-9D29-5F4C-7161-9A17479543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6799" y="2552319"/>
            <a:ext cx="10928555" cy="1753362"/>
          </a:xfrm>
        </p:spPr>
        <p:txBody>
          <a:bodyPr>
            <a:normAutofit/>
          </a:bodyPr>
          <a:lstStyle/>
          <a:p>
            <a:r>
              <a:rPr lang="es-CL" sz="6000" b="1" err="1"/>
              <a:t>Interporlación</a:t>
            </a:r>
            <a:r>
              <a:rPr lang="es-CL" sz="6000" b="1"/>
              <a:t> con QGIS</a:t>
            </a:r>
            <a:endParaRPr lang="es-CL" sz="600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9618985-2C2B-E1E0-12DB-76D47F6231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863982"/>
          </a:xfrm>
        </p:spPr>
        <p:txBody>
          <a:bodyPr>
            <a:normAutofit/>
          </a:bodyPr>
          <a:lstStyle/>
          <a:p>
            <a:pPr>
              <a:lnSpc>
                <a:spcPct val="50000"/>
              </a:lnSpc>
            </a:pPr>
            <a:r>
              <a:rPr lang="es-MX" sz="1900" b="1" cap="none"/>
              <a:t>Profesores: </a:t>
            </a:r>
          </a:p>
          <a:p>
            <a:pPr>
              <a:lnSpc>
                <a:spcPct val="50000"/>
              </a:lnSpc>
            </a:pPr>
            <a:r>
              <a:rPr lang="es-MX" sz="1800" cap="none" err="1"/>
              <a:t>Yohann</a:t>
            </a:r>
            <a:r>
              <a:rPr lang="es-MX" sz="1800" cap="none"/>
              <a:t> Videla </a:t>
            </a:r>
            <a:r>
              <a:rPr lang="es-MX" sz="1800" cap="none" err="1"/>
              <a:t>Gienring</a:t>
            </a:r>
            <a:r>
              <a:rPr lang="es-MX" sz="1800" cap="none"/>
              <a:t> y Miguel Lagos Zúñiga </a:t>
            </a:r>
          </a:p>
          <a:p>
            <a:pPr>
              <a:lnSpc>
                <a:spcPct val="50000"/>
              </a:lnSpc>
            </a:pPr>
            <a:r>
              <a:rPr lang="es-MX" sz="1900" b="1" cap="none"/>
              <a:t>Auxiliares: </a:t>
            </a:r>
          </a:p>
          <a:p>
            <a:pPr>
              <a:lnSpc>
                <a:spcPct val="50000"/>
              </a:lnSpc>
            </a:pPr>
            <a:r>
              <a:rPr lang="es-MX" sz="1800" cap="none"/>
              <a:t>Karina De Requesens M. y Catalina Silva Galaz</a:t>
            </a:r>
          </a:p>
          <a:p>
            <a:pPr algn="ctr">
              <a:lnSpc>
                <a:spcPct val="50000"/>
              </a:lnSpc>
            </a:pPr>
            <a:endParaRPr lang="es-MX" sz="1900" cap="none"/>
          </a:p>
          <a:p>
            <a:pPr algn="ctr">
              <a:lnSpc>
                <a:spcPct val="50000"/>
              </a:lnSpc>
            </a:pPr>
            <a:r>
              <a:rPr lang="es-MX" sz="1900" cap="none"/>
              <a:t>14 de octubre, 2022</a:t>
            </a:r>
          </a:p>
          <a:p>
            <a:endParaRPr lang="es-CL"/>
          </a:p>
        </p:txBody>
      </p:sp>
      <p:pic>
        <p:nvPicPr>
          <p:cNvPr id="6" name="Imagen 5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6D3D28CA-C9A2-8296-BEAE-3ABA468456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1365" y="358993"/>
            <a:ext cx="2885719" cy="76929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BCC1FA0A-44BD-2847-3DF4-94FE8C46A01C}"/>
              </a:ext>
            </a:extLst>
          </p:cNvPr>
          <p:cNvSpPr txBox="1"/>
          <p:nvPr/>
        </p:nvSpPr>
        <p:spPr>
          <a:xfrm>
            <a:off x="6567407" y="650797"/>
            <a:ext cx="52482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>
                <a:solidFill>
                  <a:schemeClr val="bg1">
                    <a:lumMod val="50000"/>
                  </a:schemeClr>
                </a:solidFill>
              </a:rPr>
              <a:t>CI7110-1: Análisis Geo-Espacial de Recursos Hídricos 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A7B1F80-7C26-C135-A745-0B7345EAE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3D633-CDAC-45E3-BA7D-79D13148ED64}" type="slidenum">
              <a:rPr lang="es-CL" smtClean="0"/>
              <a:t>1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532693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989B46-FCD2-FA10-56CD-9510E82B80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/>
              <a:t>Otros: B-</a:t>
            </a:r>
            <a:r>
              <a:rPr lang="es-CL" err="1"/>
              <a:t>Spline</a:t>
            </a:r>
            <a:r>
              <a:rPr lang="es-CL"/>
              <a:t> </a:t>
            </a:r>
            <a:r>
              <a:rPr lang="es-CL" err="1"/>
              <a:t>Interpolation</a:t>
            </a:r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9B9D34A-A0A8-015A-9A60-4A1870254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3D633-CDAC-45E3-BA7D-79D13148ED64}" type="slidenum">
              <a:rPr lang="es-CL" smtClean="0"/>
              <a:t>10</a:t>
            </a:fld>
            <a:endParaRPr lang="es-CL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EFB9294C-80FB-0C12-7C5B-876D0819DB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330" y="1917871"/>
            <a:ext cx="4463782" cy="43200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CAF6725D-BA41-6BAC-C35F-6A168C84C4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8454" y="1917871"/>
            <a:ext cx="2587651" cy="4320000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6E39D284-3473-EF9F-02AA-F7494E853031}"/>
              </a:ext>
            </a:extLst>
          </p:cNvPr>
          <p:cNvSpPr/>
          <p:nvPr/>
        </p:nvSpPr>
        <p:spPr>
          <a:xfrm>
            <a:off x="527681" y="2589169"/>
            <a:ext cx="1788716" cy="19455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C4879977-7346-184F-0A82-34A4987662D2}"/>
              </a:ext>
            </a:extLst>
          </p:cNvPr>
          <p:cNvSpPr/>
          <p:nvPr/>
        </p:nvSpPr>
        <p:spPr>
          <a:xfrm>
            <a:off x="527681" y="3143647"/>
            <a:ext cx="1788716" cy="19455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A23D1E39-84B2-660B-AE1C-76B89F3C5990}"/>
              </a:ext>
            </a:extLst>
          </p:cNvPr>
          <p:cNvSpPr/>
          <p:nvPr/>
        </p:nvSpPr>
        <p:spPr>
          <a:xfrm>
            <a:off x="527680" y="3503574"/>
            <a:ext cx="2740813" cy="19455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532B5C0A-C021-A071-5643-901B23616153}"/>
              </a:ext>
            </a:extLst>
          </p:cNvPr>
          <p:cNvSpPr/>
          <p:nvPr/>
        </p:nvSpPr>
        <p:spPr>
          <a:xfrm>
            <a:off x="532673" y="4204767"/>
            <a:ext cx="1788716" cy="19455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3108A573-8A87-8D63-0458-68333D9C9B17}"/>
              </a:ext>
            </a:extLst>
          </p:cNvPr>
          <p:cNvSpPr/>
          <p:nvPr/>
        </p:nvSpPr>
        <p:spPr>
          <a:xfrm>
            <a:off x="527681" y="5265887"/>
            <a:ext cx="1788716" cy="19455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cxnSp>
        <p:nvCxnSpPr>
          <p:cNvPr id="14" name="Conector recto de flecha 13">
            <a:extLst>
              <a:ext uri="{FF2B5EF4-FFF2-40B4-BE49-F238E27FC236}">
                <a16:creationId xmlns:a16="http://schemas.microsoft.com/office/drawing/2014/main" id="{00CF0E44-2D6E-5CFC-41F3-7FDC64C9BD2E}"/>
              </a:ext>
            </a:extLst>
          </p:cNvPr>
          <p:cNvCxnSpPr>
            <a:cxnSpLocks/>
          </p:cNvCxnSpPr>
          <p:nvPr/>
        </p:nvCxnSpPr>
        <p:spPr>
          <a:xfrm>
            <a:off x="5285567" y="4649821"/>
            <a:ext cx="1056867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" name="CuadroTexto 15">
            <a:extLst>
              <a:ext uri="{FF2B5EF4-FFF2-40B4-BE49-F238E27FC236}">
                <a16:creationId xmlns:a16="http://schemas.microsoft.com/office/drawing/2014/main" id="{4566F4EC-EEAC-FBF0-BB4E-3BB145466BA6}"/>
              </a:ext>
            </a:extLst>
          </p:cNvPr>
          <p:cNvSpPr txBox="1"/>
          <p:nvPr/>
        </p:nvSpPr>
        <p:spPr>
          <a:xfrm>
            <a:off x="6369200" y="1642327"/>
            <a:ext cx="11360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b="1">
                <a:solidFill>
                  <a:srgbClr val="C00000"/>
                </a:solidFill>
              </a:rPr>
              <a:t>Resultado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1FA26966-494C-4139-0ACE-A46333D387E1}"/>
              </a:ext>
            </a:extLst>
          </p:cNvPr>
          <p:cNvSpPr txBox="1"/>
          <p:nvPr/>
        </p:nvSpPr>
        <p:spPr>
          <a:xfrm>
            <a:off x="9264974" y="3004438"/>
            <a:ext cx="2692946" cy="1200329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L"/>
              <a:t>El paso final de cada método en </a:t>
            </a:r>
            <a:r>
              <a:rPr lang="es-CL" b="1"/>
              <a:t>cortar </a:t>
            </a:r>
            <a:r>
              <a:rPr lang="es-CL"/>
              <a:t>el resultado</a:t>
            </a:r>
            <a:r>
              <a:rPr lang="es-CL" b="1"/>
              <a:t> a nivel del cuenca</a:t>
            </a:r>
          </a:p>
        </p:txBody>
      </p:sp>
    </p:spTree>
    <p:extLst>
      <p:ext uri="{BB962C8B-B14F-4D97-AF65-F5344CB8AC3E}">
        <p14:creationId xmlns:p14="http://schemas.microsoft.com/office/powerpoint/2010/main" val="9223481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17F8AAE-9D29-5F4C-7161-9A17479543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6799" y="2552319"/>
            <a:ext cx="10928555" cy="1753362"/>
          </a:xfrm>
        </p:spPr>
        <p:txBody>
          <a:bodyPr>
            <a:normAutofit/>
          </a:bodyPr>
          <a:lstStyle/>
          <a:p>
            <a:r>
              <a:rPr lang="es-CL" sz="6000" b="1"/>
              <a:t>Reanálisis atmosférico </a:t>
            </a:r>
            <a:br>
              <a:rPr lang="es-CL" sz="6000"/>
            </a:br>
            <a:endParaRPr lang="es-CL" sz="600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9618985-2C2B-E1E0-12DB-76D47F6231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863982"/>
          </a:xfrm>
        </p:spPr>
        <p:txBody>
          <a:bodyPr>
            <a:normAutofit/>
          </a:bodyPr>
          <a:lstStyle/>
          <a:p>
            <a:pPr>
              <a:lnSpc>
                <a:spcPct val="50000"/>
              </a:lnSpc>
            </a:pPr>
            <a:r>
              <a:rPr lang="es-MX" sz="1900" b="1" cap="none"/>
              <a:t>Profesores: </a:t>
            </a:r>
          </a:p>
          <a:p>
            <a:pPr>
              <a:lnSpc>
                <a:spcPct val="50000"/>
              </a:lnSpc>
            </a:pPr>
            <a:r>
              <a:rPr lang="es-MX" sz="1800" cap="none" err="1"/>
              <a:t>Yohann</a:t>
            </a:r>
            <a:r>
              <a:rPr lang="es-MX" sz="1800" cap="none"/>
              <a:t> Videla </a:t>
            </a:r>
            <a:r>
              <a:rPr lang="es-MX" sz="1800" cap="none" err="1"/>
              <a:t>Gienring</a:t>
            </a:r>
            <a:r>
              <a:rPr lang="es-MX" sz="1800" cap="none"/>
              <a:t> y Miguel Lagos Zúñiga </a:t>
            </a:r>
          </a:p>
          <a:p>
            <a:pPr>
              <a:lnSpc>
                <a:spcPct val="50000"/>
              </a:lnSpc>
            </a:pPr>
            <a:r>
              <a:rPr lang="es-MX" sz="1900" b="1" cap="none"/>
              <a:t>Auxiliares: </a:t>
            </a:r>
          </a:p>
          <a:p>
            <a:pPr>
              <a:lnSpc>
                <a:spcPct val="50000"/>
              </a:lnSpc>
            </a:pPr>
            <a:r>
              <a:rPr lang="es-MX" sz="1800" cap="none"/>
              <a:t>Karina De Requesens M. y Catalina Silva Galaz</a:t>
            </a:r>
          </a:p>
          <a:p>
            <a:pPr algn="ctr">
              <a:lnSpc>
                <a:spcPct val="50000"/>
              </a:lnSpc>
            </a:pPr>
            <a:endParaRPr lang="es-MX" sz="1900" cap="none"/>
          </a:p>
          <a:p>
            <a:pPr algn="ctr">
              <a:lnSpc>
                <a:spcPct val="50000"/>
              </a:lnSpc>
            </a:pPr>
            <a:r>
              <a:rPr lang="es-MX" sz="1900" cap="none"/>
              <a:t>21 de octubre, 2022</a:t>
            </a:r>
          </a:p>
          <a:p>
            <a:endParaRPr lang="es-CL"/>
          </a:p>
        </p:txBody>
      </p:sp>
      <p:pic>
        <p:nvPicPr>
          <p:cNvPr id="6" name="Imagen 5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6D3D28CA-C9A2-8296-BEAE-3ABA468456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1365" y="358993"/>
            <a:ext cx="2885719" cy="76929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BCC1FA0A-44BD-2847-3DF4-94FE8C46A01C}"/>
              </a:ext>
            </a:extLst>
          </p:cNvPr>
          <p:cNvSpPr txBox="1"/>
          <p:nvPr/>
        </p:nvSpPr>
        <p:spPr>
          <a:xfrm>
            <a:off x="6567407" y="650797"/>
            <a:ext cx="52482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>
                <a:solidFill>
                  <a:schemeClr val="bg1">
                    <a:lumMod val="50000"/>
                  </a:schemeClr>
                </a:solidFill>
              </a:rPr>
              <a:t>CI7110-1: Análisis Geo-Espacial de Recursos Hídricos 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A7B1F80-7C26-C135-A745-0B7345EAE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3D633-CDAC-45E3-BA7D-79D13148ED64}" type="slidenum">
              <a:rPr lang="es-CL" smtClean="0"/>
              <a:t>11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796092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5B3265-AE53-E63F-F0DB-FD9A916CC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/>
              <a:t>¿Qué es un reanálisis atmosférico?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433588-642D-7CA8-33E0-752A6BDC1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3D633-CDAC-45E3-BA7D-79D13148ED64}" type="slidenum">
              <a:rPr lang="es-CL" smtClean="0"/>
              <a:t>12</a:t>
            </a:fld>
            <a:endParaRPr lang="es-CL"/>
          </a:p>
        </p:txBody>
      </p:sp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9A5CD631-2DCA-86A7-2A7A-935DAED829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4379595" cy="4023360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s-MX"/>
              <a:t>Es una descripción global, grillada, 3D de variables climáticas a resolución temporal </a:t>
            </a:r>
            <a:r>
              <a:rPr lang="es-MX" err="1"/>
              <a:t>subdiaria</a:t>
            </a:r>
            <a:r>
              <a:rPr lang="es-MX"/>
              <a:t> sobre un periodo de varias décadas.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/>
              <a:t>Se produce alimentado cada observación disponible en un sistema de asimilación de datos (DA), a modelos numéricos de predicción para “llenar los vacíos”</a:t>
            </a:r>
            <a:endParaRPr lang="es-CL"/>
          </a:p>
        </p:txBody>
      </p:sp>
      <p:pic>
        <p:nvPicPr>
          <p:cNvPr id="1026" name="Picture 2" descr="Cómo descargar datos climáticos ERA5-Land">
            <a:extLst>
              <a:ext uri="{FF2B5EF4-FFF2-40B4-BE49-F238E27FC236}">
                <a16:creationId xmlns:a16="http://schemas.microsoft.com/office/drawing/2014/main" id="{C17F280F-C33D-C4FD-824F-3B517A691C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7560" y="1845734"/>
            <a:ext cx="6295840" cy="3289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66434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A4E6EB-E7A4-DFEC-345C-B2FACD09F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/>
              <a:t>Mini-Ejercicio 3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4BAE1C1-A571-DB73-A20A-955249938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3D633-CDAC-45E3-BA7D-79D13148ED64}" type="slidenum">
              <a:rPr lang="es-CL" smtClean="0"/>
              <a:t>13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994583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DBAE11A-2FE3-D46E-D996-A56298487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/>
              <a:t>Mini-Ejercicio 3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74B5B09-92C4-225B-C497-FF414046AD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CL"/>
              <a:t>Calcular el ciclo diario de </a:t>
            </a:r>
            <a:r>
              <a:rPr lang="es-CL" b="1"/>
              <a:t>Precipitación</a:t>
            </a:r>
            <a:r>
              <a:rPr lang="es-CL"/>
              <a:t> y/o </a:t>
            </a:r>
            <a:r>
              <a:rPr lang="es-CL" b="1"/>
              <a:t>Temperatura</a:t>
            </a:r>
            <a:r>
              <a:rPr lang="es-CL"/>
              <a:t> a nivel de cuenca de la cuenca Rio Juncal En Juncal con datos del reanálisis ERA-5. Para ello:</a:t>
            </a:r>
          </a:p>
          <a:p>
            <a:pPr marL="457200" indent="-457200">
              <a:buFont typeface="+mj-lt"/>
              <a:buAutoNum type="arabicPeriod"/>
            </a:pPr>
            <a:r>
              <a:rPr lang="es-CL"/>
              <a:t>Descargué 3 a 5 años de información de la plataforma para Todo Chile: </a:t>
            </a:r>
            <a:r>
              <a:rPr lang="es-CL">
                <a:hlinkClick r:id="rId2"/>
              </a:rPr>
              <a:t>https://cds.climate.copernicus.eu/cdsapp#!/dataset/reanalysis-era5-land?tab=overview</a:t>
            </a:r>
            <a:endParaRPr lang="es-CL"/>
          </a:p>
          <a:p>
            <a:pPr marL="457200" indent="-457200">
              <a:buFont typeface="+mj-lt"/>
              <a:buAutoNum type="arabicPeriod"/>
            </a:pPr>
            <a:r>
              <a:rPr lang="es-CL"/>
              <a:t>Acote espacialmente sus datos. Esto incluye extraer aquellos pixeles que se encuentren dentro de la cuenca y calcular su fracción dentro de esta.</a:t>
            </a:r>
          </a:p>
          <a:p>
            <a:pPr marL="292608" lvl="1" indent="0">
              <a:buNone/>
            </a:pPr>
            <a:r>
              <a:rPr lang="es-CL" i="1" err="1"/>
              <a:t>Hint</a:t>
            </a:r>
            <a:r>
              <a:rPr lang="es-CL" i="1"/>
              <a:t> 1: Guíese del código “Aux_06.R” subido a Material Docente.</a:t>
            </a:r>
          </a:p>
          <a:p>
            <a:pPr marL="292608" lvl="1" indent="0">
              <a:buNone/>
            </a:pPr>
            <a:r>
              <a:rPr lang="es-CL" i="1" err="1"/>
              <a:t>Hint</a:t>
            </a:r>
            <a:r>
              <a:rPr lang="es-CL" i="1"/>
              <a:t> 2: Revise el formato de los datos (estos son parecidos a CR2MET pero no iguales).</a:t>
            </a:r>
          </a:p>
          <a:p>
            <a:pPr marL="457200" indent="-457200">
              <a:buFont typeface="+mj-lt"/>
              <a:buAutoNum type="arabicPeriod"/>
            </a:pPr>
            <a:r>
              <a:rPr lang="es-CL"/>
              <a:t>Cree un función (o ciclo </a:t>
            </a:r>
            <a:r>
              <a:rPr lang="es-CL" err="1"/>
              <a:t>for</a:t>
            </a:r>
            <a:r>
              <a:rPr lang="es-CL"/>
              <a:t>) que genere una matriz en donde se guarden los datos diarios a partir de la suma o promedio datos horarios.</a:t>
            </a:r>
          </a:p>
          <a:p>
            <a:pPr marL="457200" indent="-457200">
              <a:buFont typeface="+mj-lt"/>
              <a:buAutoNum type="arabicPeriod"/>
            </a:pPr>
            <a:r>
              <a:rPr lang="es-MX"/>
              <a:t>Calcule el ciclo diario de Precipitación y Temperatura a nivel de cuenca. </a:t>
            </a:r>
          </a:p>
          <a:p>
            <a:pPr marL="0" indent="0">
              <a:buNone/>
            </a:pPr>
            <a:r>
              <a:rPr lang="es-CL"/>
              <a:t>Debe entregar un gráfico que contenga todos sus elementos en donde se muestre en conjunto los resultados de precipitación y temperatura (Use un eje secundario). Página recomendada para crear gráficos con R </a:t>
            </a:r>
            <a:r>
              <a:rPr lang="es-CL">
                <a:hlinkClick r:id="rId3"/>
              </a:rPr>
              <a:t>https://r-charts.com/es/</a:t>
            </a:r>
            <a:endParaRPr lang="es-CL"/>
          </a:p>
          <a:p>
            <a:pPr marL="0" indent="0">
              <a:buNone/>
            </a:pPr>
            <a:endParaRPr lang="es-CL"/>
          </a:p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0E21387-7D3C-98B7-EA3B-11BD8715A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3D633-CDAC-45E3-BA7D-79D13148ED64}" type="slidenum">
              <a:rPr lang="es-CL" smtClean="0"/>
              <a:t>14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8700640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17F8AAE-9D29-5F4C-7161-9A17479543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6799" y="2552319"/>
            <a:ext cx="10928555" cy="1753362"/>
          </a:xfrm>
        </p:spPr>
        <p:txBody>
          <a:bodyPr>
            <a:normAutofit fontScale="90000"/>
          </a:bodyPr>
          <a:lstStyle/>
          <a:p>
            <a:r>
              <a:rPr lang="es-MX" sz="6000"/>
              <a:t>Modelos de circulación global (</a:t>
            </a:r>
            <a:r>
              <a:rPr lang="es-MX" sz="6000" err="1"/>
              <a:t>GCMs</a:t>
            </a:r>
            <a:r>
              <a:rPr lang="es-MX" sz="6000"/>
              <a:t>)</a:t>
            </a:r>
            <a:br>
              <a:rPr lang="es-MX" sz="6000"/>
            </a:br>
            <a:r>
              <a:rPr lang="es-MX" sz="6000"/>
              <a:t>y corrección de sesgo</a:t>
            </a:r>
            <a:br>
              <a:rPr lang="es-CL" sz="6000"/>
            </a:br>
            <a:endParaRPr lang="es-CL" sz="6000"/>
          </a:p>
        </p:txBody>
      </p:sp>
      <p:pic>
        <p:nvPicPr>
          <p:cNvPr id="6" name="Imagen 5" descr="Logotipo, nombre de la empresa&#10;&#10;Descripción generada automáticamente">
            <a:extLst>
              <a:ext uri="{FF2B5EF4-FFF2-40B4-BE49-F238E27FC236}">
                <a16:creationId xmlns:a16="http://schemas.microsoft.com/office/drawing/2014/main" id="{6D3D28CA-C9A2-8296-BEAE-3ABA468456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1365" y="358993"/>
            <a:ext cx="2885719" cy="769291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BCC1FA0A-44BD-2847-3DF4-94FE8C46A01C}"/>
              </a:ext>
            </a:extLst>
          </p:cNvPr>
          <p:cNvSpPr txBox="1"/>
          <p:nvPr/>
        </p:nvSpPr>
        <p:spPr>
          <a:xfrm>
            <a:off x="6567407" y="650797"/>
            <a:ext cx="52482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>
                <a:solidFill>
                  <a:schemeClr val="bg1">
                    <a:lumMod val="50000"/>
                  </a:schemeClr>
                </a:solidFill>
              </a:rPr>
              <a:t>CI7110-1: Análisis Geo-Espacial de Recursos Hídricos 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A7B1F80-7C26-C135-A745-0B7345EAE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3D633-CDAC-45E3-BA7D-79D13148ED64}" type="slidenum">
              <a:rPr lang="es-CL" smtClean="0"/>
              <a:t>15</a:t>
            </a:fld>
            <a:endParaRPr lang="es-CL"/>
          </a:p>
        </p:txBody>
      </p:sp>
      <p:sp>
        <p:nvSpPr>
          <p:cNvPr id="7" name="Subtítulo 6">
            <a:extLst>
              <a:ext uri="{FF2B5EF4-FFF2-40B4-BE49-F238E27FC236}">
                <a16:creationId xmlns:a16="http://schemas.microsoft.com/office/drawing/2014/main" id="{911FB5F3-F0A8-C195-73F7-B0928F20AA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8269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77A1FA-0ED7-9BDC-8487-700FFB9BB3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7389495" cy="1450757"/>
          </a:xfrm>
        </p:spPr>
        <p:txBody>
          <a:bodyPr/>
          <a:lstStyle/>
          <a:p>
            <a:r>
              <a:rPr lang="es-CL"/>
              <a:t>¿Qué es un modelo de circulación global (GCM)?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48633D7-CB71-9A1E-3B13-1EE649662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7056120" cy="184342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s-CL"/>
              <a:t>Modelos que simulan la dinámica atmosférica tanto a nivel horizontal como vertical. Están calculados a escala global por lo cual su resolución es gruesa (150-250 km2)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L"/>
              <a:t>Se basan en escenarios de emisión.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B461E88-5710-432B-4D73-A71ECBC69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3D633-CDAC-45E3-BA7D-79D13148ED64}" type="slidenum">
              <a:rPr lang="es-CL" smtClean="0"/>
              <a:t>16</a:t>
            </a:fld>
            <a:endParaRPr lang="es-CL"/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88FFC29E-4BE8-E30E-BF53-76EA28B591E6}"/>
              </a:ext>
            </a:extLst>
          </p:cNvPr>
          <p:cNvGrpSpPr/>
          <p:nvPr/>
        </p:nvGrpSpPr>
        <p:grpSpPr>
          <a:xfrm>
            <a:off x="8486775" y="360687"/>
            <a:ext cx="3067473" cy="6096000"/>
            <a:chOff x="8486775" y="360687"/>
            <a:chExt cx="3067473" cy="6096000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4C057693-EA4A-CC86-A125-E7F9210C887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86775" y="401314"/>
              <a:ext cx="3067473" cy="58479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CuadroTexto 5">
              <a:extLst>
                <a:ext uri="{FF2B5EF4-FFF2-40B4-BE49-F238E27FC236}">
                  <a16:creationId xmlns:a16="http://schemas.microsoft.com/office/drawing/2014/main" id="{AEB803F3-75D3-EA3E-C2E8-18E832AC194C}"/>
                </a:ext>
              </a:extLst>
            </p:cNvPr>
            <p:cNvSpPr txBox="1"/>
            <p:nvPr/>
          </p:nvSpPr>
          <p:spPr>
            <a:xfrm rot="5400000">
              <a:off x="7963289" y="2931633"/>
              <a:ext cx="6096000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s-CL" sz="20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Fuente: </a:t>
              </a:r>
              <a:r>
                <a:rPr lang="es-CL" sz="200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Garreaud</a:t>
              </a:r>
              <a:r>
                <a:rPr lang="es-CL" sz="20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, 2018</a:t>
              </a:r>
            </a:p>
            <a:p>
              <a:br>
                <a:rPr lang="es-CL"/>
              </a:br>
              <a:endParaRPr lang="es-CL"/>
            </a:p>
          </p:txBody>
        </p:sp>
      </p:grpSp>
      <p:pic>
        <p:nvPicPr>
          <p:cNvPr id="10" name="Imagen 9">
            <a:extLst>
              <a:ext uri="{FF2B5EF4-FFF2-40B4-BE49-F238E27FC236}">
                <a16:creationId xmlns:a16="http://schemas.microsoft.com/office/drawing/2014/main" id="{3A9E62E4-64B3-B62A-915B-B1F708AE43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905" y="3551345"/>
            <a:ext cx="3568135" cy="2487111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41B1F70B-4668-D2C5-DE12-5C663B599AC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03" r="2143"/>
          <a:stretch/>
        </p:blipFill>
        <p:spPr>
          <a:xfrm>
            <a:off x="5110779" y="3687909"/>
            <a:ext cx="6565326" cy="2601997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E6A929A5-C651-8583-74BC-3D03C4D7688F}"/>
              </a:ext>
            </a:extLst>
          </p:cNvPr>
          <p:cNvSpPr txBox="1"/>
          <p:nvPr/>
        </p:nvSpPr>
        <p:spPr>
          <a:xfrm>
            <a:off x="979517" y="5979633"/>
            <a:ext cx="60960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s-CL" sz="2000">
                <a:solidFill>
                  <a:schemeClr val="tx1">
                    <a:lumMod val="75000"/>
                    <a:lumOff val="25000"/>
                  </a:schemeClr>
                </a:solidFill>
              </a:rPr>
              <a:t>Fuente: </a:t>
            </a:r>
            <a:r>
              <a:rPr lang="es-CL" sz="200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Tebaldi</a:t>
            </a:r>
            <a:r>
              <a:rPr lang="es-CL" sz="2000">
                <a:solidFill>
                  <a:schemeClr val="tx1">
                    <a:lumMod val="75000"/>
                    <a:lumOff val="25000"/>
                  </a:schemeClr>
                </a:solidFill>
              </a:rPr>
              <a:t> et al, 2021</a:t>
            </a:r>
          </a:p>
          <a:p>
            <a:br>
              <a:rPr lang="es-CL"/>
            </a:br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3295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F9A0CFB5-1451-6C3A-DA6F-3C29F8A07F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6808" y="2465574"/>
            <a:ext cx="4015504" cy="3642132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C977A1FA-0ED7-9BDC-8487-700FFB9BB3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7389495" cy="1450757"/>
          </a:xfrm>
        </p:spPr>
        <p:txBody>
          <a:bodyPr/>
          <a:lstStyle/>
          <a:p>
            <a:r>
              <a:rPr lang="es-CL"/>
              <a:t>Tipos de escalamiento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48633D7-CB71-9A1E-3B13-1EE649662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0045" y="2886465"/>
            <a:ext cx="6303830" cy="280035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s-CL" u="sng"/>
              <a:t>Dinámico: </a:t>
            </a:r>
            <a:r>
              <a:rPr lang="es-MX"/>
              <a:t>modelos físicos que toman como condición de borde modelos globales, para obtener resultados a nivel regional a una resolución.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L" u="sng"/>
              <a:t>Estadístico</a:t>
            </a:r>
            <a:r>
              <a:rPr lang="es-CL"/>
              <a:t>: </a:t>
            </a:r>
            <a:r>
              <a:rPr lang="es-MX"/>
              <a:t>evalúa variables observadas y modelada sobre un periodo específico de entrenamiento (periodo histórico), y extienden estas relaciones para proyectarlas en periodos climáticos simulados no observados (clima futuro y clima pasado). </a:t>
            </a:r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B461E88-5710-432B-4D73-A71ECBC69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3D633-CDAC-45E3-BA7D-79D13148ED64}" type="slidenum">
              <a:rPr lang="es-CL" smtClean="0"/>
              <a:t>17</a:t>
            </a:fld>
            <a:endParaRPr lang="es-CL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1EF8188-B4E3-C1CA-61D3-DD596FA534E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691" r="46251" b="19531"/>
          <a:stretch/>
        </p:blipFill>
        <p:spPr>
          <a:xfrm>
            <a:off x="7606223" y="2573869"/>
            <a:ext cx="4375227" cy="3533837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E6185474-3CDD-7CEC-AF41-1A7049873C5B}"/>
              </a:ext>
            </a:extLst>
          </p:cNvPr>
          <p:cNvSpPr txBox="1"/>
          <p:nvPr/>
        </p:nvSpPr>
        <p:spPr>
          <a:xfrm>
            <a:off x="1097280" y="1847838"/>
            <a:ext cx="10115203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L" sz="1700">
                <a:solidFill>
                  <a:schemeClr val="tx1">
                    <a:lumMod val="75000"/>
                    <a:lumOff val="25000"/>
                  </a:schemeClr>
                </a:solidFill>
              </a:rPr>
              <a:t>“Las proyecciones de cambio climático se basan en </a:t>
            </a:r>
            <a:r>
              <a:rPr lang="es-CL" sz="1700" err="1">
                <a:solidFill>
                  <a:schemeClr val="tx1">
                    <a:lumMod val="75000"/>
                    <a:lumOff val="25000"/>
                  </a:schemeClr>
                </a:solidFill>
              </a:rPr>
              <a:t>GCMs</a:t>
            </a:r>
            <a:r>
              <a:rPr lang="es-CL" sz="1700">
                <a:solidFill>
                  <a:schemeClr val="tx1">
                    <a:lumMod val="75000"/>
                    <a:lumOff val="25000"/>
                  </a:schemeClr>
                </a:solidFill>
              </a:rPr>
              <a:t> que se modelan a escala global. Sin embargo, para evaluar efectos sobre los sistemas hidrológicos, se requiere de información a nivel regional…” (DGA, 2019)</a:t>
            </a:r>
          </a:p>
        </p:txBody>
      </p:sp>
    </p:spTree>
    <p:extLst>
      <p:ext uri="{BB962C8B-B14F-4D97-AF65-F5344CB8AC3E}">
        <p14:creationId xmlns:p14="http://schemas.microsoft.com/office/powerpoint/2010/main" val="3251944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C9BF2E-3736-3262-B711-AB2CA34FE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/>
              <a:t>QDM</a:t>
            </a:r>
          </a:p>
        </p:txBody>
      </p:sp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E244FE27-0824-11AB-27D8-24EA5DF7E2D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8653" t="14106" r="17762" b="11934"/>
          <a:stretch/>
        </p:blipFill>
        <p:spPr>
          <a:xfrm>
            <a:off x="6491602" y="1883983"/>
            <a:ext cx="4064868" cy="3933442"/>
          </a:xfrm>
        </p:spPr>
      </p:pic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E28C4F2-7463-0135-1DF2-8159724E2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3D633-CDAC-45E3-BA7D-79D13148ED64}" type="slidenum">
              <a:rPr lang="es-CL" smtClean="0"/>
              <a:t>18</a:t>
            </a:fld>
            <a:endParaRPr lang="es-CL"/>
          </a:p>
        </p:txBody>
      </p:sp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D0A184D4-4F1E-2295-9CCB-3BD00EF7900A}"/>
              </a:ext>
            </a:extLst>
          </p:cNvPr>
          <p:cNvSpPr txBox="1">
            <a:spLocks/>
          </p:cNvSpPr>
          <p:nvPr/>
        </p:nvSpPr>
        <p:spPr>
          <a:xfrm>
            <a:off x="1231629" y="2928994"/>
            <a:ext cx="4645388" cy="184342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s-CL"/>
              <a:t>Se aplica a cada forzante de manera independiente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L"/>
              <a:t>T ∆ absoluto y  Pr ∆ relativo</a:t>
            </a:r>
          </a:p>
        </p:txBody>
      </p:sp>
      <p:sp>
        <p:nvSpPr>
          <p:cNvPr id="8" name="Marcador de contenido 2">
            <a:extLst>
              <a:ext uri="{FF2B5EF4-FFF2-40B4-BE49-F238E27FC236}">
                <a16:creationId xmlns:a16="http://schemas.microsoft.com/office/drawing/2014/main" id="{4A243165-379B-8ABD-0FE2-19C8650F845D}"/>
              </a:ext>
            </a:extLst>
          </p:cNvPr>
          <p:cNvSpPr txBox="1">
            <a:spLocks/>
          </p:cNvSpPr>
          <p:nvPr/>
        </p:nvSpPr>
        <p:spPr>
          <a:xfrm>
            <a:off x="1231629" y="1737360"/>
            <a:ext cx="7056120" cy="50035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CL" err="1"/>
              <a:t>Quantil</a:t>
            </a:r>
            <a:r>
              <a:rPr lang="es-CL"/>
              <a:t> Delta </a:t>
            </a:r>
            <a:r>
              <a:rPr lang="es-CL" err="1"/>
              <a:t>Mapping</a:t>
            </a:r>
            <a:r>
              <a:rPr lang="es-CL"/>
              <a:t> (Cannon et. al 2015)</a:t>
            </a:r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DA6B5A67-38DD-27ED-F2D6-F8BD9B973E22}"/>
              </a:ext>
            </a:extLst>
          </p:cNvPr>
          <p:cNvSpPr/>
          <p:nvPr/>
        </p:nvSpPr>
        <p:spPr>
          <a:xfrm>
            <a:off x="7510509" y="2687767"/>
            <a:ext cx="656947" cy="5003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32704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07344F-CE33-4258-1DEB-2F90AE2EC7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err="1"/>
              <a:t>MBCn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A342BE6-B828-0FB7-B2BE-A735116CBD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62460"/>
          </a:xfrm>
        </p:spPr>
        <p:txBody>
          <a:bodyPr/>
          <a:lstStyle/>
          <a:p>
            <a:r>
              <a:rPr lang="en-US" err="1"/>
              <a:t>Multibariate</a:t>
            </a:r>
            <a:r>
              <a:rPr lang="en-US"/>
              <a:t> Bias Correction with QDM (Cannon, 2018)</a:t>
            </a:r>
          </a:p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81ABFD0-28F7-F7A9-EBA9-B4AED3948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3D633-CDAC-45E3-BA7D-79D13148ED64}" type="slidenum">
              <a:rPr lang="es-CL" smtClean="0"/>
              <a:t>19</a:t>
            </a:fld>
            <a:endParaRPr lang="es-CL"/>
          </a:p>
        </p:txBody>
      </p:sp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0BC02177-3C5A-9C87-A387-D418486F24E6}"/>
              </a:ext>
            </a:extLst>
          </p:cNvPr>
          <p:cNvSpPr txBox="1">
            <a:spLocks/>
          </p:cNvSpPr>
          <p:nvPr/>
        </p:nvSpPr>
        <p:spPr>
          <a:xfrm>
            <a:off x="1231629" y="2928994"/>
            <a:ext cx="3855276" cy="1843420"/>
          </a:xfrm>
          <a:prstGeom prst="rect">
            <a:avLst/>
          </a:prstGeom>
        </p:spPr>
        <p:txBody>
          <a:bodyPr vert="horz" lIns="0" tIns="45720" rIns="0" bIns="45720" rtlCol="0">
            <a:normAutofit fontScale="92500" lnSpcReduction="1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s-CL"/>
              <a:t>Se aplica QDM sobre matrices observada histórica, modelada histórica y proyectada modelada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L"/>
              <a:t>Considera interrelación entre forzantes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L"/>
              <a:t>Es más costosa computacionalmente</a:t>
            </a:r>
          </a:p>
        </p:txBody>
      </p:sp>
      <p:graphicFrame>
        <p:nvGraphicFramePr>
          <p:cNvPr id="6" name="Tabla 6">
            <a:extLst>
              <a:ext uri="{FF2B5EF4-FFF2-40B4-BE49-F238E27FC236}">
                <a16:creationId xmlns:a16="http://schemas.microsoft.com/office/drawing/2014/main" id="{54F986A7-14FA-CCC4-9E08-1F56927D90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45906"/>
              </p:ext>
            </p:extLst>
          </p:nvPr>
        </p:nvGraphicFramePr>
        <p:xfrm>
          <a:off x="5646195" y="2416568"/>
          <a:ext cx="1926456" cy="26942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2562">
                  <a:extLst>
                    <a:ext uri="{9D8B030D-6E8A-4147-A177-3AD203B41FA5}">
                      <a16:colId xmlns:a16="http://schemas.microsoft.com/office/drawing/2014/main" val="2968426120"/>
                    </a:ext>
                  </a:extLst>
                </a:gridCol>
                <a:gridCol w="452761">
                  <a:extLst>
                    <a:ext uri="{9D8B030D-6E8A-4147-A177-3AD203B41FA5}">
                      <a16:colId xmlns:a16="http://schemas.microsoft.com/office/drawing/2014/main" val="889706284"/>
                    </a:ext>
                  </a:extLst>
                </a:gridCol>
                <a:gridCol w="506028">
                  <a:extLst>
                    <a:ext uri="{9D8B030D-6E8A-4147-A177-3AD203B41FA5}">
                      <a16:colId xmlns:a16="http://schemas.microsoft.com/office/drawing/2014/main" val="1624993327"/>
                    </a:ext>
                  </a:extLst>
                </a:gridCol>
                <a:gridCol w="355105">
                  <a:extLst>
                    <a:ext uri="{9D8B030D-6E8A-4147-A177-3AD203B41FA5}">
                      <a16:colId xmlns:a16="http://schemas.microsoft.com/office/drawing/2014/main" val="1204536362"/>
                    </a:ext>
                  </a:extLst>
                </a:gridCol>
              </a:tblGrid>
              <a:tr h="432715">
                <a:tc>
                  <a:txBody>
                    <a:bodyPr/>
                    <a:lstStyle/>
                    <a:p>
                      <a:r>
                        <a:rPr lang="es-CL" sz="1200"/>
                        <a:t>Fecha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1200" err="1"/>
                        <a:t>tmax</a:t>
                      </a:r>
                      <a:endParaRPr lang="es-CL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1200" err="1"/>
                        <a:t>tmin</a:t>
                      </a:r>
                      <a:endParaRPr lang="es-CL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1200" err="1"/>
                        <a:t>pr</a:t>
                      </a:r>
                      <a:endParaRPr lang="es-CL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3293608"/>
                  </a:ext>
                </a:extLst>
              </a:tr>
              <a:tr h="432715">
                <a:tc>
                  <a:txBody>
                    <a:bodyPr/>
                    <a:lstStyle/>
                    <a:p>
                      <a:r>
                        <a:rPr lang="es-CL" sz="1200"/>
                        <a:t>01-01-1990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872219"/>
                  </a:ext>
                </a:extLst>
              </a:tr>
              <a:tr h="432715">
                <a:tc>
                  <a:txBody>
                    <a:bodyPr/>
                    <a:lstStyle/>
                    <a:p>
                      <a:r>
                        <a:rPr lang="es-CL" sz="1200"/>
                        <a:t>02-01-1990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2882313"/>
                  </a:ext>
                </a:extLst>
              </a:tr>
              <a:tr h="432715">
                <a:tc>
                  <a:txBody>
                    <a:bodyPr/>
                    <a:lstStyle/>
                    <a:p>
                      <a:r>
                        <a:rPr lang="es-CL" sz="120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0104023"/>
                  </a:ext>
                </a:extLst>
              </a:tr>
              <a:tr h="432715">
                <a:tc>
                  <a:txBody>
                    <a:bodyPr/>
                    <a:lstStyle/>
                    <a:p>
                      <a:r>
                        <a:rPr lang="es-CL" sz="120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24566"/>
                  </a:ext>
                </a:extLst>
              </a:tr>
              <a:tr h="432715">
                <a:tc>
                  <a:txBody>
                    <a:bodyPr/>
                    <a:lstStyle/>
                    <a:p>
                      <a:r>
                        <a:rPr lang="es-CL" sz="1200"/>
                        <a:t>31-12-2014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8674479"/>
                  </a:ext>
                </a:extLst>
              </a:tr>
            </a:tbl>
          </a:graphicData>
        </a:graphic>
      </p:graphicFrame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C5B9AC16-17AE-0B92-C140-4609D22DEB4B}"/>
              </a:ext>
            </a:extLst>
          </p:cNvPr>
          <p:cNvSpPr txBox="1">
            <a:spLocks/>
          </p:cNvSpPr>
          <p:nvPr/>
        </p:nvSpPr>
        <p:spPr>
          <a:xfrm>
            <a:off x="5994794" y="2175299"/>
            <a:ext cx="1666635" cy="374165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CL" sz="1600"/>
              <a:t>Matriz </a:t>
            </a:r>
            <a:r>
              <a:rPr lang="es-CL" sz="1600" err="1"/>
              <a:t>hist</a:t>
            </a:r>
            <a:r>
              <a:rPr lang="es-CL" sz="1600"/>
              <a:t> </a:t>
            </a:r>
            <a:r>
              <a:rPr lang="es-CL" sz="1600" err="1"/>
              <a:t>obs</a:t>
            </a:r>
            <a:endParaRPr lang="es-CL" sz="1600"/>
          </a:p>
        </p:txBody>
      </p:sp>
      <p:graphicFrame>
        <p:nvGraphicFramePr>
          <p:cNvPr id="8" name="Tabla 6">
            <a:extLst>
              <a:ext uri="{FF2B5EF4-FFF2-40B4-BE49-F238E27FC236}">
                <a16:creationId xmlns:a16="http://schemas.microsoft.com/office/drawing/2014/main" id="{DF920F3C-799C-0E0C-99D4-E84146150C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1019465"/>
              </p:ext>
            </p:extLst>
          </p:nvPr>
        </p:nvGraphicFramePr>
        <p:xfrm>
          <a:off x="7723571" y="2416568"/>
          <a:ext cx="1926456" cy="26942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2562">
                  <a:extLst>
                    <a:ext uri="{9D8B030D-6E8A-4147-A177-3AD203B41FA5}">
                      <a16:colId xmlns:a16="http://schemas.microsoft.com/office/drawing/2014/main" val="2968426120"/>
                    </a:ext>
                  </a:extLst>
                </a:gridCol>
                <a:gridCol w="452761">
                  <a:extLst>
                    <a:ext uri="{9D8B030D-6E8A-4147-A177-3AD203B41FA5}">
                      <a16:colId xmlns:a16="http://schemas.microsoft.com/office/drawing/2014/main" val="889706284"/>
                    </a:ext>
                  </a:extLst>
                </a:gridCol>
                <a:gridCol w="506028">
                  <a:extLst>
                    <a:ext uri="{9D8B030D-6E8A-4147-A177-3AD203B41FA5}">
                      <a16:colId xmlns:a16="http://schemas.microsoft.com/office/drawing/2014/main" val="1624993327"/>
                    </a:ext>
                  </a:extLst>
                </a:gridCol>
                <a:gridCol w="355105">
                  <a:extLst>
                    <a:ext uri="{9D8B030D-6E8A-4147-A177-3AD203B41FA5}">
                      <a16:colId xmlns:a16="http://schemas.microsoft.com/office/drawing/2014/main" val="1204536362"/>
                    </a:ext>
                  </a:extLst>
                </a:gridCol>
              </a:tblGrid>
              <a:tr h="432715">
                <a:tc>
                  <a:txBody>
                    <a:bodyPr/>
                    <a:lstStyle/>
                    <a:p>
                      <a:r>
                        <a:rPr lang="es-CL" sz="1200"/>
                        <a:t>Fecha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1200" err="1"/>
                        <a:t>tmax</a:t>
                      </a:r>
                      <a:endParaRPr lang="es-CL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1200" err="1"/>
                        <a:t>tmin</a:t>
                      </a:r>
                      <a:endParaRPr lang="es-CL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1200" err="1"/>
                        <a:t>pr</a:t>
                      </a:r>
                      <a:endParaRPr lang="es-CL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3293608"/>
                  </a:ext>
                </a:extLst>
              </a:tr>
              <a:tr h="432715">
                <a:tc>
                  <a:txBody>
                    <a:bodyPr/>
                    <a:lstStyle/>
                    <a:p>
                      <a:r>
                        <a:rPr lang="es-CL" sz="1200"/>
                        <a:t>01-01-1990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872219"/>
                  </a:ext>
                </a:extLst>
              </a:tr>
              <a:tr h="432715">
                <a:tc>
                  <a:txBody>
                    <a:bodyPr/>
                    <a:lstStyle/>
                    <a:p>
                      <a:r>
                        <a:rPr lang="es-CL" sz="1200"/>
                        <a:t>02-01-1990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2882313"/>
                  </a:ext>
                </a:extLst>
              </a:tr>
              <a:tr h="432715">
                <a:tc>
                  <a:txBody>
                    <a:bodyPr/>
                    <a:lstStyle/>
                    <a:p>
                      <a:r>
                        <a:rPr lang="es-CL" sz="120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0104023"/>
                  </a:ext>
                </a:extLst>
              </a:tr>
              <a:tr h="432715">
                <a:tc>
                  <a:txBody>
                    <a:bodyPr/>
                    <a:lstStyle/>
                    <a:p>
                      <a:r>
                        <a:rPr lang="es-CL" sz="120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24566"/>
                  </a:ext>
                </a:extLst>
              </a:tr>
              <a:tr h="432715">
                <a:tc>
                  <a:txBody>
                    <a:bodyPr/>
                    <a:lstStyle/>
                    <a:p>
                      <a:r>
                        <a:rPr lang="es-CL" sz="1200"/>
                        <a:t>31-12-2014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8674479"/>
                  </a:ext>
                </a:extLst>
              </a:tr>
            </a:tbl>
          </a:graphicData>
        </a:graphic>
      </p:graphicFrame>
      <p:sp>
        <p:nvSpPr>
          <p:cNvPr id="9" name="Marcador de contenido 2">
            <a:extLst>
              <a:ext uri="{FF2B5EF4-FFF2-40B4-BE49-F238E27FC236}">
                <a16:creationId xmlns:a16="http://schemas.microsoft.com/office/drawing/2014/main" id="{71486DAE-05AE-3FF1-AF11-DBA0AABA87D6}"/>
              </a:ext>
            </a:extLst>
          </p:cNvPr>
          <p:cNvSpPr txBox="1">
            <a:spLocks/>
          </p:cNvSpPr>
          <p:nvPr/>
        </p:nvSpPr>
        <p:spPr>
          <a:xfrm>
            <a:off x="8072170" y="2175299"/>
            <a:ext cx="1666635" cy="374165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CL" sz="1600"/>
              <a:t>Matriz </a:t>
            </a:r>
            <a:r>
              <a:rPr lang="es-CL" sz="1600" err="1"/>
              <a:t>hist</a:t>
            </a:r>
            <a:r>
              <a:rPr lang="es-CL" sz="1600"/>
              <a:t> mod</a:t>
            </a:r>
          </a:p>
        </p:txBody>
      </p:sp>
      <p:graphicFrame>
        <p:nvGraphicFramePr>
          <p:cNvPr id="10" name="Tabla 6">
            <a:extLst>
              <a:ext uri="{FF2B5EF4-FFF2-40B4-BE49-F238E27FC236}">
                <a16:creationId xmlns:a16="http://schemas.microsoft.com/office/drawing/2014/main" id="{328C5A24-4058-5272-A669-7B050557D0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0989034"/>
              </p:ext>
            </p:extLst>
          </p:nvPr>
        </p:nvGraphicFramePr>
        <p:xfrm>
          <a:off x="9984419" y="2416568"/>
          <a:ext cx="1926456" cy="26942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2562">
                  <a:extLst>
                    <a:ext uri="{9D8B030D-6E8A-4147-A177-3AD203B41FA5}">
                      <a16:colId xmlns:a16="http://schemas.microsoft.com/office/drawing/2014/main" val="2968426120"/>
                    </a:ext>
                  </a:extLst>
                </a:gridCol>
                <a:gridCol w="452761">
                  <a:extLst>
                    <a:ext uri="{9D8B030D-6E8A-4147-A177-3AD203B41FA5}">
                      <a16:colId xmlns:a16="http://schemas.microsoft.com/office/drawing/2014/main" val="889706284"/>
                    </a:ext>
                  </a:extLst>
                </a:gridCol>
                <a:gridCol w="506028">
                  <a:extLst>
                    <a:ext uri="{9D8B030D-6E8A-4147-A177-3AD203B41FA5}">
                      <a16:colId xmlns:a16="http://schemas.microsoft.com/office/drawing/2014/main" val="1624993327"/>
                    </a:ext>
                  </a:extLst>
                </a:gridCol>
                <a:gridCol w="355105">
                  <a:extLst>
                    <a:ext uri="{9D8B030D-6E8A-4147-A177-3AD203B41FA5}">
                      <a16:colId xmlns:a16="http://schemas.microsoft.com/office/drawing/2014/main" val="1204536362"/>
                    </a:ext>
                  </a:extLst>
                </a:gridCol>
              </a:tblGrid>
              <a:tr h="432715">
                <a:tc>
                  <a:txBody>
                    <a:bodyPr/>
                    <a:lstStyle/>
                    <a:p>
                      <a:r>
                        <a:rPr lang="es-CL" sz="1200"/>
                        <a:t>Fecha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1200" err="1"/>
                        <a:t>tmax</a:t>
                      </a:r>
                      <a:endParaRPr lang="es-CL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1200" err="1"/>
                        <a:t>tmin</a:t>
                      </a:r>
                      <a:endParaRPr lang="es-CL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1200" err="1"/>
                        <a:t>pr</a:t>
                      </a:r>
                      <a:endParaRPr lang="es-CL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3293608"/>
                  </a:ext>
                </a:extLst>
              </a:tr>
              <a:tr h="432715">
                <a:tc>
                  <a:txBody>
                    <a:bodyPr/>
                    <a:lstStyle/>
                    <a:p>
                      <a:r>
                        <a:rPr lang="es-CL" sz="1200"/>
                        <a:t>01-01-2015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872219"/>
                  </a:ext>
                </a:extLst>
              </a:tr>
              <a:tr h="432715">
                <a:tc>
                  <a:txBody>
                    <a:bodyPr/>
                    <a:lstStyle/>
                    <a:p>
                      <a:r>
                        <a:rPr lang="es-CL" sz="1200"/>
                        <a:t>02-01-2015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2882313"/>
                  </a:ext>
                </a:extLst>
              </a:tr>
              <a:tr h="432715">
                <a:tc>
                  <a:txBody>
                    <a:bodyPr/>
                    <a:lstStyle/>
                    <a:p>
                      <a:r>
                        <a:rPr lang="es-CL" sz="120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0104023"/>
                  </a:ext>
                </a:extLst>
              </a:tr>
              <a:tr h="432715">
                <a:tc>
                  <a:txBody>
                    <a:bodyPr/>
                    <a:lstStyle/>
                    <a:p>
                      <a:r>
                        <a:rPr lang="es-CL" sz="120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24566"/>
                  </a:ext>
                </a:extLst>
              </a:tr>
              <a:tr h="432715">
                <a:tc>
                  <a:txBody>
                    <a:bodyPr/>
                    <a:lstStyle/>
                    <a:p>
                      <a:r>
                        <a:rPr lang="es-CL" sz="1200"/>
                        <a:t>31-12-2039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s-CL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8674479"/>
                  </a:ext>
                </a:extLst>
              </a:tr>
            </a:tbl>
          </a:graphicData>
        </a:graphic>
      </p:graphicFrame>
      <p:sp>
        <p:nvSpPr>
          <p:cNvPr id="11" name="Marcador de contenido 2">
            <a:extLst>
              <a:ext uri="{FF2B5EF4-FFF2-40B4-BE49-F238E27FC236}">
                <a16:creationId xmlns:a16="http://schemas.microsoft.com/office/drawing/2014/main" id="{4D4F7F46-D225-5AA9-BF5C-23281DCBFC20}"/>
              </a:ext>
            </a:extLst>
          </p:cNvPr>
          <p:cNvSpPr txBox="1">
            <a:spLocks/>
          </p:cNvSpPr>
          <p:nvPr/>
        </p:nvSpPr>
        <p:spPr>
          <a:xfrm>
            <a:off x="10333018" y="2175299"/>
            <a:ext cx="1666635" cy="374165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CL" sz="1600"/>
              <a:t>Matriz </a:t>
            </a:r>
            <a:r>
              <a:rPr lang="es-CL" sz="1600" err="1"/>
              <a:t>proy</a:t>
            </a:r>
            <a:r>
              <a:rPr lang="es-CL" sz="1600"/>
              <a:t> mod</a:t>
            </a:r>
          </a:p>
        </p:txBody>
      </p:sp>
      <p:sp>
        <p:nvSpPr>
          <p:cNvPr id="12" name="Cerrar llave 11">
            <a:extLst>
              <a:ext uri="{FF2B5EF4-FFF2-40B4-BE49-F238E27FC236}">
                <a16:creationId xmlns:a16="http://schemas.microsoft.com/office/drawing/2014/main" id="{083CB956-2041-5863-66F9-55AC906337BC}"/>
              </a:ext>
            </a:extLst>
          </p:cNvPr>
          <p:cNvSpPr/>
          <p:nvPr/>
        </p:nvSpPr>
        <p:spPr>
          <a:xfrm rot="5400000">
            <a:off x="7341420" y="4440943"/>
            <a:ext cx="462460" cy="1819923"/>
          </a:xfrm>
          <a:prstGeom prst="rightBrace">
            <a:avLst>
              <a:gd name="adj1" fmla="val 8333"/>
              <a:gd name="adj2" fmla="val 48049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3" name="Marcador de contenido 2">
            <a:extLst>
              <a:ext uri="{FF2B5EF4-FFF2-40B4-BE49-F238E27FC236}">
                <a16:creationId xmlns:a16="http://schemas.microsoft.com/office/drawing/2014/main" id="{FA6216FC-B9EC-BF82-CDF5-92B36155BB06}"/>
              </a:ext>
            </a:extLst>
          </p:cNvPr>
          <p:cNvSpPr txBox="1">
            <a:spLocks/>
          </p:cNvSpPr>
          <p:nvPr/>
        </p:nvSpPr>
        <p:spPr>
          <a:xfrm>
            <a:off x="6178858" y="5591011"/>
            <a:ext cx="2849732" cy="868774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CL" sz="1600"/>
              <a:t>QDM sobre matrices transpuestas</a:t>
            </a:r>
          </a:p>
          <a:p>
            <a:pPr marL="0" indent="0" algn="ctr" defTabSz="864000">
              <a:lnSpc>
                <a:spcPct val="0"/>
              </a:lnSpc>
              <a:buNone/>
            </a:pPr>
            <a:r>
              <a:rPr lang="es-CL" sz="1600"/>
              <a:t>(itera hasta </a:t>
            </a:r>
            <a:r>
              <a:rPr lang="es-CL" sz="1600" err="1"/>
              <a:t>hist</a:t>
            </a:r>
            <a:r>
              <a:rPr lang="es-CL" sz="1600"/>
              <a:t> mod = </a:t>
            </a:r>
            <a:r>
              <a:rPr lang="es-CL" sz="1600" err="1"/>
              <a:t>hist</a:t>
            </a:r>
            <a:r>
              <a:rPr lang="es-CL" sz="1600"/>
              <a:t> </a:t>
            </a:r>
            <a:r>
              <a:rPr lang="es-CL" sz="1600" err="1"/>
              <a:t>obs</a:t>
            </a:r>
            <a:r>
              <a:rPr lang="es-CL" sz="1600"/>
              <a:t>)</a:t>
            </a:r>
          </a:p>
        </p:txBody>
      </p:sp>
      <p:cxnSp>
        <p:nvCxnSpPr>
          <p:cNvPr id="15" name="Conector: curvado 14">
            <a:extLst>
              <a:ext uri="{FF2B5EF4-FFF2-40B4-BE49-F238E27FC236}">
                <a16:creationId xmlns:a16="http://schemas.microsoft.com/office/drawing/2014/main" id="{177C392B-1473-CB0B-627B-38CDBCA309B1}"/>
              </a:ext>
            </a:extLst>
          </p:cNvPr>
          <p:cNvCxnSpPr>
            <a:cxnSpLocks/>
            <a:stCxn id="13" idx="3"/>
            <a:endCxn id="10" idx="2"/>
          </p:cNvCxnSpPr>
          <p:nvPr/>
        </p:nvCxnSpPr>
        <p:spPr>
          <a:xfrm flipV="1">
            <a:off x="9028590" y="5110798"/>
            <a:ext cx="1919057" cy="914600"/>
          </a:xfrm>
          <a:prstGeom prst="curvedConnector2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01133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5B3265-AE53-E63F-F0DB-FD9A916CC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/>
              <a:t>Polígonos de Thiessen</a:t>
            </a:r>
          </a:p>
        </p:txBody>
      </p:sp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361A0415-5262-7F8F-42DD-0EBDCC9DC3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4907" y="2189527"/>
            <a:ext cx="4849120" cy="3058676"/>
          </a:xfrm>
        </p:spPr>
      </p:pic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433588-642D-7CA8-33E0-752A6BDC1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3D633-CDAC-45E3-BA7D-79D13148ED64}" type="slidenum">
              <a:rPr lang="es-CL" smtClean="0"/>
              <a:t>2</a:t>
            </a:fld>
            <a:endParaRPr lang="es-CL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CuadroTexto 1">
                <a:extLst>
                  <a:ext uri="{FF2B5EF4-FFF2-40B4-BE49-F238E27FC236}">
                    <a16:creationId xmlns:a16="http://schemas.microsoft.com/office/drawing/2014/main" id="{3C4F7B41-55DB-4433-9980-28641CF93838}"/>
                  </a:ext>
                </a:extLst>
              </p:cNvPr>
              <p:cNvSpPr txBox="1"/>
              <p:nvPr/>
            </p:nvSpPr>
            <p:spPr>
              <a:xfrm>
                <a:off x="6476864" y="2496130"/>
                <a:ext cx="3857274" cy="134427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s-C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s-ES" sz="36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s-ES" sz="3600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</m:acc>
                      <m:d>
                        <m:dPr>
                          <m:ctrlPr>
                            <a:rPr lang="es-ES" sz="3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s-ES" sz="3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36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s-ES" sz="36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s-ES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supHide m:val="on"/>
                          <m:ctrlPr>
                            <a:rPr lang="es-ES" sz="36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s-ES" sz="36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s-ES" sz="3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3600" b="0" i="1" smtClean="0">
                                  <a:latin typeface="Cambria Math" panose="02040503050406030204" pitchFamily="18" charset="0"/>
                                </a:rPr>
                                <m:t>𝜆</m:t>
                              </m:r>
                            </m:e>
                            <m:sub>
                              <m:r>
                                <a:rPr lang="es-ES" sz="36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ES" sz="3600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  <m:r>
                            <a:rPr lang="es-ES" sz="36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s-ES" sz="3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36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s-ES" sz="36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ES" sz="36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s-CL" sz="3600"/>
              </a:p>
            </p:txBody>
          </p:sp>
        </mc:Choice>
        <mc:Fallback>
          <p:sp>
            <p:nvSpPr>
              <p:cNvPr id="7" name="CuadroTexto 1">
                <a:extLst>
                  <a:ext uri="{FF2B5EF4-FFF2-40B4-BE49-F238E27FC236}">
                    <a16:creationId xmlns:a16="http://schemas.microsoft.com/office/drawing/2014/main" id="{3C4F7B41-55DB-4433-9980-28641CF938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6864" y="2496130"/>
                <a:ext cx="3857274" cy="134427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CuadroTexto 18">
                <a:extLst>
                  <a:ext uri="{FF2B5EF4-FFF2-40B4-BE49-F238E27FC236}">
                    <a16:creationId xmlns:a16="http://schemas.microsoft.com/office/drawing/2014/main" id="{AF18E5B9-4DB5-4016-B637-2A4F2329AEE8}"/>
                  </a:ext>
                </a:extLst>
              </p:cNvPr>
              <p:cNvSpPr txBox="1"/>
              <p:nvPr/>
            </p:nvSpPr>
            <p:spPr>
              <a:xfrm>
                <a:off x="6476864" y="3949316"/>
                <a:ext cx="1578253" cy="12357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s-C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ES" sz="3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3600" b="0" i="1" smtClean="0">
                              <a:latin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s-ES" sz="36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s-ES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s-CL" sz="36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s-CL" sz="360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s-ES" sz="36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s-ES" sz="36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s-CL" sz="3600"/>
              </a:p>
            </p:txBody>
          </p:sp>
        </mc:Choice>
        <mc:Fallback>
          <p:sp>
            <p:nvSpPr>
              <p:cNvPr id="8" name="CuadroTexto 18">
                <a:extLst>
                  <a:ext uri="{FF2B5EF4-FFF2-40B4-BE49-F238E27FC236}">
                    <a16:creationId xmlns:a16="http://schemas.microsoft.com/office/drawing/2014/main" id="{AF18E5B9-4DB5-4016-B637-2A4F2329AE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6864" y="3949316"/>
                <a:ext cx="1578253" cy="123578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CuadroTexto 8">
            <a:extLst>
              <a:ext uri="{FF2B5EF4-FFF2-40B4-BE49-F238E27FC236}">
                <a16:creationId xmlns:a16="http://schemas.microsoft.com/office/drawing/2014/main" id="{3CB359CE-B46D-6A68-05BA-8941796AE4EA}"/>
              </a:ext>
            </a:extLst>
          </p:cNvPr>
          <p:cNvSpPr txBox="1"/>
          <p:nvPr/>
        </p:nvSpPr>
        <p:spPr>
          <a:xfrm>
            <a:off x="8066065" y="4105545"/>
            <a:ext cx="36687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/>
              <a:t>Si está dentro del área de influencia</a:t>
            </a:r>
          </a:p>
          <a:p>
            <a:endParaRPr lang="es-CL"/>
          </a:p>
          <a:p>
            <a:r>
              <a:rPr lang="es-CL"/>
              <a:t>Si está fuera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6EE8EC5E-9D68-0AAE-32CA-B63503AD8218}"/>
              </a:ext>
            </a:extLst>
          </p:cNvPr>
          <p:cNvSpPr txBox="1"/>
          <p:nvPr/>
        </p:nvSpPr>
        <p:spPr>
          <a:xfrm>
            <a:off x="382486" y="5248203"/>
            <a:ext cx="609437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/>
              <a:t>Los Polígonos de Thiessen son uno de los métodos de interpolación más simples, basados en la distancia euclidiana, </a:t>
            </a:r>
            <a:r>
              <a:rPr lang="es-MX" b="1"/>
              <a:t>especialmente apropiada cuando los datos son cualitativos.</a:t>
            </a:r>
            <a:endParaRPr lang="es-CL" b="1"/>
          </a:p>
        </p:txBody>
      </p:sp>
    </p:spTree>
    <p:extLst>
      <p:ext uri="{BB962C8B-B14F-4D97-AF65-F5344CB8AC3E}">
        <p14:creationId xmlns:p14="http://schemas.microsoft.com/office/powerpoint/2010/main" val="13769236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D8DFF4E-09C3-EC23-9C82-B7EDB04BAC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8096" y="2005393"/>
            <a:ext cx="5413900" cy="1450757"/>
          </a:xfrm>
        </p:spPr>
        <p:txBody>
          <a:bodyPr>
            <a:normAutofit fontScale="92500"/>
          </a:bodyPr>
          <a:lstStyle/>
          <a:p>
            <a:pPr marL="457200" indent="-457200">
              <a:buFont typeface="+mj-lt"/>
              <a:buAutoNum type="arabicPeriod"/>
            </a:pPr>
            <a:r>
              <a:rPr lang="es-MX" sz="2400" u="sng"/>
              <a:t>Basado en su desempeño histórico</a:t>
            </a:r>
            <a:r>
              <a:rPr lang="es-MX"/>
              <a:t>: GCM con mejores métricas respecto a periodo histórico</a:t>
            </a:r>
          </a:p>
          <a:p>
            <a:pPr marL="457200" indent="-457200">
              <a:buFont typeface="+mj-lt"/>
              <a:buAutoNum type="arabicPeriod"/>
            </a:pPr>
            <a:r>
              <a:rPr lang="es-MX" sz="2400" u="sng"/>
              <a:t>Basado en la envolvente de modelos: </a:t>
            </a:r>
            <a:r>
              <a:rPr lang="es-MX" sz="2100" err="1"/>
              <a:t>GCMs</a:t>
            </a:r>
            <a:r>
              <a:rPr lang="es-MX" sz="2100"/>
              <a:t> con mayor y menor señal de cambio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A02740D-4B27-FE23-D7B1-AA15C1DBC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3D633-CDAC-45E3-BA7D-79D13148ED64}" type="slidenum">
              <a:rPr lang="es-CL" smtClean="0"/>
              <a:t>20</a:t>
            </a:fld>
            <a:endParaRPr lang="es-CL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70EE4DD-203F-2A6A-50E9-B82618E1F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s-CL"/>
              <a:t>Selección de </a:t>
            </a:r>
            <a:r>
              <a:rPr lang="es-CL" err="1"/>
              <a:t>GCMs</a:t>
            </a:r>
            <a:endParaRPr lang="es-CL"/>
          </a:p>
        </p:txBody>
      </p:sp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923F6F51-0D71-519D-3662-7763BB41A21F}"/>
              </a:ext>
            </a:extLst>
          </p:cNvPr>
          <p:cNvSpPr txBox="1">
            <a:spLocks/>
          </p:cNvSpPr>
          <p:nvPr/>
        </p:nvSpPr>
        <p:spPr>
          <a:xfrm>
            <a:off x="1097281" y="3724183"/>
            <a:ext cx="4442385" cy="204630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0" tIns="45720" rIns="0" bIns="45720" rtlCol="0">
            <a:normAutofit fontScale="92500" lnSpcReduction="100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MX" sz="4400">
                <a:solidFill>
                  <a:srgbClr val="FF0000"/>
                </a:solidFill>
              </a:rPr>
              <a:t>Desventajas</a:t>
            </a:r>
          </a:p>
          <a:p>
            <a:pPr marL="457200" indent="-457200">
              <a:buFont typeface="+mj-lt"/>
              <a:buAutoNum type="arabicPeriod"/>
            </a:pPr>
            <a:r>
              <a:rPr lang="es-MX" sz="2100"/>
              <a:t>Buen desempeño histórico no asegura buen desempeño en el futuro</a:t>
            </a:r>
          </a:p>
          <a:p>
            <a:pPr marL="457200" indent="-457200">
              <a:buFont typeface="+mj-lt"/>
              <a:buAutoNum type="arabicPeriod"/>
            </a:pPr>
            <a:r>
              <a:rPr lang="es-MX" sz="2100"/>
              <a:t>Se descartan modelos con posible buen desempeño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D6144816-EE0C-ABC5-C70E-423A476A1A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0996" y="286603"/>
            <a:ext cx="4958600" cy="5206196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EFADF8F0-37C2-5253-AB66-55C47D2323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0543" y="5650843"/>
            <a:ext cx="4780726" cy="650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1402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DFD7A1B-2927-567F-C672-4E9BB218DB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/>
              <a:t>Polígonos de Thiessen </a:t>
            </a:r>
            <a:r>
              <a:rPr lang="es-CL" b="1"/>
              <a:t>en QGIS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27E8718-F9F1-B9FA-60AF-064A9D808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3D633-CDAC-45E3-BA7D-79D13148ED64}" type="slidenum">
              <a:rPr lang="es-CL" smtClean="0"/>
              <a:t>3</a:t>
            </a:fld>
            <a:endParaRPr lang="es-CL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E6CD7DEA-82FC-E6C5-66B2-4C7D0D85357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475" t="2295" r="70348" b="52777"/>
          <a:stretch/>
        </p:blipFill>
        <p:spPr>
          <a:xfrm>
            <a:off x="209470" y="2157942"/>
            <a:ext cx="3633606" cy="2525926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E1DF43F1-11B0-DED5-BE3C-656A05169A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9820" y="2019725"/>
            <a:ext cx="3633606" cy="4008454"/>
          </a:xfrm>
          <a:prstGeom prst="rect">
            <a:avLst/>
          </a:prstGeom>
          <a:ln w="19050">
            <a:solidFill>
              <a:srgbClr val="C00000"/>
            </a:solidFill>
          </a:ln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9C6462A2-4195-7021-B84B-CC1ECD0D8C0D}"/>
              </a:ext>
            </a:extLst>
          </p:cNvPr>
          <p:cNvSpPr/>
          <p:nvPr/>
        </p:nvSpPr>
        <p:spPr>
          <a:xfrm>
            <a:off x="2042809" y="4503906"/>
            <a:ext cx="1770436" cy="179962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cxnSp>
        <p:nvCxnSpPr>
          <p:cNvPr id="11" name="Conector recto de flecha 10">
            <a:extLst>
              <a:ext uri="{FF2B5EF4-FFF2-40B4-BE49-F238E27FC236}">
                <a16:creationId xmlns:a16="http://schemas.microsoft.com/office/drawing/2014/main" id="{8E998103-BA1C-48B2-A219-55DBEEF70A61}"/>
              </a:ext>
            </a:extLst>
          </p:cNvPr>
          <p:cNvCxnSpPr>
            <a:cxnSpLocks/>
            <a:stCxn id="9" idx="3"/>
          </p:cNvCxnSpPr>
          <p:nvPr/>
        </p:nvCxnSpPr>
        <p:spPr>
          <a:xfrm>
            <a:off x="3813245" y="4593887"/>
            <a:ext cx="676744" cy="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Imagen 12">
            <a:extLst>
              <a:ext uri="{FF2B5EF4-FFF2-40B4-BE49-F238E27FC236}">
                <a16:creationId xmlns:a16="http://schemas.microsoft.com/office/drawing/2014/main" id="{6EF24D43-C176-6275-1BEE-85160A513C0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350" t="2861" b="841"/>
          <a:stretch/>
        </p:blipFill>
        <p:spPr>
          <a:xfrm>
            <a:off x="8860001" y="1820637"/>
            <a:ext cx="2583277" cy="4406630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8FF412CA-8C60-C721-0457-EA181632FF67}"/>
              </a:ext>
            </a:extLst>
          </p:cNvPr>
          <p:cNvSpPr txBox="1"/>
          <p:nvPr/>
        </p:nvSpPr>
        <p:spPr>
          <a:xfrm>
            <a:off x="9015622" y="1428359"/>
            <a:ext cx="11360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b="1">
                <a:solidFill>
                  <a:srgbClr val="C00000"/>
                </a:solidFill>
              </a:rPr>
              <a:t>Resultado</a:t>
            </a:r>
          </a:p>
        </p:txBody>
      </p:sp>
    </p:spTree>
    <p:extLst>
      <p:ext uri="{BB962C8B-B14F-4D97-AF65-F5344CB8AC3E}">
        <p14:creationId xmlns:p14="http://schemas.microsoft.com/office/powerpoint/2010/main" val="21611898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9AB49A4-F5A1-6647-E44A-0E9498966A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/>
              <a:t>Inverso de la distancia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D02590F-A063-D5ED-F280-2E89B2AEF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3D633-CDAC-45E3-BA7D-79D13148ED64}" type="slidenum">
              <a:rPr lang="es-CL" smtClean="0"/>
              <a:t>4</a:t>
            </a:fld>
            <a:endParaRPr lang="es-CL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A59E21F-D218-CDCE-F2E1-BC8182ED276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80" y="2140635"/>
            <a:ext cx="4762500" cy="3400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CuadroTexto 1">
                <a:extLst>
                  <a:ext uri="{FF2B5EF4-FFF2-40B4-BE49-F238E27FC236}">
                    <a16:creationId xmlns:a16="http://schemas.microsoft.com/office/drawing/2014/main" id="{3C4F7B41-55DB-4433-9980-28641CF93838}"/>
                  </a:ext>
                </a:extLst>
              </p:cNvPr>
              <p:cNvSpPr txBox="1"/>
              <p:nvPr/>
            </p:nvSpPr>
            <p:spPr>
              <a:xfrm>
                <a:off x="6699196" y="2388128"/>
                <a:ext cx="3857274" cy="134427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s-C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s-ES" sz="36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s-ES" sz="3600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</m:acc>
                      <m:d>
                        <m:dPr>
                          <m:ctrlPr>
                            <a:rPr lang="es-ES" sz="3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s-ES" sz="3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36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s-ES" sz="36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s-ES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supHide m:val="on"/>
                          <m:ctrlPr>
                            <a:rPr lang="es-ES" sz="36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s-ES" sz="36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s-ES" sz="3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3600" b="0" i="1" smtClean="0">
                                  <a:latin typeface="Cambria Math" panose="02040503050406030204" pitchFamily="18" charset="0"/>
                                </a:rPr>
                                <m:t>𝜆</m:t>
                              </m:r>
                            </m:e>
                            <m:sub>
                              <m:r>
                                <a:rPr lang="es-ES" sz="36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ES" sz="3600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  <m:r>
                            <a:rPr lang="es-ES" sz="36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s-ES" sz="3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36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s-ES" sz="36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ES" sz="36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s-CL" sz="3600"/>
              </a:p>
            </p:txBody>
          </p:sp>
        </mc:Choice>
        <mc:Fallback>
          <p:sp>
            <p:nvSpPr>
              <p:cNvPr id="5" name="CuadroTexto 1">
                <a:extLst>
                  <a:ext uri="{FF2B5EF4-FFF2-40B4-BE49-F238E27FC236}">
                    <a16:creationId xmlns:a16="http://schemas.microsoft.com/office/drawing/2014/main" id="{3C4F7B41-55DB-4433-9980-28641CF938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9196" y="2388128"/>
                <a:ext cx="3857274" cy="134427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CuadroTexto 18">
                <a:extLst>
                  <a:ext uri="{FF2B5EF4-FFF2-40B4-BE49-F238E27FC236}">
                    <a16:creationId xmlns:a16="http://schemas.microsoft.com/office/drawing/2014/main" id="{AF18E5B9-4DB5-4016-B637-2A4F2329AEE8}"/>
                  </a:ext>
                </a:extLst>
              </p:cNvPr>
              <p:cNvSpPr txBox="1"/>
              <p:nvPr/>
            </p:nvSpPr>
            <p:spPr>
              <a:xfrm>
                <a:off x="7107256" y="3948922"/>
                <a:ext cx="3041154" cy="114717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s-C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ES" sz="3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3600" b="0" i="1" smtClean="0">
                              <a:latin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s-ES" sz="36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s-ES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s-ES" sz="36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ES" sz="3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s-ES" sz="36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s-ES" sz="36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s-ES" sz="36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ES" sz="3600" b="0" i="1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s-ES" sz="3600" b="0" i="1" smtClean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s-ES" sz="3600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s-ES" sz="36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ES" sz="3600" b="0" i="1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s-ES" sz="3600" b="0" i="1" smtClean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s-ES" sz="3600" b="0" i="1" smtClean="0"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s-CL" sz="3600"/>
              </a:p>
            </p:txBody>
          </p:sp>
        </mc:Choice>
        <mc:Fallback>
          <p:sp>
            <p:nvSpPr>
              <p:cNvPr id="6" name="CuadroTexto 18">
                <a:extLst>
                  <a:ext uri="{FF2B5EF4-FFF2-40B4-BE49-F238E27FC236}">
                    <a16:creationId xmlns:a16="http://schemas.microsoft.com/office/drawing/2014/main" id="{AF18E5B9-4DB5-4016-B637-2A4F2329AE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07256" y="3948922"/>
                <a:ext cx="3041154" cy="114717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946938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3ECA56-66C0-5C63-2E89-37DDBC2452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/>
              <a:t>Inverso de la distancia </a:t>
            </a:r>
            <a:r>
              <a:rPr lang="es-CL" b="1"/>
              <a:t>en QGIS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8C752E0-8FBE-01AE-A3DF-CF823F748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3D633-CDAC-45E3-BA7D-79D13148ED64}" type="slidenum">
              <a:rPr lang="es-CL" smtClean="0"/>
              <a:t>5</a:t>
            </a:fld>
            <a:endParaRPr lang="es-CL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F2330770-B533-9397-1E7F-D062BC1F28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065" y="1964773"/>
            <a:ext cx="3973091" cy="432000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B6DF82CD-42E0-9139-7F87-EA074D0141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9559" y="1964773"/>
            <a:ext cx="2607468" cy="4320000"/>
          </a:xfrm>
          <a:prstGeom prst="rect">
            <a:avLst/>
          </a:prstGeom>
        </p:spPr>
      </p:pic>
      <p:sp>
        <p:nvSpPr>
          <p:cNvPr id="13" name="Rectángulo 12">
            <a:extLst>
              <a:ext uri="{FF2B5EF4-FFF2-40B4-BE49-F238E27FC236}">
                <a16:creationId xmlns:a16="http://schemas.microsoft.com/office/drawing/2014/main" id="{E5A3FEFE-14C1-4492-564D-F9C20481BDAE}"/>
              </a:ext>
            </a:extLst>
          </p:cNvPr>
          <p:cNvSpPr/>
          <p:nvPr/>
        </p:nvSpPr>
        <p:spPr>
          <a:xfrm>
            <a:off x="2277446" y="3735424"/>
            <a:ext cx="3529970" cy="175099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29CD0E87-3CDC-37BD-C16F-9FABCD899B75}"/>
              </a:ext>
            </a:extLst>
          </p:cNvPr>
          <p:cNvSpPr/>
          <p:nvPr/>
        </p:nvSpPr>
        <p:spPr>
          <a:xfrm>
            <a:off x="2176927" y="4743858"/>
            <a:ext cx="3529970" cy="175099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099AE832-ED4A-E7E0-0DEE-3022078D9DD5}"/>
              </a:ext>
            </a:extLst>
          </p:cNvPr>
          <p:cNvSpPr/>
          <p:nvPr/>
        </p:nvSpPr>
        <p:spPr>
          <a:xfrm>
            <a:off x="2176927" y="5400810"/>
            <a:ext cx="3529970" cy="175099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B59178EF-968A-8C15-284A-7182D05AA002}"/>
              </a:ext>
            </a:extLst>
          </p:cNvPr>
          <p:cNvSpPr txBox="1"/>
          <p:nvPr/>
        </p:nvSpPr>
        <p:spPr>
          <a:xfrm>
            <a:off x="7371650" y="1666401"/>
            <a:ext cx="11360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b="1">
                <a:solidFill>
                  <a:srgbClr val="C00000"/>
                </a:solidFill>
              </a:rPr>
              <a:t>Resultado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592F323F-CCE0-A731-33AF-33016F63E27D}"/>
              </a:ext>
            </a:extLst>
          </p:cNvPr>
          <p:cNvSpPr txBox="1"/>
          <p:nvPr/>
        </p:nvSpPr>
        <p:spPr>
          <a:xfrm>
            <a:off x="189874" y="4525591"/>
            <a:ext cx="19530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CL" sz="1600"/>
              <a:t>3 Puntos&gt;</a:t>
            </a:r>
          </a:p>
          <a:p>
            <a:pPr algn="r"/>
            <a:r>
              <a:rPr lang="es-CL" sz="1600"/>
              <a:t>“Dibujar en el lienzo”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BD621298-440A-DAD8-15FB-78A653B1E27D}"/>
              </a:ext>
            </a:extLst>
          </p:cNvPr>
          <p:cNvSpPr txBox="1"/>
          <p:nvPr/>
        </p:nvSpPr>
        <p:spPr>
          <a:xfrm>
            <a:off x="561386" y="5188717"/>
            <a:ext cx="15815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CL" sz="1600"/>
              <a:t>(0,1 por defecto)</a:t>
            </a:r>
          </a:p>
          <a:p>
            <a:pPr algn="r"/>
            <a:r>
              <a:rPr lang="es-CL" sz="1600"/>
              <a:t>Cambiar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11400F3C-C880-2D4D-52AE-877AF94DEF71}"/>
              </a:ext>
            </a:extLst>
          </p:cNvPr>
          <p:cNvSpPr txBox="1"/>
          <p:nvPr/>
        </p:nvSpPr>
        <p:spPr>
          <a:xfrm>
            <a:off x="10047027" y="4867079"/>
            <a:ext cx="19922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600"/>
              <a:t>El resultado en una capa ráster a la cual se le pueden extraer sus “curvas de nivel” para crear Isoyetas</a:t>
            </a:r>
          </a:p>
        </p:txBody>
      </p:sp>
    </p:spTree>
    <p:extLst>
      <p:ext uri="{BB962C8B-B14F-4D97-AF65-F5344CB8AC3E}">
        <p14:creationId xmlns:p14="http://schemas.microsoft.com/office/powerpoint/2010/main" val="42110915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9FA9136-ACFE-CE77-F0B0-3EE13C55A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/>
              <a:t>Modelo lineal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1759926-1BCE-7AC7-5CA5-DD0F93E52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3D633-CDAC-45E3-BA7D-79D13148ED64}" type="slidenum">
              <a:rPr lang="es-CL" smtClean="0"/>
              <a:t>6</a:t>
            </a:fld>
            <a:endParaRPr lang="es-CL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CuadroTexto 1">
                <a:extLst>
                  <a:ext uri="{FF2B5EF4-FFF2-40B4-BE49-F238E27FC236}">
                    <a16:creationId xmlns:a16="http://schemas.microsoft.com/office/drawing/2014/main" id="{3C4F7B41-55DB-4433-9980-28641CF93838}"/>
                  </a:ext>
                </a:extLst>
              </p:cNvPr>
              <p:cNvSpPr txBox="1"/>
              <p:nvPr/>
            </p:nvSpPr>
            <p:spPr>
              <a:xfrm>
                <a:off x="3648022" y="2756604"/>
                <a:ext cx="4895956" cy="134479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s-CL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s-ES" sz="36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s-ES" sz="3600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</m:acc>
                      <m:d>
                        <m:dPr>
                          <m:ctrlPr>
                            <a:rPr lang="es-ES" sz="3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s-ES" sz="3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36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s-ES" sz="3600" b="0" i="1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s-ES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s-ES" sz="3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36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s-ES" sz="36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s-ES" sz="3600" b="0" i="1" smtClean="0">
                          <a:latin typeface="Cambria Math" panose="02040503050406030204" pitchFamily="18" charset="0"/>
                        </a:rPr>
                        <m:t>+</m:t>
                      </m:r>
                      <m:nary>
                        <m:naryPr>
                          <m:chr m:val="∑"/>
                          <m:supHide m:val="on"/>
                          <m:ctrlPr>
                            <a:rPr lang="es-ES" sz="36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s-ES" sz="36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s-ES" sz="3600" b="0" i="1" smtClean="0"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s-ES" sz="3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3600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s-ES" sz="36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ES" sz="3600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  <m:r>
                            <a:rPr lang="es-ES" sz="36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s-ES" sz="36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ES" sz="36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s-ES" sz="36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ES" sz="3600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s-CL" sz="3600"/>
              </a:p>
            </p:txBody>
          </p:sp>
        </mc:Choice>
        <mc:Fallback>
          <p:sp>
            <p:nvSpPr>
              <p:cNvPr id="5" name="CuadroTexto 1">
                <a:extLst>
                  <a:ext uri="{FF2B5EF4-FFF2-40B4-BE49-F238E27FC236}">
                    <a16:creationId xmlns:a16="http://schemas.microsoft.com/office/drawing/2014/main" id="{3C4F7B41-55DB-4433-9980-28641CF938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8022" y="2756604"/>
                <a:ext cx="4895956" cy="134479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518993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64E6654-5A69-08F9-1337-07440872EC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/>
              <a:t>Modelo lineal </a:t>
            </a:r>
            <a:r>
              <a:rPr lang="es-CL" b="1"/>
              <a:t>en QGIS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EA3B621-8505-7EB7-0747-30BB77196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3D633-CDAC-45E3-BA7D-79D13148ED64}" type="slidenum">
              <a:rPr lang="es-CL" smtClean="0"/>
              <a:t>7</a:t>
            </a:fld>
            <a:endParaRPr lang="es-CL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790631C7-4094-3F57-696C-1C6E7691B5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553" r="42068" b="8555"/>
          <a:stretch/>
        </p:blipFill>
        <p:spPr>
          <a:xfrm>
            <a:off x="6153607" y="2058299"/>
            <a:ext cx="3227938" cy="3240000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1D807C2D-5440-4D13-F482-01A556068D11}"/>
              </a:ext>
            </a:extLst>
          </p:cNvPr>
          <p:cNvSpPr txBox="1"/>
          <p:nvPr/>
        </p:nvSpPr>
        <p:spPr>
          <a:xfrm>
            <a:off x="557896" y="2254873"/>
            <a:ext cx="2165849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L"/>
              <a:t>Extraer la altura de la estación (si no se cuenta con el dato)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A3E91FD-1FB6-CBF7-34C9-869634046CF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8080" t="2660" r="2620" b="3701"/>
          <a:stretch/>
        </p:blipFill>
        <p:spPr>
          <a:xfrm>
            <a:off x="3003381" y="1825567"/>
            <a:ext cx="2740534" cy="4320000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B5AC56A2-2DA8-7CBF-4CE9-384EF520885D}"/>
              </a:ext>
            </a:extLst>
          </p:cNvPr>
          <p:cNvSpPr/>
          <p:nvPr/>
        </p:nvSpPr>
        <p:spPr>
          <a:xfrm>
            <a:off x="6352364" y="3874171"/>
            <a:ext cx="1788716" cy="19455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82E18EAF-43BF-DFB2-2A07-4E59B301A2CB}"/>
              </a:ext>
            </a:extLst>
          </p:cNvPr>
          <p:cNvSpPr/>
          <p:nvPr/>
        </p:nvSpPr>
        <p:spPr>
          <a:xfrm>
            <a:off x="6352364" y="2865812"/>
            <a:ext cx="1788716" cy="19455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3A038F53-CC85-38EC-F29E-9A19CF3E5138}"/>
              </a:ext>
            </a:extLst>
          </p:cNvPr>
          <p:cNvSpPr/>
          <p:nvPr/>
        </p:nvSpPr>
        <p:spPr>
          <a:xfrm>
            <a:off x="6406314" y="4319987"/>
            <a:ext cx="1788716" cy="19455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6545CB48-0077-C04C-2136-51490C04A262}"/>
              </a:ext>
            </a:extLst>
          </p:cNvPr>
          <p:cNvSpPr/>
          <p:nvPr/>
        </p:nvSpPr>
        <p:spPr>
          <a:xfrm>
            <a:off x="309912" y="2074873"/>
            <a:ext cx="360000" cy="360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b="1"/>
              <a:t>1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D1C65F5F-94CA-0F51-6027-11BCC2485AA6}"/>
              </a:ext>
            </a:extLst>
          </p:cNvPr>
          <p:cNvSpPr txBox="1"/>
          <p:nvPr/>
        </p:nvSpPr>
        <p:spPr>
          <a:xfrm>
            <a:off x="482867" y="4142329"/>
            <a:ext cx="24708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/>
              <a:t>Se debe contar con un DEM </a:t>
            </a:r>
            <a:r>
              <a:rPr lang="es-CL" b="1"/>
              <a:t>en el mismo sistema de coordenadas del vector de puntos </a:t>
            </a:r>
            <a:r>
              <a:rPr lang="es-CL"/>
              <a:t>y que cubra la totalidad de estos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07744F43-6CF9-1D73-04BA-DC43FE4A5241}"/>
              </a:ext>
            </a:extLst>
          </p:cNvPr>
          <p:cNvSpPr txBox="1"/>
          <p:nvPr/>
        </p:nvSpPr>
        <p:spPr>
          <a:xfrm>
            <a:off x="9381545" y="4382163"/>
            <a:ext cx="24708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/>
              <a:t>Con el complemento </a:t>
            </a:r>
            <a:r>
              <a:rPr lang="es-CL" b="1"/>
              <a:t>Point </a:t>
            </a:r>
            <a:r>
              <a:rPr lang="es-CL" b="1" err="1"/>
              <a:t>Sampling</a:t>
            </a:r>
            <a:r>
              <a:rPr lang="es-CL" b="1"/>
              <a:t> Tool </a:t>
            </a:r>
            <a:r>
              <a:rPr lang="es-CL"/>
              <a:t>es posible extraer los datos de un ráster a partir de un archivo de puntos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A78BFA99-48B3-11A4-9DA2-81C31C352B2B}"/>
              </a:ext>
            </a:extLst>
          </p:cNvPr>
          <p:cNvSpPr txBox="1"/>
          <p:nvPr/>
        </p:nvSpPr>
        <p:spPr>
          <a:xfrm>
            <a:off x="8118563" y="2798344"/>
            <a:ext cx="27247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1600" b="1">
                <a:solidFill>
                  <a:srgbClr val="C00000"/>
                </a:solidFill>
              </a:rPr>
              <a:t>Seleccionar archivo de puntos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C7EB4DC9-7C6D-9449-D5C2-D0D75BAAA0BD}"/>
              </a:ext>
            </a:extLst>
          </p:cNvPr>
          <p:cNvSpPr txBox="1"/>
          <p:nvPr/>
        </p:nvSpPr>
        <p:spPr>
          <a:xfrm>
            <a:off x="8118563" y="3794656"/>
            <a:ext cx="32995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1600" b="1">
                <a:solidFill>
                  <a:srgbClr val="C00000"/>
                </a:solidFill>
              </a:rPr>
              <a:t>Seleccionar ráster para extraer datos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F0CC260B-CEFD-3217-C460-28A9C4C3CE47}"/>
              </a:ext>
            </a:extLst>
          </p:cNvPr>
          <p:cNvSpPr txBox="1"/>
          <p:nvPr/>
        </p:nvSpPr>
        <p:spPr>
          <a:xfrm>
            <a:off x="6126480" y="4536251"/>
            <a:ext cx="22195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sz="1600" b="1">
                <a:solidFill>
                  <a:srgbClr val="C00000"/>
                </a:solidFill>
              </a:rPr>
              <a:t>Guardar archivo en .</a:t>
            </a:r>
            <a:r>
              <a:rPr lang="es-CL" sz="1600" b="1" err="1">
                <a:solidFill>
                  <a:srgbClr val="C00000"/>
                </a:solidFill>
              </a:rPr>
              <a:t>shp</a:t>
            </a:r>
            <a:endParaRPr lang="es-CL" sz="1600" b="1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3737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64E6654-5A69-08F9-1337-07440872EC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/>
              <a:t>Modelo lineal </a:t>
            </a:r>
            <a:r>
              <a:rPr lang="es-CL" b="1"/>
              <a:t>en QGIS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EA3B621-8505-7EB7-0747-30BB77196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3D633-CDAC-45E3-BA7D-79D13148ED64}" type="slidenum">
              <a:rPr lang="es-CL" smtClean="0"/>
              <a:t>8</a:t>
            </a:fld>
            <a:endParaRPr lang="es-CL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D178A30C-3AF0-DE6F-A877-50F3F5934C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5567"/>
          <a:stretch/>
        </p:blipFill>
        <p:spPr>
          <a:xfrm>
            <a:off x="1214981" y="2783049"/>
            <a:ext cx="1654680" cy="324000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5F9C5267-CE91-364E-EF8B-7E537978D1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6237" y="2513049"/>
            <a:ext cx="3888325" cy="3780000"/>
          </a:xfrm>
          <a:prstGeom prst="rect">
            <a:avLst/>
          </a:prstGeom>
        </p:spPr>
      </p:pic>
      <p:sp>
        <p:nvSpPr>
          <p:cNvPr id="22" name="CuadroTexto 21">
            <a:extLst>
              <a:ext uri="{FF2B5EF4-FFF2-40B4-BE49-F238E27FC236}">
                <a16:creationId xmlns:a16="http://schemas.microsoft.com/office/drawing/2014/main" id="{8C780B60-5D73-9F55-E4D3-7FF649449F94}"/>
              </a:ext>
            </a:extLst>
          </p:cNvPr>
          <p:cNvSpPr txBox="1"/>
          <p:nvPr/>
        </p:nvSpPr>
        <p:spPr>
          <a:xfrm>
            <a:off x="557895" y="1904676"/>
            <a:ext cx="2457679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L"/>
              <a:t>Crear tabla con datos de precipitación y altitud.</a:t>
            </a:r>
          </a:p>
        </p:txBody>
      </p:sp>
      <p:sp>
        <p:nvSpPr>
          <p:cNvPr id="23" name="Elipse 22">
            <a:extLst>
              <a:ext uri="{FF2B5EF4-FFF2-40B4-BE49-F238E27FC236}">
                <a16:creationId xmlns:a16="http://schemas.microsoft.com/office/drawing/2014/main" id="{F5540DD0-D675-53B3-0B55-FF4402FA1242}"/>
              </a:ext>
            </a:extLst>
          </p:cNvPr>
          <p:cNvSpPr/>
          <p:nvPr/>
        </p:nvSpPr>
        <p:spPr>
          <a:xfrm>
            <a:off x="309912" y="1724676"/>
            <a:ext cx="360000" cy="360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b="1"/>
              <a:t>2</a:t>
            </a:r>
          </a:p>
        </p:txBody>
      </p:sp>
      <p:pic>
        <p:nvPicPr>
          <p:cNvPr id="24" name="Imagen 23">
            <a:extLst>
              <a:ext uri="{FF2B5EF4-FFF2-40B4-BE49-F238E27FC236}">
                <a16:creationId xmlns:a16="http://schemas.microsoft.com/office/drawing/2014/main" id="{0EDA6A96-D9E9-EB93-BBF4-4EC03751FA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35022" y="104676"/>
            <a:ext cx="2889863" cy="3240000"/>
          </a:xfrm>
          <a:prstGeom prst="rect">
            <a:avLst/>
          </a:prstGeom>
          <a:ln w="19050">
            <a:solidFill>
              <a:schemeClr val="accent2"/>
            </a:solidFill>
          </a:ln>
        </p:spPr>
      </p:pic>
      <p:sp>
        <p:nvSpPr>
          <p:cNvPr id="25" name="CuadroTexto 24">
            <a:extLst>
              <a:ext uri="{FF2B5EF4-FFF2-40B4-BE49-F238E27FC236}">
                <a16:creationId xmlns:a16="http://schemas.microsoft.com/office/drawing/2014/main" id="{A1A006B6-EA66-AC31-66C1-214BD76E25A2}"/>
              </a:ext>
            </a:extLst>
          </p:cNvPr>
          <p:cNvSpPr txBox="1"/>
          <p:nvPr/>
        </p:nvSpPr>
        <p:spPr>
          <a:xfrm>
            <a:off x="1792811" y="4594682"/>
            <a:ext cx="21889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600"/>
              <a:t>El complemento crea una capa que cuenta únicamente con los datos de altitud</a:t>
            </a:r>
          </a:p>
        </p:txBody>
      </p:sp>
      <p:cxnSp>
        <p:nvCxnSpPr>
          <p:cNvPr id="27" name="Conector recto de flecha 26">
            <a:extLst>
              <a:ext uri="{FF2B5EF4-FFF2-40B4-BE49-F238E27FC236}">
                <a16:creationId xmlns:a16="http://schemas.microsoft.com/office/drawing/2014/main" id="{E484EDEA-6757-C4A9-3686-54711CAB5AF7}"/>
              </a:ext>
            </a:extLst>
          </p:cNvPr>
          <p:cNvCxnSpPr>
            <a:cxnSpLocks/>
          </p:cNvCxnSpPr>
          <p:nvPr/>
        </p:nvCxnSpPr>
        <p:spPr>
          <a:xfrm>
            <a:off x="3855284" y="5133291"/>
            <a:ext cx="577830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9" name="CuadroTexto 28">
            <a:extLst>
              <a:ext uri="{FF2B5EF4-FFF2-40B4-BE49-F238E27FC236}">
                <a16:creationId xmlns:a16="http://schemas.microsoft.com/office/drawing/2014/main" id="{99E0CCF1-BBC2-8D94-DD1A-6BA0F3733698}"/>
              </a:ext>
            </a:extLst>
          </p:cNvPr>
          <p:cNvSpPr txBox="1"/>
          <p:nvPr/>
        </p:nvSpPr>
        <p:spPr>
          <a:xfrm>
            <a:off x="2323829" y="3118866"/>
            <a:ext cx="21889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600"/>
              <a:t>Para unir la capa de atributos se puede usar la herramienta </a:t>
            </a:r>
            <a:r>
              <a:rPr lang="es-CL" sz="1600" b="1"/>
              <a:t>“Unir atributos por localización”</a:t>
            </a:r>
          </a:p>
        </p:txBody>
      </p:sp>
      <p:cxnSp>
        <p:nvCxnSpPr>
          <p:cNvPr id="30" name="Conector recto de flecha 29">
            <a:extLst>
              <a:ext uri="{FF2B5EF4-FFF2-40B4-BE49-F238E27FC236}">
                <a16:creationId xmlns:a16="http://schemas.microsoft.com/office/drawing/2014/main" id="{A86EDE18-787C-F925-89FB-94FC2CED4343}"/>
              </a:ext>
            </a:extLst>
          </p:cNvPr>
          <p:cNvCxnSpPr>
            <a:cxnSpLocks/>
          </p:cNvCxnSpPr>
          <p:nvPr/>
        </p:nvCxnSpPr>
        <p:spPr>
          <a:xfrm>
            <a:off x="7859838" y="5133291"/>
            <a:ext cx="577830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1" name="CuadroTexto 30">
            <a:extLst>
              <a:ext uri="{FF2B5EF4-FFF2-40B4-BE49-F238E27FC236}">
                <a16:creationId xmlns:a16="http://schemas.microsoft.com/office/drawing/2014/main" id="{FCCC2617-0BD0-534B-B3B8-07850A8CE943}"/>
              </a:ext>
            </a:extLst>
          </p:cNvPr>
          <p:cNvSpPr txBox="1"/>
          <p:nvPr/>
        </p:nvSpPr>
        <p:spPr>
          <a:xfrm>
            <a:off x="6889360" y="1702339"/>
            <a:ext cx="23932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L" sz="1600"/>
              <a:t>Finalmente el vector resultante </a:t>
            </a:r>
            <a:r>
              <a:rPr lang="es-CL" sz="1600" b="1"/>
              <a:t>se exporta </a:t>
            </a:r>
            <a:r>
              <a:rPr lang="es-CL" sz="1600"/>
              <a:t>como archivo .</a:t>
            </a:r>
            <a:r>
              <a:rPr lang="es-CL" sz="1600" err="1"/>
              <a:t>xml</a:t>
            </a:r>
            <a:r>
              <a:rPr lang="es-CL" sz="1600"/>
              <a:t> o .</a:t>
            </a:r>
            <a:r>
              <a:rPr lang="es-CL" sz="1600" err="1"/>
              <a:t>csv</a:t>
            </a:r>
            <a:endParaRPr lang="es-CL" sz="1600" b="1"/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DF52D341-108B-1EF0-B9DC-91C0D34F483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5426"/>
          <a:stretch/>
        </p:blipFill>
        <p:spPr>
          <a:xfrm>
            <a:off x="8534845" y="2783049"/>
            <a:ext cx="2058691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2709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64E6654-5A69-08F9-1337-07440872EC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/>
              <a:t>Modelo lineal </a:t>
            </a:r>
            <a:r>
              <a:rPr lang="es-CL" b="1"/>
              <a:t>en QGIS</a:t>
            </a:r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EA3B621-8505-7EB7-0747-30BB77196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73D633-CDAC-45E3-BA7D-79D13148ED64}" type="slidenum">
              <a:rPr lang="es-CL" smtClean="0"/>
              <a:t>9</a:t>
            </a:fld>
            <a:endParaRPr lang="es-CL"/>
          </a:p>
        </p:txBody>
      </p:sp>
      <p:graphicFrame>
        <p:nvGraphicFramePr>
          <p:cNvPr id="17" name="Gráfico 16">
            <a:extLst>
              <a:ext uri="{FF2B5EF4-FFF2-40B4-BE49-F238E27FC236}">
                <a16:creationId xmlns:a16="http://schemas.microsoft.com/office/drawing/2014/main" id="{3095A3BF-DEF2-65AD-83B4-CB1EA70A5BEC}"/>
              </a:ext>
            </a:extLst>
          </p:cNvPr>
          <p:cNvGraphicFramePr>
            <a:graphicFrameLocks/>
          </p:cNvGraphicFramePr>
          <p:nvPr/>
        </p:nvGraphicFramePr>
        <p:xfrm>
          <a:off x="213340" y="3105731"/>
          <a:ext cx="36000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9" name="Imagen 18">
            <a:extLst>
              <a:ext uri="{FF2B5EF4-FFF2-40B4-BE49-F238E27FC236}">
                <a16:creationId xmlns:a16="http://schemas.microsoft.com/office/drawing/2014/main" id="{577762E6-EDE7-820D-2A8C-7C3413BF51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8550" y="2210556"/>
            <a:ext cx="4115860" cy="3960000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DDE6FBF0-FB3E-2572-C586-59C9D0D447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1160" y="1800243"/>
            <a:ext cx="3037500" cy="450000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CA0B45F5-BB26-43AE-34D6-CBB7FF12A529}"/>
              </a:ext>
            </a:extLst>
          </p:cNvPr>
          <p:cNvSpPr txBox="1"/>
          <p:nvPr/>
        </p:nvSpPr>
        <p:spPr>
          <a:xfrm>
            <a:off x="8902248" y="1783166"/>
            <a:ext cx="11360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b="1">
                <a:solidFill>
                  <a:srgbClr val="C00000"/>
                </a:solidFill>
              </a:rPr>
              <a:t>Resultado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D7F5DE5B-986F-A761-1316-E0BC3A22A428}"/>
              </a:ext>
            </a:extLst>
          </p:cNvPr>
          <p:cNvSpPr txBox="1"/>
          <p:nvPr/>
        </p:nvSpPr>
        <p:spPr>
          <a:xfrm>
            <a:off x="557895" y="1904676"/>
            <a:ext cx="2692946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CL"/>
              <a:t>Realizar regresión lineal y obtener la precipitación a partir de la altura.</a:t>
            </a:r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5DB24EC0-CCE1-5925-4B0C-FDD3A3C5FF15}"/>
              </a:ext>
            </a:extLst>
          </p:cNvPr>
          <p:cNvSpPr/>
          <p:nvPr/>
        </p:nvSpPr>
        <p:spPr>
          <a:xfrm>
            <a:off x="309912" y="1724676"/>
            <a:ext cx="360000" cy="360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b="1"/>
              <a:t>3</a:t>
            </a:r>
          </a:p>
        </p:txBody>
      </p:sp>
      <p:cxnSp>
        <p:nvCxnSpPr>
          <p:cNvPr id="13" name="Conector recto de flecha 12">
            <a:extLst>
              <a:ext uri="{FF2B5EF4-FFF2-40B4-BE49-F238E27FC236}">
                <a16:creationId xmlns:a16="http://schemas.microsoft.com/office/drawing/2014/main" id="{2A0D756C-3DDB-8B99-0939-2478490EE39A}"/>
              </a:ext>
            </a:extLst>
          </p:cNvPr>
          <p:cNvCxnSpPr>
            <a:cxnSpLocks/>
          </p:cNvCxnSpPr>
          <p:nvPr/>
        </p:nvCxnSpPr>
        <p:spPr>
          <a:xfrm>
            <a:off x="3608962" y="4630366"/>
            <a:ext cx="459588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Conector recto de flecha 17">
            <a:extLst>
              <a:ext uri="{FF2B5EF4-FFF2-40B4-BE49-F238E27FC236}">
                <a16:creationId xmlns:a16="http://schemas.microsoft.com/office/drawing/2014/main" id="{F46D6E17-8738-3F39-7C00-22790256B321}"/>
              </a:ext>
            </a:extLst>
          </p:cNvPr>
          <p:cNvCxnSpPr>
            <a:cxnSpLocks/>
          </p:cNvCxnSpPr>
          <p:nvPr/>
        </p:nvCxnSpPr>
        <p:spPr>
          <a:xfrm>
            <a:off x="8301142" y="4630366"/>
            <a:ext cx="459588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0" name="Rectángulo 19">
            <a:extLst>
              <a:ext uri="{FF2B5EF4-FFF2-40B4-BE49-F238E27FC236}">
                <a16:creationId xmlns:a16="http://schemas.microsoft.com/office/drawing/2014/main" id="{72E9C455-7202-C362-FB8A-66BC617B5E02}"/>
              </a:ext>
            </a:extLst>
          </p:cNvPr>
          <p:cNvSpPr/>
          <p:nvPr/>
        </p:nvSpPr>
        <p:spPr>
          <a:xfrm>
            <a:off x="4068550" y="5303186"/>
            <a:ext cx="1788716" cy="194551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64802227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ción">
  <a:themeElements>
    <a:clrScheme name="Retrospección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cción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ción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702C716E50A2249B8F0A6B0D728B42C" ma:contentTypeVersion="2" ma:contentTypeDescription="Crear nuevo documento." ma:contentTypeScope="" ma:versionID="977b60b6e1cfbe2a7a746df0bb4bc71d">
  <xsd:schema xmlns:xsd="http://www.w3.org/2001/XMLSchema" xmlns:xs="http://www.w3.org/2001/XMLSchema" xmlns:p="http://schemas.microsoft.com/office/2006/metadata/properties" xmlns:ns3="870efde6-4513-4744-ad9a-78ef81e297d5" targetNamespace="http://schemas.microsoft.com/office/2006/metadata/properties" ma:root="true" ma:fieldsID="d5fd7830ff78e833ae4f2af4cb5d7391" ns3:_="">
    <xsd:import namespace="870efde6-4513-4744-ad9a-78ef81e297d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0efde6-4513-4744-ad9a-78ef81e297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F1CF215-B319-48A1-BA3A-7B3A7AF40AA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8AC423C-E1BB-4D52-B6DD-D87E37838FB3}">
  <ds:schemaRefs>
    <ds:schemaRef ds:uri="870efde6-4513-4744-ad9a-78ef81e297d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810BEBCA-7142-446A-829F-830F9272DF5B}">
  <ds:schemaRefs>
    <ds:schemaRef ds:uri="870efde6-4513-4744-ad9a-78ef81e297d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20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Retrospección</vt:lpstr>
      <vt:lpstr>Interporlación con QGIS</vt:lpstr>
      <vt:lpstr>Polígonos de Thiessen</vt:lpstr>
      <vt:lpstr>Polígonos de Thiessen en QGIS</vt:lpstr>
      <vt:lpstr>Inverso de la distancia</vt:lpstr>
      <vt:lpstr>Inverso de la distancia en QGIS</vt:lpstr>
      <vt:lpstr>Modelo lineal</vt:lpstr>
      <vt:lpstr>Modelo lineal en QGIS</vt:lpstr>
      <vt:lpstr>Modelo lineal en QGIS</vt:lpstr>
      <vt:lpstr>Modelo lineal en QGIS</vt:lpstr>
      <vt:lpstr>Otros: B-Spline Interpolation</vt:lpstr>
      <vt:lpstr>Reanálisis atmosférico  </vt:lpstr>
      <vt:lpstr>¿Qué es un reanálisis atmosférico?</vt:lpstr>
      <vt:lpstr>Mini-Ejercicio 3</vt:lpstr>
      <vt:lpstr>Mini-Ejercicio 3</vt:lpstr>
      <vt:lpstr>Modelos de circulación global (GCMs) y corrección de sesgo </vt:lpstr>
      <vt:lpstr>¿Qué es un modelo de circulación global (GCM)?</vt:lpstr>
      <vt:lpstr>Tipos de escalamiento</vt:lpstr>
      <vt:lpstr>QDM</vt:lpstr>
      <vt:lpstr>MBCn</vt:lpstr>
      <vt:lpstr>Selección de GCMs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Teledetección Visualización y procesamiento de imágenes</dc:title>
  <dc:creator>Karina Paz De Requesens Montiel (karina.derequesens)</dc:creator>
  <cp:revision>1</cp:revision>
  <dcterms:created xsi:type="dcterms:W3CDTF">2022-09-02T16:25:02Z</dcterms:created>
  <dcterms:modified xsi:type="dcterms:W3CDTF">2022-10-21T15:36:01Z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0x0101006702C716E50A2249B8F0A6B0D728B42C</vt:lpwstr>
  </property>
</Properties>
</file>