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notesMasterIdLst>
    <p:notesMasterId r:id="rId12"/>
  </p:notesMasterIdLst>
  <p:sldIdLst>
    <p:sldId id="270" r:id="rId5"/>
    <p:sldId id="259" r:id="rId6"/>
    <p:sldId id="261" r:id="rId7"/>
    <p:sldId id="291" r:id="rId8"/>
    <p:sldId id="269" r:id="rId9"/>
    <p:sldId id="266" r:id="rId10"/>
    <p:sldId id="312" r:id="rId11"/>
  </p:sldIdLst>
  <p:sldSz cx="12192000" cy="6858000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289DD2-7F4C-4C30-854E-D778A2C30286}" v="616" dt="2022-09-30T13:29:27.8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FFBF87-E363-4DFC-8160-497C5F0CF857}" type="datetimeFigureOut">
              <a:rPr lang="es-CL" smtClean="0"/>
              <a:t>18-10-2022</a:t>
            </a:fld>
            <a:endParaRPr lang="es-CL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E9141-5D50-4978-945A-835C1B68D361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98458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" y="6334316"/>
            <a:ext cx="12192000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E16F64-956B-4D7C-9BFB-D9A5904534F7}" type="datetime1">
              <a:rPr lang="es-CL" smtClean="0"/>
              <a:t>18-10-2022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8964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36F62-4073-469C-A6DA-2F052E18647C}" type="datetime1">
              <a:rPr lang="es-CL" smtClean="0"/>
              <a:t>18-10-2022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1007998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3751A9-34FF-4FCA-92D8-E26ED915D7A5}" type="datetime1">
              <a:rPr lang="es-CL" smtClean="0"/>
              <a:t>18-10-2022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6152603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D3A07D-154C-4D17-9184-25C588DD590D}" type="datetime1">
              <a:rPr lang="es-CL" smtClean="0"/>
              <a:t>18-10-2022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7518658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A714C-5C63-40F3-B4ED-8E9C3DB663FB}" type="datetime1">
              <a:rPr lang="es-CL" smtClean="0"/>
              <a:t>18-10-2022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4210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1845734"/>
            <a:ext cx="4937760" cy="4023359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3D799C-AB68-4CE5-8DED-80957D1F02BE}" type="datetime1">
              <a:rPr lang="es-CL" smtClean="0"/>
              <a:t>18-10-2022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6179801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5"/>
            <a:ext cx="4937760" cy="32867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28676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F2C760-4F8C-47C0-B564-C1B59E77356C}" type="datetime1">
              <a:rPr lang="es-CL" smtClean="0"/>
              <a:t>18-10-2022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474130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9F5B3-8EE3-4EE0-8CF5-8F8CD2066C1C}" type="datetime1">
              <a:rPr lang="es-CL" smtClean="0"/>
              <a:t>18-10-2022</a:t>
            </a:fld>
            <a:endParaRPr lang="es-C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26770466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0E7BA0-A78B-49FC-96C1-C35EF0E2D969}" type="datetime1">
              <a:rPr lang="es-CL" smtClean="0"/>
              <a:t>18-10-2022</a:t>
            </a:fld>
            <a:endParaRPr lang="es-C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s-C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653384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DA4DCF1-62E7-4D81-9F94-DD189DFD4BE9}" type="datetime1">
              <a:rPr lang="es-CL" smtClean="0"/>
              <a:t>18-10-2022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18956174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7E850-F4F4-49E1-B64C-3F7AD9BA2059}" type="datetime1">
              <a:rPr lang="es-CL" smtClean="0"/>
              <a:t>18-10-2022</a:t>
            </a:fld>
            <a:endParaRPr lang="es-C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3591321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F2C27950-5A65-4D90-A4C7-BECCE80B5AA7}" type="datetime1">
              <a:rPr lang="es-CL" smtClean="0"/>
              <a:t>18-10-2022</a:t>
            </a:fld>
            <a:endParaRPr lang="es-C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s-C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D73D633-CDAC-45E3-BA7D-79D13148ED64}" type="slidenum">
              <a:rPr lang="es-CL" smtClean="0"/>
              <a:t>‹Nº›</a:t>
            </a:fld>
            <a:endParaRPr lang="es-CL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980477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LLZhc_5enQ" TargetMode="External"/><Relationship Id="rId2" Type="http://schemas.openxmlformats.org/officeDocument/2006/relationships/hyperlink" Target="http://www.youtube.com/watch?v=1WXgaa2Spp0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rstudio.com/products/rstudio/download/" TargetMode="External"/><Relationship Id="rId4" Type="http://schemas.openxmlformats.org/officeDocument/2006/relationships/hyperlink" Target="http://cran.r-project.org/bin/macosx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17F8AAE-9D29-5F4C-7161-9A17479543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799" y="2552319"/>
            <a:ext cx="10928555" cy="1753362"/>
          </a:xfrm>
        </p:spPr>
        <p:txBody>
          <a:bodyPr>
            <a:normAutofit/>
          </a:bodyPr>
          <a:lstStyle/>
          <a:p>
            <a:r>
              <a:rPr lang="es-CL" sz="6000" b="1" dirty="0"/>
              <a:t>Introducción a R</a:t>
            </a:r>
            <a:br>
              <a:rPr lang="es-CL" sz="6000" dirty="0"/>
            </a:br>
            <a:endParaRPr lang="es-CL" sz="60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C9618985-2C2B-E1E0-12DB-76D47F6231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863982"/>
          </a:xfrm>
        </p:spPr>
        <p:txBody>
          <a:bodyPr>
            <a:normAutofit/>
          </a:bodyPr>
          <a:lstStyle/>
          <a:p>
            <a:pPr>
              <a:lnSpc>
                <a:spcPct val="50000"/>
              </a:lnSpc>
            </a:pPr>
            <a:r>
              <a:rPr lang="es-MX" sz="1900" b="1" cap="none" dirty="0"/>
              <a:t>Profesores: </a:t>
            </a:r>
          </a:p>
          <a:p>
            <a:pPr>
              <a:lnSpc>
                <a:spcPct val="50000"/>
              </a:lnSpc>
            </a:pPr>
            <a:r>
              <a:rPr lang="es-MX" sz="1800" cap="none" dirty="0" err="1"/>
              <a:t>Yohann</a:t>
            </a:r>
            <a:r>
              <a:rPr lang="es-MX" sz="1800" cap="none" dirty="0"/>
              <a:t> Videla </a:t>
            </a:r>
            <a:r>
              <a:rPr lang="es-MX" sz="1800" cap="none" dirty="0" err="1"/>
              <a:t>Gienring</a:t>
            </a:r>
            <a:r>
              <a:rPr lang="es-MX" sz="1800" cap="none" dirty="0"/>
              <a:t> y Miguel Lagos Zúñiga </a:t>
            </a:r>
          </a:p>
          <a:p>
            <a:pPr>
              <a:lnSpc>
                <a:spcPct val="50000"/>
              </a:lnSpc>
            </a:pPr>
            <a:r>
              <a:rPr lang="es-MX" sz="1900" b="1" cap="none" dirty="0"/>
              <a:t>Auxiliares: </a:t>
            </a:r>
          </a:p>
          <a:p>
            <a:pPr>
              <a:lnSpc>
                <a:spcPct val="50000"/>
              </a:lnSpc>
            </a:pPr>
            <a:r>
              <a:rPr lang="es-MX" sz="1800" cap="none" dirty="0"/>
              <a:t>Karina De Requesens M. y Catalina Silva Galaz</a:t>
            </a:r>
          </a:p>
          <a:p>
            <a:pPr algn="ctr">
              <a:lnSpc>
                <a:spcPct val="50000"/>
              </a:lnSpc>
            </a:pPr>
            <a:endParaRPr lang="es-MX" sz="1900" cap="none" dirty="0"/>
          </a:p>
          <a:p>
            <a:pPr algn="ctr">
              <a:lnSpc>
                <a:spcPct val="50000"/>
              </a:lnSpc>
            </a:pPr>
            <a:r>
              <a:rPr lang="es-MX" sz="1900" cap="none" dirty="0"/>
              <a:t>7 de octubre, 2022</a:t>
            </a:r>
          </a:p>
          <a:p>
            <a:endParaRPr lang="es-CL" dirty="0"/>
          </a:p>
        </p:txBody>
      </p:sp>
      <p:pic>
        <p:nvPicPr>
          <p:cNvPr id="6" name="Imagen 5" descr="Logotipo, nombre de la empresa&#10;&#10;Descripción generada automáticamente">
            <a:extLst>
              <a:ext uri="{FF2B5EF4-FFF2-40B4-BE49-F238E27FC236}">
                <a16:creationId xmlns:a16="http://schemas.microsoft.com/office/drawing/2014/main" id="{6D3D28CA-C9A2-8296-BEAE-3ABA468456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1365" y="358993"/>
            <a:ext cx="2885719" cy="76929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BCC1FA0A-44BD-2847-3DF4-94FE8C46A01C}"/>
              </a:ext>
            </a:extLst>
          </p:cNvPr>
          <p:cNvSpPr txBox="1"/>
          <p:nvPr/>
        </p:nvSpPr>
        <p:spPr>
          <a:xfrm>
            <a:off x="6567407" y="650797"/>
            <a:ext cx="52482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dirty="0">
                <a:solidFill>
                  <a:schemeClr val="bg1">
                    <a:lumMod val="50000"/>
                  </a:schemeClr>
                </a:solidFill>
              </a:rPr>
              <a:t>CI7110-1: Análisis Geo-Espacial de Recursos Hídricos 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1D806C76-0856-2924-36BA-A95AF86F5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1</a:t>
            </a:fld>
            <a:endParaRPr lang="es-CL"/>
          </a:p>
        </p:txBody>
      </p:sp>
    </p:spTree>
    <p:extLst>
      <p:ext uri="{BB962C8B-B14F-4D97-AF65-F5344CB8AC3E}">
        <p14:creationId xmlns:p14="http://schemas.microsoft.com/office/powerpoint/2010/main" val="4212966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1">
            <a:extLst>
              <a:ext uri="{FF2B5EF4-FFF2-40B4-BE49-F238E27FC236}">
                <a16:creationId xmlns:a16="http://schemas.microsoft.com/office/drawing/2014/main" id="{0AB6E427-3F73-4C06-A5D5-AE52C3883B5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6315" cy="6858000"/>
          </a:xfrm>
          <a:prstGeom prst="rect">
            <a:avLst/>
          </a:prstGeom>
          <a:ln>
            <a:noFill/>
          </a:ln>
        </p:spPr>
        <p:style>
          <a:lnRef idx="2">
            <a:schemeClr val="accent6">
              <a:shade val="50000"/>
            </a:schemeClr>
          </a:lnRef>
          <a:fillRef idx="1001">
            <a:schemeClr val="lt1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13">
            <a:extLst>
              <a:ext uri="{FF2B5EF4-FFF2-40B4-BE49-F238E27FC236}">
                <a16:creationId xmlns:a16="http://schemas.microsoft.com/office/drawing/2014/main" id="{D8C9BDAA-0390-4B39-9B5C-BC95E5120D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rgbClr val="32355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D80909C-EFD5-77F6-2AB0-BD0F7315C1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803" y="646860"/>
            <a:ext cx="3755979" cy="1360081"/>
          </a:xfrm>
        </p:spPr>
        <p:txBody>
          <a:bodyPr>
            <a:normAutofit/>
          </a:bodyPr>
          <a:lstStyle/>
          <a:p>
            <a:r>
              <a:rPr lang="es-CL" sz="3600" dirty="0">
                <a:solidFill>
                  <a:srgbClr val="FFFFFF"/>
                </a:solidFill>
              </a:rPr>
              <a:t>¿</a:t>
            </a:r>
            <a:r>
              <a:rPr lang="es-MX" sz="3600" dirty="0">
                <a:solidFill>
                  <a:srgbClr val="FFFFFF"/>
                </a:solidFill>
              </a:rPr>
              <a:t>Por qué Hidrología computacional</a:t>
            </a:r>
            <a:r>
              <a:rPr lang="es-CL" sz="3600" dirty="0">
                <a:solidFill>
                  <a:srgbClr val="FFFFFF"/>
                </a:solidFill>
              </a:rPr>
              <a:t>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8703092-2044-24F5-A107-999A538C5F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0818" y="2653800"/>
            <a:ext cx="3681963" cy="3335519"/>
          </a:xfrm>
        </p:spPr>
        <p:txBody>
          <a:bodyPr>
            <a:normAutofit/>
          </a:bodyPr>
          <a:lstStyle/>
          <a:p>
            <a:pPr algn="ctr"/>
            <a:r>
              <a:rPr lang="es-MX" sz="1800" b="0" i="1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Tiene por objetivo desarrollar </a:t>
            </a:r>
            <a:r>
              <a:rPr lang="es-MX" sz="1800" b="1" i="1" u="none" strike="noStrike" baseline="0" dirty="0">
                <a:solidFill>
                  <a:schemeClr val="accent3">
                    <a:lumMod val="40000"/>
                    <a:lumOff val="60000"/>
                  </a:schemeClr>
                </a:solidFill>
                <a:latin typeface="Calibri" panose="020F0502020204030204" pitchFamily="34" charset="0"/>
              </a:rPr>
              <a:t>análisis hidrológicos reproducibles que puedan ser aplicados a muchas cuencas</a:t>
            </a:r>
            <a:r>
              <a:rPr lang="es-MX" sz="1800" b="0" i="1" u="none" strike="noStrike" baseline="0" dirty="0">
                <a:solidFill>
                  <a:schemeClr val="bg1"/>
                </a:solidFill>
                <a:latin typeface="Calibri" panose="020F0502020204030204" pitchFamily="34" charset="0"/>
              </a:rPr>
              <a:t>, con el objetivo de generar, a partir del proceso, ideas novedosas y sistemáticas que mejoren nuestra comprensión física del ciclo hidrológico</a:t>
            </a:r>
            <a:endParaRPr lang="es-CL" sz="1800" dirty="0">
              <a:solidFill>
                <a:schemeClr val="bg1"/>
              </a:solidFill>
            </a:endParaRPr>
          </a:p>
        </p:txBody>
      </p:sp>
      <p:sp>
        <p:nvSpPr>
          <p:cNvPr id="22" name="Rectangle 15">
            <a:extLst>
              <a:ext uri="{FF2B5EF4-FFF2-40B4-BE49-F238E27FC236}">
                <a16:creationId xmlns:a16="http://schemas.microsoft.com/office/drawing/2014/main" id="{F9DB1FE5-9D46-433B-99D1-2F1B8DC798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rgbClr val="3FC3D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D27034D1-F898-9449-EFCC-AB20F0B0F0BE}"/>
              </a:ext>
            </a:extLst>
          </p:cNvPr>
          <p:cNvSpPr txBox="1"/>
          <p:nvPr/>
        </p:nvSpPr>
        <p:spPr>
          <a:xfrm>
            <a:off x="5953486" y="94876"/>
            <a:ext cx="4383421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6000" spc="-5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¿y por qué R?</a:t>
            </a:r>
            <a:endParaRPr lang="es-CL" sz="6000" spc="-50" dirty="0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94C0CBC8-2BA5-EFBA-44DD-2022C7EC5A76}"/>
              </a:ext>
            </a:extLst>
          </p:cNvPr>
          <p:cNvSpPr txBox="1"/>
          <p:nvPr/>
        </p:nvSpPr>
        <p:spPr>
          <a:xfrm>
            <a:off x="5157925" y="1352780"/>
            <a:ext cx="61877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dirty="0"/>
              <a:t>Plataforma gratuita y libre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CL" dirty="0"/>
              <a:t>Código de libre acceso -&gt; aporte de la comunidad hidrológica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Múltiples utilidades desde adquisición de datos hasta aplicaciones a </a:t>
            </a:r>
            <a:r>
              <a:rPr lang="es-MX" sz="1800" b="0" i="1" u="none" strike="noStrike" baseline="0" dirty="0" err="1">
                <a:solidFill>
                  <a:srgbClr val="000000"/>
                </a:solidFill>
                <a:latin typeface="Calibri" panose="020F0502020204030204" pitchFamily="34" charset="0"/>
              </a:rPr>
              <a:t>geoestadítica</a:t>
            </a:r>
            <a:endParaRPr lang="es-CL" sz="1800" b="0" i="1" u="none" strike="noStrike" baseline="0" dirty="0">
              <a:solidFill>
                <a:srgbClr val="000000"/>
              </a:solidFill>
              <a:latin typeface="Calibri" panose="020F050202020403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MX" sz="1800" b="0" i="1" u="none" strike="noStrike" baseline="0" dirty="0">
                <a:solidFill>
                  <a:srgbClr val="000000"/>
                </a:solidFill>
                <a:latin typeface="Calibri" panose="020F0502020204030204" pitchFamily="34" charset="0"/>
              </a:rPr>
              <a:t>Capacidad para generar reportes y presentaciones interactivas</a:t>
            </a:r>
            <a:endParaRPr lang="es-CL" dirty="0"/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7A5AA461-B482-1767-58A9-D4D7E24EC6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4838" y="3112101"/>
            <a:ext cx="7813909" cy="3380774"/>
          </a:xfrm>
          <a:prstGeom prst="rect">
            <a:avLst/>
          </a:prstGeom>
        </p:spPr>
      </p:pic>
      <p:sp>
        <p:nvSpPr>
          <p:cNvPr id="14" name="Marcador de número de diapositiva 13">
            <a:extLst>
              <a:ext uri="{FF2B5EF4-FFF2-40B4-BE49-F238E27FC236}">
                <a16:creationId xmlns:a16="http://schemas.microsoft.com/office/drawing/2014/main" id="{18A84E52-D079-792A-215F-6A0B5FF7F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749067" y="6492875"/>
            <a:ext cx="1312025" cy="365125"/>
          </a:xfrm>
        </p:spPr>
        <p:txBody>
          <a:bodyPr/>
          <a:lstStyle/>
          <a:p>
            <a:fld id="{AD73D633-CDAC-45E3-BA7D-79D13148ED64}" type="slidenum">
              <a:rPr lang="es-CL" smtClean="0">
                <a:solidFill>
                  <a:schemeClr val="accent2">
                    <a:lumMod val="50000"/>
                  </a:schemeClr>
                </a:solidFill>
              </a:rPr>
              <a:t>2</a:t>
            </a:fld>
            <a:endParaRPr lang="es-CL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479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8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1419BD7C-BA1C-0266-9F52-536448752A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2703" y="2299798"/>
            <a:ext cx="7631839" cy="1032838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F1F1736B-8534-BF40-F1E2-9BD5F7EE1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/>
              <a:t>Descarga e instalación</a:t>
            </a:r>
            <a:r>
              <a:rPr lang="es-CL" dirty="0"/>
              <a:t>: </a:t>
            </a:r>
            <a:br>
              <a:rPr lang="es-CL" dirty="0"/>
            </a:br>
            <a:endParaRPr lang="es-CL" dirty="0"/>
          </a:p>
        </p:txBody>
      </p:sp>
      <p:sp>
        <p:nvSpPr>
          <p:cNvPr id="4" name="Forma libre: forma 3">
            <a:extLst>
              <a:ext uri="{FF2B5EF4-FFF2-40B4-BE49-F238E27FC236}">
                <a16:creationId xmlns:a16="http://schemas.microsoft.com/office/drawing/2014/main" id="{265DEBEC-0762-6471-D5DC-FC337B049DA2}"/>
              </a:ext>
            </a:extLst>
          </p:cNvPr>
          <p:cNvSpPr/>
          <p:nvPr/>
        </p:nvSpPr>
        <p:spPr>
          <a:xfrm>
            <a:off x="1066800" y="1992651"/>
            <a:ext cx="10058399" cy="1450757"/>
          </a:xfrm>
          <a:custGeom>
            <a:avLst/>
            <a:gdLst>
              <a:gd name="connsiteX0" fmla="*/ 0 w 10058399"/>
              <a:gd name="connsiteY0" fmla="*/ 0 h 680400"/>
              <a:gd name="connsiteX1" fmla="*/ 10058399 w 10058399"/>
              <a:gd name="connsiteY1" fmla="*/ 0 h 680400"/>
              <a:gd name="connsiteX2" fmla="*/ 10058399 w 10058399"/>
              <a:gd name="connsiteY2" fmla="*/ 680400 h 680400"/>
              <a:gd name="connsiteX3" fmla="*/ 0 w 10058399"/>
              <a:gd name="connsiteY3" fmla="*/ 680400 h 680400"/>
              <a:gd name="connsiteX4" fmla="*/ 0 w 10058399"/>
              <a:gd name="connsiteY4" fmla="*/ 0 h 68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58399" h="680400">
                <a:moveTo>
                  <a:pt x="0" y="0"/>
                </a:moveTo>
                <a:lnTo>
                  <a:pt x="10058399" y="0"/>
                </a:lnTo>
                <a:lnTo>
                  <a:pt x="10058399" y="680400"/>
                </a:lnTo>
                <a:lnTo>
                  <a:pt x="0" y="68040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0644" tIns="333248" rIns="780644" bIns="113792" numCol="1" spcCol="1270" anchor="t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CL" sz="1600" dirty="0"/>
              <a:t>Primera página al buscar “instalar R” en Google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es-CL" sz="1600" kern="1200" dirty="0"/>
          </a:p>
        </p:txBody>
      </p:sp>
      <p:sp>
        <p:nvSpPr>
          <p:cNvPr id="6" name="Forma libre: forma 5">
            <a:extLst>
              <a:ext uri="{FF2B5EF4-FFF2-40B4-BE49-F238E27FC236}">
                <a16:creationId xmlns:a16="http://schemas.microsoft.com/office/drawing/2014/main" id="{53BE09B1-249D-89FF-D7A1-D87209E8D67B}"/>
              </a:ext>
            </a:extLst>
          </p:cNvPr>
          <p:cNvSpPr/>
          <p:nvPr/>
        </p:nvSpPr>
        <p:spPr>
          <a:xfrm>
            <a:off x="1599883" y="1737361"/>
            <a:ext cx="2880001" cy="472320"/>
          </a:xfrm>
          <a:custGeom>
            <a:avLst/>
            <a:gdLst>
              <a:gd name="connsiteX0" fmla="*/ 0 w 2880001"/>
              <a:gd name="connsiteY0" fmla="*/ 78722 h 472320"/>
              <a:gd name="connsiteX1" fmla="*/ 78722 w 2880001"/>
              <a:gd name="connsiteY1" fmla="*/ 0 h 472320"/>
              <a:gd name="connsiteX2" fmla="*/ 2801279 w 2880001"/>
              <a:gd name="connsiteY2" fmla="*/ 0 h 472320"/>
              <a:gd name="connsiteX3" fmla="*/ 2880001 w 2880001"/>
              <a:gd name="connsiteY3" fmla="*/ 78722 h 472320"/>
              <a:gd name="connsiteX4" fmla="*/ 2880001 w 2880001"/>
              <a:gd name="connsiteY4" fmla="*/ 393598 h 472320"/>
              <a:gd name="connsiteX5" fmla="*/ 2801279 w 2880001"/>
              <a:gd name="connsiteY5" fmla="*/ 472320 h 472320"/>
              <a:gd name="connsiteX6" fmla="*/ 78722 w 2880001"/>
              <a:gd name="connsiteY6" fmla="*/ 472320 h 472320"/>
              <a:gd name="connsiteX7" fmla="*/ 0 w 2880001"/>
              <a:gd name="connsiteY7" fmla="*/ 393598 h 472320"/>
              <a:gd name="connsiteX8" fmla="*/ 0 w 2880001"/>
              <a:gd name="connsiteY8" fmla="*/ 78722 h 472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80001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2801279" y="0"/>
                </a:lnTo>
                <a:cubicBezTo>
                  <a:pt x="2844756" y="0"/>
                  <a:pt x="2880001" y="35245"/>
                  <a:pt x="2880001" y="78722"/>
                </a:cubicBezTo>
                <a:lnTo>
                  <a:pt x="2880001" y="393598"/>
                </a:lnTo>
                <a:cubicBezTo>
                  <a:pt x="2880001" y="437075"/>
                  <a:pt x="2844756" y="472320"/>
                  <a:pt x="2801279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9186" tIns="23057" rIns="289186" bIns="23057" numCol="1" spcCol="1270" anchor="ctr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CL" sz="1600" kern="1200" dirty="0"/>
              <a:t>R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0A262311-C068-D869-0E7E-DB9C79C35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3</a:t>
            </a:fld>
            <a:endParaRPr lang="es-CL"/>
          </a:p>
        </p:txBody>
      </p:sp>
      <p:sp>
        <p:nvSpPr>
          <p:cNvPr id="13" name="Forma libre: forma 12">
            <a:extLst>
              <a:ext uri="{FF2B5EF4-FFF2-40B4-BE49-F238E27FC236}">
                <a16:creationId xmlns:a16="http://schemas.microsoft.com/office/drawing/2014/main" id="{4DD8B0E0-470A-4B1E-8C24-168BB05C0789}"/>
              </a:ext>
            </a:extLst>
          </p:cNvPr>
          <p:cNvSpPr/>
          <p:nvPr/>
        </p:nvSpPr>
        <p:spPr>
          <a:xfrm>
            <a:off x="1066800" y="3986714"/>
            <a:ext cx="10058399" cy="2298675"/>
          </a:xfrm>
          <a:custGeom>
            <a:avLst/>
            <a:gdLst>
              <a:gd name="connsiteX0" fmla="*/ 0 w 10058399"/>
              <a:gd name="connsiteY0" fmla="*/ 0 h 680400"/>
              <a:gd name="connsiteX1" fmla="*/ 10058399 w 10058399"/>
              <a:gd name="connsiteY1" fmla="*/ 0 h 680400"/>
              <a:gd name="connsiteX2" fmla="*/ 10058399 w 10058399"/>
              <a:gd name="connsiteY2" fmla="*/ 680400 h 680400"/>
              <a:gd name="connsiteX3" fmla="*/ 0 w 10058399"/>
              <a:gd name="connsiteY3" fmla="*/ 680400 h 680400"/>
              <a:gd name="connsiteX4" fmla="*/ 0 w 10058399"/>
              <a:gd name="connsiteY4" fmla="*/ 0 h 68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58399" h="680400">
                <a:moveTo>
                  <a:pt x="0" y="0"/>
                </a:moveTo>
                <a:lnTo>
                  <a:pt x="10058399" y="0"/>
                </a:lnTo>
                <a:lnTo>
                  <a:pt x="10058399" y="680400"/>
                </a:lnTo>
                <a:lnTo>
                  <a:pt x="0" y="68040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2">
            <a:schemeClr val="accent3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0644" tIns="333248" rIns="780644" bIns="113792" numCol="1" spcCol="1270" anchor="t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CL" sz="1600" dirty="0"/>
              <a:t>Primera página al buscar “instalar </a:t>
            </a:r>
            <a:r>
              <a:rPr lang="es-CL" sz="1600" dirty="0" err="1"/>
              <a:t>Rstudio</a:t>
            </a:r>
            <a:r>
              <a:rPr lang="es-CL" sz="1600" dirty="0"/>
              <a:t>” en Google</a:t>
            </a:r>
          </a:p>
        </p:txBody>
      </p:sp>
      <p:sp>
        <p:nvSpPr>
          <p:cNvPr id="15" name="Forma libre: forma 14">
            <a:extLst>
              <a:ext uri="{FF2B5EF4-FFF2-40B4-BE49-F238E27FC236}">
                <a16:creationId xmlns:a16="http://schemas.microsoft.com/office/drawing/2014/main" id="{F8776466-A084-4DAB-B67E-20D347A7B35B}"/>
              </a:ext>
            </a:extLst>
          </p:cNvPr>
          <p:cNvSpPr/>
          <p:nvPr/>
        </p:nvSpPr>
        <p:spPr>
          <a:xfrm>
            <a:off x="1569720" y="3750555"/>
            <a:ext cx="2880001" cy="472320"/>
          </a:xfrm>
          <a:custGeom>
            <a:avLst/>
            <a:gdLst>
              <a:gd name="connsiteX0" fmla="*/ 0 w 2880001"/>
              <a:gd name="connsiteY0" fmla="*/ 78722 h 472320"/>
              <a:gd name="connsiteX1" fmla="*/ 78722 w 2880001"/>
              <a:gd name="connsiteY1" fmla="*/ 0 h 472320"/>
              <a:gd name="connsiteX2" fmla="*/ 2801279 w 2880001"/>
              <a:gd name="connsiteY2" fmla="*/ 0 h 472320"/>
              <a:gd name="connsiteX3" fmla="*/ 2880001 w 2880001"/>
              <a:gd name="connsiteY3" fmla="*/ 78722 h 472320"/>
              <a:gd name="connsiteX4" fmla="*/ 2880001 w 2880001"/>
              <a:gd name="connsiteY4" fmla="*/ 393598 h 472320"/>
              <a:gd name="connsiteX5" fmla="*/ 2801279 w 2880001"/>
              <a:gd name="connsiteY5" fmla="*/ 472320 h 472320"/>
              <a:gd name="connsiteX6" fmla="*/ 78722 w 2880001"/>
              <a:gd name="connsiteY6" fmla="*/ 472320 h 472320"/>
              <a:gd name="connsiteX7" fmla="*/ 0 w 2880001"/>
              <a:gd name="connsiteY7" fmla="*/ 393598 h 472320"/>
              <a:gd name="connsiteX8" fmla="*/ 0 w 2880001"/>
              <a:gd name="connsiteY8" fmla="*/ 78722 h 472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80001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2801279" y="0"/>
                </a:lnTo>
                <a:cubicBezTo>
                  <a:pt x="2844756" y="0"/>
                  <a:pt x="2880001" y="35245"/>
                  <a:pt x="2880001" y="78722"/>
                </a:cubicBezTo>
                <a:lnTo>
                  <a:pt x="2880001" y="393598"/>
                </a:lnTo>
                <a:cubicBezTo>
                  <a:pt x="2880001" y="437075"/>
                  <a:pt x="2844756" y="472320"/>
                  <a:pt x="2801279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9186" tIns="23057" rIns="289186" bIns="23057" numCol="1" spcCol="1270" anchor="ctr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CL" sz="1600" kern="1200" dirty="0" err="1"/>
              <a:t>Rstudio</a:t>
            </a:r>
            <a:endParaRPr lang="es-CL" sz="1600" kern="1200" dirty="0"/>
          </a:p>
        </p:txBody>
      </p:sp>
      <p:pic>
        <p:nvPicPr>
          <p:cNvPr id="11" name="Imagen 10">
            <a:extLst>
              <a:ext uri="{FF2B5EF4-FFF2-40B4-BE49-F238E27FC236}">
                <a16:creationId xmlns:a16="http://schemas.microsoft.com/office/drawing/2014/main" id="{56D52D14-341B-9D1A-9E89-E9EBCE1CB90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383" b="13074"/>
          <a:stretch/>
        </p:blipFill>
        <p:spPr>
          <a:xfrm>
            <a:off x="2893531" y="4579833"/>
            <a:ext cx="1890684" cy="2062514"/>
          </a:xfrm>
          <a:prstGeom prst="rect">
            <a:avLst/>
          </a:prstGeom>
        </p:spPr>
      </p:pic>
      <p:pic>
        <p:nvPicPr>
          <p:cNvPr id="19" name="Imagen 18">
            <a:extLst>
              <a:ext uri="{FF2B5EF4-FFF2-40B4-BE49-F238E27FC236}">
                <a16:creationId xmlns:a16="http://schemas.microsoft.com/office/drawing/2014/main" id="{732AC5D9-346F-02DC-5A41-224A36C105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40784" y="4143530"/>
            <a:ext cx="4914558" cy="2427867"/>
          </a:xfrm>
          <a:prstGeom prst="rect">
            <a:avLst/>
          </a:prstGeom>
        </p:spPr>
      </p:pic>
      <p:cxnSp>
        <p:nvCxnSpPr>
          <p:cNvPr id="21" name="Conector recto de flecha 20">
            <a:extLst>
              <a:ext uri="{FF2B5EF4-FFF2-40B4-BE49-F238E27FC236}">
                <a16:creationId xmlns:a16="http://schemas.microsoft.com/office/drawing/2014/main" id="{D2CD5506-422F-D958-B2AE-A6EB4830514B}"/>
              </a:ext>
            </a:extLst>
          </p:cNvPr>
          <p:cNvCxnSpPr>
            <a:cxnSpLocks/>
            <a:endCxn id="19" idx="1"/>
          </p:cNvCxnSpPr>
          <p:nvPr/>
        </p:nvCxnSpPr>
        <p:spPr>
          <a:xfrm>
            <a:off x="4784215" y="5357464"/>
            <a:ext cx="175656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009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6" grpId="0" animBg="1"/>
      <p:bldP spid="13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7A6C774C-FE29-B066-1EDC-FAC167998E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4</a:t>
            </a:fld>
            <a:endParaRPr lang="es-CL"/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4CD99FD3-20E8-BA98-E697-71DD81A9ECEC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097279" y="864661"/>
            <a:ext cx="9085407" cy="33547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L" altLang="es-CL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Descarga e instalación de R y </a:t>
            </a:r>
            <a:r>
              <a:rPr kumimoji="0" lang="es-CL" altLang="es-CL" sz="24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RStudio</a:t>
            </a:r>
            <a:r>
              <a:rPr kumimoji="0" lang="es-CL" altLang="es-CL" sz="24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 (entorno de trabajo de R):</a:t>
            </a:r>
            <a:br>
              <a:rPr kumimoji="0" lang="es-CL" altLang="es-CL" sz="1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</a:br>
            <a:br>
              <a:rPr kumimoji="0" lang="es-CL" altLang="es-CL" sz="1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</a:br>
            <a:br>
              <a:rPr kumimoji="0" lang="es-CL" altLang="es-CL" sz="1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</a:br>
            <a:br>
              <a:rPr kumimoji="0" lang="es-CL" altLang="es-CL" sz="1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</a:br>
            <a:r>
              <a:rPr kumimoji="0" lang="es-CL" altLang="es-CL" sz="1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Windows:  </a:t>
            </a:r>
            <a:r>
              <a:rPr kumimoji="0" lang="es-CL" altLang="es-CL" sz="1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Helvetica Neue"/>
                <a:hlinkClick r:id="rId2"/>
              </a:rPr>
              <a:t>www.youtube.com/watch?v=1WXgaa2Spp0</a:t>
            </a:r>
            <a:br>
              <a:rPr lang="es-CL" altLang="es-CL" sz="1600" dirty="0">
                <a:latin typeface="Helvetica Neue"/>
              </a:rPr>
            </a:br>
            <a:br>
              <a:rPr kumimoji="0" lang="es-CL" altLang="es-CL" sz="4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es-CL" altLang="es-CL" sz="1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Mac:</a:t>
            </a:r>
            <a:br>
              <a:rPr kumimoji="0" lang="es-CL" altLang="es-C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s-CL" altLang="es-CL" sz="1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Tutorial: </a:t>
            </a:r>
            <a:r>
              <a:rPr kumimoji="0" lang="es-CL" altLang="es-CL" sz="1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Helvetica Neue"/>
                <a:hlinkClick r:id="rId3"/>
              </a:rPr>
              <a:t>www.youtube.com/watch?v=GLLZhc_5enQ</a:t>
            </a:r>
            <a:br>
              <a:rPr kumimoji="0" lang="es-CL" altLang="es-C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s-CL" altLang="es-CL" sz="1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R (3.6.1.): </a:t>
            </a:r>
            <a:r>
              <a:rPr kumimoji="0" lang="es-CL" altLang="es-CL" sz="18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latin typeface="Helvetica Neue"/>
                <a:cs typeface="Arial" panose="020B0604020202020204" pitchFamily="34" charset="0"/>
                <a:hlinkClick r:id="rId4"/>
              </a:rPr>
              <a:t>cran.r-project.org/</a:t>
            </a:r>
            <a:r>
              <a:rPr kumimoji="0" lang="es-CL" altLang="es-CL" sz="1800" b="0" i="0" u="none" strike="noStrike" cap="none" normalizeH="0" baseline="0" dirty="0" err="1">
                <a:ln>
                  <a:noFill/>
                </a:ln>
                <a:solidFill>
                  <a:srgbClr val="1155CC"/>
                </a:solidFill>
                <a:effectLst/>
                <a:latin typeface="Helvetica Neue"/>
                <a:cs typeface="Arial" panose="020B0604020202020204" pitchFamily="34" charset="0"/>
                <a:hlinkClick r:id="rId4"/>
              </a:rPr>
              <a:t>bin</a:t>
            </a:r>
            <a:r>
              <a:rPr kumimoji="0" lang="es-CL" altLang="es-CL" sz="1800" b="0" i="0" u="none" strike="noStrike" cap="none" normalizeH="0" baseline="0" dirty="0">
                <a:ln>
                  <a:noFill/>
                </a:ln>
                <a:solidFill>
                  <a:srgbClr val="1155CC"/>
                </a:solidFill>
                <a:effectLst/>
                <a:latin typeface="Helvetica Neue"/>
                <a:cs typeface="Arial" panose="020B0604020202020204" pitchFamily="34" charset="0"/>
                <a:hlinkClick r:id="rId4"/>
              </a:rPr>
              <a:t>/</a:t>
            </a:r>
            <a:r>
              <a:rPr kumimoji="0" lang="es-CL" altLang="es-CL" sz="1800" b="0" i="0" u="none" strike="noStrike" cap="none" normalizeH="0" baseline="0" dirty="0" err="1">
                <a:ln>
                  <a:noFill/>
                </a:ln>
                <a:solidFill>
                  <a:srgbClr val="1155CC"/>
                </a:solidFill>
                <a:effectLst/>
                <a:latin typeface="Helvetica Neue"/>
                <a:cs typeface="Arial" panose="020B0604020202020204" pitchFamily="34" charset="0"/>
                <a:hlinkClick r:id="rId4"/>
              </a:rPr>
              <a:t>macosx</a:t>
            </a:r>
            <a:r>
              <a:rPr kumimoji="0" lang="es-CL" altLang="es-CL" sz="1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Helvetica Neue"/>
                <a:cs typeface="Arial" panose="020B0604020202020204" pitchFamily="34" charset="0"/>
              </a:rPr>
              <a:t>/</a:t>
            </a:r>
            <a:br>
              <a:rPr kumimoji="0" lang="es-CL" altLang="es-C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kumimoji="0" lang="es-CL" altLang="es-CL" sz="1800" b="0" i="0" u="none" strike="noStrike" cap="none" normalizeH="0" baseline="0" dirty="0" err="1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RStudio</a:t>
            </a:r>
            <a:r>
              <a:rPr kumimoji="0" lang="es-CL" altLang="es-CL" sz="1800" b="0" i="0" u="none" strike="noStrike" cap="none" normalizeH="0" baseline="0" dirty="0">
                <a:ln>
                  <a:noFill/>
                </a:ln>
                <a:solidFill>
                  <a:srgbClr val="333333"/>
                </a:solidFill>
                <a:effectLst/>
                <a:latin typeface="Helvetica Neue"/>
              </a:rPr>
              <a:t> (MacOS): </a:t>
            </a:r>
            <a:r>
              <a:rPr kumimoji="0" lang="es-CL" altLang="es-CL" sz="1800" b="0" i="0" u="none" strike="noStrike" cap="none" normalizeH="0" baseline="0" dirty="0">
                <a:ln>
                  <a:noFill/>
                </a:ln>
                <a:solidFill>
                  <a:srgbClr val="0000FF"/>
                </a:solidFill>
                <a:effectLst/>
                <a:latin typeface="Helvetica Neue"/>
                <a:hlinkClick r:id="rId5"/>
              </a:rPr>
              <a:t>www.rstudio.com/products/rstudio/download/</a:t>
            </a:r>
            <a:r>
              <a:rPr kumimoji="0" lang="es-CL" altLang="es-CL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es-CL" altLang="es-CL" sz="4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48513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9CF7AA-0656-AAAE-981C-A6BCD136A0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9287" y="198783"/>
            <a:ext cx="10058400" cy="693751"/>
          </a:xfrm>
        </p:spPr>
        <p:txBody>
          <a:bodyPr>
            <a:normAutofit fontScale="90000"/>
          </a:bodyPr>
          <a:lstStyle/>
          <a:p>
            <a:r>
              <a:rPr lang="es-CL" b="1" dirty="0"/>
              <a:t>Ambiente de trabajo:</a:t>
            </a:r>
            <a:endParaRPr lang="es-CL" dirty="0"/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FDE99FFC-D228-AB22-BF78-BD3735D66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5</a:t>
            </a:fld>
            <a:endParaRPr lang="es-CL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51F9475D-EB78-6CB0-6BCB-B18A8AC4D94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7524" y="1045346"/>
            <a:ext cx="9723120" cy="5261626"/>
          </a:xfrm>
          <a:prstGeom prst="rect">
            <a:avLst/>
          </a:prstGeom>
        </p:spPr>
      </p:pic>
      <p:sp>
        <p:nvSpPr>
          <p:cNvPr id="9" name="Rectángulo 8">
            <a:extLst>
              <a:ext uri="{FF2B5EF4-FFF2-40B4-BE49-F238E27FC236}">
                <a16:creationId xmlns:a16="http://schemas.microsoft.com/office/drawing/2014/main" id="{964DD86D-70AA-4AE2-7966-FC0D4F81E31E}"/>
              </a:ext>
            </a:extLst>
          </p:cNvPr>
          <p:cNvSpPr/>
          <p:nvPr/>
        </p:nvSpPr>
        <p:spPr>
          <a:xfrm>
            <a:off x="1344168" y="1920240"/>
            <a:ext cx="5888736" cy="2185416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noFill/>
            </a:endParaRPr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3B055637-E584-AA76-9A9D-DD4134CC09CE}"/>
              </a:ext>
            </a:extLst>
          </p:cNvPr>
          <p:cNvSpPr txBox="1"/>
          <p:nvPr/>
        </p:nvSpPr>
        <p:spPr>
          <a:xfrm>
            <a:off x="3124783" y="2782115"/>
            <a:ext cx="2203704" cy="461665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CL" sz="2400" dirty="0"/>
              <a:t>Código (script)</a:t>
            </a:r>
          </a:p>
        </p:txBody>
      </p:sp>
      <p:sp>
        <p:nvSpPr>
          <p:cNvPr id="15" name="Rectángulo 14">
            <a:extLst>
              <a:ext uri="{FF2B5EF4-FFF2-40B4-BE49-F238E27FC236}">
                <a16:creationId xmlns:a16="http://schemas.microsoft.com/office/drawing/2014/main" id="{E70E4E99-FBED-964F-047E-E075DAD80303}"/>
              </a:ext>
            </a:extLst>
          </p:cNvPr>
          <p:cNvSpPr/>
          <p:nvPr/>
        </p:nvSpPr>
        <p:spPr>
          <a:xfrm>
            <a:off x="1267968" y="4636007"/>
            <a:ext cx="5888736" cy="1481329"/>
          </a:xfrm>
          <a:prstGeom prst="rect">
            <a:avLst/>
          </a:prstGeom>
          <a:noFill/>
          <a:ln w="5715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noFill/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DE97C08-A180-301E-D142-0FEC93526F47}"/>
              </a:ext>
            </a:extLst>
          </p:cNvPr>
          <p:cNvSpPr txBox="1"/>
          <p:nvPr/>
        </p:nvSpPr>
        <p:spPr>
          <a:xfrm>
            <a:off x="3478351" y="5145838"/>
            <a:ext cx="1194233" cy="461665"/>
          </a:xfrm>
          <a:prstGeom prst="rect">
            <a:avLst/>
          </a:prstGeom>
          <a:solidFill>
            <a:schemeClr val="bg1"/>
          </a:solidFill>
          <a:ln>
            <a:solidFill>
              <a:srgbClr val="FFFF00"/>
            </a:solidFill>
          </a:ln>
        </p:spPr>
        <p:txBody>
          <a:bodyPr wrap="square" rtlCol="0">
            <a:spAutoFit/>
          </a:bodyPr>
          <a:lstStyle/>
          <a:p>
            <a:r>
              <a:rPr lang="es-CL" sz="2400" dirty="0"/>
              <a:t>Consola</a:t>
            </a:r>
          </a:p>
        </p:txBody>
      </p:sp>
      <p:sp>
        <p:nvSpPr>
          <p:cNvPr id="17" name="Rectángulo 16">
            <a:extLst>
              <a:ext uri="{FF2B5EF4-FFF2-40B4-BE49-F238E27FC236}">
                <a16:creationId xmlns:a16="http://schemas.microsoft.com/office/drawing/2014/main" id="{3BFF3D26-0074-FD41-46F5-70B9ECA51CBA}"/>
              </a:ext>
            </a:extLst>
          </p:cNvPr>
          <p:cNvSpPr/>
          <p:nvPr/>
        </p:nvSpPr>
        <p:spPr>
          <a:xfrm>
            <a:off x="7394938" y="2042490"/>
            <a:ext cx="3260777" cy="984174"/>
          </a:xfrm>
          <a:prstGeom prst="rect">
            <a:avLst/>
          </a:prstGeom>
          <a:noFill/>
          <a:ln w="5715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CL">
              <a:noFill/>
            </a:endParaRPr>
          </a:p>
        </p:txBody>
      </p:sp>
      <p:sp>
        <p:nvSpPr>
          <p:cNvPr id="18" name="CuadroTexto 17">
            <a:extLst>
              <a:ext uri="{FF2B5EF4-FFF2-40B4-BE49-F238E27FC236}">
                <a16:creationId xmlns:a16="http://schemas.microsoft.com/office/drawing/2014/main" id="{F0E24162-DEC3-34AD-6D7C-836AC17D3D6D}"/>
              </a:ext>
            </a:extLst>
          </p:cNvPr>
          <p:cNvSpPr txBox="1"/>
          <p:nvPr/>
        </p:nvSpPr>
        <p:spPr>
          <a:xfrm>
            <a:off x="7519548" y="2181950"/>
            <a:ext cx="3014340" cy="707886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L" sz="2000" dirty="0"/>
              <a:t>Espacio  de trabajo (</a:t>
            </a:r>
            <a:r>
              <a:rPr lang="es-CL" sz="2000" dirty="0" err="1"/>
              <a:t>Workshape</a:t>
            </a:r>
            <a:r>
              <a:rPr lang="es-CL" sz="2000" dirty="0"/>
              <a:t>)</a:t>
            </a:r>
          </a:p>
        </p:txBody>
      </p:sp>
      <p:sp>
        <p:nvSpPr>
          <p:cNvPr id="21" name="CuadroTexto 20">
            <a:extLst>
              <a:ext uri="{FF2B5EF4-FFF2-40B4-BE49-F238E27FC236}">
                <a16:creationId xmlns:a16="http://schemas.microsoft.com/office/drawing/2014/main" id="{BEDE9C27-75EC-AFE2-B24D-40CD5C2F8F57}"/>
              </a:ext>
            </a:extLst>
          </p:cNvPr>
          <p:cNvSpPr txBox="1"/>
          <p:nvPr/>
        </p:nvSpPr>
        <p:spPr>
          <a:xfrm>
            <a:off x="8114398" y="3908036"/>
            <a:ext cx="1285634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CL" b="1" dirty="0">
                <a:solidFill>
                  <a:srgbClr val="00AF50"/>
                </a:solidFill>
                <a:latin typeface="Calibri" panose="020F0502020204030204" pitchFamily="34" charset="0"/>
              </a:rPr>
              <a:t>Ver/cargar paquetes</a:t>
            </a:r>
            <a:endParaRPr lang="es-CL" dirty="0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897AABFE-6F16-7296-14A4-149FCB51B673}"/>
              </a:ext>
            </a:extLst>
          </p:cNvPr>
          <p:cNvSpPr txBox="1"/>
          <p:nvPr/>
        </p:nvSpPr>
        <p:spPr>
          <a:xfrm>
            <a:off x="9146984" y="3235136"/>
            <a:ext cx="1633660" cy="646331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CL" b="1" dirty="0">
                <a:solidFill>
                  <a:srgbClr val="00AF50"/>
                </a:solidFill>
                <a:latin typeface="Calibri" panose="020F0502020204030204" pitchFamily="34" charset="0"/>
              </a:rPr>
              <a:t>Revisar/ayuda funciones</a:t>
            </a:r>
            <a:endParaRPr lang="es-CL" dirty="0"/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DD767E52-C312-6D35-DE44-723FDDFD01C4}"/>
              </a:ext>
            </a:extLst>
          </p:cNvPr>
          <p:cNvSpPr txBox="1"/>
          <p:nvPr/>
        </p:nvSpPr>
        <p:spPr>
          <a:xfrm>
            <a:off x="7367148" y="4707179"/>
            <a:ext cx="1090251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CL" b="1" dirty="0">
                <a:solidFill>
                  <a:srgbClr val="00AF50"/>
                </a:solidFill>
                <a:latin typeface="Calibri" panose="020F0502020204030204" pitchFamily="34" charset="0"/>
              </a:rPr>
              <a:t>Gráficos</a:t>
            </a:r>
            <a:endParaRPr lang="es-CL" dirty="0"/>
          </a:p>
        </p:txBody>
      </p:sp>
      <p:cxnSp>
        <p:nvCxnSpPr>
          <p:cNvPr id="25" name="Conector recto de flecha 24">
            <a:extLst>
              <a:ext uri="{FF2B5EF4-FFF2-40B4-BE49-F238E27FC236}">
                <a16:creationId xmlns:a16="http://schemas.microsoft.com/office/drawing/2014/main" id="{4C286A77-3CDE-55EC-7C36-E47EBABA6FEA}"/>
              </a:ext>
            </a:extLst>
          </p:cNvPr>
          <p:cNvCxnSpPr/>
          <p:nvPr/>
        </p:nvCxnSpPr>
        <p:spPr>
          <a:xfrm>
            <a:off x="8622792" y="3310128"/>
            <a:ext cx="524192" cy="24817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ector recto de flecha 25">
            <a:extLst>
              <a:ext uri="{FF2B5EF4-FFF2-40B4-BE49-F238E27FC236}">
                <a16:creationId xmlns:a16="http://schemas.microsoft.com/office/drawing/2014/main" id="{2A4A731D-6B51-BE53-8C5D-1B8F932319A1}"/>
              </a:ext>
            </a:extLst>
          </p:cNvPr>
          <p:cNvCxnSpPr>
            <a:cxnSpLocks/>
          </p:cNvCxnSpPr>
          <p:nvPr/>
        </p:nvCxnSpPr>
        <p:spPr>
          <a:xfrm>
            <a:off x="8153662" y="3262448"/>
            <a:ext cx="158234" cy="51643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ector recto de flecha 27">
            <a:extLst>
              <a:ext uri="{FF2B5EF4-FFF2-40B4-BE49-F238E27FC236}">
                <a16:creationId xmlns:a16="http://schemas.microsoft.com/office/drawing/2014/main" id="{0A35EF8E-6091-1A83-C2F7-1B03382C60FF}"/>
              </a:ext>
            </a:extLst>
          </p:cNvPr>
          <p:cNvCxnSpPr>
            <a:cxnSpLocks/>
          </p:cNvCxnSpPr>
          <p:nvPr/>
        </p:nvCxnSpPr>
        <p:spPr>
          <a:xfrm flipH="1">
            <a:off x="7629470" y="3301208"/>
            <a:ext cx="79117" cy="133479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2773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5" grpId="0" animBg="1"/>
      <p:bldP spid="16" grpId="0" animBg="1"/>
      <p:bldP spid="17" grpId="0" animBg="1"/>
      <p:bldP spid="18" grpId="0" animBg="1"/>
      <p:bldP spid="21" grpId="0" animBg="1"/>
      <p:bldP spid="22" grpId="0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D46CD0-4B0C-9238-9784-853D793DA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/>
              <a:t>Conceptos básicos</a:t>
            </a:r>
            <a:r>
              <a:rPr lang="es-CL" dirty="0"/>
              <a:t>: </a:t>
            </a:r>
            <a:br>
              <a:rPr lang="es-CL" dirty="0"/>
            </a:br>
            <a:r>
              <a:rPr lang="es-CL" dirty="0"/>
              <a:t>Estructura de datos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1CAECEF-64D5-8A06-96B2-3B7F9B00E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6</a:t>
            </a:fld>
            <a:endParaRPr lang="es-CL"/>
          </a:p>
        </p:txBody>
      </p:sp>
      <p:sp>
        <p:nvSpPr>
          <p:cNvPr id="22" name="CuadroTexto 21">
            <a:extLst>
              <a:ext uri="{FF2B5EF4-FFF2-40B4-BE49-F238E27FC236}">
                <a16:creationId xmlns:a16="http://schemas.microsoft.com/office/drawing/2014/main" id="{4408BA6A-1303-201A-BF0B-F81C00E8EBB0}"/>
              </a:ext>
            </a:extLst>
          </p:cNvPr>
          <p:cNvSpPr txBox="1"/>
          <p:nvPr/>
        </p:nvSpPr>
        <p:spPr>
          <a:xfrm>
            <a:off x="1097279" y="2069989"/>
            <a:ext cx="609460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800" dirty="0"/>
              <a:t> 1. Definir y guardar variables:</a:t>
            </a:r>
          </a:p>
          <a:p>
            <a:r>
              <a:rPr lang="es-MX" sz="1800" dirty="0"/>
              <a:t>                                      a &lt;- 0   o  a = 0</a:t>
            </a:r>
          </a:p>
        </p:txBody>
      </p:sp>
      <p:sp>
        <p:nvSpPr>
          <p:cNvPr id="23" name="CuadroTexto 22">
            <a:extLst>
              <a:ext uri="{FF2B5EF4-FFF2-40B4-BE49-F238E27FC236}">
                <a16:creationId xmlns:a16="http://schemas.microsoft.com/office/drawing/2014/main" id="{2D120480-2D48-49F4-58F1-160D59C32056}"/>
              </a:ext>
            </a:extLst>
          </p:cNvPr>
          <p:cNvSpPr txBox="1"/>
          <p:nvPr/>
        </p:nvSpPr>
        <p:spPr>
          <a:xfrm>
            <a:off x="5979672" y="2069989"/>
            <a:ext cx="6094602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800" dirty="0"/>
              <a:t> 4. Bucles y funciones:</a:t>
            </a:r>
          </a:p>
          <a:p>
            <a:r>
              <a:rPr lang="es-MX" sz="1800" dirty="0"/>
              <a:t>                  </a:t>
            </a:r>
            <a:r>
              <a:rPr lang="es-MX" sz="1800" dirty="0" err="1"/>
              <a:t>for</a:t>
            </a:r>
            <a:r>
              <a:rPr lang="es-MX" sz="1800" dirty="0"/>
              <a:t>        → </a:t>
            </a:r>
            <a:r>
              <a:rPr lang="es-MX" sz="1800" dirty="0" err="1"/>
              <a:t>for</a:t>
            </a:r>
            <a:r>
              <a:rPr lang="es-MX" sz="1800" dirty="0"/>
              <a:t> (variable in vector){</a:t>
            </a:r>
          </a:p>
          <a:p>
            <a:r>
              <a:rPr lang="es-MX" dirty="0"/>
              <a:t>                                                código}</a:t>
            </a:r>
            <a:endParaRPr lang="es-MX" sz="1800" dirty="0"/>
          </a:p>
          <a:p>
            <a:r>
              <a:rPr lang="es-MX" dirty="0"/>
              <a:t>                  </a:t>
            </a:r>
            <a:r>
              <a:rPr lang="es-MX" dirty="0" err="1"/>
              <a:t>if</a:t>
            </a:r>
            <a:r>
              <a:rPr lang="es-MX" dirty="0"/>
              <a:t>/</a:t>
            </a:r>
            <a:r>
              <a:rPr lang="es-MX" dirty="0" err="1"/>
              <a:t>else</a:t>
            </a:r>
            <a:r>
              <a:rPr lang="es-MX" dirty="0"/>
              <a:t>  </a:t>
            </a:r>
            <a:r>
              <a:rPr lang="es-MX" sz="1800" dirty="0"/>
              <a:t>→ </a:t>
            </a:r>
            <a:r>
              <a:rPr lang="es-MX" sz="1800" dirty="0" err="1"/>
              <a:t>if</a:t>
            </a:r>
            <a:r>
              <a:rPr lang="es-MX" sz="1800" dirty="0"/>
              <a:t>(condición){</a:t>
            </a:r>
          </a:p>
          <a:p>
            <a:r>
              <a:rPr lang="es-MX" dirty="0"/>
              <a:t>                                         código}</a:t>
            </a:r>
            <a:r>
              <a:rPr lang="es-MX" dirty="0" err="1"/>
              <a:t>else</a:t>
            </a:r>
            <a:r>
              <a:rPr lang="es-MX" dirty="0"/>
              <a:t>{</a:t>
            </a:r>
          </a:p>
          <a:p>
            <a:r>
              <a:rPr lang="es-MX" sz="1800" dirty="0"/>
              <a:t>                                        </a:t>
            </a:r>
            <a:r>
              <a:rPr lang="es-MX" dirty="0"/>
              <a:t> código}</a:t>
            </a:r>
            <a:endParaRPr lang="es-MX" sz="1800" dirty="0"/>
          </a:p>
          <a:p>
            <a:r>
              <a:rPr lang="es-MX" dirty="0"/>
              <a:t>                  función</a:t>
            </a:r>
            <a:r>
              <a:rPr lang="es-MX" sz="1800" dirty="0"/>
              <a:t> → </a:t>
            </a:r>
            <a:r>
              <a:rPr lang="es-MX" sz="1800" dirty="0" err="1"/>
              <a:t>function</a:t>
            </a:r>
            <a:r>
              <a:rPr lang="es-MX" sz="1800" dirty="0"/>
              <a:t> (argumentos){</a:t>
            </a:r>
          </a:p>
          <a:p>
            <a:r>
              <a:rPr lang="es-MX" dirty="0"/>
              <a:t>                                         código</a:t>
            </a:r>
          </a:p>
          <a:p>
            <a:r>
              <a:rPr lang="es-MX" sz="1800" dirty="0"/>
              <a:t>                                         </a:t>
            </a:r>
            <a:r>
              <a:rPr lang="es-MX" sz="1800" dirty="0" err="1"/>
              <a:t>return</a:t>
            </a:r>
            <a:r>
              <a:rPr lang="es-MX" sz="1800" dirty="0"/>
              <a:t>(variable)}</a:t>
            </a:r>
          </a:p>
          <a:p>
            <a:endParaRPr lang="es-MX" sz="1800" dirty="0"/>
          </a:p>
        </p:txBody>
      </p:sp>
      <p:sp>
        <p:nvSpPr>
          <p:cNvPr id="24" name="CuadroTexto 23">
            <a:extLst>
              <a:ext uri="{FF2B5EF4-FFF2-40B4-BE49-F238E27FC236}">
                <a16:creationId xmlns:a16="http://schemas.microsoft.com/office/drawing/2014/main" id="{850E6637-0687-0852-6E93-DE5FE363E87E}"/>
              </a:ext>
            </a:extLst>
          </p:cNvPr>
          <p:cNvSpPr txBox="1"/>
          <p:nvPr/>
        </p:nvSpPr>
        <p:spPr>
          <a:xfrm>
            <a:off x="1097279" y="2681051"/>
            <a:ext cx="6094602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800" dirty="0"/>
              <a:t> 2. Clases:</a:t>
            </a:r>
          </a:p>
          <a:p>
            <a:r>
              <a:rPr lang="es-MX" sz="1800" dirty="0"/>
              <a:t>                  Numérico → 2</a:t>
            </a:r>
          </a:p>
          <a:p>
            <a:r>
              <a:rPr lang="es-MX" dirty="0"/>
              <a:t>                  Carácter   </a:t>
            </a:r>
            <a:r>
              <a:rPr lang="es-MX" sz="1800" dirty="0"/>
              <a:t>→ “2” (texto)</a:t>
            </a:r>
          </a:p>
          <a:p>
            <a:r>
              <a:rPr lang="es-MX" dirty="0"/>
              <a:t>                  L</a:t>
            </a:r>
            <a:r>
              <a:rPr lang="es-MX" sz="1800" dirty="0"/>
              <a:t>ógico      → TRUE, FALSE</a:t>
            </a:r>
          </a:p>
          <a:p>
            <a:endParaRPr lang="es-MX" sz="1800" dirty="0"/>
          </a:p>
        </p:txBody>
      </p:sp>
      <p:sp>
        <p:nvSpPr>
          <p:cNvPr id="25" name="CuadroTexto 24">
            <a:extLst>
              <a:ext uri="{FF2B5EF4-FFF2-40B4-BE49-F238E27FC236}">
                <a16:creationId xmlns:a16="http://schemas.microsoft.com/office/drawing/2014/main" id="{5CCEDDAA-4598-3383-659F-D2C630FEA2BC}"/>
              </a:ext>
            </a:extLst>
          </p:cNvPr>
          <p:cNvSpPr txBox="1"/>
          <p:nvPr/>
        </p:nvSpPr>
        <p:spPr>
          <a:xfrm>
            <a:off x="1097279" y="3945181"/>
            <a:ext cx="6094602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s-MX" sz="1800" dirty="0"/>
              <a:t> 3. Indexado:</a:t>
            </a:r>
          </a:p>
          <a:p>
            <a:r>
              <a:rPr lang="es-MX" sz="1800" dirty="0"/>
              <a:t>                  variable[dim1, dim2, dim2…. ]</a:t>
            </a:r>
          </a:p>
          <a:p>
            <a:r>
              <a:rPr lang="es-MX" dirty="0"/>
              <a:t>                  b &lt;- c(1,2,4,19,10)</a:t>
            </a:r>
          </a:p>
          <a:p>
            <a:r>
              <a:rPr lang="es-MX" sz="1800" dirty="0"/>
              <a:t>                  b[4 ]   es 19</a:t>
            </a:r>
          </a:p>
        </p:txBody>
      </p:sp>
    </p:spTree>
    <p:extLst>
      <p:ext uri="{BB962C8B-B14F-4D97-AF65-F5344CB8AC3E}">
        <p14:creationId xmlns:p14="http://schemas.microsoft.com/office/powerpoint/2010/main" val="217223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8BC4930-3DF7-50B4-1635-FB7D4E5C30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/>
              <a:t>Estructura de datos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541616E-E508-4317-896F-E81025FEAA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3D633-CDAC-45E3-BA7D-79D13148ED64}" type="slidenum">
              <a:rPr lang="es-CL" smtClean="0"/>
              <a:t>7</a:t>
            </a:fld>
            <a:endParaRPr lang="es-CL"/>
          </a:p>
        </p:txBody>
      </p:sp>
      <p:sp>
        <p:nvSpPr>
          <p:cNvPr id="13" name="Forma libre: forma 12">
            <a:extLst>
              <a:ext uri="{FF2B5EF4-FFF2-40B4-BE49-F238E27FC236}">
                <a16:creationId xmlns:a16="http://schemas.microsoft.com/office/drawing/2014/main" id="{216B2E8B-BA77-5155-EA04-ECF5B3EDF3EF}"/>
              </a:ext>
            </a:extLst>
          </p:cNvPr>
          <p:cNvSpPr/>
          <p:nvPr/>
        </p:nvSpPr>
        <p:spPr>
          <a:xfrm>
            <a:off x="1066801" y="2053817"/>
            <a:ext cx="5501778" cy="1130332"/>
          </a:xfrm>
          <a:custGeom>
            <a:avLst/>
            <a:gdLst>
              <a:gd name="connsiteX0" fmla="*/ 0 w 10058399"/>
              <a:gd name="connsiteY0" fmla="*/ 0 h 680400"/>
              <a:gd name="connsiteX1" fmla="*/ 10058399 w 10058399"/>
              <a:gd name="connsiteY1" fmla="*/ 0 h 680400"/>
              <a:gd name="connsiteX2" fmla="*/ 10058399 w 10058399"/>
              <a:gd name="connsiteY2" fmla="*/ 680400 h 680400"/>
              <a:gd name="connsiteX3" fmla="*/ 0 w 10058399"/>
              <a:gd name="connsiteY3" fmla="*/ 680400 h 680400"/>
              <a:gd name="connsiteX4" fmla="*/ 0 w 10058399"/>
              <a:gd name="connsiteY4" fmla="*/ 0 h 68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58399" h="680400">
                <a:moveTo>
                  <a:pt x="0" y="0"/>
                </a:moveTo>
                <a:lnTo>
                  <a:pt x="10058399" y="0"/>
                </a:lnTo>
                <a:lnTo>
                  <a:pt x="10058399" y="680400"/>
                </a:lnTo>
                <a:lnTo>
                  <a:pt x="0" y="68040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0644" tIns="333248" rIns="780644" bIns="113792" numCol="1" spcCol="1270" anchor="t" anchorCtr="0">
            <a:noAutofit/>
          </a:bodyPr>
          <a:lstStyle/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CL" sz="1600" dirty="0"/>
              <a:t>Puede ser numérico, de carácter o lógico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CL" sz="1600" kern="1200" dirty="0"/>
              <a:t>Vector &lt;- c(1,2,3)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CL" sz="1600" dirty="0"/>
              <a:t>Vector &lt;- 1:3</a:t>
            </a:r>
            <a:endParaRPr lang="es-CL" sz="1600" kern="1200" dirty="0"/>
          </a:p>
        </p:txBody>
      </p:sp>
      <p:sp>
        <p:nvSpPr>
          <p:cNvPr id="14" name="Forma libre: forma 13">
            <a:extLst>
              <a:ext uri="{FF2B5EF4-FFF2-40B4-BE49-F238E27FC236}">
                <a16:creationId xmlns:a16="http://schemas.microsoft.com/office/drawing/2014/main" id="{99DEEE8B-E41C-804A-D966-EB0CBC68AA75}"/>
              </a:ext>
            </a:extLst>
          </p:cNvPr>
          <p:cNvSpPr/>
          <p:nvPr/>
        </p:nvSpPr>
        <p:spPr>
          <a:xfrm>
            <a:off x="1599883" y="1798526"/>
            <a:ext cx="2880001" cy="472320"/>
          </a:xfrm>
          <a:custGeom>
            <a:avLst/>
            <a:gdLst>
              <a:gd name="connsiteX0" fmla="*/ 0 w 2880001"/>
              <a:gd name="connsiteY0" fmla="*/ 78722 h 472320"/>
              <a:gd name="connsiteX1" fmla="*/ 78722 w 2880001"/>
              <a:gd name="connsiteY1" fmla="*/ 0 h 472320"/>
              <a:gd name="connsiteX2" fmla="*/ 2801279 w 2880001"/>
              <a:gd name="connsiteY2" fmla="*/ 0 h 472320"/>
              <a:gd name="connsiteX3" fmla="*/ 2880001 w 2880001"/>
              <a:gd name="connsiteY3" fmla="*/ 78722 h 472320"/>
              <a:gd name="connsiteX4" fmla="*/ 2880001 w 2880001"/>
              <a:gd name="connsiteY4" fmla="*/ 393598 h 472320"/>
              <a:gd name="connsiteX5" fmla="*/ 2801279 w 2880001"/>
              <a:gd name="connsiteY5" fmla="*/ 472320 h 472320"/>
              <a:gd name="connsiteX6" fmla="*/ 78722 w 2880001"/>
              <a:gd name="connsiteY6" fmla="*/ 472320 h 472320"/>
              <a:gd name="connsiteX7" fmla="*/ 0 w 2880001"/>
              <a:gd name="connsiteY7" fmla="*/ 393598 h 472320"/>
              <a:gd name="connsiteX8" fmla="*/ 0 w 2880001"/>
              <a:gd name="connsiteY8" fmla="*/ 78722 h 472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80001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2801279" y="0"/>
                </a:lnTo>
                <a:cubicBezTo>
                  <a:pt x="2844756" y="0"/>
                  <a:pt x="2880001" y="35245"/>
                  <a:pt x="2880001" y="78722"/>
                </a:cubicBezTo>
                <a:lnTo>
                  <a:pt x="2880001" y="393598"/>
                </a:lnTo>
                <a:cubicBezTo>
                  <a:pt x="2880001" y="437075"/>
                  <a:pt x="2844756" y="472320"/>
                  <a:pt x="2801279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9186" tIns="23057" rIns="289186" bIns="23057" numCol="1" spcCol="1270" anchor="ctr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CL" sz="1600" dirty="0"/>
              <a:t>Vector</a:t>
            </a:r>
            <a:endParaRPr lang="es-CL" sz="1600" kern="1200" dirty="0"/>
          </a:p>
        </p:txBody>
      </p:sp>
      <p:sp>
        <p:nvSpPr>
          <p:cNvPr id="15" name="Forma libre: forma 14">
            <a:extLst>
              <a:ext uri="{FF2B5EF4-FFF2-40B4-BE49-F238E27FC236}">
                <a16:creationId xmlns:a16="http://schemas.microsoft.com/office/drawing/2014/main" id="{1D74CDEE-53E5-AF49-7AB8-713658D6593D}"/>
              </a:ext>
            </a:extLst>
          </p:cNvPr>
          <p:cNvSpPr/>
          <p:nvPr/>
        </p:nvSpPr>
        <p:spPr>
          <a:xfrm>
            <a:off x="1066798" y="3592128"/>
            <a:ext cx="5501781" cy="1140189"/>
          </a:xfrm>
          <a:custGeom>
            <a:avLst/>
            <a:gdLst>
              <a:gd name="connsiteX0" fmla="*/ 0 w 10058399"/>
              <a:gd name="connsiteY0" fmla="*/ 0 h 680400"/>
              <a:gd name="connsiteX1" fmla="*/ 10058399 w 10058399"/>
              <a:gd name="connsiteY1" fmla="*/ 0 h 680400"/>
              <a:gd name="connsiteX2" fmla="*/ 10058399 w 10058399"/>
              <a:gd name="connsiteY2" fmla="*/ 680400 h 680400"/>
              <a:gd name="connsiteX3" fmla="*/ 0 w 10058399"/>
              <a:gd name="connsiteY3" fmla="*/ 680400 h 680400"/>
              <a:gd name="connsiteX4" fmla="*/ 0 w 10058399"/>
              <a:gd name="connsiteY4" fmla="*/ 0 h 68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58399" h="680400">
                <a:moveTo>
                  <a:pt x="0" y="0"/>
                </a:moveTo>
                <a:lnTo>
                  <a:pt x="10058399" y="0"/>
                </a:lnTo>
                <a:lnTo>
                  <a:pt x="10058399" y="680400"/>
                </a:lnTo>
                <a:lnTo>
                  <a:pt x="0" y="68040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0644" tIns="333248" rIns="780644" bIns="113792" numCol="1" spcCol="1270" anchor="t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CL" sz="1600" dirty="0"/>
              <a:t>Arreglos en dos dimensiones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CL" sz="1600" kern="1200" dirty="0"/>
              <a:t>Deben tener el mismo tipo de variable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CL" sz="1600" dirty="0"/>
              <a:t>Matriz &lt;- </a:t>
            </a:r>
            <a:r>
              <a:rPr lang="pt-BR" sz="1600" dirty="0" err="1"/>
              <a:t>matrix</a:t>
            </a:r>
            <a:r>
              <a:rPr lang="pt-BR" sz="1600" dirty="0"/>
              <a:t>(data= NA, </a:t>
            </a:r>
            <a:r>
              <a:rPr lang="pt-BR" sz="1600" dirty="0" err="1"/>
              <a:t>ncol</a:t>
            </a:r>
            <a:r>
              <a:rPr lang="pt-BR" sz="1600" dirty="0"/>
              <a:t> = 3, </a:t>
            </a:r>
            <a:r>
              <a:rPr lang="pt-BR" sz="1600" dirty="0" err="1"/>
              <a:t>nrow</a:t>
            </a:r>
            <a:r>
              <a:rPr lang="pt-BR" sz="1600" dirty="0"/>
              <a:t> = 6) </a:t>
            </a:r>
            <a:endParaRPr lang="es-CL" sz="1600" kern="1200" dirty="0"/>
          </a:p>
        </p:txBody>
      </p:sp>
      <p:sp>
        <p:nvSpPr>
          <p:cNvPr id="16" name="Forma libre: forma 15">
            <a:extLst>
              <a:ext uri="{FF2B5EF4-FFF2-40B4-BE49-F238E27FC236}">
                <a16:creationId xmlns:a16="http://schemas.microsoft.com/office/drawing/2014/main" id="{09C726AB-902D-B044-047F-B163FBDA0734}"/>
              </a:ext>
            </a:extLst>
          </p:cNvPr>
          <p:cNvSpPr/>
          <p:nvPr/>
        </p:nvSpPr>
        <p:spPr>
          <a:xfrm>
            <a:off x="1381787" y="3308153"/>
            <a:ext cx="2880001" cy="472320"/>
          </a:xfrm>
          <a:custGeom>
            <a:avLst/>
            <a:gdLst>
              <a:gd name="connsiteX0" fmla="*/ 0 w 2880001"/>
              <a:gd name="connsiteY0" fmla="*/ 78722 h 472320"/>
              <a:gd name="connsiteX1" fmla="*/ 78722 w 2880001"/>
              <a:gd name="connsiteY1" fmla="*/ 0 h 472320"/>
              <a:gd name="connsiteX2" fmla="*/ 2801279 w 2880001"/>
              <a:gd name="connsiteY2" fmla="*/ 0 h 472320"/>
              <a:gd name="connsiteX3" fmla="*/ 2880001 w 2880001"/>
              <a:gd name="connsiteY3" fmla="*/ 78722 h 472320"/>
              <a:gd name="connsiteX4" fmla="*/ 2880001 w 2880001"/>
              <a:gd name="connsiteY4" fmla="*/ 393598 h 472320"/>
              <a:gd name="connsiteX5" fmla="*/ 2801279 w 2880001"/>
              <a:gd name="connsiteY5" fmla="*/ 472320 h 472320"/>
              <a:gd name="connsiteX6" fmla="*/ 78722 w 2880001"/>
              <a:gd name="connsiteY6" fmla="*/ 472320 h 472320"/>
              <a:gd name="connsiteX7" fmla="*/ 0 w 2880001"/>
              <a:gd name="connsiteY7" fmla="*/ 393598 h 472320"/>
              <a:gd name="connsiteX8" fmla="*/ 0 w 2880001"/>
              <a:gd name="connsiteY8" fmla="*/ 78722 h 472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80001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2801279" y="0"/>
                </a:lnTo>
                <a:cubicBezTo>
                  <a:pt x="2844756" y="0"/>
                  <a:pt x="2880001" y="35245"/>
                  <a:pt x="2880001" y="78722"/>
                </a:cubicBezTo>
                <a:lnTo>
                  <a:pt x="2880001" y="393598"/>
                </a:lnTo>
                <a:cubicBezTo>
                  <a:pt x="2880001" y="437075"/>
                  <a:pt x="2844756" y="472320"/>
                  <a:pt x="2801279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9186" tIns="23057" rIns="289186" bIns="23057" numCol="1" spcCol="1270" anchor="ctr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CL" sz="1600" dirty="0"/>
              <a:t>Matrices</a:t>
            </a:r>
            <a:endParaRPr lang="es-CL" sz="1600" kern="1200" dirty="0"/>
          </a:p>
        </p:txBody>
      </p:sp>
      <p:sp>
        <p:nvSpPr>
          <p:cNvPr id="17" name="Forma libre: forma 16">
            <a:extLst>
              <a:ext uri="{FF2B5EF4-FFF2-40B4-BE49-F238E27FC236}">
                <a16:creationId xmlns:a16="http://schemas.microsoft.com/office/drawing/2014/main" id="{9B605788-D8A8-4D70-713F-1031BBB22F67}"/>
              </a:ext>
            </a:extLst>
          </p:cNvPr>
          <p:cNvSpPr/>
          <p:nvPr/>
        </p:nvSpPr>
        <p:spPr>
          <a:xfrm>
            <a:off x="1066799" y="4968879"/>
            <a:ext cx="5501780" cy="1140189"/>
          </a:xfrm>
          <a:custGeom>
            <a:avLst/>
            <a:gdLst>
              <a:gd name="connsiteX0" fmla="*/ 0 w 10058399"/>
              <a:gd name="connsiteY0" fmla="*/ 0 h 680400"/>
              <a:gd name="connsiteX1" fmla="*/ 10058399 w 10058399"/>
              <a:gd name="connsiteY1" fmla="*/ 0 h 680400"/>
              <a:gd name="connsiteX2" fmla="*/ 10058399 w 10058399"/>
              <a:gd name="connsiteY2" fmla="*/ 680400 h 680400"/>
              <a:gd name="connsiteX3" fmla="*/ 0 w 10058399"/>
              <a:gd name="connsiteY3" fmla="*/ 680400 h 680400"/>
              <a:gd name="connsiteX4" fmla="*/ 0 w 10058399"/>
              <a:gd name="connsiteY4" fmla="*/ 0 h 68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58399" h="680400">
                <a:moveTo>
                  <a:pt x="0" y="0"/>
                </a:moveTo>
                <a:lnTo>
                  <a:pt x="10058399" y="0"/>
                </a:lnTo>
                <a:lnTo>
                  <a:pt x="10058399" y="680400"/>
                </a:lnTo>
                <a:lnTo>
                  <a:pt x="0" y="68040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0644" tIns="333248" rIns="780644" bIns="113792" numCol="1" spcCol="1270" anchor="t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CL" sz="1600" dirty="0"/>
              <a:t>Generalización de matrices, n dimensiones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CL" sz="1600" kern="1200" dirty="0"/>
              <a:t>“superponer matrices”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CL" sz="1600" dirty="0"/>
              <a:t>Array &lt;- array(data= NA, </a:t>
            </a:r>
            <a:r>
              <a:rPr lang="es-CL" sz="1600" dirty="0" err="1"/>
              <a:t>dim</a:t>
            </a:r>
            <a:r>
              <a:rPr lang="es-CL" sz="1600" dirty="0"/>
              <a:t>= c(2,3,2))</a:t>
            </a:r>
            <a:endParaRPr lang="es-CL" sz="1600" kern="1200" dirty="0"/>
          </a:p>
        </p:txBody>
      </p:sp>
      <p:sp>
        <p:nvSpPr>
          <p:cNvPr id="18" name="Forma libre: forma 17">
            <a:extLst>
              <a:ext uri="{FF2B5EF4-FFF2-40B4-BE49-F238E27FC236}">
                <a16:creationId xmlns:a16="http://schemas.microsoft.com/office/drawing/2014/main" id="{783F1ED5-01C8-D819-DE29-5277353E0F78}"/>
              </a:ext>
            </a:extLst>
          </p:cNvPr>
          <p:cNvSpPr/>
          <p:nvPr/>
        </p:nvSpPr>
        <p:spPr>
          <a:xfrm>
            <a:off x="1381786" y="4856321"/>
            <a:ext cx="2880001" cy="472320"/>
          </a:xfrm>
          <a:custGeom>
            <a:avLst/>
            <a:gdLst>
              <a:gd name="connsiteX0" fmla="*/ 0 w 2880001"/>
              <a:gd name="connsiteY0" fmla="*/ 78722 h 472320"/>
              <a:gd name="connsiteX1" fmla="*/ 78722 w 2880001"/>
              <a:gd name="connsiteY1" fmla="*/ 0 h 472320"/>
              <a:gd name="connsiteX2" fmla="*/ 2801279 w 2880001"/>
              <a:gd name="connsiteY2" fmla="*/ 0 h 472320"/>
              <a:gd name="connsiteX3" fmla="*/ 2880001 w 2880001"/>
              <a:gd name="connsiteY3" fmla="*/ 78722 h 472320"/>
              <a:gd name="connsiteX4" fmla="*/ 2880001 w 2880001"/>
              <a:gd name="connsiteY4" fmla="*/ 393598 h 472320"/>
              <a:gd name="connsiteX5" fmla="*/ 2801279 w 2880001"/>
              <a:gd name="connsiteY5" fmla="*/ 472320 h 472320"/>
              <a:gd name="connsiteX6" fmla="*/ 78722 w 2880001"/>
              <a:gd name="connsiteY6" fmla="*/ 472320 h 472320"/>
              <a:gd name="connsiteX7" fmla="*/ 0 w 2880001"/>
              <a:gd name="connsiteY7" fmla="*/ 393598 h 472320"/>
              <a:gd name="connsiteX8" fmla="*/ 0 w 2880001"/>
              <a:gd name="connsiteY8" fmla="*/ 78722 h 472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80001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2801279" y="0"/>
                </a:lnTo>
                <a:cubicBezTo>
                  <a:pt x="2844756" y="0"/>
                  <a:pt x="2880001" y="35245"/>
                  <a:pt x="2880001" y="78722"/>
                </a:cubicBezTo>
                <a:lnTo>
                  <a:pt x="2880001" y="393598"/>
                </a:lnTo>
                <a:cubicBezTo>
                  <a:pt x="2880001" y="437075"/>
                  <a:pt x="2844756" y="472320"/>
                  <a:pt x="2801279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9186" tIns="23057" rIns="289186" bIns="23057" numCol="1" spcCol="1270" anchor="ctr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CL" sz="1600" dirty="0" err="1"/>
              <a:t>Arrays</a:t>
            </a:r>
            <a:endParaRPr lang="es-CL" sz="1600" kern="1200" dirty="0"/>
          </a:p>
        </p:txBody>
      </p:sp>
      <p:sp>
        <p:nvSpPr>
          <p:cNvPr id="19" name="Forma libre: forma 18">
            <a:extLst>
              <a:ext uri="{FF2B5EF4-FFF2-40B4-BE49-F238E27FC236}">
                <a16:creationId xmlns:a16="http://schemas.microsoft.com/office/drawing/2014/main" id="{7D02C728-598E-FD57-9408-93CBC2F36B74}"/>
              </a:ext>
            </a:extLst>
          </p:cNvPr>
          <p:cNvSpPr/>
          <p:nvPr/>
        </p:nvSpPr>
        <p:spPr>
          <a:xfrm>
            <a:off x="6690222" y="2053816"/>
            <a:ext cx="5272479" cy="2187655"/>
          </a:xfrm>
          <a:custGeom>
            <a:avLst/>
            <a:gdLst>
              <a:gd name="connsiteX0" fmla="*/ 0 w 10058399"/>
              <a:gd name="connsiteY0" fmla="*/ 0 h 680400"/>
              <a:gd name="connsiteX1" fmla="*/ 10058399 w 10058399"/>
              <a:gd name="connsiteY1" fmla="*/ 0 h 680400"/>
              <a:gd name="connsiteX2" fmla="*/ 10058399 w 10058399"/>
              <a:gd name="connsiteY2" fmla="*/ 680400 h 680400"/>
              <a:gd name="connsiteX3" fmla="*/ 0 w 10058399"/>
              <a:gd name="connsiteY3" fmla="*/ 680400 h 680400"/>
              <a:gd name="connsiteX4" fmla="*/ 0 w 10058399"/>
              <a:gd name="connsiteY4" fmla="*/ 0 h 68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58399" h="680400">
                <a:moveTo>
                  <a:pt x="0" y="0"/>
                </a:moveTo>
                <a:lnTo>
                  <a:pt x="10058399" y="0"/>
                </a:lnTo>
                <a:lnTo>
                  <a:pt x="10058399" y="680400"/>
                </a:lnTo>
                <a:lnTo>
                  <a:pt x="0" y="68040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0644" tIns="333248" rIns="780644" bIns="113792" numCol="1" spcCol="1270" anchor="t" anchorCtr="0">
            <a:noAutofit/>
          </a:bodyPr>
          <a:lstStyle/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CL" sz="1600" dirty="0"/>
              <a:t>Similar a matrices (arreglos en 2 </a:t>
            </a:r>
            <a:r>
              <a:rPr lang="es-CL" sz="1600" dirty="0" err="1"/>
              <a:t>dim</a:t>
            </a:r>
            <a:r>
              <a:rPr lang="es-CL" sz="1600" dirty="0"/>
              <a:t>)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CL" sz="1600" dirty="0"/>
              <a:t>Cada columna puede contener un tipo de variable</a:t>
            </a:r>
          </a:p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CL" sz="1600" dirty="0"/>
              <a:t>Facilidad de acceso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CL" sz="1600" dirty="0"/>
              <a:t>data  &lt;- </a:t>
            </a:r>
            <a:r>
              <a:rPr lang="es-CL" sz="1600" dirty="0" err="1"/>
              <a:t>data.frame</a:t>
            </a:r>
            <a:r>
              <a:rPr lang="es-CL" sz="1600" dirty="0"/>
              <a:t>("col1" = 1:3, "col2" = c(“a”, “b”, “c”)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CL" sz="1600" dirty="0" err="1"/>
              <a:t>dataframe</a:t>
            </a:r>
            <a:r>
              <a:rPr lang="es-CL" sz="1600" dirty="0"/>
              <a:t> &lt;- </a:t>
            </a:r>
            <a:r>
              <a:rPr lang="es-CL" sz="1600" dirty="0" err="1"/>
              <a:t>as.data.frame</a:t>
            </a:r>
            <a:r>
              <a:rPr lang="es-CL" sz="1600" dirty="0"/>
              <a:t>(</a:t>
            </a:r>
            <a:r>
              <a:rPr lang="es-CL" sz="1600" dirty="0" err="1"/>
              <a:t>matrix</a:t>
            </a:r>
            <a:r>
              <a:rPr lang="es-CL" sz="1600" dirty="0"/>
              <a:t>)</a:t>
            </a:r>
          </a:p>
        </p:txBody>
      </p:sp>
      <p:sp>
        <p:nvSpPr>
          <p:cNvPr id="20" name="Forma libre: forma 19">
            <a:extLst>
              <a:ext uri="{FF2B5EF4-FFF2-40B4-BE49-F238E27FC236}">
                <a16:creationId xmlns:a16="http://schemas.microsoft.com/office/drawing/2014/main" id="{47B4A1EF-B3C2-C47E-9739-1A48B811AC28}"/>
              </a:ext>
            </a:extLst>
          </p:cNvPr>
          <p:cNvSpPr/>
          <p:nvPr/>
        </p:nvSpPr>
        <p:spPr>
          <a:xfrm>
            <a:off x="7223304" y="1798526"/>
            <a:ext cx="2880001" cy="472320"/>
          </a:xfrm>
          <a:custGeom>
            <a:avLst/>
            <a:gdLst>
              <a:gd name="connsiteX0" fmla="*/ 0 w 2880001"/>
              <a:gd name="connsiteY0" fmla="*/ 78722 h 472320"/>
              <a:gd name="connsiteX1" fmla="*/ 78722 w 2880001"/>
              <a:gd name="connsiteY1" fmla="*/ 0 h 472320"/>
              <a:gd name="connsiteX2" fmla="*/ 2801279 w 2880001"/>
              <a:gd name="connsiteY2" fmla="*/ 0 h 472320"/>
              <a:gd name="connsiteX3" fmla="*/ 2880001 w 2880001"/>
              <a:gd name="connsiteY3" fmla="*/ 78722 h 472320"/>
              <a:gd name="connsiteX4" fmla="*/ 2880001 w 2880001"/>
              <a:gd name="connsiteY4" fmla="*/ 393598 h 472320"/>
              <a:gd name="connsiteX5" fmla="*/ 2801279 w 2880001"/>
              <a:gd name="connsiteY5" fmla="*/ 472320 h 472320"/>
              <a:gd name="connsiteX6" fmla="*/ 78722 w 2880001"/>
              <a:gd name="connsiteY6" fmla="*/ 472320 h 472320"/>
              <a:gd name="connsiteX7" fmla="*/ 0 w 2880001"/>
              <a:gd name="connsiteY7" fmla="*/ 393598 h 472320"/>
              <a:gd name="connsiteX8" fmla="*/ 0 w 2880001"/>
              <a:gd name="connsiteY8" fmla="*/ 78722 h 472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80001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2801279" y="0"/>
                </a:lnTo>
                <a:cubicBezTo>
                  <a:pt x="2844756" y="0"/>
                  <a:pt x="2880001" y="35245"/>
                  <a:pt x="2880001" y="78722"/>
                </a:cubicBezTo>
                <a:lnTo>
                  <a:pt x="2880001" y="393598"/>
                </a:lnTo>
                <a:cubicBezTo>
                  <a:pt x="2880001" y="437075"/>
                  <a:pt x="2844756" y="472320"/>
                  <a:pt x="2801279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9186" tIns="23057" rIns="289186" bIns="23057" numCol="1" spcCol="1270" anchor="ctr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CL" sz="1600" dirty="0" err="1"/>
              <a:t>Dataframe</a:t>
            </a:r>
            <a:endParaRPr lang="es-CL" sz="1600" kern="1200" dirty="0"/>
          </a:p>
        </p:txBody>
      </p:sp>
      <p:sp>
        <p:nvSpPr>
          <p:cNvPr id="21" name="Forma libre: forma 20">
            <a:extLst>
              <a:ext uri="{FF2B5EF4-FFF2-40B4-BE49-F238E27FC236}">
                <a16:creationId xmlns:a16="http://schemas.microsoft.com/office/drawing/2014/main" id="{48698838-908B-D156-F68A-F029F6A92896}"/>
              </a:ext>
            </a:extLst>
          </p:cNvPr>
          <p:cNvSpPr/>
          <p:nvPr/>
        </p:nvSpPr>
        <p:spPr>
          <a:xfrm>
            <a:off x="6690222" y="4732317"/>
            <a:ext cx="5188592" cy="1517481"/>
          </a:xfrm>
          <a:custGeom>
            <a:avLst/>
            <a:gdLst>
              <a:gd name="connsiteX0" fmla="*/ 0 w 10058399"/>
              <a:gd name="connsiteY0" fmla="*/ 0 h 680400"/>
              <a:gd name="connsiteX1" fmla="*/ 10058399 w 10058399"/>
              <a:gd name="connsiteY1" fmla="*/ 0 h 680400"/>
              <a:gd name="connsiteX2" fmla="*/ 10058399 w 10058399"/>
              <a:gd name="connsiteY2" fmla="*/ 680400 h 680400"/>
              <a:gd name="connsiteX3" fmla="*/ 0 w 10058399"/>
              <a:gd name="connsiteY3" fmla="*/ 680400 h 680400"/>
              <a:gd name="connsiteX4" fmla="*/ 0 w 10058399"/>
              <a:gd name="connsiteY4" fmla="*/ 0 h 68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58399" h="680400">
                <a:moveTo>
                  <a:pt x="0" y="0"/>
                </a:moveTo>
                <a:lnTo>
                  <a:pt x="10058399" y="0"/>
                </a:lnTo>
                <a:lnTo>
                  <a:pt x="10058399" y="680400"/>
                </a:lnTo>
                <a:lnTo>
                  <a:pt x="0" y="680400"/>
                </a:lnTo>
                <a:lnTo>
                  <a:pt x="0" y="0"/>
                </a:lnTo>
                <a:close/>
              </a:path>
            </a:pathLst>
          </a:custGeom>
          <a:noFill/>
        </p:spPr>
        <p:style>
          <a:lnRef idx="2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780644" tIns="333248" rIns="780644" bIns="113792" numCol="1" spcCol="1270" anchor="t" anchorCtr="0">
            <a:noAutofit/>
          </a:bodyPr>
          <a:lstStyle/>
          <a:p>
            <a:pPr marL="171450" lvl="1" indent="-171450" algn="l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es-CL" sz="1600" dirty="0"/>
              <a:t>Pueden almacenar elementos de distinto tipo</a:t>
            </a:r>
          </a:p>
          <a:p>
            <a:pPr marL="171450" lvl="1" indent="-171450" defTabSz="71120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r>
              <a:rPr lang="fr-FR" sz="1600" dirty="0" err="1"/>
              <a:t>aux_lista</a:t>
            </a:r>
            <a:r>
              <a:rPr lang="fr-FR" sz="1600" dirty="0"/>
              <a:t> &lt;- </a:t>
            </a:r>
            <a:r>
              <a:rPr lang="fr-FR" sz="1600" dirty="0" err="1"/>
              <a:t>list</a:t>
            </a:r>
            <a:r>
              <a:rPr lang="fr-FR" sz="1600" dirty="0"/>
              <a:t>(</a:t>
            </a:r>
            <a:r>
              <a:rPr lang="fr-FR" sz="1600" dirty="0" err="1"/>
              <a:t>vector_character</a:t>
            </a:r>
            <a:r>
              <a:rPr lang="fr-FR" sz="1600" dirty="0"/>
              <a:t>, </a:t>
            </a:r>
            <a:r>
              <a:rPr lang="fr-FR" sz="1600" dirty="0" err="1"/>
              <a:t>vector_numeric</a:t>
            </a:r>
            <a:r>
              <a:rPr lang="fr-FR" sz="1600" dirty="0"/>
              <a:t>, matrix, </a:t>
            </a:r>
            <a:r>
              <a:rPr lang="fr-FR" sz="1600" dirty="0" err="1"/>
              <a:t>dataframe</a:t>
            </a:r>
            <a:r>
              <a:rPr lang="fr-FR" sz="1600" dirty="0"/>
              <a:t>)</a:t>
            </a:r>
            <a:endParaRPr lang="es-CL" sz="1600" kern="1200" dirty="0"/>
          </a:p>
        </p:txBody>
      </p:sp>
      <p:sp>
        <p:nvSpPr>
          <p:cNvPr id="22" name="Forma libre: forma 21">
            <a:extLst>
              <a:ext uri="{FF2B5EF4-FFF2-40B4-BE49-F238E27FC236}">
                <a16:creationId xmlns:a16="http://schemas.microsoft.com/office/drawing/2014/main" id="{FE56276D-99B5-393B-0597-A7F25461DE1A}"/>
              </a:ext>
            </a:extLst>
          </p:cNvPr>
          <p:cNvSpPr/>
          <p:nvPr/>
        </p:nvSpPr>
        <p:spPr>
          <a:xfrm>
            <a:off x="7005210" y="4448342"/>
            <a:ext cx="2880001" cy="472320"/>
          </a:xfrm>
          <a:custGeom>
            <a:avLst/>
            <a:gdLst>
              <a:gd name="connsiteX0" fmla="*/ 0 w 2880001"/>
              <a:gd name="connsiteY0" fmla="*/ 78722 h 472320"/>
              <a:gd name="connsiteX1" fmla="*/ 78722 w 2880001"/>
              <a:gd name="connsiteY1" fmla="*/ 0 h 472320"/>
              <a:gd name="connsiteX2" fmla="*/ 2801279 w 2880001"/>
              <a:gd name="connsiteY2" fmla="*/ 0 h 472320"/>
              <a:gd name="connsiteX3" fmla="*/ 2880001 w 2880001"/>
              <a:gd name="connsiteY3" fmla="*/ 78722 h 472320"/>
              <a:gd name="connsiteX4" fmla="*/ 2880001 w 2880001"/>
              <a:gd name="connsiteY4" fmla="*/ 393598 h 472320"/>
              <a:gd name="connsiteX5" fmla="*/ 2801279 w 2880001"/>
              <a:gd name="connsiteY5" fmla="*/ 472320 h 472320"/>
              <a:gd name="connsiteX6" fmla="*/ 78722 w 2880001"/>
              <a:gd name="connsiteY6" fmla="*/ 472320 h 472320"/>
              <a:gd name="connsiteX7" fmla="*/ 0 w 2880001"/>
              <a:gd name="connsiteY7" fmla="*/ 393598 h 472320"/>
              <a:gd name="connsiteX8" fmla="*/ 0 w 2880001"/>
              <a:gd name="connsiteY8" fmla="*/ 78722 h 472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880001" h="472320">
                <a:moveTo>
                  <a:pt x="0" y="78722"/>
                </a:moveTo>
                <a:cubicBezTo>
                  <a:pt x="0" y="35245"/>
                  <a:pt x="35245" y="0"/>
                  <a:pt x="78722" y="0"/>
                </a:cubicBezTo>
                <a:lnTo>
                  <a:pt x="2801279" y="0"/>
                </a:lnTo>
                <a:cubicBezTo>
                  <a:pt x="2844756" y="0"/>
                  <a:pt x="2880001" y="35245"/>
                  <a:pt x="2880001" y="78722"/>
                </a:cubicBezTo>
                <a:lnTo>
                  <a:pt x="2880001" y="393598"/>
                </a:lnTo>
                <a:cubicBezTo>
                  <a:pt x="2880001" y="437075"/>
                  <a:pt x="2844756" y="472320"/>
                  <a:pt x="2801279" y="472320"/>
                </a:cubicBezTo>
                <a:lnTo>
                  <a:pt x="78722" y="472320"/>
                </a:lnTo>
                <a:cubicBezTo>
                  <a:pt x="35245" y="472320"/>
                  <a:pt x="0" y="437075"/>
                  <a:pt x="0" y="393598"/>
                </a:cubicBezTo>
                <a:lnTo>
                  <a:pt x="0" y="78722"/>
                </a:lnTo>
                <a:close/>
              </a:path>
            </a:pathLst>
          </a:custGeom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289186" tIns="23057" rIns="289186" bIns="23057" numCol="1" spcCol="1270" anchor="ctr" anchorCtr="0">
            <a:noAutofit/>
          </a:bodyPr>
          <a:lstStyle/>
          <a:p>
            <a:pPr marL="0" lvl="0" indent="0" algn="l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es-CL" sz="1600" dirty="0"/>
              <a:t>Listas</a:t>
            </a:r>
            <a:endParaRPr lang="es-CL" sz="1600" kern="1200" dirty="0"/>
          </a:p>
        </p:txBody>
      </p:sp>
    </p:spTree>
    <p:extLst>
      <p:ext uri="{BB962C8B-B14F-4D97-AF65-F5344CB8AC3E}">
        <p14:creationId xmlns:p14="http://schemas.microsoft.com/office/powerpoint/2010/main" val="2249749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</p:bldLst>
  </p:timing>
</p:sld>
</file>

<file path=ppt/theme/theme1.xml><?xml version="1.0" encoding="utf-8"?>
<a:theme xmlns:a="http://schemas.openxmlformats.org/drawingml/2006/main" name="Retrospección">
  <a:themeElements>
    <a:clrScheme name="Retrospección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Retrospecció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ció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702C716E50A2249B8F0A6B0D728B42C" ma:contentTypeVersion="2" ma:contentTypeDescription="Crear nuevo documento." ma:contentTypeScope="" ma:versionID="977b60b6e1cfbe2a7a746df0bb4bc71d">
  <xsd:schema xmlns:xsd="http://www.w3.org/2001/XMLSchema" xmlns:xs="http://www.w3.org/2001/XMLSchema" xmlns:p="http://schemas.microsoft.com/office/2006/metadata/properties" xmlns:ns3="870efde6-4513-4744-ad9a-78ef81e297d5" targetNamespace="http://schemas.microsoft.com/office/2006/metadata/properties" ma:root="true" ma:fieldsID="d5fd7830ff78e833ae4f2af4cb5d7391" ns3:_="">
    <xsd:import namespace="870efde6-4513-4744-ad9a-78ef81e297d5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70efde6-4513-4744-ad9a-78ef81e297d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8AC423C-E1BB-4D52-B6DD-D87E37838FB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70efde6-4513-4744-ad9a-78ef81e297d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6F1CF215-B319-48A1-BA3A-7B3A7AF40AA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10BEBCA-7142-446A-829F-830F9272DF5B}">
  <ds:schemaRefs>
    <ds:schemaRef ds:uri="http://schemas.microsoft.com/office/2006/documentManagement/types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870efde6-4513-4744-ad9a-78ef81e297d5"/>
    <ds:schemaRef ds:uri="http://purl.org/dc/dcmitype/"/>
    <ds:schemaRef ds:uri="http://schemas.microsoft.com/office/infopath/2007/PartnerControl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3836</TotalTime>
  <Words>539</Words>
  <Application>Microsoft Office PowerPoint</Application>
  <PresentationFormat>Panorámica</PresentationFormat>
  <Paragraphs>77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Helvetica Neue</vt:lpstr>
      <vt:lpstr>Retrospección</vt:lpstr>
      <vt:lpstr>Introducción a R </vt:lpstr>
      <vt:lpstr>¿Por qué Hidrología computacional?</vt:lpstr>
      <vt:lpstr>Descarga e instalación:  </vt:lpstr>
      <vt:lpstr>Descarga e instalación de R y RStudio (entorno de trabajo de R):    Windows:  www.youtube.com/watch?v=1WXgaa2Spp0  Mac: Tutorial: www.youtube.com/watch?v=GLLZhc_5enQ R (3.6.1.): cran.r-project.org/bin/macosx/ RStudio (MacOS): www.rstudio.com/products/rstudio/download/ </vt:lpstr>
      <vt:lpstr>Ambiente de trabajo:</vt:lpstr>
      <vt:lpstr>Conceptos básicos:  Estructura de datos</vt:lpstr>
      <vt:lpstr>Estructura de datos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Teledetección Visualización y procesamiento de imágenes</dc:title>
  <dc:creator>Karina Paz De Requesens Montiel (karina.derequesens)</dc:creator>
  <cp:lastModifiedBy>Catalina Andrea Silva Galaz (catalina.silva.g)</cp:lastModifiedBy>
  <cp:revision>19</cp:revision>
  <dcterms:created xsi:type="dcterms:W3CDTF">2022-09-02T16:25:02Z</dcterms:created>
  <dcterms:modified xsi:type="dcterms:W3CDTF">2022-10-18T16:59:20Z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0x0101006702C716E50A2249B8F0A6B0D728B42C</vt:lpwstr>
  </property>
</Properties>
</file>