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3" r:id="rId2"/>
  </p:sldMasterIdLst>
  <p:notesMasterIdLst>
    <p:notesMasterId r:id="rId34"/>
  </p:notesMasterIdLst>
  <p:handoutMasterIdLst>
    <p:handoutMasterId r:id="rId35"/>
  </p:handoutMasterIdLst>
  <p:sldIdLst>
    <p:sldId id="293" r:id="rId3"/>
    <p:sldId id="259" r:id="rId4"/>
    <p:sldId id="262" r:id="rId5"/>
    <p:sldId id="260" r:id="rId6"/>
    <p:sldId id="296" r:id="rId7"/>
    <p:sldId id="263" r:id="rId8"/>
    <p:sldId id="264" r:id="rId9"/>
    <p:sldId id="286" r:id="rId10"/>
    <p:sldId id="265" r:id="rId11"/>
    <p:sldId id="278" r:id="rId12"/>
    <p:sldId id="279" r:id="rId13"/>
    <p:sldId id="280" r:id="rId14"/>
    <p:sldId id="266" r:id="rId15"/>
    <p:sldId id="267" r:id="rId16"/>
    <p:sldId id="274" r:id="rId17"/>
    <p:sldId id="275" r:id="rId18"/>
    <p:sldId id="276" r:id="rId19"/>
    <p:sldId id="294" r:id="rId20"/>
    <p:sldId id="297" r:id="rId21"/>
    <p:sldId id="268" r:id="rId22"/>
    <p:sldId id="269" r:id="rId23"/>
    <p:sldId id="270" r:id="rId24"/>
    <p:sldId id="287" r:id="rId25"/>
    <p:sldId id="288" r:id="rId26"/>
    <p:sldId id="271" r:id="rId27"/>
    <p:sldId id="289" r:id="rId28"/>
    <p:sldId id="290" r:id="rId29"/>
    <p:sldId id="292" r:id="rId30"/>
    <p:sldId id="272" r:id="rId31"/>
    <p:sldId id="291" r:id="rId32"/>
    <p:sldId id="295" r:id="rId33"/>
  </p:sldIdLst>
  <p:sldSz cx="9144000" cy="6858000" type="screen4x3"/>
  <p:notesSz cx="6858000" cy="9117013"/>
  <p:defaultTextStyle>
    <a:defPPr>
      <a:defRPr lang="es-C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scaleToFitPaper="1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080972-C9A5-48FB-B621-B2701A986B07}" v="7" dt="2020-12-17T11:13:30.2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862" autoAdjust="0"/>
  </p:normalViewPr>
  <p:slideViewPr>
    <p:cSldViewPr showGuides="1">
      <p:cViewPr varScale="1">
        <p:scale>
          <a:sx n="66" d="100"/>
          <a:sy n="66" d="100"/>
        </p:scale>
        <p:origin x="1506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 Wragg Larco" userId="14f350dc62e3a358" providerId="LiveId" clId="{D8080972-C9A5-48FB-B621-B2701A986B07}"/>
    <pc:docChg chg="custSel delSld modSld">
      <pc:chgData name="William Wragg Larco" userId="14f350dc62e3a358" providerId="LiveId" clId="{D8080972-C9A5-48FB-B621-B2701A986B07}" dt="2020-12-17T11:53:17.778" v="101" actId="20577"/>
      <pc:docMkLst>
        <pc:docMk/>
      </pc:docMkLst>
      <pc:sldChg chg="del">
        <pc:chgData name="William Wragg Larco" userId="14f350dc62e3a358" providerId="LiveId" clId="{D8080972-C9A5-48FB-B621-B2701A986B07}" dt="2020-12-17T11:05:39.575" v="8" actId="2696"/>
        <pc:sldMkLst>
          <pc:docMk/>
          <pc:sldMk cId="0" sldId="257"/>
        </pc:sldMkLst>
      </pc:sldChg>
      <pc:sldChg chg="del">
        <pc:chgData name="William Wragg Larco" userId="14f350dc62e3a358" providerId="LiveId" clId="{D8080972-C9A5-48FB-B621-B2701A986B07}" dt="2020-12-17T11:05:39.575" v="9" actId="2696"/>
        <pc:sldMkLst>
          <pc:docMk/>
          <pc:sldMk cId="0" sldId="258"/>
        </pc:sldMkLst>
      </pc:sldChg>
      <pc:sldChg chg="modSp">
        <pc:chgData name="William Wragg Larco" userId="14f350dc62e3a358" providerId="LiveId" clId="{D8080972-C9A5-48FB-B621-B2701A986B07}" dt="2020-12-17T11:53:17.778" v="101" actId="20577"/>
        <pc:sldMkLst>
          <pc:docMk/>
          <pc:sldMk cId="0" sldId="263"/>
        </pc:sldMkLst>
        <pc:spChg chg="mod">
          <ac:chgData name="William Wragg Larco" userId="14f350dc62e3a358" providerId="LiveId" clId="{D8080972-C9A5-48FB-B621-B2701A986B07}" dt="2020-12-17T11:53:17.778" v="101" actId="20577"/>
          <ac:spMkLst>
            <pc:docMk/>
            <pc:sldMk cId="0" sldId="263"/>
            <ac:spMk id="74755" creationId="{00000000-0000-0000-0000-000000000000}"/>
          </ac:spMkLst>
        </pc:spChg>
      </pc:sldChg>
      <pc:sldChg chg="addSp delSp modSp modAnim">
        <pc:chgData name="William Wragg Larco" userId="14f350dc62e3a358" providerId="LiveId" clId="{D8080972-C9A5-48FB-B621-B2701A986B07}" dt="2020-12-17T11:08:59.209" v="29" actId="1036"/>
        <pc:sldMkLst>
          <pc:docMk/>
          <pc:sldMk cId="0" sldId="276"/>
        </pc:sldMkLst>
        <pc:picChg chg="add mod">
          <ac:chgData name="William Wragg Larco" userId="14f350dc62e3a358" providerId="LiveId" clId="{D8080972-C9A5-48FB-B621-B2701A986B07}" dt="2020-12-17T11:08:59.209" v="29" actId="1036"/>
          <ac:picMkLst>
            <pc:docMk/>
            <pc:sldMk cId="0" sldId="276"/>
            <ac:picMk id="2" creationId="{80CA7C0E-FBB3-4AB0-B32D-E5AB25546A00}"/>
          </ac:picMkLst>
        </pc:picChg>
        <pc:picChg chg="del">
          <ac:chgData name="William Wragg Larco" userId="14f350dc62e3a358" providerId="LiveId" clId="{D8080972-C9A5-48FB-B621-B2701A986B07}" dt="2020-12-17T11:07:33.449" v="13" actId="478"/>
          <ac:picMkLst>
            <pc:docMk/>
            <pc:sldMk cId="0" sldId="276"/>
            <ac:picMk id="93187" creationId="{00000000-0000-0000-0000-000000000000}"/>
          </ac:picMkLst>
        </pc:picChg>
        <pc:picChg chg="mod">
          <ac:chgData name="William Wragg Larco" userId="14f350dc62e3a358" providerId="LiveId" clId="{D8080972-C9A5-48FB-B621-B2701A986B07}" dt="2020-12-17T11:08:59.209" v="29" actId="1036"/>
          <ac:picMkLst>
            <pc:docMk/>
            <pc:sldMk cId="0" sldId="276"/>
            <ac:picMk id="93188" creationId="{00000000-0000-0000-0000-000000000000}"/>
          </ac:picMkLst>
        </pc:picChg>
        <pc:picChg chg="mod">
          <ac:chgData name="William Wragg Larco" userId="14f350dc62e3a358" providerId="LiveId" clId="{D8080972-C9A5-48FB-B621-B2701A986B07}" dt="2020-12-17T11:08:59.209" v="29" actId="1036"/>
          <ac:picMkLst>
            <pc:docMk/>
            <pc:sldMk cId="0" sldId="276"/>
            <ac:picMk id="93189" creationId="{00000000-0000-0000-0000-000000000000}"/>
          </ac:picMkLst>
        </pc:picChg>
      </pc:sldChg>
      <pc:sldChg chg="modSp">
        <pc:chgData name="William Wragg Larco" userId="14f350dc62e3a358" providerId="LiveId" clId="{D8080972-C9A5-48FB-B621-B2701A986B07}" dt="2020-12-17T11:12:21.938" v="74" actId="20577"/>
        <pc:sldMkLst>
          <pc:docMk/>
          <pc:sldMk cId="0" sldId="287"/>
        </pc:sldMkLst>
        <pc:spChg chg="mod">
          <ac:chgData name="William Wragg Larco" userId="14f350dc62e3a358" providerId="LiveId" clId="{D8080972-C9A5-48FB-B621-B2701A986B07}" dt="2020-12-17T11:12:21.938" v="74" actId="20577"/>
          <ac:spMkLst>
            <pc:docMk/>
            <pc:sldMk cId="0" sldId="287"/>
            <ac:spMk id="107522" creationId="{00000000-0000-0000-0000-000000000000}"/>
          </ac:spMkLst>
        </pc:spChg>
      </pc:sldChg>
      <pc:sldChg chg="addSp delSp modSp modAnim">
        <pc:chgData name="William Wragg Larco" userId="14f350dc62e3a358" providerId="LiveId" clId="{D8080972-C9A5-48FB-B621-B2701A986B07}" dt="2020-12-17T11:12:15.604" v="62" actId="20577"/>
        <pc:sldMkLst>
          <pc:docMk/>
          <pc:sldMk cId="0" sldId="288"/>
        </pc:sldMkLst>
        <pc:spChg chg="mod">
          <ac:chgData name="William Wragg Larco" userId="14f350dc62e3a358" providerId="LiveId" clId="{D8080972-C9A5-48FB-B621-B2701A986B07}" dt="2020-12-17T11:12:15.604" v="62" actId="20577"/>
          <ac:spMkLst>
            <pc:docMk/>
            <pc:sldMk cId="0" sldId="288"/>
            <ac:spMk id="108548" creationId="{00000000-0000-0000-0000-000000000000}"/>
          </ac:spMkLst>
        </pc:spChg>
        <pc:picChg chg="add mod">
          <ac:chgData name="William Wragg Larco" userId="14f350dc62e3a358" providerId="LiveId" clId="{D8080972-C9A5-48FB-B621-B2701A986B07}" dt="2020-12-17T11:11:59.661" v="43" actId="1076"/>
          <ac:picMkLst>
            <pc:docMk/>
            <pc:sldMk cId="0" sldId="288"/>
            <ac:picMk id="2" creationId="{E5D2B594-2EC2-42EA-95B9-54701E37EC2C}"/>
          </ac:picMkLst>
        </pc:picChg>
        <pc:picChg chg="add mod">
          <ac:chgData name="William Wragg Larco" userId="14f350dc62e3a358" providerId="LiveId" clId="{D8080972-C9A5-48FB-B621-B2701A986B07}" dt="2020-12-17T11:12:02.713" v="44" actId="14100"/>
          <ac:picMkLst>
            <pc:docMk/>
            <pc:sldMk cId="0" sldId="288"/>
            <ac:picMk id="3" creationId="{65D14C6D-7B24-44F4-8092-A5F8727C19D8}"/>
          </ac:picMkLst>
        </pc:picChg>
        <pc:picChg chg="mod">
          <ac:chgData name="William Wragg Larco" userId="14f350dc62e3a358" providerId="LiveId" clId="{D8080972-C9A5-48FB-B621-B2701A986B07}" dt="2020-12-17T11:12:04.746" v="45" actId="14100"/>
          <ac:picMkLst>
            <pc:docMk/>
            <pc:sldMk cId="0" sldId="288"/>
            <ac:picMk id="108546" creationId="{00000000-0000-0000-0000-000000000000}"/>
          </ac:picMkLst>
        </pc:picChg>
        <pc:picChg chg="del">
          <ac:chgData name="William Wragg Larco" userId="14f350dc62e3a358" providerId="LiveId" clId="{D8080972-C9A5-48FB-B621-B2701A986B07}" dt="2020-12-17T11:10:50.870" v="31" actId="478"/>
          <ac:picMkLst>
            <pc:docMk/>
            <pc:sldMk cId="0" sldId="288"/>
            <ac:picMk id="108547" creationId="{00000000-0000-0000-0000-000000000000}"/>
          </ac:picMkLst>
        </pc:picChg>
      </pc:sldChg>
      <pc:sldChg chg="modSp">
        <pc:chgData name="William Wragg Larco" userId="14f350dc62e3a358" providerId="LiveId" clId="{D8080972-C9A5-48FB-B621-B2701A986B07}" dt="2020-12-17T11:13:30.261" v="78"/>
        <pc:sldMkLst>
          <pc:docMk/>
          <pc:sldMk cId="0" sldId="292"/>
        </pc:sldMkLst>
        <pc:picChg chg="mod">
          <ac:chgData name="William Wragg Larco" userId="14f350dc62e3a358" providerId="LiveId" clId="{D8080972-C9A5-48FB-B621-B2701A986B07}" dt="2020-12-17T11:13:30.261" v="78"/>
          <ac:picMkLst>
            <pc:docMk/>
            <pc:sldMk cId="0" sldId="292"/>
            <ac:picMk id="5" creationId="{00000000-0000-0000-0000-000000000000}"/>
          </ac:picMkLst>
        </pc:picChg>
      </pc:sldChg>
      <pc:sldChg chg="modSp">
        <pc:chgData name="William Wragg Larco" userId="14f350dc62e3a358" providerId="LiveId" clId="{D8080972-C9A5-48FB-B621-B2701A986B07}" dt="2020-12-17T11:27:09.450" v="87" actId="20577"/>
        <pc:sldMkLst>
          <pc:docMk/>
          <pc:sldMk cId="0" sldId="293"/>
        </pc:sldMkLst>
        <pc:spChg chg="mod">
          <ac:chgData name="William Wragg Larco" userId="14f350dc62e3a358" providerId="LiveId" clId="{D8080972-C9A5-48FB-B621-B2701A986B07}" dt="2020-12-17T11:27:09.450" v="87" actId="20577"/>
          <ac:spMkLst>
            <pc:docMk/>
            <pc:sldMk cId="0" sldId="293"/>
            <ac:spMk id="3075" creationId="{00000000-0000-0000-0000-000000000000}"/>
          </ac:spMkLst>
        </pc:spChg>
      </pc:sldChg>
      <pc:sldChg chg="addSp delSp modSp delAnim modAnim">
        <pc:chgData name="William Wragg Larco" userId="14f350dc62e3a358" providerId="LiveId" clId="{D8080972-C9A5-48FB-B621-B2701A986B07}" dt="2020-12-15T12:34:30.656" v="7" actId="1076"/>
        <pc:sldMkLst>
          <pc:docMk/>
          <pc:sldMk cId="351856176" sldId="296"/>
        </pc:sldMkLst>
        <pc:spChg chg="add del mod">
          <ac:chgData name="William Wragg Larco" userId="14f350dc62e3a358" providerId="LiveId" clId="{D8080972-C9A5-48FB-B621-B2701A986B07}" dt="2020-12-15T12:34:07.978" v="1" actId="478"/>
          <ac:spMkLst>
            <pc:docMk/>
            <pc:sldMk cId="351856176" sldId="296"/>
            <ac:spMk id="5" creationId="{8F76ADED-AE62-424C-9AA9-6CDC99042B82}"/>
          </ac:spMkLst>
        </pc:spChg>
        <pc:picChg chg="del">
          <ac:chgData name="William Wragg Larco" userId="14f350dc62e3a358" providerId="LiveId" clId="{D8080972-C9A5-48FB-B621-B2701A986B07}" dt="2020-12-15T12:33:40.460" v="0" actId="478"/>
          <ac:picMkLst>
            <pc:docMk/>
            <pc:sldMk cId="351856176" sldId="296"/>
            <ac:picMk id="4" creationId="{00000000-0000-0000-0000-000000000000}"/>
          </ac:picMkLst>
        </pc:picChg>
        <pc:picChg chg="add mod">
          <ac:chgData name="William Wragg Larco" userId="14f350dc62e3a358" providerId="LiveId" clId="{D8080972-C9A5-48FB-B621-B2701A986B07}" dt="2020-12-15T12:34:30.656" v="7" actId="1076"/>
          <ac:picMkLst>
            <pc:docMk/>
            <pc:sldMk cId="351856176" sldId="296"/>
            <ac:picMk id="6" creationId="{E2267865-4C06-4FDE-B383-9253B9B16EA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s-CL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s-CL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s-CL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C3ACDD80-18AC-4732-BF58-2F94228160E1}" type="slidenum">
              <a:rPr lang="es-CL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836246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s-ES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s-ES"/>
          </a:p>
        </p:txBody>
      </p:sp>
      <p:sp>
        <p:nvSpPr>
          <p:cNvPr id="1167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84213"/>
            <a:ext cx="4556125" cy="3417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167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30700"/>
            <a:ext cx="54864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167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s-ES"/>
          </a:p>
        </p:txBody>
      </p:sp>
      <p:sp>
        <p:nvSpPr>
          <p:cNvPr id="1167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7543DA05-2351-496F-B900-C194FCB77233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26536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661451-1CFD-41DA-B970-8E9D9EEFBC87}" type="slidenum">
              <a:rPr lang="es-ES"/>
              <a:pPr/>
              <a:t>1</a:t>
            </a:fld>
            <a:endParaRPr lang="es-ES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9477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CC833A-EC56-402D-858C-88F785BCD86A}" type="slidenum">
              <a:rPr lang="es-ES"/>
              <a:pPr/>
              <a:t>11</a:t>
            </a:fld>
            <a:endParaRPr lang="es-E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1144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17FAD2-C3EF-419C-AFD4-8D3F35E5ED32}" type="slidenum">
              <a:rPr lang="es-ES"/>
              <a:pPr/>
              <a:t>12</a:t>
            </a:fld>
            <a:endParaRPr lang="es-E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9998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F8928E-B75D-42D5-BB1A-DEBCDC2F16BC}" type="slidenum">
              <a:rPr lang="es-ES"/>
              <a:pPr/>
              <a:t>13</a:t>
            </a:fld>
            <a:endParaRPr lang="es-ES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3573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B098C8-A6F5-4174-A56D-0973D63A87C6}" type="slidenum">
              <a:rPr lang="es-ES"/>
              <a:pPr/>
              <a:t>14</a:t>
            </a:fld>
            <a:endParaRPr lang="es-ES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1258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0430C8-D398-4F49-9293-0B289DEE441C}" type="slidenum">
              <a:rPr lang="es-ES"/>
              <a:pPr/>
              <a:t>15</a:t>
            </a:fld>
            <a:endParaRPr lang="es-ES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8705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D46B2B-5A46-4768-A33D-A3C1355FFD17}" type="slidenum">
              <a:rPr lang="es-ES"/>
              <a:pPr/>
              <a:t>16</a:t>
            </a:fld>
            <a:endParaRPr lang="es-ES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13805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0C1858-6755-4F2E-99D3-0F3C78DF4078}" type="slidenum">
              <a:rPr lang="es-ES"/>
              <a:pPr/>
              <a:t>17</a:t>
            </a:fld>
            <a:endParaRPr lang="es-ES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29707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0C1858-6755-4F2E-99D3-0F3C78DF4078}" type="slidenum">
              <a:rPr lang="es-ES"/>
              <a:pPr/>
              <a:t>18</a:t>
            </a:fld>
            <a:endParaRPr lang="es-ES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29165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A55846-A3B9-4049-A0BF-5253C10C8354}" type="slidenum">
              <a:rPr lang="es-ES"/>
              <a:pPr/>
              <a:t>19</a:t>
            </a:fld>
            <a:endParaRPr lang="es-ES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3239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612F71-7A90-415F-B642-961F22BA9415}" type="slidenum">
              <a:rPr lang="es-ES"/>
              <a:pPr/>
              <a:t>20</a:t>
            </a:fld>
            <a:endParaRPr lang="es-ES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6079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A55846-A3B9-4049-A0BF-5253C10C8354}" type="slidenum">
              <a:rPr lang="es-ES"/>
              <a:pPr/>
              <a:t>2</a:t>
            </a:fld>
            <a:endParaRPr lang="es-ES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72001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5DEB37-0AF9-4D5D-8718-A20A72DB6008}" type="slidenum">
              <a:rPr lang="es-ES"/>
              <a:pPr/>
              <a:t>21</a:t>
            </a:fld>
            <a:endParaRPr lang="es-ES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07681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4B1B9D-F790-4D12-A17E-378D9430A35B}" type="slidenum">
              <a:rPr lang="es-ES"/>
              <a:pPr/>
              <a:t>22</a:t>
            </a:fld>
            <a:endParaRPr lang="es-ES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9661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C8640E-B0D7-40E4-BBBA-7E4D7BB9C2F6}" type="slidenum">
              <a:rPr lang="es-ES"/>
              <a:pPr/>
              <a:t>23</a:t>
            </a:fld>
            <a:endParaRPr lang="es-ES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05405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7B71A2-626D-4B29-87EE-F83D48A9C693}" type="slidenum">
              <a:rPr lang="es-ES"/>
              <a:pPr/>
              <a:t>24</a:t>
            </a:fld>
            <a:endParaRPr lang="es-ES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24170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43F313-264D-4D0A-8284-418533BF4A9C}" type="slidenum">
              <a:rPr lang="es-ES"/>
              <a:pPr/>
              <a:t>25</a:t>
            </a:fld>
            <a:endParaRPr lang="es-ES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61331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69846B-A913-47BB-BA14-BEA1DABF0869}" type="slidenum">
              <a:rPr lang="es-ES"/>
              <a:pPr/>
              <a:t>26</a:t>
            </a:fld>
            <a:endParaRPr lang="es-ES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01561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9050A-85FB-4EB9-8154-39436884B063}" type="slidenum">
              <a:rPr lang="es-ES"/>
              <a:pPr/>
              <a:t>27</a:t>
            </a:fld>
            <a:endParaRPr lang="es-ES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3053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300482-322A-4D8B-9C09-BCF29C3ABC65}" type="slidenum">
              <a:rPr lang="es-ES"/>
              <a:pPr/>
              <a:t>29</a:t>
            </a:fld>
            <a:endParaRPr lang="es-ES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02721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46CE71-AC8F-44A3-98FA-5E764C0AF868}" type="slidenum">
              <a:rPr lang="es-ES"/>
              <a:pPr/>
              <a:t>30</a:t>
            </a:fld>
            <a:endParaRPr lang="es-E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8895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C44D95-02B1-4DE7-B9BE-4630690748EB}" type="slidenum">
              <a:rPr lang="es-ES"/>
              <a:pPr/>
              <a:t>3</a:t>
            </a:fld>
            <a:endParaRPr lang="es-ES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5690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E7AD23-208A-4997-84D3-7F9482155917}" type="slidenum">
              <a:rPr lang="es-ES"/>
              <a:pPr/>
              <a:t>4</a:t>
            </a:fld>
            <a:endParaRPr lang="es-ES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406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CC1216-FA18-416F-98CB-DB6EF374C42D}" type="slidenum">
              <a:rPr lang="es-ES"/>
              <a:pPr/>
              <a:t>6</a:t>
            </a:fld>
            <a:endParaRPr lang="es-E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2481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DF3984-80F9-49E9-AFC6-4F742CAA790F}" type="slidenum">
              <a:rPr lang="es-ES"/>
              <a:pPr/>
              <a:t>7</a:t>
            </a:fld>
            <a:endParaRPr lang="es-E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56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C01603-5C40-4C08-BF7E-92A72B8AA49C}" type="slidenum">
              <a:rPr lang="es-ES"/>
              <a:pPr/>
              <a:t>8</a:t>
            </a:fld>
            <a:endParaRPr lang="es-E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9060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AABEAE-E0F4-4FA2-860C-10F3A604A12B}" type="slidenum">
              <a:rPr lang="es-ES"/>
              <a:pPr/>
              <a:t>9</a:t>
            </a:fld>
            <a:endParaRPr lang="es-ES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6615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FB6BD2-295B-4980-95AF-073F037FD073}" type="slidenum">
              <a:rPr lang="es-ES"/>
              <a:pPr/>
              <a:t>10</a:t>
            </a:fld>
            <a:endParaRPr lang="es-ES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7518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66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88067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806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806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807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807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807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88073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8074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8807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s-ES"/>
              <a:t>Haga clic para cambiar el estilo de título	</a:t>
            </a:r>
          </a:p>
        </p:txBody>
      </p:sp>
      <p:sp>
        <p:nvSpPr>
          <p:cNvPr id="8807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88077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8078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8079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EAFB433-77D6-41FD-81DA-5A8BBE4FB307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5A3B8A5-6777-4C6E-9895-01604556A46F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6C84BA-4C07-4379-A603-BE67E6994BD2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87F241-486D-458A-A221-5B6ED14BBB87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2C4461-0620-409B-824D-CC25858A3DC4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8347B5-BD6B-4DF5-B733-E820FD21280D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E09B27-B0B4-47FE-8CF1-C8B314FDB220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A773DF-0650-4833-8180-FA176BC74405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440A0A-38B6-4C30-8873-A26AC77E1CB5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E79362-8470-479E-8903-725AE57F55DA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C06762-27F8-4CF9-BDA7-543E7C90AAD2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A9F38F-521D-4653-BCF9-E5CC9D2E1844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E1BCB-B66C-4D6E-8719-10341B9B62E7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9E44D-96B6-43B9-9430-D9119C72A0B5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4AEA3-6265-471E-B0F6-2D6AF67A6547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585CE74-914C-40CE-B2ED-C2821768EC02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F068DCA-2FBC-416D-9A1A-05A4307198AF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4E5761A-9593-4B1B-99A0-CE7527F4489B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D3BD382-3072-49B5-B25E-C42DC4D2097B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DCF0A81-3B47-40C6-AE98-5D0FEBD6FE55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C43927B-50DB-49AB-AE57-150645300EB9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7EBE7C5-DCD2-4D54-8FB6-F278B37DEE9D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s-E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75E11241-5E1D-4E1B-A0CB-A520D5800061}" type="slidenum">
              <a:rPr lang="es-ES"/>
              <a:pPr/>
              <a:t>‹Nº›</a:t>
            </a:fld>
            <a:endParaRPr lang="es-ES"/>
          </a:p>
        </p:txBody>
      </p:sp>
      <p:grpSp>
        <p:nvGrpSpPr>
          <p:cNvPr id="87044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87045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704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704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704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704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8705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8705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8705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8705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8705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endParaRPr lang="es-ES"/>
          </a:p>
        </p:txBody>
      </p:sp>
      <p:sp>
        <p:nvSpPr>
          <p:cNvPr id="870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ransition>
    <p:random/>
  </p:transition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793831F5-2351-487E-86A5-6F0DE388E5F2}" type="slidenum">
              <a:rPr lang="es-ES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>
    <p:random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eedpumps.com/right550296.htm" TargetMode="External"/><Relationship Id="rId5" Type="http://schemas.openxmlformats.org/officeDocument/2006/relationships/image" Target="../media/image18.jpeg"/><Relationship Id="rId4" Type="http://schemas.openxmlformats.org/officeDocument/2006/relationships/hyperlink" Target="http://www.reedpumps.com/rightfront550365.htm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hyperlink" Target="http://www.reedpumps.com/right550296.htm" TargetMode="External"/><Relationship Id="rId7" Type="http://schemas.openxmlformats.org/officeDocument/2006/relationships/hyperlink" Target="http://www.reedpumps.com/sidecloseup550704.htm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hyperlink" Target="http://www.reedpumps.com/hopper550400.htm" TargetMode="External"/><Relationship Id="rId10" Type="http://schemas.openxmlformats.org/officeDocument/2006/relationships/image" Target="../media/image22.jpeg"/><Relationship Id="rId4" Type="http://schemas.openxmlformats.org/officeDocument/2006/relationships/image" Target="../media/image19.jpeg"/><Relationship Id="rId9" Type="http://schemas.openxmlformats.org/officeDocument/2006/relationships/hyperlink" Target="http://www.reedpumps.com/swingcylinder550928.ht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QWiTKa2sDY?feature=oembed" TargetMode="Externa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bFqQmCsfho?feature=oembed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3RcHgUzX3A?feature=oembed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hyperlink" Target="http://www.slagcement.org/images/PAVING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/>
              <a:t>CI 5501</a:t>
            </a:r>
            <a:br>
              <a:rPr lang="es-ES_tradnl" dirty="0"/>
            </a:br>
            <a:r>
              <a:rPr lang="es-ES_tradnl" dirty="0"/>
              <a:t>Métodos Constructivos</a:t>
            </a:r>
            <a:endParaRPr lang="es-CL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dirty="0"/>
              <a:t>Hormigón</a:t>
            </a:r>
            <a:endParaRPr lang="es-CL" dirty="0"/>
          </a:p>
        </p:txBody>
      </p:sp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http://img.alibaba.com/photo/11375575/Motorised_Wheelbarrow_Micro_Dumper_Digger_Loader_180k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344913"/>
            <a:ext cx="5286412" cy="3513087"/>
          </a:xfrm>
          <a:prstGeom prst="rect">
            <a:avLst/>
          </a:prstGeom>
          <a:noFill/>
        </p:spPr>
      </p:pic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Colocación</a:t>
            </a:r>
            <a:endParaRPr lang="es-ES"/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142984"/>
            <a:ext cx="3143272" cy="233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8" name="Picture 2" descr="http://mini-digger-hire-4u.co.uk/1-ton-skip-load-dumper-side-vie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1142984"/>
            <a:ext cx="3657600" cy="275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500034" y="1428736"/>
            <a:ext cx="25003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/>
              <a:t>0,09m3 x 2400 kg/m3 = 216 kg</a:t>
            </a:r>
            <a:endParaRPr lang="es-ES" sz="1200" dirty="0"/>
          </a:p>
        </p:txBody>
      </p:sp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Colocación</a:t>
            </a:r>
            <a:endParaRPr lang="es-ES"/>
          </a:p>
        </p:txBody>
      </p:sp>
      <p:pic>
        <p:nvPicPr>
          <p:cNvPr id="96259" name="Picture 3" descr="360cim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BFDFA"/>
              </a:clrFrom>
              <a:clrTo>
                <a:srgbClr val="FBFD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44" y="2143116"/>
            <a:ext cx="2993669" cy="2938474"/>
          </a:xfrm>
          <a:prstGeom prst="rect">
            <a:avLst/>
          </a:prstGeom>
          <a:noFill/>
        </p:spPr>
      </p:pic>
      <p:pic>
        <p:nvPicPr>
          <p:cNvPr id="96260" name="Picture 4" descr="dcp020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1500174"/>
            <a:ext cx="2787650" cy="432117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922" r="24583"/>
          <a:stretch>
            <a:fillRect/>
          </a:stretch>
        </p:blipFill>
        <p:spPr bwMode="auto">
          <a:xfrm>
            <a:off x="2214546" y="500042"/>
            <a:ext cx="3824683" cy="657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Colocación</a:t>
            </a:r>
            <a:endParaRPr lang="es-ES"/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79613" y="1816100"/>
            <a:ext cx="5616575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Elipse"/>
          <p:cNvSpPr/>
          <p:nvPr/>
        </p:nvSpPr>
        <p:spPr>
          <a:xfrm>
            <a:off x="4000496" y="3714752"/>
            <a:ext cx="928694" cy="214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COLOCACIÓN</a:t>
            </a:r>
            <a:endParaRPr lang="es-CL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/>
              <a:t>Bombas de hormigón</a:t>
            </a:r>
          </a:p>
          <a:p>
            <a:pPr lvl="1"/>
            <a:r>
              <a:rPr lang="es-ES_tradnl"/>
              <a:t>Rango normal:</a:t>
            </a:r>
          </a:p>
          <a:p>
            <a:pPr lvl="2"/>
            <a:r>
              <a:rPr lang="es-ES_tradnl"/>
              <a:t>100m a 300m en horizontal</a:t>
            </a:r>
          </a:p>
          <a:p>
            <a:pPr lvl="2"/>
            <a:r>
              <a:rPr lang="es-ES_tradnl"/>
              <a:t>30m a 90m en vertical</a:t>
            </a:r>
          </a:p>
          <a:p>
            <a:pPr lvl="2"/>
            <a:r>
              <a:rPr lang="es-ES_tradnl"/>
              <a:t>Caso excepcional: 1500m Hz y 300m Vert.</a:t>
            </a:r>
          </a:p>
          <a:p>
            <a:pPr lvl="1"/>
            <a:r>
              <a:rPr lang="es-ES_tradnl"/>
              <a:t>Tipos de bombas</a:t>
            </a:r>
          </a:p>
          <a:p>
            <a:pPr lvl="2"/>
            <a:r>
              <a:rPr lang="es-ES_tradnl"/>
              <a:t>Pistón</a:t>
            </a:r>
          </a:p>
          <a:p>
            <a:pPr lvl="2"/>
            <a:r>
              <a:rPr lang="es-ES_tradnl"/>
              <a:t>Neumáticas</a:t>
            </a:r>
          </a:p>
          <a:p>
            <a:pPr lvl="2"/>
            <a:r>
              <a:rPr lang="es-ES_tradnl"/>
              <a:t>Peristálticas</a:t>
            </a:r>
            <a:endParaRPr lang="es-CL"/>
          </a:p>
        </p:txBody>
      </p:sp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COLOCACIÓN</a:t>
            </a:r>
            <a:endParaRPr lang="es-CL" dirty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Bomba estacionaria: colocación tuberías rígidas, tramo final articulado. </a:t>
            </a:r>
          </a:p>
          <a:p>
            <a:r>
              <a:rPr lang="es-ES_tradnl" dirty="0"/>
              <a:t>Cebar el sistema</a:t>
            </a:r>
          </a:p>
          <a:p>
            <a:r>
              <a:rPr lang="es-ES_tradnl" dirty="0"/>
              <a:t>Camión bomba + brazo articulado (alcance típico de 30m)</a:t>
            </a:r>
          </a:p>
          <a:p>
            <a:endParaRPr lang="es-ES_tradnl" dirty="0"/>
          </a:p>
          <a:p>
            <a:r>
              <a:rPr lang="es-ES_tradnl" dirty="0"/>
              <a:t>Evitar tubos de aluminio. El aluminio reacciona con el cemento y produce hidrógeno que puede romper estructura interna del hormigón.</a:t>
            </a:r>
            <a:endParaRPr lang="es-CL" dirty="0"/>
          </a:p>
        </p:txBody>
      </p:sp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Bomba estacionaria</a:t>
            </a:r>
            <a:endParaRPr lang="es-ES"/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2133600"/>
            <a:ext cx="5256213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140" name="Picture 4" descr="REED A30 Concrete Pump Imag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2060575"/>
            <a:ext cx="2808288" cy="1862138"/>
          </a:xfrm>
          <a:prstGeom prst="rect">
            <a:avLst/>
          </a:prstGeom>
          <a:noFill/>
        </p:spPr>
      </p:pic>
      <p:pic>
        <p:nvPicPr>
          <p:cNvPr id="91141" name="Picture 5" descr="REED A30 Concrete Pump Image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425" y="4581525"/>
            <a:ext cx="2808288" cy="1508125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Bomba estacionaria</a:t>
            </a:r>
            <a:endParaRPr lang="es-ES"/>
          </a:p>
        </p:txBody>
      </p:sp>
      <p:pic>
        <p:nvPicPr>
          <p:cNvPr id="92163" name="Picture 3" descr="REED A30 Concrete Pump Ima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2205038"/>
            <a:ext cx="2592387" cy="1392237"/>
          </a:xfrm>
          <a:prstGeom prst="rect">
            <a:avLst/>
          </a:prstGeom>
          <a:noFill/>
        </p:spPr>
      </p:pic>
      <p:pic>
        <p:nvPicPr>
          <p:cNvPr id="92164" name="Picture 4" descr="REED A30 Concrete Pump Imag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4005263"/>
            <a:ext cx="3168650" cy="2300287"/>
          </a:xfrm>
          <a:prstGeom prst="rect">
            <a:avLst/>
          </a:prstGeom>
          <a:noFill/>
        </p:spPr>
      </p:pic>
      <p:pic>
        <p:nvPicPr>
          <p:cNvPr id="92165" name="Picture 5" descr="REED A30 Concrete Pump Imag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9838" y="2565400"/>
            <a:ext cx="2249487" cy="2879725"/>
          </a:xfrm>
          <a:prstGeom prst="rect">
            <a:avLst/>
          </a:prstGeom>
          <a:noFill/>
        </p:spPr>
      </p:pic>
      <p:pic>
        <p:nvPicPr>
          <p:cNvPr id="92166" name="Picture 6" descr="REED A30 Concrete Pump Image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56325" y="2133600"/>
            <a:ext cx="2347913" cy="3959225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Bomba móvil</a:t>
            </a:r>
            <a:endParaRPr lang="es-ES"/>
          </a:p>
        </p:txBody>
      </p:sp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743220"/>
            <a:ext cx="3549105" cy="456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31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743220"/>
            <a:ext cx="377190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Elementos multimedia en línea 1" title="What is a Concrete Pump?">
            <a:hlinkClick r:id="" action="ppaction://media"/>
            <a:extLst>
              <a:ext uri="{FF2B5EF4-FFF2-40B4-BE49-F238E27FC236}">
                <a16:creationId xmlns:a16="http://schemas.microsoft.com/office/drawing/2014/main" id="{80CA7C0E-FBB3-4AB0-B32D-E5AB25546A0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779912" y="3331261"/>
            <a:ext cx="5270901" cy="2978059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Bomba móvil</a:t>
            </a:r>
            <a:endParaRPr lang="es-ES"/>
          </a:p>
        </p:txBody>
      </p:sp>
      <p:pic>
        <p:nvPicPr>
          <p:cNvPr id="1026" name="Picture 2" descr="E:\Obras Socoicsa 4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3794"/>
            <a:ext cx="5672275" cy="4254206"/>
          </a:xfrm>
          <a:prstGeom prst="rect">
            <a:avLst/>
          </a:prstGeom>
          <a:noFill/>
        </p:spPr>
      </p:pic>
      <p:pic>
        <p:nvPicPr>
          <p:cNvPr id="1027" name="Picture 3" descr="E:\Obras Socoicsa 4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1467" y="1214422"/>
            <a:ext cx="4762533" cy="35719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HORMIGÓN</a:t>
            </a:r>
            <a:endParaRPr lang="es-CL" dirty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Actividades relacionadas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_tradnl" dirty="0"/>
              <a:t>Dosificar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_tradnl" dirty="0"/>
              <a:t>Mezclar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_tradnl" dirty="0"/>
              <a:t>Transportar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_tradnl" dirty="0"/>
              <a:t>Colocar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_tradnl" dirty="0"/>
              <a:t>Consolidar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_tradnl" dirty="0"/>
              <a:t>Terminar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_tradnl" dirty="0"/>
              <a:t>Curar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48686768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HORMIGÓN</a:t>
            </a:r>
            <a:endParaRPr lang="es-CL" dirty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Actividades relacionadas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_tradnl" dirty="0"/>
              <a:t>Dosificar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_tradnl" dirty="0"/>
              <a:t>Mezclar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_tradnl" dirty="0"/>
              <a:t>Transportar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_tradnl" dirty="0"/>
              <a:t>Colocar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_tradnl" dirty="0"/>
              <a:t>Consolidar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_tradnl" dirty="0"/>
              <a:t>Terminar</a:t>
            </a:r>
          </a:p>
          <a:p>
            <a:pPr marL="971550" lvl="1" indent="-514350">
              <a:buFont typeface="+mj-lt"/>
              <a:buAutoNum type="arabicPeriod"/>
            </a:pPr>
            <a:r>
              <a:rPr lang="es-ES_tradnl" dirty="0"/>
              <a:t>Curar</a:t>
            </a:r>
            <a:endParaRPr lang="es-CL" dirty="0"/>
          </a:p>
        </p:txBody>
      </p:sp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CONSOLIDACIÓN</a:t>
            </a:r>
            <a:endParaRPr lang="es-CL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/>
              <a:t>Vibradores mecánicos</a:t>
            </a:r>
          </a:p>
          <a:p>
            <a:pPr lvl="1"/>
            <a:r>
              <a:rPr lang="es-ES_tradnl"/>
              <a:t>Internos, de inmersión (10000 15000 C/min)</a:t>
            </a:r>
          </a:p>
          <a:p>
            <a:pPr lvl="1"/>
            <a:r>
              <a:rPr lang="es-ES_tradnl"/>
              <a:t>De superficie (3000 a 6000 Ciclos/min)</a:t>
            </a:r>
          </a:p>
          <a:p>
            <a:pPr lvl="1"/>
            <a:r>
              <a:rPr lang="es-ES_tradnl"/>
              <a:t>De moldaje (principalmente en plantas de prefabricados)</a:t>
            </a:r>
            <a:endParaRPr lang="es-CL"/>
          </a:p>
        </p:txBody>
      </p:sp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CONSOLIDACIÓN</a:t>
            </a:r>
            <a:endParaRPr lang="es-CL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s-ES_tradnl" dirty="0"/>
              <a:t>Vibrador de inmersión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Aplicar cada 1 ½ radios de acción (2D)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Penetrar en capa anterior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Usar en forma vertical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No usar para transportar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Dejar de vibrar cuando no sale más aire, en caso contrario puede haber segregación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Se puede </a:t>
            </a:r>
            <a:r>
              <a:rPr lang="es-ES_tradnl" dirty="0" err="1"/>
              <a:t>revibrar</a:t>
            </a:r>
            <a:r>
              <a:rPr lang="es-ES_tradnl" dirty="0"/>
              <a:t> después de un rato (2 a 3 horas) si el vibrador funcionando se sumerge por su propio peso.</a:t>
            </a:r>
            <a:endParaRPr lang="es-CL" dirty="0"/>
          </a:p>
        </p:txBody>
      </p:sp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CONSOLIDACIÓN</a:t>
            </a:r>
            <a:endParaRPr lang="es-CL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Hurgón para evitar burbujas superficie </a:t>
            </a:r>
            <a:r>
              <a:rPr lang="es-ES_tradnl" dirty="0" err="1"/>
              <a:t>moldaje</a:t>
            </a:r>
            <a:r>
              <a:rPr lang="es-ES_tradnl" dirty="0"/>
              <a:t>.</a:t>
            </a:r>
          </a:p>
          <a:p>
            <a:r>
              <a:rPr lang="es-ES_tradnl" dirty="0"/>
              <a:t>Vibradores de </a:t>
            </a:r>
            <a:r>
              <a:rPr lang="es-ES_tradnl" dirty="0" err="1"/>
              <a:t>moldaje</a:t>
            </a:r>
            <a:r>
              <a:rPr lang="es-ES_tradnl" dirty="0"/>
              <a:t>.</a:t>
            </a:r>
          </a:p>
          <a:p>
            <a:r>
              <a:rPr lang="es-ES_tradnl" dirty="0"/>
              <a:t>Vibrador superficial: Cercha vibradora debe avanzar a velocidad constante. Si se queda mucho tiempo en un lugar produce segregación.</a:t>
            </a:r>
            <a:endParaRPr lang="es-CL" dirty="0"/>
          </a:p>
        </p:txBody>
      </p:sp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Vibración - Inmersión</a:t>
            </a:r>
            <a:endParaRPr lang="es-ES" dirty="0"/>
          </a:p>
        </p:txBody>
      </p:sp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2205038"/>
            <a:ext cx="250507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4508500"/>
            <a:ext cx="188595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738" y="1989138"/>
            <a:ext cx="4070350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1727778"/>
            <a:ext cx="2409371" cy="225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8548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anchor="b"/>
          <a:lstStyle/>
          <a:p>
            <a:r>
              <a:rPr lang="es-ES_tradnl" dirty="0"/>
              <a:t>Vibración Pavimentos</a:t>
            </a:r>
            <a:endParaRPr lang="es-ES" dirty="0"/>
          </a:p>
        </p:txBody>
      </p:sp>
      <p:pic>
        <p:nvPicPr>
          <p:cNvPr id="2" name="Elementos multimedia en línea 1" title="Cercha vibradora de acero">
            <a:hlinkClick r:id="" action="ppaction://media"/>
            <a:extLst>
              <a:ext uri="{FF2B5EF4-FFF2-40B4-BE49-F238E27FC236}">
                <a16:creationId xmlns:a16="http://schemas.microsoft.com/office/drawing/2014/main" id="{E5D2B594-2EC2-42EA-95B9-54701E37EC2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941997" y="1727778"/>
            <a:ext cx="6005900" cy="450442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5D14C6D-7B24-44F4-8092-A5F8727C19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055" y="4221089"/>
            <a:ext cx="2427737" cy="197924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TERMINACIÓN</a:t>
            </a:r>
            <a:endParaRPr lang="es-CL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s-ES_tradnl" dirty="0"/>
              <a:t>La superficie expuesta del hormigón requiere actividades </a:t>
            </a:r>
            <a:r>
              <a:rPr lang="es-ES_tradnl"/>
              <a:t>de terminación.</a:t>
            </a:r>
          </a:p>
          <a:p>
            <a:pPr>
              <a:lnSpc>
                <a:spcPct val="90000"/>
              </a:lnSpc>
            </a:pPr>
            <a:r>
              <a:rPr lang="es-ES_tradnl" dirty="0"/>
              <a:t>La manipulación excesiva de la superficie reduce su resistencia, especialmente en losas y </a:t>
            </a:r>
            <a:r>
              <a:rPr lang="es-ES_tradnl" dirty="0" err="1"/>
              <a:t>radieres</a:t>
            </a:r>
            <a:r>
              <a:rPr lang="es-ES_tradnl" dirty="0"/>
              <a:t>.</a:t>
            </a:r>
          </a:p>
          <a:p>
            <a:pPr>
              <a:lnSpc>
                <a:spcPct val="90000"/>
              </a:lnSpc>
            </a:pPr>
            <a:r>
              <a:rPr lang="es-ES_tradnl" dirty="0"/>
              <a:t>Hay que demorar la terminación superficial lo más posible</a:t>
            </a:r>
          </a:p>
          <a:p>
            <a:pPr>
              <a:lnSpc>
                <a:spcPct val="90000"/>
              </a:lnSpc>
            </a:pPr>
            <a:r>
              <a:rPr lang="es-ES_tradnl" dirty="0"/>
              <a:t>Uso de alisadora tipo helicóptero</a:t>
            </a:r>
          </a:p>
          <a:p>
            <a:pPr>
              <a:lnSpc>
                <a:spcPct val="90000"/>
              </a:lnSpc>
            </a:pPr>
            <a:r>
              <a:rPr lang="es-ES_tradnl" dirty="0" err="1"/>
              <a:t>Platacho</a:t>
            </a:r>
            <a:endParaRPr lang="es-ES_tradnl" dirty="0"/>
          </a:p>
          <a:p>
            <a:pPr>
              <a:lnSpc>
                <a:spcPct val="90000"/>
              </a:lnSpc>
            </a:pPr>
            <a:r>
              <a:rPr lang="es-ES_tradnl" dirty="0"/>
              <a:t>Retardador de fraguado superficial (</a:t>
            </a:r>
            <a:r>
              <a:rPr lang="es-ES_tradnl" dirty="0" err="1"/>
              <a:t>Rugasol</a:t>
            </a:r>
            <a:r>
              <a:rPr lang="es-ES_tradnl" dirty="0"/>
              <a:t>)</a:t>
            </a:r>
          </a:p>
          <a:p>
            <a:pPr>
              <a:lnSpc>
                <a:spcPct val="90000"/>
              </a:lnSpc>
            </a:pPr>
            <a:r>
              <a:rPr lang="es-ES_tradnl" dirty="0"/>
              <a:t>Endurecedores superficiales.</a:t>
            </a:r>
            <a:endParaRPr lang="es-CL" dirty="0"/>
          </a:p>
        </p:txBody>
      </p:sp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Terminación</a:t>
            </a:r>
            <a:endParaRPr lang="es-ES"/>
          </a:p>
        </p:txBody>
      </p:sp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4292600"/>
            <a:ext cx="28797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8888" y="4292600"/>
            <a:ext cx="3311525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95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1989138"/>
            <a:ext cx="5472113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95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" y="2349500"/>
            <a:ext cx="20161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95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750" y="3357563"/>
            <a:ext cx="1944688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Terminación</a:t>
            </a:r>
            <a:endParaRPr lang="es-ES"/>
          </a:p>
        </p:txBody>
      </p:sp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4437063"/>
            <a:ext cx="187642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413" y="4437063"/>
            <a:ext cx="216058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05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1916113"/>
            <a:ext cx="2881313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05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" y="1971675"/>
            <a:ext cx="4103688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Construcción de </a:t>
            </a:r>
            <a:r>
              <a:rPr lang="es-CL" dirty="0" err="1"/>
              <a:t>radier</a:t>
            </a:r>
            <a:endParaRPr lang="es-ES" dirty="0"/>
          </a:p>
        </p:txBody>
      </p:sp>
      <p:pic>
        <p:nvPicPr>
          <p:cNvPr id="5" name="ConcretePou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1449005"/>
            <a:ext cx="6698208" cy="5023656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CURADO</a:t>
            </a:r>
            <a:endParaRPr lang="es-CL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s-ES_tradnl" dirty="0"/>
              <a:t>El agua incorporada en la mezcla es suficiente, sólo hay que evitar que se pierda por evaporación.</a:t>
            </a:r>
          </a:p>
          <a:p>
            <a:pPr lvl="1"/>
            <a:r>
              <a:rPr lang="es-ES_tradnl" dirty="0"/>
              <a:t>Evitar la evaporación del agua disminuye la retracción y evita la aparición de fisuras.</a:t>
            </a:r>
          </a:p>
          <a:p>
            <a:pPr lvl="1"/>
            <a:r>
              <a:rPr lang="es-ES_tradnl" dirty="0"/>
              <a:t>El </a:t>
            </a:r>
            <a:r>
              <a:rPr lang="es-ES_tradnl" dirty="0" err="1"/>
              <a:t>moldaje</a:t>
            </a:r>
            <a:r>
              <a:rPr lang="es-ES_tradnl" dirty="0"/>
              <a:t> no es protección suficiente., por lo tanto, se debe descimbrar lo antes posible (cuando R&gt;70kgf/cm</a:t>
            </a:r>
            <a:r>
              <a:rPr lang="es-ES_tradnl" baseline="30000" dirty="0"/>
              <a:t>2</a:t>
            </a:r>
            <a:r>
              <a:rPr lang="es-ES_tradnl" dirty="0"/>
              <a:t>) y utilizar algún método de curado.</a:t>
            </a:r>
            <a:endParaRPr lang="es-ES_tradnl" baseline="30000" dirty="0"/>
          </a:p>
          <a:p>
            <a:pPr lvl="1"/>
            <a:r>
              <a:rPr lang="es-ES_tradnl" dirty="0"/>
              <a:t>Humedecer la superficie</a:t>
            </a:r>
          </a:p>
          <a:p>
            <a:pPr lvl="1"/>
            <a:r>
              <a:rPr lang="es-ES_tradnl" dirty="0"/>
              <a:t>Uso de membranas de curado.</a:t>
            </a:r>
            <a:endParaRPr lang="es-CL" dirty="0"/>
          </a:p>
        </p:txBody>
      </p:sp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DOSIFICACIÓN</a:t>
            </a:r>
            <a:endParaRPr lang="es-CL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s-ES_tradnl" sz="2800" dirty="0"/>
              <a:t>En obra: enviar muestra de áridos al laboratorio y solicitar dosificación y confección hormigón de prueba.</a:t>
            </a:r>
          </a:p>
          <a:p>
            <a:pPr>
              <a:lnSpc>
                <a:spcPct val="90000"/>
              </a:lnSpc>
            </a:pPr>
            <a:r>
              <a:rPr lang="es-ES_tradnl" sz="2800" dirty="0"/>
              <a:t>Dosificación medida en base a sacos enteros (excepto si se dispone de silo).</a:t>
            </a:r>
          </a:p>
          <a:p>
            <a:pPr>
              <a:lnSpc>
                <a:spcPct val="90000"/>
              </a:lnSpc>
            </a:pPr>
            <a:r>
              <a:rPr lang="es-ES_tradnl" sz="2800" dirty="0"/>
              <a:t>Almacenamiento del cemento: FIFO, protección de humedad.</a:t>
            </a:r>
          </a:p>
          <a:p>
            <a:pPr>
              <a:lnSpc>
                <a:spcPct val="90000"/>
              </a:lnSpc>
            </a:pPr>
            <a:r>
              <a:rPr lang="es-ES_tradnl" sz="2800" dirty="0"/>
              <a:t>Preferible dosificación en peso</a:t>
            </a:r>
          </a:p>
          <a:p>
            <a:pPr>
              <a:lnSpc>
                <a:spcPct val="90000"/>
              </a:lnSpc>
            </a:pPr>
            <a:r>
              <a:rPr lang="es-ES_tradnl" sz="2800" dirty="0"/>
              <a:t>Corrección por humedad de los áridos</a:t>
            </a:r>
          </a:p>
          <a:p>
            <a:pPr>
              <a:lnSpc>
                <a:spcPct val="90000"/>
              </a:lnSpc>
            </a:pPr>
            <a:r>
              <a:rPr lang="es-ES_tradnl" sz="2800" dirty="0"/>
              <a:t>Agua libre de álcalis, ácidos, materia orgánica y aceite. Ojo con azúcar.</a:t>
            </a:r>
            <a:endParaRPr lang="es-CL" sz="2800" dirty="0"/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82" y="5539081"/>
            <a:ext cx="1576368" cy="1247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Curado</a:t>
            </a:r>
            <a:endParaRPr lang="es-ES"/>
          </a:p>
        </p:txBody>
      </p:sp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2141538"/>
            <a:ext cx="4752975" cy="380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1989138"/>
            <a:ext cx="333375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4678363"/>
            <a:ext cx="3240087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Hormigonado en Tiempo Frío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Método de la </a:t>
            </a:r>
            <a:r>
              <a:rPr lang="es-MX"/>
              <a:t>“Madurez”</a:t>
            </a:r>
            <a:endParaRPr lang="es-ES"/>
          </a:p>
        </p:txBody>
      </p:sp>
      <p:grpSp>
        <p:nvGrpSpPr>
          <p:cNvPr id="19" name="18 Grupo"/>
          <p:cNvGrpSpPr/>
          <p:nvPr/>
        </p:nvGrpSpPr>
        <p:grpSpPr>
          <a:xfrm>
            <a:off x="857224" y="2143116"/>
            <a:ext cx="7072362" cy="4154752"/>
            <a:chOff x="857224" y="2429662"/>
            <a:chExt cx="7072362" cy="4154752"/>
          </a:xfrm>
        </p:grpSpPr>
        <p:cxnSp>
          <p:nvCxnSpPr>
            <p:cNvPr id="7" name="6 Conector recto de flecha"/>
            <p:cNvCxnSpPr/>
            <p:nvPr/>
          </p:nvCxnSpPr>
          <p:spPr>
            <a:xfrm rot="5400000" flipH="1" flipV="1">
              <a:off x="-321503" y="4250537"/>
              <a:ext cx="364333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7 Conector recto de flecha"/>
            <p:cNvCxnSpPr/>
            <p:nvPr/>
          </p:nvCxnSpPr>
          <p:spPr>
            <a:xfrm>
              <a:off x="1500166" y="6072206"/>
              <a:ext cx="5500726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11 Conector recto"/>
            <p:cNvCxnSpPr/>
            <p:nvPr/>
          </p:nvCxnSpPr>
          <p:spPr>
            <a:xfrm>
              <a:off x="1500166" y="5286388"/>
              <a:ext cx="5214974" cy="0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13" name="12 Forma libre"/>
            <p:cNvSpPr/>
            <p:nvPr/>
          </p:nvSpPr>
          <p:spPr>
            <a:xfrm>
              <a:off x="1500166" y="3635829"/>
              <a:ext cx="4071966" cy="1650559"/>
            </a:xfrm>
            <a:custGeom>
              <a:avLst/>
              <a:gdLst>
                <a:gd name="connsiteX0" fmla="*/ 0 w 4027714"/>
                <a:gd name="connsiteY0" fmla="*/ 1654628 h 1654628"/>
                <a:gd name="connsiteX1" fmla="*/ 32657 w 4027714"/>
                <a:gd name="connsiteY1" fmla="*/ 0 h 1654628"/>
                <a:gd name="connsiteX2" fmla="*/ 1251857 w 4027714"/>
                <a:gd name="connsiteY2" fmla="*/ 576942 h 1654628"/>
                <a:gd name="connsiteX3" fmla="*/ 2525485 w 4027714"/>
                <a:gd name="connsiteY3" fmla="*/ 65314 h 1654628"/>
                <a:gd name="connsiteX4" fmla="*/ 3069771 w 4027714"/>
                <a:gd name="connsiteY4" fmla="*/ 1077685 h 1654628"/>
                <a:gd name="connsiteX5" fmla="*/ 4027714 w 4027714"/>
                <a:gd name="connsiteY5" fmla="*/ 1621971 h 1654628"/>
                <a:gd name="connsiteX6" fmla="*/ 0 w 4027714"/>
                <a:gd name="connsiteY6" fmla="*/ 1654628 h 165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27714" h="1654628">
                  <a:moveTo>
                    <a:pt x="0" y="1654628"/>
                  </a:moveTo>
                  <a:lnTo>
                    <a:pt x="32657" y="0"/>
                  </a:lnTo>
                  <a:lnTo>
                    <a:pt x="1251857" y="576942"/>
                  </a:lnTo>
                  <a:lnTo>
                    <a:pt x="2525485" y="65314"/>
                  </a:lnTo>
                  <a:lnTo>
                    <a:pt x="3069771" y="1077685"/>
                  </a:lnTo>
                  <a:lnTo>
                    <a:pt x="4027714" y="1621971"/>
                  </a:lnTo>
                  <a:lnTo>
                    <a:pt x="0" y="1654628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14 CuadroTexto"/>
            <p:cNvSpPr txBox="1"/>
            <p:nvPr/>
          </p:nvSpPr>
          <p:spPr>
            <a:xfrm>
              <a:off x="857224" y="5072074"/>
              <a:ext cx="5715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/>
                <a:t>5°C</a:t>
              </a:r>
              <a:endParaRPr lang="es-ES" dirty="0"/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6429388" y="6215082"/>
              <a:ext cx="1500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/>
                <a:t>tiempo</a:t>
              </a:r>
              <a:endParaRPr lang="es-ES" dirty="0"/>
            </a:p>
          </p:txBody>
        </p:sp>
        <p:sp>
          <p:nvSpPr>
            <p:cNvPr id="17" name="16 CuadroTexto"/>
            <p:cNvSpPr txBox="1"/>
            <p:nvPr/>
          </p:nvSpPr>
          <p:spPr>
            <a:xfrm rot="16200000">
              <a:off x="434667" y="3208615"/>
              <a:ext cx="1500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/>
                <a:t>Temperatura</a:t>
              </a:r>
              <a:endParaRPr lang="es-ES" dirty="0"/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2428860" y="4572008"/>
              <a:ext cx="13573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b="1" dirty="0">
                  <a:solidFill>
                    <a:srgbClr val="FFFF00"/>
                  </a:solidFill>
                </a:rPr>
                <a:t>Madurez</a:t>
              </a:r>
              <a:endParaRPr lang="es-ES" sz="20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0" name="19 CuadroTexto"/>
          <p:cNvSpPr txBox="1"/>
          <p:nvPr/>
        </p:nvSpPr>
        <p:spPr>
          <a:xfrm>
            <a:off x="428596" y="6345816"/>
            <a:ext cx="800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Hormigones de igual MADUREZ tienen la misma RESISTENCIA</a:t>
            </a:r>
            <a:endParaRPr lang="es-ES" dirty="0"/>
          </a:p>
        </p:txBody>
      </p:sp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HORMIGÓN</a:t>
            </a:r>
            <a:endParaRPr lang="es-CL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Puntos de vista</a:t>
            </a:r>
          </a:p>
          <a:p>
            <a:pPr lvl="1"/>
            <a:r>
              <a:rPr lang="es-ES_tradnl" dirty="0"/>
              <a:t>Diseñador: hormigón endurecido; R</a:t>
            </a:r>
            <a:r>
              <a:rPr lang="es-ES_tradnl" baseline="-25000" dirty="0"/>
              <a:t>28</a:t>
            </a:r>
          </a:p>
          <a:p>
            <a:pPr lvl="1"/>
            <a:r>
              <a:rPr lang="es-ES_tradnl" dirty="0"/>
              <a:t>Constructor: hormigón fresco</a:t>
            </a:r>
          </a:p>
          <a:p>
            <a:r>
              <a:rPr lang="es-ES_tradnl" dirty="0"/>
              <a:t>Característica principal del hormigón fresco: </a:t>
            </a:r>
            <a:r>
              <a:rPr lang="es-ES_tradnl" dirty="0" err="1"/>
              <a:t>trabajabilidad</a:t>
            </a:r>
            <a:r>
              <a:rPr lang="es-ES_tradnl" dirty="0"/>
              <a:t> (descenso de cono = </a:t>
            </a:r>
            <a:r>
              <a:rPr lang="es-ES_tradnl" dirty="0" err="1"/>
              <a:t>slump</a:t>
            </a:r>
            <a:r>
              <a:rPr lang="es-ES_tradnl" dirty="0"/>
              <a:t>)</a:t>
            </a:r>
          </a:p>
          <a:p>
            <a:pPr>
              <a:buFont typeface="Wingdings" pitchFamily="2" charset="2"/>
              <a:buNone/>
            </a:pPr>
            <a:endParaRPr lang="es-CL" dirty="0"/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4292600"/>
            <a:ext cx="6264275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292600"/>
            <a:ext cx="1827212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Ensayo descenso de cono de </a:t>
            </a:r>
            <a:r>
              <a:rPr lang="es-CL" dirty="0" err="1"/>
              <a:t>Abrams</a:t>
            </a:r>
            <a:endParaRPr lang="es-CL" dirty="0"/>
          </a:p>
        </p:txBody>
      </p:sp>
      <p:pic>
        <p:nvPicPr>
          <p:cNvPr id="6" name="Elementos multimedia en línea 5" title="Ensayo cono de Abrams">
            <a:hlinkClick r:id="" action="ppaction://media"/>
            <a:extLst>
              <a:ext uri="{FF2B5EF4-FFF2-40B4-BE49-F238E27FC236}">
                <a16:creationId xmlns:a16="http://schemas.microsoft.com/office/drawing/2014/main" id="{E2267865-4C06-4FDE-B383-9253B9B16EA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22417" y="1776745"/>
            <a:ext cx="8507288" cy="480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617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MEZCLA / TRANSPORTE</a:t>
            </a:r>
            <a:endParaRPr lang="es-CL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2800" dirty="0"/>
              <a:t>Mezcla en camión </a:t>
            </a:r>
            <a:r>
              <a:rPr lang="es-ES_tradnl" sz="2800" dirty="0" err="1"/>
              <a:t>mixer</a:t>
            </a:r>
            <a:r>
              <a:rPr lang="es-ES_tradnl" sz="2800" dirty="0"/>
              <a:t> (6m</a:t>
            </a:r>
            <a:r>
              <a:rPr lang="es-ES_tradnl" sz="2800" baseline="30000" dirty="0"/>
              <a:t>3</a:t>
            </a:r>
            <a:r>
              <a:rPr lang="es-ES_tradnl" sz="2800" dirty="0"/>
              <a:t>, 8m</a:t>
            </a:r>
            <a:r>
              <a:rPr lang="es-ES_tradnl" sz="2800" baseline="30000" dirty="0"/>
              <a:t>3</a:t>
            </a:r>
            <a:r>
              <a:rPr lang="es-ES_tradnl" sz="2800" dirty="0"/>
              <a:t> ,10m</a:t>
            </a:r>
            <a:r>
              <a:rPr lang="es-ES_tradnl" sz="2800" baseline="30000" dirty="0"/>
              <a:t>3</a:t>
            </a:r>
            <a:r>
              <a:rPr lang="es-ES_tradnl" sz="2800" dirty="0"/>
              <a:t>)</a:t>
            </a:r>
          </a:p>
          <a:p>
            <a:r>
              <a:rPr lang="es-ES_tradnl" sz="2800" dirty="0"/>
              <a:t>Nomenclatura hormigón premezclado</a:t>
            </a:r>
          </a:p>
          <a:p>
            <a:pPr lvl="1"/>
            <a:r>
              <a:rPr lang="es-ES_tradnl" sz="2400" dirty="0"/>
              <a:t>G</a:t>
            </a:r>
          </a:p>
          <a:p>
            <a:pPr lvl="1"/>
            <a:r>
              <a:rPr lang="es-ES_tradnl" sz="2400" dirty="0"/>
              <a:t>Tipo hormigón</a:t>
            </a:r>
          </a:p>
          <a:p>
            <a:pPr lvl="2"/>
            <a:r>
              <a:rPr lang="es-ES_tradnl" sz="2000" dirty="0"/>
              <a:t>Normal</a:t>
            </a:r>
          </a:p>
          <a:p>
            <a:pPr lvl="2"/>
            <a:r>
              <a:rPr lang="es-ES_tradnl" sz="2000" dirty="0" err="1"/>
              <a:t>Bombeable</a:t>
            </a:r>
            <a:endParaRPr lang="es-ES_tradnl" sz="2000" dirty="0"/>
          </a:p>
          <a:p>
            <a:pPr lvl="2"/>
            <a:r>
              <a:rPr lang="es-ES_tradnl" sz="2000" dirty="0" err="1"/>
              <a:t>Flexotracción</a:t>
            </a:r>
            <a:endParaRPr lang="es-ES_tradnl" sz="2000" dirty="0"/>
          </a:p>
          <a:p>
            <a:pPr lvl="2"/>
            <a:r>
              <a:rPr lang="es-ES_tradnl" sz="2000" dirty="0"/>
              <a:t>Dosificado por sacos</a:t>
            </a:r>
          </a:p>
          <a:p>
            <a:pPr lvl="1"/>
            <a:r>
              <a:rPr lang="es-ES_tradnl" sz="2400" dirty="0"/>
              <a:t>Resistencia MPa en probeta </a:t>
            </a:r>
            <a:r>
              <a:rPr lang="es-ES_tradnl" sz="2400" dirty="0" err="1"/>
              <a:t>Clínidrica</a:t>
            </a:r>
            <a:endParaRPr lang="es-ES_tradnl" sz="2400" dirty="0"/>
          </a:p>
          <a:p>
            <a:pPr lvl="1"/>
            <a:r>
              <a:rPr lang="es-ES_tradnl" sz="2400" dirty="0"/>
              <a:t>Nivel de confianza en %</a:t>
            </a:r>
          </a:p>
          <a:p>
            <a:pPr lvl="1"/>
            <a:r>
              <a:rPr lang="es-ES_tradnl" sz="2400" dirty="0"/>
              <a:t>Descenso de cono en cm</a:t>
            </a:r>
            <a:endParaRPr lang="es-CL" sz="2400" dirty="0"/>
          </a:p>
        </p:txBody>
      </p:sp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MEZCLA / TRANSPORTE</a:t>
            </a:r>
            <a:endParaRPr lang="es-CL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Mezcla en hormigonera (</a:t>
            </a:r>
            <a:r>
              <a:rPr lang="es-ES_tradnl" dirty="0" err="1"/>
              <a:t>betonera</a:t>
            </a:r>
            <a:r>
              <a:rPr lang="es-ES_tradnl" dirty="0"/>
              <a:t>)</a:t>
            </a:r>
          </a:p>
          <a:p>
            <a:r>
              <a:rPr lang="es-ES_tradnl" dirty="0"/>
              <a:t>Medida de </a:t>
            </a:r>
            <a:r>
              <a:rPr lang="es-ES_tradnl" dirty="0" err="1"/>
              <a:t>trabajabilidad</a:t>
            </a:r>
            <a:r>
              <a:rPr lang="es-ES_tradnl" dirty="0"/>
              <a:t> por amperaje</a:t>
            </a:r>
          </a:p>
          <a:p>
            <a:r>
              <a:rPr lang="es-ES_tradnl" dirty="0"/>
              <a:t>Planta dosificadora con mezcla durante el transporte.</a:t>
            </a:r>
          </a:p>
          <a:p>
            <a:r>
              <a:rPr lang="es-ES_tradnl" dirty="0"/>
              <a:t>Transporte en camión </a:t>
            </a:r>
            <a:r>
              <a:rPr lang="es-ES_tradnl" dirty="0" err="1"/>
              <a:t>mixer</a:t>
            </a:r>
            <a:r>
              <a:rPr lang="es-ES_tradnl" dirty="0"/>
              <a:t>, camión plano, volquete, carretilla.</a:t>
            </a:r>
            <a:endParaRPr lang="es-CL" dirty="0"/>
          </a:p>
        </p:txBody>
      </p:sp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Hormigón – Carga y mezcla</a:t>
            </a:r>
            <a:endParaRPr lang="es-ES"/>
          </a:p>
        </p:txBody>
      </p:sp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2133600"/>
            <a:ext cx="1709737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575" y="2205038"/>
            <a:ext cx="2589213" cy="15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088" y="2060575"/>
            <a:ext cx="19304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088" y="4149725"/>
            <a:ext cx="1879600" cy="188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455" name="Picture 7" descr="PAVIN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40200" y="4221163"/>
            <a:ext cx="3240088" cy="2168525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COLOCACIÓN</a:t>
            </a:r>
            <a:endParaRPr lang="es-CL" dirty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s-ES_tradnl" dirty="0"/>
              <a:t>Requisitos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Colocarlo sin segregación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Colocarlo antes que comience el fraguado.</a:t>
            </a:r>
          </a:p>
          <a:p>
            <a:pPr>
              <a:lnSpc>
                <a:spcPct val="90000"/>
              </a:lnSpc>
            </a:pPr>
            <a:r>
              <a:rPr lang="es-ES_tradnl" dirty="0"/>
              <a:t>Alternativas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Capacho en conjunto con grúa, torre </a:t>
            </a:r>
            <a:r>
              <a:rPr lang="es-ES_tradnl" dirty="0" err="1"/>
              <a:t>concretera</a:t>
            </a:r>
            <a:r>
              <a:rPr lang="es-ES_tradnl" dirty="0"/>
              <a:t> o huinche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En carretilla </a:t>
            </a:r>
            <a:r>
              <a:rPr lang="es-ES_tradnl" dirty="0" err="1"/>
              <a:t>concretera</a:t>
            </a:r>
            <a:r>
              <a:rPr lang="es-ES_tradnl" dirty="0"/>
              <a:t> o especial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Volquete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Chutes, canoas y tubos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Correa transportadora</a:t>
            </a:r>
          </a:p>
          <a:p>
            <a:pPr lvl="1">
              <a:lnSpc>
                <a:spcPct val="90000"/>
              </a:lnSpc>
            </a:pPr>
            <a:r>
              <a:rPr lang="es-ES_tradnl" dirty="0"/>
              <a:t>Bombas</a:t>
            </a:r>
            <a:endParaRPr lang="es-CL" dirty="0"/>
          </a:p>
        </p:txBody>
      </p:sp>
    </p:spTree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Secuencia">
  <a:themeElements>
    <a:clrScheme name="Secuencia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ecuencia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ecuencia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uencia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uencia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1418</TotalTime>
  <Words>670</Words>
  <Application>Microsoft Office PowerPoint</Application>
  <PresentationFormat>Presentación en pantalla (4:3)</PresentationFormat>
  <Paragraphs>158</Paragraphs>
  <Slides>31</Slides>
  <Notes>28</Notes>
  <HiddenSlides>0</HiddenSlides>
  <MMClips>4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31</vt:i4>
      </vt:variant>
    </vt:vector>
  </HeadingPairs>
  <TitlesOfParts>
    <vt:vector size="37" baseType="lpstr">
      <vt:lpstr>Arial</vt:lpstr>
      <vt:lpstr>Garamond</vt:lpstr>
      <vt:lpstr>Tahoma</vt:lpstr>
      <vt:lpstr>Wingdings</vt:lpstr>
      <vt:lpstr>Secuencia</vt:lpstr>
      <vt:lpstr>Diseño predeterminado</vt:lpstr>
      <vt:lpstr>CI 5501 Métodos Constructivos</vt:lpstr>
      <vt:lpstr>HORMIGÓN</vt:lpstr>
      <vt:lpstr>DOSIFICACIÓN</vt:lpstr>
      <vt:lpstr>HORMIGÓN</vt:lpstr>
      <vt:lpstr>Ensayo descenso de cono de Abrams</vt:lpstr>
      <vt:lpstr>MEZCLA / TRANSPORTE</vt:lpstr>
      <vt:lpstr>MEZCLA / TRANSPORTE</vt:lpstr>
      <vt:lpstr>Hormigón – Carga y mezcla</vt:lpstr>
      <vt:lpstr>COLOCACIÓN</vt:lpstr>
      <vt:lpstr>Colocación</vt:lpstr>
      <vt:lpstr>Colocación</vt:lpstr>
      <vt:lpstr>Colocación</vt:lpstr>
      <vt:lpstr>COLOCACIÓN</vt:lpstr>
      <vt:lpstr>COLOCACIÓN</vt:lpstr>
      <vt:lpstr>Bomba estacionaria</vt:lpstr>
      <vt:lpstr>Bomba estacionaria</vt:lpstr>
      <vt:lpstr>Bomba móvil</vt:lpstr>
      <vt:lpstr>Bomba móvil</vt:lpstr>
      <vt:lpstr>HORMIGÓN</vt:lpstr>
      <vt:lpstr>CONSOLIDACIÓN</vt:lpstr>
      <vt:lpstr>CONSOLIDACIÓN</vt:lpstr>
      <vt:lpstr>CONSOLIDACIÓN</vt:lpstr>
      <vt:lpstr>Vibración - Inmersión</vt:lpstr>
      <vt:lpstr>Vibración Pavimentos</vt:lpstr>
      <vt:lpstr>TERMINACIÓN</vt:lpstr>
      <vt:lpstr>Terminación</vt:lpstr>
      <vt:lpstr>Terminación</vt:lpstr>
      <vt:lpstr>Construcción de radier</vt:lpstr>
      <vt:lpstr>CURADO</vt:lpstr>
      <vt:lpstr>Curado</vt:lpstr>
      <vt:lpstr>Hormigonado en Tiempo Frío</vt:lpstr>
    </vt:vector>
  </TitlesOfParts>
  <Company>Particular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 52A Métodos Constructivos</dc:title>
  <dc:creator>William Wragg L.</dc:creator>
  <cp:lastModifiedBy>Wragg Larco, William George</cp:lastModifiedBy>
  <cp:revision>74</cp:revision>
  <dcterms:created xsi:type="dcterms:W3CDTF">2003-09-11T01:45:01Z</dcterms:created>
  <dcterms:modified xsi:type="dcterms:W3CDTF">2020-12-17T11:53:21Z</dcterms:modified>
</cp:coreProperties>
</file>