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3" r:id="rId3"/>
    <p:sldId id="264" r:id="rId4"/>
    <p:sldId id="276" r:id="rId5"/>
    <p:sldId id="272" r:id="rId6"/>
    <p:sldId id="265" r:id="rId7"/>
    <p:sldId id="266" r:id="rId8"/>
    <p:sldId id="268" r:id="rId9"/>
    <p:sldId id="269" r:id="rId10"/>
    <p:sldId id="274" r:id="rId11"/>
    <p:sldId id="270" r:id="rId12"/>
    <p:sldId id="275" r:id="rId13"/>
    <p:sldId id="271" r:id="rId14"/>
    <p:sldId id="273" r:id="rId15"/>
  </p:sldIdLst>
  <p:sldSz cx="9144000" cy="6858000" type="screen4x3"/>
  <p:notesSz cx="6858000" cy="9117013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scaleToFitPaper="1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35264-E154-4471-A739-349F3E3AC1A0}" v="1" dt="2021-10-19T11:52:56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94" autoAdjust="0"/>
  </p:normalViewPr>
  <p:slideViewPr>
    <p:cSldViewPr>
      <p:cViewPr varScale="1">
        <p:scale>
          <a:sx n="59" d="100"/>
          <a:sy n="59" d="100"/>
        </p:scale>
        <p:origin x="17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ragg Larco" userId="14f350dc62e3a358" providerId="LiveId" clId="{70BA66B6-2210-4A93-81F1-4F69ECA3C9AB}"/>
    <pc:docChg chg="modSld">
      <pc:chgData name="William Wragg Larco" userId="14f350dc62e3a358" providerId="LiveId" clId="{70BA66B6-2210-4A93-81F1-4F69ECA3C9AB}" dt="2020-11-26T11:30:48.551" v="0"/>
      <pc:docMkLst>
        <pc:docMk/>
      </pc:docMkLst>
      <pc:sldChg chg="modSp">
        <pc:chgData name="William Wragg Larco" userId="14f350dc62e3a358" providerId="LiveId" clId="{70BA66B6-2210-4A93-81F1-4F69ECA3C9AB}" dt="2020-11-26T11:30:48.551" v="0"/>
        <pc:sldMkLst>
          <pc:docMk/>
          <pc:sldMk cId="0" sldId="273"/>
        </pc:sldMkLst>
        <pc:picChg chg="mod">
          <ac:chgData name="William Wragg Larco" userId="14f350dc62e3a358" providerId="LiveId" clId="{70BA66B6-2210-4A93-81F1-4F69ECA3C9AB}" dt="2020-11-26T11:30:48.551" v="0"/>
          <ac:picMkLst>
            <pc:docMk/>
            <pc:sldMk cId="0" sldId="273"/>
            <ac:picMk id="3" creationId="{B958FF03-2C90-438D-A5B4-1C3FE32EBA41}"/>
          </ac:picMkLst>
        </pc:picChg>
        <pc:picChg chg="mod">
          <ac:chgData name="William Wragg Larco" userId="14f350dc62e3a358" providerId="LiveId" clId="{70BA66B6-2210-4A93-81F1-4F69ECA3C9AB}" dt="2020-11-26T11:30:48.551" v="0"/>
          <ac:picMkLst>
            <pc:docMk/>
            <pc:sldMk cId="0" sldId="273"/>
            <ac:picMk id="4" creationId="{C9B92A01-B51B-4423-8362-2B60380595F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6584D5E-C032-4988-83E9-D5DBC64044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B111151-0B70-4BA1-9E52-F1640FCA2E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19D1F028-667C-4C59-8351-308E86100E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05D1C40F-BB31-49C2-AE29-E5ECB59832D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C9F987-213A-4BC2-9D94-D731E343FB8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B9B1DE42-EB35-4780-B3BD-4F73212FCD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5194DF7-5D1C-4F58-B964-FD1EDEF53A4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fld id="{00107D6A-42FC-4CC4-A1F6-9E338BB305DD}" type="datetimeFigureOut">
              <a:rPr lang="es-ES"/>
              <a:pPr>
                <a:defRPr/>
              </a:pPr>
              <a:t>19/10/2021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4E7044FD-8D73-431A-AB85-20ABC5516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E5C41D61-ECB3-4E34-BEED-D1E1CD7AE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30700"/>
            <a:ext cx="548640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0083FF5A-43DC-4A72-B610-2096D52076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F1985A52-40C1-462F-A311-543EAEA86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56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02D4257-B29E-4051-9B72-C416AB9B52C6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>
            <a:extLst>
              <a:ext uri="{FF2B5EF4-FFF2-40B4-BE49-F238E27FC236}">
                <a16:creationId xmlns:a16="http://schemas.microsoft.com/office/drawing/2014/main" id="{63B9BD3E-F400-450F-AE4B-3E909E71F9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>
            <a:extLst>
              <a:ext uri="{FF2B5EF4-FFF2-40B4-BE49-F238E27FC236}">
                <a16:creationId xmlns:a16="http://schemas.microsoft.com/office/drawing/2014/main" id="{4D9A6B4A-BFFB-4E1D-92EA-B99135C009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CL"/>
              <a:t>Tip: metodología para galpones con fundaciones aisladas.</a:t>
            </a:r>
            <a:endParaRPr lang="es-ES" altLang="es-CL"/>
          </a:p>
        </p:txBody>
      </p:sp>
      <p:sp>
        <p:nvSpPr>
          <p:cNvPr id="16388" name="3 Marcador de número de diapositiva">
            <a:extLst>
              <a:ext uri="{FF2B5EF4-FFF2-40B4-BE49-F238E27FC236}">
                <a16:creationId xmlns:a16="http://schemas.microsoft.com/office/drawing/2014/main" id="{901BE888-DDD7-4E49-A72D-5FADBEB9A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3718D6-0602-49BA-891C-735A338EC4EC}" type="slidenum">
              <a:rPr lang="es-ES" altLang="es-CL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s-ES" altLang="es-CL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CL"/>
              <a:t>Haga clic para cambiar el estilo de título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CL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CEFAB6-2CA2-4CAB-B6DC-C269213C03E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C439D4-ED20-4B6D-B6D7-3670156550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2D4E1B-0171-4A2E-A4FE-D23217020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676269-C252-4034-A08B-E2FFC0A1396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3457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CE7AE-9B43-4B99-9563-A939245B5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7BD686-AF96-4A8F-A205-04632CEDA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50D9A-5373-4BEB-8FC5-9ACD87443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227A-6531-4902-B2DC-B84CDC9761F9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285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9277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9277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3CE92D-20DE-4AD8-A46E-743EE3D88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5EA2EC-5BE8-4D68-84BA-5D54C9094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9E9DC6-99EB-4C73-B13D-E1FAADBDE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B0724-7ABB-461F-8FC3-E51F74D91C6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07769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EB883-BF2B-48E7-9465-28C19B4DE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73274-0611-4D0B-971C-031CF9B0D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12E758-0C7C-4F6A-A045-BCA77963E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DE996-CECC-4D04-8903-40A2B500476C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176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D258FC-283D-48F8-B416-E4A1F5CF3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62A2B2-F290-4F6E-BD33-C1AFEAA4F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E747E2-722F-4D7A-8C93-546D68FD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984D0-E65B-4914-A0B0-B19A8192BFDF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363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0D8DA-78A0-4497-A980-ECA9883F78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AA258-A870-4864-B86D-15B93ECFA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22AE1-506C-4C0F-8A6E-7059EFC1B1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0701-EDB3-4EE9-8734-BBDDBDA92C5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3755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453E80-F9FE-4309-972D-6EFD3520A6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C2FCD4-F9A7-449E-B472-440749565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08A9CC-EA37-4C95-BC3F-1ECD89F40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03CE1-C6DA-4C6B-9AA7-126BEF0CE3C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52110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D545404-EE10-4C14-9A2D-299EB8EE2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640932-0F3B-4578-B1DE-D5E123A53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3CE733-0F80-4E91-A343-9B86D4196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3CD28-B0B2-443B-9100-D38C63E27CD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3279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DDB4C2-9128-4DA4-8EB4-048C25908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A48716-2818-4D31-8CFA-9447D08A9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CBD6B6-029B-4899-B339-AC2E81265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20E13-CC78-4352-8A34-3B4427DC7F9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6880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BBD5F-35E3-495D-AC8C-5D8F5CCBF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6A480A-5367-461A-994F-647E7FA34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4B7553-F3CF-43ED-B95F-0267723CE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F86A2-EE4A-438B-8EE7-964EA0481BC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7189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20506-F034-4466-B9B3-9B96D1241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66EAC0-D234-43D8-8D0C-D4D796DEE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90E3D-6041-4891-BE70-53997AFDDC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86043-1DF2-4D36-8627-74B8A1407AD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615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EEA9530-2933-4CEF-A161-06762E6E2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/>
              <a:t>Haga clic para cambiar el estilo de título	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01B01BC-F8AF-4323-8880-188653BD2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/>
              <a:t>Haga clic para modificar el estilo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E5D683F-04F4-4A7F-BA32-FCAC0C15AE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EDCA3B8-D84B-4EEB-8070-6BEB747A97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A5761B4-99AA-4AB0-AE43-406536A916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AF08BF-18C6-46A8-93E7-3CE47B4D59E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Lr8cxLW9W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62F867E-DDEF-46E7-9ECF-FF082F54C5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CI 5501</a:t>
            </a:r>
            <a:br>
              <a:rPr lang="es-ES_tradnl" dirty="0"/>
            </a:br>
            <a:r>
              <a:rPr lang="es-ES_tradnl" dirty="0"/>
              <a:t>Métodos Constructivos</a:t>
            </a:r>
            <a:endParaRPr lang="es-CL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5EC0956-116B-4169-8659-406E259599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</p:spTree>
  </p:cSld>
  <p:clrMapOvr>
    <a:masterClrMapping/>
  </p:clrMapOvr>
  <p:transition advTm="71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384ED-B29C-43C6-A29E-D4AC0D04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PRECIO</a:t>
            </a:r>
          </a:p>
        </p:txBody>
      </p:sp>
      <p:pic>
        <p:nvPicPr>
          <p:cNvPr id="14339" name="Marcador de contenido 3">
            <a:extLst>
              <a:ext uri="{FF2B5EF4-FFF2-40B4-BE49-F238E27FC236}">
                <a16:creationId xmlns:a16="http://schemas.microsoft.com/office/drawing/2014/main" id="{01EA7C85-35DC-4E7A-ACDC-897160FA9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981200"/>
            <a:ext cx="7696200" cy="43275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DACA3A2-D3C1-4B4F-80C2-60B746B92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7018BC1-BB2B-4BC4-ABAF-8026D406DC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6172200" cy="43275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/>
              <a:t>Equipos menores</a:t>
            </a:r>
          </a:p>
          <a:p>
            <a:pPr lvl="1" eaLnBrk="1" hangingPunct="1">
              <a:defRPr/>
            </a:pPr>
            <a:r>
              <a:rPr lang="es-ES_tradnl" dirty="0"/>
              <a:t>Placa</a:t>
            </a:r>
          </a:p>
          <a:p>
            <a:pPr lvl="1" eaLnBrk="1" hangingPunct="1">
              <a:defRPr/>
            </a:pPr>
            <a:r>
              <a:rPr lang="es-ES_tradnl" dirty="0"/>
              <a:t>Apisonador</a:t>
            </a:r>
          </a:p>
          <a:p>
            <a:pPr lvl="1" eaLnBrk="1" hangingPunct="1">
              <a:defRPr/>
            </a:pPr>
            <a:r>
              <a:rPr lang="es-ES_tradnl" dirty="0"/>
              <a:t>Rodillo</a:t>
            </a:r>
          </a:p>
          <a:p>
            <a:pPr eaLnBrk="1" hangingPunct="1">
              <a:defRPr/>
            </a:pPr>
            <a:r>
              <a:rPr lang="es-ES_tradnl" dirty="0"/>
              <a:t>Equipos inusuales</a:t>
            </a:r>
          </a:p>
          <a:p>
            <a:pPr lvl="1" eaLnBrk="1" hangingPunct="1">
              <a:defRPr/>
            </a:pPr>
            <a:r>
              <a:rPr lang="es-ES_tradnl" dirty="0"/>
              <a:t>Pilote vibrador</a:t>
            </a:r>
          </a:p>
          <a:p>
            <a:pPr lvl="1" eaLnBrk="1" hangingPunct="1">
              <a:defRPr/>
            </a:pPr>
            <a:r>
              <a:rPr lang="es-ES_tradnl" dirty="0"/>
              <a:t>Compactación dinámica dejando caer pesos levantados con grúas.</a:t>
            </a:r>
            <a:endParaRPr lang="es-CL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42243EF-E31C-4840-A371-EFEACD4D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8AE3CC15-CE3E-4FF7-90A0-3E2C84FF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23145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>
            <a:extLst>
              <a:ext uri="{FF2B5EF4-FFF2-40B4-BE49-F238E27FC236}">
                <a16:creationId xmlns:a16="http://schemas.microsoft.com/office/drawing/2014/main" id="{7CCE7EA3-18B6-4808-B2FC-80583F78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3886200"/>
            <a:ext cx="15033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Lr8cxLW9Wg">
            <a:hlinkClick r:id="" action="ppaction://media"/>
            <a:extLst>
              <a:ext uri="{FF2B5EF4-FFF2-40B4-BE49-F238E27FC236}">
                <a16:creationId xmlns:a16="http://schemas.microsoft.com/office/drawing/2014/main" id="{EB1DFDA5-68AB-4A5A-A0C8-27C3610B3881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8351837" cy="6264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928769A-5C61-48F5-AF2F-B940801D1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7D19E90-860E-4170-A535-6680ADCB6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Producción de rodillos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s-ES_tradnl" dirty="0"/>
              <a:t>yd</a:t>
            </a:r>
            <a:r>
              <a:rPr lang="es-ES_tradnl" baseline="30000" dirty="0"/>
              <a:t>3</a:t>
            </a:r>
            <a:r>
              <a:rPr lang="es-ES_tradnl" dirty="0"/>
              <a:t> /hora =16,3 W S L </a:t>
            </a:r>
            <a:r>
              <a:rPr lang="es-ES_tradnl" dirty="0" err="1"/>
              <a:t>Ef</a:t>
            </a:r>
            <a:r>
              <a:rPr lang="es-ES_tradnl" dirty="0"/>
              <a:t> / n</a:t>
            </a:r>
          </a:p>
          <a:p>
            <a:pPr lvl="1" eaLnBrk="1" hangingPunct="1">
              <a:defRPr/>
            </a:pPr>
            <a:r>
              <a:rPr lang="es-ES_tradnl" dirty="0"/>
              <a:t>W ancho compactado en pies</a:t>
            </a:r>
          </a:p>
          <a:p>
            <a:pPr lvl="1" eaLnBrk="1" hangingPunct="1">
              <a:defRPr/>
            </a:pPr>
            <a:r>
              <a:rPr lang="es-ES_tradnl" dirty="0"/>
              <a:t>S velocidad del rodillo en mph</a:t>
            </a:r>
          </a:p>
          <a:p>
            <a:pPr lvl="1" eaLnBrk="1" hangingPunct="1">
              <a:defRPr/>
            </a:pPr>
            <a:r>
              <a:rPr lang="es-ES_tradnl" dirty="0"/>
              <a:t>L espesor de la capa en pulgadas</a:t>
            </a:r>
          </a:p>
          <a:p>
            <a:pPr lvl="1" eaLnBrk="1" hangingPunct="1">
              <a:defRPr/>
            </a:pPr>
            <a:r>
              <a:rPr lang="es-ES_tradnl" dirty="0"/>
              <a:t>n número de pasadas</a:t>
            </a:r>
          </a:p>
          <a:p>
            <a:pPr eaLnBrk="1" hangingPunct="1">
              <a:defRPr/>
            </a:pPr>
            <a:r>
              <a:rPr lang="es-ES_tradnl" dirty="0"/>
              <a:t>Está en volumen suelto. Hay que aplicar factor para obtener volumen compactado.</a:t>
            </a:r>
            <a:endParaRPr lang="es-C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4D2A-0608-4CDC-837A-A806D177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Equipos especiales</a:t>
            </a:r>
          </a:p>
        </p:txBody>
      </p:sp>
      <p:pic>
        <p:nvPicPr>
          <p:cNvPr id="4" name="3 Sided Impact Roller">
            <a:hlinkClick r:id="" action="ppaction://media"/>
            <a:extLst>
              <a:ext uri="{FF2B5EF4-FFF2-40B4-BE49-F238E27FC236}">
                <a16:creationId xmlns:a16="http://schemas.microsoft.com/office/drawing/2014/main" id="{C9B92A01-B51B-4423-8362-2B6038059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17563" y="1735138"/>
            <a:ext cx="3743325" cy="280828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3" name="Dynamic Compaction of Mine Spoil">
            <a:hlinkClick r:id="" action="ppaction://media"/>
            <a:extLst>
              <a:ext uri="{FF2B5EF4-FFF2-40B4-BE49-F238E27FC236}">
                <a16:creationId xmlns:a16="http://schemas.microsoft.com/office/drawing/2014/main" id="{B958FF03-2C90-438D-A5B4-1C3FE32EBA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9664" y="3513607"/>
            <a:ext cx="3898776" cy="292408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89716BF-8C4E-461C-B68E-5214CE37C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FC7D0FC-6497-425E-81A7-FDB53530B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2800" dirty="0"/>
              <a:t>Existen materiales adecuados para su uso en estado natural, otros hay que harnearlos y/o chancarlos.</a:t>
            </a:r>
          </a:p>
          <a:p>
            <a:pPr eaLnBrk="1" hangingPunct="1">
              <a:defRPr/>
            </a:pPr>
            <a:r>
              <a:rPr lang="es-ES_tradnl" sz="2800" dirty="0"/>
              <a:t>Clasificación USCS (</a:t>
            </a:r>
            <a:r>
              <a:rPr lang="es-ES_tradnl" sz="2800" dirty="0" err="1"/>
              <a:t>unified</a:t>
            </a:r>
            <a:r>
              <a:rPr lang="es-ES_tradnl" sz="2800" dirty="0"/>
              <a:t> </a:t>
            </a:r>
            <a:r>
              <a:rPr lang="es-ES_tradnl" sz="2800" dirty="0" err="1"/>
              <a:t>soil</a:t>
            </a:r>
            <a:r>
              <a:rPr lang="es-ES_tradnl" sz="2800" dirty="0"/>
              <a:t> </a:t>
            </a:r>
            <a:r>
              <a:rPr lang="es-ES_tradnl" sz="2800" dirty="0" err="1"/>
              <a:t>classification</a:t>
            </a:r>
            <a:r>
              <a:rPr lang="es-ES_tradnl" sz="2800" dirty="0"/>
              <a:t> </a:t>
            </a:r>
            <a:r>
              <a:rPr lang="es-ES_tradnl" sz="2800" dirty="0" err="1"/>
              <a:t>system</a:t>
            </a:r>
            <a:r>
              <a:rPr lang="es-ES_tradnl" sz="2800" dirty="0"/>
              <a:t>)</a:t>
            </a:r>
          </a:p>
          <a:p>
            <a:pPr lvl="1" eaLnBrk="1" hangingPunct="1">
              <a:defRPr/>
            </a:pPr>
            <a:r>
              <a:rPr lang="es-ES_tradnl" sz="2400" dirty="0"/>
              <a:t>Materiales granulares: </a:t>
            </a:r>
            <a:r>
              <a:rPr lang="es-ES_tradnl" sz="2400" b="1" dirty="0" err="1"/>
              <a:t>G</a:t>
            </a:r>
            <a:r>
              <a:rPr lang="es-ES_tradnl" sz="2400" dirty="0" err="1"/>
              <a:t>ravel</a:t>
            </a:r>
            <a:r>
              <a:rPr lang="es-ES_tradnl" sz="2400" dirty="0"/>
              <a:t>, </a:t>
            </a:r>
            <a:r>
              <a:rPr lang="es-ES_tradnl" sz="2400" b="1" dirty="0" err="1"/>
              <a:t>S</a:t>
            </a:r>
            <a:r>
              <a:rPr lang="es-ES_tradnl" sz="2400" dirty="0" err="1"/>
              <a:t>and</a:t>
            </a:r>
            <a:r>
              <a:rPr lang="es-ES_tradnl" sz="2400" dirty="0"/>
              <a:t>. </a:t>
            </a:r>
            <a:r>
              <a:rPr lang="es-ES_tradnl" sz="2400" dirty="0" err="1"/>
              <a:t>Well</a:t>
            </a:r>
            <a:r>
              <a:rPr lang="es-ES_tradnl" sz="2400" dirty="0"/>
              <a:t>/</a:t>
            </a:r>
            <a:r>
              <a:rPr lang="es-ES_tradnl" sz="2400" dirty="0" err="1"/>
              <a:t>Poor</a:t>
            </a:r>
            <a:r>
              <a:rPr lang="es-ES_tradnl" sz="2400" dirty="0"/>
              <a:t> graduado, M (polvo fino no cohesivo), C (con arcillas).</a:t>
            </a:r>
          </a:p>
          <a:p>
            <a:pPr lvl="1" eaLnBrk="1" hangingPunct="1">
              <a:defRPr/>
            </a:pPr>
            <a:r>
              <a:rPr lang="es-ES_tradnl" sz="2400" dirty="0"/>
              <a:t>Materiales finos: </a:t>
            </a:r>
            <a:r>
              <a:rPr lang="es-ES_tradnl" sz="2400" b="1" dirty="0"/>
              <a:t>M</a:t>
            </a:r>
            <a:r>
              <a:rPr lang="es-ES_tradnl" sz="2400" dirty="0"/>
              <a:t>(polvo-limo), </a:t>
            </a:r>
            <a:r>
              <a:rPr lang="es-ES_tradnl" sz="2400" b="1" dirty="0" err="1"/>
              <a:t>C</a:t>
            </a:r>
            <a:r>
              <a:rPr lang="es-ES_tradnl" sz="2400" dirty="0" err="1"/>
              <a:t>lay</a:t>
            </a:r>
            <a:r>
              <a:rPr lang="es-ES_tradnl" sz="2400" dirty="0"/>
              <a:t>, </a:t>
            </a:r>
            <a:r>
              <a:rPr lang="es-ES_tradnl" sz="2400" b="1" dirty="0" err="1"/>
              <a:t>O</a:t>
            </a:r>
            <a:r>
              <a:rPr lang="es-ES_tradnl" sz="2400" dirty="0" err="1"/>
              <a:t>rganic</a:t>
            </a:r>
            <a:r>
              <a:rPr lang="es-ES_tradnl" sz="2400" dirty="0"/>
              <a:t>. </a:t>
            </a:r>
            <a:r>
              <a:rPr lang="es-ES_tradnl" sz="2400" b="1" dirty="0" err="1"/>
              <a:t>L</a:t>
            </a:r>
            <a:r>
              <a:rPr lang="es-ES_tradnl" sz="2400" dirty="0" err="1"/>
              <a:t>ow</a:t>
            </a:r>
            <a:r>
              <a:rPr lang="es-ES_tradnl" sz="2400" dirty="0"/>
              <a:t>/</a:t>
            </a:r>
            <a:r>
              <a:rPr lang="es-ES_tradnl" sz="2400" b="1" dirty="0" err="1"/>
              <a:t>H</a:t>
            </a:r>
            <a:r>
              <a:rPr lang="es-ES_tradnl" sz="2400" dirty="0" err="1"/>
              <a:t>igh</a:t>
            </a:r>
            <a:r>
              <a:rPr lang="es-ES_tradnl" sz="2400" dirty="0"/>
              <a:t> </a:t>
            </a:r>
            <a:r>
              <a:rPr lang="es-ES_tradnl" sz="2400" dirty="0" err="1"/>
              <a:t>plasticity</a:t>
            </a:r>
            <a:r>
              <a:rPr lang="es-ES_tradnl" sz="2400" dirty="0"/>
              <a:t>.</a:t>
            </a:r>
            <a:endParaRPr lang="es-CL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74C85DD-403C-4BCF-B6BA-3CF777893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COMPACTACIÓN</a:t>
            </a:r>
            <a:endParaRPr lang="es-CL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88CD530-E438-4DC4-B8A7-990AEB603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1915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¿Cómo se determina: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Ensayos </a:t>
            </a:r>
            <a:r>
              <a:rPr lang="es-ES_tradnl" sz="2400" dirty="0" err="1"/>
              <a:t>Proctor</a:t>
            </a:r>
            <a:r>
              <a:rPr lang="es-ES_tradnl" sz="2400" dirty="0"/>
              <a:t> y </a:t>
            </a:r>
            <a:r>
              <a:rPr lang="es-ES_tradnl" sz="2400" dirty="0" err="1"/>
              <a:t>Proctor</a:t>
            </a:r>
            <a:r>
              <a:rPr lang="es-ES_tradnl" sz="2400" dirty="0"/>
              <a:t> Modificado (suelos cohesivos).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Suelos granulares DR=(</a:t>
            </a:r>
            <a:r>
              <a:rPr lang="es-ES_tradnl" sz="2400" dirty="0" err="1"/>
              <a:t>Dmax</a:t>
            </a:r>
            <a:r>
              <a:rPr lang="es-ES_tradnl" sz="2400" dirty="0"/>
              <a:t>-D)/(</a:t>
            </a:r>
            <a:r>
              <a:rPr lang="es-ES_tradnl" sz="2400" dirty="0" err="1"/>
              <a:t>Dmax-Dmin</a:t>
            </a:r>
            <a:r>
              <a:rPr lang="es-ES_tradnl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¿Cómo se especifica?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Como un porcentaje del ensayo estándar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¿Por qué es importante?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dirty="0"/>
              <a:t>Por la gran correlación entre densidad y el módulo de reacción de la </a:t>
            </a:r>
            <a:r>
              <a:rPr lang="es-ES_tradnl" sz="2400" dirty="0" err="1"/>
              <a:t>subrasante</a:t>
            </a:r>
            <a:r>
              <a:rPr lang="es-ES_tradnl" sz="2400" dirty="0"/>
              <a:t> (K)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A0FCD45-C1B5-4F56-9BF8-CEA53A1B2A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412875"/>
            <a:ext cx="8756650" cy="5329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D94C4AA-AD84-4003-9CAB-E398A77F8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188913"/>
            <a:ext cx="8756650" cy="1031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/>
              <a:t>Densidad v/s CBR</a:t>
            </a:r>
            <a:endParaRPr lang="es-C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BCC326C-3A03-40DA-92AD-01991DE6B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COMPACTACIÓN</a:t>
            </a:r>
            <a:endParaRPr lang="es-CL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3C2E245-9E04-4981-B415-2C47BD7AF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54102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dirty="0"/>
              <a:t>¿Cómo se mide en terreno?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Con cono de arena.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Densímetro nuclear (emite radiación y compara rayos reflejados versus patrón).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Medición directa de la Constante de Balasto (K) con placa de carga u otros instrumentos</a:t>
            </a:r>
            <a:endParaRPr lang="es-CL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5A7B761-B80D-4A16-9AD9-5836C96F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19431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B98D0BE8-4ACE-48DA-A17E-B7A45EE9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6192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0100A1A-84C7-43F4-8525-6D061AAD0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COMPACTACIÓN</a:t>
            </a:r>
            <a:endParaRPr lang="es-CL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539E898-6FDF-46D3-8DD0-BA7379EE5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Métodos de compactación:</a:t>
            </a:r>
          </a:p>
          <a:p>
            <a:pPr lvl="1" eaLnBrk="1" hangingPunct="1">
              <a:defRPr/>
            </a:pPr>
            <a:r>
              <a:rPr lang="es-ES_tradnl"/>
              <a:t>Impacto (limo, arcilla confinada)</a:t>
            </a:r>
          </a:p>
          <a:p>
            <a:pPr lvl="1" eaLnBrk="1" hangingPunct="1">
              <a:defRPr/>
            </a:pPr>
            <a:r>
              <a:rPr lang="es-ES_tradnl"/>
              <a:t>Presión (limo, arcilla)</a:t>
            </a:r>
          </a:p>
          <a:p>
            <a:pPr lvl="1" eaLnBrk="1" hangingPunct="1">
              <a:defRPr/>
            </a:pPr>
            <a:r>
              <a:rPr lang="es-ES_tradnl"/>
              <a:t>Vibración (arena, grava)</a:t>
            </a:r>
          </a:p>
          <a:p>
            <a:pPr lvl="1" eaLnBrk="1" hangingPunct="1">
              <a:defRPr/>
            </a:pPr>
            <a:r>
              <a:rPr lang="es-ES_tradnl"/>
              <a:t>Manipulación (limo, grava, arena, arcilla)</a:t>
            </a:r>
          </a:p>
          <a:p>
            <a:pPr lvl="1" eaLnBrk="1" hangingPunct="1">
              <a:defRPr/>
            </a:pPr>
            <a:endParaRPr lang="es-C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7009C70-5F3B-4750-A527-0C7E92DC70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	COMPACTACIÓN</a:t>
            </a:r>
            <a:endParaRPr lang="es-CL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F03A67-495F-4860-AD85-12700F4E1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029200" cy="43275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/>
              <a:t>Equipos de compactación</a:t>
            </a:r>
          </a:p>
          <a:p>
            <a:pPr lvl="1" eaLnBrk="1" hangingPunct="1">
              <a:defRPr/>
            </a:pPr>
            <a:r>
              <a:rPr lang="es-ES_tradnl" sz="2000"/>
              <a:t>Rodillo “pata de cabra” (sheepfoot roller)</a:t>
            </a:r>
          </a:p>
          <a:p>
            <a:pPr lvl="2" eaLnBrk="1" hangingPunct="1">
              <a:defRPr/>
            </a:pPr>
            <a:r>
              <a:rPr lang="es-ES_tradnl" sz="1800"/>
              <a:t>Normalmente de arrastre.</a:t>
            </a:r>
          </a:p>
          <a:p>
            <a:pPr lvl="2" eaLnBrk="1" hangingPunct="1">
              <a:defRPr/>
            </a:pPr>
            <a:r>
              <a:rPr lang="es-ES_tradnl" sz="1800"/>
              <a:t>Actúan por presión.</a:t>
            </a:r>
          </a:p>
          <a:p>
            <a:pPr lvl="1" eaLnBrk="1" hangingPunct="1">
              <a:defRPr/>
            </a:pPr>
            <a:r>
              <a:rPr lang="es-ES_tradnl" sz="2000"/>
              <a:t>Rodillo de almohadillas</a:t>
            </a:r>
          </a:p>
          <a:p>
            <a:pPr lvl="2" eaLnBrk="1" hangingPunct="1">
              <a:defRPr/>
            </a:pPr>
            <a:r>
              <a:rPr lang="es-ES_tradnl" sz="1800"/>
              <a:t>Almohadillas con caras que se agrandan a medida que se acercan al tambor (forma piramidal)</a:t>
            </a:r>
          </a:p>
          <a:p>
            <a:pPr lvl="2" eaLnBrk="1" hangingPunct="1">
              <a:defRPr/>
            </a:pPr>
            <a:r>
              <a:rPr lang="es-ES_tradnl" sz="1800"/>
              <a:t>Impacto y presión</a:t>
            </a:r>
          </a:p>
          <a:p>
            <a:pPr lvl="2" eaLnBrk="1" hangingPunct="1">
              <a:defRPr/>
            </a:pPr>
            <a:r>
              <a:rPr lang="es-ES_tradnl" sz="1800"/>
              <a:t>A mayor velocidad son más eficientes, pero necesitan cancha grande. 13 a 20 kph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890B801-073C-405A-97FE-0917C140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D371030A-BC11-44D6-A24C-40D3F74C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9241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E7AA3FF-6184-400B-A8EA-9040C6B7B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COMPACTACIÓN</a:t>
            </a:r>
            <a:endParaRPr lang="es-CL" dirty="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C2F78E2-D9EC-407D-BE86-1B5AD67EC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257800" cy="43275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Equipos de compactación</a:t>
            </a:r>
          </a:p>
          <a:p>
            <a:pPr lvl="1" eaLnBrk="1" hangingPunct="1">
              <a:defRPr/>
            </a:pPr>
            <a:r>
              <a:rPr lang="es-ES_tradnl" sz="2400" dirty="0"/>
              <a:t>Tambor liso vibratorio</a:t>
            </a:r>
          </a:p>
          <a:p>
            <a:pPr lvl="2" eaLnBrk="1" hangingPunct="1">
              <a:defRPr/>
            </a:pPr>
            <a:r>
              <a:rPr lang="es-ES_tradnl" sz="2000" dirty="0"/>
              <a:t>E=1/2 m v</a:t>
            </a:r>
            <a:r>
              <a:rPr lang="es-ES_tradnl" sz="2000" baseline="30000" dirty="0"/>
              <a:t>2</a:t>
            </a:r>
          </a:p>
          <a:p>
            <a:pPr lvl="2" eaLnBrk="1" hangingPunct="1">
              <a:defRPr/>
            </a:pPr>
            <a:r>
              <a:rPr lang="es-ES_tradnl" sz="2000" dirty="0"/>
              <a:t>De arrastre, dos tambores, tambor y ruedas.</a:t>
            </a:r>
          </a:p>
          <a:p>
            <a:pPr lvl="2" eaLnBrk="1" hangingPunct="1">
              <a:defRPr/>
            </a:pPr>
            <a:r>
              <a:rPr lang="es-ES_tradnl" sz="2000" dirty="0"/>
              <a:t>1000 a 5000 ciclos/min</a:t>
            </a:r>
          </a:p>
          <a:p>
            <a:pPr lvl="2" eaLnBrk="1" hangingPunct="1">
              <a:defRPr/>
            </a:pPr>
            <a:r>
              <a:rPr lang="es-ES_tradnl" sz="2000" dirty="0"/>
              <a:t>Velocidad 3 a 6 kph</a:t>
            </a:r>
          </a:p>
          <a:p>
            <a:pPr lvl="2" eaLnBrk="1" hangingPunct="1">
              <a:defRPr/>
            </a:pPr>
            <a:r>
              <a:rPr lang="es-ES_tradnl" sz="2000" dirty="0"/>
              <a:t>Actúan por presión, impacto y vibración.</a:t>
            </a:r>
          </a:p>
          <a:p>
            <a:pPr lvl="1" eaLnBrk="1" hangingPunct="1">
              <a:defRPr/>
            </a:pPr>
            <a:r>
              <a:rPr lang="es-ES_tradnl" sz="2400" dirty="0"/>
              <a:t>Rodillo apisonador: similar al anterior, pero con almohadillas.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B22618D0-7DF6-4630-A541-717EFA74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00188"/>
            <a:ext cx="2624137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EFD35AAB-CC84-43A6-A90C-C0281298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857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FB0681F-63B3-40E4-854B-DA27C8B87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	COMPACTACIÓN</a:t>
            </a:r>
            <a:endParaRPr lang="es-CL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70A7F80-0117-4EF2-82FF-ED0E50041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5750" y="2000250"/>
            <a:ext cx="56388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dirty="0"/>
              <a:t>Equipos de compactación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dirty="0"/>
              <a:t>Rodillos de ruedas neumáticas (pata de goma)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Ruedas neumáticas, eje excéntrico.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Existen grandes unidades de arrastre de hasta 200 toneladas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A medida que se va compactando el material se va aumentando la presión de los neumáticos.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dirty="0"/>
              <a:t>Uso de lastre.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4EB7B98-827B-4720-98C8-8361285F8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71625"/>
            <a:ext cx="2444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0754127B-CE3D-4CC4-A4D2-B53D97C5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429125"/>
            <a:ext cx="3000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6469</TotalTime>
  <Words>459</Words>
  <Application>Microsoft Office PowerPoint</Application>
  <PresentationFormat>Presentación en pantalla (4:3)</PresentationFormat>
  <Paragraphs>74</Paragraphs>
  <Slides>14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Wingdings</vt:lpstr>
      <vt:lpstr>Textura</vt:lpstr>
      <vt:lpstr>CI 5501 Métodos Constructivos</vt:lpstr>
      <vt:lpstr>COMPACTACIÓN</vt:lpstr>
      <vt:lpstr>COMPACTACIÓN</vt:lpstr>
      <vt:lpstr>Densidad v/s CBR</vt:lpstr>
      <vt:lpstr>COMPACTACIÓN</vt:lpstr>
      <vt:lpstr>COMPACTACIÓN</vt:lpstr>
      <vt:lpstr> COMPACTACIÓN</vt:lpstr>
      <vt:lpstr>COMPACTACIÓN</vt:lpstr>
      <vt:lpstr> COMPACTACIÓN</vt:lpstr>
      <vt:lpstr>PRECIO</vt:lpstr>
      <vt:lpstr>COMPACTACIÓN</vt:lpstr>
      <vt:lpstr>Presentación de PowerPoint</vt:lpstr>
      <vt:lpstr>COMPACTACIÓN</vt:lpstr>
      <vt:lpstr>Equipos especiales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52A Métodos Constructivos</dc:title>
  <dc:creator>William Wragg L.</dc:creator>
  <cp:lastModifiedBy>Wragg Larco, William George</cp:lastModifiedBy>
  <cp:revision>50</cp:revision>
  <dcterms:created xsi:type="dcterms:W3CDTF">2003-09-11T01:45:01Z</dcterms:created>
  <dcterms:modified xsi:type="dcterms:W3CDTF">2021-10-19T11:53:06Z</dcterms:modified>
</cp:coreProperties>
</file>