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4"/>
  </p:handoutMasterIdLst>
  <p:sldIdLst>
    <p:sldId id="257" r:id="rId2"/>
    <p:sldId id="271" r:id="rId3"/>
    <p:sldId id="260" r:id="rId4"/>
    <p:sldId id="267" r:id="rId5"/>
    <p:sldId id="261" r:id="rId6"/>
    <p:sldId id="266" r:id="rId7"/>
    <p:sldId id="262" r:id="rId8"/>
    <p:sldId id="263" r:id="rId9"/>
    <p:sldId id="264" r:id="rId10"/>
    <p:sldId id="265" r:id="rId11"/>
    <p:sldId id="269" r:id="rId12"/>
    <p:sldId id="273" r:id="rId13"/>
  </p:sldIdLst>
  <p:sldSz cx="9144000" cy="6858000" type="screen4x3"/>
  <p:notesSz cx="6858000" cy="9117013"/>
  <p:defaultTextStyle>
    <a:defPPr>
      <a:defRPr lang="es-C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AF6195-4AB1-408F-ACF2-C699F01935F6}" v="1" dt="2019-08-26T15:33:30.3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0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ragg Larco" userId="14f350dc62e3a358" providerId="LiveId" clId="{C3AF6195-4AB1-408F-ACF2-C699F01935F6}"/>
    <pc:docChg chg="modSld">
      <pc:chgData name="William Wragg Larco" userId="14f350dc62e3a358" providerId="LiveId" clId="{C3AF6195-4AB1-408F-ACF2-C699F01935F6}" dt="2019-08-26T15:33:30.326" v="0"/>
      <pc:docMkLst>
        <pc:docMk/>
      </pc:docMkLst>
      <pc:sldChg chg="modSp">
        <pc:chgData name="William Wragg Larco" userId="14f350dc62e3a358" providerId="LiveId" clId="{C3AF6195-4AB1-408F-ACF2-C699F01935F6}" dt="2019-08-26T15:33:30.326" v="0"/>
        <pc:sldMkLst>
          <pc:docMk/>
          <pc:sldMk cId="0" sldId="273"/>
        </pc:sldMkLst>
        <pc:graphicFrameChg chg="mod">
          <ac:chgData name="William Wragg Larco" userId="14f350dc62e3a358" providerId="LiveId" clId="{C3AF6195-4AB1-408F-ACF2-C699F01935F6}" dt="2019-08-26T15:33:30.326" v="0"/>
          <ac:graphicFrameMkLst>
            <pc:docMk/>
            <pc:sldMk cId="0" sldId="273"/>
            <ac:graphicFrameMk id="2050" creationId="{00000000-0000-0000-0000-000000000000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E6CEE34-AC62-4D1B-9734-82AB321392D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87250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s-CL"/>
              <a:t>Haga clic para cambiar el estilo de título	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CL"/>
              <a:t>Haga clic para modificar el estilo de subtítulo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352A1C2C-8A27-451E-BC9B-B7F4C4C5BFF9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08674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06708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621665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621665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77574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61645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61645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362894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604339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495377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616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616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582260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447794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422644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5446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783133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93625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/>
              <a:t>Haga clic para cambiar el estilo de título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61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/>
              <a:t>Haga clic para modificar el estilo de texto del patrón</a:t>
            </a:r>
          </a:p>
          <a:p>
            <a:pPr lvl="1"/>
            <a:r>
              <a:rPr lang="es-CL"/>
              <a:t>Segundo nivel</a:t>
            </a:r>
          </a:p>
          <a:p>
            <a:pPr lvl="2"/>
            <a:r>
              <a:rPr lang="es-CL"/>
              <a:t>Tercer nivel</a:t>
            </a:r>
          </a:p>
          <a:p>
            <a:pPr lvl="3"/>
            <a:r>
              <a:rPr lang="es-CL"/>
              <a:t>Cuarto nivel</a:t>
            </a:r>
          </a:p>
          <a:p>
            <a:pPr lvl="4"/>
            <a:r>
              <a:rPr lang="es-CL"/>
              <a:t>Quinto nivel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7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CI 5501</a:t>
            </a:r>
            <a:br>
              <a:rPr lang="es-ES_tradnl"/>
            </a:br>
            <a:r>
              <a:rPr lang="es-ES_tradnl"/>
              <a:t>Métodos Constructivos</a:t>
            </a:r>
            <a:endParaRPr lang="es-CL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Costos Indirectos</a:t>
            </a:r>
            <a:endParaRPr lang="es-C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COSTOS INDIRECTOS</a:t>
            </a:r>
            <a:endParaRPr lang="es-CL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Laboratorio y ensayes</a:t>
            </a:r>
          </a:p>
          <a:p>
            <a:pPr lvl="1" eaLnBrk="1" hangingPunct="1">
              <a:defRPr/>
            </a:pPr>
            <a:r>
              <a:rPr lang="es-ES_tradnl" dirty="0"/>
              <a:t>Densidad de suelos, radiografías de soldaduras, resistencia de hormigones, etc.</a:t>
            </a:r>
          </a:p>
          <a:p>
            <a:pPr eaLnBrk="1" hangingPunct="1">
              <a:defRPr/>
            </a:pPr>
            <a:r>
              <a:rPr lang="es-ES_tradnl" dirty="0"/>
              <a:t>Permisos</a:t>
            </a:r>
          </a:p>
          <a:p>
            <a:pPr lvl="1" eaLnBrk="1" hangingPunct="1">
              <a:defRPr/>
            </a:pPr>
            <a:r>
              <a:rPr lang="es-ES_tradnl" dirty="0"/>
              <a:t>De construcción, instalación de grúa, uso de veredas, etc.</a:t>
            </a:r>
          </a:p>
          <a:p>
            <a:pPr lvl="1" eaLnBrk="1" hangingPunct="1">
              <a:defRPr/>
            </a:pPr>
            <a:endParaRPr lang="es-ES_tradnl" dirty="0"/>
          </a:p>
          <a:p>
            <a:pPr eaLnBrk="1" hangingPunct="1">
              <a:defRPr/>
            </a:pPr>
            <a:r>
              <a:rPr lang="es-ES_tradnl" dirty="0"/>
              <a:t>Aporte a Oficina Central (3% a 4%)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COSTOS INDIRECTOS</a:t>
            </a:r>
            <a:endParaRPr lang="es-CL"/>
          </a:p>
        </p:txBody>
      </p:sp>
      <p:graphicFrame>
        <p:nvGraphicFramePr>
          <p:cNvPr id="1026" name="Object 376"/>
          <p:cNvGraphicFramePr>
            <a:graphicFrameLocks noGrp="1" noChangeAspect="1"/>
          </p:cNvGraphicFramePr>
          <p:nvPr>
            <p:ph sz="half" idx="2"/>
          </p:nvPr>
        </p:nvGraphicFramePr>
        <p:xfrm>
          <a:off x="1258888" y="1439863"/>
          <a:ext cx="6913562" cy="539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Hoja de cálculo" r:id="rId3" imgW="4905451" imgH="3829202" progId="Excel.Sheet.8">
                  <p:embed/>
                </p:oleObj>
              </mc:Choice>
              <mc:Fallback>
                <p:oleObj name="Hoja de cálculo" r:id="rId3" imgW="4905451" imgH="3829202" progId="Excel.Sheet.8">
                  <p:embed/>
                  <p:pic>
                    <p:nvPicPr>
                      <p:cNvPr id="1026" name="Object 3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1439863"/>
                        <a:ext cx="6913562" cy="539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COSTOS INDIRECTOS</a:t>
            </a:r>
            <a:endParaRPr lang="es-CL"/>
          </a:p>
        </p:txBody>
      </p:sp>
      <p:graphicFrame>
        <p:nvGraphicFramePr>
          <p:cNvPr id="2050" name="Object 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1895237"/>
              </p:ext>
            </p:extLst>
          </p:nvPr>
        </p:nvGraphicFramePr>
        <p:xfrm>
          <a:off x="323850" y="1773238"/>
          <a:ext cx="8550275" cy="237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Worksheet" r:id="rId3" imgW="5410365" imgH="1504902" progId="Excel.Sheet.8">
                  <p:embed/>
                </p:oleObj>
              </mc:Choice>
              <mc:Fallback>
                <p:oleObj name="Worksheet" r:id="rId3" imgW="5410365" imgH="1504902" progId="Excel.Sheet.8">
                  <p:embed/>
                  <p:pic>
                    <p:nvPicPr>
                      <p:cNvPr id="20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773238"/>
                        <a:ext cx="8550275" cy="2378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4221163"/>
            <a:ext cx="8496300" cy="187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_tradnl"/>
              <a:t>Dependiendo de la naturaleza de las obras los gastos generales pueden representar diversos porcentajes respecto del costo directo</a:t>
            </a:r>
          </a:p>
          <a:p>
            <a:pPr lvl="1" eaLnBrk="1" hangingPunct="1">
              <a:spcBef>
                <a:spcPct val="50000"/>
              </a:spcBef>
            </a:pPr>
            <a:r>
              <a:rPr lang="es-ES_tradnl"/>
              <a:t>Obras habitacionales, educacionales 	12% - 20%</a:t>
            </a:r>
          </a:p>
          <a:p>
            <a:pPr lvl="1" eaLnBrk="1" hangingPunct="1">
              <a:spcBef>
                <a:spcPct val="50000"/>
              </a:spcBef>
            </a:pPr>
            <a:r>
              <a:rPr lang="es-ES_tradnl"/>
              <a:t>Obras civiles				15% - 40%</a:t>
            </a:r>
          </a:p>
          <a:p>
            <a:pPr lvl="1" eaLnBrk="1" hangingPunct="1">
              <a:spcBef>
                <a:spcPct val="50000"/>
              </a:spcBef>
            </a:pPr>
            <a:r>
              <a:rPr lang="es-ES_tradnl"/>
              <a:t>Obras especiales			 50% o más</a:t>
            </a:r>
            <a:endParaRPr lang="es-ES"/>
          </a:p>
        </p:txBody>
      </p:sp>
      <p:sp>
        <p:nvSpPr>
          <p:cNvPr id="2053" name="Oval 9"/>
          <p:cNvSpPr>
            <a:spLocks noChangeArrowheads="1"/>
          </p:cNvSpPr>
          <p:nvPr/>
        </p:nvSpPr>
        <p:spPr bwMode="auto">
          <a:xfrm>
            <a:off x="5564188" y="2520950"/>
            <a:ext cx="865187" cy="37306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3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PRESUPUESTOS</a:t>
            </a:r>
            <a:endParaRPr lang="es-E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Estructura de un presupuesto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08940"/>
              </p:ext>
            </p:extLst>
          </p:nvPr>
        </p:nvGraphicFramePr>
        <p:xfrm>
          <a:off x="1187624" y="2924944"/>
          <a:ext cx="6096000" cy="25958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Costo</a:t>
                      </a:r>
                      <a:r>
                        <a:rPr lang="es-CL" baseline="0" dirty="0"/>
                        <a:t> Directo</a:t>
                      </a: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Costo Indirecto (Gastos</a:t>
                      </a:r>
                      <a:r>
                        <a:rPr lang="es-CL" baseline="0" dirty="0"/>
                        <a:t> Generales)</a:t>
                      </a:r>
                      <a:endParaRPr lang="es-CL" dirty="0"/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b="1" dirty="0"/>
                        <a:t>Subtotal</a:t>
                      </a:r>
                      <a:r>
                        <a:rPr lang="es-CL" b="1" baseline="0" dirty="0"/>
                        <a:t> (Costo de Construcción o Venta)</a:t>
                      </a:r>
                      <a:endParaRPr lang="es-CL" b="1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Utilidad (fija o porcentual)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b="1" dirty="0"/>
                        <a:t>Subtotal</a:t>
                      </a:r>
                      <a:r>
                        <a:rPr lang="es-CL" b="1" baseline="0" dirty="0"/>
                        <a:t> Neto</a:t>
                      </a:r>
                      <a:endParaRPr lang="es-CL" b="1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/>
                        <a:t>Impuestos</a:t>
                      </a:r>
                    </a:p>
                  </a:txBody>
                  <a:tcP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CL" b="1" dirty="0"/>
                        <a:t>Total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COSTOS INDIRECTOS</a:t>
            </a:r>
            <a:endParaRPr lang="es-CL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z="2800"/>
              <a:t>También conocidos como “Gastos Generales”.</a:t>
            </a:r>
          </a:p>
          <a:p>
            <a:pPr eaLnBrk="1" hangingPunct="1">
              <a:defRPr/>
            </a:pPr>
            <a:r>
              <a:rPr lang="es-ES_tradnl" sz="2800"/>
              <a:t>Comprenden todos aquellos costos que NO se pueden asociar a alguna partida de obra en particular.</a:t>
            </a:r>
          </a:p>
          <a:p>
            <a:pPr eaLnBrk="1" hangingPunct="1">
              <a:defRPr/>
            </a:pPr>
            <a:r>
              <a:rPr lang="es-ES_tradnl" sz="2800"/>
              <a:t>Suelen incorporarse al presupuesto como un porcentaje sobre el costo directo.</a:t>
            </a:r>
          </a:p>
          <a:p>
            <a:pPr eaLnBrk="1" hangingPunct="1">
              <a:defRPr/>
            </a:pPr>
            <a:r>
              <a:rPr lang="es-ES_tradnl" sz="2800"/>
              <a:t>Generalmente se pagan en forma proporcional al avance de la obra, aunque en realidad tienen otra distribución en el tiempo.</a:t>
            </a:r>
            <a:endParaRPr lang="es-CL" sz="28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COSTOS INDIRECTOS</a:t>
            </a:r>
            <a:endParaRPr lang="es-CL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815975"/>
          </a:xfrm>
        </p:spPr>
        <p:txBody>
          <a:bodyPr/>
          <a:lstStyle/>
          <a:p>
            <a:pPr eaLnBrk="1" hangingPunct="1">
              <a:defRPr/>
            </a:pPr>
            <a:r>
              <a:rPr lang="es-ES_tradnl"/>
              <a:t>Distribución temporal</a:t>
            </a:r>
            <a:endParaRPr lang="es-CL"/>
          </a:p>
        </p:txBody>
      </p:sp>
      <p:sp>
        <p:nvSpPr>
          <p:cNvPr id="13316" name="Line 5"/>
          <p:cNvSpPr>
            <a:spLocks noChangeShapeType="1"/>
          </p:cNvSpPr>
          <p:nvPr/>
        </p:nvSpPr>
        <p:spPr bwMode="auto">
          <a:xfrm flipV="1">
            <a:off x="827088" y="6092825"/>
            <a:ext cx="75612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3317" name="Line 6"/>
          <p:cNvSpPr>
            <a:spLocks noChangeShapeType="1"/>
          </p:cNvSpPr>
          <p:nvPr/>
        </p:nvSpPr>
        <p:spPr bwMode="auto">
          <a:xfrm flipV="1">
            <a:off x="827088" y="2997200"/>
            <a:ext cx="0" cy="3095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3318" name="Rectangle 7"/>
          <p:cNvSpPr>
            <a:spLocks noChangeArrowheads="1"/>
          </p:cNvSpPr>
          <p:nvPr/>
        </p:nvSpPr>
        <p:spPr bwMode="auto">
          <a:xfrm>
            <a:off x="1116013" y="3573463"/>
            <a:ext cx="503237" cy="2519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19" name="Rectangle 8"/>
          <p:cNvSpPr>
            <a:spLocks noChangeArrowheads="1"/>
          </p:cNvSpPr>
          <p:nvPr/>
        </p:nvSpPr>
        <p:spPr bwMode="auto">
          <a:xfrm>
            <a:off x="2051050" y="4941888"/>
            <a:ext cx="503238" cy="1150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20" name="Rectangle 9"/>
          <p:cNvSpPr>
            <a:spLocks noChangeArrowheads="1"/>
          </p:cNvSpPr>
          <p:nvPr/>
        </p:nvSpPr>
        <p:spPr bwMode="auto">
          <a:xfrm>
            <a:off x="2843213" y="4941888"/>
            <a:ext cx="503237" cy="1150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21" name="Rectangle 10"/>
          <p:cNvSpPr>
            <a:spLocks noChangeArrowheads="1"/>
          </p:cNvSpPr>
          <p:nvPr/>
        </p:nvSpPr>
        <p:spPr bwMode="auto">
          <a:xfrm>
            <a:off x="3635375" y="4941888"/>
            <a:ext cx="503238" cy="1150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22" name="Oval 11"/>
          <p:cNvSpPr>
            <a:spLocks noChangeArrowheads="1"/>
          </p:cNvSpPr>
          <p:nvPr/>
        </p:nvSpPr>
        <p:spPr bwMode="auto">
          <a:xfrm>
            <a:off x="4643438" y="5373688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23" name="Oval 12"/>
          <p:cNvSpPr>
            <a:spLocks noChangeArrowheads="1"/>
          </p:cNvSpPr>
          <p:nvPr/>
        </p:nvSpPr>
        <p:spPr bwMode="auto">
          <a:xfrm>
            <a:off x="4932363" y="5373688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24" name="Oval 13"/>
          <p:cNvSpPr>
            <a:spLocks noChangeArrowheads="1"/>
          </p:cNvSpPr>
          <p:nvPr/>
        </p:nvSpPr>
        <p:spPr bwMode="auto">
          <a:xfrm>
            <a:off x="5219700" y="5373688"/>
            <a:ext cx="144463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25" name="Rectangle 14"/>
          <p:cNvSpPr>
            <a:spLocks noChangeArrowheads="1"/>
          </p:cNvSpPr>
          <p:nvPr/>
        </p:nvSpPr>
        <p:spPr bwMode="auto">
          <a:xfrm>
            <a:off x="5651500" y="4941888"/>
            <a:ext cx="503238" cy="1150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26" name="Rectangle 15"/>
          <p:cNvSpPr>
            <a:spLocks noChangeArrowheads="1"/>
          </p:cNvSpPr>
          <p:nvPr/>
        </p:nvSpPr>
        <p:spPr bwMode="auto">
          <a:xfrm>
            <a:off x="6443663" y="4941888"/>
            <a:ext cx="503237" cy="1150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27" name="Rectangle 16"/>
          <p:cNvSpPr>
            <a:spLocks noChangeArrowheads="1"/>
          </p:cNvSpPr>
          <p:nvPr/>
        </p:nvSpPr>
        <p:spPr bwMode="auto">
          <a:xfrm>
            <a:off x="7308850" y="3933825"/>
            <a:ext cx="503238" cy="2159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3328" name="AutoShape 17"/>
          <p:cNvSpPr>
            <a:spLocks/>
          </p:cNvSpPr>
          <p:nvPr/>
        </p:nvSpPr>
        <p:spPr bwMode="auto">
          <a:xfrm rot="5400000">
            <a:off x="4103687" y="1736726"/>
            <a:ext cx="792163" cy="5040312"/>
          </a:xfrm>
          <a:prstGeom prst="leftBrace">
            <a:avLst>
              <a:gd name="adj1" fmla="val 5302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3329" name="Text Box 18"/>
          <p:cNvSpPr txBox="1">
            <a:spLocks noChangeArrowheads="1"/>
          </p:cNvSpPr>
          <p:nvPr/>
        </p:nvSpPr>
        <p:spPr bwMode="auto">
          <a:xfrm>
            <a:off x="1908175" y="2997200"/>
            <a:ext cx="5256213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_tradnl"/>
              <a:t>Aproximadamente constante</a:t>
            </a:r>
          </a:p>
          <a:p>
            <a:pPr algn="ctr" eaLnBrk="1" hangingPunct="1">
              <a:spcBef>
                <a:spcPct val="50000"/>
              </a:spcBef>
            </a:pPr>
            <a:r>
              <a:rPr lang="es-ES_tradnl"/>
              <a:t>Personal y consumos mayoritariamente</a:t>
            </a:r>
            <a:endParaRPr lang="es-CL"/>
          </a:p>
        </p:txBody>
      </p:sp>
      <p:sp>
        <p:nvSpPr>
          <p:cNvPr id="13330" name="Text Box 19"/>
          <p:cNvSpPr txBox="1">
            <a:spLocks noChangeArrowheads="1"/>
          </p:cNvSpPr>
          <p:nvPr/>
        </p:nvSpPr>
        <p:spPr bwMode="auto">
          <a:xfrm>
            <a:off x="250825" y="3141663"/>
            <a:ext cx="3603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_tradnl"/>
              <a:t>$</a:t>
            </a:r>
            <a:endParaRPr lang="es-ES"/>
          </a:p>
        </p:txBody>
      </p:sp>
      <p:sp>
        <p:nvSpPr>
          <p:cNvPr id="13331" name="Text Box 20"/>
          <p:cNvSpPr txBox="1">
            <a:spLocks noChangeArrowheads="1"/>
          </p:cNvSpPr>
          <p:nvPr/>
        </p:nvSpPr>
        <p:spPr bwMode="auto">
          <a:xfrm>
            <a:off x="6372225" y="6237288"/>
            <a:ext cx="1800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s-ES_tradnl"/>
              <a:t>tiempo</a:t>
            </a:r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COSTOS INDIRECTOS</a:t>
            </a:r>
            <a:endParaRPr lang="es-C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_tradnl" dirty="0"/>
              <a:t>Personal de dirección, supervisión y otros fijos.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Ingenieros, jefe de obra, capataces, bodeguero, alistador (administrativo), portero, mecánico, operadores, ayudantes varios, etc.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Además en caso de obras apartadas hay que incluir viáticos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Constituyen la mayor parte de los Gastos Generales, hasta el 80% en algunos casos.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COSTOS INDIRECTOS</a:t>
            </a:r>
            <a:endParaRPr lang="es-CL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z="2800" dirty="0"/>
              <a:t>Instalaciones provisorias </a:t>
            </a:r>
          </a:p>
          <a:p>
            <a:pPr lvl="1" eaLnBrk="1" hangingPunct="1">
              <a:defRPr/>
            </a:pPr>
            <a:r>
              <a:rPr lang="es-ES_tradnl" sz="2400" dirty="0"/>
              <a:t>Empalmes e instalaciones provisorias de agua, alcantarillado, electricidad, comunicaciones y gas.</a:t>
            </a:r>
          </a:p>
          <a:p>
            <a:pPr lvl="1" eaLnBrk="1" hangingPunct="1">
              <a:defRPr/>
            </a:pPr>
            <a:r>
              <a:rPr lang="es-ES_tradnl" sz="2400" dirty="0"/>
              <a:t>Construcciones provisorias (oficinas, bodegas, talleres, etc.)</a:t>
            </a:r>
          </a:p>
          <a:p>
            <a:pPr lvl="1" eaLnBrk="1" hangingPunct="1">
              <a:defRPr/>
            </a:pPr>
            <a:r>
              <a:rPr lang="es-ES_tradnl" sz="2400" dirty="0"/>
              <a:t>Consumos (agua, electricidad, teléfono, petróleo, gas, …)</a:t>
            </a:r>
          </a:p>
          <a:p>
            <a:pPr lvl="1" eaLnBrk="1" hangingPunct="1">
              <a:defRPr/>
            </a:pPr>
            <a:r>
              <a:rPr lang="es-ES_tradnl" sz="2400" dirty="0"/>
              <a:t>Algunas son reutilizables, por lo que suele cobrarse sólo un porcentajes de las construcciones e instalaciones provisorias (o un arriendo).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COSTOS INDIRECTOS</a:t>
            </a:r>
            <a:endParaRPr lang="es-CL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z="2800" dirty="0"/>
              <a:t>Maquinarias y equipos (NO asociados a ninguna partida en particular).</a:t>
            </a:r>
          </a:p>
          <a:p>
            <a:pPr lvl="1" eaLnBrk="1" hangingPunct="1">
              <a:defRPr/>
            </a:pPr>
            <a:r>
              <a:rPr lang="es-ES_tradnl" sz="2400" dirty="0"/>
              <a:t>Grúa, elevadores de plataforma, tractores, bomba de hormigón (*).</a:t>
            </a:r>
          </a:p>
          <a:p>
            <a:pPr lvl="1" eaLnBrk="1" hangingPunct="1">
              <a:defRPr/>
            </a:pPr>
            <a:r>
              <a:rPr lang="es-ES_tradnl" sz="2400" dirty="0"/>
              <a:t>Andamios y tablones.</a:t>
            </a:r>
          </a:p>
          <a:p>
            <a:pPr lvl="1" eaLnBrk="1" hangingPunct="1">
              <a:defRPr/>
            </a:pPr>
            <a:r>
              <a:rPr lang="es-ES_tradnl" sz="2400" dirty="0"/>
              <a:t>Herramientas menores: esmeriles, taladros, fragua, etc.</a:t>
            </a:r>
          </a:p>
          <a:p>
            <a:pPr eaLnBrk="1" hangingPunct="1">
              <a:defRPr/>
            </a:pPr>
            <a:r>
              <a:rPr lang="es-ES_tradnl" sz="2800" dirty="0"/>
              <a:t>Costos financieros y legales</a:t>
            </a:r>
          </a:p>
          <a:p>
            <a:pPr lvl="1" eaLnBrk="1" hangingPunct="1">
              <a:defRPr/>
            </a:pPr>
            <a:r>
              <a:rPr lang="es-ES_tradnl" sz="2400" dirty="0"/>
              <a:t>Notaría, intereses de la boletas de garantía, primas de los seguros, intereses del financiamiento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COSTOS INDIRECTOS</a:t>
            </a:r>
            <a:endParaRPr lang="es-CL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z="2800" dirty="0"/>
              <a:t>Fletes</a:t>
            </a:r>
          </a:p>
          <a:p>
            <a:pPr lvl="1" eaLnBrk="1" hangingPunct="1">
              <a:defRPr/>
            </a:pPr>
            <a:r>
              <a:rPr lang="es-ES_tradnl" dirty="0"/>
              <a:t>Fletes para transporte de instalación de faenas, equipos principales, retiro de escombros (a veces se cotiza explícitamente en el costo directo) </a:t>
            </a:r>
            <a:r>
              <a:rPr lang="es-ES_tradnl" sz="2000" dirty="0"/>
              <a:t>(aprox. 0,2m</a:t>
            </a:r>
            <a:r>
              <a:rPr lang="es-ES_tradnl" sz="2000" baseline="30000" dirty="0"/>
              <a:t>3</a:t>
            </a:r>
            <a:r>
              <a:rPr lang="es-ES_tradnl" sz="2000" dirty="0"/>
              <a:t>/m</a:t>
            </a:r>
            <a:r>
              <a:rPr lang="es-ES_tradnl" sz="2000" baseline="30000" dirty="0"/>
              <a:t>2</a:t>
            </a:r>
            <a:r>
              <a:rPr lang="es-ES_tradnl" sz="2000" dirty="0"/>
              <a:t>)</a:t>
            </a:r>
            <a:r>
              <a:rPr lang="es-ES_tradnl" dirty="0"/>
              <a:t>.</a:t>
            </a:r>
          </a:p>
          <a:p>
            <a:pPr eaLnBrk="1" hangingPunct="1">
              <a:defRPr/>
            </a:pPr>
            <a:r>
              <a:rPr lang="es-ES_tradnl" sz="2800" dirty="0"/>
              <a:t>Materiales, consumos y equipamiento de oficinas</a:t>
            </a:r>
          </a:p>
          <a:p>
            <a:pPr lvl="1" eaLnBrk="1" hangingPunct="1">
              <a:defRPr/>
            </a:pPr>
            <a:r>
              <a:rPr lang="es-ES_tradnl" dirty="0"/>
              <a:t>Copias y </a:t>
            </a:r>
            <a:r>
              <a:rPr lang="es-ES_tradnl" dirty="0" err="1"/>
              <a:t>ploteo</a:t>
            </a:r>
            <a:r>
              <a:rPr lang="es-ES_tradnl" dirty="0"/>
              <a:t> de planos, fotocopias, papelería</a:t>
            </a:r>
          </a:p>
          <a:p>
            <a:pPr lvl="1" eaLnBrk="1" hangingPunct="1">
              <a:defRPr/>
            </a:pPr>
            <a:r>
              <a:rPr lang="es-ES_tradnl" dirty="0"/>
              <a:t>Computadores, fax, impresoras, plotter</a:t>
            </a:r>
          </a:p>
          <a:p>
            <a:pPr lvl="1" eaLnBrk="1" hangingPunct="1">
              <a:defRPr/>
            </a:pPr>
            <a:r>
              <a:rPr lang="es-ES_tradnl" dirty="0"/>
              <a:t>Caja chica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COSTOS INDIRECTOS</a:t>
            </a:r>
            <a:endParaRPr lang="es-CL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_tradnl" dirty="0"/>
              <a:t>Elementos de seguridad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Elementos no contemplados entre los elementos de protección personal (EPP).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Si los EPP no fueron considerados en las </a:t>
            </a:r>
            <a:r>
              <a:rPr lang="es-ES_tradnl" sz="3200" u="sng" dirty="0"/>
              <a:t>Leyes Sociales</a:t>
            </a:r>
            <a:r>
              <a:rPr lang="es-ES_tradnl" dirty="0"/>
              <a:t> suelen incluirse en los Gastos Generales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_tradnl" dirty="0"/>
              <a:t>Vehículos y pasajes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Camionetas y camiones, con combustible y mantención.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/>
              <a:t>Pasajes para descanso del personal superior y obreros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xtura">
  <a:themeElements>
    <a:clrScheme name="Textura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a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a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11973</TotalTime>
  <Words>480</Words>
  <Application>Microsoft Office PowerPoint</Application>
  <PresentationFormat>Presentación en pantalla (4:3)</PresentationFormat>
  <Paragraphs>67</Paragraphs>
  <Slides>12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Tahoma</vt:lpstr>
      <vt:lpstr>Wingdings</vt:lpstr>
      <vt:lpstr>Textura</vt:lpstr>
      <vt:lpstr>Hoja de cálculo</vt:lpstr>
      <vt:lpstr>Worksheet</vt:lpstr>
      <vt:lpstr>CI 5501 Métodos Constructivos</vt:lpstr>
      <vt:lpstr>PRESUPUESTOS</vt:lpstr>
      <vt:lpstr>COSTOS INDIRECTOS</vt:lpstr>
      <vt:lpstr>COSTOS INDIRECTOS</vt:lpstr>
      <vt:lpstr>COSTOS INDIRECTOS</vt:lpstr>
      <vt:lpstr>COSTOS INDIRECTOS</vt:lpstr>
      <vt:lpstr>COSTOS INDIRECTOS</vt:lpstr>
      <vt:lpstr>COSTOS INDIRECTOS</vt:lpstr>
      <vt:lpstr>COSTOS INDIRECTOS</vt:lpstr>
      <vt:lpstr>COSTOS INDIRECTOS</vt:lpstr>
      <vt:lpstr>COSTOS INDIRECTOS</vt:lpstr>
      <vt:lpstr>COSTOS INDIRECTOS</vt:lpstr>
    </vt:vector>
  </TitlesOfParts>
  <Company>Particular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William Wragg L.</dc:creator>
  <cp:lastModifiedBy>Wragg Larco, William George</cp:lastModifiedBy>
  <cp:revision>41</cp:revision>
  <dcterms:created xsi:type="dcterms:W3CDTF">2003-08-03T22:37:57Z</dcterms:created>
  <dcterms:modified xsi:type="dcterms:W3CDTF">2020-10-01T12:49:28Z</dcterms:modified>
</cp:coreProperties>
</file>