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73" r:id="rId3"/>
    <p:sldId id="272" r:id="rId4"/>
    <p:sldId id="258" r:id="rId5"/>
    <p:sldId id="271" r:id="rId6"/>
    <p:sldId id="274" r:id="rId7"/>
    <p:sldId id="275" r:id="rId8"/>
    <p:sldId id="276" r:id="rId9"/>
    <p:sldId id="277" r:id="rId10"/>
    <p:sldId id="285" r:id="rId11"/>
    <p:sldId id="286" r:id="rId12"/>
    <p:sldId id="287" r:id="rId13"/>
    <p:sldId id="278" r:id="rId14"/>
    <p:sldId id="279" r:id="rId15"/>
    <p:sldId id="280" r:id="rId16"/>
    <p:sldId id="281" r:id="rId17"/>
    <p:sldId id="282" r:id="rId18"/>
    <p:sldId id="288" r:id="rId19"/>
    <p:sldId id="283" r:id="rId20"/>
    <p:sldId id="284" r:id="rId2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.wmf"/><Relationship Id="rId4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2501AFB-E7B6-4C47-AF79-0E33C0BF04D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72163A5-3274-4DEE-B914-D1EF3C8721D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31081853-B842-43EC-A81C-CF8E045FF15B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598F95D4-A284-48A6-A502-F0320205813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D5E0039F-16C3-4560-A160-BEC6540612B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5CBD6AB4-D0D0-4318-8789-FCFFA1C68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C9C57AB-D764-442A-AC66-BB1789B8318B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005F8B6C-EE9B-46AE-867C-802C02E00C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5908C1-037C-4B7B-A8B6-439EF2ACC0F9}" type="slidenum">
              <a:rPr lang="es-ES" altLang="pt-BR"/>
              <a:pPr eaLnBrk="1" hangingPunct="1"/>
              <a:t>1</a:t>
            </a:fld>
            <a:endParaRPr lang="es-ES" altLang="pt-BR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0BF89037-1C10-481C-9493-CF2C58595A5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BD4A0454-3E20-41F9-9A0D-C50C316141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D492B525-F56B-4EC0-83D1-4B53525B86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CB690C7-DF35-49DA-911B-F4F25DB3DE70}" type="slidenum">
              <a:rPr lang="es-ES" altLang="pt-BR"/>
              <a:pPr eaLnBrk="1" hangingPunct="1"/>
              <a:t>10</a:t>
            </a:fld>
            <a:endParaRPr lang="es-ES" altLang="pt-BR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C27985DA-E086-4050-93AB-64F494A1611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6EC70C62-D193-4297-9A64-40482B83DF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860CAC3F-1C76-4C6C-9313-1CB5565F74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EF900BA-0418-4C36-AAEE-7F6948C600F2}" type="slidenum">
              <a:rPr lang="es-ES" altLang="pt-BR"/>
              <a:pPr eaLnBrk="1" hangingPunct="1"/>
              <a:t>11</a:t>
            </a:fld>
            <a:endParaRPr lang="es-ES" altLang="pt-BR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6A2A42F6-02EB-4368-B2F3-2F259BBCE1E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EBF1B045-4D92-4DB3-942E-05006C40A6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A55AF6CB-E25A-49B3-BB6C-C165CCB6B8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76418B9-E1E6-4797-9F31-9B4F54F5ADF4}" type="slidenum">
              <a:rPr lang="es-ES" altLang="pt-BR"/>
              <a:pPr eaLnBrk="1" hangingPunct="1"/>
              <a:t>12</a:t>
            </a:fld>
            <a:endParaRPr lang="es-ES" altLang="pt-BR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71027103-2E0A-464D-9ED9-C6D0CD8C692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5F39C259-8FF3-4609-ACB0-C104C262D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D33E9935-4A3E-4501-A250-370BE814D1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7BF720D-8E3B-4AFB-889B-DF00706DAE6D}" type="slidenum">
              <a:rPr lang="es-ES" altLang="pt-BR"/>
              <a:pPr eaLnBrk="1" hangingPunct="1"/>
              <a:t>13</a:t>
            </a:fld>
            <a:endParaRPr lang="es-ES" altLang="pt-BR"/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72EB81C2-0F9F-4B65-A209-AC36CA488D4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0D6C3622-9EC1-426A-97B8-1767C3937E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3A7C7309-D974-4E7A-B4E2-ADDC2C226A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7A8EC32-D755-4A9C-88B6-90261CCB695A}" type="slidenum">
              <a:rPr lang="es-ES" altLang="pt-BR"/>
              <a:pPr eaLnBrk="1" hangingPunct="1"/>
              <a:t>14</a:t>
            </a:fld>
            <a:endParaRPr lang="es-ES" altLang="pt-BR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4DF17F7E-F860-4920-B04C-2F33F285D7D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11BBA603-0211-48FF-8F63-E5557BF7D9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E62DCA3E-7AA2-4364-8817-3E85CF5FC8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B679E98-9CB5-41F7-8958-C14921AF8DB9}" type="slidenum">
              <a:rPr lang="es-ES" altLang="pt-BR"/>
              <a:pPr eaLnBrk="1" hangingPunct="1"/>
              <a:t>15</a:t>
            </a:fld>
            <a:endParaRPr lang="es-ES" altLang="pt-BR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7EB02D91-468C-46C7-9F17-18581F9AF1E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AFBB48A8-3176-4512-867A-B44143C0E2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FCC18DB1-50C9-4F1F-88A1-28C18C5D7C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AE3F00-ABDD-45F6-8282-71C872733ABD}" type="slidenum">
              <a:rPr lang="es-ES" altLang="pt-BR"/>
              <a:pPr eaLnBrk="1" hangingPunct="1"/>
              <a:t>16</a:t>
            </a:fld>
            <a:endParaRPr lang="es-ES" altLang="pt-BR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82B477EB-5318-42CC-8F10-2B0B7DA24C6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442EAF81-C647-438C-B5F3-7A41071D6C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73506709-FA16-42F6-B047-28F6BEBBA4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575C589-77C4-428B-8474-1C174C418274}" type="slidenum">
              <a:rPr lang="es-ES" altLang="pt-BR"/>
              <a:pPr eaLnBrk="1" hangingPunct="1"/>
              <a:t>17</a:t>
            </a:fld>
            <a:endParaRPr lang="es-ES" altLang="pt-BR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E281515-740E-4C75-88D4-E89D8536F0E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87FDE13E-774F-4B08-A485-269A094CBB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BDF90EE5-8FC9-4D0F-BE30-91F569D8EA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F5031BB-6A21-482B-A604-D5859B6703CE}" type="slidenum">
              <a:rPr lang="es-ES" altLang="pt-BR"/>
              <a:pPr eaLnBrk="1" hangingPunct="1"/>
              <a:t>18</a:t>
            </a:fld>
            <a:endParaRPr lang="es-ES" altLang="pt-BR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32E85CC6-A0D5-4B35-8008-5DAFCEE2F9A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07847698-B1C4-4826-8171-FCEEBCD7B7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9A0FDD05-F0FA-4C4F-A116-375F8DD225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707FAE5-1FDB-4A9B-BD00-6648CE021A23}" type="slidenum">
              <a:rPr lang="es-ES" altLang="pt-BR"/>
              <a:pPr eaLnBrk="1" hangingPunct="1"/>
              <a:t>19</a:t>
            </a:fld>
            <a:endParaRPr lang="es-ES" altLang="pt-BR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75219840-9969-46E8-8DB1-470221DBA76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D9CF15DA-DA8E-47F3-A78C-4AB1104060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F50E0CFC-A63B-4136-80AD-6DF7EA5A2B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45D4556-4A2B-45BA-85CA-04AFCE3990AB}" type="slidenum">
              <a:rPr lang="es-ES" altLang="pt-BR"/>
              <a:pPr eaLnBrk="1" hangingPunct="1"/>
              <a:t>2</a:t>
            </a:fld>
            <a:endParaRPr lang="es-ES" altLang="pt-BR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44FE3924-96DB-4B4D-AF50-F3FCAA1B56A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7F4BB406-3314-4013-8CA3-CAA6946ACE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A999F13F-5D5A-4E6C-845C-D958F64379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33C2A7-F02B-467C-8258-A270495F27B4}" type="slidenum">
              <a:rPr lang="es-ES" altLang="pt-BR"/>
              <a:pPr eaLnBrk="1" hangingPunct="1"/>
              <a:t>20</a:t>
            </a:fld>
            <a:endParaRPr lang="es-ES" altLang="pt-BR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80D40029-FFC2-49AD-9953-715C0DBB8B3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9AFC7718-8546-4229-95F1-A9D09565F3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1C63CFBB-51E0-42C4-9FD1-63D5C2ECAC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938AE75-8E3E-4903-878F-6B4EB539FB79}" type="slidenum">
              <a:rPr lang="es-ES" altLang="pt-BR"/>
              <a:pPr eaLnBrk="1" hangingPunct="1"/>
              <a:t>3</a:t>
            </a:fld>
            <a:endParaRPr lang="es-ES" altLang="pt-BR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E80CBD40-E8F7-4395-B2E4-E833CB85888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7467036C-6798-4DD8-9D3D-8EDD812AB7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D54DB502-B267-4311-A5DA-6DA6E0FD6F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F601644-B259-47D5-AFFD-8B19ABFB95EB}" type="slidenum">
              <a:rPr lang="es-ES" altLang="pt-BR"/>
              <a:pPr eaLnBrk="1" hangingPunct="1"/>
              <a:t>4</a:t>
            </a:fld>
            <a:endParaRPr lang="es-ES" altLang="pt-BR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60D1401D-2C8E-450C-BD78-E6003661371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6DACBF21-80CF-40FB-9E2C-52E4BB49A9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4559D40B-4ED0-42C4-850C-F884405AF5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AA07EFB-DD95-44CE-9B8D-04209729CA36}" type="slidenum">
              <a:rPr lang="es-ES" altLang="pt-BR"/>
              <a:pPr eaLnBrk="1" hangingPunct="1"/>
              <a:t>5</a:t>
            </a:fld>
            <a:endParaRPr lang="es-ES" altLang="pt-BR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EDECCFBB-69CD-4F87-84C7-5FFC40E678D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5A53395B-9A8D-462B-8AEE-7EA81A5A0C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E8532F6B-8BF0-4951-ABE8-4A5A2FE367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36EAFBD-8DD5-4028-96A1-0C10A1E29EDA}" type="slidenum">
              <a:rPr lang="es-ES" altLang="pt-BR"/>
              <a:pPr eaLnBrk="1" hangingPunct="1"/>
              <a:t>6</a:t>
            </a:fld>
            <a:endParaRPr lang="es-ES" altLang="pt-BR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797476B6-3F62-473E-8FE8-0F3B9D7D8DA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0B4A7E82-C066-4F31-A379-1547343E3C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DD8CFD29-2EA1-4CB2-AD01-10BF9B2871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D7EC364-F405-4C89-8C73-87E13B76587C}" type="slidenum">
              <a:rPr lang="es-ES" altLang="pt-BR"/>
              <a:pPr eaLnBrk="1" hangingPunct="1"/>
              <a:t>7</a:t>
            </a:fld>
            <a:endParaRPr lang="es-ES" altLang="pt-BR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7D49E2C5-BDD8-44DB-B7EE-27F3A0EA0F2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311F4702-A0BF-48BF-8EE8-76A9FA0656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05E2CBCF-6A0B-414F-A958-6686E15257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AA8EBE6-A4B7-4293-A998-0DD5E067CEA8}" type="slidenum">
              <a:rPr lang="es-ES" altLang="pt-BR"/>
              <a:pPr eaLnBrk="1" hangingPunct="1"/>
              <a:t>8</a:t>
            </a:fld>
            <a:endParaRPr lang="es-ES" altLang="pt-BR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A11500AA-088C-4D7D-BCC3-77A7687F532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03DFB85D-CB25-450B-9770-317AB0D14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100D1E43-36CF-4C68-9A05-6F2A087A61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C717B7E-914A-4D30-BBE7-5A0005377C2F}" type="slidenum">
              <a:rPr lang="es-ES" altLang="pt-BR"/>
              <a:pPr eaLnBrk="1" hangingPunct="1"/>
              <a:t>9</a:t>
            </a:fld>
            <a:endParaRPr lang="es-ES" altLang="pt-BR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A28A75A5-A310-4E91-908D-BF726E8A46F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F6747639-4490-41F2-B800-60E3C4174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E29920-F4FA-4304-832D-2D376961FF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92ADF9-D0BA-4E6D-8D33-DDE4A548D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EF4BE4-8201-4DC6-A3C7-D1902CD6AD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3235D4-3374-4CE5-83AF-4C05235FB36A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763862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9F8C18-6DBD-4E93-85C5-64C52B79D3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180864-2AAD-48E7-9998-AEEDA225D9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6667BD-6B56-4D4D-86A3-AD3805794E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97471-9057-4FEF-AC9A-CA684C91D375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817153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1ED014-7157-4034-B915-043AD42B4F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1B756C-4F7D-4D3E-87D7-512DDEF17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BD83BD-044C-443B-B759-CFE5B2759C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86F930-DB82-4F4B-A3B7-5EA89B2C2AE6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4258345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4ACB8C-819F-48B2-8A94-DB58BF30F9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48A3E6-2064-4DB9-AEFB-A7DA5121DA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64A211-B0B8-48DD-8D07-7F79D0343F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C4E9B3-9675-48BA-93F9-382D01E1AA8C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3689959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6B758E-0193-4FE4-8BD9-94058BDD53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8DACFA-A315-417D-9125-3487989BE7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472233-C229-434B-95EB-F6D8EFD8BB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A1211-B80B-4CED-8D7E-79108145AC8C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735676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8E2082-9E81-48B5-8D11-83A8989C19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E7FB73-1764-4AB1-B6D7-821AFCD27F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2BBA28-2E22-4B7D-AAC8-A3C6B38C6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986992-2263-4DB6-AF76-4DE083C0C908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269675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4400123-CBD3-4FEE-BBB4-0AC8090A55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E2E6C6A-A9F4-41E9-BB9B-677AC04B3A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9386287-30D9-4218-8E23-2EFF7664AD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0233BC-A065-4759-8AB4-A571966E9AD2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3549103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624B5F8-5769-4FAA-8553-902AA39435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B118FD-8B3A-4099-9935-56552B36BD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F9CFB2A-F2F9-4AE9-BCEA-682A9CE92F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26EDF-4DC3-4E7E-BDEF-FA6D2298C1A9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23167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A643805-F0F8-43B9-A200-D56E653FF1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4FFC4D1-D30E-424E-9F97-835B71F69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762DB81-DC4D-491C-9B7A-9EF0BC2FB9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9F5A6C-B35F-450B-A8F0-B4B44E47B431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129932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FEEC60-812D-4FAC-A36E-919644ADF9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8D6096-0901-4517-99C1-0A3486AB4A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556D96-227A-4259-B783-5B465238FE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8401C4-4784-4DDA-9A8F-0814C9EF1453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91513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0F7858-6EB1-4701-8496-B5CD6FF2FC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560A19-F0B9-4BCC-B720-B57541F215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6D9563-6317-4675-8050-A83CC72C44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3B659-B482-45D4-A62D-6B9C3E58B175}" type="slidenum">
              <a:rPr lang="es-ES" altLang="pt-BR"/>
              <a:pPr/>
              <a:t>‹Nº›</a:t>
            </a:fld>
            <a:endParaRPr lang="es-ES" altLang="pt-BR"/>
          </a:p>
        </p:txBody>
      </p:sp>
    </p:spTree>
    <p:extLst>
      <p:ext uri="{BB962C8B-B14F-4D97-AF65-F5344CB8AC3E}">
        <p14:creationId xmlns:p14="http://schemas.microsoft.com/office/powerpoint/2010/main" val="234010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725C63C-45E8-4168-9EBD-446B9A524C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/>
              <a:t>Haga clic para cambiar el estilo de título	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849276E-3A68-47E4-94CF-4F8F946540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pt-BR"/>
              <a:t>Haga clic para modificar el estilo de texto del patrón</a:t>
            </a:r>
          </a:p>
          <a:p>
            <a:pPr lvl="1"/>
            <a:r>
              <a:rPr lang="es-ES" altLang="pt-BR"/>
              <a:t>Segundo nivel</a:t>
            </a:r>
          </a:p>
          <a:p>
            <a:pPr lvl="2"/>
            <a:r>
              <a:rPr lang="es-ES" altLang="pt-BR"/>
              <a:t>Tercer nivel</a:t>
            </a:r>
          </a:p>
          <a:p>
            <a:pPr lvl="3"/>
            <a:r>
              <a:rPr lang="es-ES" altLang="pt-BR"/>
              <a:t>Cuarto nivel</a:t>
            </a:r>
          </a:p>
          <a:p>
            <a:pPr lvl="4"/>
            <a:r>
              <a:rPr lang="es-ES" altLang="pt-BR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8D9C933-7974-4D91-8252-C018DDF6F83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1DE0283-62AC-4AAE-8167-07FDA061DDB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60AC393-E5FF-4BB5-9BB8-524054444F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C27D9A-DBAE-48B3-AA0B-C0F270A29DB9}" type="slidenum">
              <a:rPr lang="es-ES" altLang="pt-BR"/>
              <a:pPr/>
              <a:t>‹Nº›</a:t>
            </a:fld>
            <a:endParaRPr lang="es-E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8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2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2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2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30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3.wmf"/><Relationship Id="rId5" Type="http://schemas.openxmlformats.org/officeDocument/2006/relationships/image" Target="../media/image1.wmf"/><Relationship Id="rId4" Type="http://schemas.openxmlformats.org/officeDocument/2006/relationships/oleObject" Target="../embeddings/oleObject32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.wmf"/><Relationship Id="rId10" Type="http://schemas.openxmlformats.org/officeDocument/2006/relationships/image" Target="../media/image3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3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9.bin"/><Relationship Id="rId5" Type="http://schemas.openxmlformats.org/officeDocument/2006/relationships/image" Target="../media/image1.w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0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6.wmf"/><Relationship Id="rId5" Type="http://schemas.openxmlformats.org/officeDocument/2006/relationships/image" Target="../media/image1.wmf"/><Relationship Id="rId4" Type="http://schemas.openxmlformats.org/officeDocument/2006/relationships/oleObject" Target="../embeddings/oleObject1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2205A1F6-7E34-4129-835F-8BC7DDA0B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0"/>
            <a:ext cx="2362200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A8FFB92E-F436-471D-8C7E-E52218E91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29" name="Line 4">
            <a:extLst>
              <a:ext uri="{FF2B5EF4-FFF2-40B4-BE49-F238E27FC236}">
                <a16:creationId xmlns:a16="http://schemas.microsoft.com/office/drawing/2014/main" id="{30A260F7-4F73-4A90-BA6E-3267036787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" y="6248400"/>
            <a:ext cx="678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030" name="Text Box 5">
            <a:extLst>
              <a:ext uri="{FF2B5EF4-FFF2-40B4-BE49-F238E27FC236}">
                <a16:creationId xmlns:a16="http://schemas.microsoft.com/office/drawing/2014/main" id="{9C93FE71-D6AB-48E8-9AC1-7694EB1AF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876925"/>
            <a:ext cx="5191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CL" altLang="pt-BR" sz="1600" b="1">
                <a:latin typeface="Century Gothic" panose="020B0502020202020204" pitchFamily="34" charset="0"/>
              </a:rPr>
              <a:t>SOCOVESA INGENIERIA Y CONSTRUCCIONES S.A.</a:t>
            </a:r>
            <a:endParaRPr lang="es-CL" altLang="pt-BR" sz="2000">
              <a:latin typeface="Century Gothic" panose="020B0502020202020204" pitchFamily="34" charset="0"/>
            </a:endParaRPr>
          </a:p>
        </p:txBody>
      </p:sp>
      <p:sp>
        <p:nvSpPr>
          <p:cNvPr id="1031" name="Text Box 6">
            <a:extLst>
              <a:ext uri="{FF2B5EF4-FFF2-40B4-BE49-F238E27FC236}">
                <a16:creationId xmlns:a16="http://schemas.microsoft.com/office/drawing/2014/main" id="{7B232385-75BA-4064-BDD3-80FC86A2F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3" y="6324600"/>
            <a:ext cx="7010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CL" altLang="pt-BR" sz="1000">
                <a:latin typeface="Century Gothic" panose="020B0502020202020204" pitchFamily="34" charset="0"/>
              </a:rPr>
              <a:t>Av. Eliodoro Yañez 2962 - Providencia</a:t>
            </a:r>
          </a:p>
        </p:txBody>
      </p:sp>
      <p:sp>
        <p:nvSpPr>
          <p:cNvPr id="1032" name="Text Box 7">
            <a:extLst>
              <a:ext uri="{FF2B5EF4-FFF2-40B4-BE49-F238E27FC236}">
                <a16:creationId xmlns:a16="http://schemas.microsoft.com/office/drawing/2014/main" id="{F73B3D33-64B0-4EBB-93DB-B7504F6A3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4076700"/>
            <a:ext cx="48244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ES" altLang="pt-BR" sz="1600">
                <a:latin typeface="Century Gothic" panose="020B0502020202020204" pitchFamily="34" charset="0"/>
              </a:rPr>
              <a:t>Presentación</a:t>
            </a:r>
          </a:p>
          <a:p>
            <a:pPr algn="r">
              <a:spcBef>
                <a:spcPct val="50000"/>
              </a:spcBef>
            </a:pPr>
            <a:r>
              <a:rPr lang="es-ES" altLang="pt-BR" sz="1600" b="1">
                <a:latin typeface="Century Gothic" panose="020B0502020202020204" pitchFamily="34" charset="0"/>
              </a:rPr>
              <a:t>Departamento de Estudio de Proyectos</a:t>
            </a:r>
          </a:p>
          <a:p>
            <a:pPr algn="r">
              <a:spcBef>
                <a:spcPct val="50000"/>
              </a:spcBef>
            </a:pPr>
            <a:r>
              <a:rPr lang="es-MX" altLang="pt-BR" sz="1600" b="1">
                <a:latin typeface="Century Gothic" panose="020B0502020202020204" pitchFamily="34" charset="0"/>
              </a:rPr>
              <a:t>Carlos Aguilar Roldán (PhD.)</a:t>
            </a:r>
            <a:endParaRPr lang="es-CL" altLang="pt-BR" sz="800" b="1">
              <a:latin typeface="Century Gothic" panose="020B0502020202020204" pitchFamily="34" charset="0"/>
            </a:endParaRPr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FD327483-8C59-4A38-9808-9958F2A70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1223963"/>
            <a:ext cx="6278563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GENERALIDADES DEL AGRIETAMIENTO DE HORMIGONES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1026" name="Object 9">
            <a:extLst>
              <a:ext uri="{FF2B5EF4-FFF2-40B4-BE49-F238E27FC236}">
                <a16:creationId xmlns:a16="http://schemas.microsoft.com/office/drawing/2014/main" id="{AAC87B19-923C-436C-892C-357FE37D32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925" y="5624513"/>
          <a:ext cx="696913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5624513"/>
                        <a:ext cx="696913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>
            <a:extLst>
              <a:ext uri="{FF2B5EF4-FFF2-40B4-BE49-F238E27FC236}">
                <a16:creationId xmlns:a16="http://schemas.microsoft.com/office/drawing/2014/main" id="{B753488C-2380-4E84-B92D-9D354C665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245" name="Rectangle 3">
            <a:extLst>
              <a:ext uri="{FF2B5EF4-FFF2-40B4-BE49-F238E27FC236}">
                <a16:creationId xmlns:a16="http://schemas.microsoft.com/office/drawing/2014/main" id="{017A5A3C-DA5B-4129-892A-E373A3C23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5300" name="Text Box 4">
            <a:extLst>
              <a:ext uri="{FF2B5EF4-FFF2-40B4-BE49-F238E27FC236}">
                <a16:creationId xmlns:a16="http://schemas.microsoft.com/office/drawing/2014/main" id="{57540D23-DDEF-42D7-82BA-66E2042D3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401638"/>
            <a:ext cx="8353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Retracción del Hormigón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10242" name="Object 5">
            <a:extLst>
              <a:ext uri="{FF2B5EF4-FFF2-40B4-BE49-F238E27FC236}">
                <a16:creationId xmlns:a16="http://schemas.microsoft.com/office/drawing/2014/main" id="{67E0BCB4-3776-4BDF-8CBF-1DC424EBDC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Rectangle 6">
            <a:extLst>
              <a:ext uri="{FF2B5EF4-FFF2-40B4-BE49-F238E27FC236}">
                <a16:creationId xmlns:a16="http://schemas.microsoft.com/office/drawing/2014/main" id="{EA5594A1-EA4E-4747-8577-BE3749488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248" name="Rectangle 7">
            <a:extLst>
              <a:ext uri="{FF2B5EF4-FFF2-40B4-BE49-F238E27FC236}">
                <a16:creationId xmlns:a16="http://schemas.microsoft.com/office/drawing/2014/main" id="{F93214FC-4145-443E-B46C-713AD36F24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0249" name="Text Box 8">
            <a:extLst>
              <a:ext uri="{FF2B5EF4-FFF2-40B4-BE49-F238E27FC236}">
                <a16:creationId xmlns:a16="http://schemas.microsoft.com/office/drawing/2014/main" id="{1CD34B16-78FC-40ED-B893-1FBA30E0A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¿Por qué ocurren las grietas?</a:t>
            </a:r>
          </a:p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Deformaciones en el Hormigón</a:t>
            </a:r>
          </a:p>
        </p:txBody>
      </p:sp>
      <p:graphicFrame>
        <p:nvGraphicFramePr>
          <p:cNvPr id="10243" name="Object 11">
            <a:extLst>
              <a:ext uri="{FF2B5EF4-FFF2-40B4-BE49-F238E27FC236}">
                <a16:creationId xmlns:a16="http://schemas.microsoft.com/office/drawing/2014/main" id="{91F102F0-7123-4A4C-821F-60F4A8B126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2775" y="1336675"/>
          <a:ext cx="7920038" cy="461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Imagen" r:id="rId6" imgW="4114800" imgH="2397240" progId="Word.Picture.8">
                  <p:embed/>
                </p:oleObj>
              </mc:Choice>
              <mc:Fallback>
                <p:oleObj name="Imagen" r:id="rId6" imgW="4114800" imgH="2397240" progId="Word.Picture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775" y="1336675"/>
                        <a:ext cx="7920038" cy="461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56F63EB0-ED16-42BA-97C6-199D0948A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EFA7E931-EB75-498D-8064-1703A761B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7348" name="Text Box 4">
            <a:extLst>
              <a:ext uri="{FF2B5EF4-FFF2-40B4-BE49-F238E27FC236}">
                <a16:creationId xmlns:a16="http://schemas.microsoft.com/office/drawing/2014/main" id="{1E067FD0-0D6A-45EA-97AE-A854031CF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401638"/>
            <a:ext cx="8353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Retracción Hidráulica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11266" name="Object 5">
            <a:extLst>
              <a:ext uri="{FF2B5EF4-FFF2-40B4-BE49-F238E27FC236}">
                <a16:creationId xmlns:a16="http://schemas.microsoft.com/office/drawing/2014/main" id="{BBD0EFA4-8349-4805-AB9D-BD5271B6CA8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Rectangle 6">
            <a:extLst>
              <a:ext uri="{FF2B5EF4-FFF2-40B4-BE49-F238E27FC236}">
                <a16:creationId xmlns:a16="http://schemas.microsoft.com/office/drawing/2014/main" id="{46EADDA5-EDBE-45AF-A686-EAD2CCC60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5E33DF84-879B-4C2A-B6A2-43629B8F7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B5B2FDEA-2667-4D43-95B1-E9A163CD6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¿Por qué ocurren las grietas?</a:t>
            </a:r>
          </a:p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Deformaciones en el Hormigón</a:t>
            </a:r>
          </a:p>
        </p:txBody>
      </p:sp>
      <p:pic>
        <p:nvPicPr>
          <p:cNvPr id="57355" name="Picture 11">
            <a:extLst>
              <a:ext uri="{FF2B5EF4-FFF2-40B4-BE49-F238E27FC236}">
                <a16:creationId xmlns:a16="http://schemas.microsoft.com/office/drawing/2014/main" id="{B654C439-1248-4C6B-99D3-AE1E47ABF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8000" contras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52513"/>
            <a:ext cx="9036050" cy="534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>
            <a:extLst>
              <a:ext uri="{FF2B5EF4-FFF2-40B4-BE49-F238E27FC236}">
                <a16:creationId xmlns:a16="http://schemas.microsoft.com/office/drawing/2014/main" id="{22D3ADC3-AF94-4031-AE9F-83AC762B9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4597E451-5A67-4089-ACE9-74A42AB78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9396" name="Text Box 4">
            <a:extLst>
              <a:ext uri="{FF2B5EF4-FFF2-40B4-BE49-F238E27FC236}">
                <a16:creationId xmlns:a16="http://schemas.microsoft.com/office/drawing/2014/main" id="{A2B1F3E9-6651-4B31-93E4-6364331F7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63" y="401638"/>
            <a:ext cx="8353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Retracción Hidráulica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12290" name="Object 5">
            <a:extLst>
              <a:ext uri="{FF2B5EF4-FFF2-40B4-BE49-F238E27FC236}">
                <a16:creationId xmlns:a16="http://schemas.microsoft.com/office/drawing/2014/main" id="{045F0D76-C464-4255-A6FE-D44A206982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7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Rectangle 6">
            <a:extLst>
              <a:ext uri="{FF2B5EF4-FFF2-40B4-BE49-F238E27FC236}">
                <a16:creationId xmlns:a16="http://schemas.microsoft.com/office/drawing/2014/main" id="{345C739E-FFF2-4A69-95FE-E8F092714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31C01010-4F5C-4104-8F8F-911717E2B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2296" name="Text Box 8">
            <a:extLst>
              <a:ext uri="{FF2B5EF4-FFF2-40B4-BE49-F238E27FC236}">
                <a16:creationId xmlns:a16="http://schemas.microsoft.com/office/drawing/2014/main" id="{190C9972-9F79-4944-A7FC-BEB2BA365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¿Por qué ocurren las grietas?</a:t>
            </a:r>
          </a:p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Deformaciones en el Hormigón</a:t>
            </a:r>
          </a:p>
        </p:txBody>
      </p:sp>
      <p:graphicFrame>
        <p:nvGraphicFramePr>
          <p:cNvPr id="59589" name="Group 197">
            <a:extLst>
              <a:ext uri="{FF2B5EF4-FFF2-40B4-BE49-F238E27FC236}">
                <a16:creationId xmlns:a16="http://schemas.microsoft.com/office/drawing/2014/main" id="{AFE33D3D-071D-4A23-8865-C8A3A42BD5D3}"/>
              </a:ext>
            </a:extLst>
          </p:cNvPr>
          <p:cNvGraphicFramePr>
            <a:graphicFrameLocks noGrp="1"/>
          </p:cNvGraphicFramePr>
          <p:nvPr/>
        </p:nvGraphicFramePr>
        <p:xfrm>
          <a:off x="1187450" y="1125538"/>
          <a:ext cx="6943725" cy="5056187"/>
        </p:xfrm>
        <a:graphic>
          <a:graphicData uri="http://schemas.openxmlformats.org/drawingml/2006/table">
            <a:tbl>
              <a:tblPr/>
              <a:tblGrid>
                <a:gridCol w="4911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Método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Efectividad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38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Efectos de los materiales componentes del hormigón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Aumentar el volumen de árido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Mayor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Aumentar el tamaño máximo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Menor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Disminuir el contenido de cemento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Menor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Disminuir el contenido de agua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Mayor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Disminuir el asentamiento de cono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Menor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Seleccionar áridos con reconocida baja retracción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Mayor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Seleccionar árido rígido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Mayor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Evitar cementos de alta alúmina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Mayor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Evitar cementos con bajo contenido de sulfato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Menor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6550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Factores externos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Aumentar la H.R.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Mayor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Aumentar el periodo de curado de 1 a 7 días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Mayor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Aumentar el periodo de curado más allá de 7 días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Menor</a:t>
                      </a:r>
                      <a:endParaRPr kumimoji="0" lang="es-CL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>
            <a:extLst>
              <a:ext uri="{FF2B5EF4-FFF2-40B4-BE49-F238E27FC236}">
                <a16:creationId xmlns:a16="http://schemas.microsoft.com/office/drawing/2014/main" id="{110F5ED3-CEEA-49EB-ADC1-B863B10D2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AA1E513C-584C-4B34-BD17-F10840325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440DAE6D-0A16-4242-B902-DA9BF3013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88975"/>
            <a:ext cx="8353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Restricciones Internas al movimiento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13314" name="Object 5">
            <a:extLst>
              <a:ext uri="{FF2B5EF4-FFF2-40B4-BE49-F238E27FC236}">
                <a16:creationId xmlns:a16="http://schemas.microsoft.com/office/drawing/2014/main" id="{7D7D5CAC-A2CE-425F-B518-ADB05D083A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8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Rectangle 6">
            <a:extLst>
              <a:ext uri="{FF2B5EF4-FFF2-40B4-BE49-F238E27FC236}">
                <a16:creationId xmlns:a16="http://schemas.microsoft.com/office/drawing/2014/main" id="{07CCF93D-2C5A-4D58-9B5C-CF1687884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60CD2FB7-029F-42E6-96DE-8B496C88E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1D333082-CAEF-4532-9050-A26EF8AED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¿Por qué ocurren las grietas?</a:t>
            </a: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4740FBFC-AFC5-4771-AF5E-7952634AA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44675"/>
            <a:ext cx="83534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Las restricciones internas de la armadura es necesaria para el sistema de hormigón armado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La armadura permite manejar distancia y ancho de fisuras</a:t>
            </a:r>
          </a:p>
        </p:txBody>
      </p:sp>
      <p:graphicFrame>
        <p:nvGraphicFramePr>
          <p:cNvPr id="41203" name="Group 243">
            <a:extLst>
              <a:ext uri="{FF2B5EF4-FFF2-40B4-BE49-F238E27FC236}">
                <a16:creationId xmlns:a16="http://schemas.microsoft.com/office/drawing/2014/main" id="{8C41043A-FC80-4698-8757-8410C4EBC9D3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4005263"/>
          <a:ext cx="6362700" cy="1830387"/>
        </p:xfrm>
        <a:graphic>
          <a:graphicData uri="http://schemas.openxmlformats.org/drawingml/2006/table">
            <a:tbl>
              <a:tblPr/>
              <a:tblGrid>
                <a:gridCol w="2744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4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1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Sección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Grieta con ancho máximo (mm)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Ancho máximo según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ACI 318-95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1:Cuantía c/ 0,5 veces ACI, sin cantería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0,45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0,37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2:Cuantía c/ 0,5 veces ACI con cantería 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3:Cuantía 1 vez ACI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0,30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4:Cuantía 2 veces ACI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0,24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5:Cuantía 3 veces ACI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0,18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41250" name="Group 290">
            <a:extLst>
              <a:ext uri="{FF2B5EF4-FFF2-40B4-BE49-F238E27FC236}">
                <a16:creationId xmlns:a16="http://schemas.microsoft.com/office/drawing/2014/main" id="{D2ECF97A-AC38-45A9-8EC1-233857E5C382}"/>
              </a:ext>
            </a:extLst>
          </p:cNvPr>
          <p:cNvGraphicFramePr>
            <a:graphicFrameLocks noGrp="1"/>
          </p:cNvGraphicFramePr>
          <p:nvPr/>
        </p:nvGraphicFramePr>
        <p:xfrm>
          <a:off x="6732588" y="4005263"/>
          <a:ext cx="2160587" cy="1871662"/>
        </p:xfrm>
        <a:graphic>
          <a:graphicData uri="http://schemas.openxmlformats.org/drawingml/2006/table">
            <a:tbl>
              <a:tblPr/>
              <a:tblGrid>
                <a:gridCol w="2160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17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Número de fisuras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(1 y 1 a cada lado cantería)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49263" algn="l"/>
                        </a:tabLst>
                      </a:pPr>
                      <a:r>
                        <a:rPr kumimoji="0" lang="es-CL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es-CL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>
            <a:extLst>
              <a:ext uri="{FF2B5EF4-FFF2-40B4-BE49-F238E27FC236}">
                <a16:creationId xmlns:a16="http://schemas.microsoft.com/office/drawing/2014/main" id="{E40BC9A7-3EEB-4447-AB60-C420373EC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79CD37D6-707E-4891-A73F-95E4BB1EF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3012" name="Text Box 4">
            <a:extLst>
              <a:ext uri="{FF2B5EF4-FFF2-40B4-BE49-F238E27FC236}">
                <a16:creationId xmlns:a16="http://schemas.microsoft.com/office/drawing/2014/main" id="{7D523A15-0D27-459A-827D-FED0D975D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88975"/>
            <a:ext cx="8353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Restricciones externas al movimiento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14338" name="Object 5">
            <a:extLst>
              <a:ext uri="{FF2B5EF4-FFF2-40B4-BE49-F238E27FC236}">
                <a16:creationId xmlns:a16="http://schemas.microsoft.com/office/drawing/2014/main" id="{29E4C370-834E-4F97-B9D8-D298272AC34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6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Rectangle 6">
            <a:extLst>
              <a:ext uri="{FF2B5EF4-FFF2-40B4-BE49-F238E27FC236}">
                <a16:creationId xmlns:a16="http://schemas.microsoft.com/office/drawing/2014/main" id="{BE42A790-7239-45B2-BAB3-EC6FC0BBB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C6FC23E8-549B-4A2A-ACBB-56DB26053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BA3BD217-F9F8-4EFD-902A-6A969694C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¿Por qué ocurren las grietas?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F4402B84-6779-4E4A-9915-49372F6C6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44675"/>
            <a:ext cx="83534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Las restricciones externas forman parte del sistema estructural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Se podría usar diseños especiales con juntas, canterías, 	elementos con menor largo, etc.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>
            <a:extLst>
              <a:ext uri="{FF2B5EF4-FFF2-40B4-BE49-F238E27FC236}">
                <a16:creationId xmlns:a16="http://schemas.microsoft.com/office/drawing/2014/main" id="{7131B752-B9D9-47F1-A241-C3E09481D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9629177-60C0-4A0F-9A8D-525C7BE2B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5060" name="Text Box 4">
            <a:extLst>
              <a:ext uri="{FF2B5EF4-FFF2-40B4-BE49-F238E27FC236}">
                <a16:creationId xmlns:a16="http://schemas.microsoft.com/office/drawing/2014/main" id="{ADAF3AC6-29F2-477E-B5EC-201E296F2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77875"/>
            <a:ext cx="83534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Deformaciones por Flexión en Vigas y Losas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15362" name="Object 5">
            <a:extLst>
              <a:ext uri="{FF2B5EF4-FFF2-40B4-BE49-F238E27FC236}">
                <a16:creationId xmlns:a16="http://schemas.microsoft.com/office/drawing/2014/main" id="{EE9762A6-B1CB-47C9-A94F-2CBF32DD13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Rectangle 6">
            <a:extLst>
              <a:ext uri="{FF2B5EF4-FFF2-40B4-BE49-F238E27FC236}">
                <a16:creationId xmlns:a16="http://schemas.microsoft.com/office/drawing/2014/main" id="{C118E54A-749D-470C-A142-598267FB4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B8502E44-D597-4EA7-84EF-A0C54B971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5368" name="Text Box 8">
            <a:extLst>
              <a:ext uri="{FF2B5EF4-FFF2-40B4-BE49-F238E27FC236}">
                <a16:creationId xmlns:a16="http://schemas.microsoft.com/office/drawing/2014/main" id="{65FADC41-A904-48BA-90FE-315F018CB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¿Por qué ocurren las grietas?</a:t>
            </a:r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C8F2868B-F94C-4A8A-8425-2F07990D2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989138"/>
            <a:ext cx="83534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La deformación excesiva del hormigón bajo carga sostenida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induce al agrietamiento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A mayor deformación mayor ancho de la grieta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Usar diseños con mayores espesores de losa y acero que 	minimicen la deformación posible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>
            <a:extLst>
              <a:ext uri="{FF2B5EF4-FFF2-40B4-BE49-F238E27FC236}">
                <a16:creationId xmlns:a16="http://schemas.microsoft.com/office/drawing/2014/main" id="{A4029366-C70F-40BA-9BCC-334A46BF8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49ADD2B2-2505-4909-988E-D94D31FA2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797425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7108" name="Text Box 4">
            <a:extLst>
              <a:ext uri="{FF2B5EF4-FFF2-40B4-BE49-F238E27FC236}">
                <a16:creationId xmlns:a16="http://schemas.microsoft.com/office/drawing/2014/main" id="{E1E41FA6-26E6-42F7-9972-DF80FCDC9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30175"/>
            <a:ext cx="8569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MX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¿Si el Agrietamiento siempre existe y es normal, cuál es el problema?</a:t>
            </a:r>
          </a:p>
        </p:txBody>
      </p:sp>
      <p:graphicFrame>
        <p:nvGraphicFramePr>
          <p:cNvPr id="16386" name="Object 5">
            <a:extLst>
              <a:ext uri="{FF2B5EF4-FFF2-40B4-BE49-F238E27FC236}">
                <a16:creationId xmlns:a16="http://schemas.microsoft.com/office/drawing/2014/main" id="{0870A73B-0AEA-4D9E-B155-15F7E6BA0C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1" name="Rectangle 6">
            <a:extLst>
              <a:ext uri="{FF2B5EF4-FFF2-40B4-BE49-F238E27FC236}">
                <a16:creationId xmlns:a16="http://schemas.microsoft.com/office/drawing/2014/main" id="{DAF7D89F-1D24-4448-9312-EFF8E3BF0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6392" name="Rectangle 7">
            <a:extLst>
              <a:ext uri="{FF2B5EF4-FFF2-40B4-BE49-F238E27FC236}">
                <a16:creationId xmlns:a16="http://schemas.microsoft.com/office/drawing/2014/main" id="{6A218F9F-5BDF-444C-A402-C83C24925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7113" name="Text Box 9">
            <a:extLst>
              <a:ext uri="{FF2B5EF4-FFF2-40B4-BE49-F238E27FC236}">
                <a16:creationId xmlns:a16="http://schemas.microsoft.com/office/drawing/2014/main" id="{816A884D-B1CC-4D88-AF8D-D65611033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96975"/>
            <a:ext cx="86423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Calidad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</a:t>
            </a:r>
            <a:r>
              <a:rPr lang="es-MX" altLang="pt-BR" sz="1600">
                <a:latin typeface="Century Gothic" panose="020B0502020202020204" pitchFamily="34" charset="0"/>
              </a:rPr>
              <a:t>Induce a pensar en una mala calidad del hormigón usado o del trabajo ejecutado, siendo la mayoría de las veces solamente un problema estético y sin riesgo estructural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Productividad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</a:t>
            </a:r>
            <a:r>
              <a:rPr lang="es-MX" altLang="pt-BR" sz="1600">
                <a:latin typeface="Century Gothic" panose="020B0502020202020204" pitchFamily="34" charset="0"/>
              </a:rPr>
              <a:t>Produce detenciones de la construcción mientras se evalúa su origen y se entrega una solución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Costo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</a:t>
            </a:r>
            <a:r>
              <a:rPr lang="es-MX" altLang="pt-BR" sz="1600">
                <a:latin typeface="Century Gothic" panose="020B0502020202020204" pitchFamily="34" charset="0"/>
              </a:rPr>
              <a:t>Aumentan el costo de la construcción, ya sea por detenciones, reparaciones o búsqueda de soluciones</a:t>
            </a:r>
          </a:p>
        </p:txBody>
      </p:sp>
      <p:sp>
        <p:nvSpPr>
          <p:cNvPr id="47114" name="Rectangle 10">
            <a:extLst>
              <a:ext uri="{FF2B5EF4-FFF2-40B4-BE49-F238E27FC236}">
                <a16:creationId xmlns:a16="http://schemas.microsoft.com/office/drawing/2014/main" id="{3A743CC3-F67B-4921-A17D-ECC174C17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4652963"/>
            <a:ext cx="864076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MX" altLang="pt-BR"/>
              <a:t>El momento de ocurrencia de las fallas muchas veces coincide con la entrega de la obra al usuario, el que ve con alarma la recepción de un producto de inferior calidad a lo esperado. Peor aún, muchas veces se observa la reaparición de las fallas porque las soluciones y el momento de su aplicación no han sido las más adecuadas </a:t>
            </a:r>
          </a:p>
        </p:txBody>
      </p:sp>
      <p:graphicFrame>
        <p:nvGraphicFramePr>
          <p:cNvPr id="47115" name="Object 11">
            <a:extLst>
              <a:ext uri="{FF2B5EF4-FFF2-40B4-BE49-F238E27FC236}">
                <a16:creationId xmlns:a16="http://schemas.microsoft.com/office/drawing/2014/main" id="{4E501A49-B545-4CFA-A9D3-1DC3FC0256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85113" y="5589588"/>
          <a:ext cx="1171575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Imagen" r:id="rId6" imgW="4046400" imgH="3352320" progId="MS_ClipArt_Gallery.2">
                  <p:embed/>
                </p:oleObj>
              </mc:Choice>
              <mc:Fallback>
                <p:oleObj name="Imagen" r:id="rId6" imgW="4046400" imgH="3352320" progId="MS_ClipArt_Gallery.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5589588"/>
                        <a:ext cx="1171575" cy="969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/>
      <p:bldP spid="471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>
            <a:extLst>
              <a:ext uri="{FF2B5EF4-FFF2-40B4-BE49-F238E27FC236}">
                <a16:creationId xmlns:a16="http://schemas.microsoft.com/office/drawing/2014/main" id="{1B487268-DA9C-44FB-9B05-F2D2CD452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id="{8E758B11-AFED-4F66-B0A3-80F2C4FA9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797425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9156" name="Text Box 4">
            <a:extLst>
              <a:ext uri="{FF2B5EF4-FFF2-40B4-BE49-F238E27FC236}">
                <a16:creationId xmlns:a16="http://schemas.microsoft.com/office/drawing/2014/main" id="{31632FD0-B949-4139-ACCC-12364B81E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0713"/>
            <a:ext cx="85693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MX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Solución al Agrietamiento</a:t>
            </a:r>
          </a:p>
        </p:txBody>
      </p:sp>
      <p:graphicFrame>
        <p:nvGraphicFramePr>
          <p:cNvPr id="17410" name="Object 5">
            <a:extLst>
              <a:ext uri="{FF2B5EF4-FFF2-40B4-BE49-F238E27FC236}">
                <a16:creationId xmlns:a16="http://schemas.microsoft.com/office/drawing/2014/main" id="{0A89CD4B-9AAF-4B3D-A373-DFCA009994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5" name="Rectangle 6">
            <a:extLst>
              <a:ext uri="{FF2B5EF4-FFF2-40B4-BE49-F238E27FC236}">
                <a16:creationId xmlns:a16="http://schemas.microsoft.com/office/drawing/2014/main" id="{A630143C-A3A0-4937-ABD1-CD5015DF9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7416" name="Rectangle 7">
            <a:extLst>
              <a:ext uri="{FF2B5EF4-FFF2-40B4-BE49-F238E27FC236}">
                <a16:creationId xmlns:a16="http://schemas.microsoft.com/office/drawing/2014/main" id="{59C8E33F-02E4-403A-823F-30E20F96B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9160" name="Text Box 8">
            <a:extLst>
              <a:ext uri="{FF2B5EF4-FFF2-40B4-BE49-F238E27FC236}">
                <a16:creationId xmlns:a16="http://schemas.microsoft.com/office/drawing/2014/main" id="{AE01C459-3928-495D-8F7C-C51ED5F06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700213"/>
            <a:ext cx="864235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Ya que las fisuras existen y son normales, se debe consultar que hacer con ellas: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Aceptarlas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Controlarlas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Repararlas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Maquillarlas</a:t>
            </a:r>
          </a:p>
        </p:txBody>
      </p:sp>
      <p:graphicFrame>
        <p:nvGraphicFramePr>
          <p:cNvPr id="49165" name="Object 13">
            <a:extLst>
              <a:ext uri="{FF2B5EF4-FFF2-40B4-BE49-F238E27FC236}">
                <a16:creationId xmlns:a16="http://schemas.microsoft.com/office/drawing/2014/main" id="{B328EAB3-BE47-49C3-B088-459CD1C970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86600" y="4953000"/>
          <a:ext cx="1362075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Clip" r:id="rId6" imgW="3941280" imgH="3926880" progId="MS_ClipArt_Gallery.5">
                  <p:embed/>
                </p:oleObj>
              </mc:Choice>
              <mc:Fallback>
                <p:oleObj name="Clip" r:id="rId6" imgW="3941280" imgH="3926880" progId="MS_ClipArt_Gallery.5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4953000"/>
                        <a:ext cx="1362075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2">
            <a:extLst>
              <a:ext uri="{FF2B5EF4-FFF2-40B4-BE49-F238E27FC236}">
                <a16:creationId xmlns:a16="http://schemas.microsoft.com/office/drawing/2014/main" id="{9F2D3285-9696-41A0-8540-849BE0748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37" name="Rectangle 3">
            <a:extLst>
              <a:ext uri="{FF2B5EF4-FFF2-40B4-BE49-F238E27FC236}">
                <a16:creationId xmlns:a16="http://schemas.microsoft.com/office/drawing/2014/main" id="{D85F3150-09D7-4BBE-9662-F38419F31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797425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C9F79925-3419-48D7-9FFF-099E2BC32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57175"/>
            <a:ext cx="8569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MX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Solución al Agrietamiento</a:t>
            </a:r>
          </a:p>
        </p:txBody>
      </p:sp>
      <p:graphicFrame>
        <p:nvGraphicFramePr>
          <p:cNvPr id="18434" name="Object 5">
            <a:extLst>
              <a:ext uri="{FF2B5EF4-FFF2-40B4-BE49-F238E27FC236}">
                <a16:creationId xmlns:a16="http://schemas.microsoft.com/office/drawing/2014/main" id="{C11117CF-0AE2-49B6-BAC1-01BEB0C0D5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Rectangle 6">
            <a:extLst>
              <a:ext uri="{FF2B5EF4-FFF2-40B4-BE49-F238E27FC236}">
                <a16:creationId xmlns:a16="http://schemas.microsoft.com/office/drawing/2014/main" id="{F04204C9-6EDD-44FD-A2AE-3BE0C048B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8440" name="Rectangle 7">
            <a:extLst>
              <a:ext uri="{FF2B5EF4-FFF2-40B4-BE49-F238E27FC236}">
                <a16:creationId xmlns:a16="http://schemas.microsoft.com/office/drawing/2014/main" id="{68D7CDA9-D749-44C7-8157-3551A32E2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18435" name="Object 12">
            <a:extLst>
              <a:ext uri="{FF2B5EF4-FFF2-40B4-BE49-F238E27FC236}">
                <a16:creationId xmlns:a16="http://schemas.microsoft.com/office/drawing/2014/main" id="{70EA4E97-FB6F-404C-9628-E01DBAC529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16913" y="5516563"/>
          <a:ext cx="6413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9" name="Clip" r:id="rId6" imgW="3941280" imgH="3926880" progId="MS_ClipArt_Gallery.5">
                  <p:embed/>
                </p:oleObj>
              </mc:Choice>
              <mc:Fallback>
                <p:oleObj name="Clip" r:id="rId6" imgW="3941280" imgH="3926880" progId="MS_ClipArt_Gallery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6913" y="5516563"/>
                        <a:ext cx="641350" cy="63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10 Conector recto de flecha">
            <a:extLst>
              <a:ext uri="{FF2B5EF4-FFF2-40B4-BE49-F238E27FC236}">
                <a16:creationId xmlns:a16="http://schemas.microsoft.com/office/drawing/2014/main" id="{112CB40D-5ADD-49B5-9761-1E68D94DBD89}"/>
              </a:ext>
            </a:extLst>
          </p:cNvPr>
          <p:cNvCxnSpPr/>
          <p:nvPr/>
        </p:nvCxnSpPr>
        <p:spPr>
          <a:xfrm rot="5400000" flipH="1" flipV="1">
            <a:off x="-251619" y="3893344"/>
            <a:ext cx="37877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14 Conector recto de flecha">
            <a:extLst>
              <a:ext uri="{FF2B5EF4-FFF2-40B4-BE49-F238E27FC236}">
                <a16:creationId xmlns:a16="http://schemas.microsoft.com/office/drawing/2014/main" id="{9AA73603-0015-498E-87AF-DDB285FE80E5}"/>
              </a:ext>
            </a:extLst>
          </p:cNvPr>
          <p:cNvCxnSpPr/>
          <p:nvPr/>
        </p:nvCxnSpPr>
        <p:spPr>
          <a:xfrm flipV="1">
            <a:off x="1643063" y="5715000"/>
            <a:ext cx="5572125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19 Conector recto">
            <a:extLst>
              <a:ext uri="{FF2B5EF4-FFF2-40B4-BE49-F238E27FC236}">
                <a16:creationId xmlns:a16="http://schemas.microsoft.com/office/drawing/2014/main" id="{93A8C743-0F22-4518-BB1F-6CF61678392E}"/>
              </a:ext>
            </a:extLst>
          </p:cNvPr>
          <p:cNvCxnSpPr/>
          <p:nvPr/>
        </p:nvCxnSpPr>
        <p:spPr>
          <a:xfrm flipV="1">
            <a:off x="1857375" y="2643188"/>
            <a:ext cx="4214813" cy="292893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444" name="21 CuadroTexto">
            <a:extLst>
              <a:ext uri="{FF2B5EF4-FFF2-40B4-BE49-F238E27FC236}">
                <a16:creationId xmlns:a16="http://schemas.microsoft.com/office/drawing/2014/main" id="{A53BAA04-96F2-4000-A2DC-89E6C8A19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63" y="5786438"/>
            <a:ext cx="3286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MX" altLang="pt-BR"/>
              <a:t>Ancho máximo de fisura</a:t>
            </a:r>
            <a:endParaRPr lang="es-ES" altLang="pt-BR"/>
          </a:p>
        </p:txBody>
      </p:sp>
      <p:sp>
        <p:nvSpPr>
          <p:cNvPr id="18445" name="22 CuadroTexto">
            <a:extLst>
              <a:ext uri="{FF2B5EF4-FFF2-40B4-BE49-F238E27FC236}">
                <a16:creationId xmlns:a16="http://schemas.microsoft.com/office/drawing/2014/main" id="{15377B84-4C94-48BA-A73E-1540FB9547F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350837" y="3636963"/>
            <a:ext cx="3500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s-MX" altLang="pt-BR"/>
              <a:t>Distancia del observador</a:t>
            </a:r>
            <a:endParaRPr lang="es-ES" altLang="pt-BR"/>
          </a:p>
        </p:txBody>
      </p:sp>
      <p:cxnSp>
        <p:nvCxnSpPr>
          <p:cNvPr id="25" name="24 Conector recto de flecha">
            <a:extLst>
              <a:ext uri="{FF2B5EF4-FFF2-40B4-BE49-F238E27FC236}">
                <a16:creationId xmlns:a16="http://schemas.microsoft.com/office/drawing/2014/main" id="{9EF7DCA6-95A9-47BD-A503-D941B18E5690}"/>
              </a:ext>
            </a:extLst>
          </p:cNvPr>
          <p:cNvCxnSpPr/>
          <p:nvPr/>
        </p:nvCxnSpPr>
        <p:spPr>
          <a:xfrm>
            <a:off x="1643063" y="3500438"/>
            <a:ext cx="3071812" cy="1587"/>
          </a:xfrm>
          <a:prstGeom prst="straightConnector1">
            <a:avLst/>
          </a:prstGeom>
          <a:ln>
            <a:solidFill>
              <a:schemeClr val="accent4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>
            <a:extLst>
              <a:ext uri="{FF2B5EF4-FFF2-40B4-BE49-F238E27FC236}">
                <a16:creationId xmlns:a16="http://schemas.microsoft.com/office/drawing/2014/main" id="{E8D0A6BE-9662-4643-9391-DA90CFB8F310}"/>
              </a:ext>
            </a:extLst>
          </p:cNvPr>
          <p:cNvCxnSpPr/>
          <p:nvPr/>
        </p:nvCxnSpPr>
        <p:spPr>
          <a:xfrm rot="5400000">
            <a:off x="3751263" y="4608513"/>
            <a:ext cx="2071687" cy="1587"/>
          </a:xfrm>
          <a:prstGeom prst="straightConnector1">
            <a:avLst/>
          </a:prstGeom>
          <a:ln>
            <a:solidFill>
              <a:schemeClr val="accent4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>
            <a:extLst>
              <a:ext uri="{FF2B5EF4-FFF2-40B4-BE49-F238E27FC236}">
                <a16:creationId xmlns:a16="http://schemas.microsoft.com/office/drawing/2014/main" id="{F18A0156-5633-4539-86E5-BDED83ED1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9461" name="Rectangle 3">
            <a:extLst>
              <a:ext uri="{FF2B5EF4-FFF2-40B4-BE49-F238E27FC236}">
                <a16:creationId xmlns:a16="http://schemas.microsoft.com/office/drawing/2014/main" id="{F23164CF-CC5A-48AD-90DC-768D37E23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797425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1EF8635C-6591-452A-AA2B-CA27836B6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57175"/>
            <a:ext cx="85693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MX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Solución al Agrietamiento</a:t>
            </a:r>
          </a:p>
        </p:txBody>
      </p:sp>
      <p:graphicFrame>
        <p:nvGraphicFramePr>
          <p:cNvPr id="19458" name="Object 5">
            <a:extLst>
              <a:ext uri="{FF2B5EF4-FFF2-40B4-BE49-F238E27FC236}">
                <a16:creationId xmlns:a16="http://schemas.microsoft.com/office/drawing/2014/main" id="{02F8B5FC-02A2-42CD-9F3B-3AEC4CA85B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3" name="Rectangle 6">
            <a:extLst>
              <a:ext uri="{FF2B5EF4-FFF2-40B4-BE49-F238E27FC236}">
                <a16:creationId xmlns:a16="http://schemas.microsoft.com/office/drawing/2014/main" id="{FB2A25C7-C5C3-4035-A35A-FF66A9575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19464" name="Rectangle 7">
            <a:extLst>
              <a:ext uri="{FF2B5EF4-FFF2-40B4-BE49-F238E27FC236}">
                <a16:creationId xmlns:a16="http://schemas.microsoft.com/office/drawing/2014/main" id="{8231D42B-DF3E-4FCB-ABBE-874367D0B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19465" name="Picture 11">
            <a:extLst>
              <a:ext uri="{FF2B5EF4-FFF2-40B4-BE49-F238E27FC236}">
                <a16:creationId xmlns:a16="http://schemas.microsoft.com/office/drawing/2014/main" id="{19673EC9-03B3-4F14-9618-5BB078270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63600"/>
            <a:ext cx="7488238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59" name="Object 12">
            <a:extLst>
              <a:ext uri="{FF2B5EF4-FFF2-40B4-BE49-F238E27FC236}">
                <a16:creationId xmlns:a16="http://schemas.microsoft.com/office/drawing/2014/main" id="{6E7D0F71-C544-4602-A0B0-B7D36D852D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16913" y="5516563"/>
          <a:ext cx="6413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Clip" r:id="rId7" imgW="3941280" imgH="3926880" progId="MS_ClipArt_Gallery.5">
                  <p:embed/>
                </p:oleObj>
              </mc:Choice>
              <mc:Fallback>
                <p:oleObj name="Clip" r:id="rId7" imgW="3941280" imgH="3926880" progId="MS_ClipArt_Gallery.5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6913" y="5516563"/>
                        <a:ext cx="641350" cy="63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>
            <a:extLst>
              <a:ext uri="{FF2B5EF4-FFF2-40B4-BE49-F238E27FC236}">
                <a16:creationId xmlns:a16="http://schemas.microsoft.com/office/drawing/2014/main" id="{3467EF3A-47E8-47D6-B379-3C15E9B68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55" name="Rectangle 3">
            <a:extLst>
              <a:ext uri="{FF2B5EF4-FFF2-40B4-BE49-F238E27FC236}">
                <a16:creationId xmlns:a16="http://schemas.microsoft.com/office/drawing/2014/main" id="{FD4927C1-6EFC-4CB9-8628-8483D22BA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56" name="Text Box 4">
            <a:extLst>
              <a:ext uri="{FF2B5EF4-FFF2-40B4-BE49-F238E27FC236}">
                <a16:creationId xmlns:a16="http://schemas.microsoft.com/office/drawing/2014/main" id="{01A25CCA-F987-43E6-B806-4D324976B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ES" altLang="pt-BR" sz="1000">
                <a:latin typeface="Century Gothic" panose="020B0502020202020204" pitchFamily="34" charset="0"/>
              </a:rPr>
              <a:t>Introducción</a:t>
            </a:r>
            <a:endParaRPr lang="es-CL" altLang="pt-BR" sz="1000" b="1">
              <a:latin typeface="Century Gothic" panose="020B0502020202020204" pitchFamily="34" charset="0"/>
            </a:endParaRP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1D8AD299-9CDE-40C5-BD7E-24987B86F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401638"/>
            <a:ext cx="77041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Situación en Chile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2050" name="Object 6">
            <a:extLst>
              <a:ext uri="{FF2B5EF4-FFF2-40B4-BE49-F238E27FC236}">
                <a16:creationId xmlns:a16="http://schemas.microsoft.com/office/drawing/2014/main" id="{FB06801A-A7AF-45F9-920A-791B8A5231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" name="Rectangle 7">
            <a:extLst>
              <a:ext uri="{FF2B5EF4-FFF2-40B4-BE49-F238E27FC236}">
                <a16:creationId xmlns:a16="http://schemas.microsoft.com/office/drawing/2014/main" id="{85C6E271-8BBA-4A95-A181-6E3901A49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59" name="Rectangle 8">
            <a:extLst>
              <a:ext uri="{FF2B5EF4-FFF2-40B4-BE49-F238E27FC236}">
                <a16:creationId xmlns:a16="http://schemas.microsoft.com/office/drawing/2014/main" id="{0F29B7FA-787E-4356-8275-5CE5B71BF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2060" name="Picture 9">
            <a:extLst>
              <a:ext uri="{FF2B5EF4-FFF2-40B4-BE49-F238E27FC236}">
                <a16:creationId xmlns:a16="http://schemas.microsoft.com/office/drawing/2014/main" id="{1D080855-14CA-4DF6-95C3-B2E0FE37E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457325"/>
            <a:ext cx="33401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30" name="Object 10">
            <a:extLst>
              <a:ext uri="{FF2B5EF4-FFF2-40B4-BE49-F238E27FC236}">
                <a16:creationId xmlns:a16="http://schemas.microsoft.com/office/drawing/2014/main" id="{69EF2A4B-2B28-4D47-9AA3-E3BC49B2EE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679450"/>
          <a:ext cx="4197350" cy="289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Imagen de Micrografx Picture Publisher 6.0" r:id="rId7" imgW="18754560" imgH="12934800" progId="PictPub.Image.6">
                  <p:embed/>
                </p:oleObj>
              </mc:Choice>
              <mc:Fallback>
                <p:oleObj name="Imagen de Micrografx Picture Publisher 6.0" r:id="rId7" imgW="18754560" imgH="12934800" progId="PictPub.Image.6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679450"/>
                        <a:ext cx="4197350" cy="289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1" name="Object 11">
            <a:extLst>
              <a:ext uri="{FF2B5EF4-FFF2-40B4-BE49-F238E27FC236}">
                <a16:creationId xmlns:a16="http://schemas.microsoft.com/office/drawing/2014/main" id="{5382854A-88B9-409A-96AB-4A7ED0B998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0238" y="3136900"/>
          <a:ext cx="2212975" cy="324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Foto de Photo Editor" r:id="rId9" imgW="12942857" imgH="18980952" progId="MSPhotoEd.3">
                  <p:embed/>
                </p:oleObj>
              </mc:Choice>
              <mc:Fallback>
                <p:oleObj name="Foto de Photo Editor" r:id="rId9" imgW="12942857" imgH="18980952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238" y="3136900"/>
                        <a:ext cx="2212975" cy="324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32" name="Object 12">
            <a:extLst>
              <a:ext uri="{FF2B5EF4-FFF2-40B4-BE49-F238E27FC236}">
                <a16:creationId xmlns:a16="http://schemas.microsoft.com/office/drawing/2014/main" id="{F59B97C8-7F7D-4C52-BF77-FFE08B505A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19413" y="2492375"/>
          <a:ext cx="6837362" cy="534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Hoja de cálculo" r:id="rId11" imgW="10039621" imgH="7715612" progId="Excel.Sheet.8">
                  <p:embed/>
                </p:oleObj>
              </mc:Choice>
              <mc:Fallback>
                <p:oleObj name="Hoja de cálculo" r:id="rId11" imgW="10039621" imgH="7715612" progId="Excel.Sheet.8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9413" y="2492375"/>
                        <a:ext cx="6837362" cy="534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>
            <a:extLst>
              <a:ext uri="{FF2B5EF4-FFF2-40B4-BE49-F238E27FC236}">
                <a16:creationId xmlns:a16="http://schemas.microsoft.com/office/drawing/2014/main" id="{DB7FE3B6-6BF6-4E35-9846-30C109E90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85" name="Rectangle 3">
            <a:extLst>
              <a:ext uri="{FF2B5EF4-FFF2-40B4-BE49-F238E27FC236}">
                <a16:creationId xmlns:a16="http://schemas.microsoft.com/office/drawing/2014/main" id="{2064DAFC-5A82-402B-B86F-069210EB2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797425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3252" name="Text Box 4">
            <a:extLst>
              <a:ext uri="{FF2B5EF4-FFF2-40B4-BE49-F238E27FC236}">
                <a16:creationId xmlns:a16="http://schemas.microsoft.com/office/drawing/2014/main" id="{DED287AA-8AA2-49A0-8957-4B71556F0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0713"/>
            <a:ext cx="85693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MX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Solución al Agrietamiento</a:t>
            </a:r>
          </a:p>
        </p:txBody>
      </p:sp>
      <p:graphicFrame>
        <p:nvGraphicFramePr>
          <p:cNvPr id="20482" name="Object 5">
            <a:extLst>
              <a:ext uri="{FF2B5EF4-FFF2-40B4-BE49-F238E27FC236}">
                <a16:creationId xmlns:a16="http://schemas.microsoft.com/office/drawing/2014/main" id="{1732A860-EAA1-4922-B5C1-7DF6AA7A80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2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Rectangle 6">
            <a:extLst>
              <a:ext uri="{FF2B5EF4-FFF2-40B4-BE49-F238E27FC236}">
                <a16:creationId xmlns:a16="http://schemas.microsoft.com/office/drawing/2014/main" id="{529B0013-966E-45AB-83C0-707D4ADBA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88" name="Rectangle 7">
            <a:extLst>
              <a:ext uri="{FF2B5EF4-FFF2-40B4-BE49-F238E27FC236}">
                <a16:creationId xmlns:a16="http://schemas.microsoft.com/office/drawing/2014/main" id="{55A1312A-3906-4A11-8916-EA9388DE0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89" name="Text Box 8">
            <a:extLst>
              <a:ext uri="{FF2B5EF4-FFF2-40B4-BE49-F238E27FC236}">
                <a16:creationId xmlns:a16="http://schemas.microsoft.com/office/drawing/2014/main" id="{0F27F3C1-781C-4109-AF7A-A3FDB4A5C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700213"/>
            <a:ext cx="864235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Ya que las fisuras existen y son normales, se debe consultar que hacer con ellas: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Aceptarlas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Controlarlas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Repararlas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	Maquillarlas</a:t>
            </a:r>
          </a:p>
        </p:txBody>
      </p:sp>
      <p:sp>
        <p:nvSpPr>
          <p:cNvPr id="20490" name="AutoShape 9">
            <a:extLst>
              <a:ext uri="{FF2B5EF4-FFF2-40B4-BE49-F238E27FC236}">
                <a16:creationId xmlns:a16="http://schemas.microsoft.com/office/drawing/2014/main" id="{B346F015-15A1-4571-9471-CAC3B73539FD}"/>
              </a:ext>
            </a:extLst>
          </p:cNvPr>
          <p:cNvSpPr>
            <a:spLocks/>
          </p:cNvSpPr>
          <p:nvPr/>
        </p:nvSpPr>
        <p:spPr bwMode="auto">
          <a:xfrm>
            <a:off x="2916238" y="3068638"/>
            <a:ext cx="792162" cy="1655762"/>
          </a:xfrm>
          <a:prstGeom prst="rightBrace">
            <a:avLst>
              <a:gd name="adj1" fmla="val 1741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0491" name="Rectangle 10">
            <a:extLst>
              <a:ext uri="{FF2B5EF4-FFF2-40B4-BE49-F238E27FC236}">
                <a16:creationId xmlns:a16="http://schemas.microsoft.com/office/drawing/2014/main" id="{F1A6638E-6220-4308-8595-D805D839A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3357563"/>
            <a:ext cx="4572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pt-BR" i="1"/>
              <a:t>Pueden llevar a un mayor costo</a:t>
            </a:r>
          </a:p>
          <a:p>
            <a:pPr eaLnBrk="1" hangingPunct="1"/>
            <a:r>
              <a:rPr lang="es-ES" altLang="pt-BR" i="1"/>
              <a:t>asociado de la construcción si el</a:t>
            </a:r>
          </a:p>
          <a:p>
            <a:pPr eaLnBrk="1" hangingPunct="1"/>
            <a:r>
              <a:rPr lang="es-ES" altLang="pt-BR" i="1"/>
              <a:t>estándar de agrietamiento especificado es</a:t>
            </a:r>
          </a:p>
          <a:p>
            <a:pPr eaLnBrk="1" hangingPunct="1"/>
            <a:r>
              <a:rPr lang="es-ES" altLang="pt-BR" i="1"/>
              <a:t>mayor que el normal</a:t>
            </a:r>
          </a:p>
        </p:txBody>
      </p:sp>
      <p:graphicFrame>
        <p:nvGraphicFramePr>
          <p:cNvPr id="20483" name="Object 11">
            <a:extLst>
              <a:ext uri="{FF2B5EF4-FFF2-40B4-BE49-F238E27FC236}">
                <a16:creationId xmlns:a16="http://schemas.microsoft.com/office/drawing/2014/main" id="{E29C03F5-B51A-40B8-BC78-A1F0CC6226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86600" y="4953000"/>
          <a:ext cx="1362075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3" name="Clip" r:id="rId6" imgW="3941280" imgH="3926880" progId="MS_ClipArt_Gallery.5">
                  <p:embed/>
                </p:oleObj>
              </mc:Choice>
              <mc:Fallback>
                <p:oleObj name="Clip" r:id="rId6" imgW="3941280" imgH="3926880" progId="MS_ClipArt_Gallery.5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4953000"/>
                        <a:ext cx="1362075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>
            <a:extLst>
              <a:ext uri="{FF2B5EF4-FFF2-40B4-BE49-F238E27FC236}">
                <a16:creationId xmlns:a16="http://schemas.microsoft.com/office/drawing/2014/main" id="{9312D33F-CAE1-4F41-B792-7721DDBC8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79" name="Rectangle 3">
            <a:extLst>
              <a:ext uri="{FF2B5EF4-FFF2-40B4-BE49-F238E27FC236}">
                <a16:creationId xmlns:a16="http://schemas.microsoft.com/office/drawing/2014/main" id="{2B140628-BFEE-40DA-8EF5-B5B6A7A7F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80" name="Text Box 4">
            <a:extLst>
              <a:ext uri="{FF2B5EF4-FFF2-40B4-BE49-F238E27FC236}">
                <a16:creationId xmlns:a16="http://schemas.microsoft.com/office/drawing/2014/main" id="{BB28E614-5A89-4C00-B39D-DEAC532DA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ES" altLang="pt-BR" sz="1000">
                <a:latin typeface="Century Gothic" panose="020B0502020202020204" pitchFamily="34" charset="0"/>
              </a:rPr>
              <a:t>Introducción</a:t>
            </a:r>
            <a:endParaRPr lang="es-CL" altLang="pt-BR" sz="1000" b="1">
              <a:latin typeface="Century Gothic" panose="020B0502020202020204" pitchFamily="34" charset="0"/>
            </a:endParaRP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E35F7A0D-7F6C-406A-915E-98817C92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401638"/>
            <a:ext cx="77041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Diferentes Tipos de Grietas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3074" name="Object 6">
            <a:extLst>
              <a:ext uri="{FF2B5EF4-FFF2-40B4-BE49-F238E27FC236}">
                <a16:creationId xmlns:a16="http://schemas.microsoft.com/office/drawing/2014/main" id="{6A7EEEF4-D040-41CD-8CCC-6A9C032B05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Rectangle 7">
            <a:extLst>
              <a:ext uri="{FF2B5EF4-FFF2-40B4-BE49-F238E27FC236}">
                <a16:creationId xmlns:a16="http://schemas.microsoft.com/office/drawing/2014/main" id="{A01E6377-CAE3-4945-BEA2-37042C699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083" name="Rectangle 8">
            <a:extLst>
              <a:ext uri="{FF2B5EF4-FFF2-40B4-BE49-F238E27FC236}">
                <a16:creationId xmlns:a16="http://schemas.microsoft.com/office/drawing/2014/main" id="{D2CF51D5-E246-4BE0-920A-A83F9EB1C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25613" name="Object 13">
            <a:extLst>
              <a:ext uri="{FF2B5EF4-FFF2-40B4-BE49-F238E27FC236}">
                <a16:creationId xmlns:a16="http://schemas.microsoft.com/office/drawing/2014/main" id="{C9A942FE-432F-4CF3-B9EE-80959B2E06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10163" y="3429000"/>
          <a:ext cx="2557462" cy="33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Foto de Photo Editor" r:id="rId6" imgW="2390476" imgH="3323810" progId="MSPhotoEd.3">
                  <p:embed/>
                </p:oleObj>
              </mc:Choice>
              <mc:Fallback>
                <p:oleObj name="Foto de Photo Editor" r:id="rId6" imgW="2390476" imgH="3323810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0163" y="3429000"/>
                        <a:ext cx="2557462" cy="3357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15" name="Picture 15">
            <a:extLst>
              <a:ext uri="{FF2B5EF4-FFF2-40B4-BE49-F238E27FC236}">
                <a16:creationId xmlns:a16="http://schemas.microsoft.com/office/drawing/2014/main" id="{265AA919-038A-4110-81D4-0015CEF21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967163"/>
            <a:ext cx="360045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617" name="Object 17">
            <a:extLst>
              <a:ext uri="{FF2B5EF4-FFF2-40B4-BE49-F238E27FC236}">
                <a16:creationId xmlns:a16="http://schemas.microsoft.com/office/drawing/2014/main" id="{F02BD10A-3F93-4AEF-A6D4-3BD46FEFD6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24525" y="188913"/>
          <a:ext cx="2474913" cy="316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Foto de Photo Editor" r:id="rId9" imgW="8933333" imgH="11428571" progId="MSPhotoEd.3">
                  <p:embed/>
                </p:oleObj>
              </mc:Choice>
              <mc:Fallback>
                <p:oleObj name="Foto de Photo Editor" r:id="rId9" imgW="8933333" imgH="11428571" progId="MSPhotoEd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5" y="188913"/>
                        <a:ext cx="2474913" cy="316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9" name="Object 19">
            <a:extLst>
              <a:ext uri="{FF2B5EF4-FFF2-40B4-BE49-F238E27FC236}">
                <a16:creationId xmlns:a16="http://schemas.microsoft.com/office/drawing/2014/main" id="{E1540938-6F8E-4FC7-A704-2661BE05C7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982663"/>
          <a:ext cx="3744913" cy="280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Foto de Photo Editor" r:id="rId11" imgW="6095238" imgH="4571429" progId="MSPhotoEd.3">
                  <p:embed/>
                </p:oleObj>
              </mc:Choice>
              <mc:Fallback>
                <p:oleObj name="Foto de Photo Editor" r:id="rId11" imgW="6095238" imgH="4571429" progId="MSPhotoEd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982663"/>
                        <a:ext cx="3744913" cy="280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>
            <a:extLst>
              <a:ext uri="{FF2B5EF4-FFF2-40B4-BE49-F238E27FC236}">
                <a16:creationId xmlns:a16="http://schemas.microsoft.com/office/drawing/2014/main" id="{7C1CE04D-1A7E-4281-B7DF-1E5AF20AA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E23A5BA4-39F1-483D-B782-4BEC59A6B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102" name="Text Box 4">
            <a:extLst>
              <a:ext uri="{FF2B5EF4-FFF2-40B4-BE49-F238E27FC236}">
                <a16:creationId xmlns:a16="http://schemas.microsoft.com/office/drawing/2014/main" id="{5D8677A4-460F-4814-9E50-030334E6C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ES" altLang="pt-BR" sz="1000">
                <a:latin typeface="Century Gothic" panose="020B0502020202020204" pitchFamily="34" charset="0"/>
              </a:rPr>
              <a:t>Introducción</a:t>
            </a:r>
            <a:endParaRPr lang="es-CL" altLang="pt-BR" sz="1000" b="1">
              <a:latin typeface="Century Gothic" panose="020B0502020202020204" pitchFamily="34" charset="0"/>
            </a:endParaRP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8B613F72-ECF9-45C8-959D-DEC653601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20713"/>
            <a:ext cx="4608512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¿Existe siempre el Agrietamiento del Hormigón?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4098" name="Object 6">
            <a:extLst>
              <a:ext uri="{FF2B5EF4-FFF2-40B4-BE49-F238E27FC236}">
                <a16:creationId xmlns:a16="http://schemas.microsoft.com/office/drawing/2014/main" id="{B02EC2E2-4463-4651-A51A-6CDF58BA97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4" name="Rectangle 8">
            <a:extLst>
              <a:ext uri="{FF2B5EF4-FFF2-40B4-BE49-F238E27FC236}">
                <a16:creationId xmlns:a16="http://schemas.microsoft.com/office/drawing/2014/main" id="{CD0473FD-A724-4492-B230-0BD2F7D7B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FBB13DB0-7761-41CC-89B9-AEE9D3C84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8207" name="Object 15">
            <a:extLst>
              <a:ext uri="{FF2B5EF4-FFF2-40B4-BE49-F238E27FC236}">
                <a16:creationId xmlns:a16="http://schemas.microsoft.com/office/drawing/2014/main" id="{AE117209-9E55-4735-A31A-A6B4C1DF1B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2781300"/>
          <a:ext cx="4537075" cy="3402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Foto de Photo Editor" r:id="rId6" imgW="6095238" imgH="4571429" progId="MSPhotoEd.3">
                  <p:embed/>
                </p:oleObj>
              </mc:Choice>
              <mc:Fallback>
                <p:oleObj name="Foto de Photo Editor" r:id="rId6" imgW="6095238" imgH="4571429" progId="MSPhotoEd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2781300"/>
                        <a:ext cx="4537075" cy="3402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8" name="Picture 16">
            <a:extLst>
              <a:ext uri="{FF2B5EF4-FFF2-40B4-BE49-F238E27FC236}">
                <a16:creationId xmlns:a16="http://schemas.microsoft.com/office/drawing/2014/main" id="{E6B4FA87-7802-4052-989E-D1C20F615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39116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2143D9E5-FDC8-43B4-830C-25F366A61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D452C0B5-E195-403A-AD1C-E068F8D74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F7317A66-C448-4883-A08E-CCDC86ACF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" y="401638"/>
            <a:ext cx="770413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Tipos de Grietas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5122" name="Object 6">
            <a:extLst>
              <a:ext uri="{FF2B5EF4-FFF2-40B4-BE49-F238E27FC236}">
                <a16:creationId xmlns:a16="http://schemas.microsoft.com/office/drawing/2014/main" id="{B9A5B062-EAA3-47E4-B22E-63FCFDBDBCF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Text Box 7">
            <a:extLst>
              <a:ext uri="{FF2B5EF4-FFF2-40B4-BE49-F238E27FC236}">
                <a16:creationId xmlns:a16="http://schemas.microsoft.com/office/drawing/2014/main" id="{B8204D62-CCC9-4553-9A3E-9228689C6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987425"/>
            <a:ext cx="87503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50000"/>
              </a:spcBef>
            </a:pPr>
            <a:r>
              <a:rPr lang="es-ES" altLang="pt-BR" sz="2000">
                <a:latin typeface="Century Gothic" panose="020B0502020202020204" pitchFamily="34" charset="0"/>
              </a:rPr>
              <a:t>Grietas Estructurales</a:t>
            </a:r>
          </a:p>
          <a:p>
            <a:pPr algn="r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s-ES" altLang="pt-BR" sz="1600">
                <a:latin typeface="Century Gothic" panose="020B0502020202020204" pitchFamily="34" charset="0"/>
              </a:rPr>
              <a:t>  No deben existir o deben existir donde se consideró en el diseño</a:t>
            </a:r>
          </a:p>
          <a:p>
            <a:pPr algn="r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s-ES" altLang="pt-BR" sz="1600">
                <a:latin typeface="Century Gothic" panose="020B0502020202020204" pitchFamily="34" charset="0"/>
              </a:rPr>
              <a:t>  ACI 318 considera que el elemento de hormigón trabaja agrietado</a:t>
            </a:r>
            <a:endParaRPr lang="es-ES" altLang="pt-BR" sz="2000">
              <a:latin typeface="Century Gothic" panose="020B0502020202020204" pitchFamily="34" charset="0"/>
            </a:endParaRPr>
          </a:p>
        </p:txBody>
      </p:sp>
      <p:sp>
        <p:nvSpPr>
          <p:cNvPr id="5127" name="Rectangle 8">
            <a:extLst>
              <a:ext uri="{FF2B5EF4-FFF2-40B4-BE49-F238E27FC236}">
                <a16:creationId xmlns:a16="http://schemas.microsoft.com/office/drawing/2014/main" id="{44E2E114-0F08-4997-B2ED-0A9273217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5128" name="Rectangle 9">
            <a:extLst>
              <a:ext uri="{FF2B5EF4-FFF2-40B4-BE49-F238E27FC236}">
                <a16:creationId xmlns:a16="http://schemas.microsoft.com/office/drawing/2014/main" id="{5C14CF7C-8EE6-46CD-98B9-E72373A1B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pic>
        <p:nvPicPr>
          <p:cNvPr id="23563" name="Picture 11">
            <a:extLst>
              <a:ext uri="{FF2B5EF4-FFF2-40B4-BE49-F238E27FC236}">
                <a16:creationId xmlns:a16="http://schemas.microsoft.com/office/drawing/2014/main" id="{E75424A3-8972-45BD-8F99-205079645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686175"/>
            <a:ext cx="3887787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4" name="Text Box 12">
            <a:extLst>
              <a:ext uri="{FF2B5EF4-FFF2-40B4-BE49-F238E27FC236}">
                <a16:creationId xmlns:a16="http://schemas.microsoft.com/office/drawing/2014/main" id="{659116A6-07E0-457F-8D43-359A5420F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420938"/>
            <a:ext cx="8750300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ct val="50000"/>
              </a:spcBef>
            </a:pPr>
            <a:r>
              <a:rPr lang="es-ES" altLang="pt-BR" sz="2000">
                <a:latin typeface="Century Gothic" panose="020B0502020202020204" pitchFamily="34" charset="0"/>
              </a:rPr>
              <a:t>Grietas No-Estructurales</a:t>
            </a:r>
          </a:p>
          <a:p>
            <a:pPr algn="r">
              <a:lnSpc>
                <a:spcPct val="120000"/>
              </a:lnSpc>
              <a:spcBef>
                <a:spcPct val="50000"/>
              </a:spcBef>
              <a:buFontTx/>
              <a:buChar char="•"/>
            </a:pPr>
            <a:r>
              <a:rPr lang="es-ES" altLang="pt-BR" sz="1600">
                <a:latin typeface="Century Gothic" panose="020B0502020202020204" pitchFamily="34" charset="0"/>
              </a:rPr>
              <a:t>  Siempre Existen</a:t>
            </a:r>
          </a:p>
        </p:txBody>
      </p:sp>
      <p:pic>
        <p:nvPicPr>
          <p:cNvPr id="23565" name="Picture 13">
            <a:extLst>
              <a:ext uri="{FF2B5EF4-FFF2-40B4-BE49-F238E27FC236}">
                <a16:creationId xmlns:a16="http://schemas.microsoft.com/office/drawing/2014/main" id="{648BFEFF-107A-4E59-8FDE-7DF355E54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492375"/>
            <a:ext cx="31638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ext Box 14">
            <a:extLst>
              <a:ext uri="{FF2B5EF4-FFF2-40B4-BE49-F238E27FC236}">
                <a16:creationId xmlns:a16="http://schemas.microsoft.com/office/drawing/2014/main" id="{E3CDE400-3B34-4A1E-A96F-4119D2D4F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ES" altLang="pt-BR" sz="1000">
                <a:latin typeface="Century Gothic" panose="020B0502020202020204" pitchFamily="34" charset="0"/>
              </a:rPr>
              <a:t>Introducción</a:t>
            </a:r>
            <a:endParaRPr lang="es-CL" altLang="pt-BR" sz="1000" b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  <p:bldP spid="235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>
            <a:extLst>
              <a:ext uri="{FF2B5EF4-FFF2-40B4-BE49-F238E27FC236}">
                <a16:creationId xmlns:a16="http://schemas.microsoft.com/office/drawing/2014/main" id="{2BE43F77-43C3-4A32-852D-C420C1305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9F6A39FE-AB54-4869-945C-B658C0D62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2772" name="Text Box 4">
            <a:extLst>
              <a:ext uri="{FF2B5EF4-FFF2-40B4-BE49-F238E27FC236}">
                <a16:creationId xmlns:a16="http://schemas.microsoft.com/office/drawing/2014/main" id="{AD7E2803-4E04-4DEA-96B5-E556C4F01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404813"/>
            <a:ext cx="6121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El Agrietamiento es normal en el Hormigón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6146" name="Object 5">
            <a:extLst>
              <a:ext uri="{FF2B5EF4-FFF2-40B4-BE49-F238E27FC236}">
                <a16:creationId xmlns:a16="http://schemas.microsoft.com/office/drawing/2014/main" id="{947EBBA8-E2BC-478E-88CE-AE5972B032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4" name="Text Box 6">
            <a:extLst>
              <a:ext uri="{FF2B5EF4-FFF2-40B4-BE49-F238E27FC236}">
                <a16:creationId xmlns:a16="http://schemas.microsoft.com/office/drawing/2014/main" id="{8EF13F84-6B02-404A-B4DE-EDF651804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314450"/>
            <a:ext cx="352901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Es común ver grietas en obras de hormigón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Día a día se presenta el problema sin que haya falla del diseño o riesgo estructural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No hay fórmulas concretas para evitar con total seguridad el agrietamiento en el hormigón durante su vida útil y sin embargo, a pesar de ellas, ésta se cumple</a:t>
            </a:r>
          </a:p>
        </p:txBody>
      </p:sp>
      <p:sp>
        <p:nvSpPr>
          <p:cNvPr id="6152" name="Rectangle 7">
            <a:extLst>
              <a:ext uri="{FF2B5EF4-FFF2-40B4-BE49-F238E27FC236}">
                <a16:creationId xmlns:a16="http://schemas.microsoft.com/office/drawing/2014/main" id="{FCE1BCEC-EBA2-4D73-90D9-9341BA821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6153" name="Rectangle 8">
            <a:extLst>
              <a:ext uri="{FF2B5EF4-FFF2-40B4-BE49-F238E27FC236}">
                <a16:creationId xmlns:a16="http://schemas.microsoft.com/office/drawing/2014/main" id="{CA3A6A37-7B4C-4070-9F0A-ED4D15829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32781" name="Object 13">
            <a:extLst>
              <a:ext uri="{FF2B5EF4-FFF2-40B4-BE49-F238E27FC236}">
                <a16:creationId xmlns:a16="http://schemas.microsoft.com/office/drawing/2014/main" id="{6D74F614-AA5E-4709-A727-221F59694B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5375" y="1806575"/>
          <a:ext cx="5508625" cy="392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Imagen de Micrografx Picture Publisher 6.0" r:id="rId6" imgW="13944600" imgH="9944280" progId="PictPub.Image.6">
                  <p:embed/>
                </p:oleObj>
              </mc:Choice>
              <mc:Fallback>
                <p:oleObj name="Imagen de Micrografx Picture Publisher 6.0" r:id="rId6" imgW="13944600" imgH="9944280" progId="PictPub.Image.6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1806575"/>
                        <a:ext cx="5508625" cy="392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4" name="Text Box 14">
            <a:extLst>
              <a:ext uri="{FF2B5EF4-FFF2-40B4-BE49-F238E27FC236}">
                <a16:creationId xmlns:a16="http://schemas.microsoft.com/office/drawing/2014/main" id="{9B400EDD-6D40-4CC1-92F8-D4E2B14E7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ES" altLang="pt-BR" sz="1000">
                <a:latin typeface="Century Gothic" panose="020B0502020202020204" pitchFamily="34" charset="0"/>
              </a:rPr>
              <a:t>Introducción</a:t>
            </a:r>
            <a:endParaRPr lang="es-CL" altLang="pt-BR" sz="1000" b="1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>
            <a:extLst>
              <a:ext uri="{FF2B5EF4-FFF2-40B4-BE49-F238E27FC236}">
                <a16:creationId xmlns:a16="http://schemas.microsoft.com/office/drawing/2014/main" id="{04760C9E-D827-45D0-B245-227DA2B42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F3CD2131-8A2E-41CE-8718-356B1CE70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4820" name="Text Box 4">
            <a:extLst>
              <a:ext uri="{FF2B5EF4-FFF2-40B4-BE49-F238E27FC236}">
                <a16:creationId xmlns:a16="http://schemas.microsoft.com/office/drawing/2014/main" id="{70A4298A-7FBE-41A1-8F0E-966A39774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88975"/>
            <a:ext cx="8353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¿Por qué ocurren las grietas?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7170" name="Object 5">
            <a:extLst>
              <a:ext uri="{FF2B5EF4-FFF2-40B4-BE49-F238E27FC236}">
                <a16:creationId xmlns:a16="http://schemas.microsoft.com/office/drawing/2014/main" id="{2A1AA0AF-A943-48A8-B60A-5AB1A15490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2" name="Text Box 6">
            <a:extLst>
              <a:ext uri="{FF2B5EF4-FFF2-40B4-BE49-F238E27FC236}">
                <a16:creationId xmlns:a16="http://schemas.microsoft.com/office/drawing/2014/main" id="{481891D5-E645-4D11-A4BC-F7F8EA82F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44675"/>
            <a:ext cx="83534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 typeface="Arial" panose="020B0604020202020204" pitchFamily="34" charset="0"/>
              <a:buAutoNum type="arabicPeriod"/>
            </a:pPr>
            <a:r>
              <a:rPr lang="es-MX" altLang="pt-BR" sz="2000">
                <a:latin typeface="Century Gothic" panose="020B0502020202020204" pitchFamily="34" charset="0"/>
              </a:rPr>
              <a:t>Deformaciones en el hormigón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 typeface="Arial" panose="020B0604020202020204" pitchFamily="34" charset="0"/>
              <a:buAutoNum type="arabicPeriod"/>
            </a:pPr>
            <a:r>
              <a:rPr lang="es-MX" altLang="pt-BR" sz="2000">
                <a:latin typeface="Century Gothic" panose="020B0502020202020204" pitchFamily="34" charset="0"/>
              </a:rPr>
              <a:t>Restricciones internas y externas al movimiento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 typeface="Arial" panose="020B0604020202020204" pitchFamily="34" charset="0"/>
              <a:buAutoNum type="arabicPeriod"/>
            </a:pPr>
            <a:r>
              <a:rPr lang="es-MX" altLang="pt-BR" sz="2000">
                <a:latin typeface="Century Gothic" panose="020B0502020202020204" pitchFamily="34" charset="0"/>
              </a:rPr>
              <a:t>Deformaciones por flexión en vigas y losas</a:t>
            </a:r>
          </a:p>
          <a:p>
            <a:pPr>
              <a:lnSpc>
                <a:spcPct val="120000"/>
              </a:lnSpc>
              <a:spcBef>
                <a:spcPct val="50000"/>
              </a:spcBef>
              <a:buFont typeface="Arial" panose="020B0604020202020204" pitchFamily="34" charset="0"/>
              <a:buAutoNum type="arabicPeriod"/>
            </a:pPr>
            <a:r>
              <a:rPr lang="es-MX" altLang="pt-BR" sz="2000">
                <a:latin typeface="Century Gothic" panose="020B0502020202020204" pitchFamily="34" charset="0"/>
              </a:rPr>
              <a:t>Reacciones químicas del cemento que pueden llegar a producir grietas</a:t>
            </a:r>
          </a:p>
        </p:txBody>
      </p:sp>
      <p:sp>
        <p:nvSpPr>
          <p:cNvPr id="7176" name="Rectangle 7">
            <a:extLst>
              <a:ext uri="{FF2B5EF4-FFF2-40B4-BE49-F238E27FC236}">
                <a16:creationId xmlns:a16="http://schemas.microsoft.com/office/drawing/2014/main" id="{F66B8CE7-D501-40C6-87E8-2C0A2D6FD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7177" name="Rectangle 8">
            <a:extLst>
              <a:ext uri="{FF2B5EF4-FFF2-40B4-BE49-F238E27FC236}">
                <a16:creationId xmlns:a16="http://schemas.microsoft.com/office/drawing/2014/main" id="{883F368E-3F76-41DD-A3FA-97613EB4B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graphicFrame>
        <p:nvGraphicFramePr>
          <p:cNvPr id="7171" name="Object 30">
            <a:extLst>
              <a:ext uri="{FF2B5EF4-FFF2-40B4-BE49-F238E27FC236}">
                <a16:creationId xmlns:a16="http://schemas.microsoft.com/office/drawing/2014/main" id="{6C011ABA-ED9E-4D6C-B136-00D55FE70B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2950" y="4221163"/>
          <a:ext cx="1373188" cy="208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r:id="rId6" imgW="1857600" imgH="3995640" progId="">
                  <p:embed/>
                </p:oleObj>
              </mc:Choice>
              <mc:Fallback>
                <p:oleObj r:id="rId6" imgW="1857600" imgH="3995640" progId="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950" y="4221163"/>
                        <a:ext cx="1373188" cy="208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>
            <a:extLst>
              <a:ext uri="{FF2B5EF4-FFF2-40B4-BE49-F238E27FC236}">
                <a16:creationId xmlns:a16="http://schemas.microsoft.com/office/drawing/2014/main" id="{8D090FE8-D05A-445D-9D69-2DD3839D5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8D14D6B3-58D3-4F16-B87E-D4A9D2AC3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E7DAC28D-1D55-47EB-82A0-EC86D4C6B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88975"/>
            <a:ext cx="83534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Deformaciones en el Hormigón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8194" name="Object 5">
            <a:extLst>
              <a:ext uri="{FF2B5EF4-FFF2-40B4-BE49-F238E27FC236}">
                <a16:creationId xmlns:a16="http://schemas.microsoft.com/office/drawing/2014/main" id="{C887853E-609D-4C6C-B7DF-CB3CA23760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Rectangle 7">
            <a:extLst>
              <a:ext uri="{FF2B5EF4-FFF2-40B4-BE49-F238E27FC236}">
                <a16:creationId xmlns:a16="http://schemas.microsoft.com/office/drawing/2014/main" id="{9B3FB829-E0A7-4B98-BCC7-F0DB89FD8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8199" name="Rectangle 8">
            <a:extLst>
              <a:ext uri="{FF2B5EF4-FFF2-40B4-BE49-F238E27FC236}">
                <a16:creationId xmlns:a16="http://schemas.microsoft.com/office/drawing/2014/main" id="{5694CBAA-C1AD-42B2-81FF-36FA2D3CB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8200" name="Text Box 10">
            <a:extLst>
              <a:ext uri="{FF2B5EF4-FFF2-40B4-BE49-F238E27FC236}">
                <a16:creationId xmlns:a16="http://schemas.microsoft.com/office/drawing/2014/main" id="{9C49A877-3E39-4F8F-93AC-73FBF310B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¿Por qué ocurren las grietas?</a:t>
            </a:r>
          </a:p>
        </p:txBody>
      </p:sp>
      <p:grpSp>
        <p:nvGrpSpPr>
          <p:cNvPr id="8201" name="Group 11">
            <a:extLst>
              <a:ext uri="{FF2B5EF4-FFF2-40B4-BE49-F238E27FC236}">
                <a16:creationId xmlns:a16="http://schemas.microsoft.com/office/drawing/2014/main" id="{0221D5CE-E745-4226-BFC8-BBC9EC1B342F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081213"/>
            <a:ext cx="7315200" cy="4395787"/>
            <a:chOff x="480" y="1215"/>
            <a:chExt cx="4608" cy="2769"/>
          </a:xfrm>
        </p:grpSpPr>
        <p:sp>
          <p:nvSpPr>
            <p:cNvPr id="8202" name="Freeform 12">
              <a:extLst>
                <a:ext uri="{FF2B5EF4-FFF2-40B4-BE49-F238E27FC236}">
                  <a16:creationId xmlns:a16="http://schemas.microsoft.com/office/drawing/2014/main" id="{B4B485FA-32B7-437D-A9DF-F7389C7C8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350"/>
              <a:ext cx="3984" cy="1362"/>
            </a:xfrm>
            <a:custGeom>
              <a:avLst/>
              <a:gdLst>
                <a:gd name="T0" fmla="*/ 0 w 4320"/>
                <a:gd name="T1" fmla="*/ 2250 h 1152"/>
                <a:gd name="T2" fmla="*/ 1042 w 4320"/>
                <a:gd name="T3" fmla="*/ 844 h 1152"/>
                <a:gd name="T4" fmla="*/ 3124 w 4320"/>
                <a:gd name="T5" fmla="*/ 0 h 1152"/>
                <a:gd name="T6" fmla="*/ 0 60000 65536"/>
                <a:gd name="T7" fmla="*/ 0 60000 65536"/>
                <a:gd name="T8" fmla="*/ 0 60000 65536"/>
                <a:gd name="T9" fmla="*/ 0 w 4320"/>
                <a:gd name="T10" fmla="*/ 0 h 1152"/>
                <a:gd name="T11" fmla="*/ 4320 w 4320"/>
                <a:gd name="T12" fmla="*/ 1152 h 1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" h="1152">
                  <a:moveTo>
                    <a:pt x="0" y="1152"/>
                  </a:moveTo>
                  <a:cubicBezTo>
                    <a:pt x="360" y="888"/>
                    <a:pt x="720" y="624"/>
                    <a:pt x="1440" y="432"/>
                  </a:cubicBezTo>
                  <a:cubicBezTo>
                    <a:pt x="2160" y="240"/>
                    <a:pt x="3840" y="72"/>
                    <a:pt x="4320" y="0"/>
                  </a:cubicBezTo>
                </a:path>
              </a:pathLst>
            </a:custGeom>
            <a:noFill/>
            <a:ln w="38100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03" name="Line 13">
              <a:extLst>
                <a:ext uri="{FF2B5EF4-FFF2-40B4-BE49-F238E27FC236}">
                  <a16:creationId xmlns:a16="http://schemas.microsoft.com/office/drawing/2014/main" id="{ED494AB6-1F3C-4AA9-8360-8A1F8C0F39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2" y="1215"/>
              <a:ext cx="0" cy="249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04" name="Line 14">
              <a:extLst>
                <a:ext uri="{FF2B5EF4-FFF2-40B4-BE49-F238E27FC236}">
                  <a16:creationId xmlns:a16="http://schemas.microsoft.com/office/drawing/2014/main" id="{8E81DCBE-CAF2-4857-9F59-9E02716DAF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2" y="3712"/>
              <a:ext cx="420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05" name="Freeform 15">
              <a:extLst>
                <a:ext uri="{FF2B5EF4-FFF2-40B4-BE49-F238E27FC236}">
                  <a16:creationId xmlns:a16="http://schemas.microsoft.com/office/drawing/2014/main" id="{620ADED2-36A1-4A22-8A7A-C1FDA1E82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2407"/>
              <a:ext cx="4028" cy="795"/>
            </a:xfrm>
            <a:custGeom>
              <a:avLst/>
              <a:gdLst>
                <a:gd name="T0" fmla="*/ 0 w 4368"/>
                <a:gd name="T1" fmla="*/ 1317 h 672"/>
                <a:gd name="T2" fmla="*/ 972 w 4368"/>
                <a:gd name="T3" fmla="*/ 282 h 672"/>
                <a:gd name="T4" fmla="*/ 3158 w 4368"/>
                <a:gd name="T5" fmla="*/ 0 h 672"/>
                <a:gd name="T6" fmla="*/ 0 60000 65536"/>
                <a:gd name="T7" fmla="*/ 0 60000 65536"/>
                <a:gd name="T8" fmla="*/ 0 60000 65536"/>
                <a:gd name="T9" fmla="*/ 0 w 4368"/>
                <a:gd name="T10" fmla="*/ 0 h 672"/>
                <a:gd name="T11" fmla="*/ 4368 w 4368"/>
                <a:gd name="T12" fmla="*/ 672 h 67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68" h="672">
                  <a:moveTo>
                    <a:pt x="0" y="672"/>
                  </a:moveTo>
                  <a:cubicBezTo>
                    <a:pt x="308" y="464"/>
                    <a:pt x="616" y="256"/>
                    <a:pt x="1344" y="144"/>
                  </a:cubicBezTo>
                  <a:cubicBezTo>
                    <a:pt x="2072" y="32"/>
                    <a:pt x="3864" y="24"/>
                    <a:pt x="4368" y="0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06" name="Freeform 16">
              <a:extLst>
                <a:ext uri="{FF2B5EF4-FFF2-40B4-BE49-F238E27FC236}">
                  <a16:creationId xmlns:a16="http://schemas.microsoft.com/office/drawing/2014/main" id="{C7285290-692E-46F8-A0D3-DFA3856A3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" y="1953"/>
              <a:ext cx="3940" cy="1759"/>
            </a:xfrm>
            <a:custGeom>
              <a:avLst/>
              <a:gdLst>
                <a:gd name="T0" fmla="*/ 0 w 4272"/>
                <a:gd name="T1" fmla="*/ 3550 h 1392"/>
                <a:gd name="T2" fmla="*/ 1111 w 4272"/>
                <a:gd name="T3" fmla="*/ 612 h 1392"/>
                <a:gd name="T4" fmla="*/ 3091 w 4272"/>
                <a:gd name="T5" fmla="*/ 0 h 1392"/>
                <a:gd name="T6" fmla="*/ 0 60000 65536"/>
                <a:gd name="T7" fmla="*/ 0 60000 65536"/>
                <a:gd name="T8" fmla="*/ 0 60000 65536"/>
                <a:gd name="T9" fmla="*/ 0 w 4272"/>
                <a:gd name="T10" fmla="*/ 0 h 1392"/>
                <a:gd name="T11" fmla="*/ 4272 w 4272"/>
                <a:gd name="T12" fmla="*/ 1392 h 13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72" h="1392">
                  <a:moveTo>
                    <a:pt x="0" y="1392"/>
                  </a:moveTo>
                  <a:cubicBezTo>
                    <a:pt x="412" y="932"/>
                    <a:pt x="824" y="472"/>
                    <a:pt x="1536" y="240"/>
                  </a:cubicBezTo>
                  <a:cubicBezTo>
                    <a:pt x="2248" y="8"/>
                    <a:pt x="3816" y="40"/>
                    <a:pt x="4272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07" name="Oval 17">
              <a:extLst>
                <a:ext uri="{FF2B5EF4-FFF2-40B4-BE49-F238E27FC236}">
                  <a16:creationId xmlns:a16="http://schemas.microsoft.com/office/drawing/2014/main" id="{DF528C96-5C8A-4339-ACFB-99B949992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4" y="2326"/>
              <a:ext cx="133" cy="1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268" tIns="45633" rIns="91268" bIns="4563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8208" name="Text Box 18">
              <a:extLst>
                <a:ext uri="{FF2B5EF4-FFF2-40B4-BE49-F238E27FC236}">
                  <a16:creationId xmlns:a16="http://schemas.microsoft.com/office/drawing/2014/main" id="{EA19FAA8-CD7F-4DE2-8C06-2B0045FFD8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8" y="3696"/>
              <a:ext cx="98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68" tIns="45633" rIns="91268" bIns="4563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_tradnl" altLang="pt-BR" sz="2400" b="1">
                  <a:latin typeface="Times New Roman" panose="02020603050405020304" pitchFamily="18" charset="0"/>
                </a:rPr>
                <a:t>Tiempo</a:t>
              </a:r>
            </a:p>
          </p:txBody>
        </p:sp>
        <p:sp>
          <p:nvSpPr>
            <p:cNvPr id="8209" name="Text Box 19">
              <a:extLst>
                <a:ext uri="{FF2B5EF4-FFF2-40B4-BE49-F238E27FC236}">
                  <a16:creationId xmlns:a16="http://schemas.microsoft.com/office/drawing/2014/main" id="{79665D10-0A7E-4461-B401-B4270B7D83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400000">
              <a:off x="142" y="2118"/>
              <a:ext cx="96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68" tIns="45633" rIns="91268" bIns="4563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_tradnl" altLang="pt-BR" sz="2400" b="1">
                  <a:latin typeface="Times New Roman" panose="02020603050405020304" pitchFamily="18" charset="0"/>
                </a:rPr>
                <a:t>Tensión</a:t>
              </a:r>
            </a:p>
          </p:txBody>
        </p:sp>
        <p:sp>
          <p:nvSpPr>
            <p:cNvPr id="8210" name="Line 20">
              <a:extLst>
                <a:ext uri="{FF2B5EF4-FFF2-40B4-BE49-F238E27FC236}">
                  <a16:creationId xmlns:a16="http://schemas.microsoft.com/office/drawing/2014/main" id="{E20AA772-404D-413E-9D89-76E79B69FF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46" y="2350"/>
              <a:ext cx="176" cy="5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11" name="Text Box 21">
              <a:extLst>
                <a:ext uri="{FF2B5EF4-FFF2-40B4-BE49-F238E27FC236}">
                  <a16:creationId xmlns:a16="http://schemas.microsoft.com/office/drawing/2014/main" id="{BFFF873E-79E1-4F99-9408-B14FBAF15D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8" y="1344"/>
              <a:ext cx="208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68" tIns="45633" rIns="91268" bIns="4563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_tradnl" altLang="pt-BR" sz="2000" b="1">
                  <a:latin typeface="Times New Roman" panose="02020603050405020304" pitchFamily="18" charset="0"/>
                </a:rPr>
                <a:t>Tensiones Elásticas de Tracción Inducidas</a:t>
              </a:r>
              <a:endParaRPr lang="es-ES_tradnl" altLang="pt-BR" sz="1400">
                <a:latin typeface="Times New Roman" panose="02020603050405020304" pitchFamily="18" charset="0"/>
              </a:endParaRPr>
            </a:p>
          </p:txBody>
        </p:sp>
        <p:sp>
          <p:nvSpPr>
            <p:cNvPr id="8212" name="Line 22">
              <a:extLst>
                <a:ext uri="{FF2B5EF4-FFF2-40B4-BE49-F238E27FC236}">
                  <a16:creationId xmlns:a16="http://schemas.microsoft.com/office/drawing/2014/main" id="{698F1DFF-8FD3-4159-848D-D67A6B5A73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6" y="1783"/>
              <a:ext cx="133" cy="1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13" name="Text Box 23">
              <a:extLst>
                <a:ext uri="{FF2B5EF4-FFF2-40B4-BE49-F238E27FC236}">
                  <a16:creationId xmlns:a16="http://schemas.microsoft.com/office/drawing/2014/main" id="{8E028BDD-5E8F-42FD-BBB9-27D20C3AA2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7" y="3088"/>
              <a:ext cx="154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68" tIns="45633" rIns="91268" bIns="4563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_tradnl" altLang="pt-BR" sz="2000" b="1">
                  <a:latin typeface="Times New Roman" panose="02020603050405020304" pitchFamily="18" charset="0"/>
                </a:rPr>
                <a:t>Tensión después de relajación por creep</a:t>
              </a:r>
              <a:endParaRPr lang="es-ES_tradnl" altLang="pt-BR" sz="1400">
                <a:latin typeface="Times New Roman" panose="02020603050405020304" pitchFamily="18" charset="0"/>
              </a:endParaRPr>
            </a:p>
          </p:txBody>
        </p:sp>
        <p:sp>
          <p:nvSpPr>
            <p:cNvPr id="8214" name="Line 24">
              <a:extLst>
                <a:ext uri="{FF2B5EF4-FFF2-40B4-BE49-F238E27FC236}">
                  <a16:creationId xmlns:a16="http://schemas.microsoft.com/office/drawing/2014/main" id="{9279E9CB-84C4-480A-9469-98D15C5E69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164" y="2861"/>
              <a:ext cx="221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15" name="Text Box 25">
              <a:extLst>
                <a:ext uri="{FF2B5EF4-FFF2-40B4-BE49-F238E27FC236}">
                  <a16:creationId xmlns:a16="http://schemas.microsoft.com/office/drawing/2014/main" id="{A448F9FB-3D53-49DA-947B-BCD48EFF5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6" y="2750"/>
              <a:ext cx="1192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68" tIns="45633" rIns="91268" bIns="4563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pt-BR" sz="2000" b="1">
                  <a:latin typeface="Times New Roman" panose="02020603050405020304" pitchFamily="18" charset="0"/>
                </a:rPr>
                <a:t>Desarrollo del Agrietramiento</a:t>
              </a:r>
            </a:p>
          </p:txBody>
        </p:sp>
        <p:sp>
          <p:nvSpPr>
            <p:cNvPr id="8216" name="Line 26">
              <a:extLst>
                <a:ext uri="{FF2B5EF4-FFF2-40B4-BE49-F238E27FC236}">
                  <a16:creationId xmlns:a16="http://schemas.microsoft.com/office/drawing/2014/main" id="{8E5529BD-4709-4644-9679-64BC27CF51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33" y="2521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17" name="Text Box 27">
              <a:extLst>
                <a:ext uri="{FF2B5EF4-FFF2-40B4-BE49-F238E27FC236}">
                  <a16:creationId xmlns:a16="http://schemas.microsoft.com/office/drawing/2014/main" id="{3B5BF033-8B40-4A98-8313-43EA1C28FB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4" y="2035"/>
              <a:ext cx="61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68" tIns="45633" rIns="91268" bIns="4563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_tradnl" altLang="pt-BR" sz="2000" b="1">
                  <a:latin typeface="Times New Roman" panose="02020603050405020304" pitchFamily="18" charset="0"/>
                </a:rPr>
                <a:t>Creep</a:t>
              </a:r>
            </a:p>
          </p:txBody>
        </p:sp>
        <p:sp>
          <p:nvSpPr>
            <p:cNvPr id="8218" name="Line 28">
              <a:extLst>
                <a:ext uri="{FF2B5EF4-FFF2-40B4-BE49-F238E27FC236}">
                  <a16:creationId xmlns:a16="http://schemas.microsoft.com/office/drawing/2014/main" id="{1F867FAD-B868-411E-B8A1-A16FCF5EE8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3" y="1953"/>
              <a:ext cx="0" cy="1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19" name="Line 29">
              <a:extLst>
                <a:ext uri="{FF2B5EF4-FFF2-40B4-BE49-F238E27FC236}">
                  <a16:creationId xmlns:a16="http://schemas.microsoft.com/office/drawing/2014/main" id="{9EB99D99-E4FF-4F18-B899-68BB194B87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43" y="2237"/>
              <a:ext cx="0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268" tIns="45633" rIns="91268" bIns="45633">
              <a:spAutoFit/>
            </a:bodyPr>
            <a:lstStyle/>
            <a:p>
              <a:endParaRPr lang="pt-BR"/>
            </a:p>
          </p:txBody>
        </p:sp>
        <p:sp>
          <p:nvSpPr>
            <p:cNvPr id="8220" name="Text Box 30">
              <a:extLst>
                <a:ext uri="{FF2B5EF4-FFF2-40B4-BE49-F238E27FC236}">
                  <a16:creationId xmlns:a16="http://schemas.microsoft.com/office/drawing/2014/main" id="{0007DCCC-1624-411A-BB5A-411F451C8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" y="1728"/>
              <a:ext cx="1278" cy="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68" tIns="45633" rIns="91268" bIns="4563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_tradnl" altLang="pt-BR" sz="2000" b="1">
                  <a:latin typeface="Times New Roman" panose="02020603050405020304" pitchFamily="18" charset="0"/>
                </a:rPr>
                <a:t>Resistencia a la Tracción del Hormigón</a:t>
              </a:r>
              <a:endParaRPr lang="es-ES_tradnl" altLang="pt-BR" sz="1400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>
            <a:extLst>
              <a:ext uri="{FF2B5EF4-FFF2-40B4-BE49-F238E27FC236}">
                <a16:creationId xmlns:a16="http://schemas.microsoft.com/office/drawing/2014/main" id="{6BB9B50F-BE7D-4530-8EF1-C85A6C3D0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0"/>
            <a:ext cx="2233613" cy="1828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A32ECA6B-C937-4340-A32F-DAECB5A5D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029200"/>
            <a:ext cx="1905000" cy="18288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E8BC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38916" name="Text Box 4">
            <a:extLst>
              <a:ext uri="{FF2B5EF4-FFF2-40B4-BE49-F238E27FC236}">
                <a16:creationId xmlns:a16="http://schemas.microsoft.com/office/drawing/2014/main" id="{84CCC280-3AD6-4943-BE36-170C3634C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28613"/>
            <a:ext cx="83534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s-CL" sz="32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ero" pitchFamily="2" charset="0"/>
              </a:rPr>
              <a:t>Deformaciones en el Hormigón</a:t>
            </a:r>
            <a:endParaRPr lang="es-CL" sz="3200" b="1">
              <a:latin typeface="Century Gothic" pitchFamily="34" charset="0"/>
            </a:endParaRPr>
          </a:p>
        </p:txBody>
      </p:sp>
      <p:graphicFrame>
        <p:nvGraphicFramePr>
          <p:cNvPr id="9218" name="Object 5">
            <a:extLst>
              <a:ext uri="{FF2B5EF4-FFF2-40B4-BE49-F238E27FC236}">
                <a16:creationId xmlns:a16="http://schemas.microsoft.com/office/drawing/2014/main" id="{4970167A-932A-472A-9E34-9192DC2563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38" y="5840413"/>
          <a:ext cx="696912" cy="97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Imagen" r:id="rId4" imgW="739800" imgH="810360" progId="Word.Picture.8">
                  <p:embed/>
                </p:oleObj>
              </mc:Choice>
              <mc:Fallback>
                <p:oleObj name="Imagen" r:id="rId4" imgW="739800" imgH="8103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8" y="5840413"/>
                        <a:ext cx="696912" cy="9731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Rectangle 6">
            <a:extLst>
              <a:ext uri="{FF2B5EF4-FFF2-40B4-BE49-F238E27FC236}">
                <a16:creationId xmlns:a16="http://schemas.microsoft.com/office/drawing/2014/main" id="{2BC5B514-CDCF-490F-81CB-BC3725776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4CB2BE31-297D-49D2-81D5-BF74ADD5B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71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0AD3FE7C-1D56-4DBC-9149-B635F4E08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450"/>
            <a:ext cx="3960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s-CL" altLang="pt-BR" sz="1000" b="1">
                <a:latin typeface="Century Gothic" panose="020B0502020202020204" pitchFamily="34" charset="0"/>
              </a:rPr>
              <a:t>¿Por qué ocurren las grietas?</a:t>
            </a:r>
          </a:p>
        </p:txBody>
      </p:sp>
      <p:sp>
        <p:nvSpPr>
          <p:cNvPr id="38941" name="Text Box 29">
            <a:extLst>
              <a:ext uri="{FF2B5EF4-FFF2-40B4-BE49-F238E27FC236}">
                <a16:creationId xmlns:a16="http://schemas.microsoft.com/office/drawing/2014/main" id="{FA6249FA-2B56-46AD-B042-1AB936A71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773238"/>
            <a:ext cx="338455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La retracción hidráulica es propia del material, su control depende de la mezcla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s-MX" altLang="pt-BR" sz="1600">
                <a:solidFill>
                  <a:srgbClr val="FF0000"/>
                </a:solidFill>
                <a:latin typeface="Century Gothic" panose="020B0502020202020204" pitchFamily="34" charset="0"/>
              </a:rPr>
              <a:t>Usar mezclas con menor retracción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s-MX" altLang="pt-BR" sz="2000">
                <a:latin typeface="Century Gothic" panose="020B0502020202020204" pitchFamily="34" charset="0"/>
              </a:rPr>
              <a:t>La retracción térmica depende de la temperatura del hormigón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s-MX" altLang="pt-BR" sz="1600">
                <a:solidFill>
                  <a:srgbClr val="FF0000"/>
                </a:solidFill>
                <a:latin typeface="Century Gothic" panose="020B0502020202020204" pitchFamily="34" charset="0"/>
              </a:rPr>
              <a:t>Usar mezclas a menor temperatura inicial</a:t>
            </a:r>
          </a:p>
        </p:txBody>
      </p:sp>
      <p:pic>
        <p:nvPicPr>
          <p:cNvPr id="9226" name="Picture 30">
            <a:extLst>
              <a:ext uri="{FF2B5EF4-FFF2-40B4-BE49-F238E27FC236}">
                <a16:creationId xmlns:a16="http://schemas.microsoft.com/office/drawing/2014/main" id="{CA5E65B3-8CF5-42E5-ABEB-6916707D7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63" y="1082675"/>
            <a:ext cx="5607050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1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700</Words>
  <Application>Microsoft Office PowerPoint</Application>
  <PresentationFormat>Presentación en pantalla (4:3)</PresentationFormat>
  <Paragraphs>167</Paragraphs>
  <Slides>20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 TEST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William Wragg L.</dc:creator>
  <cp:lastModifiedBy>William Wragg</cp:lastModifiedBy>
  <cp:revision>22</cp:revision>
  <dcterms:created xsi:type="dcterms:W3CDTF">2006-09-07T22:23:34Z</dcterms:created>
  <dcterms:modified xsi:type="dcterms:W3CDTF">2018-12-20T11:22:23Z</dcterms:modified>
</cp:coreProperties>
</file>