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6" r:id="rId3"/>
    <p:sldId id="287" r:id="rId4"/>
    <p:sldId id="257" r:id="rId5"/>
    <p:sldId id="258" r:id="rId6"/>
    <p:sldId id="285" r:id="rId7"/>
    <p:sldId id="259" r:id="rId8"/>
    <p:sldId id="284" r:id="rId9"/>
    <p:sldId id="260" r:id="rId10"/>
    <p:sldId id="288" r:id="rId11"/>
    <p:sldId id="261" r:id="rId12"/>
    <p:sldId id="262" r:id="rId13"/>
    <p:sldId id="265" r:id="rId14"/>
    <p:sldId id="270" r:id="rId15"/>
  </p:sldIdLst>
  <p:sldSz cx="9144000" cy="6858000" type="screen4x3"/>
  <p:notesSz cx="6858000" cy="9144000"/>
  <p:defaultTextStyle>
    <a:defPPr>
      <a:defRPr lang="es-C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4956" autoAdjust="0"/>
  </p:normalViewPr>
  <p:slideViewPr>
    <p:cSldViewPr>
      <p:cViewPr varScale="1">
        <p:scale>
          <a:sx n="55" d="100"/>
          <a:sy n="55" d="100"/>
        </p:scale>
        <p:origin x="183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AEB214-5BFB-4684-B3F9-1EED6EFB8D8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868FA4A-49AA-45F0-9206-1D19B01446FE}">
      <dgm:prSet phldrT="[Texto]"/>
      <dgm:spPr/>
      <dgm:t>
        <a:bodyPr/>
        <a:lstStyle/>
        <a:p>
          <a:r>
            <a:rPr lang="es-CL" dirty="0"/>
            <a:t>Proyecto de Inversión</a:t>
          </a:r>
        </a:p>
        <a:p>
          <a:r>
            <a:rPr lang="es-CL" dirty="0"/>
            <a:t>(Producto)</a:t>
          </a:r>
        </a:p>
      </dgm:t>
    </dgm:pt>
    <dgm:pt modelId="{60AEB175-DD64-403D-B092-47DDB5464E28}" type="parTrans" cxnId="{CB94918E-254B-4225-954F-C0DE439260F6}">
      <dgm:prSet/>
      <dgm:spPr/>
      <dgm:t>
        <a:bodyPr/>
        <a:lstStyle/>
        <a:p>
          <a:endParaRPr lang="es-CL"/>
        </a:p>
      </dgm:t>
    </dgm:pt>
    <dgm:pt modelId="{97771FEE-CAE7-49B6-B16D-51E757DB396C}" type="sibTrans" cxnId="{CB94918E-254B-4225-954F-C0DE439260F6}">
      <dgm:prSet/>
      <dgm:spPr/>
      <dgm:t>
        <a:bodyPr/>
        <a:lstStyle/>
        <a:p>
          <a:endParaRPr lang="es-CL"/>
        </a:p>
      </dgm:t>
    </dgm:pt>
    <dgm:pt modelId="{4283931A-7EF8-477B-AD21-E14ED063D32C}">
      <dgm:prSet phldrT="[Texto]"/>
      <dgm:spPr/>
      <dgm:t>
        <a:bodyPr/>
        <a:lstStyle/>
        <a:p>
          <a:r>
            <a:rPr lang="es-CL" dirty="0"/>
            <a:t>Dueño</a:t>
          </a:r>
        </a:p>
        <a:p>
          <a:r>
            <a:rPr lang="es-CL" dirty="0"/>
            <a:t>Promotor</a:t>
          </a:r>
        </a:p>
        <a:p>
          <a:r>
            <a:rPr lang="es-CL" dirty="0"/>
            <a:t>Operador</a:t>
          </a:r>
        </a:p>
      </dgm:t>
    </dgm:pt>
    <dgm:pt modelId="{ECD43FAB-2BDE-4C58-85C2-7FEAC64900D4}" type="parTrans" cxnId="{31CD1A4A-7320-4101-94D5-57C47D6E9B4F}">
      <dgm:prSet/>
      <dgm:spPr/>
      <dgm:t>
        <a:bodyPr/>
        <a:lstStyle/>
        <a:p>
          <a:endParaRPr lang="es-CL"/>
        </a:p>
      </dgm:t>
    </dgm:pt>
    <dgm:pt modelId="{A861C4D5-B301-4CEA-BB06-34F5110D9795}" type="sibTrans" cxnId="{31CD1A4A-7320-4101-94D5-57C47D6E9B4F}">
      <dgm:prSet/>
      <dgm:spPr/>
      <dgm:t>
        <a:bodyPr/>
        <a:lstStyle/>
        <a:p>
          <a:endParaRPr lang="es-CL"/>
        </a:p>
      </dgm:t>
    </dgm:pt>
    <dgm:pt modelId="{9C03301C-C91B-46E1-80D2-45929D860052}">
      <dgm:prSet phldrT="[Texto]"/>
      <dgm:spPr/>
      <dgm:t>
        <a:bodyPr/>
        <a:lstStyle/>
        <a:p>
          <a:r>
            <a:rPr lang="es-CL" dirty="0"/>
            <a:t>Diseñador</a:t>
          </a:r>
        </a:p>
      </dgm:t>
    </dgm:pt>
    <dgm:pt modelId="{01F9BEF1-CF0E-4795-8CC6-784622C442F6}" type="parTrans" cxnId="{8DEAE677-6F32-4BA8-B74F-624ACD3114AB}">
      <dgm:prSet/>
      <dgm:spPr/>
      <dgm:t>
        <a:bodyPr/>
        <a:lstStyle/>
        <a:p>
          <a:endParaRPr lang="es-CL"/>
        </a:p>
      </dgm:t>
    </dgm:pt>
    <dgm:pt modelId="{BAF184EC-626B-4782-90E1-A62CD757DA47}" type="sibTrans" cxnId="{8DEAE677-6F32-4BA8-B74F-624ACD3114AB}">
      <dgm:prSet/>
      <dgm:spPr/>
      <dgm:t>
        <a:bodyPr/>
        <a:lstStyle/>
        <a:p>
          <a:endParaRPr lang="es-CL"/>
        </a:p>
      </dgm:t>
    </dgm:pt>
    <dgm:pt modelId="{D1CD71F2-F02E-4D2D-81AA-AF29F1DB208E}">
      <dgm:prSet phldrT="[Texto]"/>
      <dgm:spPr/>
      <dgm:t>
        <a:bodyPr/>
        <a:lstStyle/>
        <a:p>
          <a:r>
            <a:rPr lang="es-CL" dirty="0"/>
            <a:t>Constructor</a:t>
          </a:r>
        </a:p>
      </dgm:t>
    </dgm:pt>
    <dgm:pt modelId="{ADAE2FE6-0280-4245-B276-8FA497C730A5}" type="parTrans" cxnId="{D9CC6355-FD82-4CE7-A45E-B8084CF2B48B}">
      <dgm:prSet/>
      <dgm:spPr/>
      <dgm:t>
        <a:bodyPr/>
        <a:lstStyle/>
        <a:p>
          <a:endParaRPr lang="es-CL"/>
        </a:p>
      </dgm:t>
    </dgm:pt>
    <dgm:pt modelId="{430843CE-85B1-4743-8DB4-64EFA99469F5}" type="sibTrans" cxnId="{D9CC6355-FD82-4CE7-A45E-B8084CF2B48B}">
      <dgm:prSet/>
      <dgm:spPr/>
      <dgm:t>
        <a:bodyPr/>
        <a:lstStyle/>
        <a:p>
          <a:endParaRPr lang="es-CL"/>
        </a:p>
      </dgm:t>
    </dgm:pt>
    <dgm:pt modelId="{C66F01C9-FB10-4B81-B562-2167A805081D}" type="pres">
      <dgm:prSet presAssocID="{E9AEB214-5BFB-4684-B3F9-1EED6EFB8D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43F7788-FC37-4A48-B220-CABD0459361F}" type="pres">
      <dgm:prSet presAssocID="{C868FA4A-49AA-45F0-9206-1D19B01446FE}" presName="centerShape" presStyleLbl="node0" presStyleIdx="0" presStyleCnt="1"/>
      <dgm:spPr/>
    </dgm:pt>
    <dgm:pt modelId="{07662AA9-490B-4E8E-A979-7D420EEACB63}" type="pres">
      <dgm:prSet presAssocID="{ECD43FAB-2BDE-4C58-85C2-7FEAC64900D4}" presName="parTrans" presStyleLbl="bgSibTrans2D1" presStyleIdx="0" presStyleCnt="3"/>
      <dgm:spPr/>
    </dgm:pt>
    <dgm:pt modelId="{8105150B-7190-4554-9743-C86B9087197A}" type="pres">
      <dgm:prSet presAssocID="{4283931A-7EF8-477B-AD21-E14ED063D32C}" presName="node" presStyleLbl="node1" presStyleIdx="0" presStyleCnt="3">
        <dgm:presLayoutVars>
          <dgm:bulletEnabled val="1"/>
        </dgm:presLayoutVars>
      </dgm:prSet>
      <dgm:spPr/>
    </dgm:pt>
    <dgm:pt modelId="{141E904A-3DA9-4688-A6E1-D31F38DE0F43}" type="pres">
      <dgm:prSet presAssocID="{01F9BEF1-CF0E-4795-8CC6-784622C442F6}" presName="parTrans" presStyleLbl="bgSibTrans2D1" presStyleIdx="1" presStyleCnt="3"/>
      <dgm:spPr/>
    </dgm:pt>
    <dgm:pt modelId="{F1746884-F854-4DC6-9159-AA8719A5A7F4}" type="pres">
      <dgm:prSet presAssocID="{9C03301C-C91B-46E1-80D2-45929D860052}" presName="node" presStyleLbl="node1" presStyleIdx="1" presStyleCnt="3">
        <dgm:presLayoutVars>
          <dgm:bulletEnabled val="1"/>
        </dgm:presLayoutVars>
      </dgm:prSet>
      <dgm:spPr/>
    </dgm:pt>
    <dgm:pt modelId="{55D9B4A0-14CD-41A4-B9AE-9ADA6542A9BC}" type="pres">
      <dgm:prSet presAssocID="{ADAE2FE6-0280-4245-B276-8FA497C730A5}" presName="parTrans" presStyleLbl="bgSibTrans2D1" presStyleIdx="2" presStyleCnt="3"/>
      <dgm:spPr/>
    </dgm:pt>
    <dgm:pt modelId="{A140C9EF-5DE8-4E3C-B937-B6E1FBAAE67D}" type="pres">
      <dgm:prSet presAssocID="{D1CD71F2-F02E-4D2D-81AA-AF29F1DB208E}" presName="node" presStyleLbl="node1" presStyleIdx="2" presStyleCnt="3">
        <dgm:presLayoutVars>
          <dgm:bulletEnabled val="1"/>
        </dgm:presLayoutVars>
      </dgm:prSet>
      <dgm:spPr/>
    </dgm:pt>
  </dgm:ptLst>
  <dgm:cxnLst>
    <dgm:cxn modelId="{1D23D70D-671A-45DD-BF5F-2EEEBA989C5C}" type="presOf" srcId="{4283931A-7EF8-477B-AD21-E14ED063D32C}" destId="{8105150B-7190-4554-9743-C86B9087197A}" srcOrd="0" destOrd="0" presId="urn:microsoft.com/office/officeart/2005/8/layout/radial4"/>
    <dgm:cxn modelId="{E7B8F630-0962-4298-9C1E-8F09335D68C5}" type="presOf" srcId="{9C03301C-C91B-46E1-80D2-45929D860052}" destId="{F1746884-F854-4DC6-9159-AA8719A5A7F4}" srcOrd="0" destOrd="0" presId="urn:microsoft.com/office/officeart/2005/8/layout/radial4"/>
    <dgm:cxn modelId="{B6192131-F46B-42FB-9167-A08206938D3C}" type="presOf" srcId="{01F9BEF1-CF0E-4795-8CC6-784622C442F6}" destId="{141E904A-3DA9-4688-A6E1-D31F38DE0F43}" srcOrd="0" destOrd="0" presId="urn:microsoft.com/office/officeart/2005/8/layout/radial4"/>
    <dgm:cxn modelId="{E3020A39-F587-4CD9-B315-CD1F4F2B89D8}" type="presOf" srcId="{ECD43FAB-2BDE-4C58-85C2-7FEAC64900D4}" destId="{07662AA9-490B-4E8E-A979-7D420EEACB63}" srcOrd="0" destOrd="0" presId="urn:microsoft.com/office/officeart/2005/8/layout/radial4"/>
    <dgm:cxn modelId="{FE635961-6509-4160-8C11-ADB028D82787}" type="presOf" srcId="{ADAE2FE6-0280-4245-B276-8FA497C730A5}" destId="{55D9B4A0-14CD-41A4-B9AE-9ADA6542A9BC}" srcOrd="0" destOrd="0" presId="urn:microsoft.com/office/officeart/2005/8/layout/radial4"/>
    <dgm:cxn modelId="{31CD1A4A-7320-4101-94D5-57C47D6E9B4F}" srcId="{C868FA4A-49AA-45F0-9206-1D19B01446FE}" destId="{4283931A-7EF8-477B-AD21-E14ED063D32C}" srcOrd="0" destOrd="0" parTransId="{ECD43FAB-2BDE-4C58-85C2-7FEAC64900D4}" sibTransId="{A861C4D5-B301-4CEA-BB06-34F5110D9795}"/>
    <dgm:cxn modelId="{D9CC6355-FD82-4CE7-A45E-B8084CF2B48B}" srcId="{C868FA4A-49AA-45F0-9206-1D19B01446FE}" destId="{D1CD71F2-F02E-4D2D-81AA-AF29F1DB208E}" srcOrd="2" destOrd="0" parTransId="{ADAE2FE6-0280-4245-B276-8FA497C730A5}" sibTransId="{430843CE-85B1-4743-8DB4-64EFA99469F5}"/>
    <dgm:cxn modelId="{8DEAE677-6F32-4BA8-B74F-624ACD3114AB}" srcId="{C868FA4A-49AA-45F0-9206-1D19B01446FE}" destId="{9C03301C-C91B-46E1-80D2-45929D860052}" srcOrd="1" destOrd="0" parTransId="{01F9BEF1-CF0E-4795-8CC6-784622C442F6}" sibTransId="{BAF184EC-626B-4782-90E1-A62CD757DA47}"/>
    <dgm:cxn modelId="{355F1480-91B2-447A-963A-2367272FD7C2}" type="presOf" srcId="{C868FA4A-49AA-45F0-9206-1D19B01446FE}" destId="{D43F7788-FC37-4A48-B220-CABD0459361F}" srcOrd="0" destOrd="0" presId="urn:microsoft.com/office/officeart/2005/8/layout/radial4"/>
    <dgm:cxn modelId="{CB94918E-254B-4225-954F-C0DE439260F6}" srcId="{E9AEB214-5BFB-4684-B3F9-1EED6EFB8D80}" destId="{C868FA4A-49AA-45F0-9206-1D19B01446FE}" srcOrd="0" destOrd="0" parTransId="{60AEB175-DD64-403D-B092-47DDB5464E28}" sibTransId="{97771FEE-CAE7-49B6-B16D-51E757DB396C}"/>
    <dgm:cxn modelId="{BC2B1FC4-763C-486B-9C5F-9C818A73B3A6}" type="presOf" srcId="{D1CD71F2-F02E-4D2D-81AA-AF29F1DB208E}" destId="{A140C9EF-5DE8-4E3C-B937-B6E1FBAAE67D}" srcOrd="0" destOrd="0" presId="urn:microsoft.com/office/officeart/2005/8/layout/radial4"/>
    <dgm:cxn modelId="{8960D8E9-2823-4528-B1F4-D291C9EC209B}" type="presOf" srcId="{E9AEB214-5BFB-4684-B3F9-1EED6EFB8D80}" destId="{C66F01C9-FB10-4B81-B562-2167A805081D}" srcOrd="0" destOrd="0" presId="urn:microsoft.com/office/officeart/2005/8/layout/radial4"/>
    <dgm:cxn modelId="{227E9BCF-8E57-4341-84BE-4B5EEC2EF9A2}" type="presParOf" srcId="{C66F01C9-FB10-4B81-B562-2167A805081D}" destId="{D43F7788-FC37-4A48-B220-CABD0459361F}" srcOrd="0" destOrd="0" presId="urn:microsoft.com/office/officeart/2005/8/layout/radial4"/>
    <dgm:cxn modelId="{92783458-6B6A-469B-8482-4708D79CA89E}" type="presParOf" srcId="{C66F01C9-FB10-4B81-B562-2167A805081D}" destId="{07662AA9-490B-4E8E-A979-7D420EEACB63}" srcOrd="1" destOrd="0" presId="urn:microsoft.com/office/officeart/2005/8/layout/radial4"/>
    <dgm:cxn modelId="{7823C252-B82E-4161-8D2E-0DCB5C5AE8D3}" type="presParOf" srcId="{C66F01C9-FB10-4B81-B562-2167A805081D}" destId="{8105150B-7190-4554-9743-C86B9087197A}" srcOrd="2" destOrd="0" presId="urn:microsoft.com/office/officeart/2005/8/layout/radial4"/>
    <dgm:cxn modelId="{5F3546C4-D62C-46BE-B428-9E817012EA5A}" type="presParOf" srcId="{C66F01C9-FB10-4B81-B562-2167A805081D}" destId="{141E904A-3DA9-4688-A6E1-D31F38DE0F43}" srcOrd="3" destOrd="0" presId="urn:microsoft.com/office/officeart/2005/8/layout/radial4"/>
    <dgm:cxn modelId="{85E9927F-280F-4571-98FC-321845E70CA5}" type="presParOf" srcId="{C66F01C9-FB10-4B81-B562-2167A805081D}" destId="{F1746884-F854-4DC6-9159-AA8719A5A7F4}" srcOrd="4" destOrd="0" presId="urn:microsoft.com/office/officeart/2005/8/layout/radial4"/>
    <dgm:cxn modelId="{CBE495FC-7A48-4334-8065-F6C121132A0B}" type="presParOf" srcId="{C66F01C9-FB10-4B81-B562-2167A805081D}" destId="{55D9B4A0-14CD-41A4-B9AE-9ADA6542A9BC}" srcOrd="5" destOrd="0" presId="urn:microsoft.com/office/officeart/2005/8/layout/radial4"/>
    <dgm:cxn modelId="{9F12CB51-8A08-4278-9D07-39078C8C18DB}" type="presParOf" srcId="{C66F01C9-FB10-4B81-B562-2167A805081D}" destId="{A140C9EF-5DE8-4E3C-B937-B6E1FBAAE67D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EB214-5BFB-4684-B3F9-1EED6EFB8D80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C868FA4A-49AA-45F0-9206-1D19B01446FE}">
      <dgm:prSet phldrT="[Texto]"/>
      <dgm:spPr/>
      <dgm:t>
        <a:bodyPr/>
        <a:lstStyle/>
        <a:p>
          <a:r>
            <a:rPr lang="es-CL" dirty="0"/>
            <a:t>Proyecto de Inversión</a:t>
          </a:r>
        </a:p>
        <a:p>
          <a:r>
            <a:rPr lang="es-CL" dirty="0"/>
            <a:t>(Producto)</a:t>
          </a:r>
        </a:p>
      </dgm:t>
    </dgm:pt>
    <dgm:pt modelId="{60AEB175-DD64-403D-B092-47DDB5464E28}" type="parTrans" cxnId="{CB94918E-254B-4225-954F-C0DE439260F6}">
      <dgm:prSet/>
      <dgm:spPr/>
      <dgm:t>
        <a:bodyPr/>
        <a:lstStyle/>
        <a:p>
          <a:endParaRPr lang="es-CL"/>
        </a:p>
      </dgm:t>
    </dgm:pt>
    <dgm:pt modelId="{97771FEE-CAE7-49B6-B16D-51E757DB396C}" type="sibTrans" cxnId="{CB94918E-254B-4225-954F-C0DE439260F6}">
      <dgm:prSet/>
      <dgm:spPr/>
      <dgm:t>
        <a:bodyPr/>
        <a:lstStyle/>
        <a:p>
          <a:endParaRPr lang="es-CL"/>
        </a:p>
      </dgm:t>
    </dgm:pt>
    <dgm:pt modelId="{4283931A-7EF8-477B-AD21-E14ED063D32C}">
      <dgm:prSet phldrT="[Texto]"/>
      <dgm:spPr/>
      <dgm:t>
        <a:bodyPr/>
        <a:lstStyle/>
        <a:p>
          <a:r>
            <a:rPr lang="es-CL" dirty="0"/>
            <a:t>Dueño</a:t>
          </a:r>
        </a:p>
      </dgm:t>
    </dgm:pt>
    <dgm:pt modelId="{ECD43FAB-2BDE-4C58-85C2-7FEAC64900D4}" type="parTrans" cxnId="{31CD1A4A-7320-4101-94D5-57C47D6E9B4F}">
      <dgm:prSet/>
      <dgm:spPr/>
      <dgm:t>
        <a:bodyPr/>
        <a:lstStyle/>
        <a:p>
          <a:endParaRPr lang="es-CL"/>
        </a:p>
      </dgm:t>
    </dgm:pt>
    <dgm:pt modelId="{A861C4D5-B301-4CEA-BB06-34F5110D9795}" type="sibTrans" cxnId="{31CD1A4A-7320-4101-94D5-57C47D6E9B4F}">
      <dgm:prSet/>
      <dgm:spPr/>
      <dgm:t>
        <a:bodyPr/>
        <a:lstStyle/>
        <a:p>
          <a:endParaRPr lang="es-CL"/>
        </a:p>
      </dgm:t>
    </dgm:pt>
    <dgm:pt modelId="{D1CD71F2-F02E-4D2D-81AA-AF29F1DB208E}">
      <dgm:prSet phldrT="[Texto]"/>
      <dgm:spPr/>
      <dgm:t>
        <a:bodyPr/>
        <a:lstStyle/>
        <a:p>
          <a:r>
            <a:rPr lang="es-CL"/>
            <a:t>Concesionario</a:t>
          </a:r>
          <a:endParaRPr lang="es-CL" dirty="0"/>
        </a:p>
      </dgm:t>
    </dgm:pt>
    <dgm:pt modelId="{ADAE2FE6-0280-4245-B276-8FA497C730A5}" type="parTrans" cxnId="{D9CC6355-FD82-4CE7-A45E-B8084CF2B48B}">
      <dgm:prSet/>
      <dgm:spPr/>
      <dgm:t>
        <a:bodyPr/>
        <a:lstStyle/>
        <a:p>
          <a:endParaRPr lang="es-CL"/>
        </a:p>
      </dgm:t>
    </dgm:pt>
    <dgm:pt modelId="{430843CE-85B1-4743-8DB4-64EFA99469F5}" type="sibTrans" cxnId="{D9CC6355-FD82-4CE7-A45E-B8084CF2B48B}">
      <dgm:prSet/>
      <dgm:spPr/>
      <dgm:t>
        <a:bodyPr/>
        <a:lstStyle/>
        <a:p>
          <a:endParaRPr lang="es-CL"/>
        </a:p>
      </dgm:t>
    </dgm:pt>
    <dgm:pt modelId="{C66F01C9-FB10-4B81-B562-2167A805081D}" type="pres">
      <dgm:prSet presAssocID="{E9AEB214-5BFB-4684-B3F9-1EED6EFB8D80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D43F7788-FC37-4A48-B220-CABD0459361F}" type="pres">
      <dgm:prSet presAssocID="{C868FA4A-49AA-45F0-9206-1D19B01446FE}" presName="centerShape" presStyleLbl="node0" presStyleIdx="0" presStyleCnt="1"/>
      <dgm:spPr/>
    </dgm:pt>
    <dgm:pt modelId="{07662AA9-490B-4E8E-A979-7D420EEACB63}" type="pres">
      <dgm:prSet presAssocID="{ECD43FAB-2BDE-4C58-85C2-7FEAC64900D4}" presName="parTrans" presStyleLbl="bgSibTrans2D1" presStyleIdx="0" presStyleCnt="2"/>
      <dgm:spPr/>
    </dgm:pt>
    <dgm:pt modelId="{8105150B-7190-4554-9743-C86B9087197A}" type="pres">
      <dgm:prSet presAssocID="{4283931A-7EF8-477B-AD21-E14ED063D32C}" presName="node" presStyleLbl="node1" presStyleIdx="0" presStyleCnt="2">
        <dgm:presLayoutVars>
          <dgm:bulletEnabled val="1"/>
        </dgm:presLayoutVars>
      </dgm:prSet>
      <dgm:spPr/>
    </dgm:pt>
    <dgm:pt modelId="{55D9B4A0-14CD-41A4-B9AE-9ADA6542A9BC}" type="pres">
      <dgm:prSet presAssocID="{ADAE2FE6-0280-4245-B276-8FA497C730A5}" presName="parTrans" presStyleLbl="bgSibTrans2D1" presStyleIdx="1" presStyleCnt="2"/>
      <dgm:spPr/>
    </dgm:pt>
    <dgm:pt modelId="{A140C9EF-5DE8-4E3C-B937-B6E1FBAAE67D}" type="pres">
      <dgm:prSet presAssocID="{D1CD71F2-F02E-4D2D-81AA-AF29F1DB208E}" presName="node" presStyleLbl="node1" presStyleIdx="1" presStyleCnt="2">
        <dgm:presLayoutVars>
          <dgm:bulletEnabled val="1"/>
        </dgm:presLayoutVars>
      </dgm:prSet>
      <dgm:spPr/>
    </dgm:pt>
  </dgm:ptLst>
  <dgm:cxnLst>
    <dgm:cxn modelId="{1D23D70D-671A-45DD-BF5F-2EEEBA989C5C}" type="presOf" srcId="{4283931A-7EF8-477B-AD21-E14ED063D32C}" destId="{8105150B-7190-4554-9743-C86B9087197A}" srcOrd="0" destOrd="0" presId="urn:microsoft.com/office/officeart/2005/8/layout/radial4"/>
    <dgm:cxn modelId="{E3020A39-F587-4CD9-B315-CD1F4F2B89D8}" type="presOf" srcId="{ECD43FAB-2BDE-4C58-85C2-7FEAC64900D4}" destId="{07662AA9-490B-4E8E-A979-7D420EEACB63}" srcOrd="0" destOrd="0" presId="urn:microsoft.com/office/officeart/2005/8/layout/radial4"/>
    <dgm:cxn modelId="{FE635961-6509-4160-8C11-ADB028D82787}" type="presOf" srcId="{ADAE2FE6-0280-4245-B276-8FA497C730A5}" destId="{55D9B4A0-14CD-41A4-B9AE-9ADA6542A9BC}" srcOrd="0" destOrd="0" presId="urn:microsoft.com/office/officeart/2005/8/layout/radial4"/>
    <dgm:cxn modelId="{31CD1A4A-7320-4101-94D5-57C47D6E9B4F}" srcId="{C868FA4A-49AA-45F0-9206-1D19B01446FE}" destId="{4283931A-7EF8-477B-AD21-E14ED063D32C}" srcOrd="0" destOrd="0" parTransId="{ECD43FAB-2BDE-4C58-85C2-7FEAC64900D4}" sibTransId="{A861C4D5-B301-4CEA-BB06-34F5110D9795}"/>
    <dgm:cxn modelId="{D9CC6355-FD82-4CE7-A45E-B8084CF2B48B}" srcId="{C868FA4A-49AA-45F0-9206-1D19B01446FE}" destId="{D1CD71F2-F02E-4D2D-81AA-AF29F1DB208E}" srcOrd="1" destOrd="0" parTransId="{ADAE2FE6-0280-4245-B276-8FA497C730A5}" sibTransId="{430843CE-85B1-4743-8DB4-64EFA99469F5}"/>
    <dgm:cxn modelId="{355F1480-91B2-447A-963A-2367272FD7C2}" type="presOf" srcId="{C868FA4A-49AA-45F0-9206-1D19B01446FE}" destId="{D43F7788-FC37-4A48-B220-CABD0459361F}" srcOrd="0" destOrd="0" presId="urn:microsoft.com/office/officeart/2005/8/layout/radial4"/>
    <dgm:cxn modelId="{CB94918E-254B-4225-954F-C0DE439260F6}" srcId="{E9AEB214-5BFB-4684-B3F9-1EED6EFB8D80}" destId="{C868FA4A-49AA-45F0-9206-1D19B01446FE}" srcOrd="0" destOrd="0" parTransId="{60AEB175-DD64-403D-B092-47DDB5464E28}" sibTransId="{97771FEE-CAE7-49B6-B16D-51E757DB396C}"/>
    <dgm:cxn modelId="{BC2B1FC4-763C-486B-9C5F-9C818A73B3A6}" type="presOf" srcId="{D1CD71F2-F02E-4D2D-81AA-AF29F1DB208E}" destId="{A140C9EF-5DE8-4E3C-B937-B6E1FBAAE67D}" srcOrd="0" destOrd="0" presId="urn:microsoft.com/office/officeart/2005/8/layout/radial4"/>
    <dgm:cxn modelId="{8960D8E9-2823-4528-B1F4-D291C9EC209B}" type="presOf" srcId="{E9AEB214-5BFB-4684-B3F9-1EED6EFB8D80}" destId="{C66F01C9-FB10-4B81-B562-2167A805081D}" srcOrd="0" destOrd="0" presId="urn:microsoft.com/office/officeart/2005/8/layout/radial4"/>
    <dgm:cxn modelId="{227E9BCF-8E57-4341-84BE-4B5EEC2EF9A2}" type="presParOf" srcId="{C66F01C9-FB10-4B81-B562-2167A805081D}" destId="{D43F7788-FC37-4A48-B220-CABD0459361F}" srcOrd="0" destOrd="0" presId="urn:microsoft.com/office/officeart/2005/8/layout/radial4"/>
    <dgm:cxn modelId="{92783458-6B6A-469B-8482-4708D79CA89E}" type="presParOf" srcId="{C66F01C9-FB10-4B81-B562-2167A805081D}" destId="{07662AA9-490B-4E8E-A979-7D420EEACB63}" srcOrd="1" destOrd="0" presId="urn:microsoft.com/office/officeart/2005/8/layout/radial4"/>
    <dgm:cxn modelId="{7823C252-B82E-4161-8D2E-0DCB5C5AE8D3}" type="presParOf" srcId="{C66F01C9-FB10-4B81-B562-2167A805081D}" destId="{8105150B-7190-4554-9743-C86B9087197A}" srcOrd="2" destOrd="0" presId="urn:microsoft.com/office/officeart/2005/8/layout/radial4"/>
    <dgm:cxn modelId="{CBE495FC-7A48-4334-8065-F6C121132A0B}" type="presParOf" srcId="{C66F01C9-FB10-4B81-B562-2167A805081D}" destId="{55D9B4A0-14CD-41A4-B9AE-9ADA6542A9BC}" srcOrd="3" destOrd="0" presId="urn:microsoft.com/office/officeart/2005/8/layout/radial4"/>
    <dgm:cxn modelId="{9F12CB51-8A08-4278-9D07-39078C8C18DB}" type="presParOf" srcId="{C66F01C9-FB10-4B81-B562-2167A805081D}" destId="{A140C9EF-5DE8-4E3C-B937-B6E1FBAAE67D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F7788-FC37-4A48-B220-CABD0459361F}">
      <dsp:nvSpPr>
        <dsp:cNvPr id="0" name=""/>
        <dsp:cNvSpPr/>
      </dsp:nvSpPr>
      <dsp:spPr>
        <a:xfrm>
          <a:off x="3112239" y="2635997"/>
          <a:ext cx="2210801" cy="221080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Proyecto de Inversión</a:t>
          </a:r>
        </a:p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500" kern="1200" dirty="0"/>
            <a:t>(Producto)</a:t>
          </a:r>
        </a:p>
      </dsp:txBody>
      <dsp:txXfrm>
        <a:off x="3436003" y="2959761"/>
        <a:ext cx="1563273" cy="1563273"/>
      </dsp:txXfrm>
    </dsp:sp>
    <dsp:sp modelId="{07662AA9-490B-4E8E-A979-7D420EEACB63}">
      <dsp:nvSpPr>
        <dsp:cNvPr id="0" name=""/>
        <dsp:cNvSpPr/>
      </dsp:nvSpPr>
      <dsp:spPr>
        <a:xfrm rot="12900000">
          <a:off x="1688846" y="2249383"/>
          <a:ext cx="1695795" cy="6300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5150B-7190-4554-9743-C86B9087197A}">
      <dsp:nvSpPr>
        <dsp:cNvPr id="0" name=""/>
        <dsp:cNvSpPr/>
      </dsp:nvSpPr>
      <dsp:spPr>
        <a:xfrm>
          <a:off x="792056" y="1237983"/>
          <a:ext cx="2100261" cy="1680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Dueño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Promotor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Operador</a:t>
          </a:r>
        </a:p>
      </dsp:txBody>
      <dsp:txXfrm>
        <a:off x="841268" y="1287195"/>
        <a:ext cx="2001837" cy="1581784"/>
      </dsp:txXfrm>
    </dsp:sp>
    <dsp:sp modelId="{141E904A-3DA9-4688-A6E1-D31F38DE0F43}">
      <dsp:nvSpPr>
        <dsp:cNvPr id="0" name=""/>
        <dsp:cNvSpPr/>
      </dsp:nvSpPr>
      <dsp:spPr>
        <a:xfrm rot="16200000">
          <a:off x="3369742" y="1374363"/>
          <a:ext cx="1695795" cy="6300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746884-F854-4DC6-9159-AA8719A5A7F4}">
      <dsp:nvSpPr>
        <dsp:cNvPr id="0" name=""/>
        <dsp:cNvSpPr/>
      </dsp:nvSpPr>
      <dsp:spPr>
        <a:xfrm>
          <a:off x="3167509" y="1400"/>
          <a:ext cx="2100261" cy="1680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Diseñador</a:t>
          </a:r>
        </a:p>
      </dsp:txBody>
      <dsp:txXfrm>
        <a:off x="3216721" y="50612"/>
        <a:ext cx="2001837" cy="1581784"/>
      </dsp:txXfrm>
    </dsp:sp>
    <dsp:sp modelId="{55D9B4A0-14CD-41A4-B9AE-9ADA6542A9BC}">
      <dsp:nvSpPr>
        <dsp:cNvPr id="0" name=""/>
        <dsp:cNvSpPr/>
      </dsp:nvSpPr>
      <dsp:spPr>
        <a:xfrm rot="19500000">
          <a:off x="5050638" y="2249383"/>
          <a:ext cx="1695795" cy="63007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0C9EF-5DE8-4E3C-B937-B6E1FBAAE67D}">
      <dsp:nvSpPr>
        <dsp:cNvPr id="0" name=""/>
        <dsp:cNvSpPr/>
      </dsp:nvSpPr>
      <dsp:spPr>
        <a:xfrm>
          <a:off x="5542962" y="1237983"/>
          <a:ext cx="2100261" cy="1680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800" kern="1200" dirty="0"/>
            <a:t>Constructor</a:t>
          </a:r>
        </a:p>
      </dsp:txBody>
      <dsp:txXfrm>
        <a:off x="5592174" y="1287195"/>
        <a:ext cx="2001837" cy="15817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F7788-FC37-4A48-B220-CABD0459361F}">
      <dsp:nvSpPr>
        <dsp:cNvPr id="0" name=""/>
        <dsp:cNvSpPr/>
      </dsp:nvSpPr>
      <dsp:spPr>
        <a:xfrm>
          <a:off x="2886447" y="1963676"/>
          <a:ext cx="2662385" cy="26623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 dirty="0"/>
            <a:t>Proyecto de Inversión</a:t>
          </a:r>
        </a:p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3000" kern="1200" dirty="0"/>
            <a:t>(Producto)</a:t>
          </a:r>
        </a:p>
      </dsp:txBody>
      <dsp:txXfrm>
        <a:off x="3276344" y="2353573"/>
        <a:ext cx="1882591" cy="1882591"/>
      </dsp:txXfrm>
    </dsp:sp>
    <dsp:sp modelId="{07662AA9-490B-4E8E-A979-7D420EEACB63}">
      <dsp:nvSpPr>
        <dsp:cNvPr id="0" name=""/>
        <dsp:cNvSpPr/>
      </dsp:nvSpPr>
      <dsp:spPr>
        <a:xfrm rot="12900000">
          <a:off x="1080895" y="1467515"/>
          <a:ext cx="2137677" cy="75877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05150B-7190-4554-9743-C86B9087197A}">
      <dsp:nvSpPr>
        <dsp:cNvPr id="0" name=""/>
        <dsp:cNvSpPr/>
      </dsp:nvSpPr>
      <dsp:spPr>
        <a:xfrm>
          <a:off x="9560" y="222138"/>
          <a:ext cx="2529265" cy="20234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 dirty="0"/>
            <a:t>Dueño</a:t>
          </a:r>
        </a:p>
      </dsp:txBody>
      <dsp:txXfrm>
        <a:off x="68824" y="281402"/>
        <a:ext cx="2410737" cy="1904884"/>
      </dsp:txXfrm>
    </dsp:sp>
    <dsp:sp modelId="{55D9B4A0-14CD-41A4-B9AE-9ADA6542A9BC}">
      <dsp:nvSpPr>
        <dsp:cNvPr id="0" name=""/>
        <dsp:cNvSpPr/>
      </dsp:nvSpPr>
      <dsp:spPr>
        <a:xfrm rot="19500000">
          <a:off x="5216706" y="1467515"/>
          <a:ext cx="2137677" cy="758779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40C9EF-5DE8-4E3C-B937-B6E1FBAAE67D}">
      <dsp:nvSpPr>
        <dsp:cNvPr id="0" name=""/>
        <dsp:cNvSpPr/>
      </dsp:nvSpPr>
      <dsp:spPr>
        <a:xfrm>
          <a:off x="5896453" y="222138"/>
          <a:ext cx="2529265" cy="20234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900" kern="1200"/>
            <a:t>Concesionario</a:t>
          </a:r>
          <a:endParaRPr lang="es-CL" sz="2900" kern="1200" dirty="0"/>
        </a:p>
      </dsp:txBody>
      <dsp:txXfrm>
        <a:off x="5955717" y="281402"/>
        <a:ext cx="2410737" cy="1904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026">
            <a:extLst>
              <a:ext uri="{FF2B5EF4-FFF2-40B4-BE49-F238E27FC236}">
                <a16:creationId xmlns:a16="http://schemas.microsoft.com/office/drawing/2014/main" id="{4F6EB180-7518-4162-80F4-BB1C5B9563F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39" name="Rectangle 1027">
            <a:extLst>
              <a:ext uri="{FF2B5EF4-FFF2-40B4-BE49-F238E27FC236}">
                <a16:creationId xmlns:a16="http://schemas.microsoft.com/office/drawing/2014/main" id="{BE98B2A3-AB99-442F-8143-D1B529AD05F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0" name="Rectangle 1028">
            <a:extLst>
              <a:ext uri="{FF2B5EF4-FFF2-40B4-BE49-F238E27FC236}">
                <a16:creationId xmlns:a16="http://schemas.microsoft.com/office/drawing/2014/main" id="{0A783ECE-70C5-4701-8F72-ABBBC2FCDF9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9941" name="Rectangle 1029">
            <a:extLst>
              <a:ext uri="{FF2B5EF4-FFF2-40B4-BE49-F238E27FC236}">
                <a16:creationId xmlns:a16="http://schemas.microsoft.com/office/drawing/2014/main" id="{E1C12F8B-5577-415C-A57C-17F22F11BE4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085B404-FBE2-47A6-A348-5A768A2FF58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26BD3516-BCC0-4DE4-86B2-326AE8460D5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4FB618B-99F3-4888-9D2F-50ECC2DFD89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D43A3FE-44D3-4A42-9956-82AC0535BDFA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BD0E84AC-A868-411F-A981-A0D5C710EAE3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57350" name="Rectangle 6">
            <a:extLst>
              <a:ext uri="{FF2B5EF4-FFF2-40B4-BE49-F238E27FC236}">
                <a16:creationId xmlns:a16="http://schemas.microsoft.com/office/drawing/2014/main" id="{A07EFAF8-516E-4FA0-88F4-15884CE44DB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89EC61E1-4225-4CC4-AF2B-4E5A53DE7BA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2354462-80E9-4BC8-820C-3A7F832436F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Marcador de imagen de diapositiva 1">
            <a:extLst>
              <a:ext uri="{FF2B5EF4-FFF2-40B4-BE49-F238E27FC236}">
                <a16:creationId xmlns:a16="http://schemas.microsoft.com/office/drawing/2014/main" id="{A99CFC31-5A31-4D9F-821C-E03831E56A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Marcador de notas 2">
            <a:extLst>
              <a:ext uri="{FF2B5EF4-FFF2-40B4-BE49-F238E27FC236}">
                <a16:creationId xmlns:a16="http://schemas.microsoft.com/office/drawing/2014/main" id="{8F4B292B-FB8F-4174-B7F2-90E130660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s-CL" altLang="es-CL"/>
              <a:t>El Congreso de la Nación, con el amplio apoyo de todos los sectores políticos, promulgó en 1996 la Ley de Concesiones (Decreto MOP N° 900), que permite al Ministerio de Obras Públicas otorgar en Concesión toda obra pública. El texto legal establece que en caso que el proyecto a concesionar sea competencia de otro organismo del Estado, esta entidad podrá delegar en el Ministerio de Obras Públicas, mediante convenio mandato, la facultad de concesionar la obra en cuestión.</a:t>
            </a:r>
          </a:p>
          <a:p>
            <a:r>
              <a:rPr lang="es-CL" altLang="es-CL"/>
              <a:t>La Ley de Concesiones establece que la adjudicación de las concesiones se efectúe vía licitación pública, nacional o internacional. Adicionalmente, el Ministerio puede hacer un llamado a precalificación de empresas o consorcios cuando la obra revista especiales características de complejidad, magnitud o costo.</a:t>
            </a:r>
          </a:p>
          <a:p>
            <a:r>
              <a:rPr lang="es-CL" altLang="es-CL"/>
              <a:t>Es necesario agregar que los contratos de concesión se rigen por las normas establecidas en el Reglamento de Concesiones (D.S MOP N° 956 de 1997). Dicho marco jurídico garantiza un adecuado equilibrio entre el sector público y privado en cuanto a los derechos y obligaciones de las partes, incorporando mecanismos de resolución de controversias, de mediación, arbitraje y herramientas que facilitan el financiamiento de los proyectos.</a:t>
            </a:r>
          </a:p>
          <a:p>
            <a:r>
              <a:rPr lang="es-CL" altLang="es-CL"/>
              <a:t>Es importante destacar que los contratos de concesión son del tipo B.O.T (Build, Operate and Transfer), o bien DBOT (Design, Build, Operate and Trsnfer). Ambos sistemas comprometen la participación del sector privado en el diseño, la construcción y explotación de la obra pública, de manera que una vez finalizado el plazo de concesión, el adjudicatario entregue la obra al Estado en condiciones óptimas con el fin de volverla a licitar.</a:t>
            </a:r>
          </a:p>
        </p:txBody>
      </p:sp>
      <p:sp>
        <p:nvSpPr>
          <p:cNvPr id="13316" name="Marcador de número de diapositiva 3">
            <a:extLst>
              <a:ext uri="{FF2B5EF4-FFF2-40B4-BE49-F238E27FC236}">
                <a16:creationId xmlns:a16="http://schemas.microsoft.com/office/drawing/2014/main" id="{761F8F61-4E95-43A2-943D-9A50FB204A4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8627187B-ED95-44F4-BF56-36E3BE9DBFD3}" type="slidenum">
              <a:rPr lang="es-ES" altLang="es-CL" smtClean="0">
                <a:latin typeface="Arial" panose="020B0604020202020204" pitchFamily="34" charset="0"/>
              </a:rPr>
              <a:pPr/>
              <a:t>9</a:t>
            </a:fld>
            <a:endParaRPr lang="es-ES" altLang="es-CL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Zonas </a:t>
            </a:r>
            <a:r>
              <a:rPr lang="en-US" dirty="0" err="1"/>
              <a:t>extremas</a:t>
            </a:r>
            <a:r>
              <a:rPr lang="en-US" dirty="0"/>
              <a:t>: </a:t>
            </a:r>
            <a:r>
              <a:rPr lang="es-CL" dirty="0"/>
              <a:t>Crédito Tributario, Bonificación a la mano de obra, DFL 15, Otros Beneficios (devolución IVA turista), Zona Franca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2354462-80E9-4BC8-820C-3A7F832436F5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4359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s-CL"/>
              <a:t>Haga clic para cambiar el estilo de título	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CL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2E4752-4B0D-437C-B4CE-98F268CA99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368672C-ADAD-49E1-A6BA-E7524259C96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058A9CB-4B78-458F-8577-6146D47FC8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FC260-796E-4316-A01A-67F59702C021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0337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C433B5A-FCE7-4CED-9156-C295B75726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9D3A8D-BD4F-49B2-BFB5-E990738DB2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0FE98B1-8329-4972-B0A9-F4AAB4B6D1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881AD-59B6-4F49-922D-956770C54ACD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493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7260AFB-2A02-40CC-B4A1-53A439D8B3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4E8A41-72EE-417E-9926-0C04F843D0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A32F1E6-7CE3-407A-962E-03FD0BD713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7F61F-875D-4C64-AD95-AD06FDD2ED2C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6682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81410B-CF12-4F37-9182-F0B3EB375D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ED4DEA-757A-4A06-9183-0A6C1E41EE5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CC03813-4CF2-4B8F-8CCE-F343789B34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3FB8E-29AC-4235-852F-D06A5C89750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611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D62D1C4-32A8-4206-A08E-2B954D8C1E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2A61C6A-A3D5-4797-9ED5-6FD928EB1E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BFEF47-4ADE-464F-9D4D-82334E2D41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BEF43-F516-4E16-BF2E-C2102EE8F79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3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57AE6-5744-4AB8-A01E-381B74C3DF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7F4CD4-B978-4530-927A-336DC000C8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AACAE90-9A14-4281-8559-73FEFA6692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221138-7EFA-4B65-9203-FD5EB1A752EB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571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58FEF9-8461-42C3-A64C-35014E3D1D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7D5521D-B7D2-491C-AB5A-356612EA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913EF43-C027-47C8-9A26-02E58E9282E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51A22-C88F-4FBF-B631-2ACC44D746EA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3118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B1554DD-5046-456F-A183-FB6C20B6A8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1677F9-08AB-46C6-BAB2-59F4C8CE19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12D2C7B-6E02-46B9-88E6-E666E1CC1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C0D2D-0BAA-4A07-B3EB-0AC8D7EDB82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4298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20B62221-F9AA-4D7B-B061-E39C3A36B9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9266A46C-5C37-4CBE-848A-A5DAE87E25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27E8B9-83E7-499A-99B7-6DA22B6151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41983-ACF1-4D9C-8D03-8B7A38436C42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2260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5B111F8-7324-43C5-AD41-AB5D36B58D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2D53B2D-5E97-41FB-B2C1-7EE9490CB7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0E2AE7A-7A54-491A-A6C8-4CEACEAF2E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BB12D-3865-4D4F-92A1-FB5A709547C4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1606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CE08A5-7FAF-48FB-82D7-68D394A091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F050C8-6AF5-4622-987C-F9B5C16397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C02BDC-9646-4E40-9CB6-5F3BADAB98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93F43A-0E7A-4F36-A0A0-D2C589E1D757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41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5D3BF60F-4CCE-438F-A201-04F5EAA07A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cambiar el estilo de título	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934F2D0-2CB4-4E62-8EA9-AA40D908F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CL"/>
              <a:t>Haga clic para modificar el estilo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38A5C564-2AD3-4BB1-90B6-B9A7C1A82BC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6389" name="Rectangle 5">
            <a:extLst>
              <a:ext uri="{FF2B5EF4-FFF2-40B4-BE49-F238E27FC236}">
                <a16:creationId xmlns:a16="http://schemas.microsoft.com/office/drawing/2014/main" id="{65D81C78-F2F1-4B1B-A3BC-1E67C597F73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16390" name="Rectangle 6">
            <a:extLst>
              <a:ext uri="{FF2B5EF4-FFF2-40B4-BE49-F238E27FC236}">
                <a16:creationId xmlns:a16="http://schemas.microsoft.com/office/drawing/2014/main" id="{F581BF11-3C1B-4D18-B706-48106DD0D1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F708BCE-83F8-46E3-A53C-EB2AF5A060CE}" type="slidenum">
              <a:rPr lang="es-CL"/>
              <a:pPr>
                <a:defRPr/>
              </a:pPr>
              <a:t>‹Nº›</a:t>
            </a:fld>
            <a:endParaRPr lang="es-C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concesiones.mop.gob.cl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hilecompra.cl/Portal/PortalProveedor/InicioPortal.aspx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AADCD19-081F-4AA3-855E-4DD66D76A1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CI5501</a:t>
            </a:r>
            <a:br>
              <a:rPr lang="es-ES_tradnl" dirty="0"/>
            </a:br>
            <a:r>
              <a:rPr lang="es-ES_tradnl" dirty="0"/>
              <a:t>Métodos Constructivos</a:t>
            </a:r>
            <a:endParaRPr lang="es-CL" dirty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A8D2F6-CC51-455B-88D5-6D317CD2B79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PROMOTORES, FINANCIAMIENTO E INCENTIVOS</a:t>
            </a:r>
            <a:endParaRPr lang="es-C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5FB41-BBB5-4D45-AC82-8E64C892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L" dirty="0"/>
              <a:t>Actores Concesiones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2B89C2D-D5E4-46E9-B8D6-C6D61103BD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1670384"/>
              </p:ext>
            </p:extLst>
          </p:nvPr>
        </p:nvGraphicFramePr>
        <p:xfrm>
          <a:off x="251520" y="1628800"/>
          <a:ext cx="8435280" cy="48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E8B26B3D-7384-4921-876A-0E3B326140FC}"/>
              </a:ext>
            </a:extLst>
          </p:cNvPr>
          <p:cNvSpPr/>
          <p:nvPr/>
        </p:nvSpPr>
        <p:spPr>
          <a:xfrm>
            <a:off x="6732588" y="3429000"/>
            <a:ext cx="2160587" cy="1587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CL" sz="2400" dirty="0"/>
              <a:t>Diseñador</a:t>
            </a:r>
          </a:p>
          <a:p>
            <a:pPr algn="ctr">
              <a:defRPr/>
            </a:pPr>
            <a:r>
              <a:rPr lang="es-CL" sz="2400" dirty="0"/>
              <a:t>Constructor</a:t>
            </a:r>
          </a:p>
          <a:p>
            <a:pPr algn="ctr">
              <a:defRPr/>
            </a:pPr>
            <a:r>
              <a:rPr lang="es-CL" sz="2400" dirty="0"/>
              <a:t>Operador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087D0E97-F3F9-4D29-96D7-A0E484060A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CONCESIONES</a:t>
            </a:r>
            <a:endParaRPr lang="es-CL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C06F060B-0AC8-43CE-8ACC-9C0CBBF42C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BENEFICIOS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Inversión de más de US$5.400 MM en 36 obras concesionadas (US$2.000 MM en construcción, US$3.400 MM explotación)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Antes del sistema de concesiones sólo 230km carretera doble vía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sz="2400" dirty="0"/>
              <a:t>Ahorro de tiempo, energía. Inversión fiscal se focaliza en proyectos sociales menos rentables.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_tradnl" sz="2800" dirty="0"/>
              <a:t>1</a:t>
            </a:r>
            <a:r>
              <a:rPr lang="es-ES_tradnl" sz="2800" baseline="30000" dirty="0"/>
              <a:t>er</a:t>
            </a:r>
            <a:r>
              <a:rPr lang="es-ES_tradnl" sz="2800" dirty="0"/>
              <a:t> PROYECTO CONCESIONADO: TÚNEL EL MELÓN (1993-2016)</a:t>
            </a:r>
            <a:endParaRPr lang="es-CL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8BD5FDC-24A8-4778-85B1-2D5939F631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CONCESIONES</a:t>
            </a:r>
            <a:endParaRPr lang="es-CL"/>
          </a:p>
        </p:txBody>
      </p:sp>
      <p:sp>
        <p:nvSpPr>
          <p:cNvPr id="16387" name="CuadroTexto 1">
            <a:extLst>
              <a:ext uri="{FF2B5EF4-FFF2-40B4-BE49-F238E27FC236}">
                <a16:creationId xmlns:a16="http://schemas.microsoft.com/office/drawing/2014/main" id="{770415C8-BEB3-4AE9-849A-8DCB9BAE5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52600"/>
            <a:ext cx="80025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CL" altLang="es-CL" sz="3600" dirty="0"/>
              <a:t>Ver página del MOP – Concesiones: </a:t>
            </a:r>
            <a:r>
              <a:rPr lang="es-CL" sz="3600" dirty="0">
                <a:hlinkClick r:id="rId2"/>
              </a:rPr>
              <a:t>https://concesiones.mop.gob.cl</a:t>
            </a:r>
            <a:endParaRPr lang="es-CL" altLang="es-CL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60E25419-1647-493E-BFAE-C1F4B0AFC7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CONCESIONES</a:t>
            </a:r>
            <a:endParaRPr lang="es-CL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1A0C98BE-AFB3-4F0D-8680-5477F8A83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OTROS EJEMPLOS DE CONCESIONES</a:t>
            </a:r>
          </a:p>
          <a:p>
            <a:pPr lvl="1" eaLnBrk="1" hangingPunct="1">
              <a:defRPr/>
            </a:pPr>
            <a:r>
              <a:rPr lang="es-ES_tradnl" sz="3200" dirty="0"/>
              <a:t>Casinos (Viña Del Mar, Puerto Varas, Coquimbo, etc.)</a:t>
            </a:r>
          </a:p>
          <a:p>
            <a:pPr lvl="1" eaLnBrk="1" hangingPunct="1">
              <a:defRPr/>
            </a:pPr>
            <a:r>
              <a:rPr lang="es-ES_tradnl" sz="3200" dirty="0"/>
              <a:t>Hoteles (Miramar, Hotel Del Mar)</a:t>
            </a:r>
          </a:p>
          <a:p>
            <a:pPr lvl="1" eaLnBrk="1" hangingPunct="1">
              <a:defRPr/>
            </a:pPr>
            <a:r>
              <a:rPr lang="es-ES_tradnl" sz="3200" dirty="0"/>
              <a:t>Edificios Institucionales (Codelco Norte)</a:t>
            </a:r>
          </a:p>
          <a:p>
            <a:pPr lvl="1" eaLnBrk="1" hangingPunct="1">
              <a:defRPr/>
            </a:pPr>
            <a:r>
              <a:rPr lang="es-ES_tradnl" sz="3200" dirty="0"/>
              <a:t>Municipalidades (Independencia)</a:t>
            </a:r>
            <a:endParaRPr lang="es-CL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B07A0331-44CF-4EC7-812D-B8E49C786F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4000"/>
              <a:t>INCENTIVOS PARA INVERTIR EN CONSTRUCCIÓN</a:t>
            </a:r>
            <a:endParaRPr lang="es-CL" sz="40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520AD52-AA91-49CF-B091-12F97AEBDF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eaLnBrk="1" hangingPunct="1">
              <a:defRPr/>
            </a:pPr>
            <a:r>
              <a:rPr lang="es-ES_tradnl" sz="2800" dirty="0"/>
              <a:t>DFL 2: Menor pago de contribuciones</a:t>
            </a:r>
          </a:p>
          <a:p>
            <a:pPr eaLnBrk="1" hangingPunct="1">
              <a:defRPr/>
            </a:pPr>
            <a:r>
              <a:rPr lang="es-ES_tradnl" sz="2800" dirty="0"/>
              <a:t>Impuestos de créditos hipotecarios se pueden descontar del Global Complementario</a:t>
            </a:r>
          </a:p>
          <a:p>
            <a:pPr eaLnBrk="1" hangingPunct="1">
              <a:defRPr/>
            </a:pPr>
            <a:r>
              <a:rPr lang="es-ES_tradnl" sz="2800" dirty="0"/>
              <a:t>Ley De Donaciones</a:t>
            </a:r>
          </a:p>
          <a:p>
            <a:pPr eaLnBrk="1" hangingPunct="1">
              <a:defRPr/>
            </a:pPr>
            <a:r>
              <a:rPr lang="es-ES_tradnl" sz="2800" dirty="0"/>
              <a:t>Rebaja del 65% del IVA en proyectos habitacionales. Ley modificada en 2008: ahora es por tramos.</a:t>
            </a:r>
          </a:p>
          <a:p>
            <a:pPr eaLnBrk="1" hangingPunct="1">
              <a:defRPr/>
            </a:pPr>
            <a:r>
              <a:rPr lang="es-ES_tradnl" sz="2800" dirty="0"/>
              <a:t>Ley 20.655 de Zonas </a:t>
            </a:r>
            <a:endParaRPr lang="es-ES_tradnl" dirty="0"/>
          </a:p>
          <a:p>
            <a:pPr eaLnBrk="1" hangingPunct="1">
              <a:defRPr/>
            </a:pPr>
            <a:r>
              <a:rPr lang="es-CL" sz="2800" dirty="0"/>
              <a:t>Subsidios SERVIU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5AD2640-8A47-4868-B725-A294D89FBE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/>
              <a:t>DESARROLLO DEL PROYECTO</a:t>
            </a:r>
            <a:br>
              <a:rPr lang="es-ES_tradnl" dirty="0"/>
            </a:br>
            <a:r>
              <a:rPr lang="es-ES_tradnl" dirty="0"/>
              <a:t>Modelo tradicional</a:t>
            </a:r>
            <a:br>
              <a:rPr lang="es-ES_tradnl" dirty="0"/>
            </a:br>
            <a:r>
              <a:rPr lang="es-ES_tradnl" dirty="0"/>
              <a:t>(DBB = </a:t>
            </a:r>
            <a:r>
              <a:rPr lang="es-ES_tradnl" dirty="0" err="1"/>
              <a:t>Design</a:t>
            </a:r>
            <a:r>
              <a:rPr lang="es-ES_tradnl" dirty="0"/>
              <a:t> </a:t>
            </a:r>
            <a:r>
              <a:rPr lang="es-ES_tradnl" dirty="0" err="1"/>
              <a:t>Bid</a:t>
            </a:r>
            <a:r>
              <a:rPr lang="es-ES_tradnl" dirty="0"/>
              <a:t> </a:t>
            </a:r>
            <a:r>
              <a:rPr lang="es-ES_tradnl" dirty="0" err="1"/>
              <a:t>Build</a:t>
            </a:r>
            <a:r>
              <a:rPr lang="es-ES_tradnl" dirty="0"/>
              <a:t>)</a:t>
            </a:r>
            <a:endParaRPr lang="es-CL" dirty="0"/>
          </a:p>
        </p:txBody>
      </p:sp>
      <p:sp>
        <p:nvSpPr>
          <p:cNvPr id="47108" name="AutoShape 4">
            <a:extLst>
              <a:ext uri="{FF2B5EF4-FFF2-40B4-BE49-F238E27FC236}">
                <a16:creationId xmlns:a16="http://schemas.microsoft.com/office/drawing/2014/main" id="{1104C294-077E-406D-B65D-ADB3F628D1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2708915"/>
            <a:ext cx="1655763" cy="720725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ANTEPROY. </a:t>
            </a:r>
            <a:br>
              <a:rPr lang="es-ES_tradnl"/>
            </a:br>
            <a:r>
              <a:rPr lang="es-ES_tradnl"/>
              <a:t>(ING. CONCEP)</a:t>
            </a:r>
            <a:endParaRPr lang="es-CL"/>
          </a:p>
        </p:txBody>
      </p:sp>
      <p:sp>
        <p:nvSpPr>
          <p:cNvPr id="47109" name="AutoShape 5">
            <a:extLst>
              <a:ext uri="{FF2B5EF4-FFF2-40B4-BE49-F238E27FC236}">
                <a16:creationId xmlns:a16="http://schemas.microsoft.com/office/drawing/2014/main" id="{A69BA8D3-BDCB-4CE4-95CA-7369889BB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16125" y="3501077"/>
            <a:ext cx="1511300" cy="360363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ING. BÁSICA</a:t>
            </a:r>
            <a:endParaRPr lang="es-CL"/>
          </a:p>
        </p:txBody>
      </p:sp>
      <p:sp>
        <p:nvSpPr>
          <p:cNvPr id="47110" name="AutoShape 6">
            <a:extLst>
              <a:ext uri="{FF2B5EF4-FFF2-40B4-BE49-F238E27FC236}">
                <a16:creationId xmlns:a16="http://schemas.microsoft.com/office/drawing/2014/main" id="{D193E931-138B-4433-8AA2-8CC1268654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4188" y="3932877"/>
            <a:ext cx="1655762" cy="360363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ING. DETALLE</a:t>
            </a:r>
            <a:endParaRPr lang="es-CL"/>
          </a:p>
        </p:txBody>
      </p:sp>
      <p:sp>
        <p:nvSpPr>
          <p:cNvPr id="47111" name="AutoShape 7">
            <a:extLst>
              <a:ext uri="{FF2B5EF4-FFF2-40B4-BE49-F238E27FC236}">
                <a16:creationId xmlns:a16="http://schemas.microsoft.com/office/drawing/2014/main" id="{B784F376-9940-4F96-8762-C99A1BEA8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5713" y="4653602"/>
            <a:ext cx="1655762" cy="647700"/>
          </a:xfrm>
          <a:prstGeom prst="rightArrow">
            <a:avLst>
              <a:gd name="adj1" fmla="val 50000"/>
              <a:gd name="adj2" fmla="val 42736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EXPLOTACIÓN</a:t>
            </a:r>
            <a:endParaRPr lang="es-CL"/>
          </a:p>
        </p:txBody>
      </p:sp>
      <p:sp>
        <p:nvSpPr>
          <p:cNvPr id="47112" name="AutoShape 8">
            <a:extLst>
              <a:ext uri="{FF2B5EF4-FFF2-40B4-BE49-F238E27FC236}">
                <a16:creationId xmlns:a16="http://schemas.microsoft.com/office/drawing/2014/main" id="{0EE4684B-8CC5-4E7E-9516-7AD965673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9588" y="4364677"/>
            <a:ext cx="1944687" cy="360363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CONSTRUCCIÓN</a:t>
            </a:r>
            <a:endParaRPr lang="es-CL"/>
          </a:p>
        </p:txBody>
      </p:sp>
      <p:pic>
        <p:nvPicPr>
          <p:cNvPr id="47113" name="Picture 9" descr="idea">
            <a:extLst>
              <a:ext uri="{FF2B5EF4-FFF2-40B4-BE49-F238E27FC236}">
                <a16:creationId xmlns:a16="http://schemas.microsoft.com/office/drawing/2014/main" id="{A070A447-D35C-4CB3-BBB4-103E0F677A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3238"/>
            <a:ext cx="735013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4" name="AutoShape 10">
            <a:extLst>
              <a:ext uri="{FF2B5EF4-FFF2-40B4-BE49-F238E27FC236}">
                <a16:creationId xmlns:a16="http://schemas.microsoft.com/office/drawing/2014/main" id="{19A7F12B-7AF1-41A5-BDEE-572EE4FAE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7988" y="4798065"/>
            <a:ext cx="863600" cy="360362"/>
          </a:xfrm>
          <a:prstGeom prst="flowChartProcess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algn="ctr">
              <a:defRPr/>
            </a:pPr>
            <a:r>
              <a:rPr lang="es-ES_tradnl"/>
              <a:t>CIERRE</a:t>
            </a:r>
            <a:endParaRPr lang="es-CL"/>
          </a:p>
        </p:txBody>
      </p:sp>
      <p:cxnSp>
        <p:nvCxnSpPr>
          <p:cNvPr id="21" name="20 Conector recto">
            <a:extLst>
              <a:ext uri="{FF2B5EF4-FFF2-40B4-BE49-F238E27FC236}">
                <a16:creationId xmlns:a16="http://schemas.microsoft.com/office/drawing/2014/main" id="{4A00F19C-6384-4E8D-9491-1F539A55D22A}"/>
              </a:ext>
            </a:extLst>
          </p:cNvPr>
          <p:cNvCxnSpPr/>
          <p:nvPr/>
        </p:nvCxnSpPr>
        <p:spPr>
          <a:xfrm rot="10800000" flipV="1">
            <a:off x="3286125" y="3141663"/>
            <a:ext cx="2500313" cy="2286000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22 Conector recto">
            <a:extLst>
              <a:ext uri="{FF2B5EF4-FFF2-40B4-BE49-F238E27FC236}">
                <a16:creationId xmlns:a16="http://schemas.microsoft.com/office/drawing/2014/main" id="{8E167E61-6B8C-457E-8439-1962783459A5}"/>
              </a:ext>
            </a:extLst>
          </p:cNvPr>
          <p:cNvCxnSpPr/>
          <p:nvPr/>
        </p:nvCxnSpPr>
        <p:spPr>
          <a:xfrm>
            <a:off x="1643063" y="2001838"/>
            <a:ext cx="785812" cy="3571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>
            <a:extLst>
              <a:ext uri="{FF2B5EF4-FFF2-40B4-BE49-F238E27FC236}">
                <a16:creationId xmlns:a16="http://schemas.microsoft.com/office/drawing/2014/main" id="{68400255-FF0E-4BC3-89A9-08DE0139514A}"/>
              </a:ext>
            </a:extLst>
          </p:cNvPr>
          <p:cNvCxnSpPr/>
          <p:nvPr/>
        </p:nvCxnSpPr>
        <p:spPr>
          <a:xfrm rot="5400000">
            <a:off x="2786062" y="3212153"/>
            <a:ext cx="1643063" cy="1357312"/>
          </a:xfrm>
          <a:prstGeom prst="straightConnector1">
            <a:avLst/>
          </a:prstGeom>
          <a:ln>
            <a:noFill/>
            <a:headEnd type="arrow"/>
            <a:tailEnd type="arrow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5" name="4 CuadroTexto">
            <a:extLst>
              <a:ext uri="{FF2B5EF4-FFF2-40B4-BE49-F238E27FC236}">
                <a16:creationId xmlns:a16="http://schemas.microsoft.com/office/drawing/2014/main" id="{6E539FFF-A583-4C6F-9BC5-A7A3158EF34C}"/>
              </a:ext>
            </a:extLst>
          </p:cNvPr>
          <p:cNvSpPr txBox="1">
            <a:spLocks noChangeArrowheads="1"/>
          </p:cNvSpPr>
          <p:nvPr/>
        </p:nvSpPr>
        <p:spPr bwMode="auto">
          <a:xfrm rot="-2544448">
            <a:off x="2705100" y="4859338"/>
            <a:ext cx="1450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CL" sz="1800"/>
              <a:t>LICITACIÓN</a:t>
            </a:r>
            <a:endParaRPr lang="es-CL" altLang="es-CL" sz="1800"/>
          </a:p>
        </p:txBody>
      </p:sp>
      <p:sp>
        <p:nvSpPr>
          <p:cNvPr id="2" name="Abrir llave 1">
            <a:extLst>
              <a:ext uri="{FF2B5EF4-FFF2-40B4-BE49-F238E27FC236}">
                <a16:creationId xmlns:a16="http://schemas.microsoft.com/office/drawing/2014/main" id="{669E7934-3CC7-4376-983E-E983D2239BEB}"/>
              </a:ext>
            </a:extLst>
          </p:cNvPr>
          <p:cNvSpPr/>
          <p:nvPr/>
        </p:nvSpPr>
        <p:spPr>
          <a:xfrm rot="16200000">
            <a:off x="2155031" y="4102894"/>
            <a:ext cx="357188" cy="3905250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5147" name="CuadroTexto 2">
            <a:extLst>
              <a:ext uri="{FF2B5EF4-FFF2-40B4-BE49-F238E27FC236}">
                <a16:creationId xmlns:a16="http://schemas.microsoft.com/office/drawing/2014/main" id="{D5CA1036-0CEF-4FAA-BC4D-46D62D885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225" y="6259513"/>
            <a:ext cx="1320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CL" altLang="es-CL" b="1">
                <a:solidFill>
                  <a:srgbClr val="FFFF00"/>
                </a:solidFill>
              </a:rPr>
              <a:t>DESIGN</a:t>
            </a:r>
          </a:p>
        </p:txBody>
      </p:sp>
      <p:sp>
        <p:nvSpPr>
          <p:cNvPr id="16" name="Abrir llave 15">
            <a:extLst>
              <a:ext uri="{FF2B5EF4-FFF2-40B4-BE49-F238E27FC236}">
                <a16:creationId xmlns:a16="http://schemas.microsoft.com/office/drawing/2014/main" id="{F282E732-6176-433B-9B82-C529E9C4D003}"/>
              </a:ext>
            </a:extLst>
          </p:cNvPr>
          <p:cNvSpPr/>
          <p:nvPr/>
        </p:nvSpPr>
        <p:spPr>
          <a:xfrm rot="16200000">
            <a:off x="5150644" y="5045869"/>
            <a:ext cx="354013" cy="2016125"/>
          </a:xfrm>
          <a:prstGeom prst="lef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L"/>
          </a:p>
        </p:txBody>
      </p:sp>
      <p:sp>
        <p:nvSpPr>
          <p:cNvPr id="5149" name="CuadroTexto 16">
            <a:extLst>
              <a:ext uri="{FF2B5EF4-FFF2-40B4-BE49-F238E27FC236}">
                <a16:creationId xmlns:a16="http://schemas.microsoft.com/office/drawing/2014/main" id="{63A6C082-C8AC-4EC4-B129-7C16D6E87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2325" y="6237288"/>
            <a:ext cx="13192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CL" altLang="es-CL" b="1">
                <a:solidFill>
                  <a:srgbClr val="FFFF00"/>
                </a:solidFill>
              </a:rPr>
              <a:t>BUILD</a:t>
            </a:r>
          </a:p>
        </p:txBody>
      </p:sp>
      <p:sp>
        <p:nvSpPr>
          <p:cNvPr id="5150" name="CuadroTexto 17">
            <a:extLst>
              <a:ext uri="{FF2B5EF4-FFF2-40B4-BE49-F238E27FC236}">
                <a16:creationId xmlns:a16="http://schemas.microsoft.com/office/drawing/2014/main" id="{2AC4256F-DB57-4CE9-94F2-4707CC1E7B77}"/>
              </a:ext>
            </a:extLst>
          </p:cNvPr>
          <p:cNvSpPr txBox="1">
            <a:spLocks noChangeArrowheads="1"/>
          </p:cNvSpPr>
          <p:nvPr/>
        </p:nvSpPr>
        <p:spPr bwMode="auto">
          <a:xfrm rot="-2603260">
            <a:off x="4640263" y="3119438"/>
            <a:ext cx="13192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/>
            <a:r>
              <a:rPr lang="es-CL" altLang="es-CL" b="1">
                <a:solidFill>
                  <a:srgbClr val="FFFF00"/>
                </a:solidFill>
              </a:rPr>
              <a:t>BID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45FB41-BBB5-4D45-AC82-8E64C892F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L" dirty="0"/>
              <a:t>Actores DBB</a:t>
            </a:r>
          </a:p>
        </p:txBody>
      </p:sp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2B89C2D-D5E4-46E9-B8D6-C6D61103BD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399864"/>
              </p:ext>
            </p:extLst>
          </p:nvPr>
        </p:nvGraphicFramePr>
        <p:xfrm>
          <a:off x="251520" y="1628800"/>
          <a:ext cx="8435280" cy="48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6">
            <a:extLst>
              <a:ext uri="{FF2B5EF4-FFF2-40B4-BE49-F238E27FC236}">
                <a16:creationId xmlns:a16="http://schemas.microsoft.com/office/drawing/2014/main" id="{11E4A659-B36F-4B4B-9AEE-FD97DB1655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5" y="0"/>
            <a:ext cx="91598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8" name="Rectangle 2">
            <a:extLst>
              <a:ext uri="{FF2B5EF4-FFF2-40B4-BE49-F238E27FC236}">
                <a16:creationId xmlns:a16="http://schemas.microsoft.com/office/drawing/2014/main" id="{C1DDE2F0-50D0-4111-95D0-8491A1D74A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>
                <a:solidFill>
                  <a:schemeClr val="bg1"/>
                </a:solidFill>
              </a:rPr>
              <a:t>PROMOTOR DEL PROYECTO</a:t>
            </a:r>
            <a:endParaRPr lang="es-CL" dirty="0">
              <a:solidFill>
                <a:schemeClr val="bg1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0CC02DE-0D8D-4106-B354-11C6D61F3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719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SECTOR PÚBLICO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MINISTERIO DE OBRAS PÚBLICAS (MOP)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DIRECCIÓN DE VIALIDAD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DIRECCIÓN DE AEROPUERTOS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DIRECCIÓN DE OO. HIDRAÚLICAS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SERVICIO DE VIVIENDA Y URBANISMO (SERVIU)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MUNICIPALIDADES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EMPRESAS PÚBLICAS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FUERZAS ARMADAS</a:t>
            </a:r>
          </a:p>
        </p:txBody>
      </p:sp>
      <p:sp>
        <p:nvSpPr>
          <p:cNvPr id="7173" name="Text Box 4">
            <a:hlinkClick r:id="rId3"/>
            <a:extLst>
              <a:ext uri="{FF2B5EF4-FFF2-40B4-BE49-F238E27FC236}">
                <a16:creationId xmlns:a16="http://schemas.microsoft.com/office/drawing/2014/main" id="{7AA9D41B-9953-4BEF-B6EC-ABE8C121E7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5867400"/>
            <a:ext cx="2438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CL" sz="1800">
                <a:solidFill>
                  <a:srgbClr val="FF0000"/>
                </a:solidFill>
              </a:rPr>
              <a:t>www.chilecompra.cl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6">
            <a:extLst>
              <a:ext uri="{FF2B5EF4-FFF2-40B4-BE49-F238E27FC236}">
                <a16:creationId xmlns:a16="http://schemas.microsoft.com/office/drawing/2014/main" id="{5CE622CC-C9FD-45CA-BE6F-811206EFA0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>
            <a:extLst>
              <a:ext uri="{FF2B5EF4-FFF2-40B4-BE49-F238E27FC236}">
                <a16:creationId xmlns:a16="http://schemas.microsoft.com/office/drawing/2014/main" id="{55F3D726-B19A-42DD-85DF-7E23D58E9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>
                <a:solidFill>
                  <a:srgbClr val="FFC000"/>
                </a:solidFill>
              </a:rPr>
              <a:t>PROMOTOR DEL PROYECTO</a:t>
            </a:r>
            <a:endParaRPr lang="es-CL" dirty="0">
              <a:solidFill>
                <a:srgbClr val="FFC000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BBAE7EB-2753-44B7-9E04-EB5D554A32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43075"/>
            <a:ext cx="82296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SECTOR PRIVADO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MINERÍA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INDUSTRIA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COMERCIO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HABITACIONAL (INMOBILIARIAS)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rgbClr val="FFC000"/>
                </a:solidFill>
                <a:latin typeface="Calibri" pitchFamily="34" charset="0"/>
              </a:rPr>
              <a:t>TELECOMUNICACIONES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443FC728-0A68-43BC-8BEF-46AD4C196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OBJETIVOS DEL PROYECTO</a:t>
            </a:r>
            <a:endParaRPr lang="es-CL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77C71E1-860F-4E42-B88A-825762EA6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SECTOR PÚBLICO</a:t>
            </a:r>
          </a:p>
          <a:p>
            <a:pPr lvl="1" eaLnBrk="1" hangingPunct="1">
              <a:defRPr/>
            </a:pPr>
            <a:r>
              <a:rPr lang="es-ES_tradnl"/>
              <a:t>OBJETIVOS POLÍTICOS Y SOCIALES</a:t>
            </a:r>
          </a:p>
          <a:p>
            <a:pPr lvl="1" eaLnBrk="1" hangingPunct="1">
              <a:defRPr/>
            </a:pPr>
            <a:r>
              <a:rPr lang="es-ES_tradnl"/>
              <a:t>EFICIENCIA</a:t>
            </a:r>
          </a:p>
          <a:p>
            <a:pPr eaLnBrk="1" hangingPunct="1">
              <a:defRPr/>
            </a:pPr>
            <a:r>
              <a:rPr lang="es-ES_tradnl"/>
              <a:t>SECTOR PRIVADO</a:t>
            </a:r>
          </a:p>
          <a:p>
            <a:pPr lvl="1" eaLnBrk="1" hangingPunct="1">
              <a:defRPr/>
            </a:pPr>
            <a:r>
              <a:rPr lang="es-ES_tradnl"/>
              <a:t>BENEFICIOS ECONÓMICOS (UTILIDAD)</a:t>
            </a:r>
          </a:p>
          <a:p>
            <a:pPr lvl="1" eaLnBrk="1" hangingPunct="1">
              <a:defRPr/>
            </a:pPr>
            <a:r>
              <a:rPr lang="es-ES_tradnl"/>
              <a:t>OBJETIVOS SOCIALES (BENEFICIENCIA)</a:t>
            </a:r>
            <a:endParaRPr lang="es-C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>
            <a:extLst>
              <a:ext uri="{FF2B5EF4-FFF2-40B4-BE49-F238E27FC236}">
                <a16:creationId xmlns:a16="http://schemas.microsoft.com/office/drawing/2014/main" id="{1BE1C440-F83C-4CC9-A928-0811CD88F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6" name="Rectangle 2">
            <a:extLst>
              <a:ext uri="{FF2B5EF4-FFF2-40B4-BE49-F238E27FC236}">
                <a16:creationId xmlns:a16="http://schemas.microsoft.com/office/drawing/2014/main" id="{0D6BB047-D00D-4095-9231-F281CE30B2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dirty="0">
                <a:solidFill>
                  <a:srgbClr val="FFFF00"/>
                </a:solidFill>
              </a:rPr>
              <a:t>FINANCIAMIENTO</a:t>
            </a:r>
            <a:endParaRPr lang="es-CL" dirty="0">
              <a:solidFill>
                <a:srgbClr val="FFFF00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D0534C2-F65A-4F03-BE6E-AD92214640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171950" y="1981200"/>
            <a:ext cx="4972050" cy="4471988"/>
          </a:xfrm>
        </p:spPr>
        <p:txBody>
          <a:bodyPr/>
          <a:lstStyle/>
          <a:p>
            <a:pPr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SECTOR PRIVADO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INMOBILIARIAS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INVERSIONISTAS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CRÉDITOS BANCARIOS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OPERACIONES MIXTAS</a:t>
            </a:r>
          </a:p>
          <a:p>
            <a:pPr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SECTOR PÚBLICO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PRESUPUESTO ANUAL</a:t>
            </a:r>
          </a:p>
          <a:p>
            <a:pPr lvl="1" eaLnBrk="1" hangingPunct="1">
              <a:defRPr/>
            </a:pPr>
            <a:r>
              <a:rPr lang="es-ES_tradnl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CONCESIONES</a:t>
            </a:r>
            <a:endParaRPr lang="es-CL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ABD2BF4-4361-4672-B5A8-20469A0FDE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/>
              <a:t>CONCESIONES</a:t>
            </a:r>
            <a:endParaRPr lang="es-E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EAF9440-5E08-46B3-9B40-894084DC06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6482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sz="2800">
                <a:effectLst/>
                <a:latin typeface="Arial" pitchFamily="34" charset="0"/>
              </a:rPr>
              <a:t>PÉRDIDAS DE COMPETITIVIDAD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Congestión Santiago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475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Daños a la fruta en camiones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120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Demoras en carreteras y desgaste de vehículos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510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Daños Físicos por accidentes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140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Efectos sobre la salud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360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s-ES" sz="2400">
                <a:effectLst/>
                <a:latin typeface="Arial" pitchFamily="34" charset="0"/>
              </a:rPr>
              <a:t>Demoras en los puertos </a:t>
            </a:r>
            <a:r>
              <a:rPr lang="es-ES" sz="2400" b="1">
                <a:effectLst/>
                <a:latin typeface="Arial" pitchFamily="34" charset="0"/>
              </a:rPr>
              <a:t>MM US$</a:t>
            </a:r>
            <a:r>
              <a:rPr lang="es-ES" sz="2400">
                <a:effectLst/>
                <a:latin typeface="Arial" pitchFamily="34" charset="0"/>
              </a:rPr>
              <a:t> 105</a:t>
            </a:r>
          </a:p>
          <a:p>
            <a:pPr lvl="1" algn="ctr" eaLnBrk="1" hangingPunct="1">
              <a:buFont typeface="Wingdings" panose="05000000000000000000" pitchFamily="2" charset="2"/>
              <a:buNone/>
              <a:defRPr/>
            </a:pPr>
            <a:r>
              <a:rPr lang="es-ES" sz="3600" b="1" u="sng">
                <a:solidFill>
                  <a:srgbClr val="FF0000"/>
                </a:solidFill>
                <a:latin typeface="Arial" pitchFamily="34" charset="0"/>
              </a:rPr>
              <a:t>Total MM US$ 1.710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s-ES" sz="1800" b="1">
                <a:effectLst/>
                <a:latin typeface="Arial,Bold" charset="0"/>
              </a:rPr>
              <a:t>Fuente: Cámara Chilena de la Construcción 1997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29146195-C515-4FA6-A973-92B08127B5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/>
              <a:t>CONCESIONES</a:t>
            </a:r>
            <a:endParaRPr lang="es-CL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9FEDAA9E-B839-46CD-AF71-636545193D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_tradnl" sz="2800" dirty="0"/>
              <a:t>El </a:t>
            </a:r>
            <a:r>
              <a:rPr lang="es-ES_tradnl" sz="2800" u="sng" dirty="0"/>
              <a:t>Estado</a:t>
            </a:r>
            <a:r>
              <a:rPr lang="es-ES_tradnl" sz="2800" dirty="0"/>
              <a:t> entrega a un privado la concesión para la explotación de una obra pública.</a:t>
            </a:r>
          </a:p>
          <a:p>
            <a:pPr eaLnBrk="1" hangingPunct="1">
              <a:defRPr/>
            </a:pPr>
            <a:r>
              <a:rPr lang="es-ES_tradnl" sz="2800" dirty="0"/>
              <a:t>El </a:t>
            </a:r>
            <a:r>
              <a:rPr lang="es-ES_tradnl" sz="2800" u="sng" dirty="0"/>
              <a:t>concesionario</a:t>
            </a:r>
            <a:r>
              <a:rPr lang="es-ES_tradnl" sz="2800" dirty="0"/>
              <a:t> financia la </a:t>
            </a:r>
            <a:r>
              <a:rPr lang="es-ES_tradnl" sz="2800" u="sng" dirty="0"/>
              <a:t>construcción</a:t>
            </a:r>
            <a:r>
              <a:rPr lang="es-ES_tradnl" sz="2800" dirty="0"/>
              <a:t> de dicha obra y a través de su </a:t>
            </a:r>
            <a:r>
              <a:rPr lang="es-ES_tradnl" sz="2800" u="sng" dirty="0"/>
              <a:t>explotación</a:t>
            </a:r>
            <a:r>
              <a:rPr lang="es-ES_tradnl" sz="2800" dirty="0"/>
              <a:t> </a:t>
            </a:r>
            <a:r>
              <a:rPr lang="es-ES_tradnl" sz="2800" u="sng" dirty="0"/>
              <a:t>recupera</a:t>
            </a:r>
            <a:r>
              <a:rPr lang="es-ES_tradnl" sz="2800" dirty="0"/>
              <a:t> la </a:t>
            </a:r>
            <a:r>
              <a:rPr lang="es-ES_tradnl" sz="2800" u="sng" dirty="0"/>
              <a:t>inversión</a:t>
            </a:r>
            <a:r>
              <a:rPr lang="es-ES_tradnl" sz="2800" dirty="0"/>
              <a:t>.</a:t>
            </a:r>
          </a:p>
          <a:p>
            <a:pPr eaLnBrk="1" hangingPunct="1">
              <a:defRPr/>
            </a:pPr>
            <a:r>
              <a:rPr lang="es-ES_tradnl" sz="2800" dirty="0"/>
              <a:t>Al final del período de explotación la obra pasa a ser propiedad del estado.</a:t>
            </a:r>
          </a:p>
          <a:p>
            <a:pPr eaLnBrk="1" hangingPunct="1">
              <a:defRPr/>
            </a:pPr>
            <a:r>
              <a:rPr lang="es-ES_tradnl" sz="2800" dirty="0"/>
              <a:t>¿Con qué criterio decide al Estado?</a:t>
            </a:r>
            <a:endParaRPr lang="es-CL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xtura">
  <a:themeElements>
    <a:clrScheme name="Textura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3642</TotalTime>
  <Words>757</Words>
  <Application>Microsoft Office PowerPoint</Application>
  <PresentationFormat>Presentación en pantalla (4:3)</PresentationFormat>
  <Paragraphs>106</Paragraphs>
  <Slides>14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0" baseType="lpstr">
      <vt:lpstr>Tahoma</vt:lpstr>
      <vt:lpstr>Arial</vt:lpstr>
      <vt:lpstr>Wingdings</vt:lpstr>
      <vt:lpstr>Calibri</vt:lpstr>
      <vt:lpstr>Arial,Bold</vt:lpstr>
      <vt:lpstr>Textura</vt:lpstr>
      <vt:lpstr>CI5501 Métodos Constructivos</vt:lpstr>
      <vt:lpstr>DESARROLLO DEL PROYECTO Modelo tradicional (DBB = Design Bid Build)</vt:lpstr>
      <vt:lpstr>Actores DBB</vt:lpstr>
      <vt:lpstr>PROMOTOR DEL PROYECTO</vt:lpstr>
      <vt:lpstr>PROMOTOR DEL PROYECTO</vt:lpstr>
      <vt:lpstr>OBJETIVOS DEL PROYECTO</vt:lpstr>
      <vt:lpstr>FINANCIAMIENTO</vt:lpstr>
      <vt:lpstr>CONCESIONES</vt:lpstr>
      <vt:lpstr>CONCESIONES</vt:lpstr>
      <vt:lpstr>Actores Concesiones</vt:lpstr>
      <vt:lpstr>CONCESIONES</vt:lpstr>
      <vt:lpstr>CONCESIONES</vt:lpstr>
      <vt:lpstr>CONCESIONES</vt:lpstr>
      <vt:lpstr>INCENTIVOS PARA INVERTIR EN CONSTRUCCIÓN</vt:lpstr>
    </vt:vector>
  </TitlesOfParts>
  <Company>Particular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 52A Métodos Constructivos</dc:title>
  <dc:creator>William Wragg L.</dc:creator>
  <cp:lastModifiedBy>William Wragg Larco</cp:lastModifiedBy>
  <cp:revision>58</cp:revision>
  <dcterms:created xsi:type="dcterms:W3CDTF">2003-07-27T20:51:38Z</dcterms:created>
  <dcterms:modified xsi:type="dcterms:W3CDTF">2020-09-08T11:25:46Z</dcterms:modified>
</cp:coreProperties>
</file>