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40" r:id="rId3"/>
    <p:sldId id="337" r:id="rId4"/>
    <p:sldId id="338" r:id="rId5"/>
    <p:sldId id="336" r:id="rId6"/>
    <p:sldId id="34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01D34-CC53-4874-BD3B-61D35FC41F55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B35D3-5CE7-4299-9917-A999D5142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0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AC2E5-EE37-4903-A4A1-1A3D3A29FBE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72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C050F-903A-6590-FB38-6AD2ACF2D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0F8530-AF9F-485C-B87B-9F81BABD3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E0F02-0781-BE3E-9DD8-E3B9C973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6FFE6-538E-6D61-0B48-B08AD211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F9E34-CDA4-2C56-B991-7F3409F1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9CB4C9-44AC-4AE6-5FE8-1E7CC38B4D03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262090-4B2D-889D-2554-4BF1EFB94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128" t="21715" r="24168"/>
          <a:stretch/>
        </p:blipFill>
        <p:spPr>
          <a:xfrm>
            <a:off x="0" y="0"/>
            <a:ext cx="5802264" cy="6593801"/>
          </a:xfrm>
          <a:prstGeom prst="rect">
            <a:avLst/>
          </a:prstGeom>
        </p:spPr>
      </p:pic>
      <p:pic>
        <p:nvPicPr>
          <p:cNvPr id="9" name="Imagen 8" descr="Imagen que contiene interior, edificio, tabla, cocina&#10;&#10;Descripción generada automáticamente">
            <a:extLst>
              <a:ext uri="{FF2B5EF4-FFF2-40B4-BE49-F238E27FC236}">
                <a16:creationId xmlns:a16="http://schemas.microsoft.com/office/drawing/2014/main" id="{08ADD9A0-6BD2-B983-1A03-B24FC7393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0999" t="18408" b="47162"/>
          <a:stretch/>
        </p:blipFill>
        <p:spPr>
          <a:xfrm>
            <a:off x="8153400" y="350891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6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2C7E4-7075-9A98-2C73-E8800BB9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3590B-6435-47C7-8543-6D7A58CE7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998EF-153A-6107-A500-1C4EC46A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6B26BD-440C-0191-DDC6-F9C180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DB574-BAB0-C412-5236-566B9B93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54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1CE24C-0CBE-3861-7EF4-5E8715EFC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505FE7-25EB-03A5-9EF4-051F5F45E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6D2EB-E03B-7E02-FA25-14491487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4C8A1-7647-6A8D-11CA-66344B33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076D6-09B4-9B76-701B-C6E40A24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69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99019-4DC0-1A5A-D754-23557612A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99A4F7-5103-5313-C791-12B3B57CF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6A457A-9DB0-F74E-151A-0168CB65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4BEFAD-C9B6-8F30-92F8-23FA91B3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6CEA5-BB6A-7E03-083C-86DF4DC7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67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51E2B-6E59-2CB3-0DD6-8026963A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5F11A-393C-F07B-907C-3F688AAA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1C8255-FD35-DBE4-3D74-10022741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4FD31F-8DAC-75E7-37B3-6D1B1C49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7EFFA-30BA-2FCB-F1A5-9D1ED704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n 6" descr="Imagen que contiene interior, edificio, tabla, cocina">
            <a:extLst>
              <a:ext uri="{FF2B5EF4-FFF2-40B4-BE49-F238E27FC236}">
                <a16:creationId xmlns:a16="http://schemas.microsoft.com/office/drawing/2014/main" id="{BAC92996-AECF-32CF-84CA-E4EAFE297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999" t="18408" b="47162"/>
          <a:stretch/>
        </p:blipFill>
        <p:spPr>
          <a:xfrm>
            <a:off x="8306253" y="185738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898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E322D-CEE6-7319-64F1-1FD4ADCF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3F9EA0-682E-E888-ABEA-135C9191F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BC88E1-967C-CA8A-A45C-FD05E7F3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5CB48-97D5-229A-AE45-1682FC7B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EBB22C-BC68-48C2-7068-40DC2AF1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11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B86A8-4C9C-81C0-375B-2F713374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384B60-F073-349E-3194-3CFD18949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F0F874-1265-433B-67D5-23D1E4151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5674AB-757E-AB71-B002-76677B4E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FDB800-8786-7E81-7F74-B685A9B1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54A5AB-47E4-9CD4-36A8-D7FE59B6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47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778EE-B8F0-6138-EE6F-2C35D711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7733C6-95DC-F81B-1E15-DF490220A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0AA62E-68D7-9FA5-8A44-C3E175657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953774-2170-7A29-99E2-E7FFFB93B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6E7AB4-7859-CA94-B63D-E011E1E16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41CD1A-42BA-4105-F405-61EF434D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98F97E-02A3-626F-19C3-678CE6DC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CAA8D2-8D4C-C91A-D2BE-6517B887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23E0767-31CF-E9C0-4973-2BEBF346259E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5203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CE215-F537-9F16-D9AB-BA14929D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1F9C65-9856-6A23-7D06-59E884D6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477835-7E1F-6D2B-275F-0ADF164A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34FF50-FF43-459C-968A-B8ADF050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Imagen 5" descr="Imagen que contiene interior, edificio, tabla, cocina">
            <a:extLst>
              <a:ext uri="{FF2B5EF4-FFF2-40B4-BE49-F238E27FC236}">
                <a16:creationId xmlns:a16="http://schemas.microsoft.com/office/drawing/2014/main" id="{50FDD66A-D89D-E292-076A-0610A7637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999" t="18408" b="47162"/>
          <a:stretch/>
        </p:blipFill>
        <p:spPr>
          <a:xfrm>
            <a:off x="8306253" y="185738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2778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A64625-D1CB-B8F2-6988-28523829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41D647-78C0-B98A-2248-B06F8EB2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9896D7-8B36-8592-02D9-82F47ACF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682A8C-D0B3-DB44-1668-52F0246D0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128" t="21715" r="24168"/>
          <a:stretch/>
        </p:blipFill>
        <p:spPr>
          <a:xfrm>
            <a:off x="0" y="0"/>
            <a:ext cx="5802264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4843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17778-F96A-FF70-D013-377CB9D8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C1FE20-7528-7056-07CB-FC6C7F0A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D54B2A-FB58-C75A-52CD-94C391FFC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F37E65-24BB-03C6-34BB-94C83A1E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9297AB-A6C3-D688-4AA1-FB971081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4E6DBF-9459-5F98-E07A-F270AA4C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45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D22AD-64FA-9007-51E3-54EED9AE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DCF6D-2EF0-515C-A3DB-C36BF426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64DBA-92CB-A44B-5F53-20CA25F7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A06C8F-A425-04E5-D65A-2001FBE2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0553B-698C-4E32-DA11-C5D09C46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 descr="Imagen que contiene interior, edificio, tabla, cocina&#10;&#10;Descripción generada automáticamente">
            <a:extLst>
              <a:ext uri="{FF2B5EF4-FFF2-40B4-BE49-F238E27FC236}">
                <a16:creationId xmlns:a16="http://schemas.microsoft.com/office/drawing/2014/main" id="{64457546-DD3C-D8D1-7212-5F00CB2A2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999" t="18408" b="47162"/>
          <a:stretch/>
        </p:blipFill>
        <p:spPr>
          <a:xfrm>
            <a:off x="8153400" y="350891"/>
            <a:ext cx="3495124" cy="86374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D0826EB-CBD2-60EC-28D0-7DAD86E9EB3D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8B002A-D2E6-D527-13CF-99BC833C3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128" t="21715" r="24168"/>
          <a:stretch/>
        </p:blipFill>
        <p:spPr>
          <a:xfrm>
            <a:off x="0" y="0"/>
            <a:ext cx="5802264" cy="65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5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CCC72-3B1C-D08D-A1A0-0B75F8CB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AF333B-9783-37E4-67FD-66411AD73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DD576-31F9-FC31-4F6C-1A454886B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EDDCB9-261E-FADC-45F5-3E41FE49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EE151-57BC-A62F-65EC-D3092134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3BEBD3-04B0-5F38-B072-E48C5372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88E017-BEEA-CE9A-F76B-EEA7188A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128" t="21715" r="24168"/>
          <a:stretch/>
        </p:blipFill>
        <p:spPr>
          <a:xfrm>
            <a:off x="0" y="0"/>
            <a:ext cx="5802264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62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558E7-F709-1410-1084-53736EA2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25B6BE-078F-93F3-73F6-60F4C18B8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06BBB-2BF0-54AC-70D2-F3D592E3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9A699C-164B-7E3D-588A-131FA8DF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5F85E9-C548-A382-52F4-2260506B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502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A271DD-CA10-C41B-5336-FBA807DA9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3153BB-2B0C-8087-FA69-3BC308CC9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E8B80B-4D9C-9915-93EB-2F511C1E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DEB4A3-1860-D07E-7956-C4D64418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B4AA9-82D6-2471-4ADF-1A1CF3B0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465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DB2B9-3AF5-759D-9DBE-BECDD4A3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AABAB0-9716-E4B6-F53B-A7D27CD9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D8720B-D45D-FEA4-1B3A-0BA5989F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5FBF7-3CCA-1E75-44C6-0AF51F06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8D429-75C9-C7CE-8384-59CAA59D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6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4A0DA-2E99-DFF0-79FE-F6F5E5F1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7AB1D-0F26-8BED-4721-14DD9BFDC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345270-7A03-41FC-3EC0-3AF4265FC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EE7F27-D8BE-C742-6729-007FFECD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AA21D-B85F-44FD-B30B-8C253BC4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8F5EB7-F8B7-2E25-3A02-E0AA26E3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87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A132A-65E6-720B-D4B2-E409E300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84E156-57F7-D5D7-620D-8CFD262E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992D4A-9257-0CCB-09ED-25B8D1446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0F3805-9143-1007-32C5-385272812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1D0854-8EC8-0CA1-310C-539F82BCA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2587EE-9671-FE77-99F3-A99CB32D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1F26FA-3C8F-CC8C-B90E-7C30469E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235EE2-80BE-4185-A648-FD2493F0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38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A550A-38B5-F9B9-2ABA-3F1EAAE1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F1CB85-D87D-F1DC-88B6-DB4B90AB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E0CE7-7495-2031-C727-A8E1977F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B7AF97-6A92-000C-44AB-D47834ED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27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EB4608-324E-2ED1-BBB7-210C3A49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577B6E-2818-38C1-D78E-0BF55DA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FF7B80-9A4E-61C8-9A24-FA4E32B7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49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B79A3-874D-7C2F-B8C9-72E80037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704D2B-5005-E3A7-8074-69B071E6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65ECEB-BC40-7AC4-D74E-DDCDA1BE5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843B53-AF85-7E84-1D50-5036EE15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9DE266-BE13-B8C2-7BC7-CD1EF29A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632370-9A71-C39B-2617-7165903B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17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44B31-A014-BCC0-6E2A-B289A9BB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EB278B-C4A4-3EA9-763A-1F9B9BA08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54A5D-ED09-4AD1-9EE6-44E9DAB39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A17C16-C85A-4208-30B8-ED5C8493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7E9DBD-1FD1-31E1-7084-D533EB8A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C109DC-E46D-2325-C6EF-AA1E877E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20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EB16E9-E1FA-6EFE-DDAB-A08F801C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42FB8E-AEE5-79BF-5243-C8CC813CE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2CA5EA-49FA-1627-0A1C-1DF254221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4AA0-C675-40F2-9AEF-181C9AF93533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0283FF-C493-FB4C-5A60-4C3B121E5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B46F4-E62C-8037-EF11-2069C99FD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0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321A6E-47FE-4680-BC74-CA683D8D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89E39-D247-D2FC-B07C-F6D87313A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5003EE-70E6-58EA-53DC-F2CFC418B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November 15, 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F0410-EC10-1BEA-D106-0793C02E9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B5D9D-3633-80D7-9DAF-D1B78BF05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C286B-644B-9A75-9DC4-E3815F5A989C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 descr="Imagen que contiene interior, edificio, tabla, cocina">
            <a:extLst>
              <a:ext uri="{FF2B5EF4-FFF2-40B4-BE49-F238E27FC236}">
                <a16:creationId xmlns:a16="http://schemas.microsoft.com/office/drawing/2014/main" id="{65239E54-163F-9743-8F06-7D434AAE4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0999" t="18408" b="47162"/>
          <a:stretch/>
        </p:blipFill>
        <p:spPr>
          <a:xfrm>
            <a:off x="8420553" y="317163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6" y="1040471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5" y="857787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0F3570A-08DA-6C52-BF96-03B383F49713}"/>
              </a:ext>
            </a:extLst>
          </p:cNvPr>
          <p:cNvSpPr txBox="1"/>
          <p:nvPr/>
        </p:nvSpPr>
        <p:spPr>
          <a:xfrm>
            <a:off x="831002" y="2255609"/>
            <a:ext cx="7729021" cy="148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Curso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Excel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Básico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inicial</a:t>
            </a:r>
            <a:endParaRPr kumimoji="0" lang="en-US" sz="5000" b="1" i="1" u="none" strike="noStrike" kern="1200" cap="none" spc="0" normalizeH="0" baseline="0" noProof="0" dirty="0">
              <a:ln>
                <a:noFill/>
              </a:ln>
              <a:solidFill>
                <a:srgbClr val="0989B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AC38FD-BF4C-E93C-2F3D-D25BA6EDD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002" y="4916126"/>
            <a:ext cx="9910295" cy="912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1" kern="1200" dirty="0">
                <a:solidFill>
                  <a:schemeClr val="accent6">
                    <a:lumMod val="75000"/>
                  </a:schemeClr>
                </a:solidFill>
              </a:rPr>
              <a:t>PAULO MERINO POLENTA</a:t>
            </a:r>
          </a:p>
          <a:p>
            <a:pPr algn="l"/>
            <a:r>
              <a:rPr lang="en-US" b="1" kern="1200" dirty="0">
                <a:solidFill>
                  <a:schemeClr val="accent6">
                    <a:lumMod val="75000"/>
                  </a:schemeClr>
                </a:solidFill>
              </a:rPr>
              <a:t>MICROSOFT CERTIFIED TRAINER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9E1EC8D-9CC3-3833-3C96-10299A66845A}"/>
              </a:ext>
            </a:extLst>
          </p:cNvPr>
          <p:cNvSpPr/>
          <p:nvPr/>
        </p:nvSpPr>
        <p:spPr>
          <a:xfrm>
            <a:off x="387915" y="857787"/>
            <a:ext cx="11067024" cy="5208932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CEF229E9-C2A7-28AA-4FF8-738645414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933" y="1220359"/>
            <a:ext cx="1283873" cy="1194124"/>
          </a:xfrm>
          <a:prstGeom prst="rect">
            <a:avLst/>
          </a:prstGeom>
        </p:spPr>
      </p:pic>
      <p:pic>
        <p:nvPicPr>
          <p:cNvPr id="8" name="Imagen 7" descr="Imagen que contiene interior, edificio, tabla, cocina&#10;&#10;Descripción generada automáticamente">
            <a:extLst>
              <a:ext uri="{FF2B5EF4-FFF2-40B4-BE49-F238E27FC236}">
                <a16:creationId xmlns:a16="http://schemas.microsoft.com/office/drawing/2014/main" id="{B8391B77-04CF-7305-6474-01BD8D110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99" t="18408" b="47162"/>
          <a:stretch/>
        </p:blipFill>
        <p:spPr>
          <a:xfrm>
            <a:off x="7614704" y="4940476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76EBA-83D8-612E-2D81-50EEC61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9" y="680437"/>
            <a:ext cx="10515600" cy="643868"/>
          </a:xfrm>
        </p:spPr>
        <p:txBody>
          <a:bodyPr>
            <a:normAutofit/>
          </a:bodyPr>
          <a:lstStyle/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Objetivo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04C26-5B6D-19CD-675F-828D617B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59" y="1557612"/>
            <a:ext cx="7225862" cy="243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0" i="1" dirty="0">
                <a:solidFill>
                  <a:srgbClr val="2D2D2D"/>
                </a:solidFill>
                <a:effectLst/>
                <a:latin typeface="Roboto" panose="02000000000000000000" pitchFamily="2" charset="0"/>
              </a:rPr>
              <a:t>Al finalizar de forma efectiva el contenido práctico, actividades y evaluaciones el participante tendrá los conocimientos para un manejo básico y esencial en el que destaca el manejo de funcionalidades, herramientas, gráficos y fórmulas de Microsoft Excel.</a:t>
            </a:r>
            <a:endParaRPr lang="es-MX" sz="2000" i="1" dirty="0"/>
          </a:p>
        </p:txBody>
      </p:sp>
    </p:spTree>
    <p:extLst>
      <p:ext uri="{BB962C8B-B14F-4D97-AF65-F5344CB8AC3E}">
        <p14:creationId xmlns:p14="http://schemas.microsoft.com/office/powerpoint/2010/main" val="114566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2693F-C517-8FA7-5DAE-8445DEB1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735"/>
            <a:ext cx="10515600" cy="913260"/>
          </a:xfrm>
        </p:spPr>
        <p:txBody>
          <a:bodyPr>
            <a:normAutofit/>
          </a:bodyPr>
          <a:lstStyle/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Metodología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2D8BD1-7A1A-0F82-A3C9-707CDA2B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331" y="1245809"/>
            <a:ext cx="10515600" cy="1527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/>
              <a:t>Contenido</a:t>
            </a:r>
          </a:p>
          <a:p>
            <a:pPr lvl="1"/>
            <a:r>
              <a:rPr lang="es-ES" sz="1800" dirty="0"/>
              <a:t>Análisis técnico y conceptual en PPT</a:t>
            </a:r>
          </a:p>
          <a:p>
            <a:pPr lvl="1"/>
            <a:r>
              <a:rPr lang="es-ES" sz="1800" dirty="0"/>
              <a:t>Ejercicios en clases en EXCEL</a:t>
            </a:r>
            <a:endParaRPr lang="es-MX" sz="18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D30D653-0C01-D53A-0842-12E74BB9C43F}"/>
              </a:ext>
            </a:extLst>
          </p:cNvPr>
          <p:cNvSpPr txBox="1">
            <a:spLocks/>
          </p:cNvSpPr>
          <p:nvPr/>
        </p:nvSpPr>
        <p:spPr>
          <a:xfrm>
            <a:off x="1255987" y="3313281"/>
            <a:ext cx="10515600" cy="128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i="1" dirty="0"/>
              <a:t>Evaluación Final : 100%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MX" sz="1800" i="1" dirty="0"/>
              <a:t>Ejercicio en Excel entregable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A70A22-0096-4BC0-64C6-077491A8EE30}"/>
              </a:ext>
            </a:extLst>
          </p:cNvPr>
          <p:cNvSpPr txBox="1">
            <a:spLocks/>
          </p:cNvSpPr>
          <p:nvPr/>
        </p:nvSpPr>
        <p:spPr>
          <a:xfrm>
            <a:off x="990600" y="4191099"/>
            <a:ext cx="10515600" cy="91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Requisitos curso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E7EDFA6-06CD-4231-77AA-C3033C3F4739}"/>
              </a:ext>
            </a:extLst>
          </p:cNvPr>
          <p:cNvSpPr txBox="1">
            <a:spLocks/>
          </p:cNvSpPr>
          <p:nvPr/>
        </p:nvSpPr>
        <p:spPr>
          <a:xfrm>
            <a:off x="990600" y="2582605"/>
            <a:ext cx="10515600" cy="91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Evaluación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050B3C1-53A1-D884-29B3-E745C98566D7}"/>
              </a:ext>
            </a:extLst>
          </p:cNvPr>
          <p:cNvSpPr txBox="1">
            <a:spLocks/>
          </p:cNvSpPr>
          <p:nvPr/>
        </p:nvSpPr>
        <p:spPr>
          <a:xfrm>
            <a:off x="1345324" y="4968158"/>
            <a:ext cx="10515600" cy="128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i="1" dirty="0"/>
              <a:t>Aprobación Evaluación Final</a:t>
            </a:r>
          </a:p>
          <a:p>
            <a:pPr marL="0" indent="0">
              <a:buNone/>
            </a:pPr>
            <a:r>
              <a:rPr lang="es-MX" sz="2000" i="1" dirty="0"/>
              <a:t>Asistencia 5 clases de 6</a:t>
            </a:r>
          </a:p>
        </p:txBody>
      </p:sp>
    </p:spTree>
    <p:extLst>
      <p:ext uri="{BB962C8B-B14F-4D97-AF65-F5344CB8AC3E}">
        <p14:creationId xmlns:p14="http://schemas.microsoft.com/office/powerpoint/2010/main" val="248885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14E8D-DFEA-F777-4591-7B801662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692457"/>
            <a:ext cx="7764261" cy="5335481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es-ES" sz="6300" b="1" i="1" dirty="0">
                <a:solidFill>
                  <a:schemeClr val="accent5">
                    <a:lumMod val="75000"/>
                  </a:schemeClr>
                </a:solidFill>
              </a:rPr>
              <a:t>Programa curso de Excel inicial</a:t>
            </a:r>
          </a:p>
          <a:p>
            <a:pPr marL="0" indent="0" algn="l">
              <a:buNone/>
            </a:pPr>
            <a:endParaRPr lang="es-ES" sz="2200" b="0" i="0" dirty="0">
              <a:solidFill>
                <a:srgbClr val="2D2D2D"/>
              </a:solidFill>
              <a:effectLst/>
            </a:endParaRPr>
          </a:p>
          <a:p>
            <a:pPr marL="0" indent="0" algn="l">
              <a:buNone/>
            </a:pPr>
            <a:r>
              <a:rPr lang="es-ES" sz="2200" b="0" i="0" dirty="0">
                <a:solidFill>
                  <a:srgbClr val="2D2D2D"/>
                </a:solidFill>
                <a:effectLst/>
              </a:rPr>
              <a:t>1. Introducción a Excel y Funcionalidades 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Introducción a Excel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Conociendo Excel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Funcionalidades básicas</a:t>
            </a:r>
          </a:p>
          <a:p>
            <a:pPr lvl="1"/>
            <a:r>
              <a:rPr lang="es-ES" sz="2200" dirty="0">
                <a:solidFill>
                  <a:srgbClr val="2D2D2D"/>
                </a:solidFill>
              </a:rPr>
              <a:t>Disposición y vista de página</a:t>
            </a:r>
            <a:endParaRPr lang="es-ES" sz="2200" b="0" i="0" dirty="0">
              <a:solidFill>
                <a:srgbClr val="2D2D2D"/>
              </a:solidFill>
              <a:effectLst/>
            </a:endParaRPr>
          </a:p>
          <a:p>
            <a:pPr marL="0" indent="0" algn="l">
              <a:buNone/>
            </a:pPr>
            <a:r>
              <a:rPr lang="es-ES" sz="2200" b="0" i="0" dirty="0">
                <a:solidFill>
                  <a:srgbClr val="2D2D2D"/>
                </a:solidFill>
                <a:effectLst/>
              </a:rPr>
              <a:t>2. Formatos y Datos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 Formatos y estilos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 Copiar y pegar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 Formatos condicionales</a:t>
            </a:r>
          </a:p>
          <a:p>
            <a:pPr lvl="1"/>
            <a:r>
              <a:rPr lang="es-ES" sz="2200" dirty="0">
                <a:solidFill>
                  <a:srgbClr val="2D2D2D"/>
                </a:solidFill>
              </a:rPr>
              <a:t> Datos</a:t>
            </a:r>
            <a:endParaRPr lang="es-ES" sz="2200" b="0" i="0" dirty="0">
              <a:solidFill>
                <a:srgbClr val="2D2D2D"/>
              </a:solidFill>
              <a:effectLst/>
            </a:endParaRPr>
          </a:p>
          <a:p>
            <a:pPr marL="0" indent="0" algn="l">
              <a:buNone/>
            </a:pPr>
            <a:r>
              <a:rPr lang="es-ES" sz="2200" b="0" i="0" dirty="0">
                <a:solidFill>
                  <a:srgbClr val="2D2D2D"/>
                </a:solidFill>
                <a:effectLst/>
              </a:rPr>
              <a:t>3. Operaciones Aritméticas y Funciones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 Operaciones aritméticas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 Funciones básicas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 Funciones matemáticas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 Funciones estadísticas </a:t>
            </a:r>
          </a:p>
          <a:p>
            <a:pPr marL="0" indent="0" algn="l">
              <a:buNone/>
            </a:pPr>
            <a:r>
              <a:rPr lang="es-ES" sz="2200" b="0" i="0" dirty="0">
                <a:solidFill>
                  <a:srgbClr val="2D2D2D"/>
                </a:solidFill>
                <a:effectLst/>
              </a:rPr>
              <a:t>4. Manejo de Referencias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Referencias relativas y absolutas</a:t>
            </a:r>
          </a:p>
          <a:p>
            <a:pPr lvl="1"/>
            <a:r>
              <a:rPr lang="es-ES" sz="2200" dirty="0">
                <a:solidFill>
                  <a:srgbClr val="2D2D2D"/>
                </a:solidFill>
              </a:rPr>
              <a:t>Referencias entre hojas y externas</a:t>
            </a:r>
            <a:endParaRPr lang="es-ES" sz="2200" b="0" i="0" dirty="0">
              <a:solidFill>
                <a:srgbClr val="2D2D2D"/>
              </a:solidFill>
              <a:effectLst/>
            </a:endParaRP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Referencias por Nombre 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Referencias mixtas</a:t>
            </a:r>
          </a:p>
          <a:p>
            <a:pPr marL="0" indent="0" algn="l">
              <a:buNone/>
            </a:pPr>
            <a:r>
              <a:rPr lang="es-ES" sz="2200" b="0" i="0" dirty="0">
                <a:solidFill>
                  <a:srgbClr val="2D2D2D"/>
                </a:solidFill>
                <a:effectLst/>
              </a:rPr>
              <a:t>5. Tablas y Herramientas Gráficas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Manejo de tablas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Gráficos descriptivos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Gráficos comparativos y combinados</a:t>
            </a:r>
          </a:p>
          <a:p>
            <a:pPr lvl="1"/>
            <a:r>
              <a:rPr lang="es-ES" sz="2200" b="0" i="0" dirty="0">
                <a:solidFill>
                  <a:srgbClr val="2D2D2D"/>
                </a:solidFill>
                <a:effectLst/>
              </a:rPr>
              <a:t>Gráficos de tendencias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017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8A9BA92-FE7F-3035-45D6-E14BC2955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38817"/>
              </p:ext>
            </p:extLst>
          </p:nvPr>
        </p:nvGraphicFramePr>
        <p:xfrm>
          <a:off x="917993" y="1055746"/>
          <a:ext cx="5932124" cy="4865904"/>
        </p:xfrm>
        <a:graphic>
          <a:graphicData uri="http://schemas.openxmlformats.org/drawingml/2006/table">
            <a:tbl>
              <a:tblPr/>
              <a:tblGrid>
                <a:gridCol w="739273">
                  <a:extLst>
                    <a:ext uri="{9D8B030D-6E8A-4147-A177-3AD203B41FA5}">
                      <a16:colId xmlns:a16="http://schemas.microsoft.com/office/drawing/2014/main" val="3373677245"/>
                    </a:ext>
                  </a:extLst>
                </a:gridCol>
                <a:gridCol w="3915355">
                  <a:extLst>
                    <a:ext uri="{9D8B030D-6E8A-4147-A177-3AD203B41FA5}">
                      <a16:colId xmlns:a16="http://schemas.microsoft.com/office/drawing/2014/main" val="3511950044"/>
                    </a:ext>
                  </a:extLst>
                </a:gridCol>
                <a:gridCol w="638748">
                  <a:extLst>
                    <a:ext uri="{9D8B030D-6E8A-4147-A177-3AD203B41FA5}">
                      <a16:colId xmlns:a16="http://schemas.microsoft.com/office/drawing/2014/main" val="3302699450"/>
                    </a:ext>
                  </a:extLst>
                </a:gridCol>
                <a:gridCol w="638748">
                  <a:extLst>
                    <a:ext uri="{9D8B030D-6E8A-4147-A177-3AD203B41FA5}">
                      <a16:colId xmlns:a16="http://schemas.microsoft.com/office/drawing/2014/main" val="4260201820"/>
                    </a:ext>
                  </a:extLst>
                </a:gridCol>
              </a:tblGrid>
              <a:tr h="179854">
                <a:tc rowSpan="9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1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233" marR="97233" marT="48617" marB="486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Inicio</a:t>
                      </a:r>
                      <a:endParaRPr lang="es-MX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18:30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624943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 Espera Alumnos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56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18:35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67371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</a:t>
                      </a:r>
                      <a:endParaRPr lang="es-MX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56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18:45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173543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Curso</a:t>
                      </a:r>
                      <a:endParaRPr lang="es-MX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56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18:55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897332"/>
                  </a:ext>
                </a:extLst>
              </a:tr>
              <a:tr h="2792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Módulo1. Introducción a Excel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450975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M1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56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19:10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626581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Ejer1. Plantillas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56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19:25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501787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19:35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205530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TiempoBloque1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1:05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11092"/>
                  </a:ext>
                </a:extLst>
              </a:tr>
              <a:tr h="27926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303868"/>
                  </a:ext>
                </a:extLst>
              </a:tr>
              <a:tr h="179854">
                <a:tc rowSpan="8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2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233" marR="97233" marT="48617" marB="486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Módulo2. Conociendo Excel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052888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M2</a:t>
                      </a:r>
                      <a:endParaRPr lang="es-MX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56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19:45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018533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Ejer1. CeldasLibrosHojas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56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20:10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033153"/>
                  </a:ext>
                </a:extLst>
              </a:tr>
              <a:tr h="2792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Módulo3. Funcionalidades</a:t>
                      </a:r>
                      <a:endParaRPr lang="es-MX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82631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M3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56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20:20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074656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Ejer3. BorrarRellenadoBuscarReemplazar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56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20:45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065340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20:55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03806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TiempoBloque2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1:20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956105"/>
                  </a:ext>
                </a:extLst>
              </a:tr>
              <a:tr h="27926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928392"/>
                  </a:ext>
                </a:extLst>
              </a:tr>
              <a:tr h="179854">
                <a:tc rowSpan="4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3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233" marR="97233" marT="48617" marB="486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Módulo4. Disposición de Página y Vista de Página</a:t>
                      </a:r>
                      <a:endParaRPr lang="es-E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377384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M4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56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21:05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513705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Ejer4. ImpresiónVistaVentanas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56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21:30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022065"/>
                  </a:ext>
                </a:extLst>
              </a:tr>
              <a:tr h="179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TiempoBloque3</a:t>
                      </a:r>
                      <a:endParaRPr lang="es-MX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0:35</a:t>
                      </a:r>
                      <a:endParaRPr lang="es-MX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8" marR="10128" marT="101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950095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45BF6CEB-6422-616A-75F1-5BCADAA0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93" y="138501"/>
            <a:ext cx="10515600" cy="913260"/>
          </a:xfrm>
        </p:spPr>
        <p:txBody>
          <a:bodyPr>
            <a:normAutofit/>
          </a:bodyPr>
          <a:lstStyle/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Planificación Clase 1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6925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46194"/>
      </a:dk2>
      <a:lt2>
        <a:srgbClr val="052F61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287</Words>
  <Application>Microsoft Office PowerPoint</Application>
  <PresentationFormat>Panorámica</PresentationFormat>
  <Paragraphs>108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Tema de Office</vt:lpstr>
      <vt:lpstr>1_Tema de Office</vt:lpstr>
      <vt:lpstr>Presentación de PowerPoint</vt:lpstr>
      <vt:lpstr>Objetivo</vt:lpstr>
      <vt:lpstr>Metodología</vt:lpstr>
      <vt:lpstr>Presentación de PowerPoint</vt:lpstr>
      <vt:lpstr>Planificación Clase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Paulo Merino</dc:creator>
  <cp:lastModifiedBy>Paulo Merino</cp:lastModifiedBy>
  <cp:revision>2</cp:revision>
  <dcterms:created xsi:type="dcterms:W3CDTF">2022-10-21T18:28:15Z</dcterms:created>
  <dcterms:modified xsi:type="dcterms:W3CDTF">2022-11-15T18:22:33Z</dcterms:modified>
</cp:coreProperties>
</file>