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 id="2147483800" r:id="rId2"/>
    <p:sldMasterId id="2147483813" r:id="rId3"/>
    <p:sldMasterId id="2147483826" r:id="rId4"/>
  </p:sldMasterIdLst>
  <p:notesMasterIdLst>
    <p:notesMasterId r:id="rId24"/>
  </p:notesMasterIdLst>
  <p:sldIdLst>
    <p:sldId id="360" r:id="rId5"/>
    <p:sldId id="361" r:id="rId6"/>
    <p:sldId id="315" r:id="rId7"/>
    <p:sldId id="298" r:id="rId8"/>
    <p:sldId id="336" r:id="rId9"/>
    <p:sldId id="337" r:id="rId10"/>
    <p:sldId id="299" r:id="rId11"/>
    <p:sldId id="373" r:id="rId12"/>
    <p:sldId id="374" r:id="rId13"/>
    <p:sldId id="300" r:id="rId14"/>
    <p:sldId id="308" r:id="rId15"/>
    <p:sldId id="377" r:id="rId16"/>
    <p:sldId id="375" r:id="rId17"/>
    <p:sldId id="376" r:id="rId18"/>
    <p:sldId id="302" r:id="rId19"/>
    <p:sldId id="378" r:id="rId20"/>
    <p:sldId id="379" r:id="rId21"/>
    <p:sldId id="380" r:id="rId22"/>
    <p:sldId id="381"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96283" autoAdjust="0"/>
  </p:normalViewPr>
  <p:slideViewPr>
    <p:cSldViewPr snapToGrid="0">
      <p:cViewPr varScale="1">
        <p:scale>
          <a:sx n="104" d="100"/>
          <a:sy n="104" d="100"/>
        </p:scale>
        <p:origin x="1128" y="10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23/11/2022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F2818-3C39-18CB-2955-B8B1A80B2E7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BD55E60-77F1-6D97-8469-B00494F2F3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A883855-4C28-C156-8AD8-67736E2073CB}"/>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D1C5D87A-0187-B834-4756-B929D261392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B8C048-B9C6-A630-3047-F42D2AC2CF0D}"/>
              </a:ext>
            </a:extLst>
          </p:cNvPr>
          <p:cNvSpPr>
            <a:spLocks noGrp="1"/>
          </p:cNvSpPr>
          <p:nvPr>
            <p:ph type="sldNum" sz="quarter" idx="12"/>
          </p:nvPr>
        </p:nvSpPr>
        <p:spPr/>
        <p:txBody>
          <a:bodyPr/>
          <a:lstStyle/>
          <a:p>
            <a:fld id="{D8B0E34B-98D1-41CA-B4AB-4594C8487184}" type="slidenum">
              <a:rPr lang="es-MX" smtClean="0"/>
              <a:t>‹Nº›</a:t>
            </a:fld>
            <a:endParaRPr lang="es-MX"/>
          </a:p>
        </p:txBody>
      </p:sp>
      <p:pic>
        <p:nvPicPr>
          <p:cNvPr id="7" name="Imagen 6" descr="Imagen que contiene interior, edificio, tabla, cocina&#10;&#10;Descripción generada automáticamente">
            <a:extLst>
              <a:ext uri="{FF2B5EF4-FFF2-40B4-BE49-F238E27FC236}">
                <a16:creationId xmlns:a16="http://schemas.microsoft.com/office/drawing/2014/main" id="{BAD0949F-F2E1-D129-70B0-701C89788FA4}"/>
              </a:ext>
            </a:extLst>
          </p:cNvPr>
          <p:cNvPicPr>
            <a:picLocks noChangeAspect="1"/>
          </p:cNvPicPr>
          <p:nvPr userDrawn="1"/>
        </p:nvPicPr>
        <p:blipFill rotWithShape="1">
          <a:blip r:embed="rId2"/>
          <a:srcRect l="70999" t="18408" b="47162"/>
          <a:stretch/>
        </p:blipFill>
        <p:spPr>
          <a:xfrm>
            <a:off x="8153400" y="350891"/>
            <a:ext cx="3495124" cy="863745"/>
          </a:xfrm>
          <a:prstGeom prst="rect">
            <a:avLst/>
          </a:prstGeom>
        </p:spPr>
      </p:pic>
      <p:sp>
        <p:nvSpPr>
          <p:cNvPr id="8" name="Rectángulo 7">
            <a:extLst>
              <a:ext uri="{FF2B5EF4-FFF2-40B4-BE49-F238E27FC236}">
                <a16:creationId xmlns:a16="http://schemas.microsoft.com/office/drawing/2014/main" id="{0F32DA35-52BA-C5F7-FFD3-6F1D306CA1CD}"/>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Imagen 8">
            <a:extLst>
              <a:ext uri="{FF2B5EF4-FFF2-40B4-BE49-F238E27FC236}">
                <a16:creationId xmlns:a16="http://schemas.microsoft.com/office/drawing/2014/main" id="{5DDF1A60-B07A-15B2-9063-55655DF583AB}"/>
              </a:ext>
            </a:extLst>
          </p:cNvPr>
          <p:cNvPicPr>
            <a:picLocks noChangeAspect="1"/>
          </p:cNvPicPr>
          <p:nvPr userDrawn="1"/>
        </p:nvPicPr>
        <p:blipFill rotWithShape="1">
          <a:blip r:embed="rId3"/>
          <a:srcRect l="29128" t="21715" r="24168"/>
          <a:stretch/>
        </p:blipFill>
        <p:spPr>
          <a:xfrm>
            <a:off x="0" y="0"/>
            <a:ext cx="5802264" cy="6593801"/>
          </a:xfrm>
          <a:prstGeom prst="rect">
            <a:avLst/>
          </a:prstGeom>
        </p:spPr>
      </p:pic>
    </p:spTree>
    <p:extLst>
      <p:ext uri="{BB962C8B-B14F-4D97-AF65-F5344CB8AC3E}">
        <p14:creationId xmlns:p14="http://schemas.microsoft.com/office/powerpoint/2010/main" val="2194618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9E1865-CD74-0282-B715-1D7359801AB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88FAB4A-01F3-FE6E-6EFD-DC255625F2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E14D20F-B193-83FF-EA49-3EB3500A1F63}"/>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86D29B72-B1D7-3857-F18E-DFCD4F1A4D3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52FBC2-85D8-ED02-10CF-B30269581CF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04905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165920-4A14-A669-9CEC-5F2D3090B77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91D94C1-E780-1498-87DA-3548ECBF27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A62B12-9224-5901-1979-BC904019B25F}"/>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4C1A96DA-7466-9B50-AA15-E051AE00D19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CF851DA-2B78-1EE9-E135-D5E36BEB03A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815665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7849" y="3768695"/>
            <a:ext cx="6501354" cy="441150"/>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4" name="Content Placeholder 3"/>
          <p:cNvSpPr>
            <a:spLocks noGrp="1"/>
          </p:cNvSpPr>
          <p:nvPr>
            <p:ph sz="half" idx="2"/>
          </p:nvPr>
        </p:nvSpPr>
        <p:spPr>
          <a:xfrm>
            <a:off x="907849" y="4210882"/>
            <a:ext cx="4937760" cy="1879725"/>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Text Placeholder 4"/>
          <p:cNvSpPr>
            <a:spLocks noGrp="1"/>
          </p:cNvSpPr>
          <p:nvPr>
            <p:ph type="body" sz="quarter" idx="3"/>
          </p:nvPr>
        </p:nvSpPr>
        <p:spPr>
          <a:xfrm>
            <a:off x="7875804" y="4405066"/>
            <a:ext cx="3507194" cy="1756451"/>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Content Placeholder 5"/>
          <p:cNvSpPr>
            <a:spLocks noGrp="1"/>
          </p:cNvSpPr>
          <p:nvPr>
            <p:ph sz="quarter" idx="4"/>
          </p:nvPr>
        </p:nvSpPr>
        <p:spPr>
          <a:xfrm>
            <a:off x="7875804" y="1905467"/>
            <a:ext cx="3507194" cy="230437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14" name="Marcador de pie de página 13">
            <a:extLst>
              <a:ext uri="{FF2B5EF4-FFF2-40B4-BE49-F238E27FC236}">
                <a16:creationId xmlns:a16="http://schemas.microsoft.com/office/drawing/2014/main" id="{6A9511F8-AD39-174F-B383-0169CBF9166A}"/>
              </a:ext>
            </a:extLst>
          </p:cNvPr>
          <p:cNvSpPr>
            <a:spLocks noGrp="1"/>
          </p:cNvSpPr>
          <p:nvPr>
            <p:ph type="ftr" sz="quarter" idx="11"/>
          </p:nvPr>
        </p:nvSpPr>
        <p:spPr/>
        <p:txBody>
          <a:bodyPr/>
          <a:lstStyle>
            <a:lvl1pPr>
              <a:defRPr/>
            </a:lvl1pPr>
          </a:lstStyle>
          <a:p>
            <a:r>
              <a:rPr lang="en-US" dirty="0"/>
              <a:t>CURSO DE EXCEL: </a:t>
            </a:r>
            <a:r>
              <a:rPr lang="en-US" dirty="0" err="1"/>
              <a:t>Optimización</a:t>
            </a:r>
            <a:r>
              <a:rPr lang="en-US" dirty="0"/>
              <a:t> del </a:t>
            </a:r>
            <a:r>
              <a:rPr lang="en-US" dirty="0" err="1"/>
              <a:t>trabajo</a:t>
            </a:r>
            <a:endParaRPr lang="en-US" dirty="0"/>
          </a:p>
        </p:txBody>
      </p:sp>
      <p:sp>
        <p:nvSpPr>
          <p:cNvPr id="15" name="Marcador de número de diapositiva 14">
            <a:extLst>
              <a:ext uri="{FF2B5EF4-FFF2-40B4-BE49-F238E27FC236}">
                <a16:creationId xmlns:a16="http://schemas.microsoft.com/office/drawing/2014/main" id="{3DC6BCEE-12AB-2FB5-8962-A031D1A4160D}"/>
              </a:ext>
            </a:extLst>
          </p:cNvPr>
          <p:cNvSpPr>
            <a:spLocks noGrp="1"/>
          </p:cNvSpPr>
          <p:nvPr>
            <p:ph type="sldNum" sz="quarter" idx="12"/>
          </p:nvPr>
        </p:nvSpPr>
        <p:spPr/>
        <p:txBody>
          <a:bodyPr/>
          <a:lstStyle/>
          <a:p>
            <a:fld id="{DBA1B0FB-D917-4C8C-928F-313BD683BF39}" type="slidenum">
              <a:rPr lang="en-US" smtClean="0"/>
              <a:pPr/>
              <a:t>‹Nº›</a:t>
            </a:fld>
            <a:endParaRPr lang="en-US" dirty="0"/>
          </a:p>
        </p:txBody>
      </p:sp>
      <p:sp>
        <p:nvSpPr>
          <p:cNvPr id="16" name="Título 15">
            <a:extLst>
              <a:ext uri="{FF2B5EF4-FFF2-40B4-BE49-F238E27FC236}">
                <a16:creationId xmlns:a16="http://schemas.microsoft.com/office/drawing/2014/main" id="{9CFB319E-EF99-52B1-69EF-73BA4B2945BE}"/>
              </a:ext>
            </a:extLst>
          </p:cNvPr>
          <p:cNvSpPr>
            <a:spLocks noGrp="1"/>
          </p:cNvSpPr>
          <p:nvPr>
            <p:ph type="title"/>
          </p:nvPr>
        </p:nvSpPr>
        <p:spPr>
          <a:xfrm>
            <a:off x="732375" y="156573"/>
            <a:ext cx="10058400" cy="1450757"/>
          </a:xfrm>
        </p:spPr>
        <p:txBody>
          <a:bodyPr/>
          <a:lstStyle/>
          <a:p>
            <a:r>
              <a:rPr lang="es-ES"/>
              <a:t>Haga clic para modificar el estilo de título del patrón</a:t>
            </a:r>
            <a:endParaRPr lang="es-MX"/>
          </a:p>
        </p:txBody>
      </p:sp>
      <p:sp>
        <p:nvSpPr>
          <p:cNvPr id="17" name="Text Placeholder 2">
            <a:extLst>
              <a:ext uri="{FF2B5EF4-FFF2-40B4-BE49-F238E27FC236}">
                <a16:creationId xmlns:a16="http://schemas.microsoft.com/office/drawing/2014/main" id="{92476890-E3C7-2822-4C0E-AE59E7399A6D}"/>
              </a:ext>
            </a:extLst>
          </p:cNvPr>
          <p:cNvSpPr>
            <a:spLocks noGrp="1"/>
          </p:cNvSpPr>
          <p:nvPr>
            <p:ph type="body" idx="13" hasCustomPrompt="1"/>
          </p:nvPr>
        </p:nvSpPr>
        <p:spPr>
          <a:xfrm>
            <a:off x="907848" y="1905467"/>
            <a:ext cx="6501355" cy="54746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Tree>
    <p:extLst>
      <p:ext uri="{BB962C8B-B14F-4D97-AF65-F5344CB8AC3E}">
        <p14:creationId xmlns:p14="http://schemas.microsoft.com/office/powerpoint/2010/main" val="5768911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FEE50-7188-1296-70B7-DC2F3F4107E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AB59500-A1D2-D246-27BE-14041ADF2CE3}"/>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4" name="Marcador de pie de página 3">
            <a:extLst>
              <a:ext uri="{FF2B5EF4-FFF2-40B4-BE49-F238E27FC236}">
                <a16:creationId xmlns:a16="http://schemas.microsoft.com/office/drawing/2014/main" id="{3D2DBE65-0B91-FE2B-6261-504584A76B49}"/>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100AB237-EA0B-67AF-603F-548C7C47512E}"/>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01042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981718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205731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1728254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726971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2F215D3-E2C5-4608-B5FE-E3B7F3B0786B}" type="datetimeFigureOut">
              <a:rPr lang="es-MX" smtClean="0"/>
              <a:t>23/11/2022</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7554988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2F215D3-E2C5-4608-B5FE-E3B7F3B0786B}" type="datetimeFigureOut">
              <a:rPr lang="es-MX" smtClean="0"/>
              <a:t>23/11/2022</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92212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825A2-29B4-4C69-1CF7-F2B5AE5DCA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23F2C53-3042-4855-BCAE-30D4EBE5462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B272A1A-EB56-CAD7-ED99-B918F2687F30}"/>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442B60D2-F76D-DAD8-C3D7-02A467FE58B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96C2ECE-E0FB-EEFC-EC32-F822E6AF0411}"/>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775249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215D3-E2C5-4608-B5FE-E3B7F3B0786B}" type="datetimeFigureOut">
              <a:rPr lang="es-MX" smtClean="0"/>
              <a:t>23/11/2022</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7747021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645141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8861815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062346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7979946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mparación">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pic>
        <p:nvPicPr>
          <p:cNvPr id="4" name="Imagen 3" descr="Imagen que contiene interior, edificio, tabla, cocina&#10;&#10;Descripción generada automáticamente">
            <a:extLst>
              <a:ext uri="{FF2B5EF4-FFF2-40B4-BE49-F238E27FC236}">
                <a16:creationId xmlns:a16="http://schemas.microsoft.com/office/drawing/2014/main" id="{FA603264-3531-DFC8-CB01-437E6D597865}"/>
              </a:ext>
            </a:extLst>
          </p:cNvPr>
          <p:cNvPicPr>
            <a:picLocks noChangeAspect="1"/>
          </p:cNvPicPr>
          <p:nvPr userDrawn="1"/>
        </p:nvPicPr>
        <p:blipFill rotWithShape="1">
          <a:blip r:embed="rId2"/>
          <a:srcRect l="70999" t="18408" b="47162"/>
          <a:stretch/>
        </p:blipFill>
        <p:spPr>
          <a:xfrm>
            <a:off x="8153400" y="350891"/>
            <a:ext cx="3495124" cy="863745"/>
          </a:xfrm>
          <a:prstGeom prst="rect">
            <a:avLst/>
          </a:prstGeom>
        </p:spPr>
      </p:pic>
      <p:pic>
        <p:nvPicPr>
          <p:cNvPr id="6" name="Imagen 5">
            <a:extLst>
              <a:ext uri="{FF2B5EF4-FFF2-40B4-BE49-F238E27FC236}">
                <a16:creationId xmlns:a16="http://schemas.microsoft.com/office/drawing/2014/main" id="{4D160DBC-6672-ECC2-837C-4796F9A2C48F}"/>
              </a:ext>
            </a:extLst>
          </p:cNvPr>
          <p:cNvPicPr>
            <a:picLocks noChangeAspect="1"/>
          </p:cNvPicPr>
          <p:nvPr userDrawn="1"/>
        </p:nvPicPr>
        <p:blipFill rotWithShape="1">
          <a:blip r:embed="rId3"/>
          <a:srcRect l="29128" t="21715" r="24168"/>
          <a:stretch/>
        </p:blipFill>
        <p:spPr>
          <a:xfrm>
            <a:off x="0" y="0"/>
            <a:ext cx="5802264" cy="6593801"/>
          </a:xfrm>
          <a:prstGeom prst="rect">
            <a:avLst/>
          </a:prstGeom>
        </p:spPr>
      </p:pic>
      <p:sp>
        <p:nvSpPr>
          <p:cNvPr id="7" name="Rectángulo 6">
            <a:extLst>
              <a:ext uri="{FF2B5EF4-FFF2-40B4-BE49-F238E27FC236}">
                <a16:creationId xmlns:a16="http://schemas.microsoft.com/office/drawing/2014/main" id="{97672F12-75CA-FD9B-D031-C0106776CFB0}"/>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2800391532"/>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608826231"/>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277022193"/>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07368385"/>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581617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888BB-81A0-EF81-8C21-36691D070E4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D086525-EA63-7896-16A5-7B8DFB89D4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F9C30F-142A-80CC-3B27-87F7B25A4EA7}"/>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A30E3765-0ADF-CA68-262E-93876C8610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1428B8-5505-9BB5-F2D3-EAFBE7F41A7A}"/>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5959096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771485200"/>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83391845"/>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650403455"/>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82754879"/>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498403552"/>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982826511"/>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14984550"/>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4986657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10;&#10;Descripción generada automáticamente">
            <a:extLst>
              <a:ext uri="{FF2B5EF4-FFF2-40B4-BE49-F238E27FC236}">
                <a16:creationId xmlns:a16="http://schemas.microsoft.com/office/drawing/2014/main" id="{C8CF418A-7826-1548-9644-5987EA0D3AF2}"/>
              </a:ext>
            </a:extLst>
          </p:cNvPr>
          <p:cNvPicPr>
            <a:picLocks noChangeAspect="1"/>
          </p:cNvPicPr>
          <p:nvPr userDrawn="1"/>
        </p:nvPicPr>
        <p:blipFill rotWithShape="1">
          <a:blip r:embed="rId2"/>
          <a:srcRect l="70999" t="18408" b="47162"/>
          <a:stretch/>
        </p:blipFill>
        <p:spPr>
          <a:xfrm>
            <a:off x="8153400" y="381089"/>
            <a:ext cx="3495124" cy="863745"/>
          </a:xfrm>
          <a:prstGeom prst="rect">
            <a:avLst/>
          </a:prstGeom>
        </p:spPr>
      </p:pic>
    </p:spTree>
    <p:extLst>
      <p:ext uri="{BB962C8B-B14F-4D97-AF65-F5344CB8AC3E}">
        <p14:creationId xmlns:p14="http://schemas.microsoft.com/office/powerpoint/2010/main" val="3041300612"/>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12815528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D4AC3-D535-3197-3C94-2C6CA83708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CB169A1-9547-73C0-8281-17648D45EFC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B13845F-90C2-10A0-0F2E-F854E01A19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C4B428-0E7F-B833-1EB0-E61C35103CCB}"/>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Marcador de pie de página 5">
            <a:extLst>
              <a:ext uri="{FF2B5EF4-FFF2-40B4-BE49-F238E27FC236}">
                <a16:creationId xmlns:a16="http://schemas.microsoft.com/office/drawing/2014/main" id="{08FB0132-383A-8DD4-70D7-D7F3D90B3E7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8A571D1-DA40-991C-C15F-42F8A08F06E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281796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740058659"/>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729968720"/>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2885120"/>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65387869"/>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453648660"/>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000968640"/>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489022698"/>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446791439"/>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9363571"/>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Comparación">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pic>
        <p:nvPicPr>
          <p:cNvPr id="4" name="Imagen 3" descr="Imagen que contiene interior, edificio, tabla, cocina&#10;&#10;Descripción generada automáticamente">
            <a:extLst>
              <a:ext uri="{FF2B5EF4-FFF2-40B4-BE49-F238E27FC236}">
                <a16:creationId xmlns:a16="http://schemas.microsoft.com/office/drawing/2014/main" id="{A8C027A3-0997-1D3D-A1AA-5ED5D72D6326}"/>
              </a:ext>
            </a:extLst>
          </p:cNvPr>
          <p:cNvPicPr>
            <a:picLocks noChangeAspect="1"/>
          </p:cNvPicPr>
          <p:nvPr userDrawn="1"/>
        </p:nvPicPr>
        <p:blipFill rotWithShape="1">
          <a:blip r:embed="rId2"/>
          <a:srcRect l="70999" t="18408" b="47162"/>
          <a:stretch/>
        </p:blipFill>
        <p:spPr>
          <a:xfrm>
            <a:off x="8102423" y="304941"/>
            <a:ext cx="3495124" cy="863745"/>
          </a:xfrm>
          <a:prstGeom prst="rect">
            <a:avLst/>
          </a:prstGeom>
        </p:spPr>
      </p:pic>
      <p:sp>
        <p:nvSpPr>
          <p:cNvPr id="6" name="Rectángulo 5">
            <a:extLst>
              <a:ext uri="{FF2B5EF4-FFF2-40B4-BE49-F238E27FC236}">
                <a16:creationId xmlns:a16="http://schemas.microsoft.com/office/drawing/2014/main" id="{D2FB4D54-59CA-4ACE-91F6-9562F28F7535}"/>
              </a:ext>
            </a:extLst>
          </p:cNvPr>
          <p:cNvSpPr/>
          <p:nvPr userDrawn="1"/>
        </p:nvSpPr>
        <p:spPr>
          <a:xfrm flipV="1">
            <a:off x="10013" y="6610415"/>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a:extLst>
              <a:ext uri="{FF2B5EF4-FFF2-40B4-BE49-F238E27FC236}">
                <a16:creationId xmlns:a16="http://schemas.microsoft.com/office/drawing/2014/main" id="{715EA713-ED92-D23A-4624-03B00F879A52}"/>
              </a:ext>
            </a:extLst>
          </p:cNvPr>
          <p:cNvPicPr>
            <a:picLocks noChangeAspect="1"/>
          </p:cNvPicPr>
          <p:nvPr userDrawn="1"/>
        </p:nvPicPr>
        <p:blipFill rotWithShape="1">
          <a:blip r:embed="rId3"/>
          <a:srcRect l="29128" t="21715" r="24168"/>
          <a:stretch/>
        </p:blipFill>
        <p:spPr>
          <a:xfrm>
            <a:off x="10013" y="0"/>
            <a:ext cx="5802264" cy="6610415"/>
          </a:xfrm>
          <a:prstGeom prst="rect">
            <a:avLst/>
          </a:prstGeom>
        </p:spPr>
      </p:pic>
    </p:spTree>
    <p:extLst>
      <p:ext uri="{BB962C8B-B14F-4D97-AF65-F5344CB8AC3E}">
        <p14:creationId xmlns:p14="http://schemas.microsoft.com/office/powerpoint/2010/main" val="57696008"/>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570166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FB5DD0-BC02-C728-78F3-917E71632D7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E2A5A14-D2D5-B356-505A-D17867872C79}"/>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4" name="Marcador de pie de página 3">
            <a:extLst>
              <a:ext uri="{FF2B5EF4-FFF2-40B4-BE49-F238E27FC236}">
                <a16:creationId xmlns:a16="http://schemas.microsoft.com/office/drawing/2014/main" id="{B3A03DF8-0621-77E1-5D2A-E8C114DB48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7E03204D-B367-A5DA-C591-278CFD594AF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918033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BF5C43-9799-3346-2376-42F9DCB2EF61}"/>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3" name="Marcador de pie de página 2">
            <a:extLst>
              <a:ext uri="{FF2B5EF4-FFF2-40B4-BE49-F238E27FC236}">
                <a16:creationId xmlns:a16="http://schemas.microsoft.com/office/drawing/2014/main" id="{83BD818E-8FCD-D8AF-3355-FC20ABA7D0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8775E49-65C7-FB82-6C98-24C866ABB42F}"/>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04327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95BD06-CA60-893E-2EA3-049631548E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C823466-BCD7-A416-9E80-1A44391F71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DF17CE3-84E6-16A8-7695-CF1D6DA0DF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D2DEED-A920-C096-567F-5D473BB30ED9}"/>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Marcador de pie de página 5">
            <a:extLst>
              <a:ext uri="{FF2B5EF4-FFF2-40B4-BE49-F238E27FC236}">
                <a16:creationId xmlns:a16="http://schemas.microsoft.com/office/drawing/2014/main" id="{0BF5ED56-D4FD-D4E8-BF99-C0A5CBB2880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7ACB684-CC76-D80C-A6AC-2D5DE3AF850D}"/>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5692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4C666C-9F2B-8465-B3A8-AF6CF71766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632A52-E273-AB70-A717-329C4D1B9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46BB24E-12F3-90B5-2368-11B956FF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3B096B-0823-3BCA-9AFF-2E53366B7C76}"/>
              </a:ext>
            </a:extLst>
          </p:cNvPr>
          <p:cNvSpPr>
            <a:spLocks noGrp="1"/>
          </p:cNvSpPr>
          <p:nvPr>
            <p:ph type="dt" sz="half" idx="10"/>
          </p:nvPr>
        </p:nvSpPr>
        <p:spPr/>
        <p:txBody>
          <a:bodyPr/>
          <a:lstStyle/>
          <a:p>
            <a:fld id="{F2F215D3-E2C5-4608-B5FE-E3B7F3B0786B}" type="datetimeFigureOut">
              <a:rPr lang="es-MX" smtClean="0"/>
              <a:t>23/11/2022</a:t>
            </a:fld>
            <a:endParaRPr lang="es-MX"/>
          </a:p>
        </p:txBody>
      </p:sp>
      <p:sp>
        <p:nvSpPr>
          <p:cNvPr id="6" name="Marcador de pie de página 5">
            <a:extLst>
              <a:ext uri="{FF2B5EF4-FFF2-40B4-BE49-F238E27FC236}">
                <a16:creationId xmlns:a16="http://schemas.microsoft.com/office/drawing/2014/main" id="{B992B326-7155-BC14-BDD4-C24FE932ACA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026FA0A-FF4A-F3EC-6AC5-EABAB8270BE8}"/>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24714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06D2E4-8AB1-BB69-9846-B00EDD701B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FC361B-C1BD-436D-21ED-95210EE7D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BF97B2-7CED-5884-3AC8-9CEF42249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23/11/2022</a:t>
            </a:fld>
            <a:endParaRPr lang="es-MX"/>
          </a:p>
        </p:txBody>
      </p:sp>
      <p:sp>
        <p:nvSpPr>
          <p:cNvPr id="5" name="Marcador de pie de página 4">
            <a:extLst>
              <a:ext uri="{FF2B5EF4-FFF2-40B4-BE49-F238E27FC236}">
                <a16:creationId xmlns:a16="http://schemas.microsoft.com/office/drawing/2014/main" id="{618516C6-258C-9BB6-D022-033B36323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23BB4F77-FB36-968C-6070-33042F68EB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280747823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780" r:id="rId12"/>
    <p:sldLayoutId id="21474837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23/11/2022</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3999234346"/>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Wednesday, November 23, 2022</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407891264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Wednesday, November 23, 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3693875374"/>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966278" y="2595030"/>
            <a:ext cx="8408541" cy="1236472"/>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rPr>
              <a:t>CLASE 4: MANEJO DE REFERENCIAS</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1" i="0" u="none" strike="noStrike" kern="1200" cap="none" spc="0" normalizeH="0" baseline="0" noProof="0" dirty="0">
              <a:ln>
                <a:noFill/>
              </a:ln>
              <a:solidFill>
                <a:srgbClr val="0989B1">
                  <a:lumMod val="50000"/>
                </a:srgbClr>
              </a:solidFill>
              <a:effectLst/>
              <a:uLnTx/>
              <a:uFillTx/>
              <a:latin typeface="Calibri Light" panose="020F0302020204030204"/>
              <a:ea typeface="+mn-ea"/>
              <a:cs typeface="+mn-cs"/>
            </a:endParaRP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966279" y="4605069"/>
            <a:ext cx="4551445" cy="1020034"/>
          </a:xfrm>
        </p:spPr>
        <p:txBody>
          <a:bodyPr vert="horz" lIns="91440" tIns="45720" rIns="91440" bIns="45720" rtlCol="0" anchor="b">
            <a:normAutofit/>
          </a:bodyPr>
          <a:lstStyle/>
          <a:p>
            <a:pPr algn="l"/>
            <a:r>
              <a:rPr lang="en-US" sz="1800" b="1" kern="1200" dirty="0">
                <a:solidFill>
                  <a:schemeClr val="accent6">
                    <a:lumMod val="75000"/>
                  </a:schemeClr>
                </a:solidFill>
              </a:rPr>
              <a:t>PAULO MERINO POLENTA</a:t>
            </a:r>
          </a:p>
          <a:p>
            <a:pPr algn="l"/>
            <a:r>
              <a:rPr lang="en-US" sz="1800"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4" y="857786"/>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337" y="1232898"/>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966278" y="1044721"/>
            <a:ext cx="9910295" cy="559030"/>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BÁSICO</a:t>
            </a:r>
          </a:p>
        </p:txBody>
      </p:sp>
      <p:pic>
        <p:nvPicPr>
          <p:cNvPr id="6" name="Imagen 5" descr="Imagen que contiene interior, edificio, tabla, cocina&#10;&#10;Descripción generada automáticamente">
            <a:extLst>
              <a:ext uri="{FF2B5EF4-FFF2-40B4-BE49-F238E27FC236}">
                <a16:creationId xmlns:a16="http://schemas.microsoft.com/office/drawing/2014/main" id="{3046167E-E8B2-7E46-D437-F5FFF45B798E}"/>
              </a:ext>
            </a:extLst>
          </p:cNvPr>
          <p:cNvPicPr>
            <a:picLocks noChangeAspect="1"/>
          </p:cNvPicPr>
          <p:nvPr/>
        </p:nvPicPr>
        <p:blipFill rotWithShape="1">
          <a:blip r:embed="rId4"/>
          <a:srcRect l="70999" t="18408" b="47162"/>
          <a:stretch/>
        </p:blipFill>
        <p:spPr>
          <a:xfrm>
            <a:off x="8056179" y="5029995"/>
            <a:ext cx="3169542" cy="783284"/>
          </a:xfrm>
          <a:prstGeom prst="rect">
            <a:avLst/>
          </a:prstGeom>
        </p:spPr>
      </p:pic>
    </p:spTree>
    <p:extLst>
      <p:ext uri="{BB962C8B-B14F-4D97-AF65-F5344CB8AC3E}">
        <p14:creationId xmlns:p14="http://schemas.microsoft.com/office/powerpoint/2010/main" val="245976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450369"/>
            <a:ext cx="10515600" cy="936074"/>
          </a:xfrm>
        </p:spPr>
        <p:txBody>
          <a:bodyPr/>
          <a:lstStyle/>
          <a:p>
            <a:r>
              <a:rPr lang="es-ES" b="1" dirty="0">
                <a:solidFill>
                  <a:schemeClr val="accent1">
                    <a:lumMod val="75000"/>
                  </a:schemeClr>
                </a:solidFill>
              </a:rPr>
              <a:t>Referencias entre Hojas</a:t>
            </a:r>
            <a:endParaRPr lang="es-MX" b="1" dirty="0">
              <a:solidFill>
                <a:schemeClr val="accent1">
                  <a:lumMod val="75000"/>
                </a:schemeClr>
              </a:solidFill>
            </a:endParaRPr>
          </a:p>
        </p:txBody>
      </p:sp>
      <p:sp>
        <p:nvSpPr>
          <p:cNvPr id="3" name="Marcador de texto 2">
            <a:extLst>
              <a:ext uri="{FF2B5EF4-FFF2-40B4-BE49-F238E27FC236}">
                <a16:creationId xmlns:a16="http://schemas.microsoft.com/office/drawing/2014/main" id="{406DF307-5AF5-B0D7-8393-5DD628FDF528}"/>
              </a:ext>
            </a:extLst>
          </p:cNvPr>
          <p:cNvSpPr>
            <a:spLocks noGrp="1"/>
          </p:cNvSpPr>
          <p:nvPr>
            <p:ph type="body" idx="1"/>
          </p:nvPr>
        </p:nvSpPr>
        <p:spPr/>
        <p:txBody>
          <a:bodyPr>
            <a:normAutofit fontScale="92500" lnSpcReduction="10000"/>
          </a:bodyPr>
          <a:lstStyle/>
          <a:p>
            <a:r>
              <a:rPr lang="es-ES" dirty="0"/>
              <a:t>OBJETIVO</a:t>
            </a:r>
            <a:endParaRPr lang="es-MX" dirty="0"/>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9788" y="1820255"/>
            <a:ext cx="6547190" cy="2004265"/>
          </a:xfrm>
        </p:spPr>
        <p:txBody>
          <a:bodyPr>
            <a:normAutofit/>
          </a:bodyPr>
          <a:lstStyle/>
          <a:p>
            <a:pPr marL="0" indent="0">
              <a:lnSpc>
                <a:spcPct val="150000"/>
              </a:lnSpc>
              <a:buNone/>
            </a:pPr>
            <a:r>
              <a:rPr lang="es-ES" sz="1400" dirty="0"/>
              <a:t>El objetivo de referencias entre hojas es utilizar datos de una celda o rango con o sin fijación, esto con el fin de poder generar operaciones y fórmulas.</a:t>
            </a:r>
          </a:p>
          <a:p>
            <a:pPr marL="0" indent="0">
              <a:lnSpc>
                <a:spcPct val="150000"/>
              </a:lnSpc>
              <a:buNone/>
            </a:pPr>
            <a:r>
              <a:rPr lang="es-ES" sz="1400" dirty="0"/>
              <a:t>Se expresa con el nombre del hoja y un signo de exclamación antes del referencia de celda o rango </a:t>
            </a:r>
          </a:p>
          <a:p>
            <a:pPr marL="0" indent="0">
              <a:lnSpc>
                <a:spcPct val="150000"/>
              </a:lnSpc>
              <a:buNone/>
            </a:pPr>
            <a:r>
              <a:rPr lang="es-ES" sz="1400" dirty="0"/>
              <a:t>Ejemplo: =HOJA1!A1</a:t>
            </a:r>
            <a:endParaRPr lang="es-MX" sz="1400" dirty="0"/>
          </a:p>
        </p:txBody>
      </p:sp>
      <p:pic>
        <p:nvPicPr>
          <p:cNvPr id="14" name="Imagen 13">
            <a:extLst>
              <a:ext uri="{FF2B5EF4-FFF2-40B4-BE49-F238E27FC236}">
                <a16:creationId xmlns:a16="http://schemas.microsoft.com/office/drawing/2014/main" id="{35BBCAFE-23C3-68B2-7636-5AB32C8D035E}"/>
              </a:ext>
            </a:extLst>
          </p:cNvPr>
          <p:cNvPicPr>
            <a:picLocks noChangeAspect="1"/>
          </p:cNvPicPr>
          <p:nvPr/>
        </p:nvPicPr>
        <p:blipFill rotWithShape="1">
          <a:blip r:embed="rId2"/>
          <a:srcRect t="16471" r="53529" b="35023"/>
          <a:stretch/>
        </p:blipFill>
        <p:spPr>
          <a:xfrm>
            <a:off x="6570229" y="3429000"/>
            <a:ext cx="4457172" cy="2616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10670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450369"/>
            <a:ext cx="10515600" cy="936074"/>
          </a:xfrm>
        </p:spPr>
        <p:txBody>
          <a:bodyPr/>
          <a:lstStyle/>
          <a:p>
            <a:r>
              <a:rPr lang="es-ES" b="1" dirty="0">
                <a:solidFill>
                  <a:schemeClr val="accent1">
                    <a:lumMod val="75000"/>
                  </a:schemeClr>
                </a:solidFill>
              </a:rPr>
              <a:t>Referencias Externa</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770965" y="1576684"/>
            <a:ext cx="8816380" cy="3558734"/>
          </a:xfrm>
        </p:spPr>
        <p:txBody>
          <a:bodyPr>
            <a:normAutofit/>
          </a:bodyPr>
          <a:lstStyle/>
          <a:p>
            <a:pPr marL="0" indent="0">
              <a:lnSpc>
                <a:spcPct val="150000"/>
              </a:lnSpc>
              <a:buNone/>
            </a:pPr>
            <a:r>
              <a:rPr lang="es-ES" sz="1600" b="0" i="0" dirty="0">
                <a:solidFill>
                  <a:srgbClr val="202124"/>
                </a:solidFill>
                <a:effectLst/>
                <a:latin typeface="arial" panose="020B0604020202020204" pitchFamily="34" charset="0"/>
              </a:rPr>
              <a:t>Una </a:t>
            </a:r>
            <a:r>
              <a:rPr lang="es-ES" sz="1600" b="1" i="0" dirty="0">
                <a:solidFill>
                  <a:srgbClr val="202124"/>
                </a:solidFill>
                <a:effectLst/>
                <a:latin typeface="arial" panose="020B0604020202020204" pitchFamily="34" charset="0"/>
              </a:rPr>
              <a:t>referencia externa</a:t>
            </a:r>
            <a:r>
              <a:rPr lang="es-ES" sz="1600" b="0" i="0" dirty="0">
                <a:solidFill>
                  <a:srgbClr val="202124"/>
                </a:solidFill>
                <a:effectLst/>
                <a:latin typeface="arial" panose="020B0604020202020204" pitchFamily="34" charset="0"/>
              </a:rPr>
              <a:t> (también denominada vínculo) es una </a:t>
            </a:r>
            <a:r>
              <a:rPr lang="es-ES" sz="1600" b="1" i="0" dirty="0">
                <a:solidFill>
                  <a:srgbClr val="202124"/>
                </a:solidFill>
                <a:effectLst/>
                <a:latin typeface="arial" panose="020B0604020202020204" pitchFamily="34" charset="0"/>
              </a:rPr>
              <a:t>referencia</a:t>
            </a:r>
            <a:r>
              <a:rPr lang="es-ES" sz="1600" b="0" i="0" dirty="0">
                <a:solidFill>
                  <a:srgbClr val="202124"/>
                </a:solidFill>
                <a:effectLst/>
                <a:latin typeface="arial" panose="020B0604020202020204" pitchFamily="34" charset="0"/>
              </a:rPr>
              <a:t> a una celda o rango de una hoja de cálculo en otro libro de </a:t>
            </a:r>
            <a:r>
              <a:rPr lang="es-ES" sz="1600" b="1" i="0" dirty="0">
                <a:solidFill>
                  <a:srgbClr val="202124"/>
                </a:solidFill>
                <a:effectLst/>
                <a:latin typeface="arial" panose="020B0604020202020204" pitchFamily="34" charset="0"/>
              </a:rPr>
              <a:t>Excel</a:t>
            </a:r>
            <a:r>
              <a:rPr lang="es-ES" sz="1600" b="0" i="0" dirty="0">
                <a:solidFill>
                  <a:srgbClr val="202124"/>
                </a:solidFill>
                <a:effectLst/>
                <a:latin typeface="arial" panose="020B0604020202020204" pitchFamily="34" charset="0"/>
              </a:rPr>
              <a:t> o una </a:t>
            </a:r>
            <a:r>
              <a:rPr lang="es-ES" sz="1600" b="1" i="0" dirty="0">
                <a:solidFill>
                  <a:srgbClr val="202124"/>
                </a:solidFill>
                <a:effectLst/>
                <a:latin typeface="arial" panose="020B0604020202020204" pitchFamily="34" charset="0"/>
              </a:rPr>
              <a:t>referencia</a:t>
            </a:r>
            <a:r>
              <a:rPr lang="es-ES" sz="1600" b="0" i="0" dirty="0">
                <a:solidFill>
                  <a:srgbClr val="202124"/>
                </a:solidFill>
                <a:effectLst/>
                <a:latin typeface="arial" panose="020B0604020202020204" pitchFamily="34" charset="0"/>
              </a:rPr>
              <a:t> a un nombre definido en otro libro.</a:t>
            </a:r>
          </a:p>
          <a:p>
            <a:pPr marL="0" indent="0">
              <a:lnSpc>
                <a:spcPct val="150000"/>
              </a:lnSpc>
              <a:buNone/>
            </a:pPr>
            <a:endParaRPr lang="es-ES" sz="1100" b="0" dirty="0">
              <a:solidFill>
                <a:srgbClr val="202124"/>
              </a:solidFill>
              <a:latin typeface="arial" panose="020B0604020202020204" pitchFamily="34" charset="0"/>
            </a:endParaRPr>
          </a:p>
          <a:p>
            <a:pPr marL="0" indent="0">
              <a:lnSpc>
                <a:spcPct val="150000"/>
              </a:lnSpc>
              <a:buNone/>
            </a:pPr>
            <a:endParaRPr lang="es-ES" sz="1100" b="0" dirty="0">
              <a:solidFill>
                <a:srgbClr val="202124"/>
              </a:solidFill>
              <a:latin typeface="arial" panose="020B0604020202020204" pitchFamily="34" charset="0"/>
            </a:endParaRPr>
          </a:p>
          <a:p>
            <a:pPr marL="0" indent="0">
              <a:lnSpc>
                <a:spcPct val="150000"/>
              </a:lnSpc>
              <a:buNone/>
            </a:pPr>
            <a:r>
              <a:rPr lang="es-ES" sz="1800" dirty="0"/>
              <a:t>Ejemplo1: =</a:t>
            </a:r>
            <a:r>
              <a:rPr lang="en-US" sz="1800" b="0" i="0" dirty="0">
                <a:solidFill>
                  <a:srgbClr val="1E1E1E"/>
                </a:solidFill>
                <a:effectLst/>
                <a:latin typeface="Segoe UI" panose="020B0502040204020203" pitchFamily="34" charset="0"/>
              </a:rPr>
              <a:t>[ReferenciaExterna.xlsx]Hoja1!$A$1:$A$10</a:t>
            </a:r>
          </a:p>
          <a:p>
            <a:r>
              <a:rPr lang="es-ES" sz="1800" dirty="0"/>
              <a:t>Ejemplo2: =</a:t>
            </a:r>
            <a:r>
              <a:rPr lang="es-MX" sz="1800" b="0" i="0" dirty="0">
                <a:solidFill>
                  <a:srgbClr val="1E1E1E"/>
                </a:solidFill>
                <a:effectLst/>
                <a:latin typeface="Segoe UI" panose="020B0502040204020203" pitchFamily="34" charset="0"/>
              </a:rPr>
              <a:t>SUMA('C:\Informes\[</a:t>
            </a:r>
            <a:r>
              <a:rPr lang="en-US" sz="1800" b="0" i="0" dirty="0" err="1">
                <a:solidFill>
                  <a:srgbClr val="1E1E1E"/>
                </a:solidFill>
                <a:effectLst/>
                <a:latin typeface="Segoe UI" panose="020B0502040204020203" pitchFamily="34" charset="0"/>
              </a:rPr>
              <a:t>ReferenciaExterna</a:t>
            </a:r>
            <a:r>
              <a:rPr lang="es-MX" sz="1800" b="0" i="0" dirty="0">
                <a:solidFill>
                  <a:srgbClr val="1E1E1E"/>
                </a:solidFill>
                <a:effectLst/>
                <a:latin typeface="Segoe UI" panose="020B0502040204020203" pitchFamily="34" charset="0"/>
              </a:rPr>
              <a:t>.xlsx]Hoja1'! C10:C25)</a:t>
            </a:r>
            <a:endParaRPr lang="es-MX" sz="1800" dirty="0"/>
          </a:p>
          <a:p>
            <a:pPr marL="0" indent="0">
              <a:lnSpc>
                <a:spcPct val="150000"/>
              </a:lnSpc>
              <a:buNone/>
            </a:pPr>
            <a:endParaRPr lang="es-MX" dirty="0"/>
          </a:p>
        </p:txBody>
      </p:sp>
    </p:spTree>
    <p:extLst>
      <p:ext uri="{BB962C8B-B14F-4D97-AF65-F5344CB8AC3E}">
        <p14:creationId xmlns:p14="http://schemas.microsoft.com/office/powerpoint/2010/main" val="2810005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450369"/>
            <a:ext cx="10515600" cy="936074"/>
          </a:xfrm>
        </p:spPr>
        <p:txBody>
          <a:bodyPr/>
          <a:lstStyle/>
          <a:p>
            <a:r>
              <a:rPr lang="es-ES" b="1" dirty="0">
                <a:solidFill>
                  <a:schemeClr val="accent1">
                    <a:lumMod val="75000"/>
                  </a:schemeClr>
                </a:solidFill>
              </a:rPr>
              <a:t>Referencias Externa</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770965" y="1576684"/>
            <a:ext cx="9527580" cy="3752698"/>
          </a:xfrm>
        </p:spPr>
        <p:txBody>
          <a:bodyPr>
            <a:noAutofit/>
          </a:bodyPr>
          <a:lstStyle/>
          <a:p>
            <a:pPr algn="l">
              <a:lnSpc>
                <a:spcPct val="150000"/>
              </a:lnSpc>
            </a:pPr>
            <a:r>
              <a:rPr lang="es-ES" sz="1400" b="0" i="0" dirty="0">
                <a:solidFill>
                  <a:srgbClr val="1E1E1E"/>
                </a:solidFill>
                <a:effectLst/>
                <a:latin typeface="Segoe UI" panose="020B0502040204020203" pitchFamily="34" charset="0"/>
              </a:rPr>
              <a:t>Las referencias externas son especialmente útiles cuando no es práctico mantener los modelos de hoja de cálculo grandes juntos en el mismo libro.</a:t>
            </a:r>
          </a:p>
          <a:p>
            <a:pPr algn="l">
              <a:lnSpc>
                <a:spcPct val="150000"/>
              </a:lnSpc>
              <a:buFont typeface="Arial" panose="020B0604020202020204" pitchFamily="34" charset="0"/>
              <a:buChar char="•"/>
            </a:pPr>
            <a:r>
              <a:rPr lang="es-ES" sz="1400" b="1" i="0" dirty="0">
                <a:solidFill>
                  <a:srgbClr val="1E1E1E"/>
                </a:solidFill>
                <a:effectLst/>
                <a:latin typeface="Segoe UI" panose="020B0502040204020203" pitchFamily="34" charset="0"/>
              </a:rPr>
              <a:t>Combinar datos de varios libros</a:t>
            </a:r>
            <a:r>
              <a:rPr lang="es-ES" sz="1400" b="0" i="0" dirty="0">
                <a:solidFill>
                  <a:srgbClr val="1E1E1E"/>
                </a:solidFill>
                <a:effectLst/>
                <a:latin typeface="Segoe UI" panose="020B0502040204020203" pitchFamily="34" charset="0"/>
              </a:rPr>
              <a:t>    Puede vincular libros de varios usuarios o departamentos y, a continuación, integrar los datos pertinentes en un libro de resumen. De este modo, cuando se cambien los libros de origen, no tendrá que cambiar manualmente el libro de resumen.</a:t>
            </a:r>
          </a:p>
          <a:p>
            <a:pPr algn="l">
              <a:lnSpc>
                <a:spcPct val="150000"/>
              </a:lnSpc>
              <a:buFont typeface="Arial" panose="020B0604020202020204" pitchFamily="34" charset="0"/>
              <a:buChar char="•"/>
            </a:pPr>
            <a:r>
              <a:rPr lang="es-ES" sz="1400" b="1" i="0" dirty="0">
                <a:solidFill>
                  <a:srgbClr val="1E1E1E"/>
                </a:solidFill>
                <a:effectLst/>
                <a:latin typeface="Segoe UI" panose="020B0502040204020203" pitchFamily="34" charset="0"/>
              </a:rPr>
              <a:t>Crear diferentes vistas de los datos</a:t>
            </a:r>
            <a:r>
              <a:rPr lang="es-ES" sz="1400" b="0" i="0" dirty="0">
                <a:solidFill>
                  <a:srgbClr val="1E1E1E"/>
                </a:solidFill>
                <a:effectLst/>
                <a:latin typeface="Segoe UI" panose="020B0502040204020203" pitchFamily="34" charset="0"/>
              </a:rPr>
              <a:t>    Puede escribir todos los datos en uno o varios libros de origen y, a continuación, crear un libro de informe que contenga referencias externas solo a los datos pertinentes.</a:t>
            </a:r>
          </a:p>
          <a:p>
            <a:pPr algn="l">
              <a:lnSpc>
                <a:spcPct val="150000"/>
              </a:lnSpc>
              <a:buFont typeface="Arial" panose="020B0604020202020204" pitchFamily="34" charset="0"/>
              <a:buChar char="•"/>
            </a:pPr>
            <a:r>
              <a:rPr lang="es-ES" sz="1400" b="1" i="0" dirty="0">
                <a:solidFill>
                  <a:srgbClr val="1E1E1E"/>
                </a:solidFill>
                <a:effectLst/>
                <a:latin typeface="Segoe UI" panose="020B0502040204020203" pitchFamily="34" charset="0"/>
              </a:rPr>
              <a:t>Simplificar modelos grandes y complejos</a:t>
            </a:r>
            <a:r>
              <a:rPr lang="es-ES" sz="1400" b="0" i="0" dirty="0">
                <a:solidFill>
                  <a:srgbClr val="1E1E1E"/>
                </a:solidFill>
                <a:effectLst/>
                <a:latin typeface="Segoe UI" panose="020B0502040204020203" pitchFamily="34" charset="0"/>
              </a:rPr>
              <a:t>    Al dividir un modelo complicado en una serie de libros interdependientes, puede trabajar en el modelo sin abrir todas sus hojas relacionadas. Los libros más pequeños son más fáciles de cambiar, no requieren tanta memoria y son más rápidos de abrir, guardar y calcular.</a:t>
            </a:r>
          </a:p>
        </p:txBody>
      </p:sp>
    </p:spTree>
    <p:extLst>
      <p:ext uri="{BB962C8B-B14F-4D97-AF65-F5344CB8AC3E}">
        <p14:creationId xmlns:p14="http://schemas.microsoft.com/office/powerpoint/2010/main" val="1100469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948820" cy="1376219"/>
          </a:xfrm>
          <a:prstGeom prst="rect">
            <a:avLst/>
          </a:prstGeom>
        </p:spPr>
        <p:txBody>
          <a:bodyPr vert="horz" lIns="91440" tIns="45720" rIns="91440" bIns="45720" rtlCol="0" anchor="b">
            <a:normAutofit fontScale="77500" lnSpcReduction="200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Ejer2. </a:t>
            </a:r>
            <a:r>
              <a:rPr lang="en-US" sz="4400" b="1" dirty="0" err="1">
                <a:latin typeface="+mj-lt"/>
                <a:ea typeface="+mj-ea"/>
                <a:cs typeface="+mj-cs"/>
              </a:rPr>
              <a:t>ReferenciasEntreHojasExternas</a:t>
            </a:r>
            <a:endParaRPr lang="en-US" sz="4400" b="1" spc="-50" dirty="0">
              <a:latin typeface="+mj-lt"/>
              <a:ea typeface="+mj-ea"/>
              <a:cs typeface="+mj-cs"/>
            </a:endParaRPr>
          </a:p>
        </p:txBody>
      </p:sp>
    </p:spTree>
    <p:extLst>
      <p:ext uri="{BB962C8B-B14F-4D97-AF65-F5344CB8AC3E}">
        <p14:creationId xmlns:p14="http://schemas.microsoft.com/office/powerpoint/2010/main" val="1836159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5024501"/>
            <a:ext cx="6982834" cy="1026435"/>
          </a:xfrm>
        </p:spPr>
        <p:txBody>
          <a:bodyPr vert="horz" lIns="91440" tIns="45720" rIns="91440" bIns="45720" rtlCol="0" anchor="b">
            <a:normAutofit/>
          </a:bodyPr>
          <a:lstStyle/>
          <a:p>
            <a:r>
              <a:rPr lang="en-US" sz="4800" b="1" dirty="0" err="1">
                <a:solidFill>
                  <a:srgbClr val="FFFFFF"/>
                </a:solidFill>
              </a:rPr>
              <a:t>Referencias</a:t>
            </a:r>
            <a:r>
              <a:rPr lang="en-US" sz="4800" b="1" dirty="0">
                <a:solidFill>
                  <a:srgbClr val="FFFFFF"/>
                </a:solidFill>
              </a:rPr>
              <a:t> Por </a:t>
            </a:r>
            <a:r>
              <a:rPr lang="en-US" sz="4800" b="1" dirty="0" err="1">
                <a:solidFill>
                  <a:srgbClr val="FFFFFF"/>
                </a:solidFill>
              </a:rPr>
              <a:t>Nombre</a:t>
            </a:r>
            <a:endParaRPr lang="en-US" sz="4800" b="1" dirty="0">
              <a:solidFill>
                <a:srgbClr val="FFFFFF"/>
              </a:solidFill>
            </a:endParaRPr>
          </a:p>
        </p:txBody>
      </p:sp>
    </p:spTree>
    <p:extLst>
      <p:ext uri="{BB962C8B-B14F-4D97-AF65-F5344CB8AC3E}">
        <p14:creationId xmlns:p14="http://schemas.microsoft.com/office/powerpoint/2010/main" val="221436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93592"/>
            <a:ext cx="10515600" cy="936074"/>
          </a:xfrm>
        </p:spPr>
        <p:txBody>
          <a:bodyPr/>
          <a:lstStyle/>
          <a:p>
            <a:r>
              <a:rPr lang="es-ES" b="1" dirty="0">
                <a:solidFill>
                  <a:schemeClr val="accent1">
                    <a:lumMod val="75000"/>
                  </a:schemeClr>
                </a:solidFill>
              </a:rPr>
              <a:t>Referencias de Nombre</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6612" y="1411619"/>
            <a:ext cx="5967600" cy="1266926"/>
          </a:xfrm>
        </p:spPr>
        <p:txBody>
          <a:bodyPr>
            <a:normAutofit/>
          </a:bodyPr>
          <a:lstStyle/>
          <a:p>
            <a:pPr marL="0" indent="0">
              <a:lnSpc>
                <a:spcPct val="150000"/>
              </a:lnSpc>
              <a:buNone/>
            </a:pPr>
            <a:r>
              <a:rPr lang="es-ES" sz="1400" dirty="0"/>
              <a:t>El objetivo de referencias por nombre es poder usar cálculo bajo nombres de rango o nombres de referencias fijas, con el fin de simplificar la realización de operaciones y cálculos.</a:t>
            </a:r>
            <a:endParaRPr lang="es-MX" sz="1400" dirty="0"/>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2962057"/>
            <a:ext cx="5967600" cy="1344855"/>
          </a:xfrm>
          <a:prstGeom prst="rect">
            <a:avLst/>
          </a:prstGeom>
          <a:noFill/>
        </p:spPr>
        <p:txBody>
          <a:bodyPr wrap="square">
            <a:spAutoFit/>
          </a:bodyPr>
          <a:lstStyle/>
          <a:p>
            <a:pPr>
              <a:lnSpc>
                <a:spcPct val="150000"/>
              </a:lnSpc>
            </a:pPr>
            <a:r>
              <a:rPr lang="es-ES" sz="1400" dirty="0">
                <a:solidFill>
                  <a:srgbClr val="3C4043"/>
                </a:solidFill>
                <a:latin typeface="Open Sans Condensed"/>
              </a:rPr>
              <a:t>1- Agregar nombre a selección de datos</a:t>
            </a:r>
          </a:p>
          <a:p>
            <a:pPr>
              <a:lnSpc>
                <a:spcPct val="150000"/>
              </a:lnSpc>
            </a:pPr>
            <a:r>
              <a:rPr lang="es-ES" sz="1400" dirty="0">
                <a:solidFill>
                  <a:srgbClr val="3C4043"/>
                </a:solidFill>
                <a:latin typeface="Open Sans Condensed"/>
              </a:rPr>
              <a:t>2- Agregar nombres por medios de un cuadro de datos con encabezados</a:t>
            </a:r>
          </a:p>
          <a:p>
            <a:pPr>
              <a:lnSpc>
                <a:spcPct val="150000"/>
              </a:lnSpc>
            </a:pPr>
            <a:r>
              <a:rPr lang="es-ES" sz="1400" dirty="0">
                <a:solidFill>
                  <a:srgbClr val="3C4043"/>
                </a:solidFill>
                <a:latin typeface="Open Sans Condensed"/>
              </a:rPr>
              <a:t>3- Referencias de Nombre asignados a fórmulas</a:t>
            </a:r>
          </a:p>
          <a:p>
            <a:pPr>
              <a:lnSpc>
                <a:spcPct val="150000"/>
              </a:lnSpc>
            </a:pPr>
            <a:r>
              <a:rPr lang="es-ES" sz="1400" dirty="0">
                <a:solidFill>
                  <a:srgbClr val="3C4043"/>
                </a:solidFill>
                <a:latin typeface="Open Sans Condensed"/>
              </a:rPr>
              <a:t>4- Administrar Nombres de Rangos</a:t>
            </a:r>
          </a:p>
        </p:txBody>
      </p:sp>
      <p:pic>
        <p:nvPicPr>
          <p:cNvPr id="12" name="Imagen 11">
            <a:extLst>
              <a:ext uri="{FF2B5EF4-FFF2-40B4-BE49-F238E27FC236}">
                <a16:creationId xmlns:a16="http://schemas.microsoft.com/office/drawing/2014/main" id="{26FAAC37-3431-E7B5-355C-56AD2BD04BC1}"/>
              </a:ext>
            </a:extLst>
          </p:cNvPr>
          <p:cNvPicPr>
            <a:picLocks noChangeAspect="1"/>
          </p:cNvPicPr>
          <p:nvPr/>
        </p:nvPicPr>
        <p:blipFill rotWithShape="1">
          <a:blip r:embed="rId2"/>
          <a:srcRect l="1" t="12941" r="51763" b="39816"/>
          <a:stretch/>
        </p:blipFill>
        <p:spPr>
          <a:xfrm>
            <a:off x="7249991" y="1510230"/>
            <a:ext cx="4018644" cy="2214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9886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Ejer3. </a:t>
            </a:r>
            <a:r>
              <a:rPr lang="en-US" sz="4400" b="1" dirty="0" err="1">
                <a:latin typeface="+mj-lt"/>
                <a:ea typeface="+mj-ea"/>
                <a:cs typeface="+mj-cs"/>
              </a:rPr>
              <a:t>ReferenciasPorNombre</a:t>
            </a:r>
            <a:endParaRPr lang="en-US" sz="4400" b="1" spc="-50" dirty="0">
              <a:latin typeface="+mj-lt"/>
              <a:ea typeface="+mj-ea"/>
              <a:cs typeface="+mj-cs"/>
            </a:endParaRPr>
          </a:p>
        </p:txBody>
      </p:sp>
    </p:spTree>
    <p:extLst>
      <p:ext uri="{BB962C8B-B14F-4D97-AF65-F5344CB8AC3E}">
        <p14:creationId xmlns:p14="http://schemas.microsoft.com/office/powerpoint/2010/main" val="2700561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5024501"/>
            <a:ext cx="6982834" cy="1026435"/>
          </a:xfrm>
        </p:spPr>
        <p:txBody>
          <a:bodyPr vert="horz" lIns="91440" tIns="45720" rIns="91440" bIns="45720" rtlCol="0" anchor="b">
            <a:normAutofit/>
          </a:bodyPr>
          <a:lstStyle/>
          <a:p>
            <a:r>
              <a:rPr lang="en-US" sz="4800" b="1" dirty="0" err="1">
                <a:solidFill>
                  <a:srgbClr val="FFFFFF"/>
                </a:solidFill>
              </a:rPr>
              <a:t>Referencias</a:t>
            </a:r>
            <a:r>
              <a:rPr lang="en-US" sz="4800" b="1" dirty="0">
                <a:solidFill>
                  <a:srgbClr val="FFFFFF"/>
                </a:solidFill>
              </a:rPr>
              <a:t> </a:t>
            </a:r>
            <a:r>
              <a:rPr lang="en-US" sz="4800" b="1" dirty="0" err="1">
                <a:solidFill>
                  <a:srgbClr val="FFFFFF"/>
                </a:solidFill>
              </a:rPr>
              <a:t>Mixtas</a:t>
            </a:r>
            <a:endParaRPr lang="en-US" sz="4800" b="1" dirty="0">
              <a:solidFill>
                <a:srgbClr val="FFFFFF"/>
              </a:solidFill>
            </a:endParaRPr>
          </a:p>
        </p:txBody>
      </p:sp>
    </p:spTree>
    <p:extLst>
      <p:ext uri="{BB962C8B-B14F-4D97-AF65-F5344CB8AC3E}">
        <p14:creationId xmlns:p14="http://schemas.microsoft.com/office/powerpoint/2010/main" val="82328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93592"/>
            <a:ext cx="10515600" cy="936074"/>
          </a:xfrm>
        </p:spPr>
        <p:txBody>
          <a:bodyPr/>
          <a:lstStyle/>
          <a:p>
            <a:r>
              <a:rPr lang="es-ES" b="1" dirty="0">
                <a:solidFill>
                  <a:schemeClr val="accent1">
                    <a:lumMod val="75000"/>
                  </a:schemeClr>
                </a:solidFill>
              </a:rPr>
              <a:t>Referencias Mixtas</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6612" y="1411619"/>
            <a:ext cx="7697788" cy="1266926"/>
          </a:xfrm>
        </p:spPr>
        <p:txBody>
          <a:bodyPr>
            <a:normAutofit/>
          </a:bodyPr>
          <a:lstStyle/>
          <a:p>
            <a:pPr marL="0" indent="0">
              <a:lnSpc>
                <a:spcPct val="150000"/>
              </a:lnSpc>
              <a:buNone/>
            </a:pPr>
            <a:r>
              <a:rPr lang="es-ES" sz="1400" b="0" dirty="0"/>
              <a:t>Una referencia mixta es aquella en la que una parte es relativa y la otra es fija, y ya sabemos que para columna o una fila, se le antepone el singo $. Entonces, si queremos que la columna sea fija pero la fila relativa, se hace lo siguiente se escribe $A1</a:t>
            </a:r>
            <a:endParaRPr lang="es-MX" sz="1400" b="0" dirty="0"/>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3429000"/>
            <a:ext cx="7125134" cy="785151"/>
          </a:xfrm>
          <a:prstGeom prst="rect">
            <a:avLst/>
          </a:prstGeom>
          <a:noFill/>
        </p:spPr>
        <p:txBody>
          <a:bodyPr wrap="square">
            <a:spAutoFit/>
          </a:bodyPr>
          <a:lstStyle/>
          <a:p>
            <a:pPr>
              <a:lnSpc>
                <a:spcPct val="150000"/>
              </a:lnSpc>
            </a:pPr>
            <a:r>
              <a:rPr lang="es-ES" sz="1600" dirty="0">
                <a:solidFill>
                  <a:srgbClr val="3C4043"/>
                </a:solidFill>
                <a:latin typeface="Open Sans Condensed"/>
              </a:rPr>
              <a:t>1- Utilizar encabezados para calcular rápidamente los resultados</a:t>
            </a:r>
          </a:p>
          <a:p>
            <a:pPr>
              <a:lnSpc>
                <a:spcPct val="150000"/>
              </a:lnSpc>
            </a:pPr>
            <a:r>
              <a:rPr lang="es-ES" sz="1600" dirty="0">
                <a:solidFill>
                  <a:srgbClr val="3C4043"/>
                </a:solidFill>
                <a:latin typeface="Open Sans Condensed"/>
              </a:rPr>
              <a:t>2- Utilizar datos e indicadores para calcular rápidamente</a:t>
            </a:r>
          </a:p>
        </p:txBody>
      </p:sp>
    </p:spTree>
    <p:extLst>
      <p:ext uri="{BB962C8B-B14F-4D97-AF65-F5344CB8AC3E}">
        <p14:creationId xmlns:p14="http://schemas.microsoft.com/office/powerpoint/2010/main" val="3088602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Ejer4. </a:t>
            </a:r>
            <a:r>
              <a:rPr lang="en-US" sz="4400" b="1" dirty="0" err="1">
                <a:latin typeface="+mj-lt"/>
                <a:ea typeface="+mj-ea"/>
                <a:cs typeface="+mj-cs"/>
              </a:rPr>
              <a:t>ReferenciaMixta</a:t>
            </a:r>
            <a:endParaRPr lang="en-US" sz="4400" b="1" spc="-50" dirty="0">
              <a:latin typeface="+mj-lt"/>
              <a:ea typeface="+mj-ea"/>
              <a:cs typeface="+mj-cs"/>
            </a:endParaRPr>
          </a:p>
        </p:txBody>
      </p:sp>
    </p:spTree>
    <p:extLst>
      <p:ext uri="{BB962C8B-B14F-4D97-AF65-F5344CB8AC3E}">
        <p14:creationId xmlns:p14="http://schemas.microsoft.com/office/powerpoint/2010/main" val="1922791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CBF15F-39F0-F8AB-212C-0095B167AF82}"/>
              </a:ext>
            </a:extLst>
          </p:cNvPr>
          <p:cNvSpPr txBox="1"/>
          <p:nvPr/>
        </p:nvSpPr>
        <p:spPr>
          <a:xfrm>
            <a:off x="794325" y="613764"/>
            <a:ext cx="10455566" cy="546376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44546A">
                    <a:lumMod val="75000"/>
                  </a:srgbClr>
                </a:solidFill>
                <a:effectLst/>
                <a:uLnTx/>
                <a:uFillTx/>
                <a:latin typeface="Calibri" panose="020F0502020204030204"/>
                <a:ea typeface="+mn-ea"/>
                <a:cs typeface="+mn-cs"/>
              </a:rPr>
              <a:t>OPERACIONES ARITMÉTICAS Y FUNCIONES</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1.1.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Referecias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Relativas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y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Absolutas</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err="1">
                <a:solidFill>
                  <a:prstClr val="black"/>
                </a:solidFill>
                <a:latin typeface="Calibri" panose="020F0502020204030204"/>
              </a:rPr>
              <a:t>Referencias</a:t>
            </a:r>
            <a:r>
              <a:rPr lang="en-US" sz="1600" dirty="0">
                <a:solidFill>
                  <a:prstClr val="black"/>
                </a:solidFill>
                <a:latin typeface="Calibri" panose="020F0502020204030204"/>
              </a:rPr>
              <a:t> </a:t>
            </a:r>
            <a:r>
              <a:rPr lang="en-US" sz="1600" dirty="0" err="1">
                <a:solidFill>
                  <a:prstClr val="black"/>
                </a:solidFill>
                <a:latin typeface="Calibri" panose="020F0502020204030204"/>
              </a:rPr>
              <a:t>Relativas</a:t>
            </a:r>
            <a:endParaRPr lang="en-US" sz="1600" dirty="0">
              <a:solidFill>
                <a:prstClr val="black"/>
              </a:solidFill>
              <a:latin typeface="Calibri" panose="020F0502020204030204"/>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Agregados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err="1">
                <a:solidFill>
                  <a:prstClr val="black"/>
                </a:solidFill>
                <a:latin typeface="Calibri" panose="020F0502020204030204"/>
              </a:rPr>
              <a:t>Variación</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Absulutas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a:t>
            </a:r>
            <a:r>
              <a:rPr lang="en-US" sz="1600" dirty="0" err="1">
                <a:solidFill>
                  <a:prstClr val="black"/>
                </a:solidFill>
                <a:latin typeface="Calibri" panose="020F0502020204030204"/>
              </a:rPr>
              <a:t>roporcionalidad</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971550" marR="0" lvl="2"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1.2.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Entre Hojas y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Libros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entre Hojas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Fijas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lvl="2" indent="-342900" defTabSz="914400">
              <a:lnSpc>
                <a:spcPct val="90000"/>
              </a:lnSpc>
              <a:spcAft>
                <a:spcPts val="600"/>
              </a:spcAft>
              <a:buFont typeface="+mj-lt"/>
              <a:buAutoNum type="arabicPeriod"/>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entre Hojas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Relativas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entre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Libros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91440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CuadroTexto 36">
            <a:extLst>
              <a:ext uri="{FF2B5EF4-FFF2-40B4-BE49-F238E27FC236}">
                <a16:creationId xmlns:a16="http://schemas.microsoft.com/office/drawing/2014/main" id="{9687BD1C-7A51-35AA-2D8A-D44102202A62}"/>
              </a:ext>
            </a:extLst>
          </p:cNvPr>
          <p:cNvSpPr txBox="1"/>
          <p:nvPr/>
        </p:nvSpPr>
        <p:spPr>
          <a:xfrm>
            <a:off x="5132179" y="1676804"/>
            <a:ext cx="4852329" cy="1508105"/>
          </a:xfrm>
          <a:prstGeom prst="rect">
            <a:avLst/>
          </a:prstGeom>
          <a:noFill/>
        </p:spPr>
        <p:txBody>
          <a:bodyPr wrap="square">
            <a:spAutoFit/>
          </a:bodyPr>
          <a:lstStyle/>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1.3.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Por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Nombre</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err="1">
                <a:solidFill>
                  <a:prstClr val="black"/>
                </a:solidFill>
                <a:latin typeface="Calibri" panose="020F0502020204030204"/>
              </a:rPr>
              <a:t>Asignar</a:t>
            </a:r>
            <a:r>
              <a:rPr lang="en-US" sz="1600" dirty="0">
                <a:solidFill>
                  <a:prstClr val="black"/>
                </a:solidFill>
                <a:latin typeface="Calibri" panose="020F0502020204030204"/>
              </a:rPr>
              <a:t> </a:t>
            </a:r>
            <a:r>
              <a:rPr lang="en-US" sz="1600" dirty="0" err="1">
                <a:solidFill>
                  <a:prstClr val="black"/>
                </a:solidFill>
                <a:latin typeface="Calibri" panose="020F0502020204030204"/>
              </a:rPr>
              <a:t>Nombre</a:t>
            </a:r>
            <a:r>
              <a:rPr lang="en-US" sz="1600" dirty="0">
                <a:solidFill>
                  <a:prstClr val="black"/>
                </a:solidFill>
                <a:latin typeface="Calibri" panose="020F0502020204030204"/>
              </a:rPr>
              <a:t> a </a:t>
            </a:r>
            <a:r>
              <a:rPr lang="en-US" sz="1600" dirty="0" err="1">
                <a:solidFill>
                  <a:prstClr val="black"/>
                </a:solidFill>
                <a:latin typeface="Calibri" panose="020F0502020204030204"/>
              </a:rPr>
              <a:t>Columna</a:t>
            </a:r>
            <a:endParaRPr lang="en-US" sz="1600" dirty="0">
              <a:solidFill>
                <a:prstClr val="black"/>
              </a:solidFill>
              <a:latin typeface="Calibri" panose="020F0502020204030204"/>
            </a:endParaRP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err="1">
                <a:solidFill>
                  <a:prstClr val="black"/>
                </a:solidFill>
                <a:latin typeface="Calibri" panose="020F0502020204030204"/>
              </a:rPr>
              <a:t>Asignar</a:t>
            </a:r>
            <a:r>
              <a:rPr lang="en-US" sz="1600" dirty="0">
                <a:solidFill>
                  <a:prstClr val="black"/>
                </a:solidFill>
                <a:latin typeface="Calibri" panose="020F0502020204030204"/>
              </a:rPr>
              <a:t> </a:t>
            </a:r>
            <a:r>
              <a:rPr lang="en-US" sz="1600" dirty="0" err="1">
                <a:solidFill>
                  <a:prstClr val="black"/>
                </a:solidFill>
                <a:latin typeface="Calibri" panose="020F0502020204030204"/>
              </a:rPr>
              <a:t>Nombre</a:t>
            </a:r>
            <a:r>
              <a:rPr lang="en-US" sz="1600" dirty="0">
                <a:solidFill>
                  <a:prstClr val="black"/>
                </a:solidFill>
                <a:latin typeface="Calibri" panose="020F0502020204030204"/>
              </a:rPr>
              <a:t> a </a:t>
            </a:r>
            <a:r>
              <a:rPr lang="en-US" sz="1600" dirty="0" err="1">
                <a:solidFill>
                  <a:prstClr val="black"/>
                </a:solidFill>
                <a:latin typeface="Calibri" panose="020F0502020204030204"/>
              </a:rPr>
              <a:t>Indicadores</a:t>
            </a:r>
            <a:r>
              <a:rPr lang="en-US" sz="1600" dirty="0">
                <a:solidFill>
                  <a:prstClr val="black"/>
                </a:solidFill>
                <a:latin typeface="Calibri" panose="020F0502020204030204"/>
              </a:rPr>
              <a:t> </a:t>
            </a:r>
            <a:r>
              <a:rPr lang="en-US" sz="1600" dirty="0" err="1">
                <a:solidFill>
                  <a:prstClr val="black"/>
                </a:solidFill>
                <a:latin typeface="Calibri" panose="020F0502020204030204"/>
              </a:rPr>
              <a:t>Fijos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err="1">
                <a:solidFill>
                  <a:prstClr val="black"/>
                </a:solidFill>
                <a:latin typeface="Calibri" panose="020F0502020204030204"/>
              </a:rPr>
              <a:t>Asignar</a:t>
            </a:r>
            <a:r>
              <a:rPr lang="en-US" sz="1600" dirty="0">
                <a:solidFill>
                  <a:prstClr val="black"/>
                </a:solidFill>
                <a:latin typeface="Calibri" panose="020F0502020204030204"/>
              </a:rPr>
              <a:t> </a:t>
            </a:r>
            <a:r>
              <a:rPr lang="en-US" sz="1600" dirty="0" err="1">
                <a:solidFill>
                  <a:prstClr val="black"/>
                </a:solidFill>
                <a:latin typeface="Calibri" panose="020F0502020204030204"/>
              </a:rPr>
              <a:t>Nombre</a:t>
            </a:r>
            <a:r>
              <a:rPr lang="en-US" sz="1600" dirty="0">
                <a:solidFill>
                  <a:prstClr val="black"/>
                </a:solidFill>
                <a:latin typeface="Calibri" panose="020F0502020204030204"/>
              </a:rPr>
              <a:t> a </a:t>
            </a:r>
            <a:r>
              <a:rPr lang="en-US" sz="1600" dirty="0" err="1">
                <a:solidFill>
                  <a:prstClr val="black"/>
                </a:solidFill>
                <a:latin typeface="Calibri" panose="020F0502020204030204"/>
              </a:rPr>
              <a:t>Fórmula</a:t>
            </a:r>
            <a:endParaRPr lang="en-US" sz="1600" dirty="0">
              <a:solidFill>
                <a:prstClr val="black"/>
              </a:solidFill>
              <a:latin typeface="Calibri" panose="020F0502020204030204"/>
            </a:endParaRP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CuadroTexto 1">
            <a:extLst>
              <a:ext uri="{FF2B5EF4-FFF2-40B4-BE49-F238E27FC236}">
                <a16:creationId xmlns:a16="http://schemas.microsoft.com/office/drawing/2014/main" id="{6BCBC401-72CE-B55F-351B-1DA2D57F39E7}"/>
              </a:ext>
            </a:extLst>
          </p:cNvPr>
          <p:cNvSpPr txBox="1"/>
          <p:nvPr/>
        </p:nvSpPr>
        <p:spPr>
          <a:xfrm>
            <a:off x="5132179" y="3673092"/>
            <a:ext cx="4852329" cy="1209562"/>
          </a:xfrm>
          <a:prstGeom prst="rect">
            <a:avLst/>
          </a:prstGeom>
          <a:noFill/>
        </p:spPr>
        <p:txBody>
          <a:bodyPr wrap="square">
            <a:spAutoFit/>
          </a:bodyPr>
          <a:lstStyle/>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1.4.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Referencias</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Mixtas</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Cálculo de Referencia Mixta</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Cálculo de Referencia Mixtas y Relativa</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s-ES" sz="1600" dirty="0">
                <a:solidFill>
                  <a:prstClr val="black"/>
                </a:solidFill>
                <a:latin typeface="Calibri" panose="020F0502020204030204"/>
              </a:rPr>
              <a:t>Cálculo de Referencia Mixta y Absoluta</a:t>
            </a:r>
          </a:p>
        </p:txBody>
      </p:sp>
    </p:spTree>
    <p:extLst>
      <p:ext uri="{BB962C8B-B14F-4D97-AF65-F5344CB8AC3E}">
        <p14:creationId xmlns:p14="http://schemas.microsoft.com/office/powerpoint/2010/main" val="2079810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fontScale="90000"/>
          </a:bodyPr>
          <a:lstStyle/>
          <a:p>
            <a:r>
              <a:rPr lang="en-US" sz="4800" b="1" dirty="0" err="1">
                <a:solidFill>
                  <a:srgbClr val="FFFFFF"/>
                </a:solidFill>
              </a:rPr>
              <a:t>Referencias</a:t>
            </a:r>
            <a:r>
              <a:rPr lang="en-US" sz="4800" b="1" dirty="0">
                <a:solidFill>
                  <a:srgbClr val="FFFFFF"/>
                </a:solidFill>
              </a:rPr>
              <a:t> </a:t>
            </a:r>
            <a:r>
              <a:rPr lang="en-US" sz="4800" b="1" dirty="0" err="1">
                <a:solidFill>
                  <a:srgbClr val="FFFFFF"/>
                </a:solidFill>
              </a:rPr>
              <a:t>Relativas</a:t>
            </a:r>
            <a:r>
              <a:rPr lang="en-US" sz="4800" b="1" dirty="0">
                <a:solidFill>
                  <a:srgbClr val="FFFFFF"/>
                </a:solidFill>
              </a:rPr>
              <a:t> y </a:t>
            </a:r>
            <a:r>
              <a:rPr lang="en-US" sz="4800" b="1" dirty="0" err="1">
                <a:solidFill>
                  <a:srgbClr val="FFFFFF"/>
                </a:solidFill>
              </a:rPr>
              <a:t>Absolutas</a:t>
            </a:r>
            <a:endParaRPr lang="en-US" sz="4800" b="1" dirty="0">
              <a:solidFill>
                <a:srgbClr val="FFFFFF"/>
              </a:solidFill>
            </a:endParaRPr>
          </a:p>
        </p:txBody>
      </p:sp>
    </p:spTree>
    <p:extLst>
      <p:ext uri="{BB962C8B-B14F-4D97-AF65-F5344CB8AC3E}">
        <p14:creationId xmlns:p14="http://schemas.microsoft.com/office/powerpoint/2010/main" val="55261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504977"/>
            <a:ext cx="10515600" cy="936074"/>
          </a:xfrm>
        </p:spPr>
        <p:txBody>
          <a:bodyPr/>
          <a:lstStyle/>
          <a:p>
            <a:r>
              <a:rPr lang="es-ES" b="1" dirty="0">
                <a:solidFill>
                  <a:schemeClr val="accent1">
                    <a:lumMod val="75000"/>
                  </a:schemeClr>
                </a:solidFill>
              </a:rPr>
              <a:t>Referencias Relativas</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565324"/>
            <a:ext cx="7457643" cy="1682750"/>
          </a:xfrm>
        </p:spPr>
        <p:txBody>
          <a:bodyPr>
            <a:normAutofit/>
          </a:bodyPr>
          <a:lstStyle/>
          <a:p>
            <a:pPr marL="0" indent="0">
              <a:lnSpc>
                <a:spcPct val="150000"/>
              </a:lnSpc>
              <a:buNone/>
            </a:pPr>
            <a:r>
              <a:rPr lang="es-ES" sz="1600" i="0" dirty="0">
                <a:solidFill>
                  <a:srgbClr val="202124"/>
                </a:solidFill>
                <a:effectLst/>
                <a:latin typeface="arial" panose="020B0604020202020204" pitchFamily="34" charset="0"/>
              </a:rPr>
              <a:t>Es aquella que localiza relativamente, es decir, de acuerdo a la posición en que se encuentre la celda donde se escribió la fórmula.</a:t>
            </a:r>
            <a:endParaRPr lang="es-MX" sz="1600" dirty="0"/>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3940802"/>
            <a:ext cx="4410002" cy="1892826"/>
          </a:xfrm>
          <a:prstGeom prst="rect">
            <a:avLst/>
          </a:prstGeom>
          <a:noFill/>
        </p:spPr>
        <p:txBody>
          <a:bodyPr wrap="square">
            <a:spAutoFit/>
          </a:bodyPr>
          <a:lstStyle/>
          <a:p>
            <a:pPr>
              <a:lnSpc>
                <a:spcPct val="150000"/>
              </a:lnSpc>
            </a:pPr>
            <a:r>
              <a:rPr lang="es-ES" b="1" cap="all" dirty="0">
                <a:solidFill>
                  <a:srgbClr val="3C4043"/>
                </a:solidFill>
                <a:latin typeface="Open Sans Condensed"/>
              </a:rPr>
              <a:t>1- cálculo de valores relativos</a:t>
            </a:r>
          </a:p>
          <a:p>
            <a:pPr>
              <a:lnSpc>
                <a:spcPct val="150000"/>
              </a:lnSpc>
            </a:pPr>
            <a:r>
              <a:rPr lang="es-ES" b="1" cap="all" dirty="0">
                <a:solidFill>
                  <a:srgbClr val="3C4043"/>
                </a:solidFill>
                <a:latin typeface="Open Sans Condensed"/>
              </a:rPr>
              <a:t>2- Agregados</a:t>
            </a:r>
          </a:p>
          <a:p>
            <a:pPr>
              <a:lnSpc>
                <a:spcPct val="150000"/>
              </a:lnSpc>
            </a:pPr>
            <a:r>
              <a:rPr lang="es-ES" b="1" cap="all" dirty="0">
                <a:solidFill>
                  <a:srgbClr val="3C4043"/>
                </a:solidFill>
                <a:latin typeface="Open Sans Condensed"/>
              </a:rPr>
              <a:t>3- variación</a:t>
            </a:r>
          </a:p>
          <a:p>
            <a:endParaRPr lang="es-ES" b="1" cap="all" dirty="0">
              <a:solidFill>
                <a:srgbClr val="3C4043"/>
              </a:solidFill>
              <a:latin typeface="Open Sans Condensed"/>
            </a:endParaRPr>
          </a:p>
          <a:p>
            <a:pPr algn="l"/>
            <a:endParaRPr lang="es-ES" b="1" i="0" cap="all" dirty="0">
              <a:solidFill>
                <a:srgbClr val="3C4043"/>
              </a:solidFill>
              <a:effectLst/>
              <a:latin typeface="Open Sans Condensed"/>
            </a:endParaRPr>
          </a:p>
        </p:txBody>
      </p:sp>
      <p:pic>
        <p:nvPicPr>
          <p:cNvPr id="19" name="Imagen 18">
            <a:extLst>
              <a:ext uri="{FF2B5EF4-FFF2-40B4-BE49-F238E27FC236}">
                <a16:creationId xmlns:a16="http://schemas.microsoft.com/office/drawing/2014/main" id="{09DBFE88-6ED5-F788-A778-D94F85CB854B}"/>
              </a:ext>
            </a:extLst>
          </p:cNvPr>
          <p:cNvPicPr>
            <a:picLocks noChangeAspect="1"/>
          </p:cNvPicPr>
          <p:nvPr/>
        </p:nvPicPr>
        <p:blipFill rotWithShape="1">
          <a:blip r:embed="rId2"/>
          <a:srcRect t="29762" r="66439" b="39038"/>
          <a:stretch/>
        </p:blipFill>
        <p:spPr>
          <a:xfrm>
            <a:off x="5574897" y="2785627"/>
            <a:ext cx="5828606" cy="3048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99602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504977"/>
            <a:ext cx="10515600" cy="936074"/>
          </a:xfrm>
        </p:spPr>
        <p:txBody>
          <a:bodyPr/>
          <a:lstStyle/>
          <a:p>
            <a:r>
              <a:rPr lang="es-ES" b="1" dirty="0">
                <a:solidFill>
                  <a:schemeClr val="accent1">
                    <a:lumMod val="75000"/>
                  </a:schemeClr>
                </a:solidFill>
              </a:rPr>
              <a:t>Agregados</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565324"/>
            <a:ext cx="7457643" cy="1682750"/>
          </a:xfrm>
        </p:spPr>
        <p:txBody>
          <a:bodyPr>
            <a:normAutofit/>
          </a:bodyPr>
          <a:lstStyle/>
          <a:p>
            <a:pPr marL="0" indent="0">
              <a:lnSpc>
                <a:spcPct val="150000"/>
              </a:lnSpc>
              <a:buNone/>
            </a:pPr>
            <a:r>
              <a:rPr lang="es-ES" sz="1600" i="0" dirty="0">
                <a:solidFill>
                  <a:srgbClr val="202124"/>
                </a:solidFill>
                <a:effectLst/>
                <a:latin typeface="arial" panose="020B0604020202020204" pitchFamily="34" charset="0"/>
              </a:rPr>
              <a:t>Se puede crear un cálculo que entregue valores agregados con el fin de obtener el cálculo acumulado</a:t>
            </a:r>
            <a:endParaRPr lang="es-MX" sz="1600" dirty="0"/>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3940802"/>
            <a:ext cx="4410002" cy="1892826"/>
          </a:xfrm>
          <a:prstGeom prst="rect">
            <a:avLst/>
          </a:prstGeom>
          <a:noFill/>
        </p:spPr>
        <p:txBody>
          <a:bodyPr wrap="square">
            <a:spAutoFit/>
          </a:bodyPr>
          <a:lstStyle/>
          <a:p>
            <a:pPr>
              <a:lnSpc>
                <a:spcPct val="150000"/>
              </a:lnSpc>
            </a:pPr>
            <a:r>
              <a:rPr lang="es-ES" b="1" cap="all" dirty="0">
                <a:solidFill>
                  <a:srgbClr val="3C4043"/>
                </a:solidFill>
                <a:latin typeface="Open Sans Condensed"/>
              </a:rPr>
              <a:t>1- cálculo de valores relativos</a:t>
            </a:r>
          </a:p>
          <a:p>
            <a:pPr>
              <a:lnSpc>
                <a:spcPct val="150000"/>
              </a:lnSpc>
            </a:pPr>
            <a:r>
              <a:rPr lang="es-ES" b="1" cap="all" dirty="0">
                <a:solidFill>
                  <a:srgbClr val="3C4043"/>
                </a:solidFill>
                <a:latin typeface="Open Sans Condensed"/>
              </a:rPr>
              <a:t>2- Agregados</a:t>
            </a:r>
          </a:p>
          <a:p>
            <a:pPr>
              <a:lnSpc>
                <a:spcPct val="150000"/>
              </a:lnSpc>
            </a:pPr>
            <a:r>
              <a:rPr lang="es-ES" b="1" cap="all" dirty="0">
                <a:solidFill>
                  <a:srgbClr val="3C4043"/>
                </a:solidFill>
                <a:latin typeface="Open Sans Condensed"/>
              </a:rPr>
              <a:t>3- variación</a:t>
            </a:r>
          </a:p>
          <a:p>
            <a:endParaRPr lang="es-ES" b="1" cap="all" dirty="0">
              <a:solidFill>
                <a:srgbClr val="3C4043"/>
              </a:solidFill>
              <a:latin typeface="Open Sans Condensed"/>
            </a:endParaRPr>
          </a:p>
          <a:p>
            <a:pPr algn="l"/>
            <a:endParaRPr lang="es-ES" b="1" i="0" cap="all" dirty="0">
              <a:solidFill>
                <a:srgbClr val="3C4043"/>
              </a:solidFill>
              <a:effectLst/>
              <a:latin typeface="Open Sans Condensed"/>
            </a:endParaRPr>
          </a:p>
        </p:txBody>
      </p:sp>
      <p:pic>
        <p:nvPicPr>
          <p:cNvPr id="4" name="Imagen 3">
            <a:extLst>
              <a:ext uri="{FF2B5EF4-FFF2-40B4-BE49-F238E27FC236}">
                <a16:creationId xmlns:a16="http://schemas.microsoft.com/office/drawing/2014/main" id="{37276D48-834C-6A99-5F75-B0D8F84884E0}"/>
              </a:ext>
            </a:extLst>
          </p:cNvPr>
          <p:cNvPicPr>
            <a:picLocks noChangeAspect="1"/>
          </p:cNvPicPr>
          <p:nvPr/>
        </p:nvPicPr>
        <p:blipFill rotWithShape="1">
          <a:blip r:embed="rId2"/>
          <a:srcRect t="24511" r="57652" b="34276"/>
          <a:stretch/>
        </p:blipFill>
        <p:spPr>
          <a:xfrm>
            <a:off x="5491583" y="2887856"/>
            <a:ext cx="5860629" cy="3208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48010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504977"/>
            <a:ext cx="10515600" cy="936074"/>
          </a:xfrm>
        </p:spPr>
        <p:txBody>
          <a:bodyPr/>
          <a:lstStyle/>
          <a:p>
            <a:r>
              <a:rPr lang="es-ES" b="1" dirty="0">
                <a:solidFill>
                  <a:schemeClr val="accent1">
                    <a:lumMod val="75000"/>
                  </a:schemeClr>
                </a:solidFill>
              </a:rPr>
              <a:t>Variación</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537615"/>
            <a:ext cx="10330152" cy="936074"/>
          </a:xfrm>
        </p:spPr>
        <p:txBody>
          <a:bodyPr>
            <a:normAutofit/>
          </a:bodyPr>
          <a:lstStyle/>
          <a:p>
            <a:pPr marL="0" indent="0">
              <a:lnSpc>
                <a:spcPct val="150000"/>
              </a:lnSpc>
              <a:buNone/>
            </a:pPr>
            <a:r>
              <a:rPr lang="es-ES" sz="1600" i="0" dirty="0">
                <a:solidFill>
                  <a:srgbClr val="202124"/>
                </a:solidFill>
                <a:effectLst/>
                <a:latin typeface="arial" panose="020B0604020202020204" pitchFamily="34" charset="0"/>
              </a:rPr>
              <a:t>La variación busca saber cual es diferencia porcentual, de crecimiento o caída de un valor actual con un valor anterior</a:t>
            </a:r>
            <a:endParaRPr lang="es-MX" sz="1600" dirty="0"/>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4491928"/>
            <a:ext cx="4410002" cy="1892826"/>
          </a:xfrm>
          <a:prstGeom prst="rect">
            <a:avLst/>
          </a:prstGeom>
          <a:noFill/>
        </p:spPr>
        <p:txBody>
          <a:bodyPr wrap="square">
            <a:spAutoFit/>
          </a:bodyPr>
          <a:lstStyle/>
          <a:p>
            <a:pPr>
              <a:lnSpc>
                <a:spcPct val="150000"/>
              </a:lnSpc>
            </a:pPr>
            <a:r>
              <a:rPr lang="es-ES" b="1" cap="all" dirty="0">
                <a:solidFill>
                  <a:srgbClr val="3C4043"/>
                </a:solidFill>
                <a:latin typeface="Open Sans Condensed"/>
              </a:rPr>
              <a:t>1- cálculo de valores relativos</a:t>
            </a:r>
          </a:p>
          <a:p>
            <a:pPr>
              <a:lnSpc>
                <a:spcPct val="150000"/>
              </a:lnSpc>
            </a:pPr>
            <a:r>
              <a:rPr lang="es-ES" b="1" cap="all" dirty="0">
                <a:solidFill>
                  <a:srgbClr val="3C4043"/>
                </a:solidFill>
                <a:latin typeface="Open Sans Condensed"/>
              </a:rPr>
              <a:t>2- Agregados</a:t>
            </a:r>
          </a:p>
          <a:p>
            <a:pPr>
              <a:lnSpc>
                <a:spcPct val="150000"/>
              </a:lnSpc>
            </a:pPr>
            <a:r>
              <a:rPr lang="es-ES" b="1" cap="all" dirty="0">
                <a:solidFill>
                  <a:srgbClr val="3C4043"/>
                </a:solidFill>
                <a:latin typeface="Open Sans Condensed"/>
              </a:rPr>
              <a:t>3- variación</a:t>
            </a:r>
          </a:p>
          <a:p>
            <a:endParaRPr lang="es-ES" b="1" cap="all" dirty="0">
              <a:solidFill>
                <a:srgbClr val="3C4043"/>
              </a:solidFill>
              <a:latin typeface="Open Sans Condensed"/>
            </a:endParaRPr>
          </a:p>
          <a:p>
            <a:pPr algn="l"/>
            <a:endParaRPr lang="es-ES" b="1" i="0" cap="all" dirty="0">
              <a:solidFill>
                <a:srgbClr val="3C4043"/>
              </a:solidFill>
              <a:effectLst/>
              <a:latin typeface="Open Sans Condensed"/>
            </a:endParaRPr>
          </a:p>
        </p:txBody>
      </p:sp>
      <p:sp>
        <p:nvSpPr>
          <p:cNvPr id="5" name="CuadroTexto 4">
            <a:extLst>
              <a:ext uri="{FF2B5EF4-FFF2-40B4-BE49-F238E27FC236}">
                <a16:creationId xmlns:a16="http://schemas.microsoft.com/office/drawing/2014/main" id="{FF894B20-5E2D-4900-9EC1-D16E60F4C2FA}"/>
              </a:ext>
            </a:extLst>
          </p:cNvPr>
          <p:cNvSpPr txBox="1"/>
          <p:nvPr/>
        </p:nvSpPr>
        <p:spPr>
          <a:xfrm>
            <a:off x="905163" y="3069802"/>
            <a:ext cx="6059055" cy="1077218"/>
          </a:xfrm>
          <a:prstGeom prst="rect">
            <a:avLst/>
          </a:prstGeom>
          <a:noFill/>
        </p:spPr>
        <p:txBody>
          <a:bodyPr wrap="square">
            <a:spAutoFit/>
          </a:bodyPr>
          <a:lstStyle/>
          <a:p>
            <a:r>
              <a:rPr lang="es-MX" sz="1600" i="0" dirty="0">
                <a:solidFill>
                  <a:srgbClr val="202124"/>
                </a:solidFill>
                <a:effectLst/>
                <a:latin typeface="arial" panose="020B0604020202020204" pitchFamily="34" charset="0"/>
              </a:rPr>
              <a:t>Variación = (( V2 - V1 ) / V1) × 100</a:t>
            </a:r>
          </a:p>
          <a:p>
            <a:endParaRPr lang="es-MX" sz="1600" dirty="0">
              <a:solidFill>
                <a:srgbClr val="202124"/>
              </a:solidFill>
              <a:latin typeface="arial" panose="020B0604020202020204" pitchFamily="34" charset="0"/>
            </a:endParaRPr>
          </a:p>
          <a:p>
            <a:r>
              <a:rPr lang="es-MX" sz="1600" i="0" dirty="0">
                <a:solidFill>
                  <a:srgbClr val="202124"/>
                </a:solidFill>
                <a:effectLst/>
                <a:latin typeface="arial" panose="020B0604020202020204" pitchFamily="34" charset="0"/>
              </a:rPr>
              <a:t>V2 = Valor Actual</a:t>
            </a:r>
          </a:p>
          <a:p>
            <a:r>
              <a:rPr lang="es-MX" sz="1600" dirty="0">
                <a:solidFill>
                  <a:srgbClr val="202124"/>
                </a:solidFill>
                <a:latin typeface="arial" panose="020B0604020202020204" pitchFamily="34" charset="0"/>
              </a:rPr>
              <a:t>V1 = Valor Anterior</a:t>
            </a:r>
            <a:r>
              <a:rPr lang="es-MX" sz="1600" i="0" dirty="0">
                <a:solidFill>
                  <a:srgbClr val="202124"/>
                </a:solidFill>
                <a:effectLst/>
                <a:latin typeface="arial" panose="020B0604020202020204" pitchFamily="34" charset="0"/>
              </a:rPr>
              <a:t> </a:t>
            </a:r>
            <a:endParaRPr lang="es-MX" sz="1600" dirty="0"/>
          </a:p>
        </p:txBody>
      </p:sp>
      <p:pic>
        <p:nvPicPr>
          <p:cNvPr id="9" name="Imagen 8">
            <a:extLst>
              <a:ext uri="{FF2B5EF4-FFF2-40B4-BE49-F238E27FC236}">
                <a16:creationId xmlns:a16="http://schemas.microsoft.com/office/drawing/2014/main" id="{DA8CB3C9-F1FE-F025-FDE7-442ABAF749C3}"/>
              </a:ext>
            </a:extLst>
          </p:cNvPr>
          <p:cNvPicPr>
            <a:picLocks noChangeAspect="1"/>
          </p:cNvPicPr>
          <p:nvPr/>
        </p:nvPicPr>
        <p:blipFill rotWithShape="1">
          <a:blip r:embed="rId2"/>
          <a:srcRect t="26042" r="62727" b="36070"/>
          <a:stretch/>
        </p:blipFill>
        <p:spPr>
          <a:xfrm>
            <a:off x="5689600" y="2591270"/>
            <a:ext cx="5725625" cy="32738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49872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49276"/>
            <a:ext cx="10515600" cy="936074"/>
          </a:xfrm>
        </p:spPr>
        <p:txBody>
          <a:bodyPr/>
          <a:lstStyle/>
          <a:p>
            <a:r>
              <a:rPr lang="es-ES" b="1" dirty="0">
                <a:solidFill>
                  <a:schemeClr val="accent1">
                    <a:lumMod val="75000"/>
                  </a:schemeClr>
                </a:solidFill>
              </a:rPr>
              <a:t>Referencias Absolutas</a:t>
            </a:r>
            <a:endParaRPr lang="es-MX" b="1" dirty="0">
              <a:solidFill>
                <a:schemeClr val="accent1">
                  <a:lumMod val="75000"/>
                </a:schemeClr>
              </a:solidFill>
            </a:endParaRPr>
          </a:p>
        </p:txBody>
      </p:sp>
      <p:pic>
        <p:nvPicPr>
          <p:cNvPr id="11" name="Imagen 10">
            <a:extLst>
              <a:ext uri="{FF2B5EF4-FFF2-40B4-BE49-F238E27FC236}">
                <a16:creationId xmlns:a16="http://schemas.microsoft.com/office/drawing/2014/main" id="{06C5953B-1246-9B31-CB37-A257C77ADD78}"/>
              </a:ext>
            </a:extLst>
          </p:cNvPr>
          <p:cNvPicPr>
            <a:picLocks noChangeAspect="1"/>
          </p:cNvPicPr>
          <p:nvPr/>
        </p:nvPicPr>
        <p:blipFill rotWithShape="1">
          <a:blip r:embed="rId2"/>
          <a:srcRect l="18456" t="13726" r="33088" b="35023"/>
          <a:stretch/>
        </p:blipFill>
        <p:spPr>
          <a:xfrm>
            <a:off x="7290834" y="3503005"/>
            <a:ext cx="4143784" cy="24653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Marcador de texto 6">
            <a:extLst>
              <a:ext uri="{FF2B5EF4-FFF2-40B4-BE49-F238E27FC236}">
                <a16:creationId xmlns:a16="http://schemas.microsoft.com/office/drawing/2014/main" id="{C6AB73DA-EB16-B46D-EF12-66A6280B9F11}"/>
              </a:ext>
            </a:extLst>
          </p:cNvPr>
          <p:cNvSpPr txBox="1">
            <a:spLocks/>
          </p:cNvSpPr>
          <p:nvPr/>
        </p:nvSpPr>
        <p:spPr>
          <a:xfrm>
            <a:off x="836611" y="1385350"/>
            <a:ext cx="8178079" cy="1682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400" dirty="0"/>
              <a:t>El objetivo de referencias fijas o absolutas es utilizar datos de una celda o rango pero esta vez con fijaciones en las intercesiones de fila y columna, esto con el fin de poder generar operaciones y fórmulas con variables constantes al desplazamiento.</a:t>
            </a:r>
          </a:p>
          <a:p>
            <a:pPr marL="0" indent="0">
              <a:lnSpc>
                <a:spcPct val="150000"/>
              </a:lnSpc>
              <a:buNone/>
            </a:pPr>
            <a:r>
              <a:rPr lang="es-ES" sz="1400" dirty="0"/>
              <a:t>Se expresa con un signo peso en las intercesiones de fila y columna </a:t>
            </a:r>
          </a:p>
          <a:p>
            <a:pPr marL="0" indent="0">
              <a:lnSpc>
                <a:spcPct val="150000"/>
              </a:lnSpc>
              <a:buNone/>
            </a:pPr>
            <a:r>
              <a:rPr lang="es-ES" sz="1400" dirty="0"/>
              <a:t>Ejemplo: = $A$1</a:t>
            </a:r>
            <a:endParaRPr lang="es-MX" sz="1400" dirty="0"/>
          </a:p>
        </p:txBody>
      </p:sp>
      <p:sp>
        <p:nvSpPr>
          <p:cNvPr id="9" name="CuadroTexto 8">
            <a:extLst>
              <a:ext uri="{FF2B5EF4-FFF2-40B4-BE49-F238E27FC236}">
                <a16:creationId xmlns:a16="http://schemas.microsoft.com/office/drawing/2014/main" id="{F7DD4F36-81D8-B7F4-B2F2-B3FF1A97428B}"/>
              </a:ext>
            </a:extLst>
          </p:cNvPr>
          <p:cNvSpPr txBox="1"/>
          <p:nvPr/>
        </p:nvSpPr>
        <p:spPr>
          <a:xfrm>
            <a:off x="917867" y="4287626"/>
            <a:ext cx="5704606" cy="1892826"/>
          </a:xfrm>
          <a:prstGeom prst="rect">
            <a:avLst/>
          </a:prstGeom>
          <a:noFill/>
        </p:spPr>
        <p:txBody>
          <a:bodyPr wrap="square">
            <a:spAutoFit/>
          </a:bodyPr>
          <a:lstStyle/>
          <a:p>
            <a:pPr>
              <a:lnSpc>
                <a:spcPct val="150000"/>
              </a:lnSpc>
            </a:pPr>
            <a:r>
              <a:rPr lang="es-ES" b="1" cap="all" dirty="0">
                <a:solidFill>
                  <a:srgbClr val="3C4043"/>
                </a:solidFill>
                <a:latin typeface="Open Sans Condensed"/>
              </a:rPr>
              <a:t>1- cálculo de valores relativos y fijos</a:t>
            </a:r>
          </a:p>
          <a:p>
            <a:pPr>
              <a:lnSpc>
                <a:spcPct val="150000"/>
              </a:lnSpc>
            </a:pPr>
            <a:r>
              <a:rPr lang="es-ES" b="1" cap="all" dirty="0">
                <a:solidFill>
                  <a:srgbClr val="3C4043"/>
                </a:solidFill>
                <a:latin typeface="Open Sans Condensed"/>
              </a:rPr>
              <a:t>2- proporción</a:t>
            </a:r>
          </a:p>
          <a:p>
            <a:pPr>
              <a:lnSpc>
                <a:spcPct val="150000"/>
              </a:lnSpc>
            </a:pPr>
            <a:r>
              <a:rPr lang="es-ES" b="1" cap="all" dirty="0">
                <a:solidFill>
                  <a:srgbClr val="3C4043"/>
                </a:solidFill>
                <a:latin typeface="Open Sans Condensed"/>
              </a:rPr>
              <a:t>3- representación y cumplimiento</a:t>
            </a:r>
          </a:p>
          <a:p>
            <a:endParaRPr lang="es-ES" b="1" cap="all" dirty="0">
              <a:solidFill>
                <a:srgbClr val="3C4043"/>
              </a:solidFill>
              <a:latin typeface="Open Sans Condensed"/>
            </a:endParaRPr>
          </a:p>
          <a:p>
            <a:pPr algn="l"/>
            <a:endParaRPr lang="es-ES" b="1" i="0" cap="all" dirty="0">
              <a:solidFill>
                <a:srgbClr val="3C4043"/>
              </a:solidFill>
              <a:effectLst/>
              <a:latin typeface="Open Sans Condensed"/>
            </a:endParaRPr>
          </a:p>
        </p:txBody>
      </p:sp>
    </p:spTree>
    <p:extLst>
      <p:ext uri="{BB962C8B-B14F-4D97-AF65-F5344CB8AC3E}">
        <p14:creationId xmlns:p14="http://schemas.microsoft.com/office/powerpoint/2010/main" val="857770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fontScale="77500" lnSpcReduction="200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Ejer1. </a:t>
            </a:r>
            <a:r>
              <a:rPr lang="en-US" sz="4400" b="1" dirty="0" err="1">
                <a:latin typeface="+mj-lt"/>
                <a:ea typeface="+mj-ea"/>
                <a:cs typeface="+mj-cs"/>
              </a:rPr>
              <a:t>ReferenciasRelativasAbsolutas</a:t>
            </a:r>
            <a:endParaRPr lang="en-US" sz="4400" b="1" spc="-50" dirty="0">
              <a:latin typeface="+mj-lt"/>
              <a:ea typeface="+mj-ea"/>
              <a:cs typeface="+mj-cs"/>
            </a:endParaRPr>
          </a:p>
        </p:txBody>
      </p:sp>
    </p:spTree>
    <p:extLst>
      <p:ext uri="{BB962C8B-B14F-4D97-AF65-F5344CB8AC3E}">
        <p14:creationId xmlns:p14="http://schemas.microsoft.com/office/powerpoint/2010/main" val="630165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5024501"/>
            <a:ext cx="6982834" cy="1026435"/>
          </a:xfrm>
        </p:spPr>
        <p:txBody>
          <a:bodyPr vert="horz" lIns="91440" tIns="45720" rIns="91440" bIns="45720" rtlCol="0" anchor="b">
            <a:normAutofit fontScale="90000"/>
          </a:bodyPr>
          <a:lstStyle/>
          <a:p>
            <a:r>
              <a:rPr lang="en-US" sz="4800" b="1" dirty="0" err="1">
                <a:solidFill>
                  <a:srgbClr val="FFFFFF"/>
                </a:solidFill>
              </a:rPr>
              <a:t>Referencias</a:t>
            </a:r>
            <a:r>
              <a:rPr lang="en-US" sz="4800" b="1" dirty="0">
                <a:solidFill>
                  <a:srgbClr val="FFFFFF"/>
                </a:solidFill>
              </a:rPr>
              <a:t> Entre hojas y </a:t>
            </a:r>
            <a:r>
              <a:rPr lang="en-US" sz="4800" b="1" dirty="0" err="1">
                <a:solidFill>
                  <a:srgbClr val="FFFFFF"/>
                </a:solidFill>
              </a:rPr>
              <a:t>Externas</a:t>
            </a:r>
            <a:endParaRPr lang="en-US" sz="4800" b="1" dirty="0">
              <a:solidFill>
                <a:srgbClr val="FFFFFF"/>
              </a:solidFill>
            </a:endParaRPr>
          </a:p>
        </p:txBody>
      </p:sp>
    </p:spTree>
    <p:extLst>
      <p:ext uri="{BB962C8B-B14F-4D97-AF65-F5344CB8AC3E}">
        <p14:creationId xmlns:p14="http://schemas.microsoft.com/office/powerpoint/2010/main" val="2323182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Diseño personalizado">
  <a:themeElements>
    <a:clrScheme name="Colores del Océano">
      <a:dk1>
        <a:sysClr val="windowText" lastClr="000000"/>
      </a:dk1>
      <a:lt1>
        <a:sysClr val="window" lastClr="FFFFFF"/>
      </a:lt1>
      <a:dk2>
        <a:srgbClr val="44546A"/>
      </a:dk2>
      <a:lt2>
        <a:srgbClr val="E7E6E6"/>
      </a:lt2>
      <a:accent1>
        <a:srgbClr val="2E75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1193</TotalTime>
  <Words>756</Words>
  <Application>Microsoft Office PowerPoint</Application>
  <PresentationFormat>Panorámica</PresentationFormat>
  <Paragraphs>92</Paragraphs>
  <Slides>19</Slides>
  <Notes>1</Notes>
  <HiddenSlides>0</HiddenSlides>
  <MMClips>0</MMClips>
  <ScaleCrop>false</ScaleCrop>
  <HeadingPairs>
    <vt:vector size="6" baseType="variant">
      <vt:variant>
        <vt:lpstr>Fuentes usadas</vt:lpstr>
      </vt:variant>
      <vt:variant>
        <vt:i4>6</vt:i4>
      </vt:variant>
      <vt:variant>
        <vt:lpstr>Tema</vt:lpstr>
      </vt:variant>
      <vt:variant>
        <vt:i4>4</vt:i4>
      </vt:variant>
      <vt:variant>
        <vt:lpstr>Títulos de diapositiva</vt:lpstr>
      </vt:variant>
      <vt:variant>
        <vt:i4>19</vt:i4>
      </vt:variant>
    </vt:vector>
  </HeadingPairs>
  <TitlesOfParts>
    <vt:vector size="29" baseType="lpstr">
      <vt:lpstr>Arial</vt:lpstr>
      <vt:lpstr>Arial</vt:lpstr>
      <vt:lpstr>Calibri</vt:lpstr>
      <vt:lpstr>Calibri Light</vt:lpstr>
      <vt:lpstr>Open Sans Condensed</vt:lpstr>
      <vt:lpstr>Segoe UI</vt:lpstr>
      <vt:lpstr>Diseño personalizado</vt:lpstr>
      <vt:lpstr>Office Theme</vt:lpstr>
      <vt:lpstr>Tema de Office</vt:lpstr>
      <vt:lpstr>1_Office Theme</vt:lpstr>
      <vt:lpstr>Presentación de PowerPoint</vt:lpstr>
      <vt:lpstr>Presentación de PowerPoint</vt:lpstr>
      <vt:lpstr>Referencias Relativas y Absolutas</vt:lpstr>
      <vt:lpstr>Referencias Relativas</vt:lpstr>
      <vt:lpstr>Agregados</vt:lpstr>
      <vt:lpstr>Variación</vt:lpstr>
      <vt:lpstr>Referencias Absolutas</vt:lpstr>
      <vt:lpstr>Presentación de PowerPoint</vt:lpstr>
      <vt:lpstr>Referencias Entre hojas y Externas</vt:lpstr>
      <vt:lpstr>Referencias entre Hojas</vt:lpstr>
      <vt:lpstr>Referencias Externa</vt:lpstr>
      <vt:lpstr>Referencias Externa</vt:lpstr>
      <vt:lpstr>Presentación de PowerPoint</vt:lpstr>
      <vt:lpstr>Referencias Por Nombre</vt:lpstr>
      <vt:lpstr>Referencias de Nombre</vt:lpstr>
      <vt:lpstr>Presentación de PowerPoint</vt:lpstr>
      <vt:lpstr>Referencias Mixtas</vt:lpstr>
      <vt:lpstr>Referencias Mixtas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23</cp:revision>
  <dcterms:created xsi:type="dcterms:W3CDTF">2022-05-23T16:28:11Z</dcterms:created>
  <dcterms:modified xsi:type="dcterms:W3CDTF">2022-11-23T22:19:02Z</dcterms:modified>
</cp:coreProperties>
</file>