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3" r:id="rId1"/>
    <p:sldMasterId id="2147483826" r:id="rId2"/>
  </p:sldMasterIdLst>
  <p:notesMasterIdLst>
    <p:notesMasterId r:id="rId27"/>
  </p:notesMasterIdLst>
  <p:sldIdLst>
    <p:sldId id="360" r:id="rId3"/>
    <p:sldId id="361" r:id="rId4"/>
    <p:sldId id="315" r:id="rId5"/>
    <p:sldId id="374" r:id="rId6"/>
    <p:sldId id="318" r:id="rId7"/>
    <p:sldId id="320" r:id="rId8"/>
    <p:sldId id="321" r:id="rId9"/>
    <p:sldId id="373" r:id="rId10"/>
    <p:sldId id="362" r:id="rId11"/>
    <p:sldId id="365" r:id="rId12"/>
    <p:sldId id="378" r:id="rId13"/>
    <p:sldId id="379" r:id="rId14"/>
    <p:sldId id="375" r:id="rId15"/>
    <p:sldId id="376" r:id="rId16"/>
    <p:sldId id="372" r:id="rId17"/>
    <p:sldId id="364" r:id="rId18"/>
    <p:sldId id="371" r:id="rId19"/>
    <p:sldId id="377" r:id="rId20"/>
    <p:sldId id="367" r:id="rId21"/>
    <p:sldId id="363" r:id="rId22"/>
    <p:sldId id="322" r:id="rId23"/>
    <p:sldId id="369" r:id="rId24"/>
    <p:sldId id="370" r:id="rId25"/>
    <p:sldId id="36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4660"/>
  </p:normalViewPr>
  <p:slideViewPr>
    <p:cSldViewPr snapToGrid="0">
      <p:cViewPr varScale="1">
        <p:scale>
          <a:sx n="108" d="100"/>
          <a:sy n="108" d="100"/>
        </p:scale>
        <p:origin x="62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22/11/2022</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10;&#10;Descripción generada automáticamente">
            <a:extLst>
              <a:ext uri="{FF2B5EF4-FFF2-40B4-BE49-F238E27FC236}">
                <a16:creationId xmlns:a16="http://schemas.microsoft.com/office/drawing/2014/main" id="{C8CF418A-7826-1548-9644-5987EA0D3AF2}"/>
              </a:ext>
            </a:extLst>
          </p:cNvPr>
          <p:cNvPicPr>
            <a:picLocks noChangeAspect="1"/>
          </p:cNvPicPr>
          <p:nvPr userDrawn="1"/>
        </p:nvPicPr>
        <p:blipFill rotWithShape="1">
          <a:blip r:embed="rId2"/>
          <a:srcRect l="70999" t="18408" b="47162"/>
          <a:stretch/>
        </p:blipFill>
        <p:spPr>
          <a:xfrm>
            <a:off x="8153400" y="381089"/>
            <a:ext cx="3495124" cy="863745"/>
          </a:xfrm>
          <a:prstGeom prst="rect">
            <a:avLst/>
          </a:prstGeom>
        </p:spPr>
      </p:pic>
    </p:spTree>
    <p:extLst>
      <p:ext uri="{BB962C8B-B14F-4D97-AF65-F5344CB8AC3E}">
        <p14:creationId xmlns:p14="http://schemas.microsoft.com/office/powerpoint/2010/main" val="858701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71144925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59490321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mparación">
    <p:bg>
      <p:bgRef idx="1001">
        <a:schemeClr val="bg1"/>
      </p:bgRef>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pic>
        <p:nvPicPr>
          <p:cNvPr id="4" name="Imagen 3" descr="Imagen que contiene interior, edificio, tabla, cocina&#10;&#10;Descripción generada automáticamente">
            <a:extLst>
              <a:ext uri="{FF2B5EF4-FFF2-40B4-BE49-F238E27FC236}">
                <a16:creationId xmlns:a16="http://schemas.microsoft.com/office/drawing/2014/main" id="{A8C027A3-0997-1D3D-A1AA-5ED5D72D6326}"/>
              </a:ext>
            </a:extLst>
          </p:cNvPr>
          <p:cNvPicPr>
            <a:picLocks noChangeAspect="1"/>
          </p:cNvPicPr>
          <p:nvPr userDrawn="1"/>
        </p:nvPicPr>
        <p:blipFill rotWithShape="1">
          <a:blip r:embed="rId2"/>
          <a:srcRect l="70999" t="18408" b="47162"/>
          <a:stretch/>
        </p:blipFill>
        <p:spPr>
          <a:xfrm>
            <a:off x="8102423" y="304941"/>
            <a:ext cx="3495124" cy="863745"/>
          </a:xfrm>
          <a:prstGeom prst="rect">
            <a:avLst/>
          </a:prstGeom>
        </p:spPr>
      </p:pic>
      <p:sp>
        <p:nvSpPr>
          <p:cNvPr id="6" name="Rectángulo 5">
            <a:extLst>
              <a:ext uri="{FF2B5EF4-FFF2-40B4-BE49-F238E27FC236}">
                <a16:creationId xmlns:a16="http://schemas.microsoft.com/office/drawing/2014/main" id="{D2FB4D54-59CA-4ACE-91F6-9562F28F7535}"/>
              </a:ext>
            </a:extLst>
          </p:cNvPr>
          <p:cNvSpPr/>
          <p:nvPr userDrawn="1"/>
        </p:nvSpPr>
        <p:spPr>
          <a:xfrm flipV="1">
            <a:off x="10013" y="6610415"/>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a:extLst>
              <a:ext uri="{FF2B5EF4-FFF2-40B4-BE49-F238E27FC236}">
                <a16:creationId xmlns:a16="http://schemas.microsoft.com/office/drawing/2014/main" id="{715EA713-ED92-D23A-4624-03B00F879A52}"/>
              </a:ext>
            </a:extLst>
          </p:cNvPr>
          <p:cNvPicPr>
            <a:picLocks noChangeAspect="1"/>
          </p:cNvPicPr>
          <p:nvPr userDrawn="1"/>
        </p:nvPicPr>
        <p:blipFill rotWithShape="1">
          <a:blip r:embed="rId3"/>
          <a:srcRect l="29128" t="21715" r="24168"/>
          <a:stretch/>
        </p:blipFill>
        <p:spPr>
          <a:xfrm>
            <a:off x="10013" y="0"/>
            <a:ext cx="5802264" cy="6610415"/>
          </a:xfrm>
          <a:prstGeom prst="rect">
            <a:avLst/>
          </a:prstGeom>
        </p:spPr>
      </p:pic>
    </p:spTree>
    <p:extLst>
      <p:ext uri="{BB962C8B-B14F-4D97-AF65-F5344CB8AC3E}">
        <p14:creationId xmlns:p14="http://schemas.microsoft.com/office/powerpoint/2010/main" val="100108798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36198624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10;&#10;Descripción generada automáticamente">
            <a:extLst>
              <a:ext uri="{FF2B5EF4-FFF2-40B4-BE49-F238E27FC236}">
                <a16:creationId xmlns:a16="http://schemas.microsoft.com/office/drawing/2014/main" id="{0AED055B-7B27-E330-B2E5-5A8A80971594}"/>
              </a:ext>
            </a:extLst>
          </p:cNvPr>
          <p:cNvPicPr>
            <a:picLocks noChangeAspect="1"/>
          </p:cNvPicPr>
          <p:nvPr userDrawn="1"/>
        </p:nvPicPr>
        <p:blipFill rotWithShape="1">
          <a:blip r:embed="rId2"/>
          <a:srcRect l="70999" t="18408" b="47162"/>
          <a:stretch/>
        </p:blipFill>
        <p:spPr>
          <a:xfrm>
            <a:off x="7979331" y="507966"/>
            <a:ext cx="3495124" cy="863745"/>
          </a:xfrm>
          <a:prstGeom prst="rect">
            <a:avLst/>
          </a:prstGeom>
        </p:spPr>
      </p:pic>
    </p:spTree>
    <p:extLst>
      <p:ext uri="{BB962C8B-B14F-4D97-AF65-F5344CB8AC3E}">
        <p14:creationId xmlns:p14="http://schemas.microsoft.com/office/powerpoint/2010/main" val="408258324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52189762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32503914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3290448"/>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910551242"/>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77090431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89736150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036484373"/>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descr="Imagen que contiene interior, edificio, tabla, cocina&#10;&#10;Descripción generada automáticamente">
            <a:extLst>
              <a:ext uri="{FF2B5EF4-FFF2-40B4-BE49-F238E27FC236}">
                <a16:creationId xmlns:a16="http://schemas.microsoft.com/office/drawing/2014/main" id="{0CB8CA52-72F6-6232-06B8-5D783A3C0B2D}"/>
              </a:ext>
            </a:extLst>
          </p:cNvPr>
          <p:cNvPicPr>
            <a:picLocks noChangeAspect="1"/>
          </p:cNvPicPr>
          <p:nvPr userDrawn="1"/>
        </p:nvPicPr>
        <p:blipFill rotWithShape="1">
          <a:blip r:embed="rId2"/>
          <a:srcRect l="70999" t="18408" b="47162"/>
          <a:stretch/>
        </p:blipFill>
        <p:spPr>
          <a:xfrm>
            <a:off x="8269288" y="307903"/>
            <a:ext cx="3495124" cy="863745"/>
          </a:xfrm>
          <a:prstGeom prst="rect">
            <a:avLst/>
          </a:prstGeom>
        </p:spPr>
      </p:pic>
    </p:spTree>
    <p:extLst>
      <p:ext uri="{BB962C8B-B14F-4D97-AF65-F5344CB8AC3E}">
        <p14:creationId xmlns:p14="http://schemas.microsoft.com/office/powerpoint/2010/main" val="1677394766"/>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165872849"/>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34884065"/>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2639016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036009004"/>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9064881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78043557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89758562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31305883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2789266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November 22,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26463708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November 22, 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2383976025"/>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November 22, 2022</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430841591"/>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966278" y="2595030"/>
            <a:ext cx="8408541" cy="1236472"/>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ea typeface="+mn-ea"/>
                <a:cs typeface="+mn-cs"/>
              </a:rPr>
              <a:t>CLASE 3: OPERACIONES ARITMÉTICAS Y FUNCIONES</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4000" b="1" i="0" u="none" strike="noStrike" kern="1200" cap="none" spc="0" normalizeH="0" baseline="0" noProof="0" dirty="0">
              <a:ln>
                <a:noFill/>
              </a:ln>
              <a:solidFill>
                <a:srgbClr val="0989B1">
                  <a:lumMod val="50000"/>
                </a:srgbClr>
              </a:solidFill>
              <a:effectLst/>
              <a:uLnTx/>
              <a:uFillTx/>
              <a:latin typeface="Calibri Light" panose="020F0302020204030204"/>
              <a:ea typeface="+mn-ea"/>
              <a:cs typeface="+mn-cs"/>
            </a:endParaRP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966279" y="4605069"/>
            <a:ext cx="4551445" cy="1020034"/>
          </a:xfrm>
        </p:spPr>
        <p:txBody>
          <a:bodyPr vert="horz" lIns="91440" tIns="45720" rIns="91440" bIns="45720" rtlCol="0" anchor="b">
            <a:normAutofit/>
          </a:bodyPr>
          <a:lstStyle/>
          <a:p>
            <a:pPr algn="l"/>
            <a:r>
              <a:rPr lang="en-US" sz="1800" b="1" kern="1200" dirty="0">
                <a:solidFill>
                  <a:schemeClr val="accent6">
                    <a:lumMod val="75000"/>
                  </a:schemeClr>
                </a:solidFill>
              </a:rPr>
              <a:t>PAULO MERINO POLENTA</a:t>
            </a:r>
          </a:p>
          <a:p>
            <a:pPr algn="l"/>
            <a:r>
              <a:rPr lang="en-US" sz="1800"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4" y="857786"/>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337" y="1232898"/>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966278" y="1044721"/>
            <a:ext cx="9910295" cy="559030"/>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ea typeface="+mn-ea"/>
                <a:cs typeface="Calibri" panose="020F0502020204030204" pitchFamily="34" charset="0"/>
              </a:rPr>
              <a:t>CURSO DE EXCEL BÁSICO</a:t>
            </a:r>
          </a:p>
        </p:txBody>
      </p:sp>
      <p:pic>
        <p:nvPicPr>
          <p:cNvPr id="6" name="Imagen 5" descr="Imagen que contiene interior, edificio, tabla, cocina&#10;&#10;Descripción generada automáticamente">
            <a:extLst>
              <a:ext uri="{FF2B5EF4-FFF2-40B4-BE49-F238E27FC236}">
                <a16:creationId xmlns:a16="http://schemas.microsoft.com/office/drawing/2014/main" id="{3046167E-E8B2-7E46-D437-F5FFF45B798E}"/>
              </a:ext>
            </a:extLst>
          </p:cNvPr>
          <p:cNvPicPr>
            <a:picLocks noChangeAspect="1"/>
          </p:cNvPicPr>
          <p:nvPr/>
        </p:nvPicPr>
        <p:blipFill rotWithShape="1">
          <a:blip r:embed="rId4"/>
          <a:srcRect l="70999" t="18408" b="47162"/>
          <a:stretch/>
        </p:blipFill>
        <p:spPr>
          <a:xfrm>
            <a:off x="8056179" y="5029995"/>
            <a:ext cx="3169542" cy="783284"/>
          </a:xfrm>
          <a:prstGeom prst="rect">
            <a:avLst/>
          </a:prstGeom>
        </p:spPr>
      </p:pic>
    </p:spTree>
    <p:extLst>
      <p:ext uri="{BB962C8B-B14F-4D97-AF65-F5344CB8AC3E}">
        <p14:creationId xmlns:p14="http://schemas.microsoft.com/office/powerpoint/2010/main" val="245976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4468" y="421471"/>
            <a:ext cx="10481234" cy="936074"/>
          </a:xfrm>
        </p:spPr>
        <p:txBody>
          <a:bodyPr/>
          <a:lstStyle/>
          <a:p>
            <a:r>
              <a:rPr lang="es-ES" b="1" dirty="0">
                <a:solidFill>
                  <a:schemeClr val="accent1">
                    <a:lumMod val="75000"/>
                  </a:schemeClr>
                </a:solidFill>
              </a:rPr>
              <a:t>Funciones Básicas</a:t>
            </a:r>
            <a:endParaRPr lang="es-MX" b="1" dirty="0">
              <a:solidFill>
                <a:schemeClr val="accent1">
                  <a:lumMod val="75000"/>
                </a:schemeClr>
              </a:solidFill>
            </a:endParaRPr>
          </a:p>
        </p:txBody>
      </p:sp>
      <p:sp>
        <p:nvSpPr>
          <p:cNvPr id="5" name="Marcador de texto 4">
            <a:extLst>
              <a:ext uri="{FF2B5EF4-FFF2-40B4-BE49-F238E27FC236}">
                <a16:creationId xmlns:a16="http://schemas.microsoft.com/office/drawing/2014/main" id="{CEF06929-44A1-12D7-E1A6-6B7168AA926B}"/>
              </a:ext>
            </a:extLst>
          </p:cNvPr>
          <p:cNvSpPr>
            <a:spLocks noGrp="1"/>
          </p:cNvSpPr>
          <p:nvPr>
            <p:ph type="body" idx="1"/>
          </p:nvPr>
        </p:nvSpPr>
        <p:spPr>
          <a:xfrm>
            <a:off x="774468" y="2334057"/>
            <a:ext cx="5157787" cy="457156"/>
          </a:xfrm>
        </p:spPr>
        <p:txBody>
          <a:bodyPr>
            <a:normAutofit/>
          </a:bodyPr>
          <a:lstStyle/>
          <a:p>
            <a:r>
              <a:rPr lang="es-ES" sz="2200" dirty="0"/>
              <a:t>PRINCIPALES FORMULAS</a:t>
            </a:r>
            <a:endParaRPr lang="es-MX" sz="2200" dirty="0"/>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3"/>
          </p:nvPr>
        </p:nvSpPr>
        <p:spPr>
          <a:xfrm>
            <a:off x="774468" y="1434154"/>
            <a:ext cx="10003023" cy="696175"/>
          </a:xfrm>
        </p:spPr>
        <p:txBody>
          <a:bodyPr>
            <a:noAutofit/>
          </a:bodyPr>
          <a:lstStyle/>
          <a:p>
            <a:pPr marL="0" indent="0">
              <a:lnSpc>
                <a:spcPct val="150000"/>
              </a:lnSpc>
              <a:buNone/>
            </a:pPr>
            <a:r>
              <a:rPr lang="es-ES" sz="1600" b="0" dirty="0"/>
              <a:t>En Excel tenemos muchas funciones básicas de fácil uso que no requieren ingresar mucha información cómo para que Excel te cree una solución, estas funciones no distinguen en el tipo de función si no en lo sencillas que son de realizar.</a:t>
            </a:r>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2944431"/>
            <a:ext cx="6982790" cy="1584280"/>
          </a:xfrm>
          <a:prstGeom prst="rect">
            <a:avLst/>
          </a:prstGeom>
          <a:noFill/>
        </p:spPr>
        <p:txBody>
          <a:bodyPr wrap="square">
            <a:spAutoFit/>
          </a:bodyPr>
          <a:lstStyle/>
          <a:p>
            <a:pPr>
              <a:lnSpc>
                <a:spcPct val="150000"/>
              </a:lnSpc>
            </a:pPr>
            <a:r>
              <a:rPr lang="es-ES" sz="1100" dirty="0">
                <a:solidFill>
                  <a:schemeClr val="tx2"/>
                </a:solidFill>
                <a:latin typeface="Open Sans Condensed"/>
              </a:rPr>
              <a:t>1- FECHA</a:t>
            </a:r>
          </a:p>
          <a:p>
            <a:pPr>
              <a:lnSpc>
                <a:spcPct val="150000"/>
              </a:lnSpc>
            </a:pPr>
            <a:r>
              <a:rPr lang="es-ES" sz="1100" dirty="0">
                <a:solidFill>
                  <a:schemeClr val="tx2"/>
                </a:solidFill>
                <a:latin typeface="Open Sans Condensed"/>
              </a:rPr>
              <a:t>2</a:t>
            </a:r>
            <a:r>
              <a:rPr lang="es-ES" sz="1100" i="0" dirty="0">
                <a:solidFill>
                  <a:schemeClr val="tx2"/>
                </a:solidFill>
                <a:effectLst/>
                <a:latin typeface="Open Sans Condensed"/>
              </a:rPr>
              <a:t>- </a:t>
            </a:r>
            <a:r>
              <a:rPr lang="es-ES" sz="1100" dirty="0">
                <a:solidFill>
                  <a:schemeClr val="tx2"/>
                </a:solidFill>
                <a:latin typeface="Open Sans Condensed"/>
              </a:rPr>
              <a:t>ELEGIR</a:t>
            </a:r>
          </a:p>
          <a:p>
            <a:pPr>
              <a:lnSpc>
                <a:spcPct val="150000"/>
              </a:lnSpc>
            </a:pPr>
            <a:r>
              <a:rPr lang="es-ES" sz="1100" dirty="0">
                <a:solidFill>
                  <a:schemeClr val="tx2"/>
                </a:solidFill>
                <a:latin typeface="Open Sans Condensed"/>
              </a:rPr>
              <a:t>3</a:t>
            </a:r>
            <a:r>
              <a:rPr lang="es-ES" sz="1100" i="0" dirty="0">
                <a:solidFill>
                  <a:schemeClr val="tx2"/>
                </a:solidFill>
                <a:effectLst/>
                <a:latin typeface="Open Sans Condensed"/>
              </a:rPr>
              <a:t>- </a:t>
            </a:r>
            <a:r>
              <a:rPr lang="es-ES" sz="1100" dirty="0">
                <a:solidFill>
                  <a:schemeClr val="tx2"/>
                </a:solidFill>
                <a:latin typeface="Open Sans Condensed"/>
              </a:rPr>
              <a:t>TEXTO</a:t>
            </a:r>
          </a:p>
          <a:p>
            <a:pPr>
              <a:lnSpc>
                <a:spcPct val="150000"/>
              </a:lnSpc>
            </a:pPr>
            <a:r>
              <a:rPr lang="es-ES" sz="1100" i="0" dirty="0">
                <a:solidFill>
                  <a:schemeClr val="tx2"/>
                </a:solidFill>
                <a:effectLst/>
                <a:latin typeface="Open Sans Condensed"/>
              </a:rPr>
              <a:t>4- </a:t>
            </a:r>
            <a:r>
              <a:rPr lang="es-ES" sz="1100" dirty="0">
                <a:solidFill>
                  <a:schemeClr val="tx2"/>
                </a:solidFill>
                <a:latin typeface="Open Sans Condensed"/>
              </a:rPr>
              <a:t>LARGO</a:t>
            </a:r>
          </a:p>
          <a:p>
            <a:pPr>
              <a:lnSpc>
                <a:spcPct val="150000"/>
              </a:lnSpc>
            </a:pPr>
            <a:r>
              <a:rPr lang="es-ES" sz="1100" i="0" dirty="0">
                <a:solidFill>
                  <a:schemeClr val="tx2"/>
                </a:solidFill>
                <a:effectLst/>
                <a:latin typeface="Open Sans Condensed"/>
              </a:rPr>
              <a:t>5- </a:t>
            </a:r>
            <a:r>
              <a:rPr lang="es-ES" sz="1100" dirty="0">
                <a:solidFill>
                  <a:schemeClr val="tx2"/>
                </a:solidFill>
                <a:latin typeface="Open Sans Condensed"/>
              </a:rPr>
              <a:t>ESPACIO</a:t>
            </a:r>
            <a:endParaRPr lang="es-ES" sz="1100" i="0" dirty="0">
              <a:solidFill>
                <a:schemeClr val="tx2"/>
              </a:solidFill>
              <a:effectLst/>
              <a:latin typeface="Open Sans Condensed"/>
            </a:endParaRPr>
          </a:p>
          <a:p>
            <a:pPr>
              <a:lnSpc>
                <a:spcPct val="150000"/>
              </a:lnSpc>
            </a:pPr>
            <a:endParaRPr lang="es-ES" sz="1100" i="0" dirty="0">
              <a:solidFill>
                <a:schemeClr val="tx2"/>
              </a:solidFill>
              <a:effectLst/>
              <a:latin typeface="Open Sans Condensed"/>
            </a:endParaRPr>
          </a:p>
        </p:txBody>
      </p:sp>
    </p:spTree>
    <p:extLst>
      <p:ext uri="{BB962C8B-B14F-4D97-AF65-F5344CB8AC3E}">
        <p14:creationId xmlns:p14="http://schemas.microsoft.com/office/powerpoint/2010/main" val="3653084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4468" y="421471"/>
            <a:ext cx="10481234" cy="936074"/>
          </a:xfrm>
        </p:spPr>
        <p:txBody>
          <a:bodyPr/>
          <a:lstStyle/>
          <a:p>
            <a:r>
              <a:rPr lang="es-ES" b="1" dirty="0">
                <a:solidFill>
                  <a:schemeClr val="accent1">
                    <a:lumMod val="75000"/>
                  </a:schemeClr>
                </a:solidFill>
              </a:rPr>
              <a:t>Elegir</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3"/>
          </p:nvPr>
        </p:nvSpPr>
        <p:spPr>
          <a:xfrm>
            <a:off x="774468" y="2505061"/>
            <a:ext cx="10003023" cy="1335679"/>
          </a:xfrm>
        </p:spPr>
        <p:txBody>
          <a:bodyPr>
            <a:noAutofit/>
          </a:bodyPr>
          <a:lstStyle/>
          <a:p>
            <a:pPr algn="l">
              <a:lnSpc>
                <a:spcPct val="150000"/>
              </a:lnSpc>
            </a:pPr>
            <a:r>
              <a:rPr lang="es-ES" sz="1600" b="0" i="0" dirty="0">
                <a:solidFill>
                  <a:srgbClr val="3C4043"/>
                </a:solidFill>
                <a:effectLst/>
                <a:latin typeface="Roboto" panose="02000000000000000000" pitchFamily="2" charset="0"/>
              </a:rPr>
              <a:t>Como resultado de esta fórmula obtendremos el valor “uno” porque el primer argumento de la función indica que necesitamos la posición número 1. Ahora observa lo que sucede cuando hacemos que el primer argumento de la </a:t>
            </a:r>
            <a:r>
              <a:rPr lang="es-ES" sz="1600" b="1" i="0" dirty="0">
                <a:solidFill>
                  <a:srgbClr val="3C4043"/>
                </a:solidFill>
                <a:effectLst/>
                <a:latin typeface="Roboto" panose="02000000000000000000" pitchFamily="2" charset="0"/>
              </a:rPr>
              <a:t>función ELEGIR</a:t>
            </a:r>
            <a:r>
              <a:rPr lang="es-ES" sz="1600" b="0" i="0" dirty="0">
                <a:solidFill>
                  <a:srgbClr val="3C4043"/>
                </a:solidFill>
                <a:effectLst/>
                <a:latin typeface="Roboto" panose="02000000000000000000" pitchFamily="2" charset="0"/>
              </a:rPr>
              <a:t> sea una referencia a una celda:</a:t>
            </a:r>
          </a:p>
        </p:txBody>
      </p:sp>
      <p:sp>
        <p:nvSpPr>
          <p:cNvPr id="9" name="CuadroTexto 8">
            <a:extLst>
              <a:ext uri="{FF2B5EF4-FFF2-40B4-BE49-F238E27FC236}">
                <a16:creationId xmlns:a16="http://schemas.microsoft.com/office/drawing/2014/main" id="{D7E07530-409C-99B8-4F3D-D46076F4BAB8}"/>
              </a:ext>
            </a:extLst>
          </p:cNvPr>
          <p:cNvSpPr txBox="1"/>
          <p:nvPr/>
        </p:nvSpPr>
        <p:spPr>
          <a:xfrm>
            <a:off x="696898" y="2021845"/>
            <a:ext cx="6098958" cy="369332"/>
          </a:xfrm>
          <a:prstGeom prst="rect">
            <a:avLst/>
          </a:prstGeom>
          <a:noFill/>
        </p:spPr>
        <p:txBody>
          <a:bodyPr wrap="square">
            <a:spAutoFit/>
          </a:bodyPr>
          <a:lstStyle/>
          <a:p>
            <a:pPr algn="l"/>
            <a:r>
              <a:rPr lang="es-ES" sz="1800" b="0" i="0" dirty="0">
                <a:solidFill>
                  <a:srgbClr val="3C4043"/>
                </a:solidFill>
                <a:effectLst/>
                <a:latin typeface="Roboto" panose="02000000000000000000" pitchFamily="2" charset="0"/>
              </a:rPr>
              <a:t>=ELEGIR(1, “uno”, “dos”, “tres”)</a:t>
            </a:r>
          </a:p>
        </p:txBody>
      </p:sp>
    </p:spTree>
    <p:extLst>
      <p:ext uri="{BB962C8B-B14F-4D97-AF65-F5344CB8AC3E}">
        <p14:creationId xmlns:p14="http://schemas.microsoft.com/office/powerpoint/2010/main" val="973837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4468" y="421471"/>
            <a:ext cx="10481234" cy="936074"/>
          </a:xfrm>
        </p:spPr>
        <p:txBody>
          <a:bodyPr/>
          <a:lstStyle/>
          <a:p>
            <a:r>
              <a:rPr lang="es-ES" b="1" dirty="0">
                <a:solidFill>
                  <a:schemeClr val="accent1">
                    <a:lumMod val="75000"/>
                  </a:schemeClr>
                </a:solidFill>
              </a:rPr>
              <a:t>Texto</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3"/>
          </p:nvPr>
        </p:nvSpPr>
        <p:spPr>
          <a:xfrm>
            <a:off x="644104" y="2093321"/>
            <a:ext cx="5226837" cy="1335679"/>
          </a:xfrm>
        </p:spPr>
        <p:txBody>
          <a:bodyPr>
            <a:noAutofit/>
          </a:bodyPr>
          <a:lstStyle/>
          <a:p>
            <a:pPr algn="l">
              <a:lnSpc>
                <a:spcPct val="150000"/>
              </a:lnSpc>
            </a:pPr>
            <a:r>
              <a:rPr lang="es-ES" sz="1400" b="0" i="0" dirty="0">
                <a:solidFill>
                  <a:srgbClr val="1E1E1E"/>
                </a:solidFill>
                <a:effectLst/>
                <a:latin typeface="Roboto" panose="02000000000000000000" pitchFamily="2" charset="0"/>
                <a:ea typeface="Roboto" panose="02000000000000000000" pitchFamily="2" charset="0"/>
              </a:rPr>
              <a:t>La función </a:t>
            </a:r>
            <a:r>
              <a:rPr lang="es-ES" sz="1400" b="1" i="0" dirty="0">
                <a:solidFill>
                  <a:srgbClr val="1E1E1E"/>
                </a:solidFill>
                <a:effectLst/>
                <a:latin typeface="Roboto" panose="02000000000000000000" pitchFamily="2" charset="0"/>
                <a:ea typeface="Roboto" panose="02000000000000000000" pitchFamily="2" charset="0"/>
              </a:rPr>
              <a:t>TEXTO</a:t>
            </a:r>
            <a:r>
              <a:rPr lang="es-ES" sz="1400" b="0" i="0" dirty="0">
                <a:solidFill>
                  <a:srgbClr val="1E1E1E"/>
                </a:solidFill>
                <a:effectLst/>
                <a:latin typeface="Roboto" panose="02000000000000000000" pitchFamily="2" charset="0"/>
                <a:ea typeface="Roboto" panose="02000000000000000000" pitchFamily="2" charset="0"/>
              </a:rPr>
              <a:t> le permite cambiar la apariencia de un número aplicándole formato con </a:t>
            </a:r>
            <a:r>
              <a:rPr lang="es-ES" sz="1400" b="1" i="0" dirty="0">
                <a:solidFill>
                  <a:srgbClr val="1E1E1E"/>
                </a:solidFill>
                <a:effectLst/>
                <a:latin typeface="Roboto" panose="02000000000000000000" pitchFamily="2" charset="0"/>
                <a:ea typeface="Roboto" panose="02000000000000000000" pitchFamily="2" charset="0"/>
              </a:rPr>
              <a:t>códigos de formato</a:t>
            </a:r>
            <a:r>
              <a:rPr lang="es-ES" sz="1400" b="0" i="0" dirty="0">
                <a:solidFill>
                  <a:srgbClr val="1E1E1E"/>
                </a:solidFill>
                <a:effectLst/>
                <a:latin typeface="Roboto" panose="02000000000000000000" pitchFamily="2" charset="0"/>
                <a:ea typeface="Roboto" panose="02000000000000000000" pitchFamily="2" charset="0"/>
              </a:rPr>
              <a:t>. Es útil para mostrar números en un formato más legible o para combinarlos con texto o símbolos.</a:t>
            </a:r>
          </a:p>
          <a:p>
            <a:br>
              <a:rPr lang="es-ES" sz="1200" b="0" i="0" dirty="0">
                <a:solidFill>
                  <a:srgbClr val="363636"/>
                </a:solidFill>
                <a:effectLst/>
                <a:latin typeface="Segoe UI" panose="020B0502040204020203" pitchFamily="34" charset="0"/>
              </a:rPr>
            </a:br>
            <a:endParaRPr lang="es-ES" sz="1600" b="0" i="0" dirty="0">
              <a:solidFill>
                <a:srgbClr val="3C4043"/>
              </a:solidFill>
              <a:effectLst/>
              <a:latin typeface="Roboto" panose="02000000000000000000" pitchFamily="2" charset="0"/>
            </a:endParaRPr>
          </a:p>
        </p:txBody>
      </p:sp>
      <p:graphicFrame>
        <p:nvGraphicFramePr>
          <p:cNvPr id="3" name="Tabla 2">
            <a:extLst>
              <a:ext uri="{FF2B5EF4-FFF2-40B4-BE49-F238E27FC236}">
                <a16:creationId xmlns:a16="http://schemas.microsoft.com/office/drawing/2014/main" id="{725FD2B2-652A-4EAA-9119-9D36D9BE5F81}"/>
              </a:ext>
            </a:extLst>
          </p:cNvPr>
          <p:cNvGraphicFramePr>
            <a:graphicFrameLocks noGrp="1"/>
          </p:cNvGraphicFramePr>
          <p:nvPr>
            <p:extLst>
              <p:ext uri="{D42A27DB-BD31-4B8C-83A1-F6EECF244321}">
                <p14:modId xmlns:p14="http://schemas.microsoft.com/office/powerpoint/2010/main" val="4240855412"/>
              </p:ext>
            </p:extLst>
          </p:nvPr>
        </p:nvGraphicFramePr>
        <p:xfrm>
          <a:off x="6321061" y="1678942"/>
          <a:ext cx="4689834" cy="4122414"/>
        </p:xfrm>
        <a:graphic>
          <a:graphicData uri="http://schemas.openxmlformats.org/drawingml/2006/table">
            <a:tbl>
              <a:tblPr/>
              <a:tblGrid>
                <a:gridCol w="2344917">
                  <a:extLst>
                    <a:ext uri="{9D8B030D-6E8A-4147-A177-3AD203B41FA5}">
                      <a16:colId xmlns:a16="http://schemas.microsoft.com/office/drawing/2014/main" val="4094742808"/>
                    </a:ext>
                  </a:extLst>
                </a:gridCol>
                <a:gridCol w="2344917">
                  <a:extLst>
                    <a:ext uri="{9D8B030D-6E8A-4147-A177-3AD203B41FA5}">
                      <a16:colId xmlns:a16="http://schemas.microsoft.com/office/drawing/2014/main" val="1948394507"/>
                    </a:ext>
                  </a:extLst>
                </a:gridCol>
              </a:tblGrid>
              <a:tr h="915022">
                <a:tc>
                  <a:txBody>
                    <a:bodyPr/>
                    <a:lstStyle/>
                    <a:p>
                      <a:pPr fontAlgn="t"/>
                      <a:r>
                        <a:rPr lang="es-MX" sz="1000">
                          <a:solidFill>
                            <a:srgbClr val="1E1E1E"/>
                          </a:solidFill>
                          <a:effectLst/>
                          <a:latin typeface="Segoe UI" panose="020B0502040204020203" pitchFamily="34" charset="0"/>
                        </a:rPr>
                        <a:t>=TEXTO(1234.567,</a:t>
                      </a:r>
                      <a:r>
                        <a:rPr lang="es-MX" sz="1000" b="1">
                          <a:solidFill>
                            <a:srgbClr val="1E1E1E"/>
                          </a:solidFill>
                          <a:effectLst/>
                          <a:latin typeface="Segoe UI" panose="020B0502040204020203" pitchFamily="34" charset="0"/>
                        </a:rPr>
                        <a:t>"$#,##0.00"</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Moneda con separador de millares y 2 decimales, como 1.234,57 $. Tenga en cuenta que Excel redondea el valor a 2 posiciones decimales.</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705632894"/>
                  </a:ext>
                </a:extLst>
              </a:tr>
              <a:tr h="568276">
                <a:tc>
                  <a:txBody>
                    <a:bodyPr/>
                    <a:lstStyle/>
                    <a:p>
                      <a:pPr fontAlgn="t"/>
                      <a:r>
                        <a:rPr lang="es-ES" sz="1000">
                          <a:solidFill>
                            <a:srgbClr val="1E1E1E"/>
                          </a:solidFill>
                          <a:effectLst/>
                          <a:latin typeface="Segoe UI" panose="020B0502040204020203" pitchFamily="34" charset="0"/>
                        </a:rPr>
                        <a:t>=TEXTO(HOY(),</a:t>
                      </a:r>
                      <a:r>
                        <a:rPr lang="es-ES" sz="1000" b="1">
                          <a:solidFill>
                            <a:srgbClr val="1E1E1E"/>
                          </a:solidFill>
                          <a:effectLst/>
                          <a:latin typeface="Segoe UI" panose="020B0502040204020203" pitchFamily="34" charset="0"/>
                        </a:rPr>
                        <a:t>"DD/MM/AA"</a:t>
                      </a:r>
                      <a:r>
                        <a:rPr lang="es-ES"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Fecha de hoy en formato DD/MM/AA, por ejemplo, 14/03/12</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45132712"/>
                  </a:ext>
                </a:extLst>
              </a:tr>
              <a:tr h="394904">
                <a:tc>
                  <a:txBody>
                    <a:bodyPr/>
                    <a:lstStyle/>
                    <a:p>
                      <a:pPr fontAlgn="t"/>
                      <a:r>
                        <a:rPr lang="es-MX" sz="1000" dirty="0">
                          <a:solidFill>
                            <a:srgbClr val="1E1E1E"/>
                          </a:solidFill>
                          <a:effectLst/>
                          <a:latin typeface="Segoe UI" panose="020B0502040204020203" pitchFamily="34" charset="0"/>
                        </a:rPr>
                        <a:t>= TEXTO(HOY(),</a:t>
                      </a:r>
                      <a:r>
                        <a:rPr lang="es-MX" sz="1000" b="1" dirty="0">
                          <a:solidFill>
                            <a:srgbClr val="1E1E1E"/>
                          </a:solidFill>
                          <a:effectLst/>
                          <a:latin typeface="Segoe UI" panose="020B0502040204020203" pitchFamily="34" charset="0"/>
                        </a:rPr>
                        <a:t>"DDDD"</a:t>
                      </a:r>
                      <a:r>
                        <a:rPr lang="es-MX" sz="1000" dirty="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Día de la semana de hoy, por ejemplo, lunes</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3281157980"/>
                  </a:ext>
                </a:extLst>
              </a:tr>
              <a:tr h="394904">
                <a:tc>
                  <a:txBody>
                    <a:bodyPr/>
                    <a:lstStyle/>
                    <a:p>
                      <a:pPr fontAlgn="t"/>
                      <a:r>
                        <a:rPr lang="es-MX" sz="1000">
                          <a:solidFill>
                            <a:srgbClr val="1E1E1E"/>
                          </a:solidFill>
                          <a:effectLst/>
                          <a:latin typeface="Segoe UI" panose="020B0502040204020203" pitchFamily="34" charset="0"/>
                        </a:rPr>
                        <a:t>=TEXTO(AHORA(),</a:t>
                      </a:r>
                      <a:r>
                        <a:rPr lang="es-MX" sz="1000" b="1">
                          <a:solidFill>
                            <a:srgbClr val="1E1E1E"/>
                          </a:solidFill>
                          <a:effectLst/>
                          <a:latin typeface="Segoe UI" panose="020B0502040204020203" pitchFamily="34" charset="0"/>
                        </a:rPr>
                        <a:t>"H:MM AM/PM"</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Hora actual, por ejemplo, 13:29</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288219974"/>
                  </a:ext>
                </a:extLst>
              </a:tr>
              <a:tr h="221532">
                <a:tc>
                  <a:txBody>
                    <a:bodyPr/>
                    <a:lstStyle/>
                    <a:p>
                      <a:pPr fontAlgn="t"/>
                      <a:r>
                        <a:rPr lang="es-MX" sz="1000">
                          <a:solidFill>
                            <a:srgbClr val="1E1E1E"/>
                          </a:solidFill>
                          <a:effectLst/>
                          <a:latin typeface="Segoe UI" panose="020B0502040204020203" pitchFamily="34" charset="0"/>
                        </a:rPr>
                        <a:t>=TEXTO(0.285,</a:t>
                      </a:r>
                      <a:r>
                        <a:rPr lang="es-MX" sz="1000" b="1">
                          <a:solidFill>
                            <a:srgbClr val="1E1E1E"/>
                          </a:solidFill>
                          <a:effectLst/>
                          <a:latin typeface="Segoe UI" panose="020B0502040204020203" pitchFamily="34" charset="0"/>
                        </a:rPr>
                        <a:t>"0.0%"</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MX" sz="1000">
                          <a:solidFill>
                            <a:srgbClr val="1E1E1E"/>
                          </a:solidFill>
                          <a:effectLst/>
                          <a:latin typeface="Segoe UI" panose="020B0502040204020203" pitchFamily="34" charset="0"/>
                        </a:rPr>
                        <a:t>Porcentaje, por ejemplo, 28,5 %</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439339196"/>
                  </a:ext>
                </a:extLst>
              </a:tr>
              <a:tr h="221532">
                <a:tc>
                  <a:txBody>
                    <a:bodyPr/>
                    <a:lstStyle/>
                    <a:p>
                      <a:pPr fontAlgn="t"/>
                      <a:r>
                        <a:rPr lang="es-MX" sz="1000">
                          <a:solidFill>
                            <a:srgbClr val="1E1E1E"/>
                          </a:solidFill>
                          <a:effectLst/>
                          <a:latin typeface="Segoe UI" panose="020B0502040204020203" pitchFamily="34" charset="0"/>
                        </a:rPr>
                        <a:t>=TEXT(4.34 ,</a:t>
                      </a:r>
                      <a:r>
                        <a:rPr lang="es-MX" sz="1000" b="1">
                          <a:solidFill>
                            <a:srgbClr val="1E1E1E"/>
                          </a:solidFill>
                          <a:effectLst/>
                          <a:latin typeface="Segoe UI" panose="020B0502040204020203" pitchFamily="34" charset="0"/>
                        </a:rPr>
                        <a:t>"# ?/?"</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Fracción, por ejemplo, 4 1/3</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1891565021"/>
                  </a:ext>
                </a:extLst>
              </a:tr>
              <a:tr h="394904">
                <a:tc>
                  <a:txBody>
                    <a:bodyPr/>
                    <a:lstStyle/>
                    <a:p>
                      <a:pPr fontAlgn="t"/>
                      <a:r>
                        <a:rPr lang="es-MX" sz="1000" dirty="0">
                          <a:solidFill>
                            <a:srgbClr val="1E1E1E"/>
                          </a:solidFill>
                          <a:effectLst/>
                          <a:latin typeface="Segoe UI" panose="020B0502040204020203" pitchFamily="34" charset="0"/>
                        </a:rPr>
                        <a:t>=TEXTO(12200000,</a:t>
                      </a:r>
                      <a:r>
                        <a:rPr lang="es-MX" sz="1000" b="1" dirty="0">
                          <a:solidFill>
                            <a:srgbClr val="1E1E1E"/>
                          </a:solidFill>
                          <a:effectLst/>
                          <a:latin typeface="Segoe UI" panose="020B0502040204020203" pitchFamily="34" charset="0"/>
                        </a:rPr>
                        <a:t>"0.00E+00"</a:t>
                      </a:r>
                      <a:r>
                        <a:rPr lang="es-MX" sz="1000" dirty="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dirty="0">
                          <a:solidFill>
                            <a:srgbClr val="1E1E1E"/>
                          </a:solidFill>
                          <a:effectLst/>
                          <a:latin typeface="Segoe UI" panose="020B0502040204020203" pitchFamily="34" charset="0"/>
                        </a:rPr>
                        <a:t>Notación científica, por ejemplo, 1.22E+07</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1585938214"/>
                  </a:ext>
                </a:extLst>
              </a:tr>
              <a:tr h="394904">
                <a:tc>
                  <a:txBody>
                    <a:bodyPr/>
                    <a:lstStyle/>
                    <a:p>
                      <a:pPr fontAlgn="t"/>
                      <a:r>
                        <a:rPr lang="es-MX" sz="1000">
                          <a:solidFill>
                            <a:srgbClr val="1E1E1E"/>
                          </a:solidFill>
                          <a:effectLst/>
                          <a:latin typeface="Segoe UI" panose="020B0502040204020203" pitchFamily="34" charset="0"/>
                        </a:rPr>
                        <a:t>=TEXTO(1234567898,</a:t>
                      </a:r>
                      <a:r>
                        <a:rPr lang="es-MX" sz="1000" b="1">
                          <a:solidFill>
                            <a:srgbClr val="1E1E1E"/>
                          </a:solidFill>
                          <a:effectLst/>
                          <a:latin typeface="Segoe UI" panose="020B0502040204020203" pitchFamily="34" charset="0"/>
                        </a:rPr>
                        <a:t>"[&lt;=9999999]###-####;(###) ###-####"</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Especiales (números de teléfono), por ejemplo, (123) 456-7898</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824046601"/>
                  </a:ext>
                </a:extLst>
              </a:tr>
              <a:tr h="394904">
                <a:tc>
                  <a:txBody>
                    <a:bodyPr/>
                    <a:lstStyle/>
                    <a:p>
                      <a:pPr fontAlgn="t"/>
                      <a:r>
                        <a:rPr lang="es-MX" sz="1000">
                          <a:solidFill>
                            <a:srgbClr val="1E1E1E"/>
                          </a:solidFill>
                          <a:effectLst/>
                          <a:latin typeface="Segoe UI" panose="020B0502040204020203" pitchFamily="34" charset="0"/>
                        </a:rPr>
                        <a:t>=TEXTO(1234,</a:t>
                      </a:r>
                      <a:r>
                        <a:rPr lang="es-MX" sz="1000" b="1">
                          <a:solidFill>
                            <a:srgbClr val="1E1E1E"/>
                          </a:solidFill>
                          <a:effectLst/>
                          <a:latin typeface="Segoe UI" panose="020B0502040204020203" pitchFamily="34" charset="0"/>
                        </a:rPr>
                        <a:t>"0000000"</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ES" sz="1000">
                          <a:solidFill>
                            <a:srgbClr val="1E1E1E"/>
                          </a:solidFill>
                          <a:effectLst/>
                          <a:latin typeface="Segoe UI" panose="020B0502040204020203" pitchFamily="34" charset="0"/>
                        </a:rPr>
                        <a:t>Agrega ceros a la izquierda (0), por ejemplo, 0001234</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2016754481"/>
                  </a:ext>
                </a:extLst>
              </a:tr>
              <a:tr h="221532">
                <a:tc>
                  <a:txBody>
                    <a:bodyPr/>
                    <a:lstStyle/>
                    <a:p>
                      <a:pPr fontAlgn="t"/>
                      <a:r>
                        <a:rPr lang="es-MX" sz="1000">
                          <a:solidFill>
                            <a:srgbClr val="1E1E1E"/>
                          </a:solidFill>
                          <a:effectLst/>
                          <a:latin typeface="Segoe UI" panose="020B0502040204020203" pitchFamily="34" charset="0"/>
                        </a:rPr>
                        <a:t>=TEXTO(123456,</a:t>
                      </a:r>
                      <a:r>
                        <a:rPr lang="es-MX" sz="1000" b="1">
                          <a:solidFill>
                            <a:srgbClr val="1E1E1E"/>
                          </a:solidFill>
                          <a:effectLst/>
                          <a:latin typeface="Segoe UI" panose="020B0502040204020203" pitchFamily="34" charset="0"/>
                        </a:rPr>
                        <a:t>"##0° 00' 00''"</a:t>
                      </a:r>
                      <a:r>
                        <a:rPr lang="es-MX" sz="1000">
                          <a:solidFill>
                            <a:srgbClr val="1E1E1E"/>
                          </a:solidFill>
                          <a:effectLst/>
                          <a:latin typeface="Segoe UI" panose="020B0502040204020203" pitchFamily="34" charset="0"/>
                        </a:rPr>
                        <a:t>)</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fontAlgn="t"/>
                      <a:r>
                        <a:rPr lang="es-MX" sz="1000" dirty="0">
                          <a:solidFill>
                            <a:srgbClr val="1E1E1E"/>
                          </a:solidFill>
                          <a:effectLst/>
                          <a:latin typeface="Segoe UI" panose="020B0502040204020203" pitchFamily="34" charset="0"/>
                        </a:rPr>
                        <a:t>Personalizada: latitud y longitud</a:t>
                      </a:r>
                    </a:p>
                  </a:txBody>
                  <a:tcPr marL="53853" marR="53853" marT="21541" marB="21541">
                    <a:lnL>
                      <a:noFill/>
                    </a:lnL>
                    <a:lnR>
                      <a:noFill/>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818382914"/>
                  </a:ext>
                </a:extLst>
              </a:tr>
            </a:tbl>
          </a:graphicData>
        </a:graphic>
      </p:graphicFrame>
      <p:sp>
        <p:nvSpPr>
          <p:cNvPr id="5" name="CuadroTexto 4">
            <a:extLst>
              <a:ext uri="{FF2B5EF4-FFF2-40B4-BE49-F238E27FC236}">
                <a16:creationId xmlns:a16="http://schemas.microsoft.com/office/drawing/2014/main" id="{1589F7B2-F2C1-EF9B-F0DA-41D9B083F7CE}"/>
              </a:ext>
            </a:extLst>
          </p:cNvPr>
          <p:cNvSpPr txBox="1"/>
          <p:nvPr/>
        </p:nvSpPr>
        <p:spPr>
          <a:xfrm>
            <a:off x="644104" y="4027630"/>
            <a:ext cx="4471386" cy="1672253"/>
          </a:xfrm>
          <a:prstGeom prst="rect">
            <a:avLst/>
          </a:prstGeom>
          <a:noFill/>
        </p:spPr>
        <p:txBody>
          <a:bodyPr wrap="square">
            <a:spAutoFit/>
          </a:bodyPr>
          <a:lstStyle/>
          <a:p>
            <a:pPr algn="l">
              <a:lnSpc>
                <a:spcPct val="150000"/>
              </a:lnSpc>
              <a:buFont typeface="Arial" panose="020B0604020202020204" pitchFamily="34" charset="0"/>
              <a:buChar char="•"/>
            </a:pPr>
            <a:r>
              <a:rPr lang="es-ES" sz="1400" b="1" i="0" dirty="0">
                <a:solidFill>
                  <a:srgbClr val="3C4043"/>
                </a:solidFill>
                <a:effectLst/>
                <a:latin typeface="Roboto" panose="02000000000000000000" pitchFamily="2" charset="0"/>
              </a:rPr>
              <a:t>Valor</a:t>
            </a:r>
            <a:r>
              <a:rPr lang="es-ES" sz="1400" b="0" i="0" dirty="0">
                <a:solidFill>
                  <a:srgbClr val="3C4043"/>
                </a:solidFill>
                <a:effectLst/>
                <a:latin typeface="Roboto" panose="02000000000000000000" pitchFamily="2" charset="0"/>
              </a:rPr>
              <a:t> (</a:t>
            </a:r>
            <a:r>
              <a:rPr lang="es-ES" sz="1400" b="0" i="1" dirty="0">
                <a:solidFill>
                  <a:srgbClr val="3C4043"/>
                </a:solidFill>
                <a:effectLst/>
                <a:latin typeface="Roboto" panose="02000000000000000000" pitchFamily="2" charset="0"/>
              </a:rPr>
              <a:t>obligatorio</a:t>
            </a:r>
            <a:r>
              <a:rPr lang="es-ES" sz="1400" b="0" i="0" dirty="0">
                <a:solidFill>
                  <a:srgbClr val="3C4043"/>
                </a:solidFill>
                <a:effectLst/>
                <a:latin typeface="Roboto" panose="02000000000000000000" pitchFamily="2" charset="0"/>
              </a:rPr>
              <a:t>): El valor numérico que convertiremos a texto. Puede ser la referencia a la celda que contiene el valor numérico.</a:t>
            </a:r>
          </a:p>
          <a:p>
            <a:pPr algn="l">
              <a:lnSpc>
                <a:spcPct val="150000"/>
              </a:lnSpc>
              <a:buFont typeface="Arial" panose="020B0604020202020204" pitchFamily="34" charset="0"/>
              <a:buChar char="•"/>
            </a:pPr>
            <a:r>
              <a:rPr lang="es-ES" sz="1400" b="1" i="0" dirty="0">
                <a:solidFill>
                  <a:srgbClr val="3C4043"/>
                </a:solidFill>
                <a:effectLst/>
                <a:latin typeface="Roboto" panose="02000000000000000000" pitchFamily="2" charset="0"/>
              </a:rPr>
              <a:t>Formato</a:t>
            </a:r>
            <a:r>
              <a:rPr lang="es-ES" sz="1400" b="0" i="0" dirty="0">
                <a:solidFill>
                  <a:srgbClr val="3C4043"/>
                </a:solidFill>
                <a:effectLst/>
                <a:latin typeface="Roboto" panose="02000000000000000000" pitchFamily="2" charset="0"/>
              </a:rPr>
              <a:t> (</a:t>
            </a:r>
            <a:r>
              <a:rPr lang="es-ES" sz="1400" b="0" i="1" dirty="0">
                <a:solidFill>
                  <a:srgbClr val="3C4043"/>
                </a:solidFill>
                <a:effectLst/>
                <a:latin typeface="Roboto" panose="02000000000000000000" pitchFamily="2" charset="0"/>
              </a:rPr>
              <a:t>obligatorio</a:t>
            </a:r>
            <a:r>
              <a:rPr lang="es-ES" sz="1400" b="0" i="0" dirty="0">
                <a:solidFill>
                  <a:srgbClr val="3C4043"/>
                </a:solidFill>
                <a:effectLst/>
                <a:latin typeface="Roboto" panose="02000000000000000000" pitchFamily="2" charset="0"/>
              </a:rPr>
              <a:t>): Cadena de texto que indica el formato que se aplicará al valor numérico.</a:t>
            </a:r>
          </a:p>
        </p:txBody>
      </p:sp>
      <p:sp>
        <p:nvSpPr>
          <p:cNvPr id="8" name="CuadroTexto 7">
            <a:extLst>
              <a:ext uri="{FF2B5EF4-FFF2-40B4-BE49-F238E27FC236}">
                <a16:creationId xmlns:a16="http://schemas.microsoft.com/office/drawing/2014/main" id="{94C23C7A-DEAD-7C44-F68D-3EF5218A0DB5}"/>
              </a:ext>
            </a:extLst>
          </p:cNvPr>
          <p:cNvSpPr txBox="1"/>
          <p:nvPr/>
        </p:nvSpPr>
        <p:spPr>
          <a:xfrm>
            <a:off x="498285" y="3216929"/>
            <a:ext cx="5023751" cy="523220"/>
          </a:xfrm>
          <a:prstGeom prst="rect">
            <a:avLst/>
          </a:prstGeom>
          <a:noFill/>
        </p:spPr>
        <p:txBody>
          <a:bodyPr wrap="square">
            <a:spAutoFit/>
          </a:bodyPr>
          <a:lstStyle/>
          <a:p>
            <a:pPr algn="l"/>
            <a:r>
              <a:rPr lang="es-MX" sz="1400" b="1" i="0" dirty="0">
                <a:solidFill>
                  <a:srgbClr val="1E1E1E"/>
                </a:solidFill>
                <a:effectLst/>
                <a:latin typeface="Roboto" panose="02000000000000000000" pitchFamily="2" charset="0"/>
                <a:ea typeface="Roboto" panose="02000000000000000000" pitchFamily="2" charset="0"/>
              </a:rPr>
              <a:t>=TEXTO(Valor al que quiere dar formato, “Código de formato que quiere aplicar")</a:t>
            </a:r>
            <a:endParaRPr lang="es-MX" sz="1400" b="0" i="0" dirty="0">
              <a:solidFill>
                <a:srgbClr val="1E1E1E"/>
              </a:solidFill>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25096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4468" y="421471"/>
            <a:ext cx="10481234" cy="936074"/>
          </a:xfrm>
        </p:spPr>
        <p:txBody>
          <a:bodyPr/>
          <a:lstStyle/>
          <a:p>
            <a:r>
              <a:rPr lang="es-ES" b="1" dirty="0">
                <a:solidFill>
                  <a:schemeClr val="accent1">
                    <a:lumMod val="75000"/>
                  </a:schemeClr>
                </a:solidFill>
              </a:rPr>
              <a:t>Asistente de funciones</a:t>
            </a:r>
            <a:endParaRPr lang="es-MX" b="1" dirty="0">
              <a:solidFill>
                <a:schemeClr val="accent1">
                  <a:lumMod val="75000"/>
                </a:schemeClr>
              </a:solidFill>
            </a:endParaRPr>
          </a:p>
        </p:txBody>
      </p:sp>
      <p:pic>
        <p:nvPicPr>
          <p:cNvPr id="4" name="Imagen 3">
            <a:extLst>
              <a:ext uri="{FF2B5EF4-FFF2-40B4-BE49-F238E27FC236}">
                <a16:creationId xmlns:a16="http://schemas.microsoft.com/office/drawing/2014/main" id="{6BEBCF96-ACE2-437E-A496-6E0F74655A0C}"/>
              </a:ext>
            </a:extLst>
          </p:cNvPr>
          <p:cNvPicPr>
            <a:picLocks noChangeAspect="1"/>
          </p:cNvPicPr>
          <p:nvPr/>
        </p:nvPicPr>
        <p:blipFill rotWithShape="1">
          <a:blip r:embed="rId2"/>
          <a:srcRect l="13398" t="17476" r="51343" b="27249"/>
          <a:stretch/>
        </p:blipFill>
        <p:spPr>
          <a:xfrm>
            <a:off x="1003068" y="1844226"/>
            <a:ext cx="4506268" cy="3973747"/>
          </a:xfrm>
          <a:prstGeom prst="rect">
            <a:avLst/>
          </a:prstGeom>
          <a:ln>
            <a:noFill/>
          </a:ln>
          <a:effectLst>
            <a:outerShdw blurRad="190500" algn="tl" rotWithShape="0">
              <a:srgbClr val="000000">
                <a:alpha val="70000"/>
              </a:srgbClr>
            </a:outerShdw>
          </a:effectLst>
        </p:spPr>
      </p:pic>
      <p:sp>
        <p:nvSpPr>
          <p:cNvPr id="13" name="CuadroTexto 12">
            <a:extLst>
              <a:ext uri="{FF2B5EF4-FFF2-40B4-BE49-F238E27FC236}">
                <a16:creationId xmlns:a16="http://schemas.microsoft.com/office/drawing/2014/main" id="{83DA2EA3-4C65-D7BC-C773-DD2503C71C03}"/>
              </a:ext>
            </a:extLst>
          </p:cNvPr>
          <p:cNvSpPr txBox="1"/>
          <p:nvPr/>
        </p:nvSpPr>
        <p:spPr>
          <a:xfrm>
            <a:off x="6682666" y="2644170"/>
            <a:ext cx="3981635" cy="1569660"/>
          </a:xfrm>
          <a:prstGeom prst="rect">
            <a:avLst/>
          </a:prstGeom>
          <a:noFill/>
        </p:spPr>
        <p:txBody>
          <a:bodyPr wrap="square">
            <a:spAutoFit/>
          </a:bodyPr>
          <a:lstStyle/>
          <a:p>
            <a:pPr algn="l"/>
            <a:r>
              <a:rPr lang="es-ES" sz="1600" b="0" i="0" dirty="0">
                <a:solidFill>
                  <a:srgbClr val="222222"/>
                </a:solidFill>
                <a:effectLst/>
              </a:rPr>
              <a:t>El Asistente de funciones de Excel te ayuda a insertar una función en el programa de hojas de cálculo de manera fácil y rápidamente.</a:t>
            </a:r>
          </a:p>
          <a:p>
            <a:pPr algn="l"/>
            <a:endParaRPr lang="es-ES" sz="1600" dirty="0">
              <a:solidFill>
                <a:srgbClr val="222222"/>
              </a:solidFill>
            </a:endParaRPr>
          </a:p>
          <a:p>
            <a:pPr algn="l"/>
            <a:r>
              <a:rPr lang="es-ES" sz="1600" b="0" i="0" dirty="0">
                <a:solidFill>
                  <a:srgbClr val="222222"/>
                </a:solidFill>
                <a:effectLst/>
              </a:rPr>
              <a:t>Puedes buscar la fórmula si sabés como se llama o seleccionarlas por categoría</a:t>
            </a:r>
          </a:p>
        </p:txBody>
      </p:sp>
    </p:spTree>
    <p:extLst>
      <p:ext uri="{BB962C8B-B14F-4D97-AF65-F5344CB8AC3E}">
        <p14:creationId xmlns:p14="http://schemas.microsoft.com/office/powerpoint/2010/main" val="1755897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70114E87-4E1E-D25C-334E-2B12AAC9DD21}"/>
              </a:ext>
            </a:extLst>
          </p:cNvPr>
          <p:cNvSpPr txBox="1"/>
          <p:nvPr/>
        </p:nvSpPr>
        <p:spPr>
          <a:xfrm>
            <a:off x="724901" y="1020245"/>
            <a:ext cx="6769894" cy="553998"/>
          </a:xfrm>
          <a:prstGeom prst="rect">
            <a:avLst/>
          </a:prstGeom>
          <a:noFill/>
        </p:spPr>
        <p:txBody>
          <a:bodyPr wrap="square">
            <a:spAutoFit/>
          </a:bodyPr>
          <a:lstStyle/>
          <a:p>
            <a:r>
              <a:rPr lang="es-ES" sz="3000" b="1" dirty="0">
                <a:solidFill>
                  <a:schemeClr val="accent1">
                    <a:lumMod val="75000"/>
                  </a:schemeClr>
                </a:solidFill>
              </a:rPr>
              <a:t>Fórmulas</a:t>
            </a:r>
            <a:endParaRPr lang="es-MX" sz="3000" dirty="0"/>
          </a:p>
        </p:txBody>
      </p:sp>
      <p:pic>
        <p:nvPicPr>
          <p:cNvPr id="11" name="Imagen 10">
            <a:extLst>
              <a:ext uri="{FF2B5EF4-FFF2-40B4-BE49-F238E27FC236}">
                <a16:creationId xmlns:a16="http://schemas.microsoft.com/office/drawing/2014/main" id="{553A6CAB-2B95-0F42-8F29-02A2656C3B51}"/>
              </a:ext>
            </a:extLst>
          </p:cNvPr>
          <p:cNvPicPr>
            <a:picLocks noChangeAspect="1"/>
          </p:cNvPicPr>
          <p:nvPr/>
        </p:nvPicPr>
        <p:blipFill rotWithShape="1">
          <a:blip r:embed="rId2"/>
          <a:srcRect r="63889" b="80082"/>
          <a:stretch/>
        </p:blipFill>
        <p:spPr>
          <a:xfrm>
            <a:off x="724901" y="1888066"/>
            <a:ext cx="7167981" cy="2223911"/>
          </a:xfrm>
          <a:prstGeom prst="rect">
            <a:avLst/>
          </a:prstGeom>
        </p:spPr>
      </p:pic>
      <p:sp>
        <p:nvSpPr>
          <p:cNvPr id="12" name="CuadroTexto 11">
            <a:extLst>
              <a:ext uri="{FF2B5EF4-FFF2-40B4-BE49-F238E27FC236}">
                <a16:creationId xmlns:a16="http://schemas.microsoft.com/office/drawing/2014/main" id="{91E787F9-D03A-163A-56B4-497A8275D985}"/>
              </a:ext>
            </a:extLst>
          </p:cNvPr>
          <p:cNvSpPr txBox="1"/>
          <p:nvPr/>
        </p:nvSpPr>
        <p:spPr>
          <a:xfrm>
            <a:off x="809156" y="4550318"/>
            <a:ext cx="7325194" cy="338554"/>
          </a:xfrm>
          <a:prstGeom prst="rect">
            <a:avLst/>
          </a:prstGeom>
          <a:noFill/>
        </p:spPr>
        <p:txBody>
          <a:bodyPr wrap="square">
            <a:spAutoFit/>
          </a:bodyPr>
          <a:lstStyle/>
          <a:p>
            <a:pPr algn="l"/>
            <a:r>
              <a:rPr lang="es-ES" sz="1600" b="0" i="0" dirty="0">
                <a:solidFill>
                  <a:srgbClr val="222222"/>
                </a:solidFill>
                <a:effectLst/>
              </a:rPr>
              <a:t>En Excel existen más de 500 fórmulas disponibles para ejecutar en celdas y rangos</a:t>
            </a:r>
          </a:p>
        </p:txBody>
      </p:sp>
    </p:spTree>
    <p:extLst>
      <p:ext uri="{BB962C8B-B14F-4D97-AF65-F5344CB8AC3E}">
        <p14:creationId xmlns:p14="http://schemas.microsoft.com/office/powerpoint/2010/main" val="1949506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413114" cy="137621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dirty="0" err="1">
                <a:ea typeface="+mj-ea"/>
                <a:cs typeface="+mj-cs"/>
              </a:rPr>
              <a:t>Realizar</a:t>
            </a:r>
            <a:r>
              <a:rPr lang="en-US" sz="4400" dirty="0">
                <a:ea typeface="+mj-ea"/>
                <a:cs typeface="+mj-cs"/>
              </a:rPr>
              <a:t> </a:t>
            </a:r>
          </a:p>
          <a:p>
            <a:pPr>
              <a:lnSpc>
                <a:spcPct val="90000"/>
              </a:lnSpc>
              <a:spcBef>
                <a:spcPct val="0"/>
              </a:spcBef>
              <a:spcAft>
                <a:spcPts val="600"/>
              </a:spcAft>
            </a:pPr>
            <a:r>
              <a:rPr lang="en-US" sz="4400" dirty="0">
                <a:ea typeface="+mj-ea"/>
                <a:cs typeface="+mj-cs"/>
              </a:rPr>
              <a:t>Ejer2. </a:t>
            </a:r>
            <a:r>
              <a:rPr lang="en-US" sz="4400" dirty="0" err="1">
                <a:ea typeface="+mj-ea"/>
                <a:cs typeface="+mj-cs"/>
              </a:rPr>
              <a:t>FuncionesBásica</a:t>
            </a:r>
            <a:r>
              <a:rPr lang="en-US" sz="4400" dirty="0" err="1">
                <a:latin typeface="+mj-lt"/>
                <a:ea typeface="+mj-ea"/>
                <a:cs typeface="+mj-cs"/>
              </a:rPr>
              <a:t>s</a:t>
            </a:r>
            <a:endParaRPr lang="en-US" sz="4400" spc="-50" dirty="0">
              <a:latin typeface="+mj-lt"/>
              <a:ea typeface="+mj-ea"/>
              <a:cs typeface="+mj-cs"/>
            </a:endParaRPr>
          </a:p>
        </p:txBody>
      </p:sp>
    </p:spTree>
    <p:extLst>
      <p:ext uri="{BB962C8B-B14F-4D97-AF65-F5344CB8AC3E}">
        <p14:creationId xmlns:p14="http://schemas.microsoft.com/office/powerpoint/2010/main" val="1950522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sz="4800" b="1" dirty="0">
                <a:solidFill>
                  <a:srgbClr val="FFFFFF"/>
                </a:solidFill>
              </a:rPr>
              <a:t>FUNCIONES MATÉMATICAS</a:t>
            </a:r>
          </a:p>
        </p:txBody>
      </p:sp>
    </p:spTree>
    <p:extLst>
      <p:ext uri="{BB962C8B-B14F-4D97-AF65-F5344CB8AC3E}">
        <p14:creationId xmlns:p14="http://schemas.microsoft.com/office/powerpoint/2010/main" val="254453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48025"/>
            <a:ext cx="10481234" cy="936074"/>
          </a:xfrm>
        </p:spPr>
        <p:txBody>
          <a:bodyPr/>
          <a:lstStyle/>
          <a:p>
            <a:r>
              <a:rPr lang="es-ES" b="1" dirty="0">
                <a:solidFill>
                  <a:schemeClr val="accent1">
                    <a:lumMod val="75000"/>
                  </a:schemeClr>
                </a:solidFill>
              </a:rPr>
              <a:t>Funciones Matemáticas</a:t>
            </a:r>
            <a:endParaRPr lang="es-MX" b="1" dirty="0">
              <a:solidFill>
                <a:schemeClr val="accent1">
                  <a:lumMod val="75000"/>
                </a:schemeClr>
              </a:solidFill>
            </a:endParaRPr>
          </a:p>
        </p:txBody>
      </p:sp>
      <p:sp>
        <p:nvSpPr>
          <p:cNvPr id="5" name="Marcador de texto 4">
            <a:extLst>
              <a:ext uri="{FF2B5EF4-FFF2-40B4-BE49-F238E27FC236}">
                <a16:creationId xmlns:a16="http://schemas.microsoft.com/office/drawing/2014/main" id="{CEF06929-44A1-12D7-E1A6-6B7168AA926B}"/>
              </a:ext>
            </a:extLst>
          </p:cNvPr>
          <p:cNvSpPr>
            <a:spLocks noGrp="1"/>
          </p:cNvSpPr>
          <p:nvPr>
            <p:ph type="body" idx="1"/>
          </p:nvPr>
        </p:nvSpPr>
        <p:spPr>
          <a:xfrm>
            <a:off x="836612" y="2497630"/>
            <a:ext cx="5157787" cy="457156"/>
          </a:xfrm>
        </p:spPr>
        <p:txBody>
          <a:bodyPr>
            <a:normAutofit/>
          </a:bodyPr>
          <a:lstStyle/>
          <a:p>
            <a:r>
              <a:rPr lang="es-ES" sz="2200" dirty="0"/>
              <a:t>PRINCIPALES FORMULAS</a:t>
            </a:r>
            <a:endParaRPr lang="es-MX" sz="2200" dirty="0"/>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3"/>
          </p:nvPr>
        </p:nvSpPr>
        <p:spPr>
          <a:xfrm>
            <a:off x="836612" y="1336811"/>
            <a:ext cx="10082922" cy="722808"/>
          </a:xfrm>
        </p:spPr>
        <p:txBody>
          <a:bodyPr>
            <a:normAutofit/>
          </a:bodyPr>
          <a:lstStyle/>
          <a:p>
            <a:pPr marL="0" indent="0">
              <a:lnSpc>
                <a:spcPct val="150000"/>
              </a:lnSpc>
              <a:buNone/>
            </a:pPr>
            <a:r>
              <a:rPr lang="es-ES" sz="1400" b="0" dirty="0"/>
              <a:t>Las funciones matemáticas en Excel son utilizadas para ejecutar operaciones matemáticas como la suma y el producto de dos números, la potencia, raíz, valores enteros, y mucho más</a:t>
            </a:r>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3113106"/>
            <a:ext cx="1746790" cy="2853858"/>
          </a:xfrm>
          <a:prstGeom prst="rect">
            <a:avLst/>
          </a:prstGeom>
          <a:noFill/>
        </p:spPr>
        <p:txBody>
          <a:bodyPr wrap="square">
            <a:spAutoFit/>
          </a:bodyPr>
          <a:lstStyle/>
          <a:p>
            <a:pPr>
              <a:lnSpc>
                <a:spcPct val="150000"/>
              </a:lnSpc>
            </a:pPr>
            <a:r>
              <a:rPr lang="es-ES" sz="1100" dirty="0">
                <a:solidFill>
                  <a:schemeClr val="tx2"/>
                </a:solidFill>
                <a:latin typeface="Open Sans Condensed"/>
              </a:rPr>
              <a:t>1- SUMAR</a:t>
            </a:r>
          </a:p>
          <a:p>
            <a:pPr>
              <a:lnSpc>
                <a:spcPct val="150000"/>
              </a:lnSpc>
            </a:pPr>
            <a:r>
              <a:rPr lang="es-ES" sz="1100" dirty="0">
                <a:solidFill>
                  <a:schemeClr val="tx2"/>
                </a:solidFill>
                <a:latin typeface="Open Sans Condensed"/>
              </a:rPr>
              <a:t>2</a:t>
            </a:r>
            <a:r>
              <a:rPr lang="es-ES" sz="1100" i="0" dirty="0">
                <a:solidFill>
                  <a:schemeClr val="tx2"/>
                </a:solidFill>
                <a:effectLst/>
                <a:latin typeface="Open Sans Condensed"/>
              </a:rPr>
              <a:t>- REDONDE</a:t>
            </a:r>
            <a:r>
              <a:rPr lang="es-ES" sz="1100" dirty="0">
                <a:solidFill>
                  <a:schemeClr val="tx2"/>
                </a:solidFill>
                <a:latin typeface="Open Sans Condensed"/>
              </a:rPr>
              <a:t>AR</a:t>
            </a:r>
          </a:p>
          <a:p>
            <a:pPr>
              <a:lnSpc>
                <a:spcPct val="150000"/>
              </a:lnSpc>
            </a:pPr>
            <a:r>
              <a:rPr lang="es-ES" sz="1100" dirty="0">
                <a:solidFill>
                  <a:schemeClr val="tx2"/>
                </a:solidFill>
                <a:latin typeface="Open Sans Condensed"/>
              </a:rPr>
              <a:t>3- PRODUCTO</a:t>
            </a:r>
          </a:p>
          <a:p>
            <a:pPr>
              <a:lnSpc>
                <a:spcPct val="150000"/>
              </a:lnSpc>
            </a:pPr>
            <a:r>
              <a:rPr lang="es-ES" sz="1100" dirty="0">
                <a:solidFill>
                  <a:schemeClr val="tx2"/>
                </a:solidFill>
                <a:latin typeface="Open Sans Condensed"/>
              </a:rPr>
              <a:t>4- LOGARITMO</a:t>
            </a:r>
          </a:p>
          <a:p>
            <a:pPr>
              <a:lnSpc>
                <a:spcPct val="150000"/>
              </a:lnSpc>
            </a:pPr>
            <a:r>
              <a:rPr lang="es-ES" sz="1100" dirty="0">
                <a:solidFill>
                  <a:schemeClr val="tx2"/>
                </a:solidFill>
                <a:latin typeface="Open Sans Condensed"/>
              </a:rPr>
              <a:t>5- ENTERO</a:t>
            </a:r>
          </a:p>
          <a:p>
            <a:pPr>
              <a:lnSpc>
                <a:spcPct val="150000"/>
              </a:lnSpc>
            </a:pPr>
            <a:r>
              <a:rPr lang="es-ES" sz="1100" i="0" dirty="0">
                <a:solidFill>
                  <a:schemeClr val="tx2"/>
                </a:solidFill>
                <a:effectLst/>
                <a:latin typeface="Open Sans Condensed"/>
              </a:rPr>
              <a:t>6- POTENCIA</a:t>
            </a:r>
          </a:p>
          <a:p>
            <a:pPr>
              <a:lnSpc>
                <a:spcPct val="150000"/>
              </a:lnSpc>
            </a:pPr>
            <a:r>
              <a:rPr lang="es-ES" sz="1100" dirty="0">
                <a:solidFill>
                  <a:schemeClr val="tx2"/>
                </a:solidFill>
                <a:latin typeface="Open Sans Condensed"/>
              </a:rPr>
              <a:t>7- RAIZ</a:t>
            </a:r>
          </a:p>
          <a:p>
            <a:pPr>
              <a:lnSpc>
                <a:spcPct val="150000"/>
              </a:lnSpc>
            </a:pPr>
            <a:r>
              <a:rPr lang="es-ES" sz="1100" i="0" dirty="0">
                <a:solidFill>
                  <a:schemeClr val="tx2"/>
                </a:solidFill>
                <a:effectLst/>
                <a:latin typeface="Open Sans Condensed"/>
              </a:rPr>
              <a:t>8- RES</a:t>
            </a:r>
            <a:r>
              <a:rPr lang="es-ES" sz="1100" dirty="0">
                <a:solidFill>
                  <a:schemeClr val="tx2"/>
                </a:solidFill>
                <a:latin typeface="Open Sans Condensed"/>
              </a:rPr>
              <a:t>IDUO</a:t>
            </a:r>
          </a:p>
          <a:p>
            <a:pPr>
              <a:lnSpc>
                <a:spcPct val="150000"/>
              </a:lnSpc>
            </a:pPr>
            <a:r>
              <a:rPr lang="es-ES" sz="1100" i="0" dirty="0">
                <a:solidFill>
                  <a:schemeClr val="tx2"/>
                </a:solidFill>
                <a:effectLst/>
                <a:latin typeface="Open Sans Condensed"/>
              </a:rPr>
              <a:t>9- CO</a:t>
            </a:r>
            <a:r>
              <a:rPr lang="es-ES" sz="1100" dirty="0">
                <a:solidFill>
                  <a:schemeClr val="tx2"/>
                </a:solidFill>
                <a:latin typeface="Open Sans Condensed"/>
              </a:rPr>
              <a:t>CIENTE</a:t>
            </a:r>
          </a:p>
          <a:p>
            <a:pPr>
              <a:lnSpc>
                <a:spcPct val="150000"/>
              </a:lnSpc>
            </a:pPr>
            <a:r>
              <a:rPr lang="es-ES" sz="1100" i="0" dirty="0">
                <a:solidFill>
                  <a:schemeClr val="tx2"/>
                </a:solidFill>
                <a:effectLst/>
                <a:latin typeface="Open Sans Condensed"/>
              </a:rPr>
              <a:t>10- SUBTOT</a:t>
            </a:r>
            <a:r>
              <a:rPr lang="es-ES" sz="1100" dirty="0">
                <a:solidFill>
                  <a:schemeClr val="tx2"/>
                </a:solidFill>
                <a:latin typeface="Open Sans Condensed"/>
              </a:rPr>
              <a:t>AL</a:t>
            </a:r>
          </a:p>
          <a:p>
            <a:pPr>
              <a:lnSpc>
                <a:spcPct val="150000"/>
              </a:lnSpc>
            </a:pPr>
            <a:r>
              <a:rPr lang="es-ES" sz="1100" i="0" dirty="0">
                <a:solidFill>
                  <a:schemeClr val="tx2"/>
                </a:solidFill>
                <a:effectLst/>
                <a:latin typeface="Open Sans Condensed"/>
              </a:rPr>
              <a:t>11- ALEATORIO</a:t>
            </a:r>
          </a:p>
        </p:txBody>
      </p:sp>
    </p:spTree>
    <p:extLst>
      <p:ext uri="{BB962C8B-B14F-4D97-AF65-F5344CB8AC3E}">
        <p14:creationId xmlns:p14="http://schemas.microsoft.com/office/powerpoint/2010/main" val="4072696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70114E87-4E1E-D25C-334E-2B12AAC9DD21}"/>
              </a:ext>
            </a:extLst>
          </p:cNvPr>
          <p:cNvSpPr txBox="1"/>
          <p:nvPr/>
        </p:nvSpPr>
        <p:spPr>
          <a:xfrm>
            <a:off x="724901" y="1020245"/>
            <a:ext cx="6769894" cy="553998"/>
          </a:xfrm>
          <a:prstGeom prst="rect">
            <a:avLst/>
          </a:prstGeom>
          <a:noFill/>
        </p:spPr>
        <p:txBody>
          <a:bodyPr wrap="square">
            <a:spAutoFit/>
          </a:bodyPr>
          <a:lstStyle/>
          <a:p>
            <a:r>
              <a:rPr lang="es-ES" sz="3000" b="1" dirty="0">
                <a:solidFill>
                  <a:schemeClr val="accent1">
                    <a:lumMod val="75000"/>
                  </a:schemeClr>
                </a:solidFill>
              </a:rPr>
              <a:t>Potencia</a:t>
            </a:r>
            <a:endParaRPr lang="es-MX" sz="3000" dirty="0"/>
          </a:p>
        </p:txBody>
      </p:sp>
      <p:sp>
        <p:nvSpPr>
          <p:cNvPr id="12" name="CuadroTexto 11">
            <a:extLst>
              <a:ext uri="{FF2B5EF4-FFF2-40B4-BE49-F238E27FC236}">
                <a16:creationId xmlns:a16="http://schemas.microsoft.com/office/drawing/2014/main" id="{91E787F9-D03A-163A-56B4-497A8275D985}"/>
              </a:ext>
            </a:extLst>
          </p:cNvPr>
          <p:cNvSpPr txBox="1"/>
          <p:nvPr/>
        </p:nvSpPr>
        <p:spPr>
          <a:xfrm>
            <a:off x="724901" y="1709464"/>
            <a:ext cx="7325194" cy="338554"/>
          </a:xfrm>
          <a:prstGeom prst="rect">
            <a:avLst/>
          </a:prstGeom>
          <a:noFill/>
        </p:spPr>
        <p:txBody>
          <a:bodyPr wrap="square">
            <a:spAutoFit/>
          </a:bodyPr>
          <a:lstStyle/>
          <a:p>
            <a:pPr algn="l"/>
            <a:r>
              <a:rPr lang="es-ES" sz="1600" b="0" i="0" dirty="0">
                <a:solidFill>
                  <a:srgbClr val="222222"/>
                </a:solidFill>
                <a:effectLst/>
              </a:rPr>
              <a:t>La potencia entrega el valor que resulta de un cálculo exponencial</a:t>
            </a:r>
          </a:p>
        </p:txBody>
      </p:sp>
      <p:pic>
        <p:nvPicPr>
          <p:cNvPr id="3" name="Imagen 2" descr="Imagen que contiene Diagrama&#10;&#10;Descripción generada automáticamente">
            <a:extLst>
              <a:ext uri="{FF2B5EF4-FFF2-40B4-BE49-F238E27FC236}">
                <a16:creationId xmlns:a16="http://schemas.microsoft.com/office/drawing/2014/main" id="{306537D3-FE72-1E47-2952-4C66FB91A7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901" y="2514463"/>
            <a:ext cx="1991363" cy="1360869"/>
          </a:xfrm>
          <a:prstGeom prst="rect">
            <a:avLst/>
          </a:prstGeom>
        </p:spPr>
      </p:pic>
      <p:pic>
        <p:nvPicPr>
          <p:cNvPr id="5" name="Imagen 4" descr="Texto&#10;&#10;Descripción generada automáticamente con confianza media">
            <a:extLst>
              <a:ext uri="{FF2B5EF4-FFF2-40B4-BE49-F238E27FC236}">
                <a16:creationId xmlns:a16="http://schemas.microsoft.com/office/drawing/2014/main" id="{11AE9252-0ED4-F84D-0643-8D17741683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176" y="4693413"/>
            <a:ext cx="2721735" cy="1360868"/>
          </a:xfrm>
          <a:prstGeom prst="rect">
            <a:avLst/>
          </a:prstGeom>
        </p:spPr>
      </p:pic>
      <p:sp>
        <p:nvSpPr>
          <p:cNvPr id="6" name="CuadroTexto 5">
            <a:extLst>
              <a:ext uri="{FF2B5EF4-FFF2-40B4-BE49-F238E27FC236}">
                <a16:creationId xmlns:a16="http://schemas.microsoft.com/office/drawing/2014/main" id="{D2070F10-3124-1C00-01CE-40251B849C55}"/>
              </a:ext>
            </a:extLst>
          </p:cNvPr>
          <p:cNvSpPr txBox="1"/>
          <p:nvPr/>
        </p:nvSpPr>
        <p:spPr>
          <a:xfrm>
            <a:off x="724901" y="4517595"/>
            <a:ext cx="9999324" cy="584775"/>
          </a:xfrm>
          <a:prstGeom prst="rect">
            <a:avLst/>
          </a:prstGeom>
          <a:noFill/>
        </p:spPr>
        <p:txBody>
          <a:bodyPr wrap="square">
            <a:spAutoFit/>
          </a:bodyPr>
          <a:lstStyle/>
          <a:p>
            <a:pPr algn="l"/>
            <a:r>
              <a:rPr lang="es-ES" sz="1600" b="0" i="0" dirty="0">
                <a:solidFill>
                  <a:srgbClr val="555555"/>
                </a:solidFill>
                <a:effectLst/>
                <a:latin typeface="Helvetica Neue"/>
              </a:rPr>
              <a:t>La raíz consiste en encontrar la base de la potencia conociendo el exponente</a:t>
            </a:r>
            <a:br>
              <a:rPr lang="es-ES" sz="1600" dirty="0"/>
            </a:br>
            <a:endParaRPr lang="es-ES" sz="1600" b="0" i="0" dirty="0">
              <a:solidFill>
                <a:srgbClr val="222222"/>
              </a:solidFill>
              <a:effectLst/>
            </a:endParaRPr>
          </a:p>
        </p:txBody>
      </p:sp>
    </p:spTree>
    <p:extLst>
      <p:ext uri="{BB962C8B-B14F-4D97-AF65-F5344CB8AC3E}">
        <p14:creationId xmlns:p14="http://schemas.microsoft.com/office/powerpoint/2010/main" val="653480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413114" cy="1376219"/>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Ejer3. </a:t>
            </a:r>
            <a:r>
              <a:rPr lang="en-US" sz="4400" b="1" dirty="0" err="1">
                <a:latin typeface="+mj-lt"/>
                <a:ea typeface="+mj-ea"/>
                <a:cs typeface="+mj-cs"/>
              </a:rPr>
              <a:t>FuncionesMatemáticas</a:t>
            </a:r>
            <a:endParaRPr lang="en-US" sz="4400" b="1" spc="-50" dirty="0">
              <a:latin typeface="+mj-lt"/>
              <a:ea typeface="+mj-ea"/>
              <a:cs typeface="+mj-cs"/>
            </a:endParaRPr>
          </a:p>
        </p:txBody>
      </p:sp>
    </p:spTree>
    <p:extLst>
      <p:ext uri="{BB962C8B-B14F-4D97-AF65-F5344CB8AC3E}">
        <p14:creationId xmlns:p14="http://schemas.microsoft.com/office/powerpoint/2010/main" val="530491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6CBF15F-39F0-F8AB-212C-0095B167AF82}"/>
              </a:ext>
            </a:extLst>
          </p:cNvPr>
          <p:cNvSpPr txBox="1"/>
          <p:nvPr/>
        </p:nvSpPr>
        <p:spPr>
          <a:xfrm>
            <a:off x="794325" y="613764"/>
            <a:ext cx="9956533" cy="546376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800" b="1" i="0" u="none" strike="noStrike" kern="1200" cap="none" spc="0" normalizeH="0" baseline="0" noProof="0" dirty="0">
                <a:ln>
                  <a:noFill/>
                </a:ln>
                <a:solidFill>
                  <a:srgbClr val="44546A">
                    <a:lumMod val="75000"/>
                  </a:srgbClr>
                </a:solidFill>
                <a:effectLst/>
                <a:uLnTx/>
                <a:uFillTx/>
                <a:latin typeface="Calibri" panose="020F0502020204030204"/>
                <a:ea typeface="+mn-ea"/>
                <a:cs typeface="+mn-cs"/>
              </a:rPr>
              <a:t>OPERACIONES ARITMÉTICAS Y FUNCIONES</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1.1. OPERACIONES ARITMÉTICAS</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Operaciones</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err="1">
                <a:ln>
                  <a:noFill/>
                </a:ln>
                <a:solidFill>
                  <a:prstClr val="black"/>
                </a:solidFill>
                <a:effectLst/>
                <a:uLnTx/>
                <a:uFillTx/>
                <a:latin typeface="Calibri" panose="020F0502020204030204"/>
                <a:ea typeface="+mn-ea"/>
                <a:cs typeface="+mn-cs"/>
              </a:rPr>
              <a:t>Aritméticas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Orde</a:t>
            </a:r>
            <a:r>
              <a:rPr lang="en-US" sz="1600" dirty="0">
                <a:solidFill>
                  <a:prstClr val="black"/>
                </a:solidFill>
                <a:latin typeface="Calibri" panose="020F0502020204030204"/>
              </a:rPr>
              <a:t>n de </a:t>
            </a:r>
            <a:r>
              <a:rPr lang="en-US" sz="1600" dirty="0" err="1">
                <a:solidFill>
                  <a:prstClr val="black"/>
                </a:solidFill>
                <a:latin typeface="Calibri" panose="020F0502020204030204"/>
              </a:rPr>
              <a:t>precedencia</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971550" marR="0" lvl="2" indent="0" algn="l" defTabSz="914400" rtl="0" eaLnBrk="1" fontAlgn="auto" latinLnBrk="0" hangingPunct="1">
              <a:lnSpc>
                <a:spcPct val="90000"/>
              </a:lnSpc>
              <a:spcBef>
                <a:spcPts val="0"/>
              </a:spcBef>
              <a:spcAft>
                <a:spcPts val="60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1.2. FUNCIONES BÁSICAS</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n-US" sz="1600" dirty="0">
                <a:solidFill>
                  <a:prstClr val="black"/>
                </a:solidFill>
                <a:latin typeface="Calibri" panose="020F0502020204030204"/>
              </a:rPr>
              <a:t>FECHA</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n-US" sz="1600" dirty="0">
                <a:solidFill>
                  <a:prstClr val="black"/>
                </a:solidFill>
                <a:latin typeface="Calibri" panose="020F0502020204030204"/>
              </a:rPr>
              <a:t>ELEGIR</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n-US" sz="1600" dirty="0">
                <a:solidFill>
                  <a:prstClr val="black"/>
                </a:solidFill>
                <a:latin typeface="Calibri" panose="020F0502020204030204"/>
              </a:rPr>
              <a:t>LARGO</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n-US" sz="1600" dirty="0">
                <a:solidFill>
                  <a:prstClr val="black"/>
                </a:solidFill>
                <a:latin typeface="Calibri" panose="020F0502020204030204"/>
              </a:rPr>
              <a:t>ESPACIO</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TEXTO</a:t>
            </a:r>
          </a:p>
          <a:p>
            <a:pPr marL="914400" marR="0" lvl="2"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200150" marR="0" lvl="2"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200150" marR="0" lvl="2"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CuadroTexto 36">
            <a:extLst>
              <a:ext uri="{FF2B5EF4-FFF2-40B4-BE49-F238E27FC236}">
                <a16:creationId xmlns:a16="http://schemas.microsoft.com/office/drawing/2014/main" id="{9687BD1C-7A51-35AA-2D8A-D44102202A62}"/>
              </a:ext>
            </a:extLst>
          </p:cNvPr>
          <p:cNvSpPr txBox="1"/>
          <p:nvPr/>
        </p:nvSpPr>
        <p:spPr>
          <a:xfrm>
            <a:off x="5132180" y="1676804"/>
            <a:ext cx="4025426" cy="2105192"/>
          </a:xfrm>
          <a:prstGeom prst="rect">
            <a:avLst/>
          </a:prstGeom>
          <a:noFill/>
        </p:spPr>
        <p:txBody>
          <a:bodyPr wrap="square">
            <a:spAutoFit/>
          </a:bodyPr>
          <a:lstStyle/>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1.3. FUNCIONES MATEMÁTICAS</a:t>
            </a: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a:solidFill>
                  <a:prstClr val="black"/>
                </a:solidFill>
                <a:latin typeface="Calibri" panose="020F0502020204030204"/>
              </a:rPr>
              <a:t>SUMAR</a:t>
            </a: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REDONDEAR</a:t>
            </a: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a:solidFill>
                  <a:prstClr val="black"/>
                </a:solidFill>
                <a:latin typeface="Calibri" panose="020F0502020204030204"/>
              </a:rPr>
              <a:t>PRODUCTO</a:t>
            </a: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a:solidFill>
                  <a:prstClr val="black"/>
                </a:solidFill>
                <a:latin typeface="Calibri" panose="020F0502020204030204"/>
              </a:rPr>
              <a:t>ENTERO</a:t>
            </a: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r>
              <a:rPr lang="en-US" sz="1600" dirty="0">
                <a:solidFill>
                  <a:prstClr val="black"/>
                </a:solidFill>
                <a:latin typeface="Calibri" panose="020F0502020204030204"/>
              </a:rPr>
              <a:t>POTENCIA</a:t>
            </a:r>
          </a:p>
          <a:p>
            <a:pPr marL="1314450" marR="0" lvl="2" indent="-342900" algn="l" defTabSz="914400" rtl="0" eaLnBrk="1" fontAlgn="auto" latinLnBrk="0" hangingPunct="1">
              <a:lnSpc>
                <a:spcPct val="90000"/>
              </a:lnSpc>
              <a:spcBef>
                <a:spcPts val="0"/>
              </a:spcBef>
              <a:spcAft>
                <a:spcPts val="600"/>
              </a:spcAft>
              <a:buClrTx/>
              <a:buSzTx/>
              <a:buAutoNum type="arabicPeriod"/>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CuadroTexto 1">
            <a:extLst>
              <a:ext uri="{FF2B5EF4-FFF2-40B4-BE49-F238E27FC236}">
                <a16:creationId xmlns:a16="http://schemas.microsoft.com/office/drawing/2014/main" id="{6BCBC401-72CE-B55F-351B-1DA2D57F39E7}"/>
              </a:ext>
            </a:extLst>
          </p:cNvPr>
          <p:cNvSpPr txBox="1"/>
          <p:nvPr/>
        </p:nvSpPr>
        <p:spPr>
          <a:xfrm>
            <a:off x="5205192" y="3703168"/>
            <a:ext cx="4025426" cy="2702278"/>
          </a:xfrm>
          <a:prstGeom prst="rect">
            <a:avLst/>
          </a:prstGeom>
          <a:noFill/>
        </p:spPr>
        <p:txBody>
          <a:bodyPr wrap="square">
            <a:spAutoFit/>
          </a:bodyPr>
          <a:lstStyle/>
          <a:p>
            <a:pPr marL="228600" marR="0" lvl="1" indent="0" algn="l" defTabSz="914400" rtl="0" eaLnBrk="1" fontAlgn="auto" latinLnBrk="0" hangingPunct="1">
              <a:lnSpc>
                <a:spcPct val="90000"/>
              </a:lnSpc>
              <a:spcBef>
                <a:spcPts val="0"/>
              </a:spcBef>
              <a:spcAft>
                <a:spcPts val="6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1.4. FUNCIONES ESTADÍSTICAS</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PROMEDIO</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CONTAR</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MIN</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MAX</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MEDIANA</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lang="es-ES" sz="1600" dirty="0">
                <a:solidFill>
                  <a:prstClr val="black"/>
                </a:solidFill>
                <a:latin typeface="Calibri" panose="020F0502020204030204"/>
              </a:rPr>
              <a:t>DESVIACIÓN</a:t>
            </a:r>
          </a:p>
          <a:p>
            <a:pPr marL="1314450" marR="0" lvl="2" indent="-342900" algn="l" defTabSz="914400" rtl="0" eaLnBrk="1" fontAlgn="auto" latinLnBrk="0" hangingPunct="1">
              <a:lnSpc>
                <a:spcPct val="90000"/>
              </a:lnSpc>
              <a:spcBef>
                <a:spcPts val="0"/>
              </a:spcBef>
              <a:spcAft>
                <a:spcPts val="600"/>
              </a:spcAft>
              <a:buClrTx/>
              <a:buSzTx/>
              <a:buFont typeface="+mj-lt"/>
              <a:buAutoNum type="arabicPeriod"/>
              <a:tabLst/>
              <a:defRPr/>
            </a:pPr>
            <a:r>
              <a:rPr kumimoji="0" lang="es-ES" sz="1600" b="0" i="0" u="none" strike="noStrike" kern="1200" cap="none" spc="0" normalizeH="0" baseline="0" noProof="0" dirty="0">
                <a:ln>
                  <a:noFill/>
                </a:ln>
                <a:solidFill>
                  <a:prstClr val="black"/>
                </a:solidFill>
                <a:effectLst/>
                <a:uLnTx/>
                <a:uFillTx/>
                <a:latin typeface="Calibri" panose="020F0502020204030204"/>
                <a:ea typeface="+mn-ea"/>
                <a:cs typeface="+mn-cs"/>
              </a:rPr>
              <a:t>CORRELACIÓN</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971550" marR="0" lvl="2" indent="0" algn="l" defTabSz="914400" rtl="0" eaLnBrk="1" fontAlgn="auto" latinLnBrk="0" hangingPunct="1">
              <a:lnSpc>
                <a:spcPct val="90000"/>
              </a:lnSpc>
              <a:spcBef>
                <a:spcPts val="0"/>
              </a:spcBef>
              <a:spcAft>
                <a:spcPts val="60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9810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sz="4800" b="1" dirty="0">
                <a:solidFill>
                  <a:srgbClr val="FFFFFF"/>
                </a:solidFill>
              </a:rPr>
              <a:t>FUNCIONES MATÉMATICAS</a:t>
            </a:r>
          </a:p>
        </p:txBody>
      </p:sp>
    </p:spTree>
    <p:extLst>
      <p:ext uri="{BB962C8B-B14F-4D97-AF65-F5344CB8AC3E}">
        <p14:creationId xmlns:p14="http://schemas.microsoft.com/office/powerpoint/2010/main" val="130508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85308"/>
            <a:ext cx="10481234" cy="936074"/>
          </a:xfrm>
        </p:spPr>
        <p:txBody>
          <a:bodyPr/>
          <a:lstStyle/>
          <a:p>
            <a:r>
              <a:rPr lang="es-ES" b="1" dirty="0">
                <a:solidFill>
                  <a:schemeClr val="accent1">
                    <a:lumMod val="75000"/>
                  </a:schemeClr>
                </a:solidFill>
              </a:rPr>
              <a:t>Funciones Estadística</a:t>
            </a:r>
            <a:endParaRPr lang="es-MX" b="1" dirty="0">
              <a:solidFill>
                <a:schemeClr val="accent1">
                  <a:lumMod val="75000"/>
                </a:schemeClr>
              </a:solidFill>
            </a:endParaRPr>
          </a:p>
        </p:txBody>
      </p:sp>
      <p:sp>
        <p:nvSpPr>
          <p:cNvPr id="5" name="Marcador de texto 4">
            <a:extLst>
              <a:ext uri="{FF2B5EF4-FFF2-40B4-BE49-F238E27FC236}">
                <a16:creationId xmlns:a16="http://schemas.microsoft.com/office/drawing/2014/main" id="{CEF06929-44A1-12D7-E1A6-6B7168AA926B}"/>
              </a:ext>
            </a:extLst>
          </p:cNvPr>
          <p:cNvSpPr>
            <a:spLocks noGrp="1"/>
          </p:cNvSpPr>
          <p:nvPr>
            <p:ph type="body" idx="1"/>
          </p:nvPr>
        </p:nvSpPr>
        <p:spPr>
          <a:xfrm>
            <a:off x="836612" y="3076577"/>
            <a:ext cx="5157787" cy="457156"/>
          </a:xfrm>
        </p:spPr>
        <p:txBody>
          <a:bodyPr>
            <a:normAutofit/>
          </a:bodyPr>
          <a:lstStyle/>
          <a:p>
            <a:r>
              <a:rPr lang="es-ES" sz="2200" dirty="0"/>
              <a:t>PRINCIPALES FORMULAS</a:t>
            </a:r>
            <a:endParaRPr lang="es-MX" sz="2200" dirty="0"/>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3"/>
          </p:nvPr>
        </p:nvSpPr>
        <p:spPr>
          <a:xfrm>
            <a:off x="836612" y="1321382"/>
            <a:ext cx="9478162" cy="729091"/>
          </a:xfrm>
        </p:spPr>
        <p:txBody>
          <a:bodyPr>
            <a:normAutofit/>
          </a:bodyPr>
          <a:lstStyle/>
          <a:p>
            <a:pPr marL="0" indent="0">
              <a:lnSpc>
                <a:spcPct val="150000"/>
              </a:lnSpc>
              <a:buNone/>
            </a:pPr>
            <a:r>
              <a:rPr lang="es-ES" sz="1400" b="0" dirty="0"/>
              <a:t>Las funciones estadísticas en Excel te permitirán realizar un análisis estadístico de tus datos, esto con el fin de obtener cálculo estadístico de alto nivel por medio de fórmulas de Excel que automatizan el cálculo</a:t>
            </a:r>
          </a:p>
        </p:txBody>
      </p:sp>
      <p:sp>
        <p:nvSpPr>
          <p:cNvPr id="8" name="CuadroTexto 7">
            <a:extLst>
              <a:ext uri="{FF2B5EF4-FFF2-40B4-BE49-F238E27FC236}">
                <a16:creationId xmlns:a16="http://schemas.microsoft.com/office/drawing/2014/main" id="{4F4CF135-0E42-9C78-B80A-3351CD1EBC18}"/>
              </a:ext>
            </a:extLst>
          </p:cNvPr>
          <p:cNvSpPr txBox="1"/>
          <p:nvPr/>
        </p:nvSpPr>
        <p:spPr>
          <a:xfrm>
            <a:off x="836612" y="3750226"/>
            <a:ext cx="6982790" cy="3107774"/>
          </a:xfrm>
          <a:prstGeom prst="rect">
            <a:avLst/>
          </a:prstGeom>
          <a:noFill/>
        </p:spPr>
        <p:txBody>
          <a:bodyPr wrap="square">
            <a:spAutoFit/>
          </a:bodyPr>
          <a:lstStyle/>
          <a:p>
            <a:pPr>
              <a:lnSpc>
                <a:spcPct val="150000"/>
              </a:lnSpc>
            </a:pPr>
            <a:r>
              <a:rPr lang="es-ES" sz="1100" dirty="0">
                <a:solidFill>
                  <a:schemeClr val="tx2"/>
                </a:solidFill>
                <a:latin typeface="Open Sans Condensed"/>
              </a:rPr>
              <a:t>1</a:t>
            </a:r>
            <a:r>
              <a:rPr lang="es-ES" sz="1100" i="0" dirty="0">
                <a:solidFill>
                  <a:schemeClr val="tx2"/>
                </a:solidFill>
                <a:effectLst/>
                <a:latin typeface="Open Sans Condensed"/>
              </a:rPr>
              <a:t>- PROMEDIO</a:t>
            </a:r>
          </a:p>
          <a:p>
            <a:pPr>
              <a:lnSpc>
                <a:spcPct val="150000"/>
              </a:lnSpc>
            </a:pPr>
            <a:r>
              <a:rPr lang="es-ES" sz="1100" dirty="0">
                <a:solidFill>
                  <a:schemeClr val="tx2"/>
                </a:solidFill>
                <a:latin typeface="Open Sans Condensed"/>
              </a:rPr>
              <a:t>2</a:t>
            </a:r>
            <a:r>
              <a:rPr lang="es-ES" sz="1100" i="0" dirty="0">
                <a:solidFill>
                  <a:schemeClr val="tx2"/>
                </a:solidFill>
                <a:effectLst/>
                <a:latin typeface="Open Sans Condensed"/>
              </a:rPr>
              <a:t>- CONTAR</a:t>
            </a:r>
          </a:p>
          <a:p>
            <a:pPr>
              <a:lnSpc>
                <a:spcPct val="150000"/>
              </a:lnSpc>
            </a:pPr>
            <a:r>
              <a:rPr lang="es-ES" sz="1100" dirty="0">
                <a:solidFill>
                  <a:schemeClr val="tx2"/>
                </a:solidFill>
                <a:latin typeface="Open Sans Condensed"/>
              </a:rPr>
              <a:t>3</a:t>
            </a:r>
            <a:r>
              <a:rPr lang="es-ES" sz="1100" i="0" dirty="0">
                <a:solidFill>
                  <a:schemeClr val="tx2"/>
                </a:solidFill>
                <a:effectLst/>
                <a:latin typeface="Open Sans Condensed"/>
              </a:rPr>
              <a:t>- MIN</a:t>
            </a:r>
          </a:p>
          <a:p>
            <a:pPr>
              <a:lnSpc>
                <a:spcPct val="150000"/>
              </a:lnSpc>
            </a:pPr>
            <a:r>
              <a:rPr lang="es-ES" sz="1100" dirty="0">
                <a:solidFill>
                  <a:schemeClr val="tx2"/>
                </a:solidFill>
                <a:latin typeface="Open Sans Condensed"/>
              </a:rPr>
              <a:t>4</a:t>
            </a:r>
            <a:r>
              <a:rPr lang="es-ES" sz="1100" i="0" dirty="0">
                <a:solidFill>
                  <a:schemeClr val="tx2"/>
                </a:solidFill>
                <a:effectLst/>
                <a:latin typeface="Open Sans Condensed"/>
              </a:rPr>
              <a:t>- MAX</a:t>
            </a:r>
          </a:p>
          <a:p>
            <a:pPr>
              <a:lnSpc>
                <a:spcPct val="150000"/>
              </a:lnSpc>
            </a:pPr>
            <a:r>
              <a:rPr lang="es-ES" sz="1100" i="0" dirty="0">
                <a:solidFill>
                  <a:schemeClr val="tx2"/>
                </a:solidFill>
                <a:effectLst/>
                <a:latin typeface="Open Sans Condensed"/>
              </a:rPr>
              <a:t>5- MEDIANA</a:t>
            </a:r>
          </a:p>
          <a:p>
            <a:pPr>
              <a:lnSpc>
                <a:spcPct val="150000"/>
              </a:lnSpc>
            </a:pPr>
            <a:r>
              <a:rPr lang="es-ES" sz="1100" dirty="0">
                <a:solidFill>
                  <a:schemeClr val="tx2"/>
                </a:solidFill>
                <a:latin typeface="Open Sans Condensed"/>
              </a:rPr>
              <a:t>6- PERCENTIL.INC</a:t>
            </a:r>
          </a:p>
          <a:p>
            <a:pPr>
              <a:lnSpc>
                <a:spcPct val="150000"/>
              </a:lnSpc>
            </a:pPr>
            <a:r>
              <a:rPr lang="es-ES" sz="1100" dirty="0">
                <a:solidFill>
                  <a:schemeClr val="tx2"/>
                </a:solidFill>
                <a:latin typeface="Open Sans Condensed"/>
              </a:rPr>
              <a:t>7- DESVEST.M</a:t>
            </a:r>
          </a:p>
          <a:p>
            <a:pPr>
              <a:lnSpc>
                <a:spcPct val="150000"/>
              </a:lnSpc>
            </a:pPr>
            <a:r>
              <a:rPr lang="es-ES" sz="1100" dirty="0">
                <a:solidFill>
                  <a:schemeClr val="tx2"/>
                </a:solidFill>
                <a:latin typeface="Open Sans Condensed"/>
              </a:rPr>
              <a:t>8- DESVEST.P</a:t>
            </a:r>
          </a:p>
          <a:p>
            <a:pPr>
              <a:lnSpc>
                <a:spcPct val="150000"/>
              </a:lnSpc>
            </a:pPr>
            <a:r>
              <a:rPr lang="es-ES" sz="1100" dirty="0">
                <a:solidFill>
                  <a:schemeClr val="tx2"/>
                </a:solidFill>
                <a:latin typeface="Open Sans Condensed"/>
              </a:rPr>
              <a:t>9- PEARSON</a:t>
            </a:r>
            <a:endParaRPr lang="es-ES" sz="1100" i="0" dirty="0">
              <a:solidFill>
                <a:schemeClr val="tx2"/>
              </a:solidFill>
              <a:effectLst/>
              <a:latin typeface="Open Sans Condensed"/>
            </a:endParaRPr>
          </a:p>
          <a:p>
            <a:pPr>
              <a:lnSpc>
                <a:spcPct val="150000"/>
              </a:lnSpc>
            </a:pPr>
            <a:endParaRPr lang="es-ES" sz="1100" dirty="0">
              <a:solidFill>
                <a:schemeClr val="tx2"/>
              </a:solidFill>
              <a:latin typeface="Open Sans Condensed"/>
            </a:endParaRPr>
          </a:p>
          <a:p>
            <a:pPr>
              <a:lnSpc>
                <a:spcPct val="150000"/>
              </a:lnSpc>
            </a:pPr>
            <a:endParaRPr lang="es-ES" sz="1100" dirty="0">
              <a:solidFill>
                <a:schemeClr val="tx2"/>
              </a:solidFill>
              <a:latin typeface="Open Sans Condensed"/>
            </a:endParaRPr>
          </a:p>
          <a:p>
            <a:pPr>
              <a:lnSpc>
                <a:spcPct val="150000"/>
              </a:lnSpc>
            </a:pPr>
            <a:endParaRPr lang="es-ES" sz="1100" i="0" dirty="0">
              <a:solidFill>
                <a:schemeClr val="tx2"/>
              </a:solidFill>
              <a:effectLst/>
              <a:latin typeface="Open Sans Condensed"/>
            </a:endParaRPr>
          </a:p>
        </p:txBody>
      </p:sp>
    </p:spTree>
    <p:extLst>
      <p:ext uri="{BB962C8B-B14F-4D97-AF65-F5344CB8AC3E}">
        <p14:creationId xmlns:p14="http://schemas.microsoft.com/office/powerpoint/2010/main" val="21061185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85308"/>
            <a:ext cx="10481234" cy="936074"/>
          </a:xfrm>
        </p:spPr>
        <p:txBody>
          <a:bodyPr/>
          <a:lstStyle/>
          <a:p>
            <a:r>
              <a:rPr lang="es-ES" b="1" dirty="0">
                <a:solidFill>
                  <a:schemeClr val="accent1">
                    <a:lumMod val="75000"/>
                  </a:schemeClr>
                </a:solidFill>
              </a:rPr>
              <a:t>Desviación Estándar y Varianza</a:t>
            </a:r>
            <a:endParaRPr lang="es-MX" b="1" dirty="0">
              <a:solidFill>
                <a:schemeClr val="accent1">
                  <a:lumMod val="75000"/>
                </a:schemeClr>
              </a:solidFill>
            </a:endParaRPr>
          </a:p>
        </p:txBody>
      </p:sp>
      <p:pic>
        <p:nvPicPr>
          <p:cNvPr id="10" name="Imagen 9" descr="Cómo calcular la Varianza y Desviacion Estándar - YouTube">
            <a:extLst>
              <a:ext uri="{FF2B5EF4-FFF2-40B4-BE49-F238E27FC236}">
                <a16:creationId xmlns:a16="http://schemas.microsoft.com/office/drawing/2014/main" id="{F068FA36-1629-9809-54F6-D5BFEF2AE1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612" y="2609513"/>
            <a:ext cx="6011333"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332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85308"/>
            <a:ext cx="10481234" cy="936074"/>
          </a:xfrm>
        </p:spPr>
        <p:txBody>
          <a:bodyPr/>
          <a:lstStyle/>
          <a:p>
            <a:r>
              <a:rPr lang="es-ES" b="1" dirty="0">
                <a:solidFill>
                  <a:schemeClr val="accent1">
                    <a:lumMod val="75000"/>
                  </a:schemeClr>
                </a:solidFill>
              </a:rPr>
              <a:t>Correlación y Pearson</a:t>
            </a:r>
            <a:endParaRPr lang="es-MX" b="1" dirty="0">
              <a:solidFill>
                <a:schemeClr val="accent1">
                  <a:lumMod val="75000"/>
                </a:schemeClr>
              </a:solidFill>
            </a:endParaRPr>
          </a:p>
        </p:txBody>
      </p:sp>
      <p:pic>
        <p:nvPicPr>
          <p:cNvPr id="3" name="Imagen 2">
            <a:extLst>
              <a:ext uri="{FF2B5EF4-FFF2-40B4-BE49-F238E27FC236}">
                <a16:creationId xmlns:a16="http://schemas.microsoft.com/office/drawing/2014/main" id="{40C8F01F-FCB2-43A7-9974-C36BD0D6BB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612" y="1669705"/>
            <a:ext cx="6084450" cy="41505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3824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4" cy="137621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Ejer4. </a:t>
            </a:r>
            <a:r>
              <a:rPr lang="en-US" sz="4400" b="1" dirty="0" err="1">
                <a:latin typeface="+mj-lt"/>
                <a:ea typeface="+mj-ea"/>
                <a:cs typeface="+mj-cs"/>
              </a:rPr>
              <a:t>FuncionesEstadísticas</a:t>
            </a:r>
            <a:endParaRPr lang="en-US" sz="4400" b="1" spc="-50" dirty="0">
              <a:latin typeface="+mj-lt"/>
              <a:ea typeface="+mj-ea"/>
              <a:cs typeface="+mj-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412117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fontScale="90000"/>
          </a:bodyPr>
          <a:lstStyle/>
          <a:p>
            <a:r>
              <a:rPr lang="en-US" sz="4800" b="1" dirty="0">
                <a:solidFill>
                  <a:srgbClr val="FFFFFF"/>
                </a:solidFill>
              </a:rPr>
              <a:t>OPERACIONES ARITMÉTICAS</a:t>
            </a:r>
          </a:p>
        </p:txBody>
      </p:sp>
    </p:spTree>
    <p:extLst>
      <p:ext uri="{BB962C8B-B14F-4D97-AF65-F5344CB8AC3E}">
        <p14:creationId xmlns:p14="http://schemas.microsoft.com/office/powerpoint/2010/main" val="55261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667936" y="487259"/>
            <a:ext cx="10481234" cy="936074"/>
          </a:xfrm>
        </p:spPr>
        <p:txBody>
          <a:bodyPr/>
          <a:lstStyle/>
          <a:p>
            <a:r>
              <a:rPr lang="es-ES" b="1" dirty="0">
                <a:solidFill>
                  <a:schemeClr val="accent1">
                    <a:lumMod val="75000"/>
                  </a:schemeClr>
                </a:solidFill>
              </a:rPr>
              <a:t>Aritméticas</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600945" y="1284099"/>
            <a:ext cx="8076652" cy="1198333"/>
          </a:xfrm>
        </p:spPr>
        <p:txBody>
          <a:bodyPr>
            <a:normAutofit/>
          </a:bodyPr>
          <a:lstStyle/>
          <a:p>
            <a:pPr marL="0" indent="0">
              <a:lnSpc>
                <a:spcPct val="150000"/>
              </a:lnSpc>
              <a:buNone/>
            </a:pPr>
            <a:r>
              <a:rPr lang="es-ES" sz="1400" b="0" dirty="0"/>
              <a:t>La Aritmética es la parte de las matemáticas que se ocupa de estudiar las propiedades y relaciones de los números naturales o, con un poco más de generalidad que no suele suponer mayor dificultad, de los números enteros</a:t>
            </a:r>
          </a:p>
        </p:txBody>
      </p:sp>
      <p:pic>
        <p:nvPicPr>
          <p:cNvPr id="4" name="Imagen 3" descr="Imagen que contiene Diagrama&#10;&#10;Descripción generada automáticamente">
            <a:extLst>
              <a:ext uri="{FF2B5EF4-FFF2-40B4-BE49-F238E27FC236}">
                <a16:creationId xmlns:a16="http://schemas.microsoft.com/office/drawing/2014/main" id="{B7C62EDB-AB30-DAD5-F76B-A0F03BD12A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290" y="2696770"/>
            <a:ext cx="5733066" cy="3054272"/>
          </a:xfrm>
          <a:prstGeom prst="rect">
            <a:avLst/>
          </a:prstGeom>
        </p:spPr>
      </p:pic>
      <p:pic>
        <p:nvPicPr>
          <p:cNvPr id="9" name="Imagen 8" descr="Texto&#10;&#10;Descripción generada automáticamente">
            <a:extLst>
              <a:ext uri="{FF2B5EF4-FFF2-40B4-BE49-F238E27FC236}">
                <a16:creationId xmlns:a16="http://schemas.microsoft.com/office/drawing/2014/main" id="{E3EE5085-D077-855C-74F9-7FB86C680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1860" y="2848433"/>
            <a:ext cx="3311473" cy="3054271"/>
          </a:xfrm>
          <a:prstGeom prst="rect">
            <a:avLst/>
          </a:prstGeom>
        </p:spPr>
      </p:pic>
    </p:spTree>
    <p:extLst>
      <p:ext uri="{BB962C8B-B14F-4D97-AF65-F5344CB8AC3E}">
        <p14:creationId xmlns:p14="http://schemas.microsoft.com/office/powerpoint/2010/main" val="1673250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48025"/>
            <a:ext cx="10481234" cy="936074"/>
          </a:xfrm>
        </p:spPr>
        <p:txBody>
          <a:bodyPr/>
          <a:lstStyle/>
          <a:p>
            <a:r>
              <a:rPr lang="es-ES" b="1" dirty="0">
                <a:solidFill>
                  <a:schemeClr val="accent1">
                    <a:lumMod val="75000"/>
                  </a:schemeClr>
                </a:solidFill>
              </a:rPr>
              <a:t>Operaciones Aritméticas</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836612" y="1284099"/>
            <a:ext cx="8076652" cy="1198333"/>
          </a:xfrm>
        </p:spPr>
        <p:txBody>
          <a:bodyPr>
            <a:normAutofit/>
          </a:bodyPr>
          <a:lstStyle/>
          <a:p>
            <a:pPr marL="0" indent="0">
              <a:lnSpc>
                <a:spcPct val="150000"/>
              </a:lnSpc>
              <a:buNone/>
            </a:pPr>
            <a:r>
              <a:rPr lang="es-ES" sz="1400" b="0" dirty="0"/>
              <a:t>Las fórmulas aritméticas son las más comunes y combinan números, referencias de celda, funciones y operadores aritméticos para realizar cálculos matemáticos. La siguiente tabla muestra los operadores aritméticos de Excel</a:t>
            </a:r>
          </a:p>
        </p:txBody>
      </p:sp>
      <p:pic>
        <p:nvPicPr>
          <p:cNvPr id="10" name="Imagen 9" descr="Tabla&#10;&#10;Descripción generada automáticamente">
            <a:extLst>
              <a:ext uri="{FF2B5EF4-FFF2-40B4-BE49-F238E27FC236}">
                <a16:creationId xmlns:a16="http://schemas.microsoft.com/office/drawing/2014/main" id="{6A19911B-80F9-3E06-4809-59012629C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612" y="2679226"/>
            <a:ext cx="4581422" cy="2659331"/>
          </a:xfrm>
          <a:prstGeom prst="rect">
            <a:avLst/>
          </a:prstGeom>
        </p:spPr>
      </p:pic>
    </p:spTree>
    <p:extLst>
      <p:ext uri="{BB962C8B-B14F-4D97-AF65-F5344CB8AC3E}">
        <p14:creationId xmlns:p14="http://schemas.microsoft.com/office/powerpoint/2010/main" val="3047161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48025"/>
            <a:ext cx="10481234" cy="936074"/>
          </a:xfrm>
        </p:spPr>
        <p:txBody>
          <a:bodyPr/>
          <a:lstStyle/>
          <a:p>
            <a:r>
              <a:rPr lang="es-ES" b="1" dirty="0">
                <a:solidFill>
                  <a:schemeClr val="accent1">
                    <a:lumMod val="75000"/>
                  </a:schemeClr>
                </a:solidFill>
              </a:rPr>
              <a:t>Orden de precedencia</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836612" y="1702756"/>
            <a:ext cx="8495395" cy="1053935"/>
          </a:xfrm>
        </p:spPr>
        <p:txBody>
          <a:bodyPr>
            <a:normAutofit/>
          </a:bodyPr>
          <a:lstStyle/>
          <a:p>
            <a:pPr marL="0" indent="0">
              <a:lnSpc>
                <a:spcPct val="150000"/>
              </a:lnSpc>
              <a:buNone/>
            </a:pPr>
            <a:r>
              <a:rPr lang="es-ES" sz="1400" b="0" dirty="0"/>
              <a:t>Cuando creamos fórmulas que contienen más de un operador, será necesario conocer el orden en que dichas operaciones serán calculadas por Excel. Por esta razón existe un orden de precedencia que determina la manera en que Excel hace los cálculos:</a:t>
            </a:r>
          </a:p>
          <a:p>
            <a:pPr marL="0" indent="0">
              <a:lnSpc>
                <a:spcPct val="150000"/>
              </a:lnSpc>
              <a:buNone/>
            </a:pPr>
            <a:endParaRPr lang="es-ES" sz="1400" dirty="0"/>
          </a:p>
        </p:txBody>
      </p:sp>
      <p:pic>
        <p:nvPicPr>
          <p:cNvPr id="9" name="Imagen 8" descr="Tabla&#10;&#10;Descripción generada automáticamente">
            <a:extLst>
              <a:ext uri="{FF2B5EF4-FFF2-40B4-BE49-F238E27FC236}">
                <a16:creationId xmlns:a16="http://schemas.microsoft.com/office/drawing/2014/main" id="{914D5250-8A37-B8A6-7EA9-0D1AACBD52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612" y="2903713"/>
            <a:ext cx="4036795" cy="3069898"/>
          </a:xfrm>
          <a:prstGeom prst="rect">
            <a:avLst/>
          </a:prstGeom>
        </p:spPr>
      </p:pic>
    </p:spTree>
    <p:extLst>
      <p:ext uri="{BB962C8B-B14F-4D97-AF65-F5344CB8AC3E}">
        <p14:creationId xmlns:p14="http://schemas.microsoft.com/office/powerpoint/2010/main" val="1391630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48025"/>
            <a:ext cx="10481234" cy="936074"/>
          </a:xfrm>
        </p:spPr>
        <p:txBody>
          <a:bodyPr/>
          <a:lstStyle/>
          <a:p>
            <a:r>
              <a:rPr lang="es-ES" b="1" dirty="0">
                <a:solidFill>
                  <a:schemeClr val="accent1">
                    <a:lumMod val="75000"/>
                  </a:schemeClr>
                </a:solidFill>
              </a:rPr>
              <a:t>Orden de precedencia</a:t>
            </a:r>
            <a:endParaRPr lang="es-MX" b="1" dirty="0">
              <a:solidFill>
                <a:schemeClr val="accent1">
                  <a:lumMod val="75000"/>
                </a:schemeClr>
              </a:solidFill>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idx="1"/>
          </p:nvPr>
        </p:nvSpPr>
        <p:spPr>
          <a:xfrm>
            <a:off x="836612" y="1382495"/>
            <a:ext cx="9657624" cy="1484992"/>
          </a:xfrm>
        </p:spPr>
        <p:txBody>
          <a:bodyPr>
            <a:normAutofit/>
          </a:bodyPr>
          <a:lstStyle/>
          <a:p>
            <a:pPr marL="0" indent="0">
              <a:lnSpc>
                <a:spcPct val="150000"/>
              </a:lnSpc>
              <a:buNone/>
            </a:pPr>
            <a:r>
              <a:rPr lang="es-ES" sz="1400" b="0" dirty="0"/>
              <a:t>La única manera en que podemos influir en el orden de precedencia de operadores en Excel es utilizando paréntesis. </a:t>
            </a:r>
          </a:p>
          <a:p>
            <a:pPr marL="0" indent="0">
              <a:lnSpc>
                <a:spcPct val="150000"/>
              </a:lnSpc>
              <a:buNone/>
            </a:pPr>
            <a:r>
              <a:rPr lang="es-ES" sz="1400" b="0" dirty="0"/>
              <a:t>Al colocar paréntesis alrededor de un cálculo estaremos diciendo a Excel que deseamos otorgar una alta prioridad a dicho cálculo y por lo tanto se realizará primero. En la siguiente imagen se puede observar cómo se modifica el resultado de una fórmula al incluir paréntesis.</a:t>
            </a:r>
          </a:p>
        </p:txBody>
      </p:sp>
      <p:pic>
        <p:nvPicPr>
          <p:cNvPr id="10" name="Imagen 9" descr="Tabla&#10;&#10;Descripción generada automáticamente">
            <a:extLst>
              <a:ext uri="{FF2B5EF4-FFF2-40B4-BE49-F238E27FC236}">
                <a16:creationId xmlns:a16="http://schemas.microsoft.com/office/drawing/2014/main" id="{14C5879C-BB3F-E761-56C8-0EA09B6E64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611" y="3220872"/>
            <a:ext cx="7122237" cy="1406546"/>
          </a:xfrm>
          <a:prstGeom prst="rect">
            <a:avLst/>
          </a:prstGeom>
        </p:spPr>
      </p:pic>
    </p:spTree>
    <p:extLst>
      <p:ext uri="{BB962C8B-B14F-4D97-AF65-F5344CB8AC3E}">
        <p14:creationId xmlns:p14="http://schemas.microsoft.com/office/powerpoint/2010/main" val="2423099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1"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2" name="CuadroTexto 1">
            <a:extLst>
              <a:ext uri="{FF2B5EF4-FFF2-40B4-BE49-F238E27FC236}">
                <a16:creationId xmlns:a16="http://schemas.microsoft.com/office/drawing/2014/main" id="{8AA064DA-FAED-E04C-78A2-3B020526F8B4}"/>
              </a:ext>
            </a:extLst>
          </p:cNvPr>
          <p:cNvSpPr txBox="1"/>
          <p:nvPr/>
        </p:nvSpPr>
        <p:spPr>
          <a:xfrm>
            <a:off x="384851" y="2602345"/>
            <a:ext cx="6413114" cy="1376219"/>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Ejer1. </a:t>
            </a:r>
            <a:r>
              <a:rPr lang="en-US" sz="4400" b="1" dirty="0" err="1">
                <a:latin typeface="+mj-lt"/>
                <a:ea typeface="+mj-ea"/>
                <a:cs typeface="+mj-cs"/>
              </a:rPr>
              <a:t>OperacionesAritméticas</a:t>
            </a:r>
            <a:endParaRPr lang="en-US" sz="4400" b="1" spc="-50" dirty="0">
              <a:latin typeface="+mj-lt"/>
              <a:ea typeface="+mj-ea"/>
              <a:cs typeface="+mj-cs"/>
            </a:endParaRPr>
          </a:p>
        </p:txBody>
      </p:sp>
    </p:spTree>
    <p:extLst>
      <p:ext uri="{BB962C8B-B14F-4D97-AF65-F5344CB8AC3E}">
        <p14:creationId xmlns:p14="http://schemas.microsoft.com/office/powerpoint/2010/main" val="630165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0" y="-1"/>
            <a:ext cx="12191980" cy="4394997"/>
          </a:xfrm>
          <a:prstGeom prst="rect">
            <a:avLst/>
          </a:prstGeom>
        </p:spPr>
      </p:pic>
      <p:sp>
        <p:nvSpPr>
          <p:cNvPr id="12" name="Freeform: Shape 1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8" y="4564049"/>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4564049"/>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7"/>
            <a:ext cx="6982834" cy="1026435"/>
          </a:xfrm>
        </p:spPr>
        <p:txBody>
          <a:bodyPr vert="horz" lIns="91440" tIns="45720" rIns="91440" bIns="45720" rtlCol="0" anchor="b">
            <a:normAutofit/>
          </a:bodyPr>
          <a:lstStyle/>
          <a:p>
            <a:r>
              <a:rPr lang="en-US" sz="4800" b="1" dirty="0">
                <a:solidFill>
                  <a:srgbClr val="FFFFFF"/>
                </a:solidFill>
              </a:rPr>
              <a:t>FUNCIONES BÁSICAS</a:t>
            </a:r>
          </a:p>
        </p:txBody>
      </p:sp>
    </p:spTree>
    <p:extLst>
      <p:ext uri="{BB962C8B-B14F-4D97-AF65-F5344CB8AC3E}">
        <p14:creationId xmlns:p14="http://schemas.microsoft.com/office/powerpoint/2010/main" val="154187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964</TotalTime>
  <Words>902</Words>
  <Application>Microsoft Office PowerPoint</Application>
  <PresentationFormat>Panorámica</PresentationFormat>
  <Paragraphs>129</Paragraphs>
  <Slides>24</Slides>
  <Notes>1</Notes>
  <HiddenSlides>0</HiddenSlides>
  <MMClips>0</MMClips>
  <ScaleCrop>false</ScaleCrop>
  <HeadingPairs>
    <vt:vector size="6" baseType="variant">
      <vt:variant>
        <vt:lpstr>Fuentes usadas</vt:lpstr>
      </vt:variant>
      <vt:variant>
        <vt:i4>7</vt:i4>
      </vt:variant>
      <vt:variant>
        <vt:lpstr>Tema</vt:lpstr>
      </vt:variant>
      <vt:variant>
        <vt:i4>2</vt:i4>
      </vt:variant>
      <vt:variant>
        <vt:lpstr>Títulos de diapositiva</vt:lpstr>
      </vt:variant>
      <vt:variant>
        <vt:i4>24</vt:i4>
      </vt:variant>
    </vt:vector>
  </HeadingPairs>
  <TitlesOfParts>
    <vt:vector size="33" baseType="lpstr">
      <vt:lpstr>Arial</vt:lpstr>
      <vt:lpstr>Calibri</vt:lpstr>
      <vt:lpstr>Calibri Light</vt:lpstr>
      <vt:lpstr>Helvetica Neue</vt:lpstr>
      <vt:lpstr>Open Sans Condensed</vt:lpstr>
      <vt:lpstr>Roboto</vt:lpstr>
      <vt:lpstr>Segoe UI</vt:lpstr>
      <vt:lpstr>Office Theme</vt:lpstr>
      <vt:lpstr>Tema de Office</vt:lpstr>
      <vt:lpstr>Presentación de PowerPoint</vt:lpstr>
      <vt:lpstr>Presentación de PowerPoint</vt:lpstr>
      <vt:lpstr>OPERACIONES ARITMÉTICAS</vt:lpstr>
      <vt:lpstr>Aritméticas</vt:lpstr>
      <vt:lpstr>Operaciones Aritméticas</vt:lpstr>
      <vt:lpstr>Orden de precedencia</vt:lpstr>
      <vt:lpstr>Orden de precedencia</vt:lpstr>
      <vt:lpstr>Presentación de PowerPoint</vt:lpstr>
      <vt:lpstr>FUNCIONES BÁSICAS</vt:lpstr>
      <vt:lpstr>Funciones Básicas</vt:lpstr>
      <vt:lpstr>Elegir</vt:lpstr>
      <vt:lpstr>Texto</vt:lpstr>
      <vt:lpstr>Asistente de funciones</vt:lpstr>
      <vt:lpstr>Presentación de PowerPoint</vt:lpstr>
      <vt:lpstr>Presentación de PowerPoint</vt:lpstr>
      <vt:lpstr>FUNCIONES MATÉMATICAS</vt:lpstr>
      <vt:lpstr>Funciones Matemáticas</vt:lpstr>
      <vt:lpstr>Presentación de PowerPoint</vt:lpstr>
      <vt:lpstr>Presentación de PowerPoint</vt:lpstr>
      <vt:lpstr>FUNCIONES MATÉMATICAS</vt:lpstr>
      <vt:lpstr>Funciones Estadística</vt:lpstr>
      <vt:lpstr>Desviación Estándar y Varianza</vt:lpstr>
      <vt:lpstr>Correlación y Pearson</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24</cp:revision>
  <dcterms:created xsi:type="dcterms:W3CDTF">2022-05-23T16:28:11Z</dcterms:created>
  <dcterms:modified xsi:type="dcterms:W3CDTF">2022-11-22T21:24:01Z</dcterms:modified>
</cp:coreProperties>
</file>