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8" r:id="rId1"/>
    <p:sldMasterId id="2147483800" r:id="rId2"/>
    <p:sldMasterId id="2147483813" r:id="rId3"/>
    <p:sldMasterId id="2147483825" r:id="rId4"/>
  </p:sldMasterIdLst>
  <p:notesMasterIdLst>
    <p:notesMasterId r:id="rId18"/>
  </p:notesMasterIdLst>
  <p:sldIdLst>
    <p:sldId id="335" r:id="rId5"/>
    <p:sldId id="336" r:id="rId6"/>
    <p:sldId id="379" r:id="rId7"/>
    <p:sldId id="303" r:id="rId8"/>
    <p:sldId id="374" r:id="rId9"/>
    <p:sldId id="380" r:id="rId10"/>
    <p:sldId id="384" r:id="rId11"/>
    <p:sldId id="299" r:id="rId12"/>
    <p:sldId id="325" r:id="rId13"/>
    <p:sldId id="385" r:id="rId14"/>
    <p:sldId id="382" r:id="rId15"/>
    <p:sldId id="300" r:id="rId16"/>
    <p:sldId id="386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6F0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52" autoAdjust="0"/>
    <p:restoredTop sz="96283" autoAdjust="0"/>
  </p:normalViewPr>
  <p:slideViewPr>
    <p:cSldViewPr snapToGrid="0">
      <p:cViewPr varScale="1">
        <p:scale>
          <a:sx n="104" d="100"/>
          <a:sy n="104" d="100"/>
        </p:scale>
        <p:origin x="342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67675E-6509-4A57-87A6-1986CFACB74C}" type="datetimeFigureOut">
              <a:rPr lang="es-MX" smtClean="0"/>
              <a:t>29/11/2022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EAC2E5-EE37-4903-A4A1-1A3D3A29FBE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3573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EAC2E5-EE37-4903-A4A1-1A3D3A29FBE3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s-MX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4726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CF2818-3C39-18CB-2955-B8B1A80B2E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BD55E60-77F1-6D97-8469-B00494F2F3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A883855-4C28-C156-8AD8-67736E2073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215D3-E2C5-4608-B5FE-E3B7F3B0786B}" type="datetimeFigureOut">
              <a:rPr lang="es-MX" smtClean="0"/>
              <a:t>29/11/2022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1C5D87A-0187-B834-4756-B929D2613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B8C048-B9C6-A630-3047-F42D2AC2C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E34B-98D1-41CA-B4AB-4594C848718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94618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9E1865-CD74-0282-B715-1D7359801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88FAB4A-01F3-FE6E-6EFD-DC255625F2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E14D20F-B193-83FF-EA49-3EB3500A1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215D3-E2C5-4608-B5FE-E3B7F3B0786B}" type="datetimeFigureOut">
              <a:rPr lang="es-MX" smtClean="0"/>
              <a:t>29/11/2022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6D29B72-B1D7-3857-F18E-DFCD4F1A4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A52FBC2-85D8-ED02-10CF-B30269581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E34B-98D1-41CA-B4AB-4594C848718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4905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E165920-4A14-A669-9CEC-5F2D3090B7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91D94C1-E780-1498-87DA-3548ECBF27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0A62B12-9224-5901-1979-BC904019B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215D3-E2C5-4608-B5FE-E3B7F3B0786B}" type="datetimeFigureOut">
              <a:rPr lang="es-MX" smtClean="0"/>
              <a:t>29/11/2022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C1A96DA-7466-9B50-AA15-E051AE00D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CF851DA-2B78-1EE9-E135-D5E36BEB0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E34B-98D1-41CA-B4AB-4594C848718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156651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07849" y="3768695"/>
            <a:ext cx="6501354" cy="441150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Actividades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7849" y="4210882"/>
            <a:ext cx="4937760" cy="1879725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75804" y="4405066"/>
            <a:ext cx="3507194" cy="1756451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75804" y="1905467"/>
            <a:ext cx="3507194" cy="2304378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14" name="Marcador de pie de página 13">
            <a:extLst>
              <a:ext uri="{FF2B5EF4-FFF2-40B4-BE49-F238E27FC236}">
                <a16:creationId xmlns:a16="http://schemas.microsoft.com/office/drawing/2014/main" id="{6A9511F8-AD39-174F-B383-0169CBF91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CURSO DE EXCEL: </a:t>
            </a:r>
            <a:r>
              <a:rPr lang="en-US" dirty="0" err="1"/>
              <a:t>Optimización</a:t>
            </a:r>
            <a:r>
              <a:rPr lang="en-US" dirty="0"/>
              <a:t> del </a:t>
            </a:r>
            <a:r>
              <a:rPr lang="en-US" dirty="0" err="1"/>
              <a:t>trabajo</a:t>
            </a:r>
            <a:endParaRPr lang="en-US" dirty="0"/>
          </a:p>
        </p:txBody>
      </p:sp>
      <p:sp>
        <p:nvSpPr>
          <p:cNvPr id="15" name="Marcador de número de diapositiva 14">
            <a:extLst>
              <a:ext uri="{FF2B5EF4-FFF2-40B4-BE49-F238E27FC236}">
                <a16:creationId xmlns:a16="http://schemas.microsoft.com/office/drawing/2014/main" id="{3DC6BCEE-12AB-2FB5-8962-A031D1A41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6" name="Título 15">
            <a:extLst>
              <a:ext uri="{FF2B5EF4-FFF2-40B4-BE49-F238E27FC236}">
                <a16:creationId xmlns:a16="http://schemas.microsoft.com/office/drawing/2014/main" id="{9CFB319E-EF99-52B1-69EF-73BA4B294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375" y="156573"/>
            <a:ext cx="10058400" cy="145075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2476890-E3C7-2822-4C0E-AE59E7399A6D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907848" y="1905467"/>
            <a:ext cx="6501355" cy="547467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OBJETIVO</a:t>
            </a:r>
          </a:p>
        </p:txBody>
      </p:sp>
    </p:spTree>
    <p:extLst>
      <p:ext uri="{BB962C8B-B14F-4D97-AF65-F5344CB8AC3E}">
        <p14:creationId xmlns:p14="http://schemas.microsoft.com/office/powerpoint/2010/main" val="576891169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2FEE50-7188-1296-70B7-DC2F3F410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AB59500-A1D2-D246-27BE-14041ADF2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t>Tuesday, November 29, 2022</a:t>
            </a:fld>
            <a:endParaRPr lang="en-US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D2DBE65-0B91-FE2B-6261-504584A76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00AB237-EA0B-67AF-603F-548C7C475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0422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215D3-E2C5-4608-B5FE-E3B7F3B0786B}" type="datetimeFigureOut">
              <a:rPr lang="es-MX" smtClean="0"/>
              <a:t>29/11/2022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E34B-98D1-41CA-B4AB-4594C848718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652764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215D3-E2C5-4608-B5FE-E3B7F3B0786B}" type="datetimeFigureOut">
              <a:rPr lang="es-MX" smtClean="0"/>
              <a:t>29/11/2022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E34B-98D1-41CA-B4AB-4594C848718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693562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215D3-E2C5-4608-B5FE-E3B7F3B0786B}" type="datetimeFigureOut">
              <a:rPr lang="es-MX" smtClean="0"/>
              <a:t>29/11/2022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E34B-98D1-41CA-B4AB-4594C848718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457931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215D3-E2C5-4608-B5FE-E3B7F3B0786B}" type="datetimeFigureOut">
              <a:rPr lang="es-MX" smtClean="0"/>
              <a:t>29/11/2022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E34B-98D1-41CA-B4AB-4594C848718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414307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215D3-E2C5-4608-B5FE-E3B7F3B0786B}" type="datetimeFigureOut">
              <a:rPr lang="es-MX" smtClean="0"/>
              <a:t>29/11/2022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E34B-98D1-41CA-B4AB-4594C848718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232817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215D3-E2C5-4608-B5FE-E3B7F3B0786B}" type="datetimeFigureOut">
              <a:rPr lang="es-MX" smtClean="0"/>
              <a:t>29/11/2022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E34B-98D1-41CA-B4AB-4594C848718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07151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D0825A2-29B4-4C69-1CF7-F2B5AE5DC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23F2C53-3042-4855-BCAE-30D4EBE546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B272A1A-EB56-CAD7-ED99-B918F2687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215D3-E2C5-4608-B5FE-E3B7F3B0786B}" type="datetimeFigureOut">
              <a:rPr lang="es-MX" smtClean="0"/>
              <a:t>29/11/2022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42B60D2-F76D-DAD8-C3D7-02A467FE5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96C2ECE-E0FB-EEFC-EC32-F822E6AF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E34B-98D1-41CA-B4AB-4594C8487184}" type="slidenum">
              <a:rPr lang="es-MX" smtClean="0"/>
              <a:t>‹Nº›</a:t>
            </a:fld>
            <a:endParaRPr lang="es-MX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82ABBABC-78AA-3307-4097-B028318A0D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9128" t="21715" r="24168"/>
          <a:stretch/>
        </p:blipFill>
        <p:spPr>
          <a:xfrm>
            <a:off x="0" y="0"/>
            <a:ext cx="5802264" cy="6593801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00083541-1687-EA02-1472-183D19E1E03D}"/>
              </a:ext>
            </a:extLst>
          </p:cNvPr>
          <p:cNvSpPr/>
          <p:nvPr userDrawn="1"/>
        </p:nvSpPr>
        <p:spPr>
          <a:xfrm flipV="1">
            <a:off x="0" y="6602652"/>
            <a:ext cx="12192000" cy="25534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9" name="Imagen 8" descr="Imagen que contiene interior, edificio, tabla, cocina&#10;&#10;Descripción generada automáticamente">
            <a:extLst>
              <a:ext uri="{FF2B5EF4-FFF2-40B4-BE49-F238E27FC236}">
                <a16:creationId xmlns:a16="http://schemas.microsoft.com/office/drawing/2014/main" id="{B63B847B-37CF-C786-B1D1-2C423741BD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0999" t="18408" b="47162"/>
          <a:stretch/>
        </p:blipFill>
        <p:spPr>
          <a:xfrm>
            <a:off x="8153400" y="350891"/>
            <a:ext cx="3495124" cy="863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2490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215D3-E2C5-4608-B5FE-E3B7F3B0786B}" type="datetimeFigureOut">
              <a:rPr lang="es-MX" smtClean="0"/>
              <a:t>29/11/2022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E34B-98D1-41CA-B4AB-4594C848718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863860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215D3-E2C5-4608-B5FE-E3B7F3B0786B}" type="datetimeFigureOut">
              <a:rPr lang="es-MX" smtClean="0"/>
              <a:t>29/11/2022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E34B-98D1-41CA-B4AB-4594C848718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688528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215D3-E2C5-4608-B5FE-E3B7F3B0786B}" type="datetimeFigureOut">
              <a:rPr lang="es-MX" smtClean="0"/>
              <a:t>29/11/2022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E34B-98D1-41CA-B4AB-4594C848718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590208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215D3-E2C5-4608-B5FE-E3B7F3B0786B}" type="datetimeFigureOut">
              <a:rPr lang="es-MX" smtClean="0"/>
              <a:t>29/11/2022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E34B-98D1-41CA-B4AB-4594C848718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296591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215D3-E2C5-4608-B5FE-E3B7F3B0786B}" type="datetimeFigureOut">
              <a:rPr lang="es-MX" smtClean="0"/>
              <a:t>29/11/2022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E34B-98D1-41CA-B4AB-4594C848718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901531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mparació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14ED4D-2630-6C76-03F7-9714C7D24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36074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F18DE03-662A-010C-27C8-175966ED45A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441051"/>
            <a:ext cx="6547190" cy="379204"/>
          </a:xfr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OBJETIVO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5232304-23EC-2C30-5B7C-6D63A83A6380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7588664" y="1431421"/>
            <a:ext cx="3766723" cy="42129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REFERENCIA</a:t>
            </a:r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280A6D4-1EBE-9D8A-6870-902955908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02294" y="6310312"/>
            <a:ext cx="4114800" cy="365125"/>
          </a:xfrm>
        </p:spPr>
        <p:txBody>
          <a:bodyPr/>
          <a:lstStyle>
            <a:lvl1pPr algn="l">
              <a:defRPr/>
            </a:lvl1pPr>
          </a:lstStyle>
          <a:p>
            <a:r>
              <a:rPr lang="es-ES" dirty="0"/>
              <a:t>CLASE 3: FUNCIONES DE REFERENCIAS</a:t>
            </a:r>
            <a:endParaRPr lang="es-MX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E778CE3-F581-7839-16F7-EC9B7EF10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E34B-98D1-41CA-B4AB-4594C8487184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Marcador de texto 2">
            <a:extLst>
              <a:ext uri="{FF2B5EF4-FFF2-40B4-BE49-F238E27FC236}">
                <a16:creationId xmlns:a16="http://schemas.microsoft.com/office/drawing/2014/main" id="{ABE94532-5353-40A9-CA4C-8E571F27D3F0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9788" y="3847767"/>
            <a:ext cx="5157787" cy="45715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ACTIVIDADES</a:t>
            </a:r>
          </a:p>
        </p:txBody>
      </p:sp>
      <p:sp>
        <p:nvSpPr>
          <p:cNvPr id="12" name="Marcador de posición de imagen 11">
            <a:extLst>
              <a:ext uri="{FF2B5EF4-FFF2-40B4-BE49-F238E27FC236}">
                <a16:creationId xmlns:a16="http://schemas.microsoft.com/office/drawing/2014/main" id="{EC32D488-0D86-0CB6-2040-7DE2CAF3885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588664" y="1982939"/>
            <a:ext cx="3763548" cy="3648740"/>
          </a:xfrm>
        </p:spPr>
        <p:txBody>
          <a:bodyPr/>
          <a:lstStyle/>
          <a:p>
            <a:endParaRPr lang="es-MX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72950AD2-8597-0561-37A6-D7924A1F6FA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9788" y="1982788"/>
            <a:ext cx="6546850" cy="16827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  <a:p>
            <a:pPr lvl="4"/>
            <a:endParaRPr lang="es-MX" dirty="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A4D53ECC-F271-1D98-B9B0-5072FCF0CB92}"/>
              </a:ext>
            </a:extLst>
          </p:cNvPr>
          <p:cNvSpPr/>
          <p:nvPr userDrawn="1"/>
        </p:nvSpPr>
        <p:spPr>
          <a:xfrm flipV="1">
            <a:off x="0" y="6602652"/>
            <a:ext cx="12192000" cy="25534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0D6DE387-D8C3-19EF-92B1-FC2E5A7D2E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9128" t="21715" r="24168"/>
          <a:stretch/>
        </p:blipFill>
        <p:spPr>
          <a:xfrm>
            <a:off x="0" y="0"/>
            <a:ext cx="5802264" cy="6593801"/>
          </a:xfrm>
          <a:prstGeom prst="rect">
            <a:avLst/>
          </a:prstGeom>
        </p:spPr>
      </p:pic>
      <p:pic>
        <p:nvPicPr>
          <p:cNvPr id="7" name="Imagen 6" descr="Imagen que contiene interior, edificio, tabla, cocina&#10;&#10;Descripción generada automáticamente">
            <a:extLst>
              <a:ext uri="{FF2B5EF4-FFF2-40B4-BE49-F238E27FC236}">
                <a16:creationId xmlns:a16="http://schemas.microsoft.com/office/drawing/2014/main" id="{0B974EC9-033C-374B-0323-667CDF7482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0999" t="18408" b="47162"/>
          <a:stretch/>
        </p:blipFill>
        <p:spPr>
          <a:xfrm>
            <a:off x="8153400" y="350891"/>
            <a:ext cx="3495124" cy="863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4471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899019-4DC0-1A5A-D754-23557612A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299A4F7-5103-5313-C791-12B3B57CF0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26A457A-9DB0-F74E-151A-0168CB65F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t>Tuesday, November 29, 2022</a:t>
            </a:fld>
            <a:endParaRPr lang="en-U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64BEFAD-C9B6-8F30-92F8-23FA91B3E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636CEA5-BB6A-7E03-083C-86DF4DC79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42072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051E2B-6E59-2CB3-0DD6-8026963A1B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625F11A-393C-F07B-907C-3F688AAA4E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51C8255-FD35-DBE4-3D74-10022741F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t>Tuesday, November 29, 2022</a:t>
            </a:fld>
            <a:endParaRPr lang="en-U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74FD31F-8DAC-75E7-37B3-6D1B1C49F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1F7EFFA-30BA-2FCB-F1A5-9D1ED704B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276774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7E322D-CEE6-7319-64F1-1FD4ADCFA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33F9EA0-682E-E888-ABEA-135C9191FF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0BC88E1-967C-CA8A-A45C-FD05E7F35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t>Tuesday, November 29, 2022</a:t>
            </a:fld>
            <a:endParaRPr lang="en-U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5D5CB48-97D5-229A-AE45-1682FC7B1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3EBB22C-BC68-48C2-7068-40DC2AF1B7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854951"/>
      </p:ext>
    </p:extLst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4B86A8-4C9C-81C0-375B-2F7133745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4384B60-F073-349E-3194-3CFD18949A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9F0F874-1265-433B-67D5-23D1E4151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A5674AB-757E-AB71-B002-76677B4E0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t>Tuesday, November 29, 2022</a:t>
            </a:fld>
            <a:endParaRPr lang="en-US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8FDB800-8786-7E81-7F74-B685A9B1F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A54A5AB-47E4-9CD4-36A8-D7FE59B68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252807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7A888BB-81A0-EF81-8C21-36691D070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D086525-EA63-7896-16A5-7B8DFB89D4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6F9C30F-142A-80CC-3B27-87F7B25A4E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215D3-E2C5-4608-B5FE-E3B7F3B0786B}" type="datetimeFigureOut">
              <a:rPr lang="es-MX" smtClean="0"/>
              <a:t>29/11/2022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30E3765-0ADF-CA68-262E-93876C861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F1428B8-5505-9BB5-F2D3-EAFBE7F41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E34B-98D1-41CA-B4AB-4594C848718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959096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0778EE-B8F0-6138-EE6F-2C35D711B6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47733C6-95DC-F81B-1E15-DF490220AF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70AA62E-68D7-9FA5-8A44-C3E1756572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7E953774-2170-7A29-99E2-E7FFFB93B7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5B6E7AB4-7859-CA94-B63D-E011E1E16E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141CD1A-42BA-4105-F405-61EF434DF5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t>Tuesday, November 29, 2022</a:t>
            </a:fld>
            <a:endParaRPr lang="en-US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898F97E-02A3-626F-19C3-678CE6DC0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68CAA8D2-8D4C-C91A-D2BE-6517B8877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737286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1CE215-F537-9F16-D9AB-BA14929D9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81F9C65-9856-6A23-7D06-59E884D6C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t>Tuesday, November 29, 2022</a:t>
            </a:fld>
            <a:endParaRPr lang="en-US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0477835-7E1F-6D2B-275F-0ADF164A4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634FF50-FF43-459C-968A-B8ADF0503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145665"/>
      </p:ext>
    </p:extLst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BA64625-D1CB-B8F2-6988-28523829D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t>Tuesday, November 29, 2022</a:t>
            </a:fld>
            <a:endParaRPr lang="en-US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A41D647-78C0-B98A-2248-B06F8EB21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E9896D7-8B36-8592-02D9-82F47ACF9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137942"/>
      </p:ext>
    </p:extLst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F17778-F96A-FF70-D013-377CB9D802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CC1FE20-7528-7056-07CB-FC6C7F0AF2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8D54B2A-FB58-C75A-52CD-94C391FFCB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AF37E65-24BB-03C6-34BB-94C83A1EE5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t>Tuesday, November 29, 2022</a:t>
            </a:fld>
            <a:endParaRPr lang="en-US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09297AB-A6C3-D688-4AA1-FB971081F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54E6DBF-9459-5F98-E07A-F270AA4C3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127845"/>
      </p:ext>
    </p:extLst>
  </p:cSld>
  <p:clrMapOvr>
    <a:masterClrMapping/>
  </p:clrMapOvr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7CCC72-3B1C-D08D-A1A0-0B75F8CBD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17AF333B-9783-37E4-67FD-66411AD738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B4DD576-31F9-FC31-4F6C-1A454886BB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9EDDCB9-261E-FADC-45F5-3E41FE491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t>Tuesday, November 29, 2022</a:t>
            </a:fld>
            <a:endParaRPr lang="en-US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11EE151-57BC-A62F-65EC-D3092134B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A3BEBD3-04B0-5F38-B072-E48C5372C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520416"/>
      </p:ext>
    </p:extLst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9558E7-F709-1410-1084-53736EA2E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225B6BE-078F-93F3-73F6-60F4C18B8C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D06BBB-2BF0-54AC-70D2-F3D592E3E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t>Tuesday, November 29, 2022</a:t>
            </a:fld>
            <a:endParaRPr lang="en-U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F9A699C-164B-7E3D-588A-131FA8DF9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5F85E9-C548-A382-52F4-2260506BE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353932"/>
      </p:ext>
    </p:extLst>
  </p:cSld>
  <p:clrMapOvr>
    <a:masterClrMapping/>
  </p:clrMapOvr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CA271DD-CA10-C41B-5336-FBA807DA90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B3153BB-2B0C-8087-FA69-3BC308CC93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4E8B80B-4D9C-9915-93EB-2F511C1E6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t>Tuesday, November 29, 2022</a:t>
            </a:fld>
            <a:endParaRPr lang="en-U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2DEB4A3-1860-D07E-7956-C4D64418B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78B4AA9-82D6-2471-4ADF-1A1CF3B0B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693102"/>
      </p:ext>
    </p:extLst>
  </p:cSld>
  <p:clrMapOvr>
    <a:masterClrMapping/>
  </p:clrMapOvr>
  <p:hf sldNum="0"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mparació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14ED4D-2630-6C76-03F7-9714C7D24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36074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F18DE03-662A-010C-27C8-175966ED45A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441051"/>
            <a:ext cx="6547190" cy="379204"/>
          </a:xfr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OBJETIVO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5232304-23EC-2C30-5B7C-6D63A83A6380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7588664" y="1431421"/>
            <a:ext cx="3766723" cy="42129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REFERENCIA</a:t>
            </a:r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280A6D4-1EBE-9D8A-6870-902955908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02294" y="6310312"/>
            <a:ext cx="4114800" cy="365125"/>
          </a:xfrm>
        </p:spPr>
        <p:txBody>
          <a:bodyPr/>
          <a:lstStyle>
            <a:lvl1pPr algn="l">
              <a:defRPr/>
            </a:lvl1pPr>
          </a:lstStyle>
          <a:p>
            <a:r>
              <a:rPr lang="es-ES" dirty="0"/>
              <a:t>CLASE 3: FUNCIONES DE REFERENCIAS</a:t>
            </a:r>
            <a:endParaRPr lang="es-MX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E778CE3-F581-7839-16F7-EC9B7EF10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E34B-98D1-41CA-B4AB-4594C8487184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Marcador de texto 2">
            <a:extLst>
              <a:ext uri="{FF2B5EF4-FFF2-40B4-BE49-F238E27FC236}">
                <a16:creationId xmlns:a16="http://schemas.microsoft.com/office/drawing/2014/main" id="{ABE94532-5353-40A9-CA4C-8E571F27D3F0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9788" y="3847767"/>
            <a:ext cx="5157787" cy="45715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ACTIVIDADES</a:t>
            </a:r>
          </a:p>
        </p:txBody>
      </p:sp>
      <p:sp>
        <p:nvSpPr>
          <p:cNvPr id="12" name="Marcador de posición de imagen 11">
            <a:extLst>
              <a:ext uri="{FF2B5EF4-FFF2-40B4-BE49-F238E27FC236}">
                <a16:creationId xmlns:a16="http://schemas.microsoft.com/office/drawing/2014/main" id="{EC32D488-0D86-0CB6-2040-7DE2CAF3885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588664" y="1982939"/>
            <a:ext cx="3763548" cy="3648740"/>
          </a:xfrm>
        </p:spPr>
        <p:txBody>
          <a:bodyPr/>
          <a:lstStyle/>
          <a:p>
            <a:endParaRPr lang="es-MX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72950AD2-8597-0561-37A6-D7924A1F6FA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9788" y="1982788"/>
            <a:ext cx="6546850" cy="16827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  <a:p>
            <a:pPr lvl="4"/>
            <a:endParaRPr lang="es-MX" dirty="0"/>
          </a:p>
        </p:txBody>
      </p:sp>
      <p:pic>
        <p:nvPicPr>
          <p:cNvPr id="4" name="Imagen 3" descr="Imagen que contiene interior, edificio, tabla, cocina&#10;&#10;Descripción generada automáticamente">
            <a:extLst>
              <a:ext uri="{FF2B5EF4-FFF2-40B4-BE49-F238E27FC236}">
                <a16:creationId xmlns:a16="http://schemas.microsoft.com/office/drawing/2014/main" id="{FA603264-3531-DFC8-CB01-437E6D5978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70999" t="18408" b="47162"/>
          <a:stretch/>
        </p:blipFill>
        <p:spPr>
          <a:xfrm>
            <a:off x="8153400" y="350891"/>
            <a:ext cx="3495124" cy="86374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4D160DBC-6672-ECC2-837C-4796F9A2C4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9128" t="21715" r="24168"/>
          <a:stretch/>
        </p:blipFill>
        <p:spPr>
          <a:xfrm>
            <a:off x="0" y="0"/>
            <a:ext cx="5802264" cy="6593801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97672F12-75CA-FD9B-D031-C0106776CFB0}"/>
              </a:ext>
            </a:extLst>
          </p:cNvPr>
          <p:cNvSpPr/>
          <p:nvPr userDrawn="1"/>
        </p:nvSpPr>
        <p:spPr>
          <a:xfrm flipV="1">
            <a:off x="0" y="6602652"/>
            <a:ext cx="12192000" cy="25534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185264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t>Tuesday, November 29, 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16287"/>
      </p:ext>
    </p:extLst>
  </p:cSld>
  <p:clrMapOvr>
    <a:masterClrMapping/>
  </p:clrMapOvr>
  <p:hf sldNum="0"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t>Tuesday, November 29, 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696364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6D4AC3-D535-3197-3C94-2C6CA83708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CB169A1-9547-73C0-8281-17648D45EF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B13845F-90C2-10A0-0F2E-F854E01A19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CC4B428-0E7F-B833-1EB0-E61C35103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215D3-E2C5-4608-B5FE-E3B7F3B0786B}" type="datetimeFigureOut">
              <a:rPr lang="es-MX" smtClean="0"/>
              <a:t>29/11/2022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8FB0132-383A-8DD4-70D7-D7F3D90B3E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8A571D1-DA40-991C-C15F-42F8A08F0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E34B-98D1-41CA-B4AB-4594C848718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817965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t>Tuesday, November 29, 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071858"/>
      </p:ext>
    </p:extLst>
  </p:cSld>
  <p:clrMapOvr>
    <a:masterClrMapping/>
  </p:clrMapOvr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t>Tuesday, November 29, 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096692"/>
      </p:ext>
    </p:extLst>
  </p:cSld>
  <p:clrMapOvr>
    <a:masterClrMapping/>
  </p:clrMapOvr>
  <p:hf sldNum="0"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t>Tuesday, November 29, 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957244"/>
      </p:ext>
    </p:extLst>
  </p:cSld>
  <p:clrMapOvr>
    <a:masterClrMapping/>
  </p:clrMapOvr>
  <p:hf sldNum="0"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t>Tuesday, November 29, 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265704"/>
      </p:ext>
    </p:extLst>
  </p:cSld>
  <p:clrMapOvr>
    <a:masterClrMapping/>
  </p:clrMapOvr>
  <p:hf sldNum="0"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t>Tuesday, November 29, 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428219"/>
      </p:ext>
    </p:extLst>
  </p:cSld>
  <p:clrMapOvr>
    <a:masterClrMapping/>
  </p:clrMapOvr>
  <p:hf sldNum="0" hdr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t>Tuesday, November 29, 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755934"/>
      </p:ext>
    </p:extLst>
  </p:cSld>
  <p:clrMapOvr>
    <a:masterClrMapping/>
  </p:clrMapOvr>
  <p:hf sldNum="0"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t>Tuesday, November 29, 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443202"/>
      </p:ext>
    </p:extLst>
  </p:cSld>
  <p:clrMapOvr>
    <a:masterClrMapping/>
  </p:clrMapOvr>
  <p:hf sldNum="0" hdr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t>Tuesday, November 29, 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967602"/>
      </p:ext>
    </p:extLst>
  </p:cSld>
  <p:clrMapOvr>
    <a:masterClrMapping/>
  </p:clrMapOvr>
  <p:hf sldNum="0" hdr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t>Tuesday, November 29, 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085826"/>
      </p:ext>
    </p:extLst>
  </p:cSld>
  <p:clrMapOvr>
    <a:masterClrMapping/>
  </p:clrMapOvr>
  <p:hf sldNum="0" hdr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mparación">
    <p:bg>
      <p:bgPr>
        <a:solidFill>
          <a:schemeClr val="bg1">
            <a:lumMod val="95000"/>
            <a:alpha val="7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14ED4D-2630-6C76-03F7-9714C7D24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36074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F18DE03-662A-010C-27C8-175966ED45A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441051"/>
            <a:ext cx="6547190" cy="379204"/>
          </a:xfr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OBJETIVO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5232304-23EC-2C30-5B7C-6D63A83A6380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7588664" y="1431421"/>
            <a:ext cx="3766723" cy="42129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REFERENCIA</a:t>
            </a:r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280A6D4-1EBE-9D8A-6870-902955908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02294" y="6310312"/>
            <a:ext cx="4114800" cy="365125"/>
          </a:xfrm>
        </p:spPr>
        <p:txBody>
          <a:bodyPr/>
          <a:lstStyle>
            <a:lvl1pPr algn="l">
              <a:defRPr/>
            </a:lvl1pPr>
          </a:lstStyle>
          <a:p>
            <a:r>
              <a:rPr lang="es-ES" dirty="0"/>
              <a:t>CLASE 3: FUNCIONES DE REFERENCIAS</a:t>
            </a:r>
            <a:endParaRPr lang="es-MX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E778CE3-F581-7839-16F7-EC9B7EF10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E34B-98D1-41CA-B4AB-4594C8487184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Marcador de texto 2">
            <a:extLst>
              <a:ext uri="{FF2B5EF4-FFF2-40B4-BE49-F238E27FC236}">
                <a16:creationId xmlns:a16="http://schemas.microsoft.com/office/drawing/2014/main" id="{ABE94532-5353-40A9-CA4C-8E571F27D3F0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9788" y="3847767"/>
            <a:ext cx="5157787" cy="45715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ACTIVIDADES</a:t>
            </a:r>
          </a:p>
        </p:txBody>
      </p:sp>
      <p:sp>
        <p:nvSpPr>
          <p:cNvPr id="12" name="Marcador de posición de imagen 11">
            <a:extLst>
              <a:ext uri="{FF2B5EF4-FFF2-40B4-BE49-F238E27FC236}">
                <a16:creationId xmlns:a16="http://schemas.microsoft.com/office/drawing/2014/main" id="{EC32D488-0D86-0CB6-2040-7DE2CAF3885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588664" y="1982939"/>
            <a:ext cx="3763548" cy="3648740"/>
          </a:xfrm>
        </p:spPr>
        <p:txBody>
          <a:bodyPr/>
          <a:lstStyle/>
          <a:p>
            <a:endParaRPr lang="es-MX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72950AD2-8597-0561-37A6-D7924A1F6FA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9788" y="1982788"/>
            <a:ext cx="6546850" cy="16827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  <a:p>
            <a:pPr lvl="4"/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433846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14ED4D-2630-6C76-03F7-9714C7D24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36074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F18DE03-662A-010C-27C8-175966ED45A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441051"/>
            <a:ext cx="6547190" cy="379204"/>
          </a:xfr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OBJETIVO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5232304-23EC-2C30-5B7C-6D63A83A6380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7588664" y="1431421"/>
            <a:ext cx="3766723" cy="42129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REFERENCIA</a:t>
            </a:r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280A6D4-1EBE-9D8A-6870-902955908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02294" y="6310312"/>
            <a:ext cx="4114800" cy="365125"/>
          </a:xfrm>
        </p:spPr>
        <p:txBody>
          <a:bodyPr/>
          <a:lstStyle>
            <a:lvl1pPr algn="l">
              <a:defRPr/>
            </a:lvl1pPr>
          </a:lstStyle>
          <a:p>
            <a:r>
              <a:rPr lang="es-ES" dirty="0"/>
              <a:t>CLASE 3: FUNCIONES DE REFERENCIAS</a:t>
            </a:r>
            <a:endParaRPr lang="es-MX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E778CE3-F581-7839-16F7-EC9B7EF10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E34B-98D1-41CA-B4AB-4594C8487184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Marcador de texto 2">
            <a:extLst>
              <a:ext uri="{FF2B5EF4-FFF2-40B4-BE49-F238E27FC236}">
                <a16:creationId xmlns:a16="http://schemas.microsoft.com/office/drawing/2014/main" id="{ABE94532-5353-40A9-CA4C-8E571F27D3F0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9788" y="3847767"/>
            <a:ext cx="5157787" cy="45715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ACTIVIDADES</a:t>
            </a:r>
          </a:p>
        </p:txBody>
      </p:sp>
      <p:sp>
        <p:nvSpPr>
          <p:cNvPr id="12" name="Marcador de posición de imagen 11">
            <a:extLst>
              <a:ext uri="{FF2B5EF4-FFF2-40B4-BE49-F238E27FC236}">
                <a16:creationId xmlns:a16="http://schemas.microsoft.com/office/drawing/2014/main" id="{EC32D488-0D86-0CB6-2040-7DE2CAF3885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588664" y="1982939"/>
            <a:ext cx="3763548" cy="3648740"/>
          </a:xfrm>
        </p:spPr>
        <p:txBody>
          <a:bodyPr/>
          <a:lstStyle/>
          <a:p>
            <a:endParaRPr lang="es-MX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72950AD2-8597-0561-37A6-D7924A1F6FA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9788" y="1982788"/>
            <a:ext cx="6546850" cy="16827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  <a:p>
            <a:pPr lvl="4"/>
            <a:endParaRPr lang="es-MX" dirty="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6137C79B-E702-EF2D-4C3D-8814F8DA0BEC}"/>
              </a:ext>
            </a:extLst>
          </p:cNvPr>
          <p:cNvSpPr/>
          <p:nvPr userDrawn="1"/>
        </p:nvSpPr>
        <p:spPr>
          <a:xfrm flipV="1">
            <a:off x="0" y="6602652"/>
            <a:ext cx="12192000" cy="25534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61321C6-C82B-E891-D29A-1956C7B2BD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9128" t="21715" r="24168"/>
          <a:stretch/>
        </p:blipFill>
        <p:spPr>
          <a:xfrm>
            <a:off x="0" y="0"/>
            <a:ext cx="5802264" cy="6593801"/>
          </a:xfrm>
          <a:prstGeom prst="rect">
            <a:avLst/>
          </a:prstGeom>
        </p:spPr>
      </p:pic>
      <p:pic>
        <p:nvPicPr>
          <p:cNvPr id="7" name="Imagen 6" descr="Imagen que contiene interior, edificio, tabla, cocina&#10;&#10;Descripción generada automáticamente">
            <a:extLst>
              <a:ext uri="{FF2B5EF4-FFF2-40B4-BE49-F238E27FC236}">
                <a16:creationId xmlns:a16="http://schemas.microsoft.com/office/drawing/2014/main" id="{6D3F2934-DB07-24DE-4A79-00E73FFB9C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0999" t="18408" b="47162"/>
          <a:stretch/>
        </p:blipFill>
        <p:spPr>
          <a:xfrm>
            <a:off x="8153400" y="350891"/>
            <a:ext cx="3495124" cy="863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1660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FB5DD0-BC02-C728-78F3-917E71632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E2A5A14-D2D5-B356-505A-D17867872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215D3-E2C5-4608-B5FE-E3B7F3B0786B}" type="datetimeFigureOut">
              <a:rPr lang="es-MX" smtClean="0"/>
              <a:t>29/11/2022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3A03DF8-0621-77E1-5D2A-E8C114DB4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E03204D-B367-A5DA-C591-278CFD594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E34B-98D1-41CA-B4AB-4594C848718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18033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EBF5C43-9799-3346-2376-42F9DCB2E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215D3-E2C5-4608-B5FE-E3B7F3B0786B}" type="datetimeFigureOut">
              <a:rPr lang="es-MX" smtClean="0"/>
              <a:t>29/11/2022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3BD818E-8FCD-D8AF-3355-FC20ABA7D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8775E49-65C7-FB82-6C98-24C866ABB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E34B-98D1-41CA-B4AB-4594C848718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04327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95BD06-CA60-893E-2EA3-049631548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C823466-BCD7-A416-9E80-1A44391F7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DF17CE3-84E6-16A8-7695-CF1D6DA0DF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AD2DEED-A920-C096-567F-5D473BB30E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215D3-E2C5-4608-B5FE-E3B7F3B0786B}" type="datetimeFigureOut">
              <a:rPr lang="es-MX" smtClean="0"/>
              <a:t>29/11/2022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BF5ED56-D4FD-D4E8-BF99-C0A5CBB28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7ACB684-CC76-D80C-A6AC-2D5DE3AF8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E34B-98D1-41CA-B4AB-4594C848718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56927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B4C666C-9F2B-8465-B3A8-AF6CF71766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D632A52-E273-AB70-A717-329C4D1B91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46BB24E-12F3-90B5-2368-11B956FF8F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73B096B-0823-3BCA-9AFF-2E53366B7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215D3-E2C5-4608-B5FE-E3B7F3B0786B}" type="datetimeFigureOut">
              <a:rPr lang="es-MX" smtClean="0"/>
              <a:t>29/11/2022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992B326-7155-BC14-BDD4-C24FE932A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026FA0A-FF4A-F3EC-6AC5-EABAB8270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E34B-98D1-41CA-B4AB-4594C848718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24714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606D2E4-8AB1-BB69-9846-B00EDD701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AFC361B-C1BD-436D-21ED-95210EE7DD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1BF97B2-7CED-5884-3AC8-9CEF422498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215D3-E2C5-4608-B5FE-E3B7F3B0786B}" type="datetimeFigureOut">
              <a:rPr lang="es-MX" smtClean="0"/>
              <a:t>29/11/2022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18516C6-258C-9BB6-D022-033B363233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3BB4F77-FB36-968C-6070-33042F68EB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B0E34B-98D1-41CA-B4AB-4594C848718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07478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  <p:sldLayoutId id="2147483780" r:id="rId12"/>
    <p:sldLayoutId id="214748378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215D3-E2C5-4608-B5FE-E3B7F3B0786B}" type="datetimeFigureOut">
              <a:rPr lang="es-MX" smtClean="0"/>
              <a:t>29/11/2022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B0E34B-98D1-41CA-B4AB-4594C848718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56080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  <p:sldLayoutId id="214748381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3321A6E-47FE-4680-BC74-CA683D8D5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AB89E39-D247-D2FC-B07C-F6D87313A8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B5003EE-70E6-58EA-53DC-F2CFC418B7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6CB39B-5F4C-4A7E-9BE3-AAFD45576D16}" type="datetime2">
              <a:rPr lang="en-US" smtClean="0"/>
              <a:t>Tuesday, November 29, 2022</a:t>
            </a:fld>
            <a:endParaRPr lang="en-U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4FF0410-EC10-1BEA-D106-0793C02E9E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16B5D9D-3633-80D7-9DAF-D1B78BF054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A1B0FB-D917-4C8C-928F-313BD683BF39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708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  <p:sldLayoutId id="2147483838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6CB39B-5F4C-4A7E-9BE3-AAFD45576D16}" type="datetime2">
              <a:rPr lang="en-US" smtClean="0"/>
              <a:t>Tuesday, November 29, 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A1B0FB-D917-4C8C-928F-313BD683BF39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232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  <p:sldLayoutId id="2147483837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A7895A40-19A4-42D6-9D30-DBC1E80026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2F429C4-ABC9-46FC-818A-B5429CDE4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270325" y="3369273"/>
            <a:ext cx="32004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2CEF98E4-3709-4952-8F42-2305CCE34F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6374475" y="1040470"/>
            <a:ext cx="6858003" cy="477704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F10BCCF5-D685-47FF-B675-647EAEB72C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7914" y="857786"/>
            <a:ext cx="11067024" cy="52089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10F3570A-08DA-6C52-BF96-03B383F49713}"/>
              </a:ext>
            </a:extLst>
          </p:cNvPr>
          <p:cNvSpPr txBox="1"/>
          <p:nvPr/>
        </p:nvSpPr>
        <p:spPr>
          <a:xfrm>
            <a:off x="793980" y="2910831"/>
            <a:ext cx="9136510" cy="72315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989B1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CLASE 5: TABLAS Y HERRAMIENTAS GRÁFICAS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5AC38FD-BF4C-E93C-2F3D-D25BA6EDDE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1000" y="4916125"/>
            <a:ext cx="9910295" cy="912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b="1" kern="1200" dirty="0">
                <a:solidFill>
                  <a:schemeClr val="accent6">
                    <a:lumMod val="75000"/>
                  </a:schemeClr>
                </a:solidFill>
              </a:rPr>
              <a:t>PAULO MERINO POLENTA</a:t>
            </a:r>
          </a:p>
          <a:p>
            <a:pPr algn="l"/>
            <a:r>
              <a:rPr lang="en-US" b="1" kern="1200" dirty="0">
                <a:solidFill>
                  <a:schemeClr val="accent6">
                    <a:lumMod val="75000"/>
                  </a:schemeClr>
                </a:solidFill>
              </a:rPr>
              <a:t>MICROSOFT CERTIFIED TRAINER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0EE8A42-107A-4D4C-8D56-BBAE95C7FC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524009" y="3366125"/>
            <a:ext cx="32004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B9E1EC8D-9CC3-3833-3C96-10299A66845A}"/>
              </a:ext>
            </a:extLst>
          </p:cNvPr>
          <p:cNvSpPr/>
          <p:nvPr/>
        </p:nvSpPr>
        <p:spPr>
          <a:xfrm>
            <a:off x="387914" y="857786"/>
            <a:ext cx="11067024" cy="5208932"/>
          </a:xfrm>
          <a:prstGeom prst="rect">
            <a:avLst/>
          </a:prstGeom>
          <a:noFill/>
          <a:ln w="571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n 4" descr="Icono&#10;&#10;Descripción generada automáticamente">
            <a:extLst>
              <a:ext uri="{FF2B5EF4-FFF2-40B4-BE49-F238E27FC236}">
                <a16:creationId xmlns:a16="http://schemas.microsoft.com/office/drawing/2014/main" id="{CEF229E9-C2A7-28AA-4FF8-738645414F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8932" y="1220358"/>
            <a:ext cx="1283873" cy="1194124"/>
          </a:xfrm>
          <a:prstGeom prst="rect">
            <a:avLst/>
          </a:prstGeom>
        </p:spPr>
      </p:pic>
      <p:sp>
        <p:nvSpPr>
          <p:cNvPr id="4" name="Subtítulo 2">
            <a:extLst>
              <a:ext uri="{FF2B5EF4-FFF2-40B4-BE49-F238E27FC236}">
                <a16:creationId xmlns:a16="http://schemas.microsoft.com/office/drawing/2014/main" id="{6F5E703E-954E-494A-5044-F578BCE7EE5F}"/>
              </a:ext>
            </a:extLst>
          </p:cNvPr>
          <p:cNvSpPr txBox="1">
            <a:spLocks/>
          </p:cNvSpPr>
          <p:nvPr/>
        </p:nvSpPr>
        <p:spPr>
          <a:xfrm>
            <a:off x="793980" y="997666"/>
            <a:ext cx="9910295" cy="5590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989B1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CURSO DE EXCEL BÁSICO</a:t>
            </a:r>
          </a:p>
        </p:txBody>
      </p:sp>
      <p:pic>
        <p:nvPicPr>
          <p:cNvPr id="7" name="Imagen 6" descr="Imagen que contiene Texto&#10;&#10;Descripción generada automáticamente">
            <a:extLst>
              <a:ext uri="{FF2B5EF4-FFF2-40B4-BE49-F238E27FC236}">
                <a16:creationId xmlns:a16="http://schemas.microsoft.com/office/drawing/2014/main" id="{10D41F53-A93E-19F6-D576-0DE6D4FD2D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8158" y="4824985"/>
            <a:ext cx="4511051" cy="82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36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Texto&#10;&#10;Descripción generada automáticamente">
            <a:extLst>
              <a:ext uri="{FF2B5EF4-FFF2-40B4-BE49-F238E27FC236}">
                <a16:creationId xmlns:a16="http://schemas.microsoft.com/office/drawing/2014/main" id="{49E1A9B3-1B65-F4B2-9956-DFFF77241A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71" b="29343"/>
          <a:stretch/>
        </p:blipFill>
        <p:spPr>
          <a:xfrm>
            <a:off x="20" y="-1"/>
            <a:ext cx="12191980" cy="4394997"/>
          </a:xfrm>
          <a:prstGeom prst="rect">
            <a:avLst/>
          </a:prstGeom>
        </p:spPr>
      </p:pic>
      <p:sp>
        <p:nvSpPr>
          <p:cNvPr id="34" name="Freeform: Shape 21">
            <a:extLst>
              <a:ext uri="{FF2B5EF4-FFF2-40B4-BE49-F238E27FC236}">
                <a16:creationId xmlns:a16="http://schemas.microsoft.com/office/drawing/2014/main" id="{303CC970-4826-4CED-8063-0FB6766354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8286518" y="4564049"/>
            <a:ext cx="3905483" cy="2293951"/>
          </a:xfrm>
          <a:custGeom>
            <a:avLst/>
            <a:gdLst>
              <a:gd name="connsiteX0" fmla="*/ 0 w 3905483"/>
              <a:gd name="connsiteY0" fmla="*/ 2293951 h 2293951"/>
              <a:gd name="connsiteX1" fmla="*/ 3905483 w 3905483"/>
              <a:gd name="connsiteY1" fmla="*/ 2293951 h 2293951"/>
              <a:gd name="connsiteX2" fmla="*/ 3905483 w 3905483"/>
              <a:gd name="connsiteY2" fmla="*/ 0 h 2293951"/>
              <a:gd name="connsiteX3" fmla="*/ 2479521 w 3905483"/>
              <a:gd name="connsiteY3" fmla="*/ 0 h 2293951"/>
              <a:gd name="connsiteX4" fmla="*/ 1739055 w 3905483"/>
              <a:gd name="connsiteY4" fmla="*/ 0 h 2293951"/>
              <a:gd name="connsiteX5" fmla="*/ 1737976 w 3905483"/>
              <a:gd name="connsiteY5" fmla="*/ 2332 h 2293951"/>
              <a:gd name="connsiteX6" fmla="*/ 1061319 w 3905483"/>
              <a:gd name="connsiteY6" fmla="*/ 2332 h 2293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05483" h="2293951">
                <a:moveTo>
                  <a:pt x="0" y="2293951"/>
                </a:moveTo>
                <a:lnTo>
                  <a:pt x="3905483" y="2293951"/>
                </a:lnTo>
                <a:lnTo>
                  <a:pt x="3905483" y="0"/>
                </a:lnTo>
                <a:lnTo>
                  <a:pt x="2479521" y="0"/>
                </a:lnTo>
                <a:lnTo>
                  <a:pt x="1739055" y="0"/>
                </a:lnTo>
                <a:lnTo>
                  <a:pt x="1737976" y="2332"/>
                </a:lnTo>
                <a:lnTo>
                  <a:pt x="1061319" y="2332"/>
                </a:lnTo>
                <a:close/>
              </a:path>
            </a:pathLst>
          </a:custGeom>
          <a:solidFill>
            <a:srgbClr val="B4B4B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Freeform: Shape 23">
            <a:extLst>
              <a:ext uri="{FF2B5EF4-FFF2-40B4-BE49-F238E27FC236}">
                <a16:creationId xmlns:a16="http://schemas.microsoft.com/office/drawing/2014/main" id="{14490D63-3365-45CC-AC50-705C1B768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" y="4564049"/>
            <a:ext cx="9110805" cy="2293951"/>
          </a:xfrm>
          <a:custGeom>
            <a:avLst/>
            <a:gdLst>
              <a:gd name="connsiteX0" fmla="*/ 0 w 9110805"/>
              <a:gd name="connsiteY0" fmla="*/ 2293951 h 2293951"/>
              <a:gd name="connsiteX1" fmla="*/ 107316 w 9110805"/>
              <a:gd name="connsiteY1" fmla="*/ 2293951 h 2293951"/>
              <a:gd name="connsiteX2" fmla="*/ 7277190 w 9110805"/>
              <a:gd name="connsiteY2" fmla="*/ 2293951 h 2293951"/>
              <a:gd name="connsiteX3" fmla="*/ 8048407 w 9110805"/>
              <a:gd name="connsiteY3" fmla="*/ 2293951 h 2293951"/>
              <a:gd name="connsiteX4" fmla="*/ 9110805 w 9110805"/>
              <a:gd name="connsiteY4" fmla="*/ 0 h 2293951"/>
              <a:gd name="connsiteX5" fmla="*/ 8339588 w 9110805"/>
              <a:gd name="connsiteY5" fmla="*/ 0 h 2293951"/>
              <a:gd name="connsiteX6" fmla="*/ 107316 w 9110805"/>
              <a:gd name="connsiteY6" fmla="*/ 0 h 2293951"/>
              <a:gd name="connsiteX7" fmla="*/ 0 w 9110805"/>
              <a:gd name="connsiteY7" fmla="*/ 0 h 2293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10805" h="2293951">
                <a:moveTo>
                  <a:pt x="0" y="2293951"/>
                </a:moveTo>
                <a:lnTo>
                  <a:pt x="107316" y="2293951"/>
                </a:lnTo>
                <a:lnTo>
                  <a:pt x="7277190" y="2293951"/>
                </a:lnTo>
                <a:lnTo>
                  <a:pt x="8048407" y="2293951"/>
                </a:lnTo>
                <a:lnTo>
                  <a:pt x="9110805" y="0"/>
                </a:lnTo>
                <a:lnTo>
                  <a:pt x="8339588" y="0"/>
                </a:lnTo>
                <a:lnTo>
                  <a:pt x="107316" y="0"/>
                </a:lnTo>
                <a:lnTo>
                  <a:pt x="0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55CCBDA-F9A2-FFBD-C6D4-33C6AFB5C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197806"/>
            <a:ext cx="6982834" cy="102643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b="1" dirty="0">
                <a:solidFill>
                  <a:srgbClr val="FFFFFF"/>
                </a:solidFill>
              </a:rPr>
              <a:t>GRÁFICOS DE TENDENCIA</a:t>
            </a:r>
          </a:p>
        </p:txBody>
      </p:sp>
    </p:spTree>
    <p:extLst>
      <p:ext uri="{BB962C8B-B14F-4D97-AF65-F5344CB8AC3E}">
        <p14:creationId xmlns:p14="http://schemas.microsoft.com/office/powerpoint/2010/main" val="14479626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>
            <a:extLst>
              <a:ext uri="{FF2B5EF4-FFF2-40B4-BE49-F238E27FC236}">
                <a16:creationId xmlns:a16="http://schemas.microsoft.com/office/drawing/2014/main" id="{1EA87769-F888-2BD9-24A1-F51F813B7C03}"/>
              </a:ext>
            </a:extLst>
          </p:cNvPr>
          <p:cNvSpPr txBox="1">
            <a:spLocks/>
          </p:cNvSpPr>
          <p:nvPr/>
        </p:nvSpPr>
        <p:spPr>
          <a:xfrm>
            <a:off x="836612" y="611738"/>
            <a:ext cx="10515600" cy="936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b="1" dirty="0">
                <a:solidFill>
                  <a:schemeClr val="accent1">
                    <a:lumMod val="75000"/>
                  </a:schemeClr>
                </a:solidFill>
              </a:rPr>
              <a:t>Mini gráficos</a:t>
            </a:r>
            <a:endParaRPr lang="es-MX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Marcador de texto 6">
            <a:extLst>
              <a:ext uri="{FF2B5EF4-FFF2-40B4-BE49-F238E27FC236}">
                <a16:creationId xmlns:a16="http://schemas.microsoft.com/office/drawing/2014/main" id="{3DAFB632-6977-2B4D-565C-75DC67037F54}"/>
              </a:ext>
            </a:extLst>
          </p:cNvPr>
          <p:cNvSpPr txBox="1">
            <a:spLocks/>
          </p:cNvSpPr>
          <p:nvPr/>
        </p:nvSpPr>
        <p:spPr>
          <a:xfrm>
            <a:off x="836612" y="1646586"/>
            <a:ext cx="4889841" cy="1682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s-ES" sz="1400" dirty="0"/>
              <a:t>El objetivo de los mini gráficos es poder hacer un análisis rápido de los datos, así revisar tendencia, o valores negativos y positivos, tienen varias opciones de edición que mejoran su aplicación.</a:t>
            </a:r>
            <a:endParaRPr lang="es-MX" sz="1400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140010C1-B42F-493E-3EF6-3F163D9BDA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610" r="59927" b="41558"/>
          <a:stretch/>
        </p:blipFill>
        <p:spPr>
          <a:xfrm>
            <a:off x="6019025" y="1787466"/>
            <a:ext cx="5357911" cy="35973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43788E97-7E23-7932-580D-0CF5CF8C813F}"/>
              </a:ext>
            </a:extLst>
          </p:cNvPr>
          <p:cNvSpPr txBox="1"/>
          <p:nvPr/>
        </p:nvSpPr>
        <p:spPr>
          <a:xfrm>
            <a:off x="839787" y="3493582"/>
            <a:ext cx="3242686" cy="1165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ES" sz="1200" dirty="0">
                <a:solidFill>
                  <a:srgbClr val="3C4043"/>
                </a:solidFill>
                <a:latin typeface="Open Sans Condensed"/>
              </a:rPr>
              <a:t>1- Mini gráfico tendencias</a:t>
            </a:r>
          </a:p>
          <a:p>
            <a:pPr>
              <a:lnSpc>
                <a:spcPct val="150000"/>
              </a:lnSpc>
            </a:pPr>
            <a:r>
              <a:rPr lang="es-ES" sz="1200" dirty="0">
                <a:solidFill>
                  <a:srgbClr val="3C4043"/>
                </a:solidFill>
                <a:latin typeface="Open Sans Condensed"/>
              </a:rPr>
              <a:t>2- Mini gráfico valor negativos y positivos</a:t>
            </a:r>
          </a:p>
          <a:p>
            <a:pPr>
              <a:lnSpc>
                <a:spcPct val="150000"/>
              </a:lnSpc>
            </a:pPr>
            <a:endParaRPr lang="es-ES" sz="1200" dirty="0">
              <a:solidFill>
                <a:srgbClr val="3C4043"/>
              </a:solidFill>
              <a:latin typeface="Open Sans Condensed"/>
            </a:endParaRPr>
          </a:p>
          <a:p>
            <a:pPr>
              <a:lnSpc>
                <a:spcPct val="150000"/>
              </a:lnSpc>
            </a:pPr>
            <a:endParaRPr lang="es-ES" sz="1200" dirty="0">
              <a:solidFill>
                <a:srgbClr val="3C4043"/>
              </a:solidFill>
              <a:latin typeface="Open Sans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34262152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5CCBDA-F9A2-FFBD-C6D4-33C6AFB5C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0965" y="357820"/>
            <a:ext cx="10515600" cy="936074"/>
          </a:xfrm>
        </p:spPr>
        <p:txBody>
          <a:bodyPr/>
          <a:lstStyle/>
          <a:p>
            <a:r>
              <a:rPr lang="es-ES" b="1" dirty="0">
                <a:solidFill>
                  <a:schemeClr val="accent1">
                    <a:lumMod val="75000"/>
                  </a:schemeClr>
                </a:solidFill>
              </a:rPr>
              <a:t>Gráfico de tendencia</a:t>
            </a:r>
            <a:endParaRPr lang="es-MX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EF06929-44A1-12D7-E1A6-6B7168AA926B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70965" y="3591716"/>
            <a:ext cx="5157787" cy="457156"/>
          </a:xfrm>
        </p:spPr>
        <p:txBody>
          <a:bodyPr>
            <a:normAutofit/>
          </a:bodyPr>
          <a:lstStyle/>
          <a:p>
            <a:r>
              <a:rPr lang="es-ES" sz="2200" dirty="0"/>
              <a:t>PRINCIPALES ACTIVADES</a:t>
            </a:r>
            <a:endParaRPr lang="es-MX" sz="2200" dirty="0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0650BA49-283F-3B8B-107C-97D0EBD38ED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0966" y="1369858"/>
            <a:ext cx="7689544" cy="157679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s-ES" sz="1400" dirty="0"/>
              <a:t>El objetivo de los gráficos de tendencia es poder analizar bajo series de tiempo variables cuantitativas de tipo continua, este tipo de gráficos nos puede ayudar a observar fácilmente las fluctuaciones en series de tiempo, la tendencia bajo regresión lineal, o las diferencias de variables cuantitativas entre periodos proporcionales. </a:t>
            </a:r>
            <a:endParaRPr lang="es-MX" sz="1400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F4CF135-0E42-9C78-B80A-3351CD1EBC18}"/>
              </a:ext>
            </a:extLst>
          </p:cNvPr>
          <p:cNvSpPr txBox="1"/>
          <p:nvPr/>
        </p:nvSpPr>
        <p:spPr>
          <a:xfrm>
            <a:off x="770965" y="4151988"/>
            <a:ext cx="6096000" cy="1748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ES" sz="1400" dirty="0">
                <a:solidFill>
                  <a:srgbClr val="3C4043"/>
                </a:solidFill>
                <a:latin typeface="Open Sans Condensed"/>
              </a:rPr>
              <a:t>1- Gráficos de líneas de tendencia</a:t>
            </a:r>
          </a:p>
          <a:p>
            <a:pPr>
              <a:lnSpc>
                <a:spcPct val="150000"/>
              </a:lnSpc>
            </a:pPr>
            <a:r>
              <a:rPr lang="es-ES" sz="1400" dirty="0">
                <a:solidFill>
                  <a:srgbClr val="3C4043"/>
                </a:solidFill>
                <a:latin typeface="Open Sans Condensed"/>
              </a:rPr>
              <a:t>2- Gráficos de cascadas</a:t>
            </a:r>
          </a:p>
          <a:p>
            <a:pPr>
              <a:lnSpc>
                <a:spcPct val="150000"/>
              </a:lnSpc>
            </a:pPr>
            <a:r>
              <a:rPr lang="es-ES" sz="1400" dirty="0">
                <a:solidFill>
                  <a:srgbClr val="3C4043"/>
                </a:solidFill>
                <a:latin typeface="Open Sans Condensed"/>
              </a:rPr>
              <a:t>3- Gráfico de dispersión</a:t>
            </a:r>
          </a:p>
          <a:p>
            <a:pPr>
              <a:lnSpc>
                <a:spcPct val="150000"/>
              </a:lnSpc>
            </a:pPr>
            <a:r>
              <a:rPr lang="es-ES" sz="1400" dirty="0">
                <a:solidFill>
                  <a:srgbClr val="3C4043"/>
                </a:solidFill>
                <a:latin typeface="Open Sans Condensed"/>
              </a:rPr>
              <a:t>4- Gráficos de área</a:t>
            </a:r>
          </a:p>
          <a:p>
            <a:pPr>
              <a:lnSpc>
                <a:spcPct val="150000"/>
              </a:lnSpc>
            </a:pPr>
            <a:endParaRPr lang="es-ES" b="1" i="0" cap="all" dirty="0">
              <a:solidFill>
                <a:srgbClr val="3C4043"/>
              </a:solidFill>
              <a:effectLst/>
              <a:latin typeface="Open Sans Condensed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F2655BD-9FC1-DCFD-3FF9-1ECF35FB19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357" t="45441" r="29281" b="9753"/>
          <a:stretch/>
        </p:blipFill>
        <p:spPr>
          <a:xfrm>
            <a:off x="6028764" y="2946651"/>
            <a:ext cx="4947393" cy="31678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106705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9FDB1B5-E864-35F4-7C23-97F533C5222E}"/>
              </a:ext>
            </a:extLst>
          </p:cNvPr>
          <p:cNvSpPr txBox="1"/>
          <p:nvPr/>
        </p:nvSpPr>
        <p:spPr>
          <a:xfrm>
            <a:off x="384851" y="2602345"/>
            <a:ext cx="6413114" cy="13762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dirty="0" err="1">
                <a:latin typeface="+mj-lt"/>
                <a:ea typeface="+mj-ea"/>
                <a:cs typeface="+mj-cs"/>
              </a:rPr>
              <a:t>Realizar</a:t>
            </a:r>
            <a:r>
              <a:rPr lang="en-US" sz="4400" b="1" dirty="0">
                <a:latin typeface="+mj-lt"/>
                <a:ea typeface="+mj-ea"/>
                <a:cs typeface="+mj-cs"/>
              </a:rPr>
              <a:t> 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dirty="0">
                <a:latin typeface="+mj-lt"/>
                <a:ea typeface="+mj-ea"/>
                <a:cs typeface="+mj-cs"/>
              </a:rPr>
              <a:t>Ejer3. </a:t>
            </a:r>
            <a:r>
              <a:rPr lang="en-US" sz="4400" b="1" dirty="0" err="1">
                <a:latin typeface="+mj-lt"/>
                <a:ea typeface="+mj-ea"/>
                <a:cs typeface="+mj-cs"/>
              </a:rPr>
              <a:t>GráficoTendencia</a:t>
            </a:r>
            <a:endParaRPr lang="en-US" sz="4400" b="1" spc="-50" dirty="0">
              <a:latin typeface="+mj-lt"/>
              <a:ea typeface="+mj-ea"/>
              <a:cs typeface="+mj-cs"/>
            </a:endParaRPr>
          </a:p>
        </p:txBody>
      </p:sp>
      <p:pic>
        <p:nvPicPr>
          <p:cNvPr id="65" name="Picture 64" descr="Mano con cuerdas rojas">
            <a:extLst>
              <a:ext uri="{FF2B5EF4-FFF2-40B4-BE49-F238E27FC236}">
                <a16:creationId xmlns:a16="http://schemas.microsoft.com/office/drawing/2014/main" id="{EB56DF9A-7D78-8E11-4957-02491A5C08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435" t="-1" r="33460" b="-1"/>
          <a:stretch/>
        </p:blipFill>
        <p:spPr>
          <a:xfrm>
            <a:off x="7333671" y="0"/>
            <a:ext cx="4858329" cy="685800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23940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FB65C16-F56C-77C3-03A2-CAD9555613B9}"/>
              </a:ext>
            </a:extLst>
          </p:cNvPr>
          <p:cNvSpPr txBox="1"/>
          <p:nvPr/>
        </p:nvSpPr>
        <p:spPr>
          <a:xfrm>
            <a:off x="1263139" y="1213009"/>
            <a:ext cx="420254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 "/>
              </a:rPr>
              <a:t>Tablas</a:t>
            </a:r>
          </a:p>
          <a:p>
            <a:endParaRPr lang="es-ES" sz="2400" b="1" dirty="0">
              <a:solidFill>
                <a:schemeClr val="tx1">
                  <a:lumMod val="95000"/>
                  <a:lumOff val="5000"/>
                </a:schemeClr>
              </a:solidFill>
              <a:latin typeface="Calibri "/>
            </a:endParaRPr>
          </a:p>
          <a:p>
            <a:pPr>
              <a:lnSpc>
                <a:spcPct val="150000"/>
              </a:lnSpc>
            </a:pPr>
            <a:r>
              <a:rPr lang="es-ES" sz="1200" dirty="0">
                <a:solidFill>
                  <a:srgbClr val="3C4043"/>
                </a:solidFill>
                <a:latin typeface="Open Sans Condensed"/>
              </a:rPr>
              <a:t>Agregar registros a la tabla</a:t>
            </a:r>
          </a:p>
          <a:p>
            <a:pPr>
              <a:lnSpc>
                <a:spcPct val="150000"/>
              </a:lnSpc>
            </a:pPr>
            <a:r>
              <a:rPr lang="es-ES" sz="1200" dirty="0">
                <a:solidFill>
                  <a:srgbClr val="3C4043"/>
                </a:solidFill>
                <a:latin typeface="Open Sans Condensed"/>
              </a:rPr>
              <a:t>Restructurar el tamaño de la tabla</a:t>
            </a:r>
          </a:p>
          <a:p>
            <a:pPr>
              <a:lnSpc>
                <a:spcPct val="150000"/>
              </a:lnSpc>
            </a:pPr>
            <a:r>
              <a:rPr lang="es-ES" sz="1200" dirty="0">
                <a:solidFill>
                  <a:srgbClr val="3C4043"/>
                </a:solidFill>
                <a:latin typeface="Open Sans Condensed"/>
              </a:rPr>
              <a:t>Segmentación y filtros personalizados</a:t>
            </a:r>
          </a:p>
          <a:p>
            <a:pPr>
              <a:lnSpc>
                <a:spcPct val="150000"/>
              </a:lnSpc>
            </a:pPr>
            <a:r>
              <a:rPr lang="es-ES" sz="1200" dirty="0">
                <a:solidFill>
                  <a:srgbClr val="3C4043"/>
                </a:solidFill>
                <a:latin typeface="Open Sans Condensed"/>
              </a:rPr>
              <a:t>Aplicar estilos de tablas</a:t>
            </a:r>
          </a:p>
          <a:p>
            <a:pPr>
              <a:lnSpc>
                <a:spcPct val="150000"/>
              </a:lnSpc>
            </a:pPr>
            <a:r>
              <a:rPr lang="es-ES" sz="1200" dirty="0">
                <a:solidFill>
                  <a:srgbClr val="3C4043"/>
                </a:solidFill>
                <a:latin typeface="Open Sans Condensed"/>
              </a:rPr>
              <a:t>Utilizar filas de totales</a:t>
            </a:r>
          </a:p>
          <a:p>
            <a:pPr>
              <a:lnSpc>
                <a:spcPct val="150000"/>
              </a:lnSpc>
            </a:pPr>
            <a:r>
              <a:rPr lang="es-ES" sz="1200" dirty="0">
                <a:solidFill>
                  <a:srgbClr val="3C4043"/>
                </a:solidFill>
                <a:latin typeface="Open Sans Condensed"/>
              </a:rPr>
              <a:t>Utilizar nombres de campos para funciones</a:t>
            </a:r>
          </a:p>
          <a:p>
            <a:pPr>
              <a:lnSpc>
                <a:spcPct val="150000"/>
              </a:lnSpc>
            </a:pPr>
            <a:r>
              <a:rPr lang="es-ES" sz="1200" dirty="0">
                <a:solidFill>
                  <a:srgbClr val="3C4043"/>
                </a:solidFill>
                <a:latin typeface="Open Sans Condensed"/>
              </a:rPr>
              <a:t>Auto rellenado de fórmulas.</a:t>
            </a:r>
          </a:p>
          <a:p>
            <a:endParaRPr lang="es-ES" sz="2400" b="1" dirty="0">
              <a:solidFill>
                <a:schemeClr val="tx1">
                  <a:lumMod val="95000"/>
                  <a:lumOff val="5000"/>
                </a:schemeClr>
              </a:solidFill>
              <a:latin typeface="Calibri 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s-ES" sz="1400" dirty="0">
              <a:solidFill>
                <a:schemeClr val="tx1">
                  <a:lumMod val="95000"/>
                  <a:lumOff val="5000"/>
                </a:schemeClr>
              </a:solidFill>
              <a:latin typeface="Calibri 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s-ES" sz="1600" dirty="0">
              <a:solidFill>
                <a:schemeClr val="bg2"/>
              </a:solidFill>
              <a:latin typeface="Bahnschrift SemiCondensed" panose="020B0502040204020203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6CBF15F-39F0-F8AB-212C-0095B167AF82}"/>
              </a:ext>
            </a:extLst>
          </p:cNvPr>
          <p:cNvSpPr txBox="1"/>
          <p:nvPr/>
        </p:nvSpPr>
        <p:spPr>
          <a:xfrm>
            <a:off x="5560632" y="1213009"/>
            <a:ext cx="4774859" cy="3520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Herramientas gráficas</a:t>
            </a:r>
            <a:endParaRPr lang="es-ES" sz="1400" b="1" dirty="0"/>
          </a:p>
          <a:p>
            <a:pPr>
              <a:lnSpc>
                <a:spcPct val="150000"/>
              </a:lnSpc>
            </a:pPr>
            <a:endParaRPr lang="es-ES" sz="1400" dirty="0"/>
          </a:p>
          <a:p>
            <a:pPr>
              <a:lnSpc>
                <a:spcPct val="150000"/>
              </a:lnSpc>
            </a:pPr>
            <a:r>
              <a:rPr lang="es-ES" sz="1200" dirty="0">
                <a:latin typeface="Open Sans Condensed"/>
              </a:rPr>
              <a:t>Mini gráficos</a:t>
            </a:r>
          </a:p>
          <a:p>
            <a:pPr>
              <a:lnSpc>
                <a:spcPct val="150000"/>
              </a:lnSpc>
            </a:pPr>
            <a:r>
              <a:rPr lang="es-ES" sz="1200" dirty="0">
                <a:latin typeface="Open Sans Condensed"/>
              </a:rPr>
              <a:t>Gráfico comparativo de Barra y Columna</a:t>
            </a:r>
          </a:p>
          <a:p>
            <a:pPr>
              <a:lnSpc>
                <a:spcPct val="150000"/>
              </a:lnSpc>
            </a:pPr>
            <a:r>
              <a:rPr lang="es-ES" sz="1200" dirty="0">
                <a:latin typeface="Open Sans Condensed"/>
              </a:rPr>
              <a:t>Gráfico comparativo combinado</a:t>
            </a:r>
          </a:p>
          <a:p>
            <a:pPr>
              <a:lnSpc>
                <a:spcPct val="150000"/>
              </a:lnSpc>
            </a:pPr>
            <a:r>
              <a:rPr lang="es-ES" sz="1200" dirty="0">
                <a:latin typeface="Open Sans Condensed"/>
              </a:rPr>
              <a:t>Gráfico de participación</a:t>
            </a:r>
          </a:p>
          <a:p>
            <a:pPr>
              <a:lnSpc>
                <a:spcPct val="150000"/>
              </a:lnSpc>
            </a:pPr>
            <a:r>
              <a:rPr lang="es-ES" sz="1200" dirty="0">
                <a:latin typeface="Open Sans Condensed"/>
              </a:rPr>
              <a:t>Gráfico de dispersión</a:t>
            </a:r>
          </a:p>
          <a:p>
            <a:pPr>
              <a:lnSpc>
                <a:spcPct val="150000"/>
              </a:lnSpc>
            </a:pPr>
            <a:r>
              <a:rPr lang="es-ES" sz="1200" dirty="0">
                <a:latin typeface="Open Sans Condensed"/>
              </a:rPr>
              <a:t>Gráfico descriptivo circulares y anillo</a:t>
            </a:r>
          </a:p>
          <a:p>
            <a:pPr>
              <a:lnSpc>
                <a:spcPct val="150000"/>
              </a:lnSpc>
            </a:pPr>
            <a:r>
              <a:rPr lang="es-ES" sz="1200" dirty="0">
                <a:latin typeface="Open Sans Condensed"/>
              </a:rPr>
              <a:t>Gráfico de histograma y embudo</a:t>
            </a:r>
          </a:p>
          <a:p>
            <a:pPr>
              <a:lnSpc>
                <a:spcPct val="150000"/>
              </a:lnSpc>
            </a:pPr>
            <a:r>
              <a:rPr lang="es-ES" sz="1200" dirty="0">
                <a:latin typeface="Open Sans Condensed"/>
              </a:rPr>
              <a:t>Gráfico descriptivo de jerarquía</a:t>
            </a:r>
          </a:p>
          <a:p>
            <a:pPr>
              <a:lnSpc>
                <a:spcPct val="150000"/>
              </a:lnSpc>
            </a:pPr>
            <a:r>
              <a:rPr lang="es-ES" sz="1200" dirty="0">
                <a:latin typeface="Open Sans Condensed"/>
              </a:rPr>
              <a:t>Gráfico de línea</a:t>
            </a:r>
          </a:p>
          <a:p>
            <a:pPr>
              <a:lnSpc>
                <a:spcPct val="150000"/>
              </a:lnSpc>
            </a:pPr>
            <a:r>
              <a:rPr lang="es-ES" sz="1200" dirty="0">
                <a:latin typeface="Open Sans Condensed"/>
              </a:rPr>
              <a:t>Gráfico de diferencias</a:t>
            </a:r>
          </a:p>
        </p:txBody>
      </p:sp>
    </p:spTree>
    <p:extLst>
      <p:ext uri="{BB962C8B-B14F-4D97-AF65-F5344CB8AC3E}">
        <p14:creationId xmlns:p14="http://schemas.microsoft.com/office/powerpoint/2010/main" val="122764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Texto&#10;&#10;Descripción generada automáticamente">
            <a:extLst>
              <a:ext uri="{FF2B5EF4-FFF2-40B4-BE49-F238E27FC236}">
                <a16:creationId xmlns:a16="http://schemas.microsoft.com/office/drawing/2014/main" id="{49E1A9B3-1B65-F4B2-9956-DFFF77241A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71" b="29343"/>
          <a:stretch/>
        </p:blipFill>
        <p:spPr>
          <a:xfrm>
            <a:off x="20" y="-1"/>
            <a:ext cx="12191980" cy="4394997"/>
          </a:xfrm>
          <a:prstGeom prst="rect">
            <a:avLst/>
          </a:prstGeom>
        </p:spPr>
      </p:pic>
      <p:sp>
        <p:nvSpPr>
          <p:cNvPr id="34" name="Freeform: Shape 21">
            <a:extLst>
              <a:ext uri="{FF2B5EF4-FFF2-40B4-BE49-F238E27FC236}">
                <a16:creationId xmlns:a16="http://schemas.microsoft.com/office/drawing/2014/main" id="{303CC970-4826-4CED-8063-0FB6766354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8286518" y="4564049"/>
            <a:ext cx="3905483" cy="2293951"/>
          </a:xfrm>
          <a:custGeom>
            <a:avLst/>
            <a:gdLst>
              <a:gd name="connsiteX0" fmla="*/ 0 w 3905483"/>
              <a:gd name="connsiteY0" fmla="*/ 2293951 h 2293951"/>
              <a:gd name="connsiteX1" fmla="*/ 3905483 w 3905483"/>
              <a:gd name="connsiteY1" fmla="*/ 2293951 h 2293951"/>
              <a:gd name="connsiteX2" fmla="*/ 3905483 w 3905483"/>
              <a:gd name="connsiteY2" fmla="*/ 0 h 2293951"/>
              <a:gd name="connsiteX3" fmla="*/ 2479521 w 3905483"/>
              <a:gd name="connsiteY3" fmla="*/ 0 h 2293951"/>
              <a:gd name="connsiteX4" fmla="*/ 1739055 w 3905483"/>
              <a:gd name="connsiteY4" fmla="*/ 0 h 2293951"/>
              <a:gd name="connsiteX5" fmla="*/ 1737976 w 3905483"/>
              <a:gd name="connsiteY5" fmla="*/ 2332 h 2293951"/>
              <a:gd name="connsiteX6" fmla="*/ 1061319 w 3905483"/>
              <a:gd name="connsiteY6" fmla="*/ 2332 h 2293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05483" h="2293951">
                <a:moveTo>
                  <a:pt x="0" y="2293951"/>
                </a:moveTo>
                <a:lnTo>
                  <a:pt x="3905483" y="2293951"/>
                </a:lnTo>
                <a:lnTo>
                  <a:pt x="3905483" y="0"/>
                </a:lnTo>
                <a:lnTo>
                  <a:pt x="2479521" y="0"/>
                </a:lnTo>
                <a:lnTo>
                  <a:pt x="1739055" y="0"/>
                </a:lnTo>
                <a:lnTo>
                  <a:pt x="1737976" y="2332"/>
                </a:lnTo>
                <a:lnTo>
                  <a:pt x="1061319" y="2332"/>
                </a:lnTo>
                <a:close/>
              </a:path>
            </a:pathLst>
          </a:custGeom>
          <a:solidFill>
            <a:srgbClr val="B4B4B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Freeform: Shape 23">
            <a:extLst>
              <a:ext uri="{FF2B5EF4-FFF2-40B4-BE49-F238E27FC236}">
                <a16:creationId xmlns:a16="http://schemas.microsoft.com/office/drawing/2014/main" id="{14490D63-3365-45CC-AC50-705C1B768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" y="4564049"/>
            <a:ext cx="9110805" cy="2293951"/>
          </a:xfrm>
          <a:custGeom>
            <a:avLst/>
            <a:gdLst>
              <a:gd name="connsiteX0" fmla="*/ 0 w 9110805"/>
              <a:gd name="connsiteY0" fmla="*/ 2293951 h 2293951"/>
              <a:gd name="connsiteX1" fmla="*/ 107316 w 9110805"/>
              <a:gd name="connsiteY1" fmla="*/ 2293951 h 2293951"/>
              <a:gd name="connsiteX2" fmla="*/ 7277190 w 9110805"/>
              <a:gd name="connsiteY2" fmla="*/ 2293951 h 2293951"/>
              <a:gd name="connsiteX3" fmla="*/ 8048407 w 9110805"/>
              <a:gd name="connsiteY3" fmla="*/ 2293951 h 2293951"/>
              <a:gd name="connsiteX4" fmla="*/ 9110805 w 9110805"/>
              <a:gd name="connsiteY4" fmla="*/ 0 h 2293951"/>
              <a:gd name="connsiteX5" fmla="*/ 8339588 w 9110805"/>
              <a:gd name="connsiteY5" fmla="*/ 0 h 2293951"/>
              <a:gd name="connsiteX6" fmla="*/ 107316 w 9110805"/>
              <a:gd name="connsiteY6" fmla="*/ 0 h 2293951"/>
              <a:gd name="connsiteX7" fmla="*/ 0 w 9110805"/>
              <a:gd name="connsiteY7" fmla="*/ 0 h 2293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10805" h="2293951">
                <a:moveTo>
                  <a:pt x="0" y="2293951"/>
                </a:moveTo>
                <a:lnTo>
                  <a:pt x="107316" y="2293951"/>
                </a:lnTo>
                <a:lnTo>
                  <a:pt x="7277190" y="2293951"/>
                </a:lnTo>
                <a:lnTo>
                  <a:pt x="8048407" y="2293951"/>
                </a:lnTo>
                <a:lnTo>
                  <a:pt x="9110805" y="0"/>
                </a:lnTo>
                <a:lnTo>
                  <a:pt x="8339588" y="0"/>
                </a:lnTo>
                <a:lnTo>
                  <a:pt x="107316" y="0"/>
                </a:lnTo>
                <a:lnTo>
                  <a:pt x="0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55CCBDA-F9A2-FFBD-C6D4-33C6AFB5C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197806"/>
            <a:ext cx="6982834" cy="102643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b="1" dirty="0">
                <a:solidFill>
                  <a:srgbClr val="FFFFFF"/>
                </a:solidFill>
              </a:rPr>
              <a:t>TABLAS</a:t>
            </a:r>
          </a:p>
        </p:txBody>
      </p:sp>
    </p:spTree>
    <p:extLst>
      <p:ext uri="{BB962C8B-B14F-4D97-AF65-F5344CB8AC3E}">
        <p14:creationId xmlns:p14="http://schemas.microsoft.com/office/powerpoint/2010/main" val="1113424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5CCBDA-F9A2-FFBD-C6D4-33C6AFB5C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54277"/>
            <a:ext cx="10515600" cy="936074"/>
          </a:xfrm>
        </p:spPr>
        <p:txBody>
          <a:bodyPr/>
          <a:lstStyle/>
          <a:p>
            <a:r>
              <a:rPr lang="es-ES" b="1" dirty="0">
                <a:solidFill>
                  <a:schemeClr val="accent1">
                    <a:lumMod val="75000"/>
                  </a:schemeClr>
                </a:solidFill>
              </a:rPr>
              <a:t>Manejo de Tablas</a:t>
            </a:r>
            <a:endParaRPr lang="es-MX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EF06929-44A1-12D7-E1A6-6B7168AA926B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39787" y="2914949"/>
            <a:ext cx="5157787" cy="457156"/>
          </a:xfrm>
        </p:spPr>
        <p:txBody>
          <a:bodyPr>
            <a:normAutofit/>
          </a:bodyPr>
          <a:lstStyle/>
          <a:p>
            <a:r>
              <a:rPr lang="es-ES" sz="2200" dirty="0"/>
              <a:t>PRINCIPALES ACTIVADES</a:t>
            </a:r>
            <a:endParaRPr lang="es-MX" sz="2200" dirty="0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0650BA49-283F-3B8B-107C-97D0EBD38ED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9787" y="1471900"/>
            <a:ext cx="8682903" cy="145296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s-ES" sz="1600" dirty="0"/>
              <a:t>Uno de los principales objetivos de las tablas es la posibilidad de estructurar datos de registros y dimensiones, esto lo hace más eficiente y permite utilizar los datos de mejor forma que un registro de rango.</a:t>
            </a:r>
            <a:endParaRPr lang="es-MX" sz="1600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F4CF135-0E42-9C78-B80A-3351CD1EBC18}"/>
              </a:ext>
            </a:extLst>
          </p:cNvPr>
          <p:cNvSpPr txBox="1"/>
          <p:nvPr/>
        </p:nvSpPr>
        <p:spPr>
          <a:xfrm>
            <a:off x="839787" y="3493582"/>
            <a:ext cx="6096000" cy="2273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ES" sz="1200" dirty="0">
                <a:solidFill>
                  <a:srgbClr val="3C4043"/>
                </a:solidFill>
                <a:latin typeface="Open Sans Condensed"/>
              </a:rPr>
              <a:t>1- Crear columnas calculadas</a:t>
            </a:r>
          </a:p>
          <a:p>
            <a:pPr>
              <a:lnSpc>
                <a:spcPct val="150000"/>
              </a:lnSpc>
            </a:pPr>
            <a:r>
              <a:rPr lang="es-ES" sz="1200" dirty="0">
                <a:solidFill>
                  <a:srgbClr val="3C4043"/>
                </a:solidFill>
                <a:latin typeface="Open Sans Condensed"/>
              </a:rPr>
              <a:t>2- Agregar registros a la tabla</a:t>
            </a:r>
          </a:p>
          <a:p>
            <a:pPr>
              <a:lnSpc>
                <a:spcPct val="150000"/>
              </a:lnSpc>
            </a:pPr>
            <a:r>
              <a:rPr lang="es-ES" sz="1200" dirty="0">
                <a:solidFill>
                  <a:srgbClr val="3C4043"/>
                </a:solidFill>
                <a:latin typeface="Open Sans Condensed"/>
              </a:rPr>
              <a:t>3- Restructurar el tamaño de la tabla</a:t>
            </a:r>
          </a:p>
          <a:p>
            <a:pPr>
              <a:lnSpc>
                <a:spcPct val="150000"/>
              </a:lnSpc>
            </a:pPr>
            <a:r>
              <a:rPr lang="es-ES" sz="1200" dirty="0">
                <a:solidFill>
                  <a:srgbClr val="3C4043"/>
                </a:solidFill>
                <a:latin typeface="Open Sans Condensed"/>
              </a:rPr>
              <a:t>4- </a:t>
            </a:r>
            <a:r>
              <a:rPr lang="es-ES" sz="1200" dirty="0" err="1">
                <a:solidFill>
                  <a:srgbClr val="3C4043"/>
                </a:solidFill>
                <a:latin typeface="Open Sans Condensed"/>
              </a:rPr>
              <a:t>Segmentadores</a:t>
            </a:r>
            <a:r>
              <a:rPr lang="es-ES" sz="1200" dirty="0">
                <a:solidFill>
                  <a:srgbClr val="3C4043"/>
                </a:solidFill>
                <a:latin typeface="Open Sans Condensed"/>
              </a:rPr>
              <a:t> y filtros personalizados</a:t>
            </a:r>
          </a:p>
          <a:p>
            <a:pPr>
              <a:lnSpc>
                <a:spcPct val="150000"/>
              </a:lnSpc>
            </a:pPr>
            <a:r>
              <a:rPr lang="es-ES" sz="1200" dirty="0">
                <a:solidFill>
                  <a:srgbClr val="3C4043"/>
                </a:solidFill>
                <a:latin typeface="Open Sans Condensed"/>
              </a:rPr>
              <a:t>5- Aplicar estilos de tablas</a:t>
            </a:r>
          </a:p>
          <a:p>
            <a:pPr>
              <a:lnSpc>
                <a:spcPct val="150000"/>
              </a:lnSpc>
            </a:pPr>
            <a:r>
              <a:rPr lang="es-ES" sz="1200" dirty="0">
                <a:solidFill>
                  <a:srgbClr val="3C4043"/>
                </a:solidFill>
                <a:latin typeface="Open Sans Condensed"/>
              </a:rPr>
              <a:t>6- Utilizar filas de totales</a:t>
            </a:r>
          </a:p>
          <a:p>
            <a:pPr>
              <a:lnSpc>
                <a:spcPct val="150000"/>
              </a:lnSpc>
            </a:pPr>
            <a:r>
              <a:rPr lang="es-ES" sz="1200" dirty="0">
                <a:solidFill>
                  <a:srgbClr val="3C4043"/>
                </a:solidFill>
                <a:latin typeface="Open Sans Condensed"/>
              </a:rPr>
              <a:t>7- Utilizar nombres de campos para funciones</a:t>
            </a:r>
          </a:p>
          <a:p>
            <a:pPr>
              <a:lnSpc>
                <a:spcPct val="150000"/>
              </a:lnSpc>
            </a:pPr>
            <a:r>
              <a:rPr lang="es-ES" sz="1200" dirty="0">
                <a:solidFill>
                  <a:srgbClr val="3C4043"/>
                </a:solidFill>
                <a:latin typeface="Open Sans Condensed"/>
              </a:rPr>
              <a:t>8- Auto rellenado de fórmulas.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9B4F0FF1-FB45-07D9-4385-CBD7BF908E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9044" b="60261"/>
          <a:stretch/>
        </p:blipFill>
        <p:spPr>
          <a:xfrm>
            <a:off x="5881389" y="2924860"/>
            <a:ext cx="5346275" cy="29178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8696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9FDB1B5-E864-35F4-7C23-97F533C5222E}"/>
              </a:ext>
            </a:extLst>
          </p:cNvPr>
          <p:cNvSpPr txBox="1"/>
          <p:nvPr/>
        </p:nvSpPr>
        <p:spPr>
          <a:xfrm>
            <a:off x="384851" y="2602345"/>
            <a:ext cx="6948820" cy="13762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Realizar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Ejer1. </a:t>
            </a:r>
            <a:r>
              <a:rPr lang="en-US" sz="4400" b="1" dirty="0" err="1">
                <a:solidFill>
                  <a:prstClr val="black"/>
                </a:solidFill>
                <a:latin typeface="Calibri Light" panose="020F0302020204030204"/>
              </a:rPr>
              <a:t>Tablas</a:t>
            </a:r>
            <a:endParaRPr kumimoji="0" lang="en-US" sz="44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65" name="Picture 64" descr="Mano con cuerdas rojas">
            <a:extLst>
              <a:ext uri="{FF2B5EF4-FFF2-40B4-BE49-F238E27FC236}">
                <a16:creationId xmlns:a16="http://schemas.microsoft.com/office/drawing/2014/main" id="{EB56DF9A-7D78-8E11-4957-02491A5C08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435" t="-1" r="33460" b="-1"/>
          <a:stretch/>
        </p:blipFill>
        <p:spPr>
          <a:xfrm>
            <a:off x="7333671" y="0"/>
            <a:ext cx="4858329" cy="685800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458963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Texto&#10;&#10;Descripción generada automáticamente">
            <a:extLst>
              <a:ext uri="{FF2B5EF4-FFF2-40B4-BE49-F238E27FC236}">
                <a16:creationId xmlns:a16="http://schemas.microsoft.com/office/drawing/2014/main" id="{49E1A9B3-1B65-F4B2-9956-DFFF77241A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71" b="29343"/>
          <a:stretch/>
        </p:blipFill>
        <p:spPr>
          <a:xfrm>
            <a:off x="20" y="-1"/>
            <a:ext cx="12191980" cy="4394997"/>
          </a:xfrm>
          <a:prstGeom prst="rect">
            <a:avLst/>
          </a:prstGeom>
        </p:spPr>
      </p:pic>
      <p:sp>
        <p:nvSpPr>
          <p:cNvPr id="34" name="Freeform: Shape 21">
            <a:extLst>
              <a:ext uri="{FF2B5EF4-FFF2-40B4-BE49-F238E27FC236}">
                <a16:creationId xmlns:a16="http://schemas.microsoft.com/office/drawing/2014/main" id="{303CC970-4826-4CED-8063-0FB6766354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8286518" y="4564049"/>
            <a:ext cx="3905483" cy="2293951"/>
          </a:xfrm>
          <a:custGeom>
            <a:avLst/>
            <a:gdLst>
              <a:gd name="connsiteX0" fmla="*/ 0 w 3905483"/>
              <a:gd name="connsiteY0" fmla="*/ 2293951 h 2293951"/>
              <a:gd name="connsiteX1" fmla="*/ 3905483 w 3905483"/>
              <a:gd name="connsiteY1" fmla="*/ 2293951 h 2293951"/>
              <a:gd name="connsiteX2" fmla="*/ 3905483 w 3905483"/>
              <a:gd name="connsiteY2" fmla="*/ 0 h 2293951"/>
              <a:gd name="connsiteX3" fmla="*/ 2479521 w 3905483"/>
              <a:gd name="connsiteY3" fmla="*/ 0 h 2293951"/>
              <a:gd name="connsiteX4" fmla="*/ 1739055 w 3905483"/>
              <a:gd name="connsiteY4" fmla="*/ 0 h 2293951"/>
              <a:gd name="connsiteX5" fmla="*/ 1737976 w 3905483"/>
              <a:gd name="connsiteY5" fmla="*/ 2332 h 2293951"/>
              <a:gd name="connsiteX6" fmla="*/ 1061319 w 3905483"/>
              <a:gd name="connsiteY6" fmla="*/ 2332 h 2293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05483" h="2293951">
                <a:moveTo>
                  <a:pt x="0" y="2293951"/>
                </a:moveTo>
                <a:lnTo>
                  <a:pt x="3905483" y="2293951"/>
                </a:lnTo>
                <a:lnTo>
                  <a:pt x="3905483" y="0"/>
                </a:lnTo>
                <a:lnTo>
                  <a:pt x="2479521" y="0"/>
                </a:lnTo>
                <a:lnTo>
                  <a:pt x="1739055" y="0"/>
                </a:lnTo>
                <a:lnTo>
                  <a:pt x="1737976" y="2332"/>
                </a:lnTo>
                <a:lnTo>
                  <a:pt x="1061319" y="2332"/>
                </a:lnTo>
                <a:close/>
              </a:path>
            </a:pathLst>
          </a:custGeom>
          <a:solidFill>
            <a:srgbClr val="B4B4B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Freeform: Shape 23">
            <a:extLst>
              <a:ext uri="{FF2B5EF4-FFF2-40B4-BE49-F238E27FC236}">
                <a16:creationId xmlns:a16="http://schemas.microsoft.com/office/drawing/2014/main" id="{14490D63-3365-45CC-AC50-705C1B768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" y="4564049"/>
            <a:ext cx="9110805" cy="2293951"/>
          </a:xfrm>
          <a:custGeom>
            <a:avLst/>
            <a:gdLst>
              <a:gd name="connsiteX0" fmla="*/ 0 w 9110805"/>
              <a:gd name="connsiteY0" fmla="*/ 2293951 h 2293951"/>
              <a:gd name="connsiteX1" fmla="*/ 107316 w 9110805"/>
              <a:gd name="connsiteY1" fmla="*/ 2293951 h 2293951"/>
              <a:gd name="connsiteX2" fmla="*/ 7277190 w 9110805"/>
              <a:gd name="connsiteY2" fmla="*/ 2293951 h 2293951"/>
              <a:gd name="connsiteX3" fmla="*/ 8048407 w 9110805"/>
              <a:gd name="connsiteY3" fmla="*/ 2293951 h 2293951"/>
              <a:gd name="connsiteX4" fmla="*/ 9110805 w 9110805"/>
              <a:gd name="connsiteY4" fmla="*/ 0 h 2293951"/>
              <a:gd name="connsiteX5" fmla="*/ 8339588 w 9110805"/>
              <a:gd name="connsiteY5" fmla="*/ 0 h 2293951"/>
              <a:gd name="connsiteX6" fmla="*/ 107316 w 9110805"/>
              <a:gd name="connsiteY6" fmla="*/ 0 h 2293951"/>
              <a:gd name="connsiteX7" fmla="*/ 0 w 9110805"/>
              <a:gd name="connsiteY7" fmla="*/ 0 h 2293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10805" h="2293951">
                <a:moveTo>
                  <a:pt x="0" y="2293951"/>
                </a:moveTo>
                <a:lnTo>
                  <a:pt x="107316" y="2293951"/>
                </a:lnTo>
                <a:lnTo>
                  <a:pt x="7277190" y="2293951"/>
                </a:lnTo>
                <a:lnTo>
                  <a:pt x="8048407" y="2293951"/>
                </a:lnTo>
                <a:lnTo>
                  <a:pt x="9110805" y="0"/>
                </a:lnTo>
                <a:lnTo>
                  <a:pt x="8339588" y="0"/>
                </a:lnTo>
                <a:lnTo>
                  <a:pt x="107316" y="0"/>
                </a:lnTo>
                <a:lnTo>
                  <a:pt x="0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55CCBDA-F9A2-FFBD-C6D4-33C6AFB5C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197806"/>
            <a:ext cx="6982834" cy="102643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b="1" dirty="0">
                <a:solidFill>
                  <a:srgbClr val="FFFFFF"/>
                </a:solidFill>
              </a:rPr>
              <a:t>GRAFICOS DESCRIPTIVOS</a:t>
            </a:r>
          </a:p>
        </p:txBody>
      </p:sp>
    </p:spTree>
    <p:extLst>
      <p:ext uri="{BB962C8B-B14F-4D97-AF65-F5344CB8AC3E}">
        <p14:creationId xmlns:p14="http://schemas.microsoft.com/office/powerpoint/2010/main" val="10018119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>
            <a:extLst>
              <a:ext uri="{FF2B5EF4-FFF2-40B4-BE49-F238E27FC236}">
                <a16:creationId xmlns:a16="http://schemas.microsoft.com/office/drawing/2014/main" id="{1EA87769-F888-2BD9-24A1-F51F813B7C03}"/>
              </a:ext>
            </a:extLst>
          </p:cNvPr>
          <p:cNvSpPr txBox="1">
            <a:spLocks/>
          </p:cNvSpPr>
          <p:nvPr/>
        </p:nvSpPr>
        <p:spPr>
          <a:xfrm>
            <a:off x="836612" y="611738"/>
            <a:ext cx="10515600" cy="936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b="1" dirty="0">
                <a:solidFill>
                  <a:schemeClr val="accent1">
                    <a:lumMod val="75000"/>
                  </a:schemeClr>
                </a:solidFill>
              </a:rPr>
              <a:t>Gráficos de barra y columna</a:t>
            </a:r>
            <a:endParaRPr lang="es-MX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Marcador de texto 6">
            <a:extLst>
              <a:ext uri="{FF2B5EF4-FFF2-40B4-BE49-F238E27FC236}">
                <a16:creationId xmlns:a16="http://schemas.microsoft.com/office/drawing/2014/main" id="{3DAFB632-6977-2B4D-565C-75DC67037F54}"/>
              </a:ext>
            </a:extLst>
          </p:cNvPr>
          <p:cNvSpPr txBox="1">
            <a:spLocks/>
          </p:cNvSpPr>
          <p:nvPr/>
        </p:nvSpPr>
        <p:spPr>
          <a:xfrm>
            <a:off x="836612" y="1646586"/>
            <a:ext cx="4889841" cy="1682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s-ES" sz="1400" dirty="0"/>
              <a:t>Los gráficos de barra y columnas son ideales para el análisis comparativo de variables cuantitativas en base a una categoría, se pueden asignar más variables cuantitativa en  un gráfico combinado.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8CD5D34-E56D-6FCF-F6D9-D748BAFEBA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353" t="32941" r="20342" b="15685"/>
          <a:stretch/>
        </p:blipFill>
        <p:spPr>
          <a:xfrm>
            <a:off x="6169444" y="1780236"/>
            <a:ext cx="5016600" cy="34266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4DEBB3C0-AEC2-0AD0-E217-A041124568CB}"/>
              </a:ext>
            </a:extLst>
          </p:cNvPr>
          <p:cNvSpPr txBox="1"/>
          <p:nvPr/>
        </p:nvSpPr>
        <p:spPr>
          <a:xfrm>
            <a:off x="839787" y="3493582"/>
            <a:ext cx="3242686" cy="1442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ES" sz="1200" dirty="0">
                <a:solidFill>
                  <a:srgbClr val="3C4043"/>
                </a:solidFill>
                <a:latin typeface="Open Sans Condensed"/>
              </a:rPr>
              <a:t>1- Gráficos de barra y columna apilados</a:t>
            </a:r>
          </a:p>
          <a:p>
            <a:pPr>
              <a:lnSpc>
                <a:spcPct val="150000"/>
              </a:lnSpc>
            </a:pPr>
            <a:r>
              <a:rPr lang="es-ES" sz="1200" dirty="0">
                <a:solidFill>
                  <a:srgbClr val="3C4043"/>
                </a:solidFill>
                <a:latin typeface="Open Sans Condensed"/>
              </a:rPr>
              <a:t>2- Gráficos de barra y columna agrupados</a:t>
            </a:r>
          </a:p>
          <a:p>
            <a:pPr>
              <a:lnSpc>
                <a:spcPct val="150000"/>
              </a:lnSpc>
            </a:pPr>
            <a:r>
              <a:rPr lang="es-ES" sz="1200" dirty="0">
                <a:solidFill>
                  <a:srgbClr val="3C4043"/>
                </a:solidFill>
                <a:latin typeface="Open Sans Condensed"/>
              </a:rPr>
              <a:t>3- Gráficos combinados</a:t>
            </a:r>
          </a:p>
          <a:p>
            <a:pPr>
              <a:lnSpc>
                <a:spcPct val="150000"/>
              </a:lnSpc>
            </a:pPr>
            <a:endParaRPr lang="es-ES" sz="1200" dirty="0">
              <a:solidFill>
                <a:srgbClr val="3C4043"/>
              </a:solidFill>
              <a:latin typeface="Open Sans Condensed"/>
            </a:endParaRPr>
          </a:p>
          <a:p>
            <a:pPr>
              <a:lnSpc>
                <a:spcPct val="150000"/>
              </a:lnSpc>
            </a:pPr>
            <a:endParaRPr lang="es-ES" sz="1200" dirty="0">
              <a:solidFill>
                <a:srgbClr val="3C4043"/>
              </a:solidFill>
              <a:latin typeface="Open Sans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1512200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5CCBDA-F9A2-FFBD-C6D4-33C6AFB5C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987" y="746590"/>
            <a:ext cx="6506297" cy="936074"/>
          </a:xfrm>
        </p:spPr>
        <p:txBody>
          <a:bodyPr>
            <a:normAutofit fontScale="90000"/>
          </a:bodyPr>
          <a:lstStyle/>
          <a:p>
            <a:r>
              <a:rPr lang="es-ES" b="1" dirty="0">
                <a:solidFill>
                  <a:schemeClr val="accent1">
                    <a:lumMod val="75000"/>
                  </a:schemeClr>
                </a:solidFill>
              </a:rPr>
              <a:t>Gráficos para el análisis descriptivos</a:t>
            </a:r>
            <a:endParaRPr lang="es-MX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F4CF135-0E42-9C78-B80A-3351CD1EBC18}"/>
              </a:ext>
            </a:extLst>
          </p:cNvPr>
          <p:cNvSpPr txBox="1"/>
          <p:nvPr/>
        </p:nvSpPr>
        <p:spPr>
          <a:xfrm>
            <a:off x="764987" y="3998910"/>
            <a:ext cx="6096000" cy="1933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ES" sz="1600" dirty="0">
                <a:solidFill>
                  <a:srgbClr val="3C4043"/>
                </a:solidFill>
                <a:latin typeface="Open Sans Condensed"/>
              </a:rPr>
              <a:t>1- Gráficos circulares y anillos</a:t>
            </a:r>
          </a:p>
          <a:p>
            <a:pPr>
              <a:lnSpc>
                <a:spcPct val="150000"/>
              </a:lnSpc>
            </a:pPr>
            <a:r>
              <a:rPr lang="es-ES" sz="1600" dirty="0">
                <a:solidFill>
                  <a:srgbClr val="3C4043"/>
                </a:solidFill>
                <a:latin typeface="Open Sans Condensed"/>
              </a:rPr>
              <a:t>2- Gráficos </a:t>
            </a:r>
            <a:r>
              <a:rPr lang="es-ES" sz="1600" dirty="0" err="1">
                <a:solidFill>
                  <a:srgbClr val="3C4043"/>
                </a:solidFill>
                <a:latin typeface="Open Sans Condensed"/>
              </a:rPr>
              <a:t>Treemap</a:t>
            </a:r>
            <a:r>
              <a:rPr lang="es-ES" sz="1600" dirty="0">
                <a:solidFill>
                  <a:srgbClr val="3C4043"/>
                </a:solidFill>
                <a:latin typeface="Open Sans Condensed"/>
              </a:rPr>
              <a:t> y Proyección Solar</a:t>
            </a:r>
          </a:p>
          <a:p>
            <a:pPr>
              <a:lnSpc>
                <a:spcPct val="150000"/>
              </a:lnSpc>
            </a:pPr>
            <a:r>
              <a:rPr lang="es-ES" sz="1600" dirty="0">
                <a:solidFill>
                  <a:srgbClr val="3C4043"/>
                </a:solidFill>
                <a:latin typeface="Open Sans Condensed"/>
              </a:rPr>
              <a:t>3- Histograma</a:t>
            </a:r>
          </a:p>
          <a:p>
            <a:pPr>
              <a:lnSpc>
                <a:spcPct val="150000"/>
              </a:lnSpc>
            </a:pPr>
            <a:r>
              <a:rPr lang="es-ES" sz="1600" dirty="0">
                <a:solidFill>
                  <a:srgbClr val="3C4043"/>
                </a:solidFill>
                <a:latin typeface="Open Sans Condensed"/>
              </a:rPr>
              <a:t>4- Embudos y Radar</a:t>
            </a:r>
          </a:p>
          <a:p>
            <a:pPr>
              <a:lnSpc>
                <a:spcPct val="150000"/>
              </a:lnSpc>
            </a:pPr>
            <a:endParaRPr lang="es-ES" b="1" i="0" cap="all" dirty="0">
              <a:solidFill>
                <a:srgbClr val="3C4043"/>
              </a:solidFill>
              <a:effectLst/>
              <a:latin typeface="Open Sans Condensed"/>
            </a:endParaRP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C6AB73DA-EB16-B46D-EF12-66A6280B9F11}"/>
              </a:ext>
            </a:extLst>
          </p:cNvPr>
          <p:cNvSpPr txBox="1">
            <a:spLocks/>
          </p:cNvSpPr>
          <p:nvPr/>
        </p:nvSpPr>
        <p:spPr>
          <a:xfrm>
            <a:off x="764987" y="2205854"/>
            <a:ext cx="6096000" cy="16827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s-ES" sz="1400" dirty="0"/>
              <a:t>El objetivo de los gráficos descriptivos es hacer síntesis de la información para arrojar precisión, sencillez y aclarar y ordenar los datos. Por ejemplo, el censo de las personas que acudieron al hospital en un año o un mes determinado es análisis.</a:t>
            </a:r>
            <a:endParaRPr lang="es-MX" sz="1400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7A4CC78B-5146-DF8C-068C-CFF2E38A2C4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338" t="35059" r="35368" b="21013"/>
          <a:stretch/>
        </p:blipFill>
        <p:spPr>
          <a:xfrm>
            <a:off x="7064187" y="3391497"/>
            <a:ext cx="4435430" cy="27199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577706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9FDB1B5-E864-35F4-7C23-97F533C5222E}"/>
              </a:ext>
            </a:extLst>
          </p:cNvPr>
          <p:cNvSpPr txBox="1"/>
          <p:nvPr/>
        </p:nvSpPr>
        <p:spPr>
          <a:xfrm>
            <a:off x="384851" y="2602345"/>
            <a:ext cx="6413114" cy="13762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dirty="0" err="1">
                <a:latin typeface="+mj-lt"/>
                <a:ea typeface="+mj-ea"/>
                <a:cs typeface="+mj-cs"/>
              </a:rPr>
              <a:t>Realizar</a:t>
            </a:r>
            <a:r>
              <a:rPr lang="en-US" sz="4400" b="1" dirty="0">
                <a:latin typeface="+mj-lt"/>
                <a:ea typeface="+mj-ea"/>
                <a:cs typeface="+mj-cs"/>
              </a:rPr>
              <a:t> 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dirty="0">
                <a:latin typeface="+mj-lt"/>
                <a:ea typeface="+mj-ea"/>
                <a:cs typeface="+mj-cs"/>
              </a:rPr>
              <a:t>Ejer2. </a:t>
            </a:r>
            <a:r>
              <a:rPr lang="en-US" sz="4400" b="1" dirty="0" err="1">
                <a:latin typeface="+mj-lt"/>
                <a:ea typeface="+mj-ea"/>
                <a:cs typeface="+mj-cs"/>
              </a:rPr>
              <a:t>Gráfico</a:t>
            </a:r>
            <a:r>
              <a:rPr lang="en-US" sz="4400" b="1" dirty="0">
                <a:latin typeface="+mj-lt"/>
                <a:ea typeface="+mj-ea"/>
                <a:cs typeface="+mj-cs"/>
              </a:rPr>
              <a:t> </a:t>
            </a:r>
            <a:r>
              <a:rPr lang="en-US" sz="4400" b="1" dirty="0" err="1">
                <a:latin typeface="+mj-lt"/>
                <a:ea typeface="+mj-ea"/>
                <a:cs typeface="+mj-cs"/>
              </a:rPr>
              <a:t>descriptivos</a:t>
            </a:r>
            <a:endParaRPr lang="en-US" sz="4400" b="1" spc="-50" dirty="0">
              <a:latin typeface="+mj-lt"/>
              <a:ea typeface="+mj-ea"/>
              <a:cs typeface="+mj-cs"/>
            </a:endParaRPr>
          </a:p>
        </p:txBody>
      </p:sp>
      <p:pic>
        <p:nvPicPr>
          <p:cNvPr id="65" name="Picture 64" descr="Mano con cuerdas rojas">
            <a:extLst>
              <a:ext uri="{FF2B5EF4-FFF2-40B4-BE49-F238E27FC236}">
                <a16:creationId xmlns:a16="http://schemas.microsoft.com/office/drawing/2014/main" id="{EB56DF9A-7D78-8E11-4957-02491A5C08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435" t="-1" r="33460" b="-1"/>
          <a:stretch/>
        </p:blipFill>
        <p:spPr>
          <a:xfrm>
            <a:off x="7333671" y="0"/>
            <a:ext cx="4858329" cy="685800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71257045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ersonalizado">
  <a:themeElements>
    <a:clrScheme name="Colores del Océan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E75B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Verde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1877</TotalTime>
  <Words>446</Words>
  <Application>Microsoft Office PowerPoint</Application>
  <PresentationFormat>Panorámica</PresentationFormat>
  <Paragraphs>69</Paragraphs>
  <Slides>13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4</vt:i4>
      </vt:variant>
      <vt:variant>
        <vt:lpstr>Títulos de diapositiva</vt:lpstr>
      </vt:variant>
      <vt:variant>
        <vt:i4>13</vt:i4>
      </vt:variant>
    </vt:vector>
  </HeadingPairs>
  <TitlesOfParts>
    <vt:vector size="23" baseType="lpstr">
      <vt:lpstr>Arial</vt:lpstr>
      <vt:lpstr>Bahnschrift SemiCondensed</vt:lpstr>
      <vt:lpstr>Calibri</vt:lpstr>
      <vt:lpstr>Calibri </vt:lpstr>
      <vt:lpstr>Calibri Light</vt:lpstr>
      <vt:lpstr>Open Sans Condensed</vt:lpstr>
      <vt:lpstr>Diseño personalizado</vt:lpstr>
      <vt:lpstr>Office Theme</vt:lpstr>
      <vt:lpstr>Tema de Office</vt:lpstr>
      <vt:lpstr>1_Office Theme</vt:lpstr>
      <vt:lpstr>Presentación de PowerPoint</vt:lpstr>
      <vt:lpstr>Presentación de PowerPoint</vt:lpstr>
      <vt:lpstr>TABLAS</vt:lpstr>
      <vt:lpstr>Manejo de Tablas</vt:lpstr>
      <vt:lpstr>Presentación de PowerPoint</vt:lpstr>
      <vt:lpstr>GRAFICOS DESCRIPTIVOS</vt:lpstr>
      <vt:lpstr>Presentación de PowerPoint</vt:lpstr>
      <vt:lpstr>Gráficos para el análisis descriptivos</vt:lpstr>
      <vt:lpstr>Presentación de PowerPoint</vt:lpstr>
      <vt:lpstr>GRÁFICOS DE TENDENCIA</vt:lpstr>
      <vt:lpstr>Presentación de PowerPoint</vt:lpstr>
      <vt:lpstr>Gráfico de tendencia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CURSO DE EXCEL: OPTIMIZACIÓN DEL TRABAJO NIVEL BÁSICO   Clase 1: Funcionalidades y Herramientas</dc:title>
  <dc:creator>Paulo Merino</dc:creator>
  <cp:lastModifiedBy>Paulo Merino</cp:lastModifiedBy>
  <cp:revision>31</cp:revision>
  <dcterms:created xsi:type="dcterms:W3CDTF">2022-05-23T16:28:11Z</dcterms:created>
  <dcterms:modified xsi:type="dcterms:W3CDTF">2022-11-29T16:16:38Z</dcterms:modified>
</cp:coreProperties>
</file>