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270" r:id="rId2"/>
    <p:sldId id="286" r:id="rId3"/>
    <p:sldId id="287" r:id="rId4"/>
    <p:sldId id="288" r:id="rId5"/>
    <p:sldId id="289" r:id="rId6"/>
    <p:sldId id="290" r:id="rId7"/>
    <p:sldId id="291" r:id="rId8"/>
  </p:sldIdLst>
  <p:sldSz cx="9144000" cy="5143500" type="screen16x9"/>
  <p:notesSz cx="9601200" cy="7315200"/>
  <p:embeddedFontLst>
    <p:embeddedFont>
      <p:font typeface="Arial Nova Light" panose="020B030402020202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B09E11-C926-4234-91DA-42BDA9F50BB9}">
  <a:tblStyle styleId="{5CB09E11-C926-4234-91DA-42BDA9F50B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A96B75-9168-4EB9-BDC4-0E0724CAD4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08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3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25" tIns="54100" rIns="108225" bIns="54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9014" y="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25" tIns="54100" rIns="108225" bIns="541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05088" y="914400"/>
            <a:ext cx="4391025" cy="247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19876"/>
            <a:ext cx="7680960" cy="288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25" tIns="54100" rIns="108225" bIns="541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944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25" tIns="54100" rIns="108225" bIns="541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9014" y="694944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25" tIns="54100" rIns="108225" bIns="54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8c64d778d_0_0:notes"/>
          <p:cNvSpPr txBox="1">
            <a:spLocks noGrp="1"/>
          </p:cNvSpPr>
          <p:nvPr>
            <p:ph type="body" idx="1"/>
          </p:nvPr>
        </p:nvSpPr>
        <p:spPr>
          <a:xfrm>
            <a:off x="960121" y="3519875"/>
            <a:ext cx="7680900" cy="28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125" tIns="54050" rIns="108125" bIns="54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138c64d77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914400"/>
            <a:ext cx="4391025" cy="247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>
            <a:off x="0" y="2017233"/>
            <a:ext cx="9144000" cy="898525"/>
          </a:xfrm>
          <a:custGeom>
            <a:avLst/>
            <a:gdLst/>
            <a:ahLst/>
            <a:cxnLst/>
            <a:rect l="l" t="t" r="r" b="b"/>
            <a:pathLst>
              <a:path w="9144000" h="898525" extrusionOk="0">
                <a:moveTo>
                  <a:pt x="0" y="898448"/>
                </a:moveTo>
                <a:lnTo>
                  <a:pt x="9144000" y="898448"/>
                </a:lnTo>
                <a:lnTo>
                  <a:pt x="9144000" y="0"/>
                </a:lnTo>
                <a:lnTo>
                  <a:pt x="0" y="0"/>
                </a:lnTo>
                <a:lnTo>
                  <a:pt x="0" y="898448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0" y="2908412"/>
            <a:ext cx="9144000" cy="6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685800" y="1114530"/>
            <a:ext cx="7772400" cy="7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8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Título</a:t>
            </a:r>
            <a:r>
              <a:rPr lang="en-US" sz="3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del </a:t>
            </a:r>
            <a:r>
              <a:rPr lang="en-US" sz="38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proyecto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944975" y="4177032"/>
            <a:ext cx="18978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3852451" y="4205558"/>
            <a:ext cx="2128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6666850" y="4158381"/>
            <a:ext cx="19863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2;p34">
            <a:extLst>
              <a:ext uri="{FF2B5EF4-FFF2-40B4-BE49-F238E27FC236}">
                <a16:creationId xmlns:a16="http://schemas.microsoft.com/office/drawing/2014/main" id="{8664ED91-27CC-E9BD-C68C-FF4AFD2E6EC4}"/>
              </a:ext>
            </a:extLst>
          </p:cNvPr>
          <p:cNvSpPr txBox="1"/>
          <p:nvPr/>
        </p:nvSpPr>
        <p:spPr>
          <a:xfrm>
            <a:off x="261551" y="3281054"/>
            <a:ext cx="8556355" cy="161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+mj-lt"/>
                <a:ea typeface="Corbel"/>
                <a:cs typeface="Corbel"/>
                <a:sym typeface="Corbel"/>
              </a:rPr>
              <a:t>Curso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+mj-lt"/>
                <a:ea typeface="Corbel"/>
                <a:cs typeface="Corbel"/>
                <a:sym typeface="Corbel"/>
              </a:rPr>
              <a:t>: CD1201 Proyecto de Innovación en Ingeniería y Ciencias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en-US" b="1" dirty="0">
              <a:solidFill>
                <a:schemeClr val="dk1"/>
              </a:solidFill>
              <a:latin typeface="+mj-lt"/>
              <a:sym typeface="Corbe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+mj-lt"/>
                <a:sym typeface="Corbel"/>
              </a:rPr>
              <a:t>Sección</a:t>
            </a:r>
            <a:r>
              <a:rPr lang="en-US" b="1" dirty="0">
                <a:solidFill>
                  <a:schemeClr val="dk1"/>
                </a:solidFill>
                <a:latin typeface="+mj-lt"/>
                <a:sym typeface="Corbel"/>
              </a:rPr>
              <a:t>: </a:t>
            </a:r>
          </a:p>
          <a:p>
            <a:pPr>
              <a:buSzPts val="3500"/>
            </a:pPr>
            <a:r>
              <a:rPr lang="es-ES" b="1" dirty="0">
                <a:solidFill>
                  <a:schemeClr val="dk1"/>
                </a:solidFill>
                <a:latin typeface="+mj-lt"/>
                <a:sym typeface="Corbel"/>
              </a:rPr>
              <a:t>Grupo </a:t>
            </a:r>
            <a:r>
              <a:rPr lang="es-ES" b="1" dirty="0" err="1">
                <a:solidFill>
                  <a:schemeClr val="dk1"/>
                </a:solidFill>
                <a:latin typeface="+mj-lt"/>
                <a:sym typeface="Corbel"/>
              </a:rPr>
              <a:t>N°</a:t>
            </a:r>
            <a:r>
              <a:rPr lang="es-ES" b="1" dirty="0">
                <a:solidFill>
                  <a:schemeClr val="dk1"/>
                </a:solidFill>
                <a:latin typeface="+mj-lt"/>
                <a:sym typeface="Corbel"/>
              </a:rPr>
              <a:t> …. &lt;nombre del equipo&gt;</a:t>
            </a:r>
            <a:endParaRPr lang="es-ES" dirty="0">
              <a:latin typeface="+mj-l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 i="0" u="none" strike="noStrike" cap="non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Corbel"/>
              </a:rPr>
              <a:t>Equipo</a:t>
            </a:r>
            <a:r>
              <a:rPr lang="en-US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Corbel"/>
              </a:rPr>
              <a:t> 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Corbel"/>
              </a:rPr>
              <a:t>docente</a:t>
            </a:r>
            <a:r>
              <a:rPr lang="en-US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Corbel"/>
              </a:rPr>
              <a:t>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+mj-lt"/>
                <a:sym typeface="Corbel"/>
              </a:rPr>
              <a:t>Fecha</a:t>
            </a:r>
            <a:r>
              <a:rPr lang="en-US" b="1" dirty="0">
                <a:solidFill>
                  <a:schemeClr val="dk1"/>
                </a:solidFill>
                <a:latin typeface="+mj-lt"/>
                <a:sym typeface="Corbel"/>
              </a:rPr>
              <a:t>:</a:t>
            </a:r>
          </a:p>
        </p:txBody>
      </p:sp>
      <p:sp>
        <p:nvSpPr>
          <p:cNvPr id="3" name="Google Shape;252;p34">
            <a:extLst>
              <a:ext uri="{FF2B5EF4-FFF2-40B4-BE49-F238E27FC236}">
                <a16:creationId xmlns:a16="http://schemas.microsoft.com/office/drawing/2014/main" id="{864D7B59-B9E8-54E4-7153-6E76A821F48D}"/>
              </a:ext>
            </a:extLst>
          </p:cNvPr>
          <p:cNvSpPr txBox="1"/>
          <p:nvPr/>
        </p:nvSpPr>
        <p:spPr>
          <a:xfrm>
            <a:off x="6911545" y="248294"/>
            <a:ext cx="1906361" cy="7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+mj-lt"/>
                <a:sym typeface="Corbel"/>
              </a:rPr>
              <a:t>Presentación</a:t>
            </a:r>
            <a:r>
              <a:rPr lang="en-US" sz="1600" b="1" dirty="0">
                <a:solidFill>
                  <a:schemeClr val="dk1"/>
                </a:solidFill>
                <a:latin typeface="+mj-lt"/>
                <a:sym typeface="Corbel"/>
              </a:rPr>
              <a:t> Técnica del Proyecto</a:t>
            </a:r>
            <a:endParaRPr sz="16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89;p17">
            <a:extLst>
              <a:ext uri="{FF2B5EF4-FFF2-40B4-BE49-F238E27FC236}">
                <a16:creationId xmlns:a16="http://schemas.microsoft.com/office/drawing/2014/main" id="{456D0232-E07F-AC27-CCA9-7A7E02AF78D1}"/>
              </a:ext>
            </a:extLst>
          </p:cNvPr>
          <p:cNvSpPr/>
          <p:nvPr/>
        </p:nvSpPr>
        <p:spPr>
          <a:xfrm>
            <a:off x="68124" y="34148"/>
            <a:ext cx="1430400" cy="57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BA633E-E709-6019-A76D-625010CE512D}"/>
              </a:ext>
            </a:extLst>
          </p:cNvPr>
          <p:cNvSpPr txBox="1"/>
          <p:nvPr/>
        </p:nvSpPr>
        <p:spPr>
          <a:xfrm rot="19611994">
            <a:off x="3042738" y="2616158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Arial Nova Light" panose="020B0304020202020204" pitchFamily="34" charset="0"/>
              </a:rPr>
              <a:t>Propuesta que se puede modificar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;p35">
            <a:extLst>
              <a:ext uri="{FF2B5EF4-FFF2-40B4-BE49-F238E27FC236}">
                <a16:creationId xmlns:a16="http://schemas.microsoft.com/office/drawing/2014/main" id="{CE688392-24CC-7E58-41EA-0A4E2D7AB6B6}"/>
              </a:ext>
            </a:extLst>
          </p:cNvPr>
          <p:cNvSpPr txBox="1"/>
          <p:nvPr/>
        </p:nvSpPr>
        <p:spPr>
          <a:xfrm>
            <a:off x="2095076" y="1128311"/>
            <a:ext cx="6680100" cy="28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Raleway"/>
              <a:buChar char="✔"/>
            </a:pP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Contenido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1: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presentación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problemática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//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  <a:endParaRPr sz="1800" b="0" i="0" u="none" strike="noStrike" cap="none" dirty="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Raleway"/>
              <a:buChar char="✔"/>
            </a:pP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Contenido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2: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Solución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y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cómo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esta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es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activada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por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los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usuarios</a:t>
            </a:r>
            <a:endParaRPr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Raleway"/>
              <a:buChar char="✔"/>
            </a:pP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Contenido</a:t>
            </a:r>
            <a:r>
              <a:rPr lang="en-US" sz="1800" b="0" i="0" u="none" strike="noStrike" cap="none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3: </a:t>
            </a:r>
            <a:r>
              <a:rPr lang="en-US" sz="1800" b="0" i="0" u="none" strike="noStrike" cap="none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Prese</a:t>
            </a:r>
            <a:r>
              <a:rPr lang="en-US" sz="1800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ntación</a:t>
            </a:r>
            <a:r>
              <a:rPr lang="en-US" sz="1800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propuestas</a:t>
            </a:r>
            <a:r>
              <a:rPr lang="en-US" sz="1800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prototipos</a:t>
            </a:r>
            <a:r>
              <a:rPr lang="en-US" sz="1800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para </a:t>
            </a:r>
            <a:r>
              <a:rPr lang="en-US" sz="1800" dirty="0" err="1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validación</a:t>
            </a:r>
            <a:r>
              <a:rPr lang="en-US" sz="1800" dirty="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Raleway"/>
              <a:buNone/>
            </a:pPr>
            <a:endParaRPr sz="1300" b="0" i="0" u="none" strike="noStrike" cap="none" dirty="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269;p35" descr="C:\Users\Cecilia\Desktop\images.png">
            <a:extLst>
              <a:ext uri="{FF2B5EF4-FFF2-40B4-BE49-F238E27FC236}">
                <a16:creationId xmlns:a16="http://schemas.microsoft.com/office/drawing/2014/main" id="{3D5C778F-2C48-966A-C225-8A8E8EB005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763" y="2397588"/>
            <a:ext cx="1248013" cy="12480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0;p35">
            <a:extLst>
              <a:ext uri="{FF2B5EF4-FFF2-40B4-BE49-F238E27FC236}">
                <a16:creationId xmlns:a16="http://schemas.microsoft.com/office/drawing/2014/main" id="{FA154B2A-7525-DE65-374E-97D512862DFD}"/>
              </a:ext>
            </a:extLst>
          </p:cNvPr>
          <p:cNvSpPr txBox="1"/>
          <p:nvPr/>
        </p:nvSpPr>
        <p:spPr>
          <a:xfrm>
            <a:off x="218975" y="1325538"/>
            <a:ext cx="1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A195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00A1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Google Shape;271;p35">
            <a:extLst>
              <a:ext uri="{FF2B5EF4-FFF2-40B4-BE49-F238E27FC236}">
                <a16:creationId xmlns:a16="http://schemas.microsoft.com/office/drawing/2014/main" id="{DF4680D2-7D5B-9B3F-46F9-F054B57FA1D7}"/>
              </a:ext>
            </a:extLst>
          </p:cNvPr>
          <p:cNvCxnSpPr/>
          <p:nvPr/>
        </p:nvCxnSpPr>
        <p:spPr>
          <a:xfrm>
            <a:off x="2032275" y="973200"/>
            <a:ext cx="0" cy="31971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B19EAB5-76CA-7FFC-63AB-4D4F1AF26FC5}"/>
              </a:ext>
            </a:extLst>
          </p:cNvPr>
          <p:cNvSpPr txBox="1"/>
          <p:nvPr/>
        </p:nvSpPr>
        <p:spPr>
          <a:xfrm rot="19611994">
            <a:off x="4699578" y="3353213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 Nova Light" panose="020B0304020202020204" pitchFamily="34" charset="0"/>
              </a:rPr>
              <a:t>Formato sugerido</a:t>
            </a:r>
          </a:p>
        </p:txBody>
      </p:sp>
    </p:spTree>
    <p:extLst>
      <p:ext uri="{BB962C8B-B14F-4D97-AF65-F5344CB8AC3E}">
        <p14:creationId xmlns:p14="http://schemas.microsoft.com/office/powerpoint/2010/main" val="512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37">
            <a:extLst>
              <a:ext uri="{FF2B5EF4-FFF2-40B4-BE49-F238E27FC236}">
                <a16:creationId xmlns:a16="http://schemas.microsoft.com/office/drawing/2014/main" id="{557CBF64-A44C-0C8B-E4E2-7BC3D3EA5352}"/>
              </a:ext>
            </a:extLst>
          </p:cNvPr>
          <p:cNvSpPr txBox="1">
            <a:spLocks/>
          </p:cNvSpPr>
          <p:nvPr/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ctr">
              <a:buSzPts val="3600"/>
              <a:buFont typeface="Arial"/>
              <a:buAutoNum type="romanUcPeriod"/>
            </a:pPr>
            <a:r>
              <a:rPr lang="es-ES" sz="3600"/>
              <a:t>Llamado de atención a la audiencia</a:t>
            </a:r>
            <a:endParaRPr lang="es-ES" dirty="0"/>
          </a:p>
        </p:txBody>
      </p:sp>
      <p:sp>
        <p:nvSpPr>
          <p:cNvPr id="3" name="Google Shape;286;p37">
            <a:extLst>
              <a:ext uri="{FF2B5EF4-FFF2-40B4-BE49-F238E27FC236}">
                <a16:creationId xmlns:a16="http://schemas.microsoft.com/office/drawing/2014/main" id="{F99A62D4-893D-1C70-AE24-DFF8A2DBEAB5}"/>
              </a:ext>
            </a:extLst>
          </p:cNvPr>
          <p:cNvSpPr txBox="1">
            <a:spLocks/>
          </p:cNvSpPr>
          <p:nvPr/>
        </p:nvSpPr>
        <p:spPr>
          <a:xfrm>
            <a:off x="302800" y="1375975"/>
            <a:ext cx="3684000" cy="3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152400">
              <a:buSzPts val="1600"/>
              <a:buFont typeface="Arial"/>
              <a:buChar char="➔"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Incluir pregunta, anécdota, noticia, etc.</a:t>
            </a:r>
            <a:endParaRPr lang="es-ES" dirty="0"/>
          </a:p>
          <a:p>
            <a:pPr marL="457200" indent="-152400">
              <a:spcBef>
                <a:spcPts val="285"/>
              </a:spcBef>
              <a:buSzPts val="1600"/>
              <a:buFont typeface="Arial"/>
              <a:buChar char="➔"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Llama la atención 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y establece una conexión con tu audiencia.</a:t>
            </a:r>
            <a:endParaRPr lang="es-ES" dirty="0"/>
          </a:p>
          <a:p>
            <a:pPr marL="457200" indent="-152400">
              <a:spcBef>
                <a:spcPts val="285"/>
              </a:spcBef>
              <a:buSzPts val="1600"/>
              <a:buFont typeface="Arial"/>
              <a:buChar char="➔"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Apoyo audiovisual: 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no es obligatorio usarlo, pero ayuda a generar más impacto. Este debe tener relación con tu tema.</a:t>
            </a:r>
            <a:endParaRPr lang="es-ES" dirty="0"/>
          </a:p>
          <a:p>
            <a:pPr marL="457200" indent="-50800">
              <a:spcBef>
                <a:spcPts val="285"/>
              </a:spcBef>
              <a:buSzPts val="2800"/>
            </a:pP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50800">
              <a:spcBef>
                <a:spcPts val="285"/>
              </a:spcBef>
              <a:buSzPts val="2800"/>
            </a:pP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ctr">
              <a:buClr>
                <a:schemeClr val="dk1"/>
              </a:buClr>
              <a:buSzPts val="2800"/>
              <a:buFont typeface="Calibri"/>
              <a:buNone/>
            </a:pPr>
            <a:endParaRPr lang="es-ES" dirty="0"/>
          </a:p>
        </p:txBody>
      </p:sp>
      <p:pic>
        <p:nvPicPr>
          <p:cNvPr id="4" name="Google Shape;287;p37" descr="Sequía histórica: 53% de comunas están bajo decreto de escasez hídrica - La  Tercera">
            <a:extLst>
              <a:ext uri="{FF2B5EF4-FFF2-40B4-BE49-F238E27FC236}">
                <a16:creationId xmlns:a16="http://schemas.microsoft.com/office/drawing/2014/main" id="{5A607F3C-0E59-7B42-B511-3AE804D309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8426" y="1634021"/>
            <a:ext cx="4260303" cy="3028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9E61E3-51E3-B7C6-4E67-DECA98692A1D}"/>
              </a:ext>
            </a:extLst>
          </p:cNvPr>
          <p:cNvSpPr txBox="1"/>
          <p:nvPr/>
        </p:nvSpPr>
        <p:spPr>
          <a:xfrm rot="19611994">
            <a:off x="2088936" y="1397382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>
                <a:solidFill>
                  <a:srgbClr val="FF0000"/>
                </a:solidFill>
                <a:latin typeface="Arial Nova Light" panose="020B03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1366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2;p38">
            <a:extLst>
              <a:ext uri="{FF2B5EF4-FFF2-40B4-BE49-F238E27FC236}">
                <a16:creationId xmlns:a16="http://schemas.microsoft.com/office/drawing/2014/main" id="{30BB40B9-38E8-5F85-1437-5F8979207DC5}"/>
              </a:ext>
            </a:extLst>
          </p:cNvPr>
          <p:cNvSpPr txBox="1">
            <a:spLocks/>
          </p:cNvSpPr>
          <p:nvPr/>
        </p:nvSpPr>
        <p:spPr>
          <a:xfrm>
            <a:off x="231258" y="253116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404040"/>
              </a:buClr>
              <a:buSzPts val="5200"/>
            </a:pPr>
            <a:r>
              <a:rPr lang="en-US" sz="3600"/>
              <a:t>II. Contextualización y problemática</a:t>
            </a:r>
            <a:endParaRPr lang="en-US"/>
          </a:p>
        </p:txBody>
      </p:sp>
      <p:sp>
        <p:nvSpPr>
          <p:cNvPr id="3" name="Google Shape;293;p38">
            <a:extLst>
              <a:ext uri="{FF2B5EF4-FFF2-40B4-BE49-F238E27FC236}">
                <a16:creationId xmlns:a16="http://schemas.microsoft.com/office/drawing/2014/main" id="{BC7CC214-15AE-BB8F-2CA5-58EBE14907F2}"/>
              </a:ext>
            </a:extLst>
          </p:cNvPr>
          <p:cNvSpPr txBox="1">
            <a:spLocks/>
          </p:cNvSpPr>
          <p:nvPr/>
        </p:nvSpPr>
        <p:spPr>
          <a:xfrm>
            <a:off x="311699" y="1231383"/>
            <a:ext cx="3413700" cy="3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73050">
              <a:buSzPts val="2600"/>
              <a:buFont typeface="Arial"/>
              <a:buChar char="•"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En esta diapositiva deben responder: </a:t>
            </a:r>
            <a:endParaRPr lang="es-ES" sz="2600"/>
          </a:p>
          <a:p>
            <a:pPr marL="457200" indent="-228600">
              <a:buSzPts val="2800"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	¿Cuál es el problema? </a:t>
            </a:r>
            <a:endParaRPr lang="es-ES" sz="2600"/>
          </a:p>
          <a:p>
            <a:pPr marL="457200" indent="-228600">
              <a:buSzPts val="2800"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	¿A quién le afecta? </a:t>
            </a:r>
            <a:endParaRPr lang="es-ES" sz="2600"/>
          </a:p>
          <a:p>
            <a:pPr marL="457200" indent="-228600">
              <a:buSzPts val="2800"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	¿Qué datos/hallazgos respaldan esto? </a:t>
            </a:r>
            <a:endParaRPr lang="es-ES" sz="2600"/>
          </a:p>
          <a:p>
            <a:pPr marL="457200" indent="-228600">
              <a:buSzPts val="2800"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	¿Cuáles son las consecuencias?</a:t>
            </a:r>
            <a:endParaRPr lang="es-ES" sz="2600"/>
          </a:p>
          <a:p>
            <a:pPr marL="457200" indent="-228600">
              <a:buSzPts val="2800"/>
            </a:pPr>
            <a:endParaRPr lang="es-ES" sz="1600">
              <a:latin typeface="Calibri"/>
              <a:ea typeface="Calibri"/>
              <a:cs typeface="Calibri"/>
              <a:sym typeface="Calibri"/>
            </a:endParaRPr>
          </a:p>
          <a:p>
            <a:pPr marL="514350" indent="-273050">
              <a:buSzPts val="2600"/>
              <a:buFont typeface="Arial"/>
              <a:buChar char="•"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Debes basarte en bibliografía sobre el tema para contextualizar y entregar datos.</a:t>
            </a:r>
            <a:endParaRPr lang="es-ES" sz="2600"/>
          </a:p>
          <a:p>
            <a:pPr marL="514350" indent="-107950">
              <a:buSzPts val="2800"/>
            </a:pPr>
            <a:endParaRPr lang="es-ES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94;p38">
            <a:extLst>
              <a:ext uri="{FF2B5EF4-FFF2-40B4-BE49-F238E27FC236}">
                <a16:creationId xmlns:a16="http://schemas.microsoft.com/office/drawing/2014/main" id="{790C8EB0-92E3-7FB6-7AAB-3EF2797FA9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4354" y="1231383"/>
            <a:ext cx="5339645" cy="3690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F22B01-9392-FD45-8AD2-7D937DE62A35}"/>
              </a:ext>
            </a:extLst>
          </p:cNvPr>
          <p:cNvSpPr txBox="1"/>
          <p:nvPr/>
        </p:nvSpPr>
        <p:spPr>
          <a:xfrm rot="19611994">
            <a:off x="5468085" y="1562139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>
                <a:solidFill>
                  <a:srgbClr val="FF0000"/>
                </a:solidFill>
                <a:latin typeface="Arial Nova Light" panose="020B03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3312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9;p39">
            <a:extLst>
              <a:ext uri="{FF2B5EF4-FFF2-40B4-BE49-F238E27FC236}">
                <a16:creationId xmlns:a16="http://schemas.microsoft.com/office/drawing/2014/main" id="{0FD10F36-3280-4AA0-3A9A-F6993534A9D7}"/>
              </a:ext>
            </a:extLst>
          </p:cNvPr>
          <p:cNvSpPr txBox="1">
            <a:spLocks/>
          </p:cNvSpPr>
          <p:nvPr/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/>
            <a:r>
              <a:rPr lang="en-US" sz="3600"/>
              <a:t>III.  Solución y usuarios</a:t>
            </a:r>
            <a:endParaRPr lang="en-US" dirty="0"/>
          </a:p>
        </p:txBody>
      </p:sp>
      <p:sp>
        <p:nvSpPr>
          <p:cNvPr id="3" name="Google Shape;300;p39">
            <a:extLst>
              <a:ext uri="{FF2B5EF4-FFF2-40B4-BE49-F238E27FC236}">
                <a16:creationId xmlns:a16="http://schemas.microsoft.com/office/drawing/2014/main" id="{CC8A81B6-0D0E-04EB-CCBA-1AF4EACD0E97}"/>
              </a:ext>
            </a:extLst>
          </p:cNvPr>
          <p:cNvSpPr txBox="1">
            <a:spLocks/>
          </p:cNvSpPr>
          <p:nvPr/>
        </p:nvSpPr>
        <p:spPr>
          <a:xfrm>
            <a:off x="311699" y="1634022"/>
            <a:ext cx="4260300" cy="3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SzPts val="2800"/>
              <a:buFont typeface="Arial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En esta diapositiva deben presentar la solución y el prototipo: </a:t>
            </a:r>
            <a:endParaRPr lang="es-ES"/>
          </a:p>
          <a:p>
            <a:pPr marL="457200" indent="-228600">
              <a:buSzPts val="2800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	¿Qué proponen ustedes? </a:t>
            </a:r>
            <a:endParaRPr lang="es-ES"/>
          </a:p>
          <a:p>
            <a:pPr marL="457200" indent="-228600">
              <a:buSzPts val="2800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	¿Por qué es una solución? </a:t>
            </a:r>
            <a:endParaRPr lang="es-ES"/>
          </a:p>
          <a:p>
            <a:pPr marL="457200" indent="-228600">
              <a:buSzPts val="2800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	¿Por qué su solución es la mejor (</a:t>
            </a: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propuesta de valor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)? </a:t>
            </a:r>
            <a:endParaRPr lang="es-ES"/>
          </a:p>
          <a:p>
            <a:pPr marL="457200" indent="-228600">
              <a:buSzPts val="2800"/>
            </a:pPr>
            <a:endParaRPr lang="es-ES" sz="1800">
              <a:latin typeface="Calibri"/>
              <a:ea typeface="Calibri"/>
              <a:cs typeface="Calibri"/>
              <a:sym typeface="Calibri"/>
            </a:endParaRPr>
          </a:p>
          <a:p>
            <a:pPr marL="514350" indent="-285750">
              <a:buSzPts val="2800"/>
              <a:buFont typeface="Arial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Se debe dejar en claro quién o quiénes son los usuarios/beneficiarios de la solución.</a:t>
            </a: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301;p39">
            <a:extLst>
              <a:ext uri="{FF2B5EF4-FFF2-40B4-BE49-F238E27FC236}">
                <a16:creationId xmlns:a16="http://schemas.microsoft.com/office/drawing/2014/main" id="{B0631CD0-545E-8123-2287-84978B6EAB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2671" y="143729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A5A2AA-4362-A73F-1B42-4DF443195074}"/>
              </a:ext>
            </a:extLst>
          </p:cNvPr>
          <p:cNvSpPr txBox="1"/>
          <p:nvPr/>
        </p:nvSpPr>
        <p:spPr>
          <a:xfrm rot="19611994">
            <a:off x="4898038" y="1065177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>
                <a:solidFill>
                  <a:srgbClr val="FF0000"/>
                </a:solidFill>
                <a:latin typeface="Arial Nova Light" panose="020B03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64690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A6BE0E-698B-7E89-A4FC-80D97F004777}"/>
              </a:ext>
            </a:extLst>
          </p:cNvPr>
          <p:cNvSpPr/>
          <p:nvPr/>
        </p:nvSpPr>
        <p:spPr>
          <a:xfrm>
            <a:off x="4011827" y="1375719"/>
            <a:ext cx="4901514" cy="313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Google Shape;306;p40">
            <a:extLst>
              <a:ext uri="{FF2B5EF4-FFF2-40B4-BE49-F238E27FC236}">
                <a16:creationId xmlns:a16="http://schemas.microsoft.com/office/drawing/2014/main" id="{60BE916D-FC04-9D32-91F5-777FCCB94207}"/>
              </a:ext>
            </a:extLst>
          </p:cNvPr>
          <p:cNvSpPr txBox="1">
            <a:spLocks/>
          </p:cNvSpPr>
          <p:nvPr/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404040"/>
              </a:buClr>
              <a:buSzPts val="5200"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IV.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Propuesta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Validación</a:t>
            </a:r>
            <a:endParaRPr lang="en-US" dirty="0"/>
          </a:p>
        </p:txBody>
      </p:sp>
      <p:sp>
        <p:nvSpPr>
          <p:cNvPr id="3" name="Google Shape;307;p40">
            <a:extLst>
              <a:ext uri="{FF2B5EF4-FFF2-40B4-BE49-F238E27FC236}">
                <a16:creationId xmlns:a16="http://schemas.microsoft.com/office/drawing/2014/main" id="{034FD4D3-57B1-F23E-D822-2F55B05F5321}"/>
              </a:ext>
            </a:extLst>
          </p:cNvPr>
          <p:cNvSpPr txBox="1">
            <a:spLocks/>
          </p:cNvSpPr>
          <p:nvPr/>
        </p:nvSpPr>
        <p:spPr>
          <a:xfrm>
            <a:off x="311699" y="1634022"/>
            <a:ext cx="3354139" cy="26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buSzPts val="2800"/>
              <a:buFont typeface="Arial"/>
              <a:buChar char="•"/>
            </a:pPr>
            <a:r>
              <a:rPr lang="en-US" sz="1800" dirty="0" err="1">
                <a:latin typeface="Calibri"/>
                <a:cs typeface="Calibri"/>
                <a:sym typeface="Calibri"/>
              </a:rPr>
              <a:t>Detallar</a:t>
            </a:r>
            <a:r>
              <a:rPr lang="en-US" sz="1800" dirty="0">
                <a:latin typeface="Calibri"/>
                <a:cs typeface="Calibri"/>
                <a:sym typeface="Calibri"/>
              </a:rPr>
              <a:t> en que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consiste</a:t>
            </a:r>
            <a:r>
              <a:rPr lang="en-US" sz="1800" dirty="0">
                <a:latin typeface="Calibri"/>
                <a:cs typeface="Calibri"/>
                <a:sym typeface="Calibri"/>
              </a:rPr>
              <a:t>  la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propuesta</a:t>
            </a:r>
            <a:endParaRPr lang="en-US" dirty="0"/>
          </a:p>
          <a:p>
            <a:pPr marL="457200" indent="-228600">
              <a:spcBef>
                <a:spcPts val="285"/>
              </a:spcBef>
              <a:buSzPts val="2800"/>
              <a:buFont typeface="Arial"/>
              <a:buChar char="•"/>
            </a:pPr>
            <a:r>
              <a:rPr lang="en-US" sz="1800" dirty="0" err="1">
                <a:latin typeface="Calibri"/>
                <a:cs typeface="Calibri"/>
                <a:sym typeface="Calibri"/>
              </a:rPr>
              <a:t>Describir</a:t>
            </a:r>
            <a:r>
              <a:rPr lang="en-US" sz="1800" dirty="0">
                <a:latin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razones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qué</a:t>
            </a:r>
            <a:r>
              <a:rPr lang="en-US" sz="1800" dirty="0">
                <a:latin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solución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válida</a:t>
            </a:r>
            <a:r>
              <a:rPr lang="en-US" sz="1800" dirty="0">
                <a:latin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útil</a:t>
            </a:r>
            <a:r>
              <a:rPr lang="en-US" sz="1800" dirty="0">
                <a:latin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problema</a:t>
            </a:r>
            <a:endParaRPr lang="en-US" dirty="0"/>
          </a:p>
          <a:p>
            <a:pPr marL="457200" indent="-228600" algn="ctr">
              <a:buClr>
                <a:schemeClr val="dk1"/>
              </a:buClr>
              <a:buSzPts val="2800"/>
              <a:buFont typeface="Calibri"/>
              <a:buNone/>
            </a:pPr>
            <a:endParaRPr lang="en-US" dirty="0"/>
          </a:p>
        </p:txBody>
      </p:sp>
      <p:pic>
        <p:nvPicPr>
          <p:cNvPr id="4" name="Google Shape;308;p40">
            <a:extLst>
              <a:ext uri="{FF2B5EF4-FFF2-40B4-BE49-F238E27FC236}">
                <a16:creationId xmlns:a16="http://schemas.microsoft.com/office/drawing/2014/main" id="{D93EA83D-A2ED-7EC1-D8DE-E03F201237E1}"/>
              </a:ext>
            </a:extLst>
          </p:cNvPr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4120199" y="1513136"/>
            <a:ext cx="4719001" cy="2864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7AA6C4-7744-E2E1-2E42-38FA5F1E273C}"/>
              </a:ext>
            </a:extLst>
          </p:cNvPr>
          <p:cNvSpPr txBox="1"/>
          <p:nvPr/>
        </p:nvSpPr>
        <p:spPr>
          <a:xfrm rot="19611994">
            <a:off x="5573542" y="1126190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>
                <a:solidFill>
                  <a:srgbClr val="FF0000"/>
                </a:solidFill>
                <a:latin typeface="Arial Nova Light" panose="020B03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68976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3;p41">
            <a:extLst>
              <a:ext uri="{FF2B5EF4-FFF2-40B4-BE49-F238E27FC236}">
                <a16:creationId xmlns:a16="http://schemas.microsoft.com/office/drawing/2014/main" id="{3AE7C90F-F06E-C81C-2CE2-D1A38865B351}"/>
              </a:ext>
            </a:extLst>
          </p:cNvPr>
          <p:cNvSpPr txBox="1">
            <a:spLocks/>
          </p:cNvSpPr>
          <p:nvPr/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404040"/>
              </a:buClr>
              <a:buSzPts val="5200"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V.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Cierre</a:t>
            </a:r>
            <a:endParaRPr lang="en-US" dirty="0"/>
          </a:p>
        </p:txBody>
      </p:sp>
      <p:sp>
        <p:nvSpPr>
          <p:cNvPr id="7" name="Google Shape;314;p41">
            <a:extLst>
              <a:ext uri="{FF2B5EF4-FFF2-40B4-BE49-F238E27FC236}">
                <a16:creationId xmlns:a16="http://schemas.microsoft.com/office/drawing/2014/main" id="{25AA60F9-094A-EF55-A649-11CFA2FE7A48}"/>
              </a:ext>
            </a:extLst>
          </p:cNvPr>
          <p:cNvSpPr txBox="1">
            <a:spLocks/>
          </p:cNvSpPr>
          <p:nvPr/>
        </p:nvSpPr>
        <p:spPr>
          <a:xfrm>
            <a:off x="311699" y="1634022"/>
            <a:ext cx="3808500" cy="26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buSzPts val="2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Reitera la consigna, invita a participar</a:t>
            </a:r>
            <a:endParaRPr lang="en-US"/>
          </a:p>
          <a:p>
            <a:pPr marL="457200" indent="-228600">
              <a:spcBef>
                <a:spcPts val="285"/>
              </a:spcBef>
              <a:buSzPts val="2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Genera curiosidad a través de una pregunta retórica…</a:t>
            </a:r>
            <a:endParaRPr lang="en-US"/>
          </a:p>
          <a:p>
            <a:pPr marL="457200" indent="-228600" algn="ctr">
              <a:buClr>
                <a:schemeClr val="dk1"/>
              </a:buClr>
              <a:buSzPts val="2800"/>
              <a:buFont typeface="Calibri"/>
              <a:buNone/>
            </a:pPr>
            <a:endParaRPr lang="en-US"/>
          </a:p>
        </p:txBody>
      </p:sp>
      <p:pic>
        <p:nvPicPr>
          <p:cNvPr id="8" name="Google Shape;315;p41" descr="Únete a la causa | UNIDOS CON LA CRUZ ROJA 🥰 Pizzería El Hornero siempre  se ha caracterizado por nuestros proyectos de ayuda social y por estar  comprometidos con nuestro... | By">
            <a:extLst>
              <a:ext uri="{FF2B5EF4-FFF2-40B4-BE49-F238E27FC236}">
                <a16:creationId xmlns:a16="http://schemas.microsoft.com/office/drawing/2014/main" id="{5B6CC757-2D3C-454E-4E20-D1D34628B5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9814" y="9715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16;p41" descr="Eficiencia hídrica: consejos y productos para ahorrar agua - La Tercera">
            <a:extLst>
              <a:ext uri="{FF2B5EF4-FFF2-40B4-BE49-F238E27FC236}">
                <a16:creationId xmlns:a16="http://schemas.microsoft.com/office/drawing/2014/main" id="{BF32ECDC-9E7E-D4D2-3629-87AEACE759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625" y="2888994"/>
            <a:ext cx="2780645" cy="185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18D9E0E-9824-A11D-9938-E7B15AA0A037}"/>
              </a:ext>
            </a:extLst>
          </p:cNvPr>
          <p:cNvSpPr txBox="1"/>
          <p:nvPr/>
        </p:nvSpPr>
        <p:spPr>
          <a:xfrm rot="19611994">
            <a:off x="5799296" y="3308041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>
                <a:solidFill>
                  <a:srgbClr val="FF0000"/>
                </a:solidFill>
                <a:latin typeface="Arial Nova Light" panose="020B03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5422890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294</Words>
  <Application>Microsoft Office PowerPoint</Application>
  <PresentationFormat>Presentación en pantalla (16:9)</PresentationFormat>
  <Paragraphs>52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 Nova Light</vt:lpstr>
      <vt:lpstr>Calibri</vt:lpstr>
      <vt:lpstr>Arial</vt:lpstr>
      <vt:lpstr>Corbel</vt:lpstr>
      <vt:lpstr>Raleway</vt:lpstr>
      <vt:lpstr>Custom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Horacio Millantu Buldrini D Ottone (hbuldrin)</cp:lastModifiedBy>
  <cp:revision>11</cp:revision>
  <dcterms:modified xsi:type="dcterms:W3CDTF">2022-09-05T00:45:33Z</dcterms:modified>
</cp:coreProperties>
</file>