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4" r:id="rId6"/>
  </p:sldMasterIdLst>
  <p:notesMasterIdLst>
    <p:notesMasterId r:id="rId7"/>
  </p:notesMasterIdLst>
  <p:sldIdLst>
    <p:sldId id="256" r:id="rId8"/>
    <p:sldId id="257" r:id="rId9"/>
  </p:sldIdLst>
  <p:sldSz cy="5143500" cx="9144000"/>
  <p:notesSz cx="9601200" cy="7315200"/>
  <p:embeddedFontLst>
    <p:embeddedFont>
      <p:font typeface="Raleway"/>
      <p:regular r:id="rId10"/>
      <p:bold r:id="rId11"/>
      <p:italic r:id="rId12"/>
      <p:boldItalic r:id="rId13"/>
    </p:embeddedFont>
    <p:embeddedFont>
      <p:font typeface="Comfortaa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jUscR79SUSbVqqogUr/HgHwc+z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38F2211-E977-442D-B961-D919F511B65E}">
  <a:tblStyle styleId="{238F2211-E977-442D-B961-D919F511B65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.fntdata"/><Relationship Id="rId10" Type="http://schemas.openxmlformats.org/officeDocument/2006/relationships/font" Target="fonts/Raleway-regular.fntdata"/><Relationship Id="rId13" Type="http://schemas.openxmlformats.org/officeDocument/2006/relationships/font" Target="fonts/Raleway-boldItalic.fntdata"/><Relationship Id="rId12" Type="http://schemas.openxmlformats.org/officeDocument/2006/relationships/font" Target="fonts/Raleway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font" Target="fonts/Comfortaa-bold.fntdata"/><Relationship Id="rId14" Type="http://schemas.openxmlformats.org/officeDocument/2006/relationships/font" Target="fonts/Comfortaa-regular.fntdata"/><Relationship Id="rId16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54100" lIns="108225" spcFirstLastPara="1" rIns="108225" wrap="square" tIns="541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439014" y="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54100" lIns="108225" spcFirstLastPara="1" rIns="108225" wrap="square" tIns="541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605088" y="914400"/>
            <a:ext cx="4391025" cy="2470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60120" y="3519876"/>
            <a:ext cx="7680960" cy="2880924"/>
          </a:xfrm>
          <a:prstGeom prst="rect">
            <a:avLst/>
          </a:prstGeom>
          <a:noFill/>
          <a:ln>
            <a:noFill/>
          </a:ln>
        </p:spPr>
        <p:txBody>
          <a:bodyPr anchorCtr="0" anchor="t" bIns="54100" lIns="108225" spcFirstLastPara="1" rIns="108225" wrap="square" tIns="541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94944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54100" lIns="108225" spcFirstLastPara="1" rIns="108225" wrap="square" tIns="541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439014" y="694944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54100" lIns="108225" spcFirstLastPara="1" rIns="108225" wrap="square" tIns="541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:notes"/>
          <p:cNvSpPr/>
          <p:nvPr>
            <p:ph idx="2" type="sldImg"/>
          </p:nvPr>
        </p:nvSpPr>
        <p:spPr>
          <a:xfrm>
            <a:off x="1562100" y="758825"/>
            <a:ext cx="6732600" cy="378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27:notes"/>
          <p:cNvSpPr txBox="1"/>
          <p:nvPr>
            <p:ph idx="1" type="body"/>
          </p:nvPr>
        </p:nvSpPr>
        <p:spPr>
          <a:xfrm>
            <a:off x="985790" y="4798117"/>
            <a:ext cx="7886400" cy="454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5950" lIns="95950" spcFirstLastPara="1" rIns="95950" wrap="square" tIns="959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9:notes"/>
          <p:cNvSpPr/>
          <p:nvPr>
            <p:ph idx="2" type="sldImg"/>
          </p:nvPr>
        </p:nvSpPr>
        <p:spPr>
          <a:xfrm>
            <a:off x="-735013" y="974725"/>
            <a:ext cx="8667900" cy="487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29:notes"/>
          <p:cNvSpPr txBox="1"/>
          <p:nvPr>
            <p:ph idx="1" type="body"/>
          </p:nvPr>
        </p:nvSpPr>
        <p:spPr>
          <a:xfrm>
            <a:off x="720091" y="6177280"/>
            <a:ext cx="5760600" cy="58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125" lIns="114125" spcFirstLastPara="1" rIns="114125" wrap="square" tIns="1141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75" name="Google Shape;75;p29:notes"/>
          <p:cNvSpPr txBox="1"/>
          <p:nvPr>
            <p:ph idx="10" type="dt"/>
          </p:nvPr>
        </p:nvSpPr>
        <p:spPr>
          <a:xfrm>
            <a:off x="5439015" y="2"/>
            <a:ext cx="41604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57025" lIns="114125" spcFirstLastPara="1" rIns="114125" wrap="square" tIns="57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16y17/08/2021</a:t>
            </a:r>
            <a:endParaRPr/>
          </a:p>
        </p:txBody>
      </p:sp>
      <p:sp>
        <p:nvSpPr>
          <p:cNvPr id="76" name="Google Shape;76;p29:notes"/>
          <p:cNvSpPr txBox="1"/>
          <p:nvPr>
            <p:ph idx="11" type="ftr"/>
          </p:nvPr>
        </p:nvSpPr>
        <p:spPr>
          <a:xfrm>
            <a:off x="0" y="6949442"/>
            <a:ext cx="41604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b" bIns="57025" lIns="114125" spcFirstLastPara="1" rIns="114125" wrap="square" tIns="57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CD1201 Proyecto de Innovación en Ingeniería y Ciencias</a:t>
            </a:r>
            <a:endParaRPr/>
          </a:p>
        </p:txBody>
      </p:sp>
      <p:sp>
        <p:nvSpPr>
          <p:cNvPr id="77" name="Google Shape;77;p29:notes"/>
          <p:cNvSpPr txBox="1"/>
          <p:nvPr>
            <p:ph idx="3" type="hdr"/>
          </p:nvPr>
        </p:nvSpPr>
        <p:spPr>
          <a:xfrm>
            <a:off x="0" y="2"/>
            <a:ext cx="41604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57025" lIns="114125" spcFirstLastPara="1" rIns="114125" wrap="square" tIns="57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2021-2 clase 01 Introducción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151650ab95f_0_160"/>
          <p:cNvSpPr txBox="1"/>
          <p:nvPr>
            <p:ph type="ctrTitle"/>
          </p:nvPr>
        </p:nvSpPr>
        <p:spPr>
          <a:xfrm>
            <a:off x="98695" y="381000"/>
            <a:ext cx="8946600" cy="850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5200"/>
              <a:buFont typeface="Arial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0" name="Google Shape;20;g151650ab95f_0_160"/>
          <p:cNvSpPr txBox="1"/>
          <p:nvPr>
            <p:ph idx="1" type="subTitle"/>
          </p:nvPr>
        </p:nvSpPr>
        <p:spPr>
          <a:xfrm>
            <a:off x="311699" y="1634022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9pPr>
          </a:lstStyle>
          <a:p/>
        </p:txBody>
      </p:sp>
      <p:sp>
        <p:nvSpPr>
          <p:cNvPr id="21" name="Google Shape;21;g151650ab95f_0_160"/>
          <p:cNvSpPr txBox="1"/>
          <p:nvPr>
            <p:ph idx="12" type="sldNum"/>
          </p:nvPr>
        </p:nvSpPr>
        <p:spPr>
          <a:xfrm>
            <a:off x="8472458" y="464144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g151650ab95f_0_160"/>
          <p:cNvSpPr/>
          <p:nvPr/>
        </p:nvSpPr>
        <p:spPr>
          <a:xfrm>
            <a:off x="0" y="4911972"/>
            <a:ext cx="9144000" cy="180339"/>
          </a:xfrm>
          <a:custGeom>
            <a:rect b="b" l="l" r="r" t="t"/>
            <a:pathLst>
              <a:path extrusionOk="0" h="180339" w="9144000">
                <a:moveTo>
                  <a:pt x="0" y="179997"/>
                </a:moveTo>
                <a:lnTo>
                  <a:pt x="9144000" y="179997"/>
                </a:lnTo>
                <a:lnTo>
                  <a:pt x="9144000" y="0"/>
                </a:lnTo>
                <a:lnTo>
                  <a:pt x="0" y="0"/>
                </a:lnTo>
                <a:lnTo>
                  <a:pt x="0" y="179997"/>
                </a:lnTo>
                <a:close/>
              </a:path>
            </a:pathLst>
          </a:custGeom>
          <a:solidFill>
            <a:srgbClr val="00A09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g151650ab95f_0_160"/>
          <p:cNvSpPr/>
          <p:nvPr/>
        </p:nvSpPr>
        <p:spPr>
          <a:xfrm>
            <a:off x="0" y="5080561"/>
            <a:ext cx="9144000" cy="63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g151650ab95f_0_160"/>
          <p:cNvSpPr txBox="1"/>
          <p:nvPr/>
        </p:nvSpPr>
        <p:spPr>
          <a:xfrm>
            <a:off x="3497580" y="4937387"/>
            <a:ext cx="5568600" cy="1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00">
            <a:spAutoFit/>
          </a:bodyPr>
          <a:lstStyle/>
          <a:p>
            <a:pPr indent="0" lvl="0" marL="127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1" lang="en-US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CD1201 Proyecto de Innovación en Ingeniería y Ciencias, FCFM, Hélice – Área de Ingeniería e Innovación</a:t>
            </a:r>
            <a:endParaRPr b="1" i="1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151650ab95f_0_167"/>
          <p:cNvSpPr txBox="1"/>
          <p:nvPr>
            <p:ph type="title"/>
          </p:nvPr>
        </p:nvSpPr>
        <p:spPr>
          <a:xfrm>
            <a:off x="1589404" y="905509"/>
            <a:ext cx="59652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7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g151650ab95f_0_167"/>
          <p:cNvSpPr txBox="1"/>
          <p:nvPr>
            <p:ph idx="1" type="body"/>
          </p:nvPr>
        </p:nvSpPr>
        <p:spPr>
          <a:xfrm>
            <a:off x="347662" y="1374521"/>
            <a:ext cx="8448600" cy="12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g151650ab95f_0_167"/>
          <p:cNvSpPr txBox="1"/>
          <p:nvPr>
            <p:ph idx="11" type="ftr"/>
          </p:nvPr>
        </p:nvSpPr>
        <p:spPr>
          <a:xfrm>
            <a:off x="4702428" y="4937387"/>
            <a:ext cx="43638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g151650ab95f_0_167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g151650ab95f_0_167"/>
          <p:cNvSpPr txBox="1"/>
          <p:nvPr>
            <p:ph idx="12" type="sldNum"/>
          </p:nvPr>
        </p:nvSpPr>
        <p:spPr>
          <a:xfrm>
            <a:off x="6583680" y="4783455"/>
            <a:ext cx="21030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g151650ab95f_0_167"/>
          <p:cNvSpPr/>
          <p:nvPr/>
        </p:nvSpPr>
        <p:spPr>
          <a:xfrm>
            <a:off x="0" y="4911972"/>
            <a:ext cx="9144000" cy="180339"/>
          </a:xfrm>
          <a:custGeom>
            <a:rect b="b" l="l" r="r" t="t"/>
            <a:pathLst>
              <a:path extrusionOk="0" h="180339" w="9144000">
                <a:moveTo>
                  <a:pt x="0" y="179997"/>
                </a:moveTo>
                <a:lnTo>
                  <a:pt x="9144000" y="179997"/>
                </a:lnTo>
                <a:lnTo>
                  <a:pt x="9144000" y="0"/>
                </a:lnTo>
                <a:lnTo>
                  <a:pt x="0" y="0"/>
                </a:lnTo>
                <a:lnTo>
                  <a:pt x="0" y="179997"/>
                </a:lnTo>
                <a:close/>
              </a:path>
            </a:pathLst>
          </a:custGeom>
          <a:solidFill>
            <a:srgbClr val="00A09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g151650ab95f_0_167"/>
          <p:cNvSpPr/>
          <p:nvPr/>
        </p:nvSpPr>
        <p:spPr>
          <a:xfrm>
            <a:off x="0" y="5080561"/>
            <a:ext cx="9144000" cy="63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g151650ab95f_0_167"/>
          <p:cNvSpPr txBox="1"/>
          <p:nvPr/>
        </p:nvSpPr>
        <p:spPr>
          <a:xfrm>
            <a:off x="3497580" y="4937387"/>
            <a:ext cx="5568600" cy="1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00">
            <a:spAutoFit/>
          </a:bodyPr>
          <a:lstStyle/>
          <a:p>
            <a:pPr indent="0" lvl="0" marL="127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1" lang="en-US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CD1201-Proyecto de Innovación en Ingeniería y Ciencias, FCFM, Hélice – Ciencias e Ingeniería para un Mundo Mejor</a:t>
            </a:r>
            <a:endParaRPr b="1" i="1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>
  <p:cSld name="Título y objeto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151650ab95f_0_176"/>
          <p:cNvSpPr txBox="1"/>
          <p:nvPr>
            <p:ph type="title"/>
          </p:nvPr>
        </p:nvSpPr>
        <p:spPr>
          <a:xfrm>
            <a:off x="1589404" y="905509"/>
            <a:ext cx="59652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g151650ab95f_0_176"/>
          <p:cNvSpPr txBox="1"/>
          <p:nvPr>
            <p:ph idx="1" type="body"/>
          </p:nvPr>
        </p:nvSpPr>
        <p:spPr>
          <a:xfrm>
            <a:off x="347662" y="1374521"/>
            <a:ext cx="8448600" cy="13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g151650ab95f_0_176"/>
          <p:cNvSpPr txBox="1"/>
          <p:nvPr>
            <p:ph idx="10" type="dt"/>
          </p:nvPr>
        </p:nvSpPr>
        <p:spPr>
          <a:xfrm>
            <a:off x="457200" y="4783455"/>
            <a:ext cx="21030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g151650ab95f_0_176"/>
          <p:cNvSpPr txBox="1"/>
          <p:nvPr>
            <p:ph idx="11" type="ftr"/>
          </p:nvPr>
        </p:nvSpPr>
        <p:spPr>
          <a:xfrm>
            <a:off x="4702428" y="4937387"/>
            <a:ext cx="43638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g151650ab95f_0_176"/>
          <p:cNvSpPr txBox="1"/>
          <p:nvPr>
            <p:ph idx="12" type="sldNum"/>
          </p:nvPr>
        </p:nvSpPr>
        <p:spPr>
          <a:xfrm>
            <a:off x="6583680" y="4783455"/>
            <a:ext cx="21030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g151650ab95f_0_176"/>
          <p:cNvSpPr/>
          <p:nvPr/>
        </p:nvSpPr>
        <p:spPr>
          <a:xfrm>
            <a:off x="0" y="4911972"/>
            <a:ext cx="9144000" cy="180339"/>
          </a:xfrm>
          <a:custGeom>
            <a:rect b="b" l="l" r="r" t="t"/>
            <a:pathLst>
              <a:path extrusionOk="0" h="180339" w="9144000">
                <a:moveTo>
                  <a:pt x="0" y="179997"/>
                </a:moveTo>
                <a:lnTo>
                  <a:pt x="9144000" y="179997"/>
                </a:lnTo>
                <a:lnTo>
                  <a:pt x="9144000" y="0"/>
                </a:lnTo>
                <a:lnTo>
                  <a:pt x="0" y="0"/>
                </a:lnTo>
                <a:lnTo>
                  <a:pt x="0" y="179997"/>
                </a:lnTo>
                <a:close/>
              </a:path>
            </a:pathLst>
          </a:custGeom>
          <a:solidFill>
            <a:srgbClr val="00A09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g151650ab95f_0_176"/>
          <p:cNvSpPr/>
          <p:nvPr/>
        </p:nvSpPr>
        <p:spPr>
          <a:xfrm>
            <a:off x="0" y="5080561"/>
            <a:ext cx="9144000" cy="63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g151650ab95f_0_176"/>
          <p:cNvSpPr txBox="1"/>
          <p:nvPr/>
        </p:nvSpPr>
        <p:spPr>
          <a:xfrm>
            <a:off x="3497580" y="4937387"/>
            <a:ext cx="5568600" cy="1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00">
            <a:spAutoFit/>
          </a:bodyPr>
          <a:lstStyle/>
          <a:p>
            <a:pPr indent="0" lvl="0" marL="127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1" lang="en-US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CD1201-Proyecto de Innovación en Ingeniería y Ciencias, FCFM, Hélice – Ciencias e Ingeniería para un Mundo Mejor</a:t>
            </a:r>
            <a:endParaRPr b="1" i="1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6"/>
          <p:cNvSpPr txBox="1"/>
          <p:nvPr>
            <p:ph type="ctrTitle"/>
          </p:nvPr>
        </p:nvSpPr>
        <p:spPr>
          <a:xfrm>
            <a:off x="98695" y="381000"/>
            <a:ext cx="8946600" cy="850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5200"/>
              <a:buFont typeface="Arial"/>
              <a:buNone/>
              <a:defRPr sz="4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4" name="Google Shape;54;p46"/>
          <p:cNvSpPr txBox="1"/>
          <p:nvPr>
            <p:ph idx="1" type="subTitle"/>
          </p:nvPr>
        </p:nvSpPr>
        <p:spPr>
          <a:xfrm>
            <a:off x="311699" y="1634022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/>
            </a:lvl9pPr>
          </a:lstStyle>
          <a:p/>
        </p:txBody>
      </p:sp>
      <p:sp>
        <p:nvSpPr>
          <p:cNvPr id="55" name="Google Shape;55;p46"/>
          <p:cNvSpPr txBox="1"/>
          <p:nvPr>
            <p:ph idx="12" type="sldNum"/>
          </p:nvPr>
        </p:nvSpPr>
        <p:spPr>
          <a:xfrm>
            <a:off x="8472458" y="464144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6" name="Google Shape;56;p46"/>
          <p:cNvSpPr/>
          <p:nvPr/>
        </p:nvSpPr>
        <p:spPr>
          <a:xfrm>
            <a:off x="0" y="4911972"/>
            <a:ext cx="9144000" cy="180339"/>
          </a:xfrm>
          <a:custGeom>
            <a:rect b="b" l="l" r="r" t="t"/>
            <a:pathLst>
              <a:path extrusionOk="0" h="180339" w="9144000">
                <a:moveTo>
                  <a:pt x="0" y="179997"/>
                </a:moveTo>
                <a:lnTo>
                  <a:pt x="9144000" y="179997"/>
                </a:lnTo>
                <a:lnTo>
                  <a:pt x="9144000" y="0"/>
                </a:lnTo>
                <a:lnTo>
                  <a:pt x="0" y="0"/>
                </a:lnTo>
                <a:lnTo>
                  <a:pt x="0" y="179997"/>
                </a:lnTo>
                <a:close/>
              </a:path>
            </a:pathLst>
          </a:custGeom>
          <a:solidFill>
            <a:srgbClr val="00A09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46"/>
          <p:cNvSpPr/>
          <p:nvPr/>
        </p:nvSpPr>
        <p:spPr>
          <a:xfrm>
            <a:off x="0" y="5080561"/>
            <a:ext cx="9144000" cy="63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46"/>
          <p:cNvSpPr txBox="1"/>
          <p:nvPr/>
        </p:nvSpPr>
        <p:spPr>
          <a:xfrm>
            <a:off x="3497580" y="4937387"/>
            <a:ext cx="5568600" cy="1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00">
            <a:spAutoFit/>
          </a:bodyPr>
          <a:lstStyle/>
          <a:p>
            <a:pPr indent="0" lvl="0" marL="127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1" lang="en-US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CD1201 Proyecto de Innovación en Ingeniería y Ciencias, FCFM, Hélice – Área de Ingeniería e Innovación</a:t>
            </a:r>
            <a:endParaRPr b="1" i="1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53bd20fa5e_1_9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g153bd20fa5e_1_9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g153bd20fa5e_1_9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3" name="Google Shape;63;g153bd20fa5e_1_9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8650" y="102394"/>
            <a:ext cx="7805078" cy="5989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151650ab95f_0_152"/>
          <p:cNvSpPr/>
          <p:nvPr/>
        </p:nvSpPr>
        <p:spPr>
          <a:xfrm>
            <a:off x="68124" y="34148"/>
            <a:ext cx="1430400" cy="57960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g151650ab95f_0_152"/>
          <p:cNvSpPr txBox="1"/>
          <p:nvPr>
            <p:ph type="title"/>
          </p:nvPr>
        </p:nvSpPr>
        <p:spPr>
          <a:xfrm>
            <a:off x="1589404" y="905509"/>
            <a:ext cx="5965200" cy="4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g151650ab95f_0_152"/>
          <p:cNvSpPr txBox="1"/>
          <p:nvPr>
            <p:ph idx="1" type="body"/>
          </p:nvPr>
        </p:nvSpPr>
        <p:spPr>
          <a:xfrm>
            <a:off x="347662" y="1374521"/>
            <a:ext cx="8448600" cy="12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g151650ab95f_0_152"/>
          <p:cNvSpPr txBox="1"/>
          <p:nvPr>
            <p:ph idx="12" type="sldNum"/>
          </p:nvPr>
        </p:nvSpPr>
        <p:spPr>
          <a:xfrm>
            <a:off x="8472458" y="463418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" name="Google Shape;14;g151650ab95f_0_152"/>
          <p:cNvSpPr/>
          <p:nvPr/>
        </p:nvSpPr>
        <p:spPr>
          <a:xfrm>
            <a:off x="0" y="4911972"/>
            <a:ext cx="9144000" cy="180339"/>
          </a:xfrm>
          <a:custGeom>
            <a:rect b="b" l="l" r="r" t="t"/>
            <a:pathLst>
              <a:path extrusionOk="0" h="180339" w="9144000">
                <a:moveTo>
                  <a:pt x="0" y="179997"/>
                </a:moveTo>
                <a:lnTo>
                  <a:pt x="9144000" y="179997"/>
                </a:lnTo>
                <a:lnTo>
                  <a:pt x="9144000" y="0"/>
                </a:lnTo>
                <a:lnTo>
                  <a:pt x="0" y="0"/>
                </a:lnTo>
                <a:lnTo>
                  <a:pt x="0" y="179997"/>
                </a:lnTo>
                <a:close/>
              </a:path>
            </a:pathLst>
          </a:custGeom>
          <a:solidFill>
            <a:srgbClr val="00A09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g151650ab95f_0_152"/>
          <p:cNvSpPr txBox="1"/>
          <p:nvPr/>
        </p:nvSpPr>
        <p:spPr>
          <a:xfrm>
            <a:off x="3497580" y="4937387"/>
            <a:ext cx="5568600" cy="1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00">
            <a:spAutoFit/>
          </a:bodyPr>
          <a:lstStyle/>
          <a:p>
            <a:pPr indent="0" lvl="0" marL="127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1" lang="en-US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CD1201 Proyecto de Innovación en Ingeniería y Ciencias, FCFM, Hélice – Área de Ingeniería e Innovación</a:t>
            </a:r>
            <a:endParaRPr b="1" i="1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g151650ab95f_0_152"/>
          <p:cNvSpPr/>
          <p:nvPr/>
        </p:nvSpPr>
        <p:spPr>
          <a:xfrm>
            <a:off x="0" y="5080561"/>
            <a:ext cx="9144000" cy="63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4"/>
          <p:cNvSpPr/>
          <p:nvPr/>
        </p:nvSpPr>
        <p:spPr>
          <a:xfrm>
            <a:off x="68124" y="34148"/>
            <a:ext cx="1430400" cy="57960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4"/>
          <p:cNvSpPr txBox="1"/>
          <p:nvPr>
            <p:ph type="title"/>
          </p:nvPr>
        </p:nvSpPr>
        <p:spPr>
          <a:xfrm>
            <a:off x="1589404" y="905509"/>
            <a:ext cx="5965200" cy="4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44"/>
          <p:cNvSpPr txBox="1"/>
          <p:nvPr>
            <p:ph idx="1" type="body"/>
          </p:nvPr>
        </p:nvSpPr>
        <p:spPr>
          <a:xfrm>
            <a:off x="347662" y="1374521"/>
            <a:ext cx="8448600" cy="12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44"/>
          <p:cNvSpPr txBox="1"/>
          <p:nvPr>
            <p:ph idx="12" type="sldNum"/>
          </p:nvPr>
        </p:nvSpPr>
        <p:spPr>
          <a:xfrm>
            <a:off x="8472458" y="463418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" name="Google Shape;49;p44"/>
          <p:cNvSpPr/>
          <p:nvPr/>
        </p:nvSpPr>
        <p:spPr>
          <a:xfrm>
            <a:off x="0" y="4911972"/>
            <a:ext cx="9144000" cy="180339"/>
          </a:xfrm>
          <a:custGeom>
            <a:rect b="b" l="l" r="r" t="t"/>
            <a:pathLst>
              <a:path extrusionOk="0" h="180339" w="9144000">
                <a:moveTo>
                  <a:pt x="0" y="179997"/>
                </a:moveTo>
                <a:lnTo>
                  <a:pt x="9144000" y="179997"/>
                </a:lnTo>
                <a:lnTo>
                  <a:pt x="9144000" y="0"/>
                </a:lnTo>
                <a:lnTo>
                  <a:pt x="0" y="0"/>
                </a:lnTo>
                <a:lnTo>
                  <a:pt x="0" y="179997"/>
                </a:lnTo>
                <a:close/>
              </a:path>
            </a:pathLst>
          </a:custGeom>
          <a:solidFill>
            <a:srgbClr val="00A09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44"/>
          <p:cNvSpPr txBox="1"/>
          <p:nvPr/>
        </p:nvSpPr>
        <p:spPr>
          <a:xfrm>
            <a:off x="3497580" y="4937387"/>
            <a:ext cx="5568600" cy="1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00">
            <a:spAutoFit/>
          </a:bodyPr>
          <a:lstStyle/>
          <a:p>
            <a:pPr indent="0" lvl="0" marL="127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1" i="1" lang="en-US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CD1201 Proyecto de Innovación en Ingeniería y Ciencias, FCFM, Hélice – Área de Ingeniería e Innovación</a:t>
            </a:r>
            <a:endParaRPr b="1" i="1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44"/>
          <p:cNvSpPr/>
          <p:nvPr/>
        </p:nvSpPr>
        <p:spPr>
          <a:xfrm>
            <a:off x="0" y="5080561"/>
            <a:ext cx="9144000" cy="63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3"/>
    <p:sldLayoutId id="2147483656" r:id="rId4"/>
    <p:sldLayoutId id="2147483657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7"/>
          <p:cNvSpPr txBox="1"/>
          <p:nvPr/>
        </p:nvSpPr>
        <p:spPr>
          <a:xfrm>
            <a:off x="0" y="1823423"/>
            <a:ext cx="9144000" cy="85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ACTIVIDAD 5-3</a:t>
            </a:r>
            <a:endParaRPr b="0" i="0" sz="2600" u="none" cap="none" strike="noStrik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1" name="Google Shape;71;p27"/>
          <p:cNvSpPr txBox="1"/>
          <p:nvPr/>
        </p:nvSpPr>
        <p:spPr>
          <a:xfrm>
            <a:off x="0" y="2514350"/>
            <a:ext cx="9144000" cy="8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100" u="none" cap="none" strike="noStrike">
                <a:solidFill>
                  <a:srgbClr val="FFC000"/>
                </a:solidFill>
                <a:latin typeface="Comfortaa"/>
                <a:ea typeface="Comfortaa"/>
                <a:cs typeface="Comfortaa"/>
                <a:sym typeface="Comfortaa"/>
              </a:rPr>
              <a:t>Matriz Axiológica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/>
          <p:nvPr/>
        </p:nvSpPr>
        <p:spPr>
          <a:xfrm>
            <a:off x="8472458" y="463977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0" name="Google Shape;80;p29"/>
          <p:cNvGraphicFramePr/>
          <p:nvPr/>
        </p:nvGraphicFramePr>
        <p:xfrm>
          <a:off x="742245" y="178523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{238F2211-E977-442D-B961-D919F511B65E}</a:tableStyleId>
              </a:tblPr>
              <a:tblGrid>
                <a:gridCol w="2228575"/>
                <a:gridCol w="1211625"/>
                <a:gridCol w="1221500"/>
                <a:gridCol w="763075"/>
                <a:gridCol w="871725"/>
                <a:gridCol w="1363000"/>
              </a:tblGrid>
              <a:tr h="417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Caso xxx</a:t>
                      </a:r>
                      <a:endParaRPr b="1" sz="15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Ecológico</a:t>
                      </a:r>
                      <a:endParaRPr b="1" sz="15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Económico</a:t>
                      </a:r>
                      <a:endParaRPr b="1" sz="15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Social</a:t>
                      </a:r>
                      <a:endParaRPr b="1" sz="15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Estético</a:t>
                      </a:r>
                      <a:endParaRPr b="1" sz="15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5818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Resiliencia</a:t>
                      </a:r>
                      <a:endParaRPr b="1" sz="15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5818E"/>
                    </a:solidFill>
                  </a:tcPr>
                </a:tc>
              </a:tr>
              <a:tr h="458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 Lo que hace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</a:tr>
              <a:tr h="436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 Aquello sobre lo que hace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</a:tr>
              <a:tr h="422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 Lugar donde se sitúa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</a:tr>
              <a:tr h="417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 costos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</a:tr>
              <a:tr h="464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 consecuencias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sp>
        <p:nvSpPr>
          <p:cNvPr id="81" name="Google Shape;81;p29"/>
          <p:cNvSpPr txBox="1"/>
          <p:nvPr/>
        </p:nvSpPr>
        <p:spPr>
          <a:xfrm rot="568">
            <a:off x="36" y="831825"/>
            <a:ext cx="1816800" cy="430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Ejemplo:</a:t>
            </a:r>
            <a:endParaRPr b="0" i="0" sz="100" u="none" cap="none" strike="noStrike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2" name="Google Shape;82;p29"/>
          <p:cNvSpPr txBox="1"/>
          <p:nvPr/>
        </p:nvSpPr>
        <p:spPr>
          <a:xfrm>
            <a:off x="329550" y="224850"/>
            <a:ext cx="8484900" cy="9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000" u="none" cap="none" strike="noStrike">
                <a:solidFill>
                  <a:srgbClr val="00A195"/>
                </a:solidFill>
                <a:latin typeface="Raleway"/>
                <a:ea typeface="Raleway"/>
                <a:cs typeface="Raleway"/>
                <a:sym typeface="Raleway"/>
              </a:rPr>
              <a:t>Actividad </a:t>
            </a:r>
            <a:r>
              <a:rPr b="0" i="0" lang="en-US" sz="2000" u="none" cap="none" strike="noStrike">
                <a:solidFill>
                  <a:srgbClr val="00A195"/>
                </a:solidFill>
                <a:latin typeface="Raleway"/>
                <a:ea typeface="Raleway"/>
                <a:cs typeface="Raleway"/>
                <a:sym typeface="Raleway"/>
              </a:rPr>
              <a:t>5-</a:t>
            </a:r>
            <a:r>
              <a:rPr b="1" i="0" lang="en-US" sz="2000" u="none" cap="none" strike="noStrike">
                <a:solidFill>
                  <a:srgbClr val="00A195"/>
                </a:solidFill>
                <a:latin typeface="Raleway"/>
                <a:ea typeface="Raleway"/>
                <a:cs typeface="Raleway"/>
                <a:sym typeface="Raleway"/>
              </a:rPr>
              <a:t>3</a:t>
            </a:r>
            <a:endParaRPr b="1" i="0" sz="2000" u="none" cap="none" strike="noStrike">
              <a:solidFill>
                <a:srgbClr val="00A195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1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Matriz Axiológica</a:t>
            </a:r>
            <a:endParaRPr b="0" i="1" sz="2100" u="none" cap="none" strike="noStrike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Grupal / </a:t>
            </a:r>
            <a:r>
              <a:rPr b="1" i="0" lang="en-US" sz="1400" u="none" cap="none" strike="noStrike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En el Laboratorio </a:t>
            </a:r>
            <a:r>
              <a:rPr b="0" i="0" lang="en-US" sz="1400" u="none" cap="none" strike="noStrike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b="1" i="0" lang="en-US" sz="1400" u="none" cap="none" strike="noStrike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b="0" i="0" lang="en-US" sz="14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omfortaa"/>
                <a:ea typeface="Comfortaa"/>
                <a:cs typeface="Comfortaa"/>
                <a:sym typeface="Comfortaa"/>
              </a:rPr>
              <a:t>30 MINUTOS</a:t>
            </a:r>
            <a:endParaRPr b="0" i="0" sz="1400" u="none" cap="none" strike="noStrike">
              <a:solidFill>
                <a:srgbClr val="000000"/>
              </a:solidFill>
              <a:highlight>
                <a:srgbClr val="00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Horacio Buldrini D'Ottone</dc:creator>
</cp:coreProperties>
</file>