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03" r:id="rId4"/>
    <p:sldId id="302" r:id="rId5"/>
    <p:sldId id="304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1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hm5LgfGCAQzbxh6ns1u/UOt6fr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B00874-3D9F-491B-A729-BEC7B4F1AF10}">
  <a:tblStyle styleId="{C3B00874-3D9F-491B-A729-BEC7B4F1AF1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1108FD-8C5C-4106-9CF6-8F482745AF9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2f6ee6f515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2f6ee6f515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47" name="Google Shape;247;g12f6ee6f515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f6ee6f51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12f6ee6f515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63" name="Google Shape;263;g12f6ee6f515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f6ee6f51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12f6ee6f515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83" name="Google Shape;283;g12f6ee6f515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f6ee6f51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12f6ee6f515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99" name="Google Shape;299;g12f6ee6f515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f6ee6f5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12f6ee6f515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15" name="Google Shape;315;g12f6ee6f515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f6ee6f51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12f6ee6f515_0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31" name="Google Shape;331;g12f6ee6f515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2f6ee6f51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12f6ee6f515_0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62" name="Google Shape;362;g12f6ee6f515_0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f6ee6f51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2f6ee6f515_0_3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79" name="Google Shape;379;g12f6ee6f515_0_3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f6ee6f51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12f6ee6f515_0_3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96" name="Google Shape;396;g12f6ee6f515_0_3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2f6ee6f515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12f6ee6f515_0_4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13" name="Google Shape;413;g12f6ee6f515_0_4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f6ee6f51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12f6ee6f515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31" name="Google Shape;431;g12f6ee6f515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2f6ee6f515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12f6ee6f515_0_4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50" name="Google Shape;450;g12f6ee6f515_0_4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f6ee6f515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12f6ee6f515_0_4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68" name="Google Shape;468;g12f6ee6f515_0_4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2f6ee6f515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12f6ee6f515_0_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91" name="Google Shape;491;g12f6ee6f515_0_5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2f6ee6f51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12f6ee6f515_0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11" name="Google Shape;511;g12f6ee6f515_0_2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f6ee6f515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12f6ee6f515_0_5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26" name="Google Shape;526;g12f6ee6f515_0_5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2f6ee6f515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12f6ee6f515_0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41" name="Google Shape;541;g12f6ee6f515_0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2f6ee6f515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12f6ee6f515_0_5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57" name="Google Shape;557;g12f6ee6f515_0_5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2f6ee6f515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12f6ee6f515_0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73" name="Google Shape;573;g12f6ee6f515_0_5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f6ee6f515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12f6ee6f515_0_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90" name="Google Shape;590;g12f6ee6f515_0_6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7e625de1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7e625de1c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026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2f6ee6f515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12f6ee6f515_0_6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07" name="Google Shape;607;g12f6ee6f515_0_6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2f6ee6f515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12f6ee6f515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23" name="Google Shape;623;g12f6ee6f515_0_6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f6ee6f515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12f6ee6f515_0_6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41" name="Google Shape;641;g12f6ee6f515_0_6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34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2f6ee6f515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g12f6ee6f515_0_6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64" name="Google Shape;664;g12f6ee6f515_0_6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f6ee6f515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g12f6ee6f515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80" name="Google Shape;680;g12f6ee6f515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36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2f6ee6f515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g12f6ee6f515_0_7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96" name="Google Shape;696;g12f6ee6f515_0_7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37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2f6ee6f515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g12f6ee6f515_0_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11" name="Google Shape;711;g12f6ee6f515_0_7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38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2f6ee6f515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g12f6ee6f515_0_7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28" name="Google Shape;728;g12f6ee6f515_0_7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39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2f6ee6f515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12f6ee6f515_0_8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46" name="Google Shape;746;g12f6ee6f515_0_8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40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2f6ee6f515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g12f6ee6f515_0_7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62" name="Google Shape;762;g12f6ee6f515_0_7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6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2f6ee6f515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g12f6ee6f515_0_9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78" name="Google Shape;778;g12f6ee6f515_0_9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2f6ee6f515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g12f6ee6f515_0_7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97" name="Google Shape;797;g12f6ee6f515_0_7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43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2f6ee6f51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g12f6ee6f515_0_7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813" name="Google Shape;813;g12f6ee6f515_0_7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44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2f6ee6f51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8" name="Google Shape;828;g12f6ee6f515_0_8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829" name="Google Shape;829;g12f6ee6f515_0_8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45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f6ee6f515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g12f6ee6f515_0_8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845" name="Google Shape;845;g12f6ee6f515_0_8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46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27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f6ee6f51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2f6ee6f515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57" name="Google Shape;157;g12f6ee6f515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77" name="Google Shape;1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f6ee6f5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2f6ee6f51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93" name="Google Shape;193;g12f6ee6f5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f6ee6f5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2f6ee6f515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12" name="Google Shape;212;g12f6ee6f515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f6ee6f5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12f6ee6f515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29" name="Google Shape;229;g12f6ee6f515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091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cumbreonline.cl/blog/equipo/en-que-te-debes-fijar-al-escoger-tu-carpa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www.lacumbreonline.cl/blog/equipo/en-que-te-debes-fijar-al-escoger-tu-carp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cumbreonline.cl/blog/equipo/rangos-de-temperatura-de-un-saco-de-dormi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L85Z6D3JE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://www.infochagas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explora.com/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://www.meteochile.cl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loc.com/" TargetMode="External"/><Relationship Id="rId5" Type="http://schemas.openxmlformats.org/officeDocument/2006/relationships/hyperlink" Target="http://www.windy.com/" TargetMode="External"/><Relationship Id="rId4" Type="http://schemas.openxmlformats.org/officeDocument/2006/relationships/hyperlink" Target="http://www.andeshandbook.com/" TargetMode="External"/><Relationship Id="rId9" Type="http://schemas.openxmlformats.org/officeDocument/2006/relationships/hyperlink" Target="http://www.mountain-forecast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yKZIkkuoDpfI-ebWNCBTZHQdHt-CDFy/edit?usp=sharing&amp;ouid=108597841348268444851&amp;rtpof=true&amp;sd=tru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drive/folders/1FD2zW0EzSJ8nJosEMSX9XNercCaG6isE?usp=shar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nia.mop.gob.cl/BNAConsultas/reportes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lacumbreonline.cl/blog/equipo/video-consejos-para-elegir-botas-de-monta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Una montaña de roca&#10;&#10;Descripción generada automáticamente"/>
          <p:cNvPicPr preferRelativeResize="0"/>
          <p:nvPr/>
        </p:nvPicPr>
        <p:blipFill rotWithShape="1">
          <a:blip r:embed="rId3">
            <a:alphaModFix amt="70000"/>
          </a:blip>
          <a:srcRect r="423" b="16366"/>
          <a:stretch/>
        </p:blipFill>
        <p:spPr>
          <a:xfrm>
            <a:off x="1" y="0"/>
            <a:ext cx="12192000" cy="68507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692275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PLANIFICACIÓN, PREPARACIÓN Y 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SEGURIDAD EN TERRENO</a:t>
            </a:r>
            <a:endParaRPr sz="4800" b="1"/>
          </a:p>
        </p:txBody>
      </p:sp>
      <p:sp>
        <p:nvSpPr>
          <p:cNvPr id="90" name="Google Shape;90;p1"/>
          <p:cNvSpPr/>
          <p:nvPr/>
        </p:nvSpPr>
        <p:spPr>
          <a:xfrm>
            <a:off x="0" y="3762300"/>
            <a:ext cx="12192000" cy="126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3880047"/>
            <a:ext cx="9144000" cy="10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Profesor: Fernando </a:t>
            </a: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Poblete</a:t>
            </a:r>
            <a:endParaRPr sz="1800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Auxiliares : Carolina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Monsalve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Ayudantes</a:t>
            </a: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Valeria </a:t>
            </a: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Pincheira y </a:t>
            </a:r>
            <a:r>
              <a:rPr lang="es-CL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Diego </a:t>
            </a:r>
            <a:r>
              <a:rPr lang="es-CL" sz="1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Rodriguez</a:t>
            </a:r>
            <a:endParaRPr sz="1800" b="0" i="0" u="none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CAMPO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OTOÑO 2022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SALIDA A TERRENO 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15-26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lang="es-ES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AGOSTO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dirty="0"/>
              <a:t/>
            </a:r>
            <a:br>
              <a:rPr lang="es-CL" sz="1800" dirty="0"/>
            </a:br>
            <a:endParaRPr sz="18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412150" y="6264525"/>
            <a:ext cx="1137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solidFill>
                  <a:schemeClr val="lt1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Basada en presentaciones de Diego Zamorano y Diego Castañeda (geólogos titulados del departamento)</a:t>
            </a:r>
            <a:endParaRPr>
              <a:solidFill>
                <a:schemeClr val="lt1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12f6ee6f515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75" y="1446825"/>
            <a:ext cx="3182750" cy="24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12f6ee6f515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g12f6ee6f515_0_15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18" name="Google Shape;218;g12f6ee6f515_0_15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19" name="Google Shape;219;g12f6ee6f515_0_15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20" name="Google Shape;220;g12f6ee6f515_0_15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21" name="Google Shape;221;g12f6ee6f515_0_15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22" name="Google Shape;222;g12f6ee6f515_0_15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23" name="Google Shape;223;g12f6ee6f515_0_15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224" name="Google Shape;224;g12f6ee6f515_0_15"/>
          <p:cNvPicPr preferRelativeResize="0"/>
          <p:nvPr/>
        </p:nvPicPr>
        <p:blipFill rotWithShape="1">
          <a:blip r:embed="rId4">
            <a:alphaModFix/>
          </a:blip>
          <a:srcRect l="1748"/>
          <a:stretch/>
        </p:blipFill>
        <p:spPr>
          <a:xfrm>
            <a:off x="3396025" y="1580075"/>
            <a:ext cx="7957776" cy="4539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2f6ee6f515_0_15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Primera capa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f6ee6f515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g12f6ee6f515_0_30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34" name="Google Shape;234;g12f6ee6f515_0_30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35" name="Google Shape;235;g12f6ee6f515_0_30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36" name="Google Shape;236;g12f6ee6f515_0_30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37" name="Google Shape;237;g12f6ee6f515_0_30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38" name="Google Shape;238;g12f6ee6f515_0_30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39" name="Google Shape;239;g12f6ee6f515_0_30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240" name="Google Shape;240;g12f6ee6f515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875" y="960475"/>
            <a:ext cx="7810350" cy="45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2f6ee6f515_0_30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Segunda capa</a:t>
            </a:r>
            <a:endParaRPr sz="3600"/>
          </a:p>
        </p:txBody>
      </p:sp>
      <p:pic>
        <p:nvPicPr>
          <p:cNvPr id="242" name="Google Shape;242;g12f6ee6f515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050" y="1775950"/>
            <a:ext cx="2343826" cy="234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2f6ee6f515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0550" y="4213226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f6ee6f515_0_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g12f6ee6f515_0_19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52" name="Google Shape;252;g12f6ee6f515_0_19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53" name="Google Shape;253;g12f6ee6f515_0_19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54" name="Google Shape;254;g12f6ee6f515_0_19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55" name="Google Shape;255;g12f6ee6f515_0_19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56" name="Google Shape;256;g12f6ee6f515_0_19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57" name="Google Shape;257;g12f6ee6f515_0_19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258" name="Google Shape;258;g12f6ee6f515_0_192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Pantalones</a:t>
            </a:r>
            <a:endParaRPr sz="3600"/>
          </a:p>
        </p:txBody>
      </p:sp>
      <p:pic>
        <p:nvPicPr>
          <p:cNvPr id="259" name="Google Shape;259;g12f6ee6f515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200" y="1561586"/>
            <a:ext cx="8543925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f6ee6f515_0_2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g12f6ee6f515_0_20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68" name="Google Shape;268;g12f6ee6f515_0_20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69" name="Google Shape;269;g12f6ee6f515_0_20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70" name="Google Shape;270;g12f6ee6f515_0_20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71" name="Google Shape;271;g12f6ee6f515_0_20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72" name="Google Shape;272;g12f6ee6f515_0_20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73" name="Google Shape;273;g12f6ee6f515_0_20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274" name="Google Shape;274;g12f6ee6f515_0_208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Pantalones</a:t>
            </a:r>
            <a:endParaRPr sz="3600"/>
          </a:p>
        </p:txBody>
      </p:sp>
      <p:pic>
        <p:nvPicPr>
          <p:cNvPr id="275" name="Google Shape;275;g12f6ee6f515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63" y="1425450"/>
            <a:ext cx="10809675" cy="46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2f6ee6f515_0_208"/>
          <p:cNvSpPr txBox="1"/>
          <p:nvPr/>
        </p:nvSpPr>
        <p:spPr>
          <a:xfrm>
            <a:off x="691175" y="4121400"/>
            <a:ext cx="11553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Trekking</a:t>
            </a:r>
            <a:endParaRPr sz="1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duro</a:t>
            </a:r>
            <a:endParaRPr sz="1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g12f6ee6f515_0_208"/>
          <p:cNvSpPr txBox="1"/>
          <p:nvPr/>
        </p:nvSpPr>
        <p:spPr>
          <a:xfrm>
            <a:off x="2258550" y="4451125"/>
            <a:ext cx="10881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Trekking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ligero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12f6ee6f515_0_208"/>
          <p:cNvSpPr txBox="1"/>
          <p:nvPr/>
        </p:nvSpPr>
        <p:spPr>
          <a:xfrm>
            <a:off x="3758700" y="2571750"/>
            <a:ext cx="1088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Jeans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12f6ee6f515_0_208"/>
          <p:cNvSpPr txBox="1"/>
          <p:nvPr/>
        </p:nvSpPr>
        <p:spPr>
          <a:xfrm>
            <a:off x="5100000" y="3232800"/>
            <a:ext cx="97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Buzo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f6ee6f515_0_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g12f6ee6f515_0_4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88" name="Google Shape;288;g12f6ee6f515_0_4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89" name="Google Shape;289;g12f6ee6f515_0_4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90" name="Google Shape;290;g12f6ee6f515_0_4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91" name="Google Shape;291;g12f6ee6f515_0_4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92" name="Google Shape;292;g12f6ee6f515_0_4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93" name="Google Shape;293;g12f6ee6f515_0_4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294" name="Google Shape;294;g12f6ee6f515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75" y="591775"/>
            <a:ext cx="9736253" cy="567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12f6ee6f515_0_48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Tercera capa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f6ee6f515_0_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g12f6ee6f515_0_6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304" name="Google Shape;304;g12f6ee6f515_0_6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05" name="Google Shape;305;g12f6ee6f515_0_6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06" name="Google Shape;306;g12f6ee6f515_0_6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07" name="Google Shape;307;g12f6ee6f515_0_6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08" name="Google Shape;308;g12f6ee6f515_0_6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09" name="Google Shape;309;g12f6ee6f515_0_6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310" name="Google Shape;310;g12f6ee6f515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675" y="1010774"/>
            <a:ext cx="9132649" cy="48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2f6ee6f515_0_62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Cabeza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12f6ee6f515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425" y="1366350"/>
            <a:ext cx="8232354" cy="46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2f6ee6f515_0_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g12f6ee6f515_0_7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g12f6ee6f515_0_7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22" name="Google Shape;322;g12f6ee6f515_0_7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23" name="Google Shape;323;g12f6ee6f515_0_7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24" name="Google Shape;324;g12f6ee6f515_0_7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25" name="Google Shape;325;g12f6ee6f515_0_7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26" name="Google Shape;326;g12f6ee6f515_0_7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g12f6ee6f515_0_76"/>
          <p:cNvSpPr txBox="1"/>
          <p:nvPr/>
        </p:nvSpPr>
        <p:spPr>
          <a:xfrm>
            <a:off x="181350" y="873750"/>
            <a:ext cx="1066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El equipo también es importante y dependiente del lugar al que vamos.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2f6ee6f515_0_243"/>
          <p:cNvPicPr preferRelativeResize="0"/>
          <p:nvPr/>
        </p:nvPicPr>
        <p:blipFill rotWithShape="1">
          <a:blip r:embed="rId3">
            <a:alphaModFix/>
          </a:blip>
          <a:srcRect t="22430" b="15844"/>
          <a:stretch/>
        </p:blipFill>
        <p:spPr>
          <a:xfrm>
            <a:off x="2231775" y="5245650"/>
            <a:ext cx="1857375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2f6ee6f515_0_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650" y="44790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2f6ee6f515_0_243"/>
          <p:cNvPicPr preferRelativeResize="0"/>
          <p:nvPr/>
        </p:nvPicPr>
        <p:blipFill rotWithShape="1">
          <a:blip r:embed="rId5">
            <a:alphaModFix/>
          </a:blip>
          <a:srcRect b="15874"/>
          <a:stretch/>
        </p:blipFill>
        <p:spPr>
          <a:xfrm>
            <a:off x="3999025" y="3445825"/>
            <a:ext cx="2143125" cy="18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2f6ee6f515_0_243"/>
          <p:cNvSpPr txBox="1"/>
          <p:nvPr/>
        </p:nvSpPr>
        <p:spPr>
          <a:xfrm>
            <a:off x="350175" y="1343225"/>
            <a:ext cx="5496300" cy="4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Lentes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*Martillo geológico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*HCl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*Lupa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*Rayador/Porcelana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*Bastones de trekking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Bolsas de muestras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Micas tamaño carta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Lápices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Mapera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7" name="Google Shape;337;g12f6ee6f515_0_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1300" y="42122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2f6ee6f515_0_243"/>
          <p:cNvPicPr preferRelativeResize="0"/>
          <p:nvPr/>
        </p:nvPicPr>
        <p:blipFill rotWithShape="1">
          <a:blip r:embed="rId7">
            <a:alphaModFix/>
          </a:blip>
          <a:srcRect l="23426" t="4956" r="21567" b="12576"/>
          <a:stretch/>
        </p:blipFill>
        <p:spPr>
          <a:xfrm>
            <a:off x="4137850" y="1801300"/>
            <a:ext cx="991675" cy="1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2f6ee6f515_0_243"/>
          <p:cNvPicPr preferRelativeResize="0"/>
          <p:nvPr/>
        </p:nvPicPr>
        <p:blipFill rotWithShape="1">
          <a:blip r:embed="rId8">
            <a:alphaModFix/>
          </a:blip>
          <a:srcRect b="15874"/>
          <a:stretch/>
        </p:blipFill>
        <p:spPr>
          <a:xfrm>
            <a:off x="5030375" y="635098"/>
            <a:ext cx="2143125" cy="18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2f6ee6f515_0_2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44100" y="3052176"/>
            <a:ext cx="1860881" cy="18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2f6ee6f515_0_243"/>
          <p:cNvPicPr preferRelativeResize="0"/>
          <p:nvPr/>
        </p:nvPicPr>
        <p:blipFill rotWithShape="1">
          <a:blip r:embed="rId10">
            <a:alphaModFix/>
          </a:blip>
          <a:srcRect t="17530" b="12657"/>
          <a:stretch/>
        </p:blipFill>
        <p:spPr>
          <a:xfrm>
            <a:off x="9926650" y="4921350"/>
            <a:ext cx="1802850" cy="12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12f6ee6f515_0_2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g12f6ee6f515_0_24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g12f6ee6f515_0_24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46" name="Google Shape;346;g12f6ee6f515_0_24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47" name="Google Shape;347;g12f6ee6f515_0_24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48" name="Google Shape;348;g12f6ee6f515_0_24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49" name="Google Shape;349;g12f6ee6f515_0_24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50" name="Google Shape;350;g12f6ee6f515_0_24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g12f6ee6f515_0_243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- Herramientas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2" name="Google Shape;352;g12f6ee6f515_0_2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08375" y="770900"/>
            <a:ext cx="2163866" cy="12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2f6ee6f515_0_2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72250" y="770900"/>
            <a:ext cx="2247900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2f6ee6f515_0_243"/>
          <p:cNvPicPr preferRelativeResize="0"/>
          <p:nvPr/>
        </p:nvPicPr>
        <p:blipFill rotWithShape="1">
          <a:blip r:embed="rId13">
            <a:alphaModFix/>
          </a:blip>
          <a:srcRect l="24118" r="19727"/>
          <a:stretch/>
        </p:blipFill>
        <p:spPr>
          <a:xfrm>
            <a:off x="10907325" y="2778213"/>
            <a:ext cx="12034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2f6ee6f515_0_243"/>
          <p:cNvPicPr preferRelativeResize="0"/>
          <p:nvPr/>
        </p:nvPicPr>
        <p:blipFill rotWithShape="1">
          <a:blip r:embed="rId14">
            <a:alphaModFix/>
          </a:blip>
          <a:srcRect l="11441" b="18533"/>
          <a:stretch/>
        </p:blipFill>
        <p:spPr>
          <a:xfrm>
            <a:off x="6594313" y="2636098"/>
            <a:ext cx="1659762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2f6ee6f515_0_2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35775" y="2029463"/>
            <a:ext cx="1874200" cy="12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2f6ee6f515_0_2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29522" y="2354072"/>
            <a:ext cx="1522725" cy="15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12f6ee6f515_0_243"/>
          <p:cNvSpPr txBox="1"/>
          <p:nvPr/>
        </p:nvSpPr>
        <p:spPr>
          <a:xfrm>
            <a:off x="5070586" y="6227813"/>
            <a:ext cx="2905013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dirty="0">
                <a:latin typeface="Calibri"/>
                <a:ea typeface="Calibri"/>
                <a:cs typeface="Calibri"/>
                <a:sym typeface="Calibri"/>
              </a:rPr>
              <a:t>*Bolsas de muestras en Plásticos Londres: Londres 28, Santiago, Región Metropolitana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2f6ee6f515_0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050" y="1549645"/>
            <a:ext cx="3927150" cy="42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12f6ee6f515_0_2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g12f6ee6f515_0_25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g12f6ee6f515_0_25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69" name="Google Shape;369;g12f6ee6f515_0_25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70" name="Google Shape;370;g12f6ee6f515_0_25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71" name="Google Shape;371;g12f6ee6f515_0_25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72" name="Google Shape;372;g12f6ee6f515_0_25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73" name="Google Shape;373;g12f6ee6f515_0_25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g12f6ee6f515_0_256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g12f6ee6f515_0_256"/>
          <p:cNvSpPr txBox="1"/>
          <p:nvPr/>
        </p:nvSpPr>
        <p:spPr>
          <a:xfrm>
            <a:off x="535875" y="1734025"/>
            <a:ext cx="7643700" cy="3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una </a:t>
            </a:r>
            <a:r>
              <a:rPr lang="es-CL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tradición</a:t>
            </a: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aún irremplazable.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Permite recoger datos y observaciones en terreno rápidamente.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 ser ordenada y legible, entendible por uno mismo y por el equipo con el que trabajo.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◆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Recordar que la libreta no es personal, es para toda persona que necesite revisar la información.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 diferenciar los datos duros (observaciones) de las interpretaciones.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f6ee6f515_0_3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g12f6ee6f515_0_36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g12f6ee6f515_0_36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85" name="Google Shape;385;g12f6ee6f515_0_36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86" name="Google Shape;386;g12f6ee6f515_0_36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87" name="Google Shape;387;g12f6ee6f515_0_36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88" name="Google Shape;388;g12f6ee6f515_0_36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89" name="Google Shape;389;g12f6ee6f515_0_36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g12f6ee6f515_0_368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g12f6ee6f515_0_368"/>
          <p:cNvSpPr txBox="1"/>
          <p:nvPr/>
        </p:nvSpPr>
        <p:spPr>
          <a:xfrm>
            <a:off x="535875" y="1581625"/>
            <a:ext cx="7643700" cy="42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romanUcPeriod"/>
            </a:pPr>
            <a:r>
              <a:rPr lang="es-CL" sz="28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Características de una buena libreta</a:t>
            </a:r>
            <a:endParaRPr sz="28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Portátil pero no tan pequeña (12x20cm)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Tapa dura para mediciones estructurales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 piezas metálicas (espiral) por interferencias magnéticas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Hoja cuadriculada (deseable) para escala de columnas y perfiles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Hojas suficientes para el terreno (3-5 hojas por día)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 contener las pautas, diagramas, resúmenes (“torpedos”) necesarios. No tener hojas sueltas!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2" name="Google Shape;392;g12f6ee6f515_0_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138" y="1634050"/>
            <a:ext cx="3286125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2" descr="Imagen rotada de una roc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 t="14934" b="11660"/>
          <a:stretch/>
        </p:blipFill>
        <p:spPr>
          <a:xfrm>
            <a:off x="554478" y="588523"/>
            <a:ext cx="5293660" cy="568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8341936" y="985458"/>
            <a:ext cx="16402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ÍNDICE</a:t>
            </a:r>
            <a:endParaRPr/>
          </a:p>
        </p:txBody>
      </p:sp>
      <p:graphicFrame>
        <p:nvGraphicFramePr>
          <p:cNvPr id="101" name="Google Shape;101;p2"/>
          <p:cNvGraphicFramePr/>
          <p:nvPr>
            <p:extLst>
              <p:ext uri="{D42A27DB-BD31-4B8C-83A1-F6EECF244321}">
                <p14:modId xmlns:p14="http://schemas.microsoft.com/office/powerpoint/2010/main" val="1279702227"/>
              </p:ext>
            </p:extLst>
          </p:nvPr>
        </p:nvGraphicFramePr>
        <p:xfrm>
          <a:off x="7015655" y="2134491"/>
          <a:ext cx="4292825" cy="3215700"/>
        </p:xfrm>
        <a:graphic>
          <a:graphicData uri="http://schemas.openxmlformats.org/drawingml/2006/table">
            <a:tbl>
              <a:tblPr firstRow="1" bandRow="1">
                <a:noFill/>
                <a:tableStyleId>{C3B00874-3D9F-491B-A729-BEC7B4F1AF10}</a:tableStyleId>
              </a:tblPr>
              <a:tblGrid>
                <a:gridCol w="62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7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lang="es-CL" sz="24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Planificación*</a:t>
                      </a:r>
                      <a:endParaRPr lang="es-CL" sz="24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7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Vestuario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Equipo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Campamento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Progresión 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Peligros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Técnicas y principios NDR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f6ee6f515_0_3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g12f6ee6f515_0_38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g12f6ee6f515_0_38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02" name="Google Shape;402;g12f6ee6f515_0_38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03" name="Google Shape;403;g12f6ee6f515_0_38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04" name="Google Shape;404;g12f6ee6f515_0_38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05" name="Google Shape;405;g12f6ee6f515_0_38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06" name="Google Shape;406;g12f6ee6f515_0_38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g12f6ee6f515_0_386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g12f6ee6f515_0_386"/>
          <p:cNvSpPr txBox="1"/>
          <p:nvPr/>
        </p:nvSpPr>
        <p:spPr>
          <a:xfrm>
            <a:off x="535875" y="1734025"/>
            <a:ext cx="7643700" cy="4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 </a:t>
            </a:r>
            <a:r>
              <a:rPr lang="es-CL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Torpedos libreta de terreno</a:t>
            </a:r>
            <a:endParaRPr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de rocas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Escala de tiempo geológico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Sedimentología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Facies metamórficas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Zonas de alteración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Geología estructural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Geocronología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Fósiles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Remociones en masa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" name="Google Shape;409;g12f6ee6f515_0_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138" y="1634050"/>
            <a:ext cx="3286125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f6ee6f515_0_4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g12f6ee6f515_0_40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g12f6ee6f515_0_40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19" name="Google Shape;419;g12f6ee6f515_0_40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20" name="Google Shape;420;g12f6ee6f515_0_40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21" name="Google Shape;421;g12f6ee6f515_0_40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22" name="Google Shape;422;g12f6ee6f515_0_40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23" name="Google Shape;423;g12f6ee6f515_0_40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g12f6ee6f515_0_404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g12f6ee6f515_0_404"/>
          <p:cNvSpPr txBox="1"/>
          <p:nvPr/>
        </p:nvSpPr>
        <p:spPr>
          <a:xfrm>
            <a:off x="360775" y="1343225"/>
            <a:ext cx="49263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 </a:t>
            </a:r>
            <a:r>
              <a:rPr lang="es-CL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Torpedos libreta de terreno</a:t>
            </a:r>
            <a:endParaRPr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de rocas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QAP rocas intrusivas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QAP rocas extrusivas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Pauta rocas piroclásticas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Triángulo rocas piroclásticas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Estimación de minerales máficos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Pauta descripción de rocas metamórficas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fábrica, estructura, textura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rocas ultramáficas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rocas sedimentarias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Triángulo clasificación arenitas y wackas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de rocas de falla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Escala de tiempo geológico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s-CL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Tabla crono</a:t>
            </a: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estratigráfica actualiza</a:t>
            </a:r>
            <a:r>
              <a:rPr lang="es-CL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g12f6ee6f515_0_404"/>
          <p:cNvSpPr txBox="1"/>
          <p:nvPr/>
        </p:nvSpPr>
        <p:spPr>
          <a:xfrm>
            <a:off x="4154400" y="1992900"/>
            <a:ext cx="4166700" cy="3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Sedimentología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*Resumen estructuras sedimentarias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granulometría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tipos de contacto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*Simbologías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Facies metamórficas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Resumen facies metamórficas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clasificación P-T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Zonas de alteración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*Tabla de alteraciones de Corbett &amp; Leach 1998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*Zonación/estilos de mineralización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*Perfil enriquecimiento secundario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g12f6ee6f515_0_404"/>
          <p:cNvSpPr txBox="1"/>
          <p:nvPr/>
        </p:nvSpPr>
        <p:spPr>
          <a:xfrm>
            <a:off x="8424300" y="2007000"/>
            <a:ext cx="3643200" cy="3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Geología estructural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Regla de las V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Esfuerzos en tipos de fallas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*Tipos de pliegues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Geocronología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Temperatura de cierre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*Tipos de dataciones, rango edad, costo.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.*Metodología dataciones/muestreo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Fósiles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*Fósiles comunes y referencia de edad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Remociones en masa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*Tipos de remociones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2f6ee6f515_0_2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g12f6ee6f515_0_28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g12f6ee6f515_0_28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37" name="Google Shape;437;g12f6ee6f515_0_28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38" name="Google Shape;438;g12f6ee6f515_0_28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39" name="Google Shape;439;g12f6ee6f515_0_28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40" name="Google Shape;440;g12f6ee6f515_0_28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41" name="Google Shape;441;g12f6ee6f515_0_28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g12f6ee6f515_0_282"/>
          <p:cNvSpPr txBox="1"/>
          <p:nvPr/>
        </p:nvSpPr>
        <p:spPr>
          <a:xfrm>
            <a:off x="741850" y="1322875"/>
            <a:ext cx="6511800" cy="244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Consideraciones</a:t>
            </a: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Elegir lugar plano (ojo lluvia) y protegido del viento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Limpiar la zona de elementos punzantes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Orientar la </a:t>
            </a:r>
            <a:r>
              <a:rPr lang="es-CL" sz="21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carpa en contra del viento</a:t>
            </a:r>
            <a:endParaRPr sz="21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Estacar en 45° hacia la carpa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3" name="Google Shape;443;g12f6ee6f515_0_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050" y="1170475"/>
            <a:ext cx="4633549" cy="353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12f6ee6f515_0_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5200" y="3768129"/>
            <a:ext cx="2877300" cy="228255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g12f6ee6f515_0_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542" y="3768129"/>
            <a:ext cx="3045658" cy="228255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6" name="Google Shape;446;g12f6ee6f515_0_282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Carpa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2f6ee6f515_0_4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g12f6ee6f515_0_43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g12f6ee6f515_0_43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56" name="Google Shape;456;g12f6ee6f515_0_43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57" name="Google Shape;457;g12f6ee6f515_0_43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58" name="Google Shape;458;g12f6ee6f515_0_43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59" name="Google Shape;459;g12f6ee6f515_0_43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60" name="Google Shape;460;g12f6ee6f515_0_43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1" name="Google Shape;461;g12f6ee6f515_0_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00" y="3071813"/>
            <a:ext cx="505777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12f6ee6f515_0_438"/>
          <p:cNvPicPr preferRelativeResize="0"/>
          <p:nvPr/>
        </p:nvPicPr>
        <p:blipFill rotWithShape="1">
          <a:blip r:embed="rId4">
            <a:alphaModFix/>
          </a:blip>
          <a:srcRect r="37221"/>
          <a:stretch/>
        </p:blipFill>
        <p:spPr>
          <a:xfrm>
            <a:off x="5192970" y="787675"/>
            <a:ext cx="6511801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12f6ee6f515_0_438"/>
          <p:cNvSpPr txBox="1"/>
          <p:nvPr/>
        </p:nvSpPr>
        <p:spPr>
          <a:xfrm>
            <a:off x="1325225" y="9232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12700" lvl="0" indent="-355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Varillas 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Estacas 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Vientos 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Techo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Footprint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Tienda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4" name="Google Shape;464;g12f6ee6f515_0_438"/>
          <p:cNvSpPr txBox="1"/>
          <p:nvPr/>
        </p:nvSpPr>
        <p:spPr>
          <a:xfrm>
            <a:off x="807300" y="5734613"/>
            <a:ext cx="105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https://www.lacumbreonline.cl/blog/equipo/en-que-te-debes-fijar-al-escoger-tu-carpa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12f6ee6f515_0_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325" y="2567864"/>
            <a:ext cx="3359475" cy="335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2f6ee6f515_0_4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g12f6ee6f515_0_46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g12f6ee6f515_0_46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75" name="Google Shape;475;g12f6ee6f515_0_46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76" name="Google Shape;476;g12f6ee6f515_0_46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77" name="Google Shape;477;g12f6ee6f515_0_46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78" name="Google Shape;478;g12f6ee6f515_0_46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79" name="Google Shape;479;g12f6ee6f515_0_46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0" name="Google Shape;480;g12f6ee6f515_0_464"/>
          <p:cNvSpPr txBox="1"/>
          <p:nvPr/>
        </p:nvSpPr>
        <p:spPr>
          <a:xfrm>
            <a:off x="807300" y="5734613"/>
            <a:ext cx="105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https://www.lacumbreonline.cl/blog/equipo/en-que-te-debes-fijar-al-escoger-tu-carpa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1" name="Google Shape;481;g12f6ee6f515_0_4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075" y="776775"/>
            <a:ext cx="58007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2f6ee6f515_0_4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5050" y="3328438"/>
            <a:ext cx="3009900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2f6ee6f515_0_464"/>
          <p:cNvSpPr txBox="1"/>
          <p:nvPr/>
        </p:nvSpPr>
        <p:spPr>
          <a:xfrm>
            <a:off x="1536600" y="1895850"/>
            <a:ext cx="202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estaciones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4" name="Google Shape;484;g12f6ee6f515_0_464"/>
          <p:cNvSpPr txBox="1"/>
          <p:nvPr/>
        </p:nvSpPr>
        <p:spPr>
          <a:xfrm>
            <a:off x="7174000" y="1895850"/>
            <a:ext cx="202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estaciones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g12f6ee6f515_0_464"/>
          <p:cNvSpPr txBox="1"/>
          <p:nvPr/>
        </p:nvSpPr>
        <p:spPr>
          <a:xfrm>
            <a:off x="6884200" y="2401650"/>
            <a:ext cx="4194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Precio mayor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Peso mayor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Mayor  protección contra el viento/nieve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Google Shape;486;g12f6ee6f515_0_464"/>
          <p:cNvSpPr txBox="1"/>
          <p:nvPr/>
        </p:nvSpPr>
        <p:spPr>
          <a:xfrm>
            <a:off x="1050000" y="2538525"/>
            <a:ext cx="3000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Precio menor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Peso menor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Google Shape;487;g12f6ee6f515_0_464"/>
          <p:cNvSpPr txBox="1"/>
          <p:nvPr/>
        </p:nvSpPr>
        <p:spPr>
          <a:xfrm>
            <a:off x="8935175" y="1022125"/>
            <a:ext cx="300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Expedición/Alta montaña</a:t>
            </a:r>
            <a:endParaRPr sz="19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2f6ee6f515_0_5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5" name="Google Shape;495;g12f6ee6f515_0_501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g12f6ee6f515_0_501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97" name="Google Shape;497;g12f6ee6f515_0_501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98" name="Google Shape;498;g12f6ee6f515_0_501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99" name="Google Shape;499;g12f6ee6f515_0_501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500" name="Google Shape;500;g12f6ee6f515_0_501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01" name="Google Shape;501;g12f6ee6f515_0_501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g12f6ee6f515_0_501"/>
          <p:cNvSpPr txBox="1"/>
          <p:nvPr/>
        </p:nvSpPr>
        <p:spPr>
          <a:xfrm>
            <a:off x="807300" y="5734613"/>
            <a:ext cx="105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https://www.lacumbreonline.cl/blog/equipo/rangos-de-temperatura-de-un-saco-de-dormir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3" name="Google Shape;503;g12f6ee6f515_0_501"/>
          <p:cNvSpPr txBox="1"/>
          <p:nvPr/>
        </p:nvSpPr>
        <p:spPr>
          <a:xfrm>
            <a:off x="428625" y="1388450"/>
            <a:ext cx="3204300" cy="2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Saco de dormir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Colchoneta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Linterna frontal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Mochila (50-80L)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4" name="Google Shape;504;g12f6ee6f515_0_5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25" y="3547000"/>
            <a:ext cx="39243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2f6ee6f515_0_5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850" y="892200"/>
            <a:ext cx="1865050" cy="30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12f6ee6f515_0_5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9200" y="1309375"/>
            <a:ext cx="5688399" cy="349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12f6ee6f515_0_501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Otros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2f6ee6f515_0_2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g12f6ee6f515_0_295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g12f6ee6f515_0_295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17" name="Google Shape;517;g12f6ee6f515_0_295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18" name="Google Shape;518;g12f6ee6f515_0_295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9" name="Google Shape;519;g12f6ee6f515_0_295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520" name="Google Shape;520;g12f6ee6f515_0_295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21" name="Google Shape;521;g12f6ee6f515_0_295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2" name="Google Shape;522;g12f6ee6f515_0_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75" y="666388"/>
            <a:ext cx="10687050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2f6ee6f515_0_5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g12f6ee6f515_0_53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g12f6ee6f515_0_53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32" name="Google Shape;532;g12f6ee6f515_0_53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33" name="Google Shape;533;g12f6ee6f515_0_53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g12f6ee6f515_0_53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535" name="Google Shape;535;g12f6ee6f515_0_53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36" name="Google Shape;536;g12f6ee6f515_0_53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7" name="Google Shape;537;g12f6ee6f515_0_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925" y="591775"/>
            <a:ext cx="10190153" cy="567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2f6ee6f515_0_3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5" name="Google Shape;545;g12f6ee6f515_0_30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g12f6ee6f515_0_30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47" name="Google Shape;547;g12f6ee6f515_0_30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48" name="Google Shape;548;g12f6ee6f515_0_30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9" name="Google Shape;549;g12f6ee6f515_0_30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g12f6ee6f515_0_30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51" name="Google Shape;551;g12f6ee6f515_0_30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g12f6ee6f515_0_308"/>
          <p:cNvSpPr txBox="1"/>
          <p:nvPr/>
        </p:nvSpPr>
        <p:spPr>
          <a:xfrm>
            <a:off x="419100" y="1472675"/>
            <a:ext cx="11353800" cy="4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 objetivos</a:t>
            </a:r>
            <a:endParaRPr sz="2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7100" marR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 peligros que se asocian a procesos y condiciones naturales que no depende de la  presencia humana.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Caída de roca – Desprendimientos – Terremotos – Erupciones – Inestabilidad de relieves –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Fauna y flora peligrosa – Agentes atmosféricos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 subjetivos</a:t>
            </a:r>
            <a:endParaRPr sz="2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710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 peligros que se asocian directamente al actuar humano.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Hipotermia – Hipoxia - Fotoqueratitis – Quemaduras – Mal de altura – Insolación –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Deshidratación – Exceso de confianza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g12f6ee6f515_0_308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2f6ee6f515_0_5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g12f6ee6f515_0_56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g12f6ee6f515_0_56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63" name="Google Shape;563;g12f6ee6f515_0_56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64" name="Google Shape;564;g12f6ee6f515_0_56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g12f6ee6f515_0_56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g12f6ee6f515_0_56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67" name="Google Shape;567;g12f6ee6f515_0_56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g12f6ee6f515_0_563"/>
          <p:cNvSpPr txBox="1"/>
          <p:nvPr/>
        </p:nvSpPr>
        <p:spPr>
          <a:xfrm>
            <a:off x="419100" y="1323900"/>
            <a:ext cx="113538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Tomar  constantemente  cursos  de  introducción  al  montañismo,  primeros  auxilios,  entre  otros.  (FEACH, ENAM, ACGM, AwkaExpediciones, @allendes.camilo)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7137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agua y comida suficiente.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7137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abrigo SIEMPRE!!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siempre linterna frontal.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549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Usar el equipo adecuado e imprescindible (lentes, bloqueador solar, gorro, sombrero). 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549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Atento a las caídas de roca cuando se esté martillando o a los pies de algún escarpe o afloramiento.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549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Siempre estar con al menos dos personas más (siempre grupos de 3 personas mínimo).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30226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Avisar siempre donde se va a estar y dejar indicaciones o itinerario de actividades. 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30226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Jamás sobre exigirse físicamente.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46990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BOTIQUÍN PERSONAL (gazas, suero fisiológico, tijeras, apósitos, parche curita, vendaje, manta térmica,  mascarilla, guantes de latex, medicamentos)</a:t>
            </a:r>
            <a:endParaRPr sz="2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" name="Google Shape;569;g12f6ee6f515_0_563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Recomendaciones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FECHAS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390237" y="1328117"/>
            <a:ext cx="4602400" cy="44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r>
              <a:rPr lang="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Calendario</a:t>
            </a:r>
          </a:p>
          <a:p>
            <a:pPr lvl="1" algn="just"/>
            <a:r>
              <a:rPr lang="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Pendiente: Charla de car</a:t>
            </a:r>
            <a:r>
              <a:rPr lang="es-C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cter </a:t>
            </a:r>
            <a:r>
              <a:rPr lang="e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OBLIGATORIO</a:t>
            </a:r>
            <a:r>
              <a:rPr lang="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sobre </a:t>
            </a:r>
            <a:r>
              <a:rPr lang="es-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ACOSO </a:t>
            </a: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SEXUAL, VIOLENCIA </a:t>
            </a:r>
            <a:r>
              <a:rPr lang="es-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GÉNERO</a:t>
            </a: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ACOSO LABORAL </a:t>
            </a:r>
            <a:r>
              <a:rPr lang="es-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DISCRIMINACIÓN ARBITRARIA</a:t>
            </a:r>
            <a:endParaRPr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333"/>
              </a:spcBef>
            </a:pPr>
            <a:r>
              <a:rPr lang="e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Presentaciones</a:t>
            </a:r>
          </a:p>
          <a:p>
            <a:pPr>
              <a:spcBef>
                <a:spcPts val="1333"/>
              </a:spcBef>
            </a:pPr>
            <a:r>
              <a:rPr lang="e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Entrega Pre-Informe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333"/>
              </a:spcBef>
            </a:pPr>
            <a:r>
              <a:rPr lang="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Terreno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19170">
              <a:buChar char="➔"/>
            </a:pPr>
            <a:r>
              <a:rPr lang="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Fecha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19170">
              <a:buChar char="➔"/>
            </a:pPr>
            <a:r>
              <a:rPr lang="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Logística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s"/>
              <a:pPr/>
              <a:t>3</a:t>
            </a:fld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021" y="80152"/>
            <a:ext cx="3184009" cy="225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8526" y="102434"/>
            <a:ext cx="3141745" cy="222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0868" y="2287134"/>
            <a:ext cx="3141745" cy="222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/>
          <p:nvPr/>
        </p:nvSpPr>
        <p:spPr>
          <a:xfrm>
            <a:off x="8468891" y="3732033"/>
            <a:ext cx="2211809" cy="405533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39" name="Google Shape;139;p18"/>
          <p:cNvSpPr/>
          <p:nvPr/>
        </p:nvSpPr>
        <p:spPr>
          <a:xfrm>
            <a:off x="8468891" y="3337234"/>
            <a:ext cx="3042275" cy="3948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43" name="Google Shape;143;p18"/>
          <p:cNvSpPr/>
          <p:nvPr/>
        </p:nvSpPr>
        <p:spPr>
          <a:xfrm>
            <a:off x="8467475" y="1534667"/>
            <a:ext cx="2980167" cy="332000"/>
          </a:xfrm>
          <a:prstGeom prst="flowChartProcess">
            <a:avLst/>
          </a:prstGeom>
          <a:solidFill>
            <a:schemeClr val="accent2">
              <a:alpha val="45980"/>
            </a:scheme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44" name="Google Shape;144;p18"/>
          <p:cNvSpPr/>
          <p:nvPr/>
        </p:nvSpPr>
        <p:spPr>
          <a:xfrm>
            <a:off x="8467475" y="1898067"/>
            <a:ext cx="2980167" cy="332000"/>
          </a:xfrm>
          <a:prstGeom prst="flowChartProcess">
            <a:avLst/>
          </a:prstGeom>
          <a:solidFill>
            <a:schemeClr val="accent2">
              <a:alpha val="45980"/>
            </a:scheme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45" name="Google Shape;145;p18"/>
          <p:cNvSpPr/>
          <p:nvPr/>
        </p:nvSpPr>
        <p:spPr>
          <a:xfrm>
            <a:off x="10199899" y="454200"/>
            <a:ext cx="1259567" cy="332000"/>
          </a:xfrm>
          <a:prstGeom prst="flowChartProcess">
            <a:avLst/>
          </a:prstGeom>
          <a:solidFill>
            <a:schemeClr val="accent2">
              <a:alpha val="45980"/>
            </a:scheme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46" name="Google Shape;146;p18"/>
          <p:cNvSpPr/>
          <p:nvPr/>
        </p:nvSpPr>
        <p:spPr>
          <a:xfrm>
            <a:off x="5248754" y="1897118"/>
            <a:ext cx="1751467" cy="394800"/>
          </a:xfrm>
          <a:prstGeom prst="flowChartProcess">
            <a:avLst/>
          </a:prstGeom>
          <a:solidFill>
            <a:schemeClr val="accent2">
              <a:alpha val="45980"/>
            </a:scheme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48" name="Google Shape;148;p18"/>
          <p:cNvSpPr/>
          <p:nvPr/>
        </p:nvSpPr>
        <p:spPr>
          <a:xfrm>
            <a:off x="6566025" y="1532567"/>
            <a:ext cx="332000" cy="332000"/>
          </a:xfrm>
          <a:prstGeom prst="ellipse">
            <a:avLst/>
          </a:prstGeom>
          <a:solidFill>
            <a:srgbClr val="00FF00">
              <a:alpha val="35270"/>
            </a:srgbClr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49" name="Google Shape;149;p18"/>
          <p:cNvSpPr/>
          <p:nvPr/>
        </p:nvSpPr>
        <p:spPr>
          <a:xfrm>
            <a:off x="6554350" y="413834"/>
            <a:ext cx="332000" cy="332000"/>
          </a:xfrm>
          <a:prstGeom prst="ellipse">
            <a:avLst/>
          </a:prstGeom>
          <a:solidFill>
            <a:srgbClr val="9900FF">
              <a:alpha val="43750"/>
            </a:srgbClr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51" name="Google Shape;151;p18"/>
          <p:cNvSpPr/>
          <p:nvPr/>
        </p:nvSpPr>
        <p:spPr>
          <a:xfrm>
            <a:off x="8940765" y="2635499"/>
            <a:ext cx="1654633" cy="332000"/>
          </a:xfrm>
          <a:prstGeom prst="ellipse">
            <a:avLst/>
          </a:prstGeom>
          <a:solidFill>
            <a:srgbClr val="1155CC">
              <a:alpha val="5402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52" name="Google Shape;152;p18"/>
          <p:cNvSpPr/>
          <p:nvPr/>
        </p:nvSpPr>
        <p:spPr>
          <a:xfrm>
            <a:off x="8479342" y="786200"/>
            <a:ext cx="2980167" cy="748467"/>
          </a:xfrm>
          <a:prstGeom prst="flowChartProcess">
            <a:avLst/>
          </a:prstGeom>
          <a:solidFill>
            <a:srgbClr val="FF00FF">
              <a:alpha val="16069"/>
            </a:srgbClr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aphicFrame>
        <p:nvGraphicFramePr>
          <p:cNvPr id="153" name="Google Shape;153;p18"/>
          <p:cNvGraphicFramePr/>
          <p:nvPr>
            <p:extLst>
              <p:ext uri="{D42A27DB-BD31-4B8C-83A1-F6EECF244321}">
                <p14:modId xmlns:p14="http://schemas.microsoft.com/office/powerpoint/2010/main" val="2508571035"/>
              </p:ext>
            </p:extLst>
          </p:nvPr>
        </p:nvGraphicFramePr>
        <p:xfrm>
          <a:off x="5305218" y="4547751"/>
          <a:ext cx="2980167" cy="20926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74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Revisión Equipos Terreno</a:t>
                      </a:r>
                      <a:endParaRPr sz="1100" dirty="0">
                        <a:solidFill>
                          <a:srgbClr val="434343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38100" marR="381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74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 smtClean="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Seguridad/No dejar rastro</a:t>
                      </a:r>
                      <a:endParaRPr sz="1100" dirty="0">
                        <a:solidFill>
                          <a:srgbClr val="434343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38100" marR="381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dirty="0" smtClean="0">
                          <a:solidFill>
                            <a:srgbClr val="434343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Revisión conceptos básicos (Libreta y brújula)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38100" marR="381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68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Preparación Mareriales Terreno (Imágenes satelitales Impresión)</a:t>
                      </a:r>
                      <a:endParaRPr sz="110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38100" marR="381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Elipse 34"/>
          <p:cNvSpPr/>
          <p:nvPr/>
        </p:nvSpPr>
        <p:spPr>
          <a:xfrm>
            <a:off x="8943108" y="820534"/>
            <a:ext cx="332000" cy="350733"/>
          </a:xfrm>
          <a:prstGeom prst="ellipse">
            <a:avLst/>
          </a:prstGeom>
          <a:solidFill>
            <a:schemeClr val="accent4">
              <a:lumMod val="60000"/>
              <a:lumOff val="40000"/>
              <a:alpha val="5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>
              <a:solidFill>
                <a:srgbClr val="416230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8940766" y="1168234"/>
            <a:ext cx="332000" cy="350733"/>
          </a:xfrm>
          <a:prstGeom prst="ellipse">
            <a:avLst/>
          </a:prstGeom>
          <a:solidFill>
            <a:schemeClr val="accent4">
              <a:lumMod val="60000"/>
              <a:lumOff val="40000"/>
              <a:alpha val="5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>
              <a:solidFill>
                <a:srgbClr val="416230"/>
              </a:solidFill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10263399" y="1152750"/>
            <a:ext cx="332000" cy="350733"/>
          </a:xfrm>
          <a:prstGeom prst="ellipse">
            <a:avLst/>
          </a:prstGeom>
          <a:solidFill>
            <a:srgbClr val="FF0000">
              <a:alpha val="5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>
              <a:solidFill>
                <a:srgbClr val="41623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20973" y="4737940"/>
            <a:ext cx="1277554" cy="379656"/>
          </a:xfrm>
          <a:prstGeom prst="rect">
            <a:avLst/>
          </a:prstGeom>
          <a:solidFill>
            <a:srgbClr val="9900FF">
              <a:alpha val="43750"/>
            </a:srgbClr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67"/>
            </a:lvl1pPr>
          </a:lstStyle>
          <a:p>
            <a:r>
              <a:rPr lang="es-ES" dirty="0"/>
              <a:t>2 de junio</a:t>
            </a:r>
            <a:endParaRPr lang="es-CL" dirty="0"/>
          </a:p>
        </p:txBody>
      </p:sp>
      <p:sp>
        <p:nvSpPr>
          <p:cNvPr id="42" name="CuadroTexto 41"/>
          <p:cNvSpPr txBox="1"/>
          <p:nvPr/>
        </p:nvSpPr>
        <p:spPr>
          <a:xfrm>
            <a:off x="8246110" y="5521934"/>
            <a:ext cx="466464" cy="379656"/>
          </a:xfrm>
          <a:prstGeom prst="rect">
            <a:avLst/>
          </a:prstGeom>
          <a:solidFill>
            <a:srgbClr val="00FF00">
              <a:alpha val="35270"/>
            </a:srgbClr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67"/>
            </a:lvl1pPr>
          </a:lstStyle>
          <a:p>
            <a:r>
              <a:rPr lang="es-ES" dirty="0"/>
              <a:t>?</a:t>
            </a:r>
            <a:endParaRPr lang="es-CL" dirty="0"/>
          </a:p>
        </p:txBody>
      </p:sp>
      <p:sp>
        <p:nvSpPr>
          <p:cNvPr id="43" name="CuadroTexto 42"/>
          <p:cNvSpPr txBox="1"/>
          <p:nvPr/>
        </p:nvSpPr>
        <p:spPr>
          <a:xfrm>
            <a:off x="8073796" y="6130680"/>
            <a:ext cx="1815791" cy="379656"/>
          </a:xfrm>
          <a:prstGeom prst="rect">
            <a:avLst/>
          </a:prstGeom>
          <a:solidFill>
            <a:srgbClr val="1155CC">
              <a:alpha val="5402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67"/>
            </a:lvl1pPr>
          </a:lstStyle>
          <a:p>
            <a:r>
              <a:rPr lang="es-ES" dirty="0"/>
              <a:t>2 -5 de agosto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594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12f6ee6f515_0_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773" y="517425"/>
            <a:ext cx="9078776" cy="54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12f6ee6f515_0_5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g12f6ee6f515_0_58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9" name="Google Shape;579;g12f6ee6f515_0_58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80" name="Google Shape;580;g12f6ee6f515_0_58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81" name="Google Shape;581;g12f6ee6f515_0_58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2" name="Google Shape;582;g12f6ee6f515_0_58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g12f6ee6f515_0_58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84" name="Google Shape;584;g12f6ee6f515_0_58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g12f6ee6f515_0_584"/>
          <p:cNvSpPr txBox="1"/>
          <p:nvPr/>
        </p:nvSpPr>
        <p:spPr>
          <a:xfrm>
            <a:off x="383476" y="696725"/>
            <a:ext cx="5996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Ratón de cola larga 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(Oligorizomys longicaudatus)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6" name="Google Shape;586;g12f6ee6f515_0_584"/>
          <p:cNvSpPr txBox="1"/>
          <p:nvPr/>
        </p:nvSpPr>
        <p:spPr>
          <a:xfrm>
            <a:off x="199287" y="3739750"/>
            <a:ext cx="63633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Cuerpo PEQUEÑO 6-8cm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Cola de 12cm (1.5 a 2X cuerpo)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Color  café  en  el  dorso  grisáceo en el vientre.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5% de ellos es portador del virus HANTA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través de mordeduras, </a:t>
            </a:r>
            <a:r>
              <a:rPr lang="es-CL" sz="20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fecas</a:t>
            </a: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y orina puede transmitir muchas enfermedades más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Solo oler su orina puede contagiarte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48" y="3166912"/>
            <a:ext cx="2308801" cy="15622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145549" y="4729201"/>
            <a:ext cx="78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Fecas</a:t>
            </a:r>
            <a:endParaRPr lang="es-C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2f6ee6f515_0_6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g12f6ee6f515_0_60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5" name="Google Shape;595;g12f6ee6f515_0_60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96" name="Google Shape;596;g12f6ee6f515_0_60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97" name="Google Shape;597;g12f6ee6f515_0_60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8" name="Google Shape;598;g12f6ee6f515_0_60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g12f6ee6f515_0_60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00" name="Google Shape;600;g12f6ee6f515_0_60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1" name="Google Shape;601;g12f6ee6f515_0_607"/>
          <p:cNvSpPr txBox="1"/>
          <p:nvPr/>
        </p:nvSpPr>
        <p:spPr>
          <a:xfrm>
            <a:off x="383476" y="696725"/>
            <a:ext cx="599640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Ratón de cola larga</a:t>
            </a:r>
            <a:endParaRPr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CL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Oligorizomys</a:t>
            </a: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CL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longicaudatus</a:t>
            </a:r>
            <a:r>
              <a:rPr lang="es-CL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CL" sz="32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32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 Hanta</a:t>
            </a:r>
            <a:endParaRPr sz="3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Google Shape;602;g12f6ee6f515_0_607"/>
          <p:cNvSpPr txBox="1"/>
          <p:nvPr/>
        </p:nvSpPr>
        <p:spPr>
          <a:xfrm>
            <a:off x="535875" y="2971388"/>
            <a:ext cx="7731600" cy="3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Recomendaciones</a:t>
            </a:r>
            <a:endParaRPr sz="20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Instalar el campamento sólo en lugares establecidos.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Escoge zonas limpias, alejadas de matorrales, basura o </a:t>
            </a:r>
            <a:r>
              <a:rPr lang="es-CL" sz="16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fecas</a:t>
            </a: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 carpas con cierre y verifica que éstas no tengan agujeros.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Guarda los alimentos en recipientes herméticos y mantenlos siempre cerrados. Nunca dejes basura, ollas o utensilios de cocina a la intemperie.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Cierra bien la carpa si vas a estar lejos de ella.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Deja la basura en recipientes asignados para ello.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03" name="Google Shape;603;g12f6ee6f515_0_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6497" y="531875"/>
            <a:ext cx="5796677" cy="32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12f6ee6f515_0_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588" y="696725"/>
            <a:ext cx="9936824" cy="57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2f6ee6f515_0_6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2" name="Google Shape;612;g12f6ee6f515_0_62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3" name="Google Shape;613;g12f6ee6f515_0_62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14" name="Google Shape;614;g12f6ee6f515_0_62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15" name="Google Shape;615;g12f6ee6f515_0_62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g12f6ee6f515_0_62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g12f6ee6f515_0_62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18" name="Google Shape;618;g12f6ee6f515_0_62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9" name="Google Shape;619;g12f6ee6f515_0_627"/>
          <p:cNvSpPr txBox="1"/>
          <p:nvPr/>
        </p:nvSpPr>
        <p:spPr>
          <a:xfrm>
            <a:off x="383476" y="696725"/>
            <a:ext cx="599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Vinchucas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2f6ee6f515_0_6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7" name="Google Shape;627;g12f6ee6f515_0_64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8" name="Google Shape;628;g12f6ee6f515_0_64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29" name="Google Shape;629;g12f6ee6f515_0_64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30" name="Google Shape;630;g12f6ee6f515_0_64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1" name="Google Shape;631;g12f6ee6f515_0_64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2" name="Google Shape;632;g12f6ee6f515_0_64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33" name="Google Shape;633;g12f6ee6f515_0_64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g12f6ee6f515_0_644"/>
          <p:cNvSpPr txBox="1"/>
          <p:nvPr/>
        </p:nvSpPr>
        <p:spPr>
          <a:xfrm>
            <a:off x="383476" y="696725"/>
            <a:ext cx="59964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Vinchucas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 de chagas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5" name="Google Shape;635;g12f6ee6f515_0_644"/>
          <p:cNvSpPr txBox="1"/>
          <p:nvPr/>
        </p:nvSpPr>
        <p:spPr>
          <a:xfrm>
            <a:off x="383475" y="2220425"/>
            <a:ext cx="492630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" lvl="0" indent="0" algn="l" rtl="0">
              <a:lnSpc>
                <a:spcPct val="158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https://www.youtube.com/watch?v=lnL85Z6D3JE</a:t>
            </a:r>
            <a:r>
              <a:rPr lang="es-C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1800">
                <a:solidFill>
                  <a:srgbClr val="0462C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462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12700" lvl="0" indent="0" algn="l" rtl="0">
              <a:lnSpc>
                <a:spcPct val="158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http://www.infochagas.org/</a:t>
            </a:r>
            <a:endParaRPr sz="18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2f6ee6f515_0_644"/>
          <p:cNvSpPr txBox="1"/>
          <p:nvPr/>
        </p:nvSpPr>
        <p:spPr>
          <a:xfrm>
            <a:off x="5378475" y="1199975"/>
            <a:ext cx="6643500" cy="4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Recomendaciones</a:t>
            </a:r>
            <a:endParaRPr sz="20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Dejar la carpa CERRADA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Tener cuidado al tomar descanso en lugares abierto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Monitorear constantemente entre el grupo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Revisar zapatos en la mañana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Usar vestuario manga larga / pantalón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 caso de picadura, NO RASCARSE, atrapar al insecto (vivo o muerto) y dar aviso.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vinchuca al ISP es más rápido que tomarse exámenes para ver la presencia del parásito en  sangre.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Pedir exámenes específicos en Centro de Salud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7" name="Google Shape;637;g12f6ee6f515_0_6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75" y="3245600"/>
            <a:ext cx="391477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12f6ee6f515_0_6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75" y="3756874"/>
            <a:ext cx="4340749" cy="288213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12f6ee6f515_0_6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g12f6ee6f515_0_66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7" name="Google Shape;647;g12f6ee6f515_0_66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48" name="Google Shape;648;g12f6ee6f515_0_66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49" name="Google Shape;649;g12f6ee6f515_0_66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0" name="Google Shape;650;g12f6ee6f515_0_66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1" name="Google Shape;651;g12f6ee6f515_0_66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52" name="Google Shape;652;g12f6ee6f515_0_66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Google Shape;653;g12f6ee6f515_0_668"/>
          <p:cNvSpPr txBox="1"/>
          <p:nvPr/>
        </p:nvSpPr>
        <p:spPr>
          <a:xfrm>
            <a:off x="383476" y="696725"/>
            <a:ext cx="599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Arañas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4" name="Google Shape;654;g12f6ee6f515_0_6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475" y="1652475"/>
            <a:ext cx="3940049" cy="19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12f6ee6f515_0_6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7550" y="778025"/>
            <a:ext cx="4926300" cy="326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12f6ee6f515_0_6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0000" y="4444380"/>
            <a:ext cx="2743200" cy="182547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12f6ee6f515_0_668"/>
          <p:cNvSpPr txBox="1"/>
          <p:nvPr/>
        </p:nvSpPr>
        <p:spPr>
          <a:xfrm>
            <a:off x="383475" y="1281725"/>
            <a:ext cx="154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Araña de rincón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8" name="Google Shape;658;g12f6ee6f515_0_668"/>
          <p:cNvSpPr txBox="1"/>
          <p:nvPr/>
        </p:nvSpPr>
        <p:spPr>
          <a:xfrm>
            <a:off x="612075" y="4061675"/>
            <a:ext cx="182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Falsa viuda negra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9" name="Google Shape;659;g12f6ee6f515_0_668"/>
          <p:cNvSpPr txBox="1"/>
          <p:nvPr/>
        </p:nvSpPr>
        <p:spPr>
          <a:xfrm>
            <a:off x="5875025" y="778025"/>
            <a:ext cx="1821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Viuda negra o araña del trigo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0" name="Google Shape;660;g12f6ee6f515_0_668"/>
          <p:cNvSpPr txBox="1"/>
          <p:nvPr/>
        </p:nvSpPr>
        <p:spPr>
          <a:xfrm>
            <a:off x="6522000" y="4576275"/>
            <a:ext cx="182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Araña sicaria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f6ee6f515_0_6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8" name="Google Shape;668;g12f6ee6f515_0_685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9" name="Google Shape;669;g12f6ee6f515_0_685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70" name="Google Shape;670;g12f6ee6f515_0_685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71" name="Google Shape;671;g12f6ee6f515_0_685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2" name="Google Shape;672;g12f6ee6f515_0_685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3" name="Google Shape;673;g12f6ee6f515_0_685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74" name="Google Shape;674;g12f6ee6f515_0_685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5" name="Google Shape;675;g12f6ee6f515_0_685"/>
          <p:cNvSpPr txBox="1"/>
          <p:nvPr/>
        </p:nvSpPr>
        <p:spPr>
          <a:xfrm>
            <a:off x="383476" y="696725"/>
            <a:ext cx="599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Arañas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6" name="Google Shape;676;g12f6ee6f515_0_685"/>
          <p:cNvSpPr txBox="1"/>
          <p:nvPr/>
        </p:nvSpPr>
        <p:spPr>
          <a:xfrm>
            <a:off x="2751449" y="1281725"/>
            <a:ext cx="6643500" cy="466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Recomendaciones</a:t>
            </a:r>
            <a:endParaRPr sz="20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molestarlas, actúan si se sienten amenazadas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meter las manos en lugares donde no sepa qué hay (huecos, ramas, arbustos, </a:t>
            </a:r>
            <a:r>
              <a:rPr lang="es-CL" sz="16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etc</a:t>
            </a: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Dejar la carpa CERRADA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Usar calzado cerrado, vestuario manga larga / pantalón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Tener cuidado al tomar descanso en lugares abierto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○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Monitorear constantemente entre el grupo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 caso de mordedura, alejarse de la </a:t>
            </a:r>
            <a:r>
              <a:rPr lang="es-CL" sz="16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araña </a:t>
            </a: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y quitarse joyas (inflamación).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intentes quitar el veneno. Acudir a centro de salud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2f6ee6f515_0_3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4" name="Google Shape;684;g12f6ee6f515_0_321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5" name="Google Shape;685;g12f6ee6f515_0_321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86" name="Google Shape;686;g12f6ee6f515_0_321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87" name="Google Shape;687;g12f6ee6f515_0_321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8" name="Google Shape;688;g12f6ee6f515_0_321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9" name="Google Shape;689;g12f6ee6f515_0_321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0" name="Google Shape;690;g12f6ee6f515_0_321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1" name="Google Shape;691;g12f6ee6f515_0_321"/>
          <p:cNvSpPr txBox="1"/>
          <p:nvPr/>
        </p:nvSpPr>
        <p:spPr>
          <a:xfrm>
            <a:off x="383475" y="696725"/>
            <a:ext cx="744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No Dejes </a:t>
            </a:r>
            <a:r>
              <a:rPr lang="es-CL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Rastro/ </a:t>
            </a:r>
            <a:r>
              <a:rPr lang="es-CL" sz="32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Leave</a:t>
            </a:r>
            <a:r>
              <a:rPr lang="es-CL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Trace</a:t>
            </a:r>
            <a:endParaRPr sz="29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2" name="Google Shape;692;g12f6ee6f515_0_321"/>
          <p:cNvSpPr txBox="1"/>
          <p:nvPr/>
        </p:nvSpPr>
        <p:spPr>
          <a:xfrm>
            <a:off x="460200" y="1813425"/>
            <a:ext cx="11271600" cy="3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El intenso tráfico dentro de zonas silvestres genera una gran cantidad de daños que a veces  son irremediables. Por ello, se debe ser consciente de lo que significan nuestras visitas y de  esta forma, minimizar estos efectos negativos.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Nace a partir de observaciones de la escuela NOLS respecto a cómo interactúan los  senderistas dentro de la montaña.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Llega a Chile en 1992 por la misma escuela NOLS y la CONAMA adopta el programa en el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2000 para el proyecto Senderos de Chile.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Son 7 los principios que permiten disminuir el rastro que dejamos en nuestras salidas.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2f6ee6f515_0_7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g12f6ee6f515_0_71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g12f6ee6f515_0_71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02" name="Google Shape;702;g12f6ee6f515_0_71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03" name="Google Shape;703;g12f6ee6f515_0_71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4" name="Google Shape;704;g12f6ee6f515_0_71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5" name="Google Shape;705;g12f6ee6f515_0_71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6" name="Google Shape;706;g12f6ee6f515_0_71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7" name="Google Shape;707;g12f6ee6f515_0_714"/>
          <p:cNvSpPr txBox="1"/>
          <p:nvPr/>
        </p:nvSpPr>
        <p:spPr>
          <a:xfrm>
            <a:off x="2110054" y="1037875"/>
            <a:ext cx="7971900" cy="4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Planifique y prepare su viaje con anticipación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Viaje y acampe en superficies resistentes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Disponga adecuadamente de los desechos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Respete la naturaleza y la vida silvestre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Minimice el uso e impacto de fogatas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Deje lo que encuentre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7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Considere a otros visitantes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2f6ee6f515_0_7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5" name="Google Shape;715;g12f6ee6f515_0_72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6" name="Google Shape;716;g12f6ee6f515_0_72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17" name="Google Shape;717;g12f6ee6f515_0_72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18" name="Google Shape;718;g12f6ee6f515_0_72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9" name="Google Shape;719;g12f6ee6f515_0_72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0" name="Google Shape;720;g12f6ee6f515_0_72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21" name="Google Shape;721;g12f6ee6f515_0_72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2" name="Google Shape;722;g12f6ee6f515_0_727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Times New Roman"/>
              <a:buAutoNum type="arabicPeriod"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Planifique y prepare su viaje con anticipación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3" name="Google Shape;723;g12f6ee6f515_0_7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450" y="1302106"/>
            <a:ext cx="8573100" cy="36037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050648"/>
              </p:ext>
            </p:extLst>
          </p:nvPr>
        </p:nvGraphicFramePr>
        <p:xfrm>
          <a:off x="2046000" y="4905876"/>
          <a:ext cx="8100000" cy="1534325"/>
        </p:xfrm>
        <a:graphic>
          <a:graphicData uri="http://schemas.openxmlformats.org/drawingml/2006/table">
            <a:tbl>
              <a:tblPr firstRow="1" bandRow="1">
                <a:tableStyleId>{C3B00874-3D9F-491B-A729-BEC7B4F1AF10}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03544597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9725892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490037646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25400" lvl="0" indent="0" algn="l" rtl="0">
                        <a:lnSpc>
                          <a:spcPct val="203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4"/>
                        </a:rPr>
                        <a:t>www.andeshandbook.com</a:t>
                      </a:r>
                      <a:endParaRPr sz="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lvl="0" indent="0" algn="l" rtl="0">
                        <a:lnSpc>
                          <a:spcPct val="203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dirty="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Strava</a:t>
                      </a:r>
                      <a:endParaRPr sz="105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93700" lvl="0" indent="0" algn="l" rtl="0">
                        <a:lnSpc>
                          <a:spcPct val="203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5"/>
                        </a:rPr>
                        <a:t>www.windy.com</a:t>
                      </a:r>
                      <a:endParaRPr sz="1050" u="sng" dirty="0">
                        <a:solidFill>
                          <a:schemeClr val="hlink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30611953"/>
                  </a:ext>
                </a:extLst>
              </a:tr>
              <a:tr h="4592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6"/>
                        </a:rPr>
                        <a:t>www.wikiloc.com</a:t>
                      </a:r>
                      <a:endParaRPr sz="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lvl="0" indent="0" algn="l" rtl="0">
                        <a:lnSpc>
                          <a:spcPct val="2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dirty="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SudaOutdoor</a:t>
                      </a:r>
                      <a:endParaRPr sz="105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93700" lvl="0" indent="0" algn="l" rtl="0">
                        <a:lnSpc>
                          <a:spcPct val="2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7"/>
                        </a:rPr>
                        <a:t>www.meteochile.cl</a:t>
                      </a:r>
                      <a:endParaRPr sz="1050" u="sng" dirty="0">
                        <a:solidFill>
                          <a:schemeClr val="hlink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738459405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8"/>
                        </a:rPr>
                        <a:t>www.wikiexplora.com</a:t>
                      </a:r>
                      <a:endParaRPr sz="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lvl="0" indent="0" algn="l" rtl="0">
                        <a:lnSpc>
                          <a:spcPct val="203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iNaturalis/eBirds</a:t>
                      </a:r>
                      <a:endParaRPr sz="105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93700" lvl="0" indent="0" algn="l" rtl="0">
                        <a:lnSpc>
                          <a:spcPct val="203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9"/>
                        </a:rPr>
                        <a:t>www.mountain-forecast.com</a:t>
                      </a:r>
                      <a:endParaRPr sz="1050" u="sng" dirty="0">
                        <a:solidFill>
                          <a:schemeClr val="hlink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4573391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2f6ee6f515_0_7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2" name="Google Shape;732;g12f6ee6f515_0_740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3" name="Google Shape;733;g12f6ee6f515_0_740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34" name="Google Shape;734;g12f6ee6f515_0_740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35" name="Google Shape;735;g12f6ee6f515_0_740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6" name="Google Shape;736;g12f6ee6f515_0_740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g12f6ee6f515_0_740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8" name="Google Shape;738;g12f6ee6f515_0_740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g12f6ee6f515_0_740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Viaje y acampe en superficies resistentes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0" name="Google Shape;740;g12f6ee6f515_0_740"/>
          <p:cNvSpPr txBox="1"/>
          <p:nvPr/>
        </p:nvSpPr>
        <p:spPr>
          <a:xfrm>
            <a:off x="985500" y="1467225"/>
            <a:ext cx="102210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Existen áreas y zonas de alto uso y otras menos frecuentadas. Por lo tanto, requieren medidas  específicas para cada una.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 </a:t>
            </a:r>
            <a:r>
              <a:rPr lang="es-CL" sz="2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Alto uso/Muy frecuentadas                                           Poco uso/Prístinas</a:t>
            </a:r>
            <a:endParaRPr sz="20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41" name="Google Shape;741;g12f6ee6f515_0_7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212" y="3187125"/>
            <a:ext cx="4712724" cy="30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g12f6ee6f515_0_7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7937" y="3104675"/>
            <a:ext cx="4148134" cy="30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4</a:t>
            </a:fld>
            <a:endParaRPr lang="es-CL"/>
          </a:p>
        </p:txBody>
      </p:sp>
      <p:sp>
        <p:nvSpPr>
          <p:cNvPr id="4" name="Google Shape;129;p18"/>
          <p:cNvSpPr txBox="1">
            <a:spLocks/>
          </p:cNvSpPr>
          <p:nvPr/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Presentaciones</a:t>
            </a:r>
            <a:endParaRPr lang="es-CL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5600" y="1693210"/>
            <a:ext cx="1091035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5-7 de julio:</a:t>
            </a:r>
          </a:p>
          <a:p>
            <a:r>
              <a:rPr lang="es-C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C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objetivos y </a:t>
            </a:r>
            <a:r>
              <a:rPr lang="es-C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grupales (incluye las rutas de cada grupo)</a:t>
            </a:r>
            <a:endParaRPr lang="es-C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5600" y="3028108"/>
            <a:ext cx="1043587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12-14 de julio:</a:t>
            </a:r>
          </a:p>
          <a:p>
            <a:r>
              <a:rPr lang="es-C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Geológico</a:t>
            </a:r>
          </a:p>
          <a:p>
            <a:r>
              <a:rPr lang="es-E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Deben dividirse las</a:t>
            </a:r>
          </a:p>
          <a:p>
            <a:r>
              <a:rPr lang="es-E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unidades estratificadas (3 y 3) + intrusivos + alteración y mineralización+ </a:t>
            </a:r>
          </a:p>
          <a:p>
            <a:r>
              <a:rPr lang="es-E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depósitos no consolidados + geología estructural (total 6 ítems)</a:t>
            </a:r>
            <a:endParaRPr lang="es-C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6347" y="5592417"/>
            <a:ext cx="10729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Ojo: en el informe grupal deben ir todo el Marco Geológico descrito POR GRUPO, no debe ser igual entre </a:t>
            </a:r>
            <a:r>
              <a:rPr lang="es-E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tod@s</a:t>
            </a:r>
            <a:r>
              <a:rPr lang="es-E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 división es SÓLO para la presentación, para que puedan ahondar en todas y no se repitan la información.</a:t>
            </a:r>
            <a:endParaRPr lang="es-CL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45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2f6ee6f515_0_8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0" name="Google Shape;750;g12f6ee6f515_0_879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1" name="Google Shape;751;g12f6ee6f515_0_879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52" name="Google Shape;752;g12f6ee6f515_0_879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53" name="Google Shape;753;g12f6ee6f515_0_879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g12f6ee6f515_0_879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5" name="Google Shape;755;g12f6ee6f515_0_879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56" name="Google Shape;756;g12f6ee6f515_0_879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7" name="Google Shape;757;g12f6ee6f515_0_879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Viaje y acampe en superficies resistentes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8" name="Google Shape;758;g12f6ee6f515_0_8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900" y="1280525"/>
            <a:ext cx="9046199" cy="503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4195750"/>
            <a:ext cx="3124200" cy="23431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2f6ee6f515_0_753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765" name="Google Shape;765;g12f6ee6f515_0_7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g12f6ee6f515_0_75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7" name="Google Shape;767;g12f6ee6f515_0_75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68" name="Google Shape;768;g12f6ee6f515_0_75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69" name="Google Shape;769;g12f6ee6f515_0_75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0" name="Google Shape;770;g12f6ee6f515_0_75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1" name="Google Shape;771;g12f6ee6f515_0_75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2" name="Google Shape;772;g12f6ee6f515_0_75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g12f6ee6f515_0_753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Disponga adecuadamente de los desechos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4" name="Google Shape;774;g12f6ee6f515_0_7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013" y="1486825"/>
            <a:ext cx="1046797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g12f6ee6f515_0_9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00" y="1752625"/>
            <a:ext cx="4801671" cy="48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12f6ee6f515_0_911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782" name="Google Shape;782;g12f6ee6f515_0_9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g12f6ee6f515_0_911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4" name="Google Shape;784;g12f6ee6f515_0_911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85" name="Google Shape;785;g12f6ee6f515_0_911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86" name="Google Shape;786;g12f6ee6f515_0_911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7" name="Google Shape;787;g12f6ee6f515_0_911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8" name="Google Shape;788;g12f6ee6f515_0_911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89" name="Google Shape;789;g12f6ee6f515_0_911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0" name="Google Shape;790;g12f6ee6f515_0_911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Disponga adecuadamente de los desechos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1" name="Google Shape;791;g12f6ee6f515_0_9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371" y="1555150"/>
            <a:ext cx="4924425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12f6ee6f515_0_911"/>
          <p:cNvSpPr txBox="1"/>
          <p:nvPr/>
        </p:nvSpPr>
        <p:spPr>
          <a:xfrm>
            <a:off x="577000" y="1285875"/>
            <a:ext cx="428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latin typeface="Times New Roman"/>
                <a:ea typeface="Times New Roman"/>
                <a:cs typeface="Times New Roman"/>
                <a:sym typeface="Times New Roman"/>
              </a:rPr>
              <a:t>Hoyo de gato</a:t>
            </a: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g12f6ee6f515_0_911"/>
          <p:cNvSpPr txBox="1"/>
          <p:nvPr/>
        </p:nvSpPr>
        <p:spPr>
          <a:xfrm>
            <a:off x="7983050" y="1555150"/>
            <a:ext cx="428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latin typeface="Times New Roman"/>
                <a:ea typeface="Times New Roman"/>
                <a:cs typeface="Times New Roman"/>
                <a:sym typeface="Times New Roman"/>
              </a:rPr>
              <a:t>Tubo de caca o </a:t>
            </a:r>
            <a:r>
              <a:rPr lang="es-CL"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Cacatubo</a:t>
            </a:r>
            <a:endParaRPr sz="22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2f6ee6f515_0_766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00" name="Google Shape;800;g12f6ee6f515_0_7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1" name="Google Shape;801;g12f6ee6f515_0_76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2" name="Google Shape;802;g12f6ee6f515_0_76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03" name="Google Shape;803;g12f6ee6f515_0_76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04" name="Google Shape;804;g12f6ee6f515_0_76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5" name="Google Shape;805;g12f6ee6f515_0_76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6" name="Google Shape;806;g12f6ee6f515_0_76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7" name="Google Shape;807;g12f6ee6f515_0_76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8" name="Google Shape;808;g12f6ee6f515_0_766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  Respete la naturaleza y la vida silvestre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9" name="Google Shape;809;g12f6ee6f515_0_7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63" y="1311725"/>
            <a:ext cx="10543687" cy="48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2f6ee6f515_0_799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16" name="Google Shape;816;g12f6ee6f515_0_7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g12f6ee6f515_0_799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8" name="Google Shape;818;g12f6ee6f515_0_799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19" name="Google Shape;819;g12f6ee6f515_0_799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20" name="Google Shape;820;g12f6ee6f515_0_799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1" name="Google Shape;821;g12f6ee6f515_0_799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g12f6ee6f515_0_799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3" name="Google Shape;823;g12f6ee6f515_0_799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4" name="Google Shape;824;g12f6ee6f515_0_799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  Minimice el uso e impacto de fogatas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5" name="Google Shape;825;g12f6ee6f515_0_7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5" y="1387925"/>
            <a:ext cx="10618358" cy="48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2f6ee6f515_0_813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32" name="Google Shape;832;g12f6ee6f515_0_8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3" name="Google Shape;833;g12f6ee6f515_0_81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4" name="Google Shape;834;g12f6ee6f515_0_81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35" name="Google Shape;835;g12f6ee6f515_0_81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36" name="Google Shape;836;g12f6ee6f515_0_81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7" name="Google Shape;837;g12f6ee6f515_0_81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8" name="Google Shape;838;g12f6ee6f515_0_81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39" name="Google Shape;839;g12f6ee6f515_0_81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0" name="Google Shape;840;g12f6ee6f515_0_813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  Deje lo que encuentre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1" name="Google Shape;841;g12f6ee6f515_0_8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38" y="2078100"/>
            <a:ext cx="1121092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2f6ee6f515_0_832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48" name="Google Shape;848;g12f6ee6f515_0_8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9" name="Google Shape;849;g12f6ee6f515_0_83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0" name="Google Shape;850;g12f6ee6f515_0_83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51" name="Google Shape;851;g12f6ee6f515_0_83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52" name="Google Shape;852;g12f6ee6f515_0_83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3" name="Google Shape;853;g12f6ee6f515_0_83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g12f6ee6f515_0_83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5" name="Google Shape;855;g12f6ee6f515_0_83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g12f6ee6f515_0_832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  Considere a otros visitantes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7" name="Google Shape;857;g12f6ee6f515_0_8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" y="1540325"/>
            <a:ext cx="11410950" cy="42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Una montaña de roca&#10;&#10;Descripción generada automáticamente"/>
          <p:cNvPicPr preferRelativeResize="0"/>
          <p:nvPr/>
        </p:nvPicPr>
        <p:blipFill rotWithShape="1">
          <a:blip r:embed="rId3">
            <a:alphaModFix amt="70000"/>
          </a:blip>
          <a:srcRect r="423" b="16366"/>
          <a:stretch/>
        </p:blipFill>
        <p:spPr>
          <a:xfrm>
            <a:off x="1" y="0"/>
            <a:ext cx="12192000" cy="68507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692275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PLANIFICACIÓN, PREPARACIÓN Y 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SEGURIDAD EN TERRENO</a:t>
            </a:r>
            <a:endParaRPr sz="4800" b="1"/>
          </a:p>
        </p:txBody>
      </p:sp>
      <p:sp>
        <p:nvSpPr>
          <p:cNvPr id="90" name="Google Shape;90;p1"/>
          <p:cNvSpPr/>
          <p:nvPr/>
        </p:nvSpPr>
        <p:spPr>
          <a:xfrm>
            <a:off x="0" y="3762300"/>
            <a:ext cx="12192000" cy="126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3880047"/>
            <a:ext cx="9144000" cy="10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Profesor: Fernando </a:t>
            </a: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Poblete</a:t>
            </a:r>
            <a:endParaRPr sz="1800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Auxiliares : Carolina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Monsalve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Ayudantes</a:t>
            </a: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Valeria </a:t>
            </a: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Pincheira y </a:t>
            </a:r>
            <a:r>
              <a:rPr lang="es-CL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Diego </a:t>
            </a:r>
            <a:r>
              <a:rPr lang="es-CL" sz="18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Rodriguez</a:t>
            </a:r>
            <a:endParaRPr sz="1800" b="0" i="0" u="none" strike="noStrike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CAMPO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OTOÑO 2022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SALIDA A TERRENO 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15-26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lang="es-ES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AGOSTO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dirty="0"/>
              <a:t/>
            </a:r>
            <a:br>
              <a:rPr lang="es-CL" sz="1800" dirty="0"/>
            </a:br>
            <a:endParaRPr sz="18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412150" y="6264525"/>
            <a:ext cx="1137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solidFill>
                  <a:schemeClr val="lt1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Basada en presentaciones de Diego Zamorano y Diego Castañeda (geólogos titulados del departamento)</a:t>
            </a:r>
            <a:endParaRPr>
              <a:solidFill>
                <a:schemeClr val="lt1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31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5</a:t>
            </a:fld>
            <a:endParaRPr lang="es-CL"/>
          </a:p>
        </p:txBody>
      </p:sp>
      <p:sp>
        <p:nvSpPr>
          <p:cNvPr id="4" name="Google Shape;129;p18"/>
          <p:cNvSpPr txBox="1">
            <a:spLocks/>
          </p:cNvSpPr>
          <p:nvPr/>
        </p:nvSpPr>
        <p:spPr>
          <a:xfrm>
            <a:off x="415600" y="390466"/>
            <a:ext cx="11360800" cy="1302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Terreno</a:t>
            </a:r>
            <a:endParaRPr lang="es-CL" sz="6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15-26 de agosto</a:t>
            </a:r>
            <a:endParaRPr lang="es-C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5600" y="2740169"/>
            <a:ext cx="1093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Mapas</a:t>
            </a: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Generar 1 mapa A0 por grupo (escala 1:20.000-1:25.000) y planchetas (mapas pequeños que sirvan para mapear a detalle las rutas de sus grupos, escala mínima 1:10.000)</a:t>
            </a:r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5600" y="3874990"/>
            <a:ext cx="109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Rellenar Excel</a:t>
            </a:r>
          </a:p>
          <a:p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s-CL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docs.google.com/spreadsheets/d/1OyKZIkkuoDpfI-ebWNCBTZHQdHt-CDFy/edit?usp=sharing&amp;ouid=108597841348268444851&amp;rtpof=true&amp;sd=true</a:t>
            </a:r>
            <a:endParaRPr lang="es-C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15600" y="5126700"/>
            <a:ext cx="1011847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Firmar declaraciones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drive.google.com/drive/folders/1FD2zW0EzSJ8nJosEMSX9XNercCaG6isE?usp=sharing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dejar en la carpeta correspondiente en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drive.google.com/drive/folders/1FD2zW0EzSJ8nJosEMSX9XNercCaG6isE?usp=sharing</a:t>
            </a:r>
            <a:endPara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5600" y="1702117"/>
            <a:ext cx="7462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Rutas por grupo</a:t>
            </a: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Deben hacer SHP con sus rutas y hacer un mapa con todas las rutas del curso</a:t>
            </a:r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66;p19"/>
          <p:cNvSpPr txBox="1"/>
          <p:nvPr/>
        </p:nvSpPr>
        <p:spPr>
          <a:xfrm>
            <a:off x="7877908" y="184834"/>
            <a:ext cx="4126200" cy="2303164"/>
          </a:xfrm>
          <a:prstGeom prst="rect">
            <a:avLst/>
          </a:prstGeom>
          <a:solidFill>
            <a:schemeClr val="accent4">
              <a:lumMod val="40000"/>
              <a:lumOff val="60000"/>
              <a:alpha val="66520"/>
            </a:schemeClr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62387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  <a:p>
            <a:pPr marL="457200" marR="62387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 sz="1100" dirty="0">
                <a:latin typeface="Times New Roman" panose="02020603050405020304" pitchFamily="18" charset="0"/>
                <a:ea typeface="Source Code Pro"/>
                <a:cs typeface="Times New Roman" panose="02020603050405020304" pitchFamily="18" charset="0"/>
                <a:sym typeface="Source Code Pro"/>
              </a:rPr>
              <a:t>2 días de viaje y 9-10 días de terreno efectivo</a:t>
            </a:r>
            <a:endParaRPr sz="1100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  <a:p>
            <a:pPr marL="457200" marR="62387" lvl="0" indent="-317500" algn="just" rtl="0">
              <a:spcBef>
                <a:spcPts val="100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 sz="1100" dirty="0">
                <a:latin typeface="Times New Roman" panose="02020603050405020304" pitchFamily="18" charset="0"/>
                <a:ea typeface="Source Code Pro"/>
                <a:cs typeface="Times New Roman" panose="02020603050405020304" pitchFamily="18" charset="0"/>
                <a:sym typeface="Source Code Pro"/>
              </a:rPr>
              <a:t>Habrán 2 campings, estaremos la mitad del terreno en cada uno (Las Breas y Los Maitenes?)</a:t>
            </a:r>
            <a:endParaRPr sz="1100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  <a:p>
            <a:pPr marL="914400" marR="62387" lvl="1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Source Code Pro"/>
              <a:buChar char="◆"/>
            </a:pPr>
            <a:r>
              <a:rPr lang="es" sz="1100" dirty="0">
                <a:latin typeface="Times New Roman" panose="02020603050405020304" pitchFamily="18" charset="0"/>
                <a:ea typeface="Source Code Pro"/>
                <a:cs typeface="Times New Roman" panose="02020603050405020304" pitchFamily="18" charset="0"/>
                <a:sym typeface="Source Code Pro"/>
              </a:rPr>
              <a:t>En cada sector se tendrán 3 días para trabajar en el objetivo grupal y el mapeo regional</a:t>
            </a:r>
            <a:endParaRPr sz="1100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  <a:p>
            <a:pPr marL="914400" marR="62387" lvl="1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Source Code Pro"/>
              <a:buChar char="◆"/>
            </a:pPr>
            <a:r>
              <a:rPr lang="es" sz="1100" dirty="0">
                <a:latin typeface="Times New Roman" panose="02020603050405020304" pitchFamily="18" charset="0"/>
                <a:ea typeface="Source Code Pro"/>
                <a:cs typeface="Times New Roman" panose="02020603050405020304" pitchFamily="18" charset="0"/>
                <a:sym typeface="Source Code Pro"/>
              </a:rPr>
              <a:t>2 días quedarán para completar el mapa en la zona y/o ir a lugares pendientes de objetivo grupal</a:t>
            </a:r>
            <a:endParaRPr sz="1100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  <a:p>
            <a:pPr marL="457200" marR="62387" lvl="0" indent="-317500" algn="just" rtl="0">
              <a:spcBef>
                <a:spcPts val="100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 sz="1100" dirty="0">
                <a:latin typeface="Times New Roman" panose="02020603050405020304" pitchFamily="18" charset="0"/>
                <a:ea typeface="Source Code Pro"/>
                <a:cs typeface="Times New Roman" panose="02020603050405020304" pitchFamily="18" charset="0"/>
                <a:sym typeface="Source Code Pro"/>
              </a:rPr>
              <a:t>Trabajo de gabinete constará de rellenar el mapa de curso y presentaciones grupales</a:t>
            </a:r>
            <a:endParaRPr sz="1100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  <a:p>
            <a:pPr marL="457200" marR="62387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 sz="1100" dirty="0">
                <a:latin typeface="Times New Roman" panose="02020603050405020304" pitchFamily="18" charset="0"/>
                <a:ea typeface="Source Code Pro"/>
                <a:cs typeface="Times New Roman" panose="02020603050405020304" pitchFamily="18" charset="0"/>
                <a:sym typeface="Source Code Pro"/>
              </a:rPr>
              <a:t>Se generará una tabla con datos de terreno de todo el curso</a:t>
            </a:r>
            <a:endParaRPr sz="1100" dirty="0">
              <a:latin typeface="Times New Roman" panose="02020603050405020304" pitchFamily="18" charset="0"/>
              <a:ea typeface="Source Code Pro"/>
              <a:cs typeface="Times New Roman" panose="02020603050405020304" pitchFamily="18" charset="0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4058480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111577" y="2890390"/>
            <a:ext cx="216895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 a considerar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-1" y="0"/>
            <a:ext cx="2026800" cy="377072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202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057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607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0999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10126799" y="0"/>
            <a:ext cx="2065201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 dirty="0"/>
          </a:p>
        </p:txBody>
      </p:sp>
      <p:sp>
        <p:nvSpPr>
          <p:cNvPr id="116" name="Google Shape;116;p3"/>
          <p:cNvSpPr/>
          <p:nvPr/>
        </p:nvSpPr>
        <p:spPr>
          <a:xfrm>
            <a:off x="20267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grpSp>
        <p:nvGrpSpPr>
          <p:cNvPr id="117" name="Google Shape;117;p3"/>
          <p:cNvGrpSpPr/>
          <p:nvPr/>
        </p:nvGrpSpPr>
        <p:grpSpPr>
          <a:xfrm>
            <a:off x="4064367" y="767521"/>
            <a:ext cx="7419206" cy="5322955"/>
            <a:chOff x="354396" y="47855"/>
            <a:chExt cx="7419206" cy="5322955"/>
          </a:xfrm>
        </p:grpSpPr>
        <p:sp>
          <p:nvSpPr>
            <p:cNvPr id="118" name="Google Shape;118;p3"/>
            <p:cNvSpPr/>
            <p:nvPr/>
          </p:nvSpPr>
          <p:spPr>
            <a:xfrm>
              <a:off x="35439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35439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Condiciones meteorológicas</a:t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31309" y="434444"/>
              <a:ext cx="2166560" cy="216656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50984" t="-14544" r="-96693" b="-13698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90380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290380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Condiciones geográficas</a:t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980719" y="434444"/>
              <a:ext cx="2166560" cy="216656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870" t="-3175" r="870" b="1174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45321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545321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Actividad a realizar</a:t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530129" y="434444"/>
              <a:ext cx="2166560" cy="216656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31427" t="-1491" r="-32549" b="-20883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62910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162910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Duración</a:t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706014" y="3204250"/>
              <a:ext cx="2166560" cy="216656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17851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417851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Necesidades personales</a:t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255424" y="3204250"/>
              <a:ext cx="2166560" cy="216656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21422" t="-28826" r="-40405" b="-66569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f6ee6f515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g12f6ee6f515_0_147"/>
          <p:cNvSpPr txBox="1"/>
          <p:nvPr/>
        </p:nvSpPr>
        <p:spPr>
          <a:xfrm>
            <a:off x="1111577" y="2890390"/>
            <a:ext cx="2169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 a considerar</a:t>
            </a:r>
            <a:endParaRPr/>
          </a:p>
        </p:txBody>
      </p:sp>
      <p:sp>
        <p:nvSpPr>
          <p:cNvPr id="162" name="Google Shape;162;g12f6ee6f515_0_14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63" name="Google Shape;163;g12f6ee6f515_0_14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64" name="Google Shape;164;g12f6ee6f515_0_14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165" name="Google Shape;165;g12f6ee6f515_0_14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166" name="Google Shape;166;g12f6ee6f515_0_14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167" name="Google Shape;167;g12f6ee6f515_0_14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168" name="Google Shape;168;g12f6ee6f515_0_14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169" name="Google Shape;169;g12f6ee6f515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577" y="529500"/>
            <a:ext cx="8606623" cy="286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2f6ee6f515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9677" y="3547973"/>
            <a:ext cx="7433850" cy="2655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2f6ee6f515_0_147"/>
          <p:cNvSpPr txBox="1"/>
          <p:nvPr/>
        </p:nvSpPr>
        <p:spPr>
          <a:xfrm>
            <a:off x="369675" y="4352613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Reportes MOP (DGA)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https://snia.mop.gob.cl/BNAConsultas/reportes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g12f6ee6f515_0_147"/>
          <p:cNvSpPr/>
          <p:nvPr/>
        </p:nvSpPr>
        <p:spPr>
          <a:xfrm>
            <a:off x="8359050" y="1549673"/>
            <a:ext cx="857400" cy="1998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12f6ee6f515_0_147"/>
          <p:cNvSpPr/>
          <p:nvPr/>
        </p:nvSpPr>
        <p:spPr>
          <a:xfrm>
            <a:off x="8181900" y="4281850"/>
            <a:ext cx="857400" cy="1998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564823" y="3136611"/>
            <a:ext cx="41202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Teoría de las tres capas</a:t>
            </a:r>
            <a:endParaRPr/>
          </a:p>
        </p:txBody>
      </p:sp>
      <p:sp>
        <p:nvSpPr>
          <p:cNvPr id="182" name="Google Shape;182;p4"/>
          <p:cNvSpPr/>
          <p:nvPr/>
        </p:nvSpPr>
        <p:spPr>
          <a:xfrm>
            <a:off x="-1" y="0"/>
            <a:ext cx="2026800" cy="377072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83" name="Google Shape;183;p4"/>
          <p:cNvSpPr/>
          <p:nvPr/>
        </p:nvSpPr>
        <p:spPr>
          <a:xfrm>
            <a:off x="202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84" name="Google Shape;184;p4"/>
          <p:cNvSpPr/>
          <p:nvPr/>
        </p:nvSpPr>
        <p:spPr>
          <a:xfrm>
            <a:off x="4057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185" name="Google Shape;185;p4"/>
          <p:cNvSpPr/>
          <p:nvPr/>
        </p:nvSpPr>
        <p:spPr>
          <a:xfrm>
            <a:off x="607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186" name="Google Shape;186;p4"/>
          <p:cNvSpPr/>
          <p:nvPr/>
        </p:nvSpPr>
        <p:spPr>
          <a:xfrm>
            <a:off x="80999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187" name="Google Shape;187;p4"/>
          <p:cNvSpPr/>
          <p:nvPr/>
        </p:nvSpPr>
        <p:spPr>
          <a:xfrm>
            <a:off x="10126799" y="0"/>
            <a:ext cx="2065201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20267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6924" y="909468"/>
            <a:ext cx="6046876" cy="50390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f6ee6f515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g12f6ee6f515_0_0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98" name="Google Shape;198;g12f6ee6f515_0_0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99" name="Google Shape;199;g12f6ee6f515_0_0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00" name="Google Shape;200;g12f6ee6f515_0_0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01" name="Google Shape;201;g12f6ee6f515_0_0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02" name="Google Shape;202;g12f6ee6f515_0_0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03" name="Google Shape;203;g12f6ee6f515_0_0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204" name="Google Shape;204;g12f6ee6f515_0_0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Calzado</a:t>
            </a:r>
            <a:endParaRPr sz="3600"/>
          </a:p>
        </p:txBody>
      </p:sp>
      <p:pic>
        <p:nvPicPr>
          <p:cNvPr id="205" name="Google Shape;205;g12f6ee6f51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75" y="1888388"/>
            <a:ext cx="4681960" cy="3081225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g12f6ee6f515_0_0"/>
          <p:cNvSpPr txBox="1"/>
          <p:nvPr/>
        </p:nvSpPr>
        <p:spPr>
          <a:xfrm>
            <a:off x="319950" y="5792125"/>
            <a:ext cx="1155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https://www.lacumbreonline.cl/blog/equipo/video-consejos-para-elegir-botas-de-montana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7" name="Google Shape;207;g12f6ee6f51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900" y="2926775"/>
            <a:ext cx="5703900" cy="24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2f6ee6f515_0_0"/>
          <p:cNvSpPr txBox="1"/>
          <p:nvPr/>
        </p:nvSpPr>
        <p:spPr>
          <a:xfrm>
            <a:off x="5782975" y="1055075"/>
            <a:ext cx="5703900" cy="1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Caña media: ni muy alta ni muy baja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 contra el agua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 cantidad de costuras posibles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2686</Words>
  <Application>Microsoft Office PowerPoint</Application>
  <PresentationFormat>Panorámica</PresentationFormat>
  <Paragraphs>742</Paragraphs>
  <Slides>47</Slides>
  <Notes>45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Arial</vt:lpstr>
      <vt:lpstr>Calibri</vt:lpstr>
      <vt:lpstr>Georgia</vt:lpstr>
      <vt:lpstr>Source Code Pro</vt:lpstr>
      <vt:lpstr>Times New Roman</vt:lpstr>
      <vt:lpstr>Tema de Office</vt:lpstr>
      <vt:lpstr>PLANIFICACIÓN, PREPARACIÓN Y  SEGURIDAD EN TERRENO</vt:lpstr>
      <vt:lpstr>Presentación de PowerPoint</vt:lpstr>
      <vt:lpstr>FECHAS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PLANIFICACIÓN, PREPARACIÓN Y  SEGURIDAD EN TERRENO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PLANIFICACIÓN, PREPARACIÓN Y  SEGURIDAD EN TERRENO</dc:title>
  <dc:creator>Deborah Irazu Caceres Baez (deborah.caceres)</dc:creator>
  <cp:lastModifiedBy>Carolina Monsalve G</cp:lastModifiedBy>
  <cp:revision>17</cp:revision>
  <dcterms:created xsi:type="dcterms:W3CDTF">2022-05-09T01:47:36Z</dcterms:created>
  <dcterms:modified xsi:type="dcterms:W3CDTF">2022-06-02T06:36:53Z</dcterms:modified>
</cp:coreProperties>
</file>