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58" r:id="rId3"/>
    <p:sldId id="265" r:id="rId4"/>
    <p:sldId id="260" r:id="rId5"/>
    <p:sldId id="281" r:id="rId6"/>
    <p:sldId id="277" r:id="rId7"/>
    <p:sldId id="279" r:id="rId8"/>
    <p:sldId id="280" r:id="rId9"/>
    <p:sldId id="286" r:id="rId10"/>
    <p:sldId id="287" r:id="rId11"/>
    <p:sldId id="288" r:id="rId12"/>
    <p:sldId id="283" r:id="rId13"/>
    <p:sldId id="289" r:id="rId14"/>
    <p:sldId id="284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CF7"/>
    <a:srgbClr val="B3BA72"/>
    <a:srgbClr val="BF849E"/>
    <a:srgbClr val="974F70"/>
    <a:srgbClr val="7B415B"/>
    <a:srgbClr val="0A09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6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20DB9-A5F1-4C24-BFE0-D4673507FF6F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85D90-2167-41EC-8262-6028EDD1E7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9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/>
              <a:t>Una plantilla de estudiantes para diseñar la excursión a un lugar y enseñarlo a los demás alumnos. Incluye instrucciones para el alumno sobre qué incluir en cada diapositiva y qué contenido se debe considerar. 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54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/>
              <a:t>Una plantilla de estudiantes para diseñar la excursión a un lugar y enseñarlo a los demás alumnos. Incluye instrucciones para el alumno sobre qué incluir en cada diapositiva y qué contenido se debe considerar. 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39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42D117-AC95-4CF8-A2B8-37F7E3A76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6DE87D6-61B5-4E51-A5D8-5E0779905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86850E-55FB-47C1-99B4-ED30571E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853577-795A-4AFA-A14E-E3A9E3EC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46DABD8-166B-47B9-A218-9B27D879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203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88D11A-3595-4D80-AE44-564E45F4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BD27CBF-A672-4B08-ACD3-44AE0C4F2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FA679D1-0E62-413D-8221-C361FD61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1CB19E-B70D-462C-A37E-6352EC61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8A562B-5B78-469C-9335-EC053457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330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179DB8C-3FFD-4330-B365-A1D68AAA6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76A1B9D-E01E-4AA5-B889-983E50241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DD71A1-22CA-440B-B9C7-6AD522EA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CF1266-047F-492F-A3D6-F3FD0F09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FAACB9-3D51-4DCC-AE29-7F0667F1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210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DF3DDF4-6062-4B53-8D54-E8D6C2A54666}" type="datetime1">
              <a:rPr lang="es-ES" noProof="0" smtClean="0"/>
              <a:t>06/04/2022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2F0A33C-B6D6-454E-A4EA-5198AC78DEE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Marcador de posición de texto 16">
            <a:extLst>
              <a:ext uri="{FF2B5EF4-FFF2-40B4-BE49-F238E27FC236}">
                <a16:creationId xmlns="" xmlns:a16="http://schemas.microsoft.com/office/drawing/2014/main" id="{B941F392-55E3-4875-A0A8-7C2B61134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65359" y="599983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="" xmlns:a16="http://schemas.microsoft.com/office/drawing/2014/main" id="{792D370F-01D2-4F21-BE9F-9951674A6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5594" y="1242501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16">
            <a:extLst>
              <a:ext uri="{FF2B5EF4-FFF2-40B4-BE49-F238E27FC236}">
                <a16:creationId xmlns="" xmlns:a16="http://schemas.microsoft.com/office/drawing/2014/main" id="{F0D26AC6-BA38-4193-A559-922728758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5359" y="1885019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="" xmlns:a16="http://schemas.microsoft.com/office/drawing/2014/main" id="{E8BC1B5E-B477-4CD0-996D-5614FE4B3F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7184" y="1238157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 bwMode="blackWhite">
          <a:xfrm>
            <a:off x="4311650" y="1512376"/>
            <a:ext cx="3568700" cy="1809943"/>
          </a:xfrm>
          <a:noFill/>
          <a:ln w="38100">
            <a:noFill/>
          </a:ln>
        </p:spPr>
        <p:txBody>
          <a:bodyPr lIns="274320" rIns="274320" rtlCol="0" anchor="ctr" anchorCtr="0">
            <a:normAutofit/>
          </a:bodyPr>
          <a:lstStyle>
            <a:lvl1pPr algn="ctr">
              <a:defRPr sz="3800" cap="none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311650" y="3322319"/>
            <a:ext cx="3568700" cy="2023304"/>
          </a:xfr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270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32939B-FA59-4315-83B5-69834C4BA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993D973-F2DC-478D-AAE8-8C4FDE63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BDC8EFA-5BA6-4716-9EA0-F25EA2B7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794581D-2C95-419C-8385-2380C434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C7F73D-F42F-4B31-8DC7-DAB3FF6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258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4FBF11-AD66-4F31-B0FA-07C2E116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7DF7B8B-1E41-457D-86FF-65F34231E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EC0043-592D-49CA-9C69-185AF712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F0E8B7-375A-4352-B053-CC5E42BA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EBDA39-4F0E-49BB-A90B-38F9B20A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971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01165A-D833-49ED-843F-1FC478F8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1D1109B-AFB3-4F17-8100-46E866D93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3438BD9-3247-4ABE-B819-7E0189A1B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C92026-7385-464F-BC75-6F19FEE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397A8DF-09DF-438D-9929-670EF7C0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6A91E37-B31F-4085-8AD4-DDDFD347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399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ED346E-4FF3-4754-A3AA-64C8066F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924A02-76B1-4ED9-A2B0-AD4A88791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EBE162B-9072-4125-ABE1-D1B9B119B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947AC57-D350-4317-9384-C30BFDE23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E189DC8-ACD2-46B8-84DA-C64E0284E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14D9638-E925-455B-B036-218E773B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79C0164-B703-445A-8A52-89404EFE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B50D163-6AAB-48F7-8BB6-87982470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46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3EF848-1B6A-4BA2-96F6-373D0325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A461FB7-09F8-4D2D-9D1E-C6D03962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D80B580-32BB-4B6D-81B4-D9B8EE9E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BFFEF16-F00B-46BF-900C-0803C551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10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7B1F2A4-66E3-45F9-99E9-42C63905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E44D7BF-55DB-42E8-81F2-95DF728F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EC3A7D8-20BB-499C-ADAF-E3A2BD6B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36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D4DD17-31A4-4978-8744-C1EE5FD5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EE5BD8-FB56-4C6B-89FB-623AEE11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33898D9-08AE-437B-8052-AB71ACE87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EE2521D-DFE0-4E4A-99B0-80B5CC01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254FA7F-FE71-49AE-92DB-0EC674C7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A7DA1DF-6C77-4EFE-A88A-A1C85699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89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CF0DD-954D-4D42-A07E-DFADA7CC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FD35F38-CC59-4734-A3AD-C7F9EFCD9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476BA6-4374-4DF8-9FB8-42293E18E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A021E41-91F9-410F-B592-CFD588B5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2001634-C04A-4498-A9EA-CB0F1D2E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9A7624E-94BB-41BA-9EC6-9CAD2D86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61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3A455B8-F86F-4202-8F63-669D6FCD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E54B100-44A6-4377-829B-7C419F371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CD1909-747A-499A-B599-772C91BBC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C4A1-0233-45AD-9BE7-3BF1E6569F5E}" type="datetimeFigureOut">
              <a:rPr lang="es-CL" smtClean="0"/>
              <a:t>06-04-2022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19B8294-8E91-4129-AE82-3FA745E43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CF319-0A3C-4D1B-B6D2-3557C5542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F16ED-2AC4-4196-9014-5DE95C8776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353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FF5D413-3EE6-43AB-BB25-BC7A75BA15A7}"/>
              </a:ext>
            </a:extLst>
          </p:cNvPr>
          <p:cNvSpPr/>
          <p:nvPr/>
        </p:nvSpPr>
        <p:spPr>
          <a:xfrm>
            <a:off x="624114" y="558800"/>
            <a:ext cx="10972800" cy="5805714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E914D-72D2-49F9-9EE4-43826E5D6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9129"/>
            <a:ext cx="9144000" cy="2306637"/>
          </a:xfrm>
        </p:spPr>
        <p:txBody>
          <a:bodyPr>
            <a:normAutofit fontScale="90000"/>
          </a:bodyPr>
          <a:lstStyle/>
          <a:p>
            <a:r>
              <a:rPr lang="es-CL" sz="6700" b="1" dirty="0"/>
              <a:t>Clase Auxiliar 3</a:t>
            </a:r>
            <a:r>
              <a:rPr lang="es-CL" sz="5300" b="1" dirty="0"/>
              <a:t/>
            </a:r>
            <a:br>
              <a:rPr lang="es-CL" sz="5300" b="1" dirty="0"/>
            </a:br>
            <a:r>
              <a:rPr lang="es-CL" sz="5300" dirty="0"/>
              <a:t>Geología de Campo </a:t>
            </a:r>
            <a:r>
              <a:rPr lang="es-CL" sz="5300" dirty="0" smtClean="0"/>
              <a:t>II S1</a:t>
            </a:r>
            <a:br>
              <a:rPr lang="es-CL" sz="5300" dirty="0" smtClean="0"/>
            </a:br>
            <a:r>
              <a:rPr lang="es-CL" sz="5300" dirty="0" smtClean="0"/>
              <a:t>otoño </a:t>
            </a:r>
            <a:r>
              <a:rPr lang="es-CL" sz="5300" dirty="0"/>
              <a:t>2022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AA1D914-05CE-4421-A810-D4D2C83A5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8566"/>
            <a:ext cx="9144000" cy="1655762"/>
          </a:xfrm>
        </p:spPr>
        <p:txBody>
          <a:bodyPr/>
          <a:lstStyle/>
          <a:p>
            <a:pPr algn="l"/>
            <a:r>
              <a:rPr lang="es-CL" sz="2000" b="1" dirty="0"/>
              <a:t>Profesor: </a:t>
            </a:r>
            <a:r>
              <a:rPr lang="es-CL" sz="2000" dirty="0" smtClean="0"/>
              <a:t>Fernando Poblete</a:t>
            </a:r>
            <a:endParaRPr lang="es-CL" sz="2000" dirty="0"/>
          </a:p>
          <a:p>
            <a:pPr algn="l"/>
            <a:r>
              <a:rPr lang="es-CL" sz="2000" b="1" dirty="0"/>
              <a:t>Auxiliar: </a:t>
            </a:r>
            <a:r>
              <a:rPr lang="es-CL" sz="2000" dirty="0" smtClean="0"/>
              <a:t>Carolina Monsalve</a:t>
            </a:r>
            <a:endParaRPr lang="es-CL" sz="2000" dirty="0"/>
          </a:p>
          <a:p>
            <a:pPr algn="l"/>
            <a:r>
              <a:rPr lang="es-CL" sz="2000" b="1" dirty="0"/>
              <a:t>Ayudantes: </a:t>
            </a:r>
            <a:r>
              <a:rPr lang="es-CL" sz="2000" dirty="0" smtClean="0"/>
              <a:t>Valeria </a:t>
            </a:r>
            <a:r>
              <a:rPr lang="es-CL" sz="2000" dirty="0" err="1" smtClean="0"/>
              <a:t>Pincheira</a:t>
            </a:r>
            <a:r>
              <a:rPr lang="es-CL" sz="2000" dirty="0" smtClean="0"/>
              <a:t> y Diego </a:t>
            </a:r>
            <a:r>
              <a:rPr lang="es-CL" sz="2000" dirty="0" err="1" smtClean="0"/>
              <a:t>Rodriguez</a:t>
            </a:r>
            <a:endParaRPr lang="es-CL" sz="2000" dirty="0"/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AA378B7-B8B8-4EB4-8CC7-70C4C6988D6B}"/>
              </a:ext>
            </a:extLst>
          </p:cNvPr>
          <p:cNvSpPr txBox="1"/>
          <p:nvPr/>
        </p:nvSpPr>
        <p:spPr>
          <a:xfrm>
            <a:off x="1623391" y="3501029"/>
            <a:ext cx="8945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chemeClr val="accent6">
                    <a:lumMod val="50000"/>
                  </a:schemeClr>
                </a:solidFill>
              </a:rPr>
              <a:t>PERFILES COMPLEJOS</a:t>
            </a:r>
          </a:p>
          <a:p>
            <a:pPr algn="ctr"/>
            <a:r>
              <a:rPr lang="es-CL" sz="2800" i="1" dirty="0" smtClean="0"/>
              <a:t>Rumbo y Manteo</a:t>
            </a:r>
            <a:endParaRPr lang="es-CL" sz="2800" i="1" dirty="0"/>
          </a:p>
        </p:txBody>
      </p:sp>
    </p:spTree>
    <p:extLst>
      <p:ext uri="{BB962C8B-B14F-4D97-AF65-F5344CB8AC3E}">
        <p14:creationId xmlns:p14="http://schemas.microsoft.com/office/powerpoint/2010/main" val="73237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39" y="1825625"/>
            <a:ext cx="5771722" cy="4351338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D89DD5F-27A9-4AC1-9D7A-1A4E09CF8A93}"/>
              </a:ext>
            </a:extLst>
          </p:cNvPr>
          <p:cNvSpPr/>
          <p:nvPr/>
        </p:nvSpPr>
        <p:spPr>
          <a:xfrm>
            <a:off x="36465" y="0"/>
            <a:ext cx="12155536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59CCF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2"/>
          <a:stretch/>
        </p:blipFill>
        <p:spPr>
          <a:xfrm>
            <a:off x="161637" y="237981"/>
            <a:ext cx="11619570" cy="60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D89DD5F-27A9-4AC1-9D7A-1A4E09CF8A93}"/>
              </a:ext>
            </a:extLst>
          </p:cNvPr>
          <p:cNvSpPr/>
          <p:nvPr/>
        </p:nvSpPr>
        <p:spPr>
          <a:xfrm>
            <a:off x="36465" y="0"/>
            <a:ext cx="12155536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59CCF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39" y="1825625"/>
            <a:ext cx="5771722" cy="4351338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" t="68346" r="49404" b="-164"/>
          <a:stretch/>
        </p:blipFill>
        <p:spPr>
          <a:xfrm>
            <a:off x="196150" y="472570"/>
            <a:ext cx="11799699" cy="55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 descr="elemento decorativo">
            <a:extLst>
              <a:ext uri="{FF2B5EF4-FFF2-40B4-BE49-F238E27FC236}">
                <a16:creationId xmlns="" xmlns:a16="http://schemas.microsoft.com/office/drawing/2014/main" id="{90ECD7DE-6ECE-44C1-B0B1-B36869562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black">
          <a:xfrm>
            <a:off x="3131820" y="1143017"/>
            <a:ext cx="5928361" cy="457196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2" name="Título 1">
            <a:extLst>
              <a:ext uri="{FF2B5EF4-FFF2-40B4-BE49-F238E27FC236}">
                <a16:creationId xmlns="" xmlns:a16="http://schemas.microsoft.com/office/drawing/2014/main" id="{2ADFFFCD-801A-478E-9627-5836490CE680}"/>
              </a:ext>
            </a:extLst>
          </p:cNvPr>
          <p:cNvSpPr txBox="1">
            <a:spLocks/>
          </p:cNvSpPr>
          <p:nvPr/>
        </p:nvSpPr>
        <p:spPr bwMode="blackWhite">
          <a:xfrm>
            <a:off x="3744516" y="2224648"/>
            <a:ext cx="4703084" cy="1188720"/>
          </a:xfrm>
          <a:prstGeom prst="rect">
            <a:avLst/>
          </a:prstGeom>
          <a:noFill/>
          <a:ln w="38100" cap="sq">
            <a:noFill/>
            <a:miter lim="800000"/>
          </a:ln>
        </p:spPr>
        <p:txBody>
          <a:bodyPr vert="horz" lIns="274320" tIns="182880" rIns="274320" bIns="18288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none" spc="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s-ES" sz="5400" b="1" dirty="0" smtClean="0">
                <a:solidFill>
                  <a:schemeClr val="accent2"/>
                </a:solidFill>
              </a:rPr>
              <a:t>Actividad </a:t>
            </a:r>
            <a:r>
              <a:rPr lang="es-ES" sz="5400" b="1" dirty="0" smtClean="0">
                <a:solidFill>
                  <a:schemeClr val="accent2"/>
                </a:solidFill>
              </a:rPr>
              <a:t>3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sp>
        <p:nvSpPr>
          <p:cNvPr id="33" name="Marcador de posición de texto 2">
            <a:extLst>
              <a:ext uri="{FF2B5EF4-FFF2-40B4-BE49-F238E27FC236}">
                <a16:creationId xmlns="" xmlns:a16="http://schemas.microsoft.com/office/drawing/2014/main" id="{AE50C2D7-C7F2-4AE4-B99C-A4F5CDF8D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4632" y="3702097"/>
            <a:ext cx="4702968" cy="1139280"/>
          </a:xfrm>
        </p:spPr>
        <p:txBody>
          <a:bodyPr rtlCol="0">
            <a:normAutofit fontScale="85000" lnSpcReduction="20000"/>
          </a:bodyPr>
          <a:lstStyle/>
          <a:p>
            <a:r>
              <a:rPr lang="es-ES" sz="4700" b="1" dirty="0" smtClean="0">
                <a:solidFill>
                  <a:srgbClr val="B3BA72"/>
                </a:solidFill>
              </a:rPr>
              <a:t>PERFILES COMPLEJOS</a:t>
            </a:r>
          </a:p>
          <a:p>
            <a:r>
              <a:rPr lang="es-ES" dirty="0" smtClean="0">
                <a:solidFill>
                  <a:srgbClr val="B3BA72"/>
                </a:solidFill>
              </a:rPr>
              <a:t>Dudas</a:t>
            </a:r>
            <a:r>
              <a:rPr lang="es-ES" dirty="0">
                <a:solidFill>
                  <a:srgbClr val="B3BA72"/>
                </a:solidFill>
              </a:rPr>
              <a:t>, comentarios y trabajo </a:t>
            </a:r>
            <a:r>
              <a:rPr lang="es-ES" sz="2400" dirty="0"/>
              <a:t>personal </a:t>
            </a:r>
            <a:endParaRPr lang="es-CL" sz="2400" dirty="0"/>
          </a:p>
        </p:txBody>
      </p:sp>
      <p:cxnSp>
        <p:nvCxnSpPr>
          <p:cNvPr id="34" name="Conector recto 33" descr="elemento decorativo">
            <a:extLst>
              <a:ext uri="{FF2B5EF4-FFF2-40B4-BE49-F238E27FC236}">
                <a16:creationId xmlns="" xmlns:a16="http://schemas.microsoft.com/office/drawing/2014/main" id="{052DC118-2E25-449E-B08F-DC7B604FF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864000" y="3248192"/>
            <a:ext cx="446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ángulo 34" descr="elemento decorativo">
            <a:extLst>
              <a:ext uri="{FF2B5EF4-FFF2-40B4-BE49-F238E27FC236}">
                <a16:creationId xmlns="" xmlns:a16="http://schemas.microsoft.com/office/drawing/2014/main" id="{0E90DB81-F779-42BC-9736-F4BD7E268D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black">
          <a:xfrm>
            <a:off x="3054000" y="1069120"/>
            <a:ext cx="6084000" cy="471976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6" name="Rectángulo 35" descr="elemento decorativo">
            <a:extLst>
              <a:ext uri="{FF2B5EF4-FFF2-40B4-BE49-F238E27FC236}">
                <a16:creationId xmlns="" xmlns:a16="http://schemas.microsoft.com/office/drawing/2014/main" id="{6B2E2FBC-3A83-4C18-9BA9-D8E72AF5AB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black">
          <a:xfrm>
            <a:off x="2964000" y="999300"/>
            <a:ext cx="6264000" cy="48594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2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solidFill>
            <a:srgbClr val="C03E3F"/>
          </a:solidFill>
        </p:spPr>
        <p:txBody>
          <a:bodyPr/>
          <a:lstStyle/>
          <a:p>
            <a:r>
              <a:rPr lang="es-ES" dirty="0" smtClean="0"/>
              <a:t>20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975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 descr="elemento decorativo">
            <a:extLst>
              <a:ext uri="{FF2B5EF4-FFF2-40B4-BE49-F238E27FC236}">
                <a16:creationId xmlns="" xmlns:a16="http://schemas.microsoft.com/office/drawing/2014/main" id="{90ECD7DE-6ECE-44C1-B0B1-B36869562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black">
          <a:xfrm>
            <a:off x="1278988" y="762473"/>
            <a:ext cx="9576246" cy="524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5" name="Rectángulo 34" descr="elemento decorativo">
            <a:extLst>
              <a:ext uri="{FF2B5EF4-FFF2-40B4-BE49-F238E27FC236}">
                <a16:creationId xmlns="" xmlns:a16="http://schemas.microsoft.com/office/drawing/2014/main" id="{0E90DB81-F779-42BC-9736-F4BD7E268D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black">
          <a:xfrm>
            <a:off x="1152525" y="676275"/>
            <a:ext cx="9827655" cy="54102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6" name="Rectángulo 35" descr="elemento decorativo">
            <a:extLst>
              <a:ext uri="{FF2B5EF4-FFF2-40B4-BE49-F238E27FC236}">
                <a16:creationId xmlns="" xmlns:a16="http://schemas.microsoft.com/office/drawing/2014/main" id="{6B2E2FBC-3A83-4C18-9BA9-D8E72AF5AB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black">
          <a:xfrm>
            <a:off x="1006268" y="594832"/>
            <a:ext cx="10118414" cy="557026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2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solidFill>
            <a:srgbClr val="C03E3F"/>
          </a:solidFill>
        </p:spPr>
        <p:txBody>
          <a:bodyPr/>
          <a:lstStyle/>
          <a:p>
            <a:r>
              <a:rPr lang="es-ES" dirty="0" smtClean="0"/>
              <a:t>20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13757"/>
          <a:stretch/>
        </p:blipFill>
        <p:spPr>
          <a:xfrm>
            <a:off x="2858092" y="768915"/>
            <a:ext cx="7130621" cy="52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FF5D413-3EE6-43AB-BB25-BC7A75BA15A7}"/>
              </a:ext>
            </a:extLst>
          </p:cNvPr>
          <p:cNvSpPr/>
          <p:nvPr/>
        </p:nvSpPr>
        <p:spPr>
          <a:xfrm>
            <a:off x="624114" y="558800"/>
            <a:ext cx="10972800" cy="5805714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E914D-72D2-49F9-9EE4-43826E5D6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9129"/>
            <a:ext cx="9144000" cy="2306637"/>
          </a:xfrm>
        </p:spPr>
        <p:txBody>
          <a:bodyPr>
            <a:normAutofit fontScale="90000"/>
          </a:bodyPr>
          <a:lstStyle/>
          <a:p>
            <a:r>
              <a:rPr lang="es-CL" sz="6700" b="1" dirty="0"/>
              <a:t>Clase Auxiliar 3</a:t>
            </a:r>
            <a:r>
              <a:rPr lang="es-CL" sz="5300" b="1" dirty="0"/>
              <a:t/>
            </a:r>
            <a:br>
              <a:rPr lang="es-CL" sz="5300" b="1" dirty="0"/>
            </a:br>
            <a:r>
              <a:rPr lang="es-CL" sz="5300" dirty="0"/>
              <a:t>Geología de Campo </a:t>
            </a:r>
            <a:r>
              <a:rPr lang="es-CL" sz="5300" dirty="0" smtClean="0"/>
              <a:t>II S1</a:t>
            </a:r>
            <a:br>
              <a:rPr lang="es-CL" sz="5300" dirty="0" smtClean="0"/>
            </a:br>
            <a:r>
              <a:rPr lang="es-CL" sz="5300" dirty="0" smtClean="0"/>
              <a:t>otoño </a:t>
            </a:r>
            <a:r>
              <a:rPr lang="es-CL" sz="5300" dirty="0"/>
              <a:t>2022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AA1D914-05CE-4421-A810-D4D2C83A5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8566"/>
            <a:ext cx="9144000" cy="1655762"/>
          </a:xfrm>
        </p:spPr>
        <p:txBody>
          <a:bodyPr/>
          <a:lstStyle/>
          <a:p>
            <a:pPr algn="l"/>
            <a:r>
              <a:rPr lang="es-CL" sz="2000" b="1" dirty="0"/>
              <a:t>Profesor: </a:t>
            </a:r>
            <a:r>
              <a:rPr lang="es-CL" sz="2000" dirty="0" smtClean="0"/>
              <a:t>Fernando Poblete</a:t>
            </a:r>
            <a:endParaRPr lang="es-CL" sz="2000" dirty="0"/>
          </a:p>
          <a:p>
            <a:pPr algn="l"/>
            <a:r>
              <a:rPr lang="es-CL" sz="2000" b="1" dirty="0"/>
              <a:t>Auxiliar: </a:t>
            </a:r>
            <a:r>
              <a:rPr lang="es-CL" sz="2000" dirty="0" smtClean="0"/>
              <a:t>Carolina Monsalve</a:t>
            </a:r>
            <a:endParaRPr lang="es-CL" sz="2000" dirty="0"/>
          </a:p>
          <a:p>
            <a:pPr algn="l"/>
            <a:r>
              <a:rPr lang="es-CL" sz="2000" b="1" dirty="0"/>
              <a:t>Ayudantes: </a:t>
            </a:r>
            <a:r>
              <a:rPr lang="es-CL" sz="2000" dirty="0" smtClean="0"/>
              <a:t>Valeria </a:t>
            </a:r>
            <a:r>
              <a:rPr lang="es-CL" sz="2000" dirty="0" err="1" smtClean="0"/>
              <a:t>Pincheira</a:t>
            </a:r>
            <a:r>
              <a:rPr lang="es-CL" sz="2000" dirty="0" smtClean="0"/>
              <a:t> y Diego </a:t>
            </a:r>
            <a:r>
              <a:rPr lang="es-CL" sz="2000" dirty="0" err="1" smtClean="0"/>
              <a:t>Rodriguez</a:t>
            </a:r>
            <a:endParaRPr lang="es-CL" sz="2000" dirty="0"/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AA378B7-B8B8-4EB4-8CC7-70C4C6988D6B}"/>
              </a:ext>
            </a:extLst>
          </p:cNvPr>
          <p:cNvSpPr txBox="1"/>
          <p:nvPr/>
        </p:nvSpPr>
        <p:spPr>
          <a:xfrm>
            <a:off x="1623391" y="3501029"/>
            <a:ext cx="8945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chemeClr val="accent6">
                    <a:lumMod val="50000"/>
                  </a:schemeClr>
                </a:solidFill>
              </a:rPr>
              <a:t>PERFILES COMPLEJOS</a:t>
            </a:r>
          </a:p>
          <a:p>
            <a:pPr algn="ctr"/>
            <a:r>
              <a:rPr lang="es-CL" sz="2800" i="1" dirty="0" smtClean="0"/>
              <a:t>Rumbo y Manteo</a:t>
            </a:r>
            <a:endParaRPr lang="es-CL" sz="2800" i="1" dirty="0"/>
          </a:p>
        </p:txBody>
      </p:sp>
    </p:spTree>
    <p:extLst>
      <p:ext uri="{BB962C8B-B14F-4D97-AF65-F5344CB8AC3E}">
        <p14:creationId xmlns:p14="http://schemas.microsoft.com/office/powerpoint/2010/main" val="8576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D89DD5F-27A9-4AC1-9D7A-1A4E09CF8A93}"/>
              </a:ext>
            </a:extLst>
          </p:cNvPr>
          <p:cNvSpPr/>
          <p:nvPr/>
        </p:nvSpPr>
        <p:spPr>
          <a:xfrm>
            <a:off x="624114" y="493486"/>
            <a:ext cx="10972800" cy="580571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9C1B08A3-D535-4C40-9031-BADFFD59D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2184" r="2709" b="7041"/>
          <a:stretch/>
        </p:blipFill>
        <p:spPr>
          <a:xfrm>
            <a:off x="4863548" y="870857"/>
            <a:ext cx="6016487" cy="5181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A220277-6D7D-4B9C-B6C3-E5CCEFCBD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211" y="4977352"/>
            <a:ext cx="1057423" cy="10097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CFD8375-B98F-4EBE-94FE-2267B64338A3}"/>
              </a:ext>
            </a:extLst>
          </p:cNvPr>
          <p:cNvSpPr txBox="1"/>
          <p:nvPr/>
        </p:nvSpPr>
        <p:spPr>
          <a:xfrm>
            <a:off x="967408" y="870857"/>
            <a:ext cx="34323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/>
              <a:t>¿Qué representan el rumbo y el manteo?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16AB445-8E63-45DB-90A4-AD9025A097BE}"/>
              </a:ext>
            </a:extLst>
          </p:cNvPr>
          <p:cNvSpPr txBox="1"/>
          <p:nvPr/>
        </p:nvSpPr>
        <p:spPr>
          <a:xfrm>
            <a:off x="967408" y="4651513"/>
            <a:ext cx="2398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¿Cómo los representamos nosotros?</a:t>
            </a:r>
          </a:p>
        </p:txBody>
      </p:sp>
    </p:spTree>
    <p:extLst>
      <p:ext uri="{BB962C8B-B14F-4D97-AF65-F5344CB8AC3E}">
        <p14:creationId xmlns:p14="http://schemas.microsoft.com/office/powerpoint/2010/main" val="328606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D89DD5F-27A9-4AC1-9D7A-1A4E09CF8A93}"/>
              </a:ext>
            </a:extLst>
          </p:cNvPr>
          <p:cNvSpPr/>
          <p:nvPr/>
        </p:nvSpPr>
        <p:spPr>
          <a:xfrm>
            <a:off x="624114" y="493486"/>
            <a:ext cx="10972800" cy="580571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5584CE-731B-4329-83BD-D7A0B5B5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¿Rumbo, </a:t>
            </a:r>
            <a:r>
              <a:rPr lang="es-CL" b="1" dirty="0" err="1"/>
              <a:t>azimuth</a:t>
            </a:r>
            <a:r>
              <a:rPr lang="es-CL" b="1" dirty="0"/>
              <a:t> o </a:t>
            </a:r>
            <a:r>
              <a:rPr lang="es-CL" b="1" dirty="0" err="1"/>
              <a:t>dip</a:t>
            </a:r>
            <a:r>
              <a:rPr lang="es-CL" b="1" dirty="0"/>
              <a:t> </a:t>
            </a:r>
            <a:r>
              <a:rPr lang="es-CL" b="1" dirty="0" err="1"/>
              <a:t>direction</a:t>
            </a:r>
            <a:r>
              <a:rPr lang="es-CL" b="1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EABB74-BA97-450F-A52F-030A7E63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5383" cy="43513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ES" sz="2700" dirty="0"/>
              <a:t>Rumbo/Manteo, notación clásica, pero no la más usada</a:t>
            </a:r>
            <a:endParaRPr lang="es-ES" sz="23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s-ES" sz="2400" dirty="0"/>
              <a:t>N40W/87SW</a:t>
            </a:r>
          </a:p>
          <a:p>
            <a:pPr lvl="1" eaLnBrk="1" hangingPunct="1">
              <a:lnSpc>
                <a:spcPct val="80000"/>
              </a:lnSpc>
            </a:pPr>
            <a:endParaRPr lang="es-ES" sz="2400" dirty="0"/>
          </a:p>
          <a:p>
            <a:pPr eaLnBrk="1" hangingPunct="1">
              <a:lnSpc>
                <a:spcPct val="80000"/>
              </a:lnSpc>
            </a:pPr>
            <a:r>
              <a:rPr lang="es-ES" sz="2700" dirty="0" err="1"/>
              <a:t>Dip</a:t>
            </a:r>
            <a:r>
              <a:rPr lang="es-ES" sz="2700" dirty="0"/>
              <a:t>/</a:t>
            </a:r>
            <a:r>
              <a:rPr lang="es-ES" sz="2700" dirty="0" err="1"/>
              <a:t>DipDirection</a:t>
            </a:r>
            <a:r>
              <a:rPr lang="es-ES" sz="2700" dirty="0"/>
              <a:t>, usada </a:t>
            </a:r>
            <a:r>
              <a:rPr lang="es-ES" sz="2700" dirty="0" err="1"/>
              <a:t>comunente</a:t>
            </a:r>
            <a:r>
              <a:rPr lang="es-ES" sz="2700" dirty="0"/>
              <a:t> con </a:t>
            </a:r>
            <a:r>
              <a:rPr lang="es-ES" sz="2700" b="1" dirty="0"/>
              <a:t>brújulas estructurales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s-ES" sz="2400" dirty="0"/>
              <a:t>87/230</a:t>
            </a:r>
          </a:p>
          <a:p>
            <a:pPr lvl="1" eaLnBrk="1" hangingPunct="1">
              <a:lnSpc>
                <a:spcPct val="80000"/>
              </a:lnSpc>
            </a:pPr>
            <a:endParaRPr lang="es-ES" sz="2400" dirty="0"/>
          </a:p>
          <a:p>
            <a:pPr eaLnBrk="1" hangingPunct="1">
              <a:lnSpc>
                <a:spcPct val="80000"/>
              </a:lnSpc>
            </a:pPr>
            <a:r>
              <a:rPr lang="es-ES" sz="2700" b="1" dirty="0" err="1"/>
              <a:t>Azimuth</a:t>
            </a:r>
            <a:r>
              <a:rPr lang="es-ES" sz="2700" b="1" dirty="0"/>
              <a:t>/Manteo</a:t>
            </a:r>
            <a:r>
              <a:rPr lang="es-ES" sz="2700" dirty="0"/>
              <a:t>, posiblemente la más usada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s-ES" sz="2400" dirty="0"/>
              <a:t>140/87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¡Para evitar confusiones seguir una notación en el curso!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2B92E85-D9C8-4760-8BB8-AF2084C9B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535" y="1819049"/>
            <a:ext cx="3229426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5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A03379C-5ADE-4C46-AD19-96D08AB6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52" y="493486"/>
            <a:ext cx="10096895" cy="5811396"/>
          </a:xfrm>
          <a:prstGeom prst="rect">
            <a:avLst/>
          </a:prstGeom>
          <a:ln w="57150">
            <a:solidFill>
              <a:srgbClr val="BF849E"/>
            </a:solidFill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230E0AD3-7A6A-470F-A71F-C872FB08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859" y="333389"/>
            <a:ext cx="2130287" cy="1325563"/>
          </a:xfrm>
        </p:spPr>
        <p:txBody>
          <a:bodyPr/>
          <a:lstStyle/>
          <a:p>
            <a:r>
              <a:rPr lang="es-CL" b="1" dirty="0"/>
              <a:t>Ejercicio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C4729C65-650F-4909-A45F-4EF649416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340" y="2642794"/>
            <a:ext cx="3588026" cy="4351338"/>
          </a:xfrm>
        </p:spPr>
        <p:txBody>
          <a:bodyPr/>
          <a:lstStyle/>
          <a:p>
            <a:pPr marL="0" indent="0" algn="r">
              <a:buNone/>
            </a:pPr>
            <a:r>
              <a:rPr lang="es-CL" sz="2400" dirty="0" smtClean="0">
                <a:solidFill>
                  <a:srgbClr val="7030A0"/>
                </a:solidFill>
              </a:rPr>
              <a:t>2. ¿Qué </a:t>
            </a:r>
            <a:r>
              <a:rPr lang="es-CL" sz="2400" dirty="0">
                <a:solidFill>
                  <a:srgbClr val="7030A0"/>
                </a:solidFill>
              </a:rPr>
              <a:t>manteo, </a:t>
            </a:r>
            <a:endParaRPr lang="es-CL" sz="2400" dirty="0" smtClean="0">
              <a:solidFill>
                <a:srgbClr val="7030A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s-CL" sz="2400" dirty="0" err="1" smtClean="0">
                <a:solidFill>
                  <a:srgbClr val="7030A0"/>
                </a:solidFill>
              </a:rPr>
              <a:t>dip</a:t>
            </a:r>
            <a:r>
              <a:rPr lang="es-CL" sz="2400" dirty="0" smtClean="0">
                <a:solidFill>
                  <a:srgbClr val="7030A0"/>
                </a:solidFill>
              </a:rPr>
              <a:t> </a:t>
            </a:r>
            <a:r>
              <a:rPr lang="es-CL" sz="2400" dirty="0">
                <a:solidFill>
                  <a:srgbClr val="7030A0"/>
                </a:solidFill>
              </a:rPr>
              <a:t>y </a:t>
            </a:r>
            <a:r>
              <a:rPr lang="es-CL" sz="2400" dirty="0" err="1">
                <a:solidFill>
                  <a:srgbClr val="7030A0"/>
                </a:solidFill>
              </a:rPr>
              <a:t>dip</a:t>
            </a:r>
            <a:r>
              <a:rPr lang="es-CL" sz="2400" dirty="0">
                <a:solidFill>
                  <a:srgbClr val="7030A0"/>
                </a:solidFill>
              </a:rPr>
              <a:t> </a:t>
            </a:r>
            <a:r>
              <a:rPr lang="es-CL" sz="2400" dirty="0" err="1" smtClean="0">
                <a:solidFill>
                  <a:srgbClr val="7030A0"/>
                </a:solidFill>
              </a:rPr>
              <a:t>direction</a:t>
            </a:r>
            <a:r>
              <a:rPr lang="es-CL" sz="2400" dirty="0" smtClean="0">
                <a:solidFill>
                  <a:srgbClr val="7030A0"/>
                </a:solidFill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CL" sz="2400" dirty="0" smtClean="0">
                <a:solidFill>
                  <a:srgbClr val="7030A0"/>
                </a:solidFill>
              </a:rPr>
              <a:t>tienen </a:t>
            </a:r>
            <a:r>
              <a:rPr lang="es-CL" sz="2400" dirty="0">
                <a:solidFill>
                  <a:srgbClr val="7030A0"/>
                </a:solidFill>
              </a:rPr>
              <a:t>estos estratos?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8D5AA68B-B1C1-4141-8D64-9A8138B70014}"/>
              </a:ext>
            </a:extLst>
          </p:cNvPr>
          <p:cNvSpPr txBox="1">
            <a:spLocks/>
          </p:cNvSpPr>
          <p:nvPr/>
        </p:nvSpPr>
        <p:spPr>
          <a:xfrm>
            <a:off x="7556421" y="1498854"/>
            <a:ext cx="35880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s-CL" sz="2400" dirty="0" smtClean="0">
                <a:solidFill>
                  <a:srgbClr val="7B415B"/>
                </a:solidFill>
              </a:rPr>
              <a:t>1. ¿Qué rumbo, </a:t>
            </a:r>
            <a:r>
              <a:rPr lang="es-CL" sz="2400" dirty="0" err="1" smtClean="0">
                <a:solidFill>
                  <a:srgbClr val="7B415B"/>
                </a:solidFill>
              </a:rPr>
              <a:t>azimuth</a:t>
            </a:r>
            <a:r>
              <a:rPr lang="es-CL" sz="2400" dirty="0" smtClean="0">
                <a:solidFill>
                  <a:srgbClr val="7B415B"/>
                </a:solidFill>
              </a:rPr>
              <a:t> y </a:t>
            </a:r>
            <a:r>
              <a:rPr lang="es-CL" sz="2400" dirty="0" err="1" smtClean="0">
                <a:solidFill>
                  <a:srgbClr val="7B415B"/>
                </a:solidFill>
              </a:rPr>
              <a:t>dip</a:t>
            </a:r>
            <a:r>
              <a:rPr lang="es-CL" sz="2400" dirty="0" smtClean="0">
                <a:solidFill>
                  <a:srgbClr val="7B415B"/>
                </a:solidFill>
              </a:rPr>
              <a:t> </a:t>
            </a:r>
            <a:r>
              <a:rPr lang="es-CL" sz="2400" dirty="0" err="1" smtClean="0">
                <a:solidFill>
                  <a:srgbClr val="7B415B"/>
                </a:solidFill>
              </a:rPr>
              <a:t>directión</a:t>
            </a:r>
            <a:r>
              <a:rPr lang="es-CL" sz="2400" dirty="0" smtClean="0">
                <a:solidFill>
                  <a:srgbClr val="7B415B"/>
                </a:solidFill>
              </a:rPr>
              <a:t> tienen estos estratos?</a:t>
            </a:r>
            <a:endParaRPr lang="es-CL" sz="2400" dirty="0">
              <a:solidFill>
                <a:srgbClr val="7B41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BD89DD5F-27A9-4AC1-9D7A-1A4E09CF8A93}"/>
              </a:ext>
            </a:extLst>
          </p:cNvPr>
          <p:cNvSpPr/>
          <p:nvPr/>
        </p:nvSpPr>
        <p:spPr>
          <a:xfrm>
            <a:off x="609600" y="486962"/>
            <a:ext cx="10972800" cy="5805714"/>
          </a:xfrm>
          <a:prstGeom prst="rect">
            <a:avLst/>
          </a:prstGeom>
          <a:solidFill>
            <a:schemeClr val="bg1"/>
          </a:solidFill>
          <a:ln w="57150">
            <a:solidFill>
              <a:srgbClr val="BF84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/>
          <p:cNvSpPr/>
          <p:nvPr/>
        </p:nvSpPr>
        <p:spPr>
          <a:xfrm>
            <a:off x="7486777" y="1690688"/>
            <a:ext cx="2322513" cy="2257425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dirty="0"/>
              <a:t>40°</a:t>
            </a:r>
          </a:p>
        </p:txBody>
      </p:sp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1184527" y="580069"/>
            <a:ext cx="10515600" cy="1325563"/>
          </a:xfrm>
        </p:spPr>
        <p:txBody>
          <a:bodyPr/>
          <a:lstStyle/>
          <a:p>
            <a:r>
              <a:rPr lang="es-CL" b="1" dirty="0"/>
              <a:t>Ejercicio</a:t>
            </a:r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>
          <a:xfrm>
            <a:off x="1169166" y="2164749"/>
            <a:ext cx="3953104" cy="1504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Si la capa mantea 40°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Regla de la mano derecha</a:t>
            </a:r>
          </a:p>
        </p:txBody>
      </p:sp>
      <p:sp>
        <p:nvSpPr>
          <p:cNvPr id="43012" name="CuadroTexto 9"/>
          <p:cNvSpPr txBox="1">
            <a:spLocks noChangeArrowheads="1"/>
          </p:cNvSpPr>
          <p:nvPr/>
        </p:nvSpPr>
        <p:spPr bwMode="auto">
          <a:xfrm>
            <a:off x="8471322" y="3905949"/>
            <a:ext cx="325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Calibri" pitchFamily="34" charset="0"/>
              </a:rPr>
              <a:t>S</a:t>
            </a:r>
          </a:p>
        </p:txBody>
      </p:sp>
      <p:sp>
        <p:nvSpPr>
          <p:cNvPr id="43013" name="CuadroTexto 10"/>
          <p:cNvSpPr txBox="1">
            <a:spLocks noChangeArrowheads="1"/>
          </p:cNvSpPr>
          <p:nvPr/>
        </p:nvSpPr>
        <p:spPr bwMode="auto">
          <a:xfrm>
            <a:off x="9873879" y="2632234"/>
            <a:ext cx="334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Calibri" pitchFamily="34" charset="0"/>
              </a:rPr>
              <a:t>E</a:t>
            </a:r>
          </a:p>
        </p:txBody>
      </p:sp>
      <p:sp>
        <p:nvSpPr>
          <p:cNvPr id="43014" name="CuadroTexto 11"/>
          <p:cNvSpPr txBox="1">
            <a:spLocks noChangeArrowheads="1"/>
          </p:cNvSpPr>
          <p:nvPr/>
        </p:nvSpPr>
        <p:spPr bwMode="auto">
          <a:xfrm>
            <a:off x="6876706" y="2631283"/>
            <a:ext cx="458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W</a:t>
            </a:r>
          </a:p>
        </p:txBody>
      </p:sp>
      <p:cxnSp>
        <p:nvCxnSpPr>
          <p:cNvPr id="8" name="Conector recto 5"/>
          <p:cNvCxnSpPr/>
          <p:nvPr/>
        </p:nvCxnSpPr>
        <p:spPr>
          <a:xfrm>
            <a:off x="8634040" y="1694563"/>
            <a:ext cx="0" cy="2257425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7"/>
          <p:cNvCxnSpPr/>
          <p:nvPr/>
        </p:nvCxnSpPr>
        <p:spPr>
          <a:xfrm>
            <a:off x="7486777" y="2862264"/>
            <a:ext cx="2322513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17" name="CuadroTexto 8"/>
          <p:cNvSpPr txBox="1">
            <a:spLocks noChangeArrowheads="1"/>
          </p:cNvSpPr>
          <p:nvPr/>
        </p:nvSpPr>
        <p:spPr bwMode="auto">
          <a:xfrm>
            <a:off x="8414172" y="1202839"/>
            <a:ext cx="382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Calibri" pitchFamily="34" charset="0"/>
              </a:rPr>
              <a:t>N</a:t>
            </a:r>
          </a:p>
        </p:txBody>
      </p:sp>
      <p:grpSp>
        <p:nvGrpSpPr>
          <p:cNvPr id="43018" name="16 Grupo"/>
          <p:cNvGrpSpPr>
            <a:grpSpLocks/>
          </p:cNvGrpSpPr>
          <p:nvPr/>
        </p:nvGrpSpPr>
        <p:grpSpPr bwMode="auto">
          <a:xfrm rot="-6445886">
            <a:off x="7920958" y="1923156"/>
            <a:ext cx="1454150" cy="1871663"/>
            <a:chOff x="5513388" y="1989138"/>
            <a:chExt cx="1454150" cy="1871662"/>
          </a:xfrm>
        </p:grpSpPr>
        <p:cxnSp>
          <p:nvCxnSpPr>
            <p:cNvPr id="11" name="Conector recto 13"/>
            <p:cNvCxnSpPr/>
            <p:nvPr/>
          </p:nvCxnSpPr>
          <p:spPr>
            <a:xfrm>
              <a:off x="5513388" y="1989138"/>
              <a:ext cx="1454150" cy="18716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21"/>
            <p:cNvCxnSpPr/>
            <p:nvPr/>
          </p:nvCxnSpPr>
          <p:spPr>
            <a:xfrm flipH="1">
              <a:off x="5949246" y="2915291"/>
              <a:ext cx="292100" cy="2127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17 Arco"/>
          <p:cNvSpPr/>
          <p:nvPr/>
        </p:nvSpPr>
        <p:spPr>
          <a:xfrm>
            <a:off x="8189750" y="2244137"/>
            <a:ext cx="914400" cy="914400"/>
          </a:xfrm>
          <a:prstGeom prst="arc">
            <a:avLst>
              <a:gd name="adj1" fmla="val 16200000"/>
              <a:gd name="adj2" fmla="val 1878416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3020" name="18 CuadroTexto"/>
          <p:cNvSpPr txBox="1">
            <a:spLocks noChangeArrowheads="1"/>
          </p:cNvSpPr>
          <p:nvPr/>
        </p:nvSpPr>
        <p:spPr bwMode="auto">
          <a:xfrm rot="761249">
            <a:off x="8743477" y="1803538"/>
            <a:ext cx="696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dirty="0"/>
              <a:t>35°</a:t>
            </a:r>
          </a:p>
        </p:txBody>
      </p:sp>
      <p:sp>
        <p:nvSpPr>
          <p:cNvPr id="43021" name="19 CuadroTexto"/>
          <p:cNvSpPr txBox="1">
            <a:spLocks noChangeArrowheads="1"/>
          </p:cNvSpPr>
          <p:nvPr/>
        </p:nvSpPr>
        <p:spPr bwMode="auto">
          <a:xfrm>
            <a:off x="2355200" y="5088949"/>
            <a:ext cx="8174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2400" dirty="0" smtClean="0">
                <a:solidFill>
                  <a:srgbClr val="974F70"/>
                </a:solidFill>
              </a:rPr>
              <a:t>3. ¿Cuál sería la notación </a:t>
            </a:r>
            <a:r>
              <a:rPr lang="es-CL" sz="2400" dirty="0">
                <a:solidFill>
                  <a:srgbClr val="974F70"/>
                </a:solidFill>
              </a:rPr>
              <a:t>Rumbo/Manteo y </a:t>
            </a:r>
            <a:r>
              <a:rPr lang="es-CL" sz="2400" dirty="0" err="1" smtClean="0">
                <a:solidFill>
                  <a:srgbClr val="974F70"/>
                </a:solidFill>
              </a:rPr>
              <a:t>Dip</a:t>
            </a:r>
            <a:r>
              <a:rPr lang="es-CL" sz="2400" dirty="0" smtClean="0">
                <a:solidFill>
                  <a:srgbClr val="974F70"/>
                </a:solidFill>
              </a:rPr>
              <a:t>/</a:t>
            </a:r>
            <a:r>
              <a:rPr lang="es-CL" sz="2400" dirty="0" err="1" smtClean="0">
                <a:solidFill>
                  <a:srgbClr val="974F70"/>
                </a:solidFill>
              </a:rPr>
              <a:t>DipDirection</a:t>
            </a:r>
            <a:r>
              <a:rPr lang="es-CL" sz="2400" dirty="0">
                <a:solidFill>
                  <a:srgbClr val="974F70"/>
                </a:solidFill>
              </a:rPr>
              <a:t>?</a:t>
            </a:r>
            <a:endParaRPr lang="es-CL" sz="2400" dirty="0">
              <a:solidFill>
                <a:srgbClr val="974F70"/>
              </a:solidFill>
            </a:endParaRPr>
          </a:p>
        </p:txBody>
      </p:sp>
      <p:sp>
        <p:nvSpPr>
          <p:cNvPr id="43022" name="22 Rectángulo"/>
          <p:cNvSpPr>
            <a:spLocks noChangeArrowheads="1"/>
          </p:cNvSpPr>
          <p:nvPr/>
        </p:nvSpPr>
        <p:spPr bwMode="auto">
          <a:xfrm>
            <a:off x="8921577" y="2978308"/>
            <a:ext cx="506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dirty="0"/>
              <a:t>40°</a:t>
            </a:r>
          </a:p>
        </p:txBody>
      </p:sp>
    </p:spTree>
    <p:extLst>
      <p:ext uri="{BB962C8B-B14F-4D97-AF65-F5344CB8AC3E}">
        <p14:creationId xmlns:p14="http://schemas.microsoft.com/office/powerpoint/2010/main" val="318483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D89DD5F-27A9-4AC1-9D7A-1A4E09CF8A93}"/>
              </a:ext>
            </a:extLst>
          </p:cNvPr>
          <p:cNvSpPr/>
          <p:nvPr/>
        </p:nvSpPr>
        <p:spPr>
          <a:xfrm>
            <a:off x="624114" y="493486"/>
            <a:ext cx="10972800" cy="58057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47568" y="489452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/>
              <a:t>Uso de la Brújula Geológica</a:t>
            </a:r>
            <a:endParaRPr lang="es-ES" sz="31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43" y="2036160"/>
            <a:ext cx="9579326" cy="413121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8255" y="1500629"/>
            <a:ext cx="1096211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 dirty="0"/>
              <a:t>Las brújulas son variadas en formas y tamaños, sin embargo, la mayoría presenta elementos similares. </a:t>
            </a:r>
          </a:p>
        </p:txBody>
      </p:sp>
    </p:spTree>
    <p:extLst>
      <p:ext uri="{BB962C8B-B14F-4D97-AF65-F5344CB8AC3E}">
        <p14:creationId xmlns:p14="http://schemas.microsoft.com/office/powerpoint/2010/main" val="172823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D89DD5F-27A9-4AC1-9D7A-1A4E09CF8A93}"/>
              </a:ext>
            </a:extLst>
          </p:cNvPr>
          <p:cNvSpPr/>
          <p:nvPr/>
        </p:nvSpPr>
        <p:spPr>
          <a:xfrm>
            <a:off x="624114" y="493486"/>
            <a:ext cx="10972800" cy="58057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Medición Azimutal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38200" y="1480495"/>
            <a:ext cx="10962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000" dirty="0"/>
              <a:t>Manteos de graduación sexagesimal (0 a 360°).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80" y="2264228"/>
            <a:ext cx="7721667" cy="35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2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D89DD5F-27A9-4AC1-9D7A-1A4E09CF8A93}"/>
              </a:ext>
            </a:extLst>
          </p:cNvPr>
          <p:cNvSpPr/>
          <p:nvPr/>
        </p:nvSpPr>
        <p:spPr>
          <a:xfrm>
            <a:off x="624114" y="493486"/>
            <a:ext cx="10972800" cy="58057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Medición por cuadrantes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38200" y="1628004"/>
            <a:ext cx="10962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2000" dirty="0"/>
              <a:t>Se mide desde el N o el S, donde, el sentido depende del cuadrante.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70" y="2094919"/>
            <a:ext cx="8110586" cy="38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9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39" y="1825625"/>
            <a:ext cx="5771722" cy="4351338"/>
          </a:xfr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D89DD5F-27A9-4AC1-9D7A-1A4E09CF8A93}"/>
              </a:ext>
            </a:extLst>
          </p:cNvPr>
          <p:cNvSpPr/>
          <p:nvPr/>
        </p:nvSpPr>
        <p:spPr>
          <a:xfrm>
            <a:off x="624114" y="493486"/>
            <a:ext cx="10972800" cy="5805714"/>
          </a:xfrm>
          <a:prstGeom prst="rect">
            <a:avLst/>
          </a:prstGeom>
          <a:solidFill>
            <a:schemeClr val="bg1"/>
          </a:solidFill>
          <a:ln w="38100">
            <a:solidFill>
              <a:srgbClr val="59CCF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47568" y="4894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/>
              <a:t>Ejemplo perfil complejo</a:t>
            </a:r>
            <a:endParaRPr lang="es-ES" sz="31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90" y="1308679"/>
            <a:ext cx="6326910" cy="47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311</Words>
  <Application>Microsoft Office PowerPoint</Application>
  <PresentationFormat>Panorámica</PresentationFormat>
  <Paragraphs>58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Tema de Office</vt:lpstr>
      <vt:lpstr>Clase Auxiliar 3 Geología de Campo II S1 otoño 2022 </vt:lpstr>
      <vt:lpstr>Presentación de PowerPoint</vt:lpstr>
      <vt:lpstr>¿Rumbo, azimuth o dip direction?</vt:lpstr>
      <vt:lpstr>Ejercicio</vt:lpstr>
      <vt:lpstr>Ejercicio</vt:lpstr>
      <vt:lpstr>Uso de la Brújula Geológica</vt:lpstr>
      <vt:lpstr>Medición Azimutal</vt:lpstr>
      <vt:lpstr>Medición por cuadrantes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Clase Auxiliar 3 Geología de Campo II S1 otoño 2022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Reyes kutscher</dc:creator>
  <cp:lastModifiedBy>VAraya</cp:lastModifiedBy>
  <cp:revision>13</cp:revision>
  <dcterms:created xsi:type="dcterms:W3CDTF">2022-03-31T14:25:35Z</dcterms:created>
  <dcterms:modified xsi:type="dcterms:W3CDTF">2022-04-06T21:16:10Z</dcterms:modified>
</cp:coreProperties>
</file>