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Lato" panose="020B0604020202020204" charset="0"/>
      <p:regular r:id="rId32"/>
      <p:bold r:id="rId33"/>
      <p:italic r:id="rId34"/>
      <p:boldItalic r:id="rId35"/>
    </p:embeddedFont>
    <p:embeddedFont>
      <p:font typeface="Alfa Slab One" panose="020B0604020202020204" charset="0"/>
      <p:regular r:id="rId36"/>
    </p:embeddedFont>
    <p:embeddedFont>
      <p:font typeface="Playfair Display" panose="020B0604020202020204" charset="0"/>
      <p:regular r:id="rId37"/>
      <p:bold r:id="rId38"/>
      <p:italic r:id="rId39"/>
      <p:boldItalic r:id="rId40"/>
    </p:embeddedFont>
    <p:embeddedFont>
      <p:font typeface="Open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98A77B-98CB-47D8-AD73-58C8525DB8E3}">
  <a:tblStyle styleId="{B798A77B-98CB-47D8-AD73-58C8525DB8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57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0adc18d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0adc18d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0adc18dfd_0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0adc18dfd_0_1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s"/>
              <a:t>Copiar recuadro de litología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0adc18dfd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0adc18dfd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2. Pegar la lito en la hoja de trabajo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0adc18dfd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0adc18dfd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3. Crear Motivo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0adc18dfd_0_1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0adc18dfd_0_1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4. Ajustar Motivo y cuando esté listo hacer clic en Hecho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0adc18dfd_0_1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0adc18dfd_0_1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Finalmente el motivo se agrega a muestras y se puede dibujar la litología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0adc18dfd_0_1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0adc18dfd_0_1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adc18dfd_0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0adc18dfd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0b73c441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0b73c441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0b73c44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0b73c44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Window -&gt; Swatch libraries -&gt; Other libraries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0b73c441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0b73c441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Elegir archivos .eps de textura unidades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0adc18dfd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0adc18dfd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0b73c441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0b73c441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0b73c441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0b73c441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Crear polígono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0b73c441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0b73c441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Seleccionarlo y aplicar diseño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0b73c441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0b73c441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Shape builder tool -&gt; click en poligono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0b73c441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80b73c441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Seleccionar herramienta lapiz</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0b73c441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0b73c441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Darle forma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0b73c441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0b73c441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0adc18dfd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0adc18dfd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0adc18dfd_0_1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0adc18dfd_0_1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0adc18dfd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0adc18dfd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0adc18dfd_0_1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0adc18dfd_0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marR="139700" lvl="0" indent="0" algn="just" rtl="0">
              <a:lnSpc>
                <a:spcPct val="150000"/>
              </a:lnSpc>
              <a:spcBef>
                <a:spcPts val="1100"/>
              </a:spcBef>
              <a:spcAft>
                <a:spcPts val="0"/>
              </a:spcAft>
              <a:buNone/>
            </a:pPr>
            <a:r>
              <a:rPr lang="es" sz="1150" b="1">
                <a:solidFill>
                  <a:srgbClr val="6C6CCA"/>
                </a:solidFill>
              </a:rPr>
              <a:t>1. Barra de menús</a:t>
            </a:r>
            <a:r>
              <a:rPr lang="es" sz="1150">
                <a:solidFill>
                  <a:srgbClr val="6B0101"/>
                </a:solidFill>
              </a:rPr>
              <a:t>.</a:t>
            </a:r>
            <a:endParaRPr sz="1150">
              <a:solidFill>
                <a:srgbClr val="6B0101"/>
              </a:solidFill>
            </a:endParaRPr>
          </a:p>
          <a:p>
            <a:pPr marL="139700" marR="139700" lvl="0" indent="0" algn="just" rtl="0">
              <a:lnSpc>
                <a:spcPct val="150000"/>
              </a:lnSpc>
              <a:spcBef>
                <a:spcPts val="1500"/>
              </a:spcBef>
              <a:spcAft>
                <a:spcPts val="0"/>
              </a:spcAft>
              <a:buNone/>
            </a:pPr>
            <a:r>
              <a:rPr lang="es" sz="1150">
                <a:solidFill>
                  <a:srgbClr val="6B0101"/>
                </a:solidFill>
              </a:rPr>
              <a:t>Es la barra superior desde la que se despliegan los menús como </a:t>
            </a:r>
            <a:r>
              <a:rPr lang="es" sz="1150" b="1">
                <a:solidFill>
                  <a:srgbClr val="008000"/>
                </a:solidFill>
              </a:rPr>
              <a:t>Archivo</a:t>
            </a:r>
            <a:r>
              <a:rPr lang="es" sz="1150">
                <a:solidFill>
                  <a:srgbClr val="6B0101"/>
                </a:solidFill>
              </a:rPr>
              <a:t> o </a:t>
            </a:r>
            <a:r>
              <a:rPr lang="es" sz="1150" b="1">
                <a:solidFill>
                  <a:srgbClr val="008000"/>
                </a:solidFill>
              </a:rPr>
              <a:t>Edición</a:t>
            </a:r>
            <a:r>
              <a:rPr lang="es" sz="1150">
                <a:solidFill>
                  <a:srgbClr val="6B0101"/>
                </a:solidFill>
              </a:rPr>
              <a:t>. A la derecha de los menús tenemos dos botones que activan Bridge y Adobe Stock, así como un botón que organiza las ventanas de los documentos abiertos. Después encontrarás el menú de </a:t>
            </a:r>
            <a:r>
              <a:rPr lang="es" sz="1150" b="1">
                <a:solidFill>
                  <a:srgbClr val="008000"/>
                </a:solidFill>
              </a:rPr>
              <a:t>Espacios de trabajo</a:t>
            </a:r>
            <a:r>
              <a:rPr lang="es" sz="1150">
                <a:solidFill>
                  <a:srgbClr val="6B0101"/>
                </a:solidFill>
              </a:rPr>
              <a:t> (que veremos también en esta unidad) y, finalmente, una ventana de búsquedas para ayuda de Illustrator y contenido de Stock.</a:t>
            </a:r>
            <a:endParaRPr sz="1150">
              <a:solidFill>
                <a:srgbClr val="6B0101"/>
              </a:solidFill>
            </a:endParaRPr>
          </a:p>
          <a:p>
            <a:pPr marL="368300" marR="139700" lvl="0" indent="0" algn="just" rtl="0">
              <a:lnSpc>
                <a:spcPct val="150000"/>
              </a:lnSpc>
              <a:spcBef>
                <a:spcPts val="1100"/>
              </a:spcBef>
              <a:spcAft>
                <a:spcPts val="0"/>
              </a:spcAft>
              <a:buNone/>
            </a:pPr>
            <a:r>
              <a:rPr lang="es" sz="1150" b="1">
                <a:solidFill>
                  <a:srgbClr val="6C6CCA"/>
                </a:solidFill>
              </a:rPr>
              <a:t>2. Panel de control o Barra de propiedades.</a:t>
            </a:r>
            <a:endParaRPr sz="1150" b="1">
              <a:solidFill>
                <a:srgbClr val="6C6CCA"/>
              </a:solidFill>
            </a:endParaRPr>
          </a:p>
          <a:p>
            <a:pPr marL="139700" marR="139700" lvl="0" indent="0" algn="just" rtl="0">
              <a:lnSpc>
                <a:spcPct val="150000"/>
              </a:lnSpc>
              <a:spcBef>
                <a:spcPts val="1500"/>
              </a:spcBef>
              <a:spcAft>
                <a:spcPts val="0"/>
              </a:spcAft>
              <a:buNone/>
            </a:pPr>
            <a:r>
              <a:rPr lang="es" sz="1150">
                <a:solidFill>
                  <a:srgbClr val="6B0101"/>
                </a:solidFill>
              </a:rPr>
              <a:t>En esta barra, situada debajo de la </a:t>
            </a:r>
            <a:r>
              <a:rPr lang="es" sz="1150" b="1">
                <a:solidFill>
                  <a:srgbClr val="800000"/>
                </a:solidFill>
              </a:rPr>
              <a:t>Barra de menús</a:t>
            </a:r>
            <a:r>
              <a:rPr lang="es" sz="1150">
                <a:solidFill>
                  <a:srgbClr val="6B0101"/>
                </a:solidFill>
              </a:rPr>
              <a:t>, aparecen opciones propias del objeto que tengamos seleccionado. Por lo que estas opciones variarán según el tipo de objeto.</a:t>
            </a:r>
            <a:endParaRPr sz="1150">
              <a:solidFill>
                <a:srgbClr val="6B0101"/>
              </a:solidFill>
            </a:endParaRPr>
          </a:p>
          <a:p>
            <a:pPr marL="139700" marR="139700" lvl="0" indent="0" algn="just" rtl="0">
              <a:lnSpc>
                <a:spcPct val="150000"/>
              </a:lnSpc>
              <a:spcBef>
                <a:spcPts val="1100"/>
              </a:spcBef>
              <a:spcAft>
                <a:spcPts val="0"/>
              </a:spcAft>
              <a:buNone/>
            </a:pPr>
            <a:r>
              <a:rPr lang="es" sz="1150">
                <a:solidFill>
                  <a:srgbClr val="6B0101"/>
                </a:solidFill>
              </a:rPr>
              <a:t> </a:t>
            </a:r>
            <a:endParaRPr sz="1150">
              <a:solidFill>
                <a:srgbClr val="6B0101"/>
              </a:solidFill>
            </a:endParaRPr>
          </a:p>
          <a:p>
            <a:pPr marL="368300" marR="139700" lvl="0" indent="0" algn="just" rtl="0">
              <a:lnSpc>
                <a:spcPct val="150000"/>
              </a:lnSpc>
              <a:spcBef>
                <a:spcPts val="1100"/>
              </a:spcBef>
              <a:spcAft>
                <a:spcPts val="0"/>
              </a:spcAft>
              <a:buNone/>
            </a:pPr>
            <a:r>
              <a:rPr lang="es" sz="1150" b="1">
                <a:solidFill>
                  <a:srgbClr val="6C6CCA"/>
                </a:solidFill>
              </a:rPr>
              <a:t>3. Fichas de documento.</a:t>
            </a:r>
            <a:endParaRPr sz="1150" b="1">
              <a:solidFill>
                <a:srgbClr val="6C6CCA"/>
              </a:solidFill>
            </a:endParaRPr>
          </a:p>
          <a:p>
            <a:pPr marL="139700" marR="139700" lvl="0" indent="0" algn="just" rtl="0">
              <a:lnSpc>
                <a:spcPct val="150000"/>
              </a:lnSpc>
              <a:spcBef>
                <a:spcPts val="1500"/>
              </a:spcBef>
              <a:spcAft>
                <a:spcPts val="0"/>
              </a:spcAft>
              <a:buNone/>
            </a:pPr>
            <a:r>
              <a:rPr lang="es" sz="1150">
                <a:solidFill>
                  <a:srgbClr val="6B0101"/>
                </a:solidFill>
              </a:rPr>
              <a:t>Por cada documento de Illustrator abierto encontraremos aquí una ficha que nos dará acceso a él. También podemos organizar los documentos en ventanas.</a:t>
            </a:r>
            <a:endParaRPr sz="1150">
              <a:solidFill>
                <a:srgbClr val="6B0101"/>
              </a:solidFill>
            </a:endParaRPr>
          </a:p>
          <a:p>
            <a:pPr marL="368300" marR="139700" lvl="0" indent="0" algn="just" rtl="0">
              <a:lnSpc>
                <a:spcPct val="150000"/>
              </a:lnSpc>
              <a:spcBef>
                <a:spcPts val="1100"/>
              </a:spcBef>
              <a:spcAft>
                <a:spcPts val="0"/>
              </a:spcAft>
              <a:buNone/>
            </a:pPr>
            <a:r>
              <a:rPr lang="es" sz="1150" b="1">
                <a:solidFill>
                  <a:srgbClr val="6C6CCA"/>
                </a:solidFill>
              </a:rPr>
              <a:t>4. Barra de Herramientas.</a:t>
            </a:r>
            <a:endParaRPr sz="1150" b="1">
              <a:solidFill>
                <a:srgbClr val="6C6CCA"/>
              </a:solidFill>
            </a:endParaRPr>
          </a:p>
          <a:p>
            <a:pPr marL="139700" marR="139700" lvl="0" indent="0" algn="just" rtl="0">
              <a:lnSpc>
                <a:spcPct val="150000"/>
              </a:lnSpc>
              <a:spcBef>
                <a:spcPts val="1500"/>
              </a:spcBef>
              <a:spcAft>
                <a:spcPts val="0"/>
              </a:spcAft>
              <a:buNone/>
            </a:pPr>
            <a:r>
              <a:rPr lang="es" sz="1150">
                <a:solidFill>
                  <a:srgbClr val="6B0101"/>
                </a:solidFill>
                <a:highlight>
                  <a:srgbClr val="F7F0E2"/>
                </a:highlight>
              </a:rPr>
              <a:t>En el lateral izquierdo encontramos este barra, que agrupa las herramientas de dibujo, edición, etc. Algunas herramientas aparecen agrupadas en un mismo icono, las cuales se diferencia por tener un triangulo pequeño en su esquina inferior derecha que funciona como botón. Para desplegarlas hay que mantener pulsado el ratón unos segundos. También podemos acceder a sus propiedades haciendo doble clic. Evidentemente, utilizaremos esta barra constantemente.</a:t>
            </a:r>
            <a:endParaRPr sz="1150">
              <a:solidFill>
                <a:srgbClr val="6B0101"/>
              </a:solidFill>
              <a:highlight>
                <a:srgbClr val="F7F0E2"/>
              </a:highlight>
            </a:endParaRPr>
          </a:p>
          <a:p>
            <a:pPr marL="368300" marR="139700" lvl="0" indent="0" algn="just" rtl="0">
              <a:lnSpc>
                <a:spcPct val="150000"/>
              </a:lnSpc>
              <a:spcBef>
                <a:spcPts val="1100"/>
              </a:spcBef>
              <a:spcAft>
                <a:spcPts val="0"/>
              </a:spcAft>
              <a:buNone/>
            </a:pPr>
            <a:r>
              <a:rPr lang="es" sz="1150" b="1">
                <a:solidFill>
                  <a:srgbClr val="6C6CCA"/>
                </a:solidFill>
                <a:highlight>
                  <a:srgbClr val="F7F0E2"/>
                </a:highlight>
              </a:rPr>
              <a:t>5. Área de trabajo.</a:t>
            </a:r>
            <a:endParaRPr sz="1150" b="1">
              <a:solidFill>
                <a:srgbClr val="6C6CCA"/>
              </a:solidFill>
              <a:highlight>
                <a:srgbClr val="F7F0E2"/>
              </a:highlight>
            </a:endParaRPr>
          </a:p>
          <a:p>
            <a:pPr marL="139700" marR="139700" lvl="0" indent="0" algn="just" rtl="0">
              <a:lnSpc>
                <a:spcPct val="150000"/>
              </a:lnSpc>
              <a:spcBef>
                <a:spcPts val="1500"/>
              </a:spcBef>
              <a:spcAft>
                <a:spcPts val="0"/>
              </a:spcAft>
              <a:buNone/>
            </a:pPr>
            <a:r>
              <a:rPr lang="es" sz="1150">
                <a:solidFill>
                  <a:srgbClr val="6B0101"/>
                </a:solidFill>
                <a:highlight>
                  <a:srgbClr val="F7F0E2"/>
                </a:highlight>
              </a:rPr>
              <a:t>Es el área donde, a su vez, disponemos las mesas de trabajo. En esta área podemos también crear objetos con Illustrator, pero sólo los que estén en las mesas de trabajo se imprimen o exportan.</a:t>
            </a:r>
            <a:endParaRPr sz="1150">
              <a:solidFill>
                <a:srgbClr val="6B0101"/>
              </a:solidFill>
              <a:highlight>
                <a:srgbClr val="F7F0E2"/>
              </a:highlight>
            </a:endParaRPr>
          </a:p>
          <a:p>
            <a:pPr marL="368300" marR="139700" lvl="0" indent="0" algn="just" rtl="0">
              <a:lnSpc>
                <a:spcPct val="150000"/>
              </a:lnSpc>
              <a:spcBef>
                <a:spcPts val="1100"/>
              </a:spcBef>
              <a:spcAft>
                <a:spcPts val="0"/>
              </a:spcAft>
              <a:buNone/>
            </a:pPr>
            <a:r>
              <a:rPr lang="es" sz="1150" b="1">
                <a:solidFill>
                  <a:srgbClr val="6C6CCA"/>
                </a:solidFill>
                <a:highlight>
                  <a:srgbClr val="F7F0E2"/>
                </a:highlight>
              </a:rPr>
              <a:t>6. Mesa de trabajo o área de recorte.</a:t>
            </a:r>
            <a:endParaRPr sz="1150" b="1">
              <a:solidFill>
                <a:srgbClr val="6C6CCA"/>
              </a:solidFill>
              <a:highlight>
                <a:srgbClr val="F7F0E2"/>
              </a:highlight>
            </a:endParaRPr>
          </a:p>
          <a:p>
            <a:pPr marL="139700" marR="139700" lvl="0" indent="0" algn="just" rtl="0">
              <a:lnSpc>
                <a:spcPct val="150000"/>
              </a:lnSpc>
              <a:spcBef>
                <a:spcPts val="1500"/>
              </a:spcBef>
              <a:spcAft>
                <a:spcPts val="0"/>
              </a:spcAft>
              <a:buNone/>
            </a:pPr>
            <a:r>
              <a:rPr lang="es" sz="1150">
                <a:solidFill>
                  <a:srgbClr val="6B0101"/>
                </a:solidFill>
                <a:highlight>
                  <a:srgbClr val="F7F0E2"/>
                </a:highlight>
              </a:rPr>
              <a:t>Es el espacio donde desarrollamos nuestra Illustración. Un documento puede contener más de una mesa de trabajo, su analogía más simple sería decir que las mesas de trabajo son las hojas de nuestro documento, sin embargo, como veremos, las mesas de trabajo tienen propiedades únicas que facilitan el desarrollo de proyectos.</a:t>
            </a:r>
            <a:endParaRPr sz="1150">
              <a:solidFill>
                <a:srgbClr val="6B0101"/>
              </a:solidFill>
              <a:highlight>
                <a:srgbClr val="F7F0E2"/>
              </a:highlight>
            </a:endParaRPr>
          </a:p>
          <a:p>
            <a:pPr marL="368300" marR="139700" lvl="0" indent="0" algn="just" rtl="0">
              <a:lnSpc>
                <a:spcPct val="150000"/>
              </a:lnSpc>
              <a:spcBef>
                <a:spcPts val="1100"/>
              </a:spcBef>
              <a:spcAft>
                <a:spcPts val="0"/>
              </a:spcAft>
              <a:buNone/>
            </a:pPr>
            <a:r>
              <a:rPr lang="es" sz="1150" b="1">
                <a:solidFill>
                  <a:srgbClr val="6C6CCA"/>
                </a:solidFill>
                <a:highlight>
                  <a:srgbClr val="F7F0E2"/>
                </a:highlight>
              </a:rPr>
              <a:t>7 y 8. Paneles.</a:t>
            </a:r>
            <a:endParaRPr sz="1150" b="1">
              <a:solidFill>
                <a:srgbClr val="6C6CCA"/>
              </a:solidFill>
              <a:highlight>
                <a:srgbClr val="F7F0E2"/>
              </a:highlight>
            </a:endParaRPr>
          </a:p>
          <a:p>
            <a:pPr marL="139700" marR="139700" lvl="0" indent="0" algn="just" rtl="0">
              <a:lnSpc>
                <a:spcPct val="150000"/>
              </a:lnSpc>
              <a:spcBef>
                <a:spcPts val="1500"/>
              </a:spcBef>
              <a:spcAft>
                <a:spcPts val="0"/>
              </a:spcAft>
              <a:buNone/>
            </a:pPr>
            <a:r>
              <a:rPr lang="es" sz="1150">
                <a:solidFill>
                  <a:srgbClr val="6B0101"/>
                </a:solidFill>
                <a:highlight>
                  <a:srgbClr val="F7F0E2"/>
                </a:highlight>
              </a:rPr>
              <a:t>Los paneles o paletas, normalmente situados a la derecha, muestran un grupo de opciones y propiedades relacionadas, como puede ser el </a:t>
            </a:r>
            <a:r>
              <a:rPr lang="es" sz="1150" b="1">
                <a:solidFill>
                  <a:srgbClr val="800000"/>
                </a:solidFill>
                <a:highlight>
                  <a:srgbClr val="F7F0E2"/>
                </a:highlight>
              </a:rPr>
              <a:t>Navegador</a:t>
            </a:r>
            <a:r>
              <a:rPr lang="es" sz="1150">
                <a:solidFill>
                  <a:srgbClr val="6B0101"/>
                </a:solidFill>
                <a:highlight>
                  <a:srgbClr val="F7F0E2"/>
                </a:highlight>
              </a:rPr>
              <a:t>, </a:t>
            </a:r>
            <a:r>
              <a:rPr lang="es" sz="1150" b="1">
                <a:solidFill>
                  <a:srgbClr val="800000"/>
                </a:solidFill>
                <a:highlight>
                  <a:srgbClr val="F7F0E2"/>
                </a:highlight>
              </a:rPr>
              <a:t>Color</a:t>
            </a:r>
            <a:r>
              <a:rPr lang="es" sz="1150">
                <a:solidFill>
                  <a:srgbClr val="6B0101"/>
                </a:solidFill>
                <a:highlight>
                  <a:srgbClr val="F7F0E2"/>
                </a:highlight>
              </a:rPr>
              <a:t> o </a:t>
            </a:r>
            <a:r>
              <a:rPr lang="es" sz="1150" b="1">
                <a:solidFill>
                  <a:srgbClr val="800000"/>
                </a:solidFill>
                <a:highlight>
                  <a:srgbClr val="F7F0E2"/>
                </a:highlight>
              </a:rPr>
              <a:t>Pinceles</a:t>
            </a:r>
            <a:r>
              <a:rPr lang="es" sz="1150">
                <a:solidFill>
                  <a:srgbClr val="6B0101"/>
                </a:solidFill>
                <a:highlight>
                  <a:srgbClr val="F7F0E2"/>
                </a:highlight>
              </a:rPr>
              <a:t>. Pueden estar agrupados en el </a:t>
            </a:r>
            <a:r>
              <a:rPr lang="es" sz="1150" b="1">
                <a:solidFill>
                  <a:srgbClr val="800000"/>
                </a:solidFill>
                <a:highlight>
                  <a:srgbClr val="F7F0E2"/>
                </a:highlight>
              </a:rPr>
              <a:t>Menú o Grupo de paneles</a:t>
            </a:r>
            <a:r>
              <a:rPr lang="es" sz="1150">
                <a:solidFill>
                  <a:srgbClr val="6B0101"/>
                </a:solidFill>
                <a:highlight>
                  <a:srgbClr val="F7F0E2"/>
                </a:highlight>
              </a:rPr>
              <a:t> o podemos encontrarlos flotantes, y aparecer apilados o acoplados. Todos los paneles de los que dispone Illustrator se pueden abrir desde el menú </a:t>
            </a:r>
            <a:r>
              <a:rPr lang="es" sz="1150" b="1">
                <a:solidFill>
                  <a:srgbClr val="008000"/>
                </a:solidFill>
                <a:highlight>
                  <a:srgbClr val="F7F0E2"/>
                </a:highlight>
              </a:rPr>
              <a:t>Ventana</a:t>
            </a:r>
            <a:r>
              <a:rPr lang="es" sz="1150">
                <a:solidFill>
                  <a:srgbClr val="6B0101"/>
                </a:solidFill>
                <a:highlight>
                  <a:srgbClr val="F7F0E2"/>
                </a:highlight>
              </a:rPr>
              <a:t>.</a:t>
            </a:r>
            <a:endParaRPr sz="1150">
              <a:solidFill>
                <a:srgbClr val="6B0101"/>
              </a:solidFill>
              <a:highlight>
                <a:srgbClr val="F7F0E2"/>
              </a:highlight>
            </a:endParaRPr>
          </a:p>
          <a:p>
            <a:pPr marL="368300" marR="139700" lvl="0" indent="0" algn="just" rtl="0">
              <a:lnSpc>
                <a:spcPct val="150000"/>
              </a:lnSpc>
              <a:spcBef>
                <a:spcPts val="1100"/>
              </a:spcBef>
              <a:spcAft>
                <a:spcPts val="0"/>
              </a:spcAft>
              <a:buNone/>
            </a:pPr>
            <a:r>
              <a:rPr lang="es" sz="1150" b="1">
                <a:solidFill>
                  <a:srgbClr val="6C6CCA"/>
                </a:solidFill>
                <a:highlight>
                  <a:srgbClr val="F7F0E2"/>
                </a:highlight>
              </a:rPr>
              <a:t>9. Barra de estado.</a:t>
            </a:r>
            <a:endParaRPr sz="1150" b="1">
              <a:solidFill>
                <a:srgbClr val="6C6CCA"/>
              </a:solidFill>
              <a:highlight>
                <a:srgbClr val="F7F0E2"/>
              </a:highlight>
            </a:endParaRPr>
          </a:p>
          <a:p>
            <a:pPr marL="139700" marR="139700" lvl="0" indent="0" algn="just" rtl="0">
              <a:lnSpc>
                <a:spcPct val="150000"/>
              </a:lnSpc>
              <a:spcBef>
                <a:spcPts val="1500"/>
              </a:spcBef>
              <a:spcAft>
                <a:spcPts val="0"/>
              </a:spcAft>
              <a:buNone/>
            </a:pPr>
            <a:r>
              <a:rPr lang="es" sz="1150">
                <a:solidFill>
                  <a:srgbClr val="6B0101"/>
                </a:solidFill>
                <a:highlight>
                  <a:srgbClr val="F7F0E2"/>
                </a:highlight>
              </a:rPr>
              <a:t>Está situada en la parte inferior de la ventana de Illustrator. Contiene un control para modificar el Zoom a la mesa de trabajo, así como un área donde muestra información que podemos seleccionar: la herramienta seleccionada, el esquema de color, etcétera.</a:t>
            </a:r>
            <a:endParaRPr sz="1150">
              <a:solidFill>
                <a:srgbClr val="6B0101"/>
              </a:solidFill>
              <a:highlight>
                <a:srgbClr val="F7F0E2"/>
              </a:highlight>
            </a:endParaRPr>
          </a:p>
          <a:p>
            <a:pPr marL="0" lvl="0" indent="0" algn="l" rtl="0">
              <a:spcBef>
                <a:spcPts val="11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0adc18dfd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0adc18dfd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0adc18dfd_0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0adc18dfd_0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Activar paneles que más utilizan: Capas, Color, Muestras,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0adc18dfd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0adc18dfd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0adc18dfd_0_1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0adc18dfd_0_1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y siempre trabajar con capas es más fácil!!!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0adc18dfd_0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0adc18dfd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0adc18dfd_0_1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0adc18dfd_0_1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47725" y="0"/>
            <a:ext cx="9191724" cy="5143500"/>
          </a:xfrm>
          <a:prstGeom prst="rect">
            <a:avLst/>
          </a:prstGeom>
          <a:noFill/>
          <a:ln>
            <a:noFill/>
          </a:ln>
        </p:spPr>
      </p:pic>
      <p:sp>
        <p:nvSpPr>
          <p:cNvPr id="60" name="Google Shape;60;p13"/>
          <p:cNvSpPr txBox="1"/>
          <p:nvPr/>
        </p:nvSpPr>
        <p:spPr>
          <a:xfrm>
            <a:off x="3051500" y="0"/>
            <a:ext cx="6092400" cy="75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3500">
                <a:solidFill>
                  <a:schemeClr val="dk1"/>
                </a:solidFill>
                <a:latin typeface="Alfa Slab One"/>
                <a:ea typeface="Alfa Slab One"/>
                <a:cs typeface="Alfa Slab One"/>
                <a:sym typeface="Alfa Slab One"/>
              </a:rPr>
              <a:t>GL5102-Sedimentología</a:t>
            </a:r>
            <a:endParaRPr sz="100">
              <a:solidFill>
                <a:schemeClr val="dk1"/>
              </a:solidFill>
            </a:endParaRPr>
          </a:p>
        </p:txBody>
      </p:sp>
      <p:sp>
        <p:nvSpPr>
          <p:cNvPr id="61" name="Google Shape;61;p13"/>
          <p:cNvSpPr txBox="1">
            <a:spLocks noGrp="1"/>
          </p:cNvSpPr>
          <p:nvPr>
            <p:ph type="ctrTitle" idx="4294967295"/>
          </p:nvPr>
        </p:nvSpPr>
        <p:spPr>
          <a:xfrm>
            <a:off x="2124150" y="607142"/>
            <a:ext cx="7061700" cy="127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2700">
                <a:solidFill>
                  <a:srgbClr val="000000"/>
                </a:solidFill>
              </a:rPr>
              <a:t>Laboratorio #7 Ilustrator: columnas estratigráficas</a:t>
            </a:r>
            <a:endParaRPr sz="2700">
              <a:solidFill>
                <a:srgbClr val="000000"/>
              </a:solidFill>
            </a:endParaRPr>
          </a:p>
        </p:txBody>
      </p:sp>
      <p:sp>
        <p:nvSpPr>
          <p:cNvPr id="62" name="Google Shape;62;p13"/>
          <p:cNvSpPr txBox="1"/>
          <p:nvPr/>
        </p:nvSpPr>
        <p:spPr>
          <a:xfrm>
            <a:off x="143075" y="3217850"/>
            <a:ext cx="2650800" cy="4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a:latin typeface="Playfair Display"/>
                <a:ea typeface="Playfair Display"/>
                <a:cs typeface="Playfair Display"/>
                <a:sym typeface="Playfair Display"/>
              </a:rPr>
              <a:t>Cuerpo docente:</a:t>
            </a:r>
            <a:endParaRPr sz="2400" b="1">
              <a:latin typeface="Playfair Display"/>
              <a:ea typeface="Playfair Display"/>
              <a:cs typeface="Playfair Display"/>
              <a:sym typeface="Playfair Display"/>
            </a:endParaRPr>
          </a:p>
        </p:txBody>
      </p:sp>
      <p:sp>
        <p:nvSpPr>
          <p:cNvPr id="63" name="Google Shape;63;p13"/>
          <p:cNvSpPr txBox="1"/>
          <p:nvPr/>
        </p:nvSpPr>
        <p:spPr>
          <a:xfrm>
            <a:off x="0" y="3811325"/>
            <a:ext cx="4476300" cy="13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Playfair Display"/>
                <a:ea typeface="Playfair Display"/>
                <a:cs typeface="Playfair Display"/>
                <a:sym typeface="Playfair Display"/>
              </a:rPr>
              <a:t>Lunes</a:t>
            </a:r>
            <a:endParaRPr sz="2400" b="1">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Auxiliar: Carolina Gómez</a:t>
            </a:r>
            <a:endParaRPr sz="2400">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Ayudante: César Aracena</a:t>
            </a:r>
            <a:endParaRPr sz="2400">
              <a:latin typeface="Playfair Display"/>
              <a:ea typeface="Playfair Display"/>
              <a:cs typeface="Playfair Display"/>
              <a:sym typeface="Playfair Display"/>
            </a:endParaRPr>
          </a:p>
        </p:txBody>
      </p:sp>
      <p:sp>
        <p:nvSpPr>
          <p:cNvPr id="64" name="Google Shape;64;p13"/>
          <p:cNvSpPr txBox="1"/>
          <p:nvPr/>
        </p:nvSpPr>
        <p:spPr>
          <a:xfrm>
            <a:off x="4962600" y="3868200"/>
            <a:ext cx="4181400" cy="12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Playfair Display"/>
                <a:ea typeface="Playfair Display"/>
                <a:cs typeface="Playfair Display"/>
                <a:sym typeface="Playfair Display"/>
              </a:rPr>
              <a:t>Viernes</a:t>
            </a:r>
            <a:endParaRPr sz="2400" b="1">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Auxiliar: Valeria Pincheira</a:t>
            </a:r>
            <a:endParaRPr sz="2400">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Ayudante: Valentina Araya</a:t>
            </a:r>
            <a:endParaRPr sz="2400">
              <a:latin typeface="Playfair Display"/>
              <a:ea typeface="Playfair Display"/>
              <a:cs typeface="Playfair Display"/>
              <a:sym typeface="Playfair Display"/>
            </a:endParaRPr>
          </a:p>
        </p:txBody>
      </p:sp>
      <p:pic>
        <p:nvPicPr>
          <p:cNvPr id="65" name="Google Shape;65;p13"/>
          <p:cNvPicPr preferRelativeResize="0"/>
          <p:nvPr/>
        </p:nvPicPr>
        <p:blipFill>
          <a:blip r:embed="rId4">
            <a:alphaModFix/>
          </a:blip>
          <a:stretch>
            <a:fillRect/>
          </a:stretch>
        </p:blipFill>
        <p:spPr>
          <a:xfrm>
            <a:off x="143075" y="61550"/>
            <a:ext cx="1981073" cy="750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1" name="Google Shape;131;p22"/>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8" name="Google Shape;138;p23"/>
          <p:cNvPicPr preferRelativeResize="0"/>
          <p:nvPr/>
        </p:nvPicPr>
        <p:blipFill rotWithShape="1">
          <a:blip r:embed="rId3">
            <a:alphaModFix/>
          </a:blip>
          <a:srcRect b="13164"/>
          <a:stretch/>
        </p:blipFill>
        <p:spPr>
          <a:xfrm>
            <a:off x="0" y="0"/>
            <a:ext cx="9144000" cy="5050675"/>
          </a:xfrm>
          <a:prstGeom prst="rect">
            <a:avLst/>
          </a:prstGeom>
          <a:noFill/>
          <a:ln>
            <a:noFill/>
          </a:ln>
        </p:spPr>
      </p:pic>
      <p:sp>
        <p:nvSpPr>
          <p:cNvPr id="139" name="Google Shape;139;p23"/>
          <p:cNvSpPr/>
          <p:nvPr/>
        </p:nvSpPr>
        <p:spPr>
          <a:xfrm>
            <a:off x="4181025" y="2337150"/>
            <a:ext cx="627600" cy="7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6" name="Google Shape;146;p24"/>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25"/>
          <p:cNvPicPr preferRelativeResize="0"/>
          <p:nvPr/>
        </p:nvPicPr>
        <p:blipFill>
          <a:blip r:embed="rId3">
            <a:alphaModFix/>
          </a:blip>
          <a:stretch>
            <a:fillRect/>
          </a:stretch>
        </p:blipFill>
        <p:spPr>
          <a:xfrm>
            <a:off x="0" y="1255"/>
            <a:ext cx="9144001" cy="5140990"/>
          </a:xfrm>
          <a:prstGeom prst="rect">
            <a:avLst/>
          </a:prstGeom>
          <a:noFill/>
          <a:ln>
            <a:noFill/>
          </a:ln>
        </p:spPr>
      </p:pic>
      <p:cxnSp>
        <p:nvCxnSpPr>
          <p:cNvPr id="154" name="Google Shape;154;p25"/>
          <p:cNvCxnSpPr/>
          <p:nvPr/>
        </p:nvCxnSpPr>
        <p:spPr>
          <a:xfrm rot="10800000">
            <a:off x="2716925" y="779850"/>
            <a:ext cx="579900" cy="2376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1" name="Google Shape;161;p26"/>
          <p:cNvPicPr preferRelativeResize="0"/>
          <p:nvPr/>
        </p:nvPicPr>
        <p:blipFill>
          <a:blip r:embed="rId3">
            <a:alphaModFix/>
          </a:blip>
          <a:stretch>
            <a:fillRect/>
          </a:stretch>
        </p:blipFill>
        <p:spPr>
          <a:xfrm>
            <a:off x="0" y="1255"/>
            <a:ext cx="9144001" cy="5140990"/>
          </a:xfrm>
          <a:prstGeom prst="rect">
            <a:avLst/>
          </a:prstGeom>
          <a:noFill/>
          <a:ln>
            <a:noFill/>
          </a:ln>
        </p:spPr>
      </p:pic>
      <p:sp>
        <p:nvSpPr>
          <p:cNvPr id="162" name="Google Shape;162;p26"/>
          <p:cNvSpPr/>
          <p:nvPr/>
        </p:nvSpPr>
        <p:spPr>
          <a:xfrm>
            <a:off x="7185350" y="1833250"/>
            <a:ext cx="1815900" cy="2405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6"/>
          <p:cNvCxnSpPr/>
          <p:nvPr/>
        </p:nvCxnSpPr>
        <p:spPr>
          <a:xfrm rot="10800000" flipH="1">
            <a:off x="7793825" y="3002725"/>
            <a:ext cx="589500" cy="8556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0" name="Google Shape;170;p27"/>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7" name="Google Shape;177;p28"/>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887375" y="1138800"/>
            <a:ext cx="6688200" cy="286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200"/>
              <a:t>Otra opción para colocar diseño de muestra </a:t>
            </a:r>
            <a:br>
              <a:rPr lang="es" sz="4200"/>
            </a:br>
            <a:r>
              <a:rPr lang="es" sz="4200"/>
              <a:t>(y suavizar bordes de un polígono)</a:t>
            </a:r>
            <a:endParaRPr sz="4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9" name="Google Shape;189;p30"/>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6" name="Google Shape;196;p31"/>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Nueva planificación</a:t>
            </a:r>
            <a:endParaRPr/>
          </a:p>
        </p:txBody>
      </p:sp>
      <p:graphicFrame>
        <p:nvGraphicFramePr>
          <p:cNvPr id="71" name="Google Shape;71;p14"/>
          <p:cNvGraphicFramePr/>
          <p:nvPr/>
        </p:nvGraphicFramePr>
        <p:xfrm>
          <a:off x="917400" y="703775"/>
          <a:ext cx="3000000" cy="3000000"/>
        </p:xfrm>
        <a:graphic>
          <a:graphicData uri="http://schemas.openxmlformats.org/drawingml/2006/table">
            <a:tbl>
              <a:tblPr>
                <a:noFill/>
                <a:tableStyleId>{B798A77B-98CB-47D8-AD73-58C8525DB8E3}</a:tableStyleId>
              </a:tblPr>
              <a:tblGrid>
                <a:gridCol w="3601950">
                  <a:extLst>
                    <a:ext uri="{9D8B030D-6E8A-4147-A177-3AD203B41FA5}">
                      <a16:colId xmlns:a16="http://schemas.microsoft.com/office/drawing/2014/main" val="20000"/>
                    </a:ext>
                  </a:extLst>
                </a:gridCol>
                <a:gridCol w="3601950">
                  <a:extLst>
                    <a:ext uri="{9D8B030D-6E8A-4147-A177-3AD203B41FA5}">
                      <a16:colId xmlns:a16="http://schemas.microsoft.com/office/drawing/2014/main" val="20001"/>
                    </a:ext>
                  </a:extLst>
                </a:gridCol>
              </a:tblGrid>
              <a:tr h="369750">
                <a:tc>
                  <a:txBody>
                    <a:bodyPr/>
                    <a:lstStyle/>
                    <a:p>
                      <a:pPr marL="0" lvl="0" indent="0" algn="ctr" rtl="0">
                        <a:spcBef>
                          <a:spcPts val="0"/>
                        </a:spcBef>
                        <a:spcAft>
                          <a:spcPts val="0"/>
                        </a:spcAft>
                        <a:buNone/>
                      </a:pPr>
                      <a:r>
                        <a:rPr lang="es" b="1"/>
                        <a:t>Semana</a:t>
                      </a:r>
                      <a:endParaRPr b="1"/>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s" b="1"/>
                        <a:t>Tema a tratar</a:t>
                      </a:r>
                      <a:endParaRPr b="1"/>
                    </a:p>
                  </a:txBody>
                  <a:tcPr marL="91425" marR="91425" marT="91425" marB="91425">
                    <a:solidFill>
                      <a:schemeClr val="dk1"/>
                    </a:solidFill>
                  </a:tcPr>
                </a:tc>
                <a:extLst>
                  <a:ext uri="{0D108BD9-81ED-4DB2-BD59-A6C34878D82A}">
                    <a16:rowId xmlns:a16="http://schemas.microsoft.com/office/drawing/2014/main" val="10000"/>
                  </a:ext>
                </a:extLst>
              </a:tr>
              <a:tr h="545800">
                <a:tc>
                  <a:txBody>
                    <a:bodyPr/>
                    <a:lstStyle/>
                    <a:p>
                      <a:pPr marL="0" lvl="0" indent="0" algn="ctr" rtl="0">
                        <a:spcBef>
                          <a:spcPts val="0"/>
                        </a:spcBef>
                        <a:spcAft>
                          <a:spcPts val="0"/>
                        </a:spcAft>
                        <a:buNone/>
                      </a:pPr>
                      <a:r>
                        <a:rPr lang="es">
                          <a:latin typeface="Open Sans"/>
                          <a:ea typeface="Open Sans"/>
                          <a:cs typeface="Open Sans"/>
                          <a:sym typeface="Open Sans"/>
                        </a:rPr>
                        <a:t>Semana 9 (01-06 y 05-06)</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Introducción a ambientes sedimentarios y columnas estratigráficas</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545800">
                <a:tc>
                  <a:txBody>
                    <a:bodyPr/>
                    <a:lstStyle/>
                    <a:p>
                      <a:pPr marL="0" lvl="0" indent="0" algn="ctr" rtl="0">
                        <a:spcBef>
                          <a:spcPts val="0"/>
                        </a:spcBef>
                        <a:spcAft>
                          <a:spcPts val="0"/>
                        </a:spcAft>
                        <a:buNone/>
                      </a:pPr>
                      <a:r>
                        <a:rPr lang="es">
                          <a:latin typeface="Open Sans"/>
                          <a:ea typeface="Open Sans"/>
                          <a:cs typeface="Open Sans"/>
                          <a:sym typeface="Open Sans"/>
                        </a:rPr>
                        <a:t>Semana 10 (08-06 y 12-06)</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Illustrator: columnas estratigráficas</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545800">
                <a:tc>
                  <a:txBody>
                    <a:bodyPr/>
                    <a:lstStyle/>
                    <a:p>
                      <a:pPr marL="0" lvl="0" indent="0" algn="ctr" rtl="0">
                        <a:spcBef>
                          <a:spcPts val="0"/>
                        </a:spcBef>
                        <a:spcAft>
                          <a:spcPts val="0"/>
                        </a:spcAft>
                        <a:buNone/>
                      </a:pPr>
                      <a:r>
                        <a:rPr lang="es">
                          <a:latin typeface="Open Sans"/>
                          <a:ea typeface="Open Sans"/>
                          <a:cs typeface="Open Sans"/>
                          <a:sym typeface="Open Sans"/>
                        </a:rPr>
                        <a:t>Semana 11 (15-06 y 19-06)</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Ambiente glaciar, aluvial y fluvial</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545800">
                <a:tc>
                  <a:txBody>
                    <a:bodyPr/>
                    <a:lstStyle/>
                    <a:p>
                      <a:pPr marL="0" lvl="0" indent="0" algn="ctr" rtl="0">
                        <a:spcBef>
                          <a:spcPts val="0"/>
                        </a:spcBef>
                        <a:spcAft>
                          <a:spcPts val="0"/>
                        </a:spcAft>
                        <a:buNone/>
                      </a:pPr>
                      <a:r>
                        <a:rPr lang="es">
                          <a:latin typeface="Open Sans"/>
                          <a:ea typeface="Open Sans"/>
                          <a:cs typeface="Open Sans"/>
                          <a:sym typeface="Open Sans"/>
                        </a:rPr>
                        <a:t>Semana 12 (22-06 y 26-06)</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Ambiente lacustre, deltaico, eólico</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567200">
                <a:tc>
                  <a:txBody>
                    <a:bodyPr/>
                    <a:lstStyle/>
                    <a:p>
                      <a:pPr marL="0" lvl="0" indent="0" algn="ctr" rtl="0">
                        <a:spcBef>
                          <a:spcPts val="0"/>
                        </a:spcBef>
                        <a:spcAft>
                          <a:spcPts val="0"/>
                        </a:spcAft>
                        <a:buNone/>
                      </a:pPr>
                      <a:r>
                        <a:rPr lang="es">
                          <a:latin typeface="Open Sans"/>
                          <a:ea typeface="Open Sans"/>
                          <a:cs typeface="Open Sans"/>
                          <a:sym typeface="Open Sans"/>
                        </a:rPr>
                        <a:t>(29-06 y 03-07)</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VACACIONES</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567200">
                <a:tc>
                  <a:txBody>
                    <a:bodyPr/>
                    <a:lstStyle/>
                    <a:p>
                      <a:pPr marL="0" lvl="0" indent="0" algn="ctr" rtl="0">
                        <a:spcBef>
                          <a:spcPts val="0"/>
                        </a:spcBef>
                        <a:spcAft>
                          <a:spcPts val="0"/>
                        </a:spcAft>
                        <a:buNone/>
                      </a:pPr>
                      <a:r>
                        <a:rPr lang="es">
                          <a:latin typeface="Open Sans"/>
                          <a:ea typeface="Open Sans"/>
                          <a:cs typeface="Open Sans"/>
                          <a:sym typeface="Open Sans"/>
                        </a:rPr>
                        <a:t>Semana 13 (06-07 y 10-07)</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Ambiente marino costero y marino profundo</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632225">
                <a:tc>
                  <a:txBody>
                    <a:bodyPr/>
                    <a:lstStyle/>
                    <a:p>
                      <a:pPr marL="0" lvl="0" indent="0" algn="ctr" rtl="0">
                        <a:spcBef>
                          <a:spcPts val="0"/>
                        </a:spcBef>
                        <a:spcAft>
                          <a:spcPts val="0"/>
                        </a:spcAft>
                        <a:buNone/>
                      </a:pPr>
                      <a:r>
                        <a:rPr lang="es">
                          <a:latin typeface="Open Sans"/>
                          <a:ea typeface="Open Sans"/>
                          <a:cs typeface="Open Sans"/>
                          <a:sym typeface="Open Sans"/>
                        </a:rPr>
                        <a:t>Semana 14 (13-07 y 17-07)</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a:latin typeface="Open Sans"/>
                          <a:ea typeface="Open Sans"/>
                          <a:cs typeface="Open Sans"/>
                          <a:sym typeface="Open Sans"/>
                        </a:rPr>
                        <a:t>Comodín, Terreno?</a:t>
                      </a:r>
                      <a:endParaRPr>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sp>
        <p:nvSpPr>
          <p:cNvPr id="72" name="Google Shape;72;p14"/>
          <p:cNvSpPr/>
          <p:nvPr/>
        </p:nvSpPr>
        <p:spPr>
          <a:xfrm>
            <a:off x="845400" y="1620550"/>
            <a:ext cx="7347900" cy="6681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3" name="Google Shape;203;p32"/>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0" name="Google Shape;210;p33"/>
          <p:cNvPicPr preferRelativeResize="0"/>
          <p:nvPr/>
        </p:nvPicPr>
        <p:blipFill>
          <a:blip r:embed="rId3">
            <a:alphaModFix/>
          </a:blip>
          <a:stretch>
            <a:fillRect/>
          </a:stretch>
        </p:blipFill>
        <p:spPr>
          <a:xfrm>
            <a:off x="0" y="1255"/>
            <a:ext cx="9144001" cy="5140990"/>
          </a:xfrm>
          <a:prstGeom prst="rect">
            <a:avLst/>
          </a:prstGeom>
          <a:noFill/>
          <a:ln>
            <a:noFill/>
          </a:ln>
        </p:spPr>
      </p:pic>
      <p:cxnSp>
        <p:nvCxnSpPr>
          <p:cNvPr id="211" name="Google Shape;211;p33"/>
          <p:cNvCxnSpPr/>
          <p:nvPr/>
        </p:nvCxnSpPr>
        <p:spPr>
          <a:xfrm rot="10800000">
            <a:off x="476550" y="1224375"/>
            <a:ext cx="443700" cy="410700"/>
          </a:xfrm>
          <a:prstGeom prst="straightConnector1">
            <a:avLst/>
          </a:prstGeom>
          <a:noFill/>
          <a:ln w="38100" cap="flat" cmpd="sng">
            <a:solidFill>
              <a:srgbClr val="FF0000"/>
            </a:solidFill>
            <a:prstDash val="solid"/>
            <a:round/>
            <a:headEnd type="none" w="med" len="med"/>
            <a:tailEnd type="stealth"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8" name="Google Shape;218;p34"/>
          <p:cNvPicPr preferRelativeResize="0"/>
          <p:nvPr/>
        </p:nvPicPr>
        <p:blipFill>
          <a:blip r:embed="rId3">
            <a:alphaModFix/>
          </a:blip>
          <a:stretch>
            <a:fillRect/>
          </a:stretch>
        </p:blipFill>
        <p:spPr>
          <a:xfrm>
            <a:off x="152400" y="153655"/>
            <a:ext cx="9144001" cy="5140990"/>
          </a:xfrm>
          <a:prstGeom prst="rect">
            <a:avLst/>
          </a:prstGeom>
          <a:noFill/>
          <a:ln>
            <a:noFill/>
          </a:ln>
        </p:spPr>
      </p:pic>
      <p:cxnSp>
        <p:nvCxnSpPr>
          <p:cNvPr id="219" name="Google Shape;219;p34"/>
          <p:cNvCxnSpPr/>
          <p:nvPr/>
        </p:nvCxnSpPr>
        <p:spPr>
          <a:xfrm rot="10800000">
            <a:off x="377975" y="928600"/>
            <a:ext cx="443700" cy="410700"/>
          </a:xfrm>
          <a:prstGeom prst="straightConnector1">
            <a:avLst/>
          </a:prstGeom>
          <a:noFill/>
          <a:ln w="38100" cap="flat" cmpd="sng">
            <a:solidFill>
              <a:srgbClr val="FF0000"/>
            </a:solidFill>
            <a:prstDash val="solid"/>
            <a:round/>
            <a:headEnd type="none" w="med" len="med"/>
            <a:tailEnd type="stealth" w="med" len="med"/>
          </a:ln>
        </p:spPr>
      </p:cxnSp>
      <p:cxnSp>
        <p:nvCxnSpPr>
          <p:cNvPr id="220" name="Google Shape;220;p34"/>
          <p:cNvCxnSpPr/>
          <p:nvPr/>
        </p:nvCxnSpPr>
        <p:spPr>
          <a:xfrm rot="10800000">
            <a:off x="3914675" y="3250125"/>
            <a:ext cx="443700" cy="410700"/>
          </a:xfrm>
          <a:prstGeom prst="straightConnector1">
            <a:avLst/>
          </a:prstGeom>
          <a:noFill/>
          <a:ln w="38100" cap="flat" cmpd="sng">
            <a:solidFill>
              <a:srgbClr val="FF0000"/>
            </a:solidFill>
            <a:prstDash val="solid"/>
            <a:round/>
            <a:headEnd type="none" w="med" len="med"/>
            <a:tailEnd type="stealth" w="med" len="med"/>
          </a:ln>
        </p:spPr>
      </p:cxnSp>
      <p:cxnSp>
        <p:nvCxnSpPr>
          <p:cNvPr id="221" name="Google Shape;221;p34"/>
          <p:cNvCxnSpPr/>
          <p:nvPr/>
        </p:nvCxnSpPr>
        <p:spPr>
          <a:xfrm rot="10800000">
            <a:off x="7814675" y="1085525"/>
            <a:ext cx="443700" cy="410700"/>
          </a:xfrm>
          <a:prstGeom prst="straightConnector1">
            <a:avLst/>
          </a:prstGeom>
          <a:noFill/>
          <a:ln w="38100" cap="flat" cmpd="sng">
            <a:solidFill>
              <a:srgbClr val="FF0000"/>
            </a:solidFill>
            <a:prstDash val="solid"/>
            <a:round/>
            <a:headEnd type="none" w="med" len="med"/>
            <a:tailEnd type="stealth" w="med" len="med"/>
          </a:ln>
        </p:spPr>
      </p:cxnSp>
      <p:sp>
        <p:nvSpPr>
          <p:cNvPr id="222" name="Google Shape;222;p34"/>
          <p:cNvSpPr txBox="1"/>
          <p:nvPr/>
        </p:nvSpPr>
        <p:spPr>
          <a:xfrm>
            <a:off x="821675" y="1248900"/>
            <a:ext cx="558600" cy="5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500" b="1">
                <a:solidFill>
                  <a:srgbClr val="FF0000"/>
                </a:solidFill>
                <a:latin typeface="Lato"/>
                <a:ea typeface="Lato"/>
                <a:cs typeface="Lato"/>
                <a:sym typeface="Lato"/>
              </a:rPr>
              <a:t>1</a:t>
            </a:r>
            <a:endParaRPr sz="2800" b="1">
              <a:solidFill>
                <a:srgbClr val="FF0000"/>
              </a:solidFill>
              <a:latin typeface="Lato"/>
              <a:ea typeface="Lato"/>
              <a:cs typeface="Lato"/>
              <a:sym typeface="Lato"/>
            </a:endParaRPr>
          </a:p>
        </p:txBody>
      </p:sp>
      <p:sp>
        <p:nvSpPr>
          <p:cNvPr id="223" name="Google Shape;223;p34"/>
          <p:cNvSpPr txBox="1"/>
          <p:nvPr/>
        </p:nvSpPr>
        <p:spPr>
          <a:xfrm>
            <a:off x="4445100" y="3488275"/>
            <a:ext cx="558600" cy="5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500" b="1">
                <a:solidFill>
                  <a:srgbClr val="FF0000"/>
                </a:solidFill>
                <a:latin typeface="Lato"/>
                <a:ea typeface="Lato"/>
                <a:cs typeface="Lato"/>
                <a:sym typeface="Lato"/>
              </a:rPr>
              <a:t>2</a:t>
            </a:r>
            <a:endParaRPr sz="2800" b="1">
              <a:solidFill>
                <a:srgbClr val="FF0000"/>
              </a:solidFill>
              <a:latin typeface="Lato"/>
              <a:ea typeface="Lato"/>
              <a:cs typeface="Lato"/>
              <a:sym typeface="Lato"/>
            </a:endParaRPr>
          </a:p>
        </p:txBody>
      </p:sp>
      <p:sp>
        <p:nvSpPr>
          <p:cNvPr id="224" name="Google Shape;224;p34"/>
          <p:cNvSpPr txBox="1"/>
          <p:nvPr/>
        </p:nvSpPr>
        <p:spPr>
          <a:xfrm>
            <a:off x="8258375" y="1564300"/>
            <a:ext cx="558600" cy="5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500" b="1">
                <a:solidFill>
                  <a:srgbClr val="FF0000"/>
                </a:solidFill>
                <a:latin typeface="Lato"/>
                <a:ea typeface="Lato"/>
                <a:cs typeface="Lato"/>
                <a:sym typeface="Lato"/>
              </a:rPr>
              <a:t>3</a:t>
            </a:r>
            <a:endParaRPr sz="2800" b="1">
              <a:solidFill>
                <a:srgbClr val="FF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1" name="Google Shape;231;p35"/>
          <p:cNvPicPr preferRelativeResize="0"/>
          <p:nvPr/>
        </p:nvPicPr>
        <p:blipFill>
          <a:blip r:embed="rId3">
            <a:alphaModFix/>
          </a:blip>
          <a:stretch>
            <a:fillRect/>
          </a:stretch>
        </p:blipFill>
        <p:spPr>
          <a:xfrm>
            <a:off x="0" y="1255"/>
            <a:ext cx="9144001" cy="5140990"/>
          </a:xfrm>
          <a:prstGeom prst="rect">
            <a:avLst/>
          </a:prstGeom>
          <a:noFill/>
          <a:ln>
            <a:noFill/>
          </a:ln>
        </p:spPr>
      </p:pic>
      <p:cxnSp>
        <p:nvCxnSpPr>
          <p:cNvPr id="232" name="Google Shape;232;p35"/>
          <p:cNvCxnSpPr/>
          <p:nvPr/>
        </p:nvCxnSpPr>
        <p:spPr>
          <a:xfrm rot="10800000">
            <a:off x="229525" y="2062475"/>
            <a:ext cx="443700" cy="410700"/>
          </a:xfrm>
          <a:prstGeom prst="straightConnector1">
            <a:avLst/>
          </a:prstGeom>
          <a:noFill/>
          <a:ln w="38100" cap="flat" cmpd="sng">
            <a:solidFill>
              <a:srgbClr val="FF0000"/>
            </a:solidFill>
            <a:prstDash val="solid"/>
            <a:round/>
            <a:headEnd type="none" w="med" len="med"/>
            <a:tailEnd type="stealth" w="med" len="med"/>
          </a:ln>
        </p:spPr>
      </p:cxnSp>
      <p:cxnSp>
        <p:nvCxnSpPr>
          <p:cNvPr id="233" name="Google Shape;233;p35"/>
          <p:cNvCxnSpPr/>
          <p:nvPr/>
        </p:nvCxnSpPr>
        <p:spPr>
          <a:xfrm rot="10800000">
            <a:off x="3899100" y="3299450"/>
            <a:ext cx="443700" cy="410700"/>
          </a:xfrm>
          <a:prstGeom prst="straightConnector1">
            <a:avLst/>
          </a:prstGeom>
          <a:noFill/>
          <a:ln w="38100" cap="flat" cmpd="sng">
            <a:solidFill>
              <a:srgbClr val="FF0000"/>
            </a:solidFill>
            <a:prstDash val="solid"/>
            <a:round/>
            <a:headEnd type="none" w="med" len="med"/>
            <a:tailEnd type="stealth"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0" name="Google Shape;240;p36"/>
          <p:cNvPicPr preferRelativeResize="0"/>
          <p:nvPr/>
        </p:nvPicPr>
        <p:blipFill>
          <a:blip r:embed="rId3">
            <a:alphaModFix/>
          </a:blip>
          <a:stretch>
            <a:fillRect/>
          </a:stretch>
        </p:blipFill>
        <p:spPr>
          <a:xfrm>
            <a:off x="0" y="1255"/>
            <a:ext cx="9144001" cy="5140990"/>
          </a:xfrm>
          <a:prstGeom prst="rect">
            <a:avLst/>
          </a:prstGeom>
          <a:noFill/>
          <a:ln>
            <a:noFill/>
          </a:ln>
        </p:spPr>
      </p:pic>
      <p:cxnSp>
        <p:nvCxnSpPr>
          <p:cNvPr id="241" name="Google Shape;241;p36"/>
          <p:cNvCxnSpPr/>
          <p:nvPr/>
        </p:nvCxnSpPr>
        <p:spPr>
          <a:xfrm rot="10800000">
            <a:off x="443700" y="1421575"/>
            <a:ext cx="443700" cy="410700"/>
          </a:xfrm>
          <a:prstGeom prst="straightConnector1">
            <a:avLst/>
          </a:prstGeom>
          <a:noFill/>
          <a:ln w="38100" cap="flat" cmpd="sng">
            <a:solidFill>
              <a:srgbClr val="FF0000"/>
            </a:solidFill>
            <a:prstDash val="solid"/>
            <a:round/>
            <a:headEnd type="none" w="med" len="med"/>
            <a:tailEnd type="stealth"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8" name="Google Shape;248;p37"/>
          <p:cNvPicPr preferRelativeResize="0"/>
          <p:nvPr/>
        </p:nvPicPr>
        <p:blipFill>
          <a:blip r:embed="rId3">
            <a:alphaModFix/>
          </a:blip>
          <a:stretch>
            <a:fillRect/>
          </a:stretch>
        </p:blipFill>
        <p:spPr>
          <a:xfrm>
            <a:off x="0" y="1255"/>
            <a:ext cx="9144001" cy="5140990"/>
          </a:xfrm>
          <a:prstGeom prst="rect">
            <a:avLst/>
          </a:prstGeom>
          <a:noFill/>
          <a:ln>
            <a:noFill/>
          </a:ln>
        </p:spPr>
      </p:pic>
      <p:cxnSp>
        <p:nvCxnSpPr>
          <p:cNvPr id="249" name="Google Shape;249;p37"/>
          <p:cNvCxnSpPr/>
          <p:nvPr/>
        </p:nvCxnSpPr>
        <p:spPr>
          <a:xfrm rot="10800000">
            <a:off x="4128300" y="2655325"/>
            <a:ext cx="443700" cy="410700"/>
          </a:xfrm>
          <a:prstGeom prst="straightConnector1">
            <a:avLst/>
          </a:prstGeom>
          <a:noFill/>
          <a:ln w="38100" cap="flat" cmpd="sng">
            <a:solidFill>
              <a:srgbClr val="FF0000"/>
            </a:solidFill>
            <a:prstDash val="solid"/>
            <a:round/>
            <a:headEnd type="none" w="med" len="med"/>
            <a:tailEnd type="stealth"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Comandos útiles</a:t>
            </a:r>
            <a:endParaRPr/>
          </a:p>
        </p:txBody>
      </p:sp>
      <p:sp>
        <p:nvSpPr>
          <p:cNvPr id="255" name="Google Shape;25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s" sz="2200"/>
              <a:t>Mantener apretado Shift al agrandar/achicar objeto para mantener proporciones</a:t>
            </a:r>
            <a:endParaRPr sz="2200"/>
          </a:p>
          <a:p>
            <a:pPr marL="457200" lvl="0" indent="-368300" algn="l" rtl="0">
              <a:spcBef>
                <a:spcPts val="0"/>
              </a:spcBef>
              <a:spcAft>
                <a:spcPts val="0"/>
              </a:spcAft>
              <a:buSzPts val="2200"/>
              <a:buChar char="➔"/>
            </a:pPr>
            <a:r>
              <a:rPr lang="es" sz="2200"/>
              <a:t>Ctrl y + (zoom in)</a:t>
            </a:r>
            <a:endParaRPr sz="2200"/>
          </a:p>
          <a:p>
            <a:pPr marL="457200" lvl="0" indent="-368300" algn="l" rtl="0">
              <a:spcBef>
                <a:spcPts val="0"/>
              </a:spcBef>
              <a:spcAft>
                <a:spcPts val="0"/>
              </a:spcAft>
              <a:buSzPts val="2200"/>
              <a:buChar char="➔"/>
            </a:pPr>
            <a:r>
              <a:rPr lang="es" sz="2200"/>
              <a:t>Ctrl y - (zoom out)</a:t>
            </a:r>
            <a:endParaRPr sz="2200"/>
          </a:p>
          <a:p>
            <a:pPr marL="457200" lvl="0" indent="-368300" algn="l" rtl="0">
              <a:spcBef>
                <a:spcPts val="0"/>
              </a:spcBef>
              <a:spcAft>
                <a:spcPts val="0"/>
              </a:spcAft>
              <a:buSzPts val="2200"/>
              <a:buChar char="➔"/>
            </a:pPr>
            <a:r>
              <a:rPr lang="es" sz="2200"/>
              <a:t>Doble click en herramienta mano: ajustar a pantalla</a:t>
            </a:r>
            <a:endParaRPr sz="2200"/>
          </a:p>
          <a:p>
            <a:pPr marL="0" lvl="0" indent="0" algn="l" rtl="0">
              <a:spcBef>
                <a:spcPts val="1600"/>
              </a:spcBef>
              <a:spcAft>
                <a:spcPts val="0"/>
              </a:spcAft>
              <a:buNone/>
            </a:pPr>
            <a:endParaRPr sz="2200"/>
          </a:p>
          <a:p>
            <a:pPr marL="0" lvl="0" indent="0" algn="l" rtl="0">
              <a:spcBef>
                <a:spcPts val="1600"/>
              </a:spcBef>
              <a:spcAft>
                <a:spcPts val="1600"/>
              </a:spcAft>
              <a:buNone/>
            </a:pPr>
            <a:r>
              <a:rPr lang="es" sz="2200">
                <a:highlight>
                  <a:schemeClr val="accent6"/>
                </a:highlight>
              </a:rPr>
              <a:t>Recuerden trabajar con capas :)</a:t>
            </a:r>
            <a:endParaRPr sz="2200">
              <a:highlight>
                <a:schemeClr val="accent6"/>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39"/>
          <p:cNvSpPr txBox="1">
            <a:spLocks noGrp="1"/>
          </p:cNvSpPr>
          <p:nvPr>
            <p:ph type="body" idx="1"/>
          </p:nvPr>
        </p:nvSpPr>
        <p:spPr>
          <a:xfrm>
            <a:off x="5112750" y="4099750"/>
            <a:ext cx="3605400" cy="87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Ejemplo de columna en illustrator, por alumno de Campo 1-2020</a:t>
            </a:r>
            <a:endParaRPr/>
          </a:p>
        </p:txBody>
      </p:sp>
      <p:pic>
        <p:nvPicPr>
          <p:cNvPr id="262" name="Google Shape;262;p39"/>
          <p:cNvPicPr preferRelativeResize="0"/>
          <p:nvPr/>
        </p:nvPicPr>
        <p:blipFill>
          <a:blip r:embed="rId3">
            <a:alphaModFix/>
          </a:blip>
          <a:stretch>
            <a:fillRect/>
          </a:stretch>
        </p:blipFill>
        <p:spPr>
          <a:xfrm>
            <a:off x="1085398" y="0"/>
            <a:ext cx="3930805"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0"/>
          <p:cNvPicPr preferRelativeResize="0"/>
          <p:nvPr/>
        </p:nvPicPr>
        <p:blipFill>
          <a:blip r:embed="rId3">
            <a:alphaModFix/>
          </a:blip>
          <a:stretch>
            <a:fillRect/>
          </a:stretch>
        </p:blipFill>
        <p:spPr>
          <a:xfrm>
            <a:off x="609900" y="0"/>
            <a:ext cx="8098738"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1"/>
          <p:cNvPicPr preferRelativeResize="0"/>
          <p:nvPr/>
        </p:nvPicPr>
        <p:blipFill>
          <a:blip r:embed="rId3">
            <a:alphaModFix/>
          </a:blip>
          <a:stretch>
            <a:fillRect/>
          </a:stretch>
        </p:blipFill>
        <p:spPr>
          <a:xfrm>
            <a:off x="-47725" y="0"/>
            <a:ext cx="9191724" cy="5143500"/>
          </a:xfrm>
          <a:prstGeom prst="rect">
            <a:avLst/>
          </a:prstGeom>
          <a:noFill/>
          <a:ln>
            <a:noFill/>
          </a:ln>
        </p:spPr>
      </p:pic>
      <p:sp>
        <p:nvSpPr>
          <p:cNvPr id="273" name="Google Shape;273;p41"/>
          <p:cNvSpPr txBox="1"/>
          <p:nvPr/>
        </p:nvSpPr>
        <p:spPr>
          <a:xfrm>
            <a:off x="3051500" y="0"/>
            <a:ext cx="6092400" cy="75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3500">
                <a:solidFill>
                  <a:schemeClr val="dk1"/>
                </a:solidFill>
                <a:latin typeface="Alfa Slab One"/>
                <a:ea typeface="Alfa Slab One"/>
                <a:cs typeface="Alfa Slab One"/>
                <a:sym typeface="Alfa Slab One"/>
              </a:rPr>
              <a:t>GL5102-Sedimentología</a:t>
            </a:r>
            <a:endParaRPr sz="100">
              <a:solidFill>
                <a:schemeClr val="dk1"/>
              </a:solidFill>
            </a:endParaRPr>
          </a:p>
        </p:txBody>
      </p:sp>
      <p:sp>
        <p:nvSpPr>
          <p:cNvPr id="274" name="Google Shape;274;p41"/>
          <p:cNvSpPr txBox="1">
            <a:spLocks noGrp="1"/>
          </p:cNvSpPr>
          <p:nvPr>
            <p:ph type="ctrTitle" idx="4294967295"/>
          </p:nvPr>
        </p:nvSpPr>
        <p:spPr>
          <a:xfrm>
            <a:off x="2124150" y="607142"/>
            <a:ext cx="7061700" cy="127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2700">
                <a:solidFill>
                  <a:srgbClr val="000000"/>
                </a:solidFill>
              </a:rPr>
              <a:t>Laboratorio #7 Ilustrator: columnas estratigráficas</a:t>
            </a:r>
            <a:endParaRPr sz="2700">
              <a:solidFill>
                <a:srgbClr val="000000"/>
              </a:solidFill>
            </a:endParaRPr>
          </a:p>
        </p:txBody>
      </p:sp>
      <p:sp>
        <p:nvSpPr>
          <p:cNvPr id="275" name="Google Shape;275;p41"/>
          <p:cNvSpPr txBox="1"/>
          <p:nvPr/>
        </p:nvSpPr>
        <p:spPr>
          <a:xfrm>
            <a:off x="143075" y="3217850"/>
            <a:ext cx="2650800" cy="4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a:latin typeface="Playfair Display"/>
                <a:ea typeface="Playfair Display"/>
                <a:cs typeface="Playfair Display"/>
                <a:sym typeface="Playfair Display"/>
              </a:rPr>
              <a:t>Cuerpo docente:</a:t>
            </a:r>
            <a:endParaRPr sz="2400" b="1">
              <a:latin typeface="Playfair Display"/>
              <a:ea typeface="Playfair Display"/>
              <a:cs typeface="Playfair Display"/>
              <a:sym typeface="Playfair Display"/>
            </a:endParaRPr>
          </a:p>
        </p:txBody>
      </p:sp>
      <p:sp>
        <p:nvSpPr>
          <p:cNvPr id="276" name="Google Shape;276;p41"/>
          <p:cNvSpPr txBox="1"/>
          <p:nvPr/>
        </p:nvSpPr>
        <p:spPr>
          <a:xfrm>
            <a:off x="0" y="3811325"/>
            <a:ext cx="4476300" cy="13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Playfair Display"/>
                <a:ea typeface="Playfair Display"/>
                <a:cs typeface="Playfair Display"/>
                <a:sym typeface="Playfair Display"/>
              </a:rPr>
              <a:t>Lunes</a:t>
            </a:r>
            <a:endParaRPr sz="2400" b="1">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Auxiliar: Carolina Gómez</a:t>
            </a:r>
            <a:endParaRPr sz="2400">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Ayudante: César Aracena</a:t>
            </a:r>
            <a:endParaRPr sz="2400">
              <a:latin typeface="Playfair Display"/>
              <a:ea typeface="Playfair Display"/>
              <a:cs typeface="Playfair Display"/>
              <a:sym typeface="Playfair Display"/>
            </a:endParaRPr>
          </a:p>
        </p:txBody>
      </p:sp>
      <p:sp>
        <p:nvSpPr>
          <p:cNvPr id="277" name="Google Shape;277;p41"/>
          <p:cNvSpPr txBox="1"/>
          <p:nvPr/>
        </p:nvSpPr>
        <p:spPr>
          <a:xfrm>
            <a:off x="4962600" y="3868200"/>
            <a:ext cx="4181400" cy="12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latin typeface="Playfair Display"/>
                <a:ea typeface="Playfair Display"/>
                <a:cs typeface="Playfair Display"/>
                <a:sym typeface="Playfair Display"/>
              </a:rPr>
              <a:t>Viernes</a:t>
            </a:r>
            <a:endParaRPr sz="2400" b="1">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Auxiliar: Valeria Pincheira</a:t>
            </a:r>
            <a:endParaRPr sz="2400">
              <a:latin typeface="Playfair Display"/>
              <a:ea typeface="Playfair Display"/>
              <a:cs typeface="Playfair Display"/>
              <a:sym typeface="Playfair Display"/>
            </a:endParaRPr>
          </a:p>
          <a:p>
            <a:pPr marL="0" lvl="0" indent="0" algn="ctr" rtl="0">
              <a:spcBef>
                <a:spcPts val="0"/>
              </a:spcBef>
              <a:spcAft>
                <a:spcPts val="0"/>
              </a:spcAft>
              <a:buNone/>
            </a:pPr>
            <a:r>
              <a:rPr lang="es" sz="2400">
                <a:latin typeface="Playfair Display"/>
                <a:ea typeface="Playfair Display"/>
                <a:cs typeface="Playfair Display"/>
                <a:sym typeface="Playfair Display"/>
              </a:rPr>
              <a:t>Ayudante: Valentina Araya</a:t>
            </a:r>
            <a:endParaRPr sz="2400">
              <a:latin typeface="Playfair Display"/>
              <a:ea typeface="Playfair Display"/>
              <a:cs typeface="Playfair Display"/>
              <a:sym typeface="Playfair Display"/>
            </a:endParaRPr>
          </a:p>
        </p:txBody>
      </p:sp>
      <p:pic>
        <p:nvPicPr>
          <p:cNvPr id="278" name="Google Shape;278;p41"/>
          <p:cNvPicPr preferRelativeResize="0"/>
          <p:nvPr/>
        </p:nvPicPr>
        <p:blipFill>
          <a:blip r:embed="rId4">
            <a:alphaModFix/>
          </a:blip>
          <a:stretch>
            <a:fillRect/>
          </a:stretch>
        </p:blipFill>
        <p:spPr>
          <a:xfrm>
            <a:off x="143075" y="61550"/>
            <a:ext cx="1981073" cy="75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2449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Interfaz de Illustrator</a:t>
            </a:r>
            <a:endParaRPr/>
          </a:p>
        </p:txBody>
      </p:sp>
      <p:sp>
        <p:nvSpPr>
          <p:cNvPr id="78" name="Google Shape;7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
              <a:t>Barra de menús</a:t>
            </a:r>
            <a:endParaRPr/>
          </a:p>
          <a:p>
            <a:pPr marL="457200" lvl="0" indent="-342900" algn="l" rtl="0">
              <a:spcBef>
                <a:spcPts val="0"/>
              </a:spcBef>
              <a:spcAft>
                <a:spcPts val="0"/>
              </a:spcAft>
              <a:buSzPts val="1800"/>
              <a:buAutoNum type="arabicPeriod"/>
            </a:pPr>
            <a:r>
              <a:rPr lang="es"/>
              <a:t>Panel de control o barra de propiedades</a:t>
            </a:r>
            <a:endParaRPr/>
          </a:p>
          <a:p>
            <a:pPr marL="457200" lvl="0" indent="-342900" algn="l" rtl="0">
              <a:spcBef>
                <a:spcPts val="0"/>
              </a:spcBef>
              <a:spcAft>
                <a:spcPts val="0"/>
              </a:spcAft>
              <a:buSzPts val="1800"/>
              <a:buAutoNum type="arabicPeriod"/>
            </a:pPr>
            <a:r>
              <a:rPr lang="es"/>
              <a:t>Fichas de documento</a:t>
            </a:r>
            <a:endParaRPr/>
          </a:p>
          <a:p>
            <a:pPr marL="457200" lvl="0" indent="-342900" algn="l" rtl="0">
              <a:spcBef>
                <a:spcPts val="0"/>
              </a:spcBef>
              <a:spcAft>
                <a:spcPts val="0"/>
              </a:spcAft>
              <a:buSzPts val="1800"/>
              <a:buAutoNum type="arabicPeriod"/>
            </a:pPr>
            <a:r>
              <a:rPr lang="es"/>
              <a:t>Barra de herramientas</a:t>
            </a:r>
            <a:endParaRPr/>
          </a:p>
          <a:p>
            <a:pPr marL="457200" lvl="0" indent="-342900" algn="l" rtl="0">
              <a:spcBef>
                <a:spcPts val="0"/>
              </a:spcBef>
              <a:spcAft>
                <a:spcPts val="0"/>
              </a:spcAft>
              <a:buSzPts val="1800"/>
              <a:buAutoNum type="arabicPeriod"/>
            </a:pPr>
            <a:r>
              <a:rPr lang="es"/>
              <a:t>Área de trabajo</a:t>
            </a:r>
            <a:endParaRPr/>
          </a:p>
          <a:p>
            <a:pPr marL="457200" lvl="0" indent="-342900" algn="l" rtl="0">
              <a:spcBef>
                <a:spcPts val="0"/>
              </a:spcBef>
              <a:spcAft>
                <a:spcPts val="0"/>
              </a:spcAft>
              <a:buSzPts val="1800"/>
              <a:buAutoNum type="arabicPeriod"/>
            </a:pPr>
            <a:r>
              <a:rPr lang="es"/>
              <a:t>Mesa de trabajo o área de corte</a:t>
            </a:r>
            <a:endParaRPr/>
          </a:p>
          <a:p>
            <a:pPr marL="457200" lvl="0" indent="-342900" algn="l" rtl="0">
              <a:spcBef>
                <a:spcPts val="0"/>
              </a:spcBef>
              <a:spcAft>
                <a:spcPts val="0"/>
              </a:spcAft>
              <a:buSzPts val="1800"/>
              <a:buAutoNum type="arabicPeriod"/>
            </a:pPr>
            <a:r>
              <a:rPr lang="es"/>
              <a:t>Paneles</a:t>
            </a:r>
            <a:endParaRPr/>
          </a:p>
          <a:p>
            <a:pPr marL="457200" lvl="0" indent="-342900" algn="l" rtl="0">
              <a:spcBef>
                <a:spcPts val="0"/>
              </a:spcBef>
              <a:spcAft>
                <a:spcPts val="0"/>
              </a:spcAft>
              <a:buSzPts val="1800"/>
              <a:buAutoNum type="arabicPeriod"/>
            </a:pPr>
            <a:r>
              <a:rPr lang="es"/>
              <a:t>Paneles</a:t>
            </a:r>
            <a:endParaRPr/>
          </a:p>
          <a:p>
            <a:pPr marL="457200" lvl="0" indent="-342900" algn="l" rtl="0">
              <a:spcBef>
                <a:spcPts val="0"/>
              </a:spcBef>
              <a:spcAft>
                <a:spcPts val="0"/>
              </a:spcAft>
              <a:buSzPts val="1800"/>
              <a:buAutoNum type="arabicPeriod"/>
            </a:pPr>
            <a:r>
              <a:rPr lang="es"/>
              <a:t>Barra de estado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6"/>
          <p:cNvPicPr preferRelativeResize="0"/>
          <p:nvPr/>
        </p:nvPicPr>
        <p:blipFill>
          <a:blip r:embed="rId3">
            <a:alphaModFix/>
          </a:blip>
          <a:stretch>
            <a:fillRect/>
          </a:stretch>
        </p:blipFill>
        <p:spPr>
          <a:xfrm>
            <a:off x="0" y="0"/>
            <a:ext cx="9144001" cy="5055950"/>
          </a:xfrm>
          <a:prstGeom prst="rect">
            <a:avLst/>
          </a:prstGeom>
          <a:noFill/>
          <a:ln>
            <a:noFill/>
          </a:ln>
        </p:spPr>
      </p:pic>
      <p:sp>
        <p:nvSpPr>
          <p:cNvPr id="86" name="Google Shape;86;p16"/>
          <p:cNvSpPr txBox="1">
            <a:spLocks noGrp="1"/>
          </p:cNvSpPr>
          <p:nvPr>
            <p:ph type="body" idx="1"/>
          </p:nvPr>
        </p:nvSpPr>
        <p:spPr>
          <a:xfrm>
            <a:off x="2687800" y="1639550"/>
            <a:ext cx="48201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s" sz="1600"/>
              <a:t>Barra de menús</a:t>
            </a:r>
            <a:endParaRPr sz="1600"/>
          </a:p>
          <a:p>
            <a:pPr marL="457200" lvl="0" indent="-330200" algn="l" rtl="0">
              <a:spcBef>
                <a:spcPts val="0"/>
              </a:spcBef>
              <a:spcAft>
                <a:spcPts val="0"/>
              </a:spcAft>
              <a:buSzPts val="1600"/>
              <a:buAutoNum type="arabicPeriod"/>
            </a:pPr>
            <a:r>
              <a:rPr lang="es" sz="1600"/>
              <a:t>Panel de control </a:t>
            </a:r>
            <a:endParaRPr sz="1600"/>
          </a:p>
          <a:p>
            <a:pPr marL="457200" lvl="0" indent="-330200" algn="l" rtl="0">
              <a:spcBef>
                <a:spcPts val="0"/>
              </a:spcBef>
              <a:spcAft>
                <a:spcPts val="0"/>
              </a:spcAft>
              <a:buSzPts val="1600"/>
              <a:buAutoNum type="arabicPeriod"/>
            </a:pPr>
            <a:r>
              <a:rPr lang="es" sz="1600"/>
              <a:t>Fichas de documento</a:t>
            </a:r>
            <a:endParaRPr sz="1600"/>
          </a:p>
          <a:p>
            <a:pPr marL="457200" lvl="0" indent="-330200" algn="l" rtl="0">
              <a:spcBef>
                <a:spcPts val="0"/>
              </a:spcBef>
              <a:spcAft>
                <a:spcPts val="0"/>
              </a:spcAft>
              <a:buSzPts val="1600"/>
              <a:buAutoNum type="arabicPeriod"/>
            </a:pPr>
            <a:r>
              <a:rPr lang="es" sz="1600"/>
              <a:t>Barra de herramientas</a:t>
            </a:r>
            <a:endParaRPr sz="1600"/>
          </a:p>
          <a:p>
            <a:pPr marL="457200" lvl="0" indent="-330200" algn="l" rtl="0">
              <a:spcBef>
                <a:spcPts val="0"/>
              </a:spcBef>
              <a:spcAft>
                <a:spcPts val="0"/>
              </a:spcAft>
              <a:buSzPts val="1600"/>
              <a:buAutoNum type="arabicPeriod"/>
            </a:pPr>
            <a:r>
              <a:rPr lang="es" sz="1600"/>
              <a:t>Área de trabajo</a:t>
            </a:r>
            <a:endParaRPr sz="1600"/>
          </a:p>
          <a:p>
            <a:pPr marL="457200" lvl="0" indent="-330200" algn="l" rtl="0">
              <a:spcBef>
                <a:spcPts val="0"/>
              </a:spcBef>
              <a:spcAft>
                <a:spcPts val="0"/>
              </a:spcAft>
              <a:buSzPts val="1600"/>
              <a:buAutoNum type="arabicPeriod"/>
            </a:pPr>
            <a:r>
              <a:rPr lang="es" sz="1600"/>
              <a:t>Mesa de trabajo o área de corte</a:t>
            </a:r>
            <a:endParaRPr sz="1600"/>
          </a:p>
          <a:p>
            <a:pPr marL="457200" lvl="0" indent="-330200" algn="l" rtl="0">
              <a:spcBef>
                <a:spcPts val="0"/>
              </a:spcBef>
              <a:spcAft>
                <a:spcPts val="0"/>
              </a:spcAft>
              <a:buSzPts val="1600"/>
              <a:buAutoNum type="arabicPeriod"/>
            </a:pPr>
            <a:r>
              <a:rPr lang="es" sz="1600"/>
              <a:t>Paneles</a:t>
            </a:r>
            <a:endParaRPr sz="1600"/>
          </a:p>
          <a:p>
            <a:pPr marL="457200" lvl="0" indent="-330200" algn="l" rtl="0">
              <a:spcBef>
                <a:spcPts val="0"/>
              </a:spcBef>
              <a:spcAft>
                <a:spcPts val="0"/>
              </a:spcAft>
              <a:buSzPts val="1600"/>
              <a:buAutoNum type="arabicPeriod"/>
            </a:pPr>
            <a:r>
              <a:rPr lang="es" sz="1600"/>
              <a:t>Paneles</a:t>
            </a:r>
            <a:endParaRPr sz="1600"/>
          </a:p>
          <a:p>
            <a:pPr marL="457200" lvl="0" indent="-330200" algn="l" rtl="0">
              <a:spcBef>
                <a:spcPts val="0"/>
              </a:spcBef>
              <a:spcAft>
                <a:spcPts val="0"/>
              </a:spcAft>
              <a:buSzPts val="1600"/>
              <a:buAutoNum type="arabicPeriod"/>
            </a:pPr>
            <a:r>
              <a:rPr lang="es" sz="1600"/>
              <a:t>Barra de estado</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7"/>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0" name="Google Shape;100;p18"/>
          <p:cNvPicPr preferRelativeResize="0"/>
          <p:nvPr/>
        </p:nvPicPr>
        <p:blipFill>
          <a:blip r:embed="rId3">
            <a:alphaModFix/>
          </a:blip>
          <a:stretch>
            <a:fillRect/>
          </a:stretch>
        </p:blipFill>
        <p:spPr>
          <a:xfrm>
            <a:off x="0" y="1255"/>
            <a:ext cx="9144001" cy="5140990"/>
          </a:xfrm>
          <a:prstGeom prst="rect">
            <a:avLst/>
          </a:prstGeom>
          <a:noFill/>
          <a:ln>
            <a:noFill/>
          </a:ln>
        </p:spPr>
      </p:pic>
      <p:pic>
        <p:nvPicPr>
          <p:cNvPr id="101" name="Google Shape;101;p18"/>
          <p:cNvPicPr preferRelativeResize="0"/>
          <p:nvPr/>
        </p:nvPicPr>
        <p:blipFill>
          <a:blip r:embed="rId4">
            <a:alphaModFix/>
          </a:blip>
          <a:stretch>
            <a:fillRect/>
          </a:stretch>
        </p:blipFill>
        <p:spPr>
          <a:xfrm>
            <a:off x="1390650" y="538163"/>
            <a:ext cx="6667500" cy="437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19"/>
          <p:cNvPicPr preferRelativeResize="0"/>
          <p:nvPr/>
        </p:nvPicPr>
        <p:blipFill>
          <a:blip r:embed="rId3">
            <a:alphaModFix/>
          </a:blip>
          <a:stretch>
            <a:fillRect/>
          </a:stretch>
        </p:blipFill>
        <p:spPr>
          <a:xfrm>
            <a:off x="0" y="1255"/>
            <a:ext cx="9144001" cy="5140990"/>
          </a:xfrm>
          <a:prstGeom prst="rect">
            <a:avLst/>
          </a:prstGeom>
          <a:noFill/>
          <a:ln>
            <a:noFill/>
          </a:ln>
        </p:spPr>
      </p:pic>
      <p:cxnSp>
        <p:nvCxnSpPr>
          <p:cNvPr id="109" name="Google Shape;109;p19"/>
          <p:cNvCxnSpPr/>
          <p:nvPr/>
        </p:nvCxnSpPr>
        <p:spPr>
          <a:xfrm>
            <a:off x="6846275" y="2436725"/>
            <a:ext cx="495300" cy="4953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 name="Google Shape;116;p20"/>
          <p:cNvPicPr preferRelativeResize="0"/>
          <p:nvPr/>
        </p:nvPicPr>
        <p:blipFill rotWithShape="1">
          <a:blip r:embed="rId3">
            <a:alphaModFix/>
          </a:blip>
          <a:srcRect b="7978"/>
          <a:stretch/>
        </p:blipFill>
        <p:spPr>
          <a:xfrm>
            <a:off x="0" y="8775"/>
            <a:ext cx="9143999" cy="51259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3" name="Google Shape;123;p21"/>
          <p:cNvPicPr preferRelativeResize="0"/>
          <p:nvPr/>
        </p:nvPicPr>
        <p:blipFill>
          <a:blip r:embed="rId3">
            <a:alphaModFix/>
          </a:blip>
          <a:stretch>
            <a:fillRect/>
          </a:stretch>
        </p:blipFill>
        <p:spPr>
          <a:xfrm>
            <a:off x="0" y="1255"/>
            <a:ext cx="9144001" cy="5140990"/>
          </a:xfrm>
          <a:prstGeom prst="rect">
            <a:avLst/>
          </a:prstGeom>
          <a:noFill/>
          <a:ln>
            <a:noFill/>
          </a:ln>
        </p:spPr>
      </p:pic>
      <p:sp>
        <p:nvSpPr>
          <p:cNvPr id="124" name="Google Shape;124;p21"/>
          <p:cNvSpPr/>
          <p:nvPr/>
        </p:nvSpPr>
        <p:spPr>
          <a:xfrm>
            <a:off x="521675" y="426950"/>
            <a:ext cx="5105400" cy="2475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Presentación en pantalla (16:9)</PresentationFormat>
  <Paragraphs>97</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Lato</vt:lpstr>
      <vt:lpstr>Alfa Slab One</vt:lpstr>
      <vt:lpstr>Playfair Display</vt:lpstr>
      <vt:lpstr>Arial</vt:lpstr>
      <vt:lpstr>Open Sans</vt:lpstr>
      <vt:lpstr>Coral</vt:lpstr>
      <vt:lpstr>Laboratorio #7 Ilustrator: columnas estratigráficas</vt:lpstr>
      <vt:lpstr>Nueva planificación</vt:lpstr>
      <vt:lpstr>Interfaz de Illustrator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Otra opción para colocar diseño de muestra  (y suavizar bordes de un polígono)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Comandos útiles</vt:lpstr>
      <vt:lpstr>Presentación de PowerPoint</vt:lpstr>
      <vt:lpstr>Presentación de PowerPoint</vt:lpstr>
      <vt:lpstr>Laboratorio #7 Ilustrator: columnas estratigráficas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#7 Ilustrator: columnas estratigráficas</dc:title>
  <dc:creator>Carolina Monsalve G</dc:creator>
  <cp:lastModifiedBy>Carolina Monsalve G</cp:lastModifiedBy>
  <cp:revision>1</cp:revision>
  <dcterms:modified xsi:type="dcterms:W3CDTF">2022-03-24T04:42:03Z</dcterms:modified>
</cp:coreProperties>
</file>