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300" r:id="rId5"/>
    <p:sldId id="282" r:id="rId6"/>
    <p:sldId id="283" r:id="rId7"/>
    <p:sldId id="284" r:id="rId8"/>
    <p:sldId id="285" r:id="rId9"/>
    <p:sldId id="286" r:id="rId10"/>
    <p:sldId id="304" r:id="rId11"/>
    <p:sldId id="276" r:id="rId12"/>
    <p:sldId id="277" r:id="rId13"/>
    <p:sldId id="278" r:id="rId14"/>
    <p:sldId id="279" r:id="rId15"/>
    <p:sldId id="269" r:id="rId16"/>
    <p:sldId id="306" r:id="rId17"/>
    <p:sldId id="308" r:id="rId18"/>
    <p:sldId id="307" r:id="rId19"/>
    <p:sldId id="305" r:id="rId20"/>
    <p:sldId id="294" r:id="rId21"/>
    <p:sldId id="295" r:id="rId22"/>
    <p:sldId id="301" r:id="rId23"/>
    <p:sldId id="303" r:id="rId24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E8FD"/>
    <a:srgbClr val="E5E5E5"/>
    <a:srgbClr val="C03E3F"/>
    <a:srgbClr val="FFFFFF"/>
    <a:srgbClr val="FAB900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703" autoAdjust="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D307674E-3F0D-4F9B-8D5C-2785DA1E2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05EAB3D1-74A8-45AE-8413-9B012F2797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A42F8F6-3A2A-4860-93BE-F7643ABFE0B6}" type="datetime1">
              <a:rPr lang="es-ES" smtClean="0"/>
              <a:t>31/03/2022</a:t>
            </a:fld>
            <a:endParaRPr lang="es-ES" dirty="0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48A9AB1E-7BD6-4E4D-95B1-A0289BE03A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63E539E-AF9E-42F4-8757-BA7E826CF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57A3A8-0DAF-4370-8B2E-3B0CEF8C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84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8378C-E16B-4449-8AE4-A4D4BDB6D236}" type="datetime1">
              <a:rPr lang="es-ES" smtClean="0"/>
              <a:pPr/>
              <a:t>31/03/2022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5F972E0-5198-46C6-8EFE-44A646AD96EF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Una plantilla de estudiantes para diseñar la excursión a un lugar y enseñarlo a los demás alumnos. Incluye instrucciones para el alumno sobre qué incluir en cada diapositiva y qué contenido se debe considerar. 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111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Una plantilla de estudiantes para diseñar la excursión a un lugar y enseñarlo a los demás alumnos. Incluye instrucciones para el alumno sobre qué incluir en cada diapositiva y qué contenido se debe considerar. 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9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Una plantilla de estudiantes para diseñar la excursión a un lugar y enseñarlo a los demás alumnos. Incluye instrucciones para el alumno sobre qué incluir en cada diapositiva y qué contenido se debe considerar. 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25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/>
              <a:t>Una plantilla de estudiantes para diseñar la excursión a un lugar y enseñarlo a los demás alumnos. Incluye instrucciones para el alumno sobre qué incluir en cada diapositiva y qué contenido se debe considerar. 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3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Puede usar este tipo de diapositiva para texto, imágenes, formas y tablas para agregar información de forma distinta. Duplique la diapositiva para agregar imágenes adicionales de un lugar importante de la visita.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83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406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214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4020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Puede usar este tipo de diapositiva para texto, imágenes, formas y tablas para agregar información de forma distinta. Duplique la diapositiva para agregar imágenes adicionales de un lugar importante de la visita.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593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291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D1687-946C-46BA-8CB9-1FA7A84AE1A4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227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DF3DDF4-6062-4B53-8D54-E8D6C2A54666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2F0A33C-B6D6-454E-A4EA-5198AC78DEE3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7" name="Marcador de posición de texto 16">
            <a:extLst>
              <a:ext uri="{FF2B5EF4-FFF2-40B4-BE49-F238E27FC236}">
                <a16:creationId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5359" y="599983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5594" y="1242501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16">
            <a:extLst>
              <a:ext uri="{FF2B5EF4-FFF2-40B4-BE49-F238E27FC236}">
                <a16:creationId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5359" y="1885019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7184" y="1238157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rtlCol="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311650" y="3322319"/>
            <a:ext cx="3568700" cy="2023304"/>
          </a:xfrm>
          <a:noFill/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cabezado de sec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F141F20-E77F-43A6-AF17-F70071539ADE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2BB1D2-BECB-486D-99AF-37392F2B1729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noFill/>
          </a:ln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osición de fech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F72B91-7DCD-41CF-9221-94CF980EEDED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9" name="Marcador de posición de pie de página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A8EF4912-C20F-4C7F-82F3-6B231971F266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2" name="Marcador de posición de texto 4">
            <a:extLst>
              <a:ext uri="{FF2B5EF4-FFF2-40B4-BE49-F238E27FC236}">
                <a16:creationId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4927" y="2313433"/>
            <a:ext cx="4270248" cy="704088"/>
          </a:xfrm>
        </p:spPr>
        <p:txBody>
          <a:bodyPr rtlCol="0"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E0D7FA6F-8792-4F81-AB6B-CCAD0F7E88CA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C492D2-32E3-496B-9A27-28327515EEC8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mapa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FFD5B9E0-ECB8-4690-9694-C202895829A6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Autofit/>
          </a:bodyPr>
          <a:lstStyle>
            <a:lvl1pPr algn="r" rtl="0">
              <a:defRPr sz="25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 dirty="0"/>
              <a:t>HAGA CLICPARA EDITAR EL ESTILO  DEL TÍTULO DEL PATRÓN</a:t>
            </a:r>
          </a:p>
        </p:txBody>
      </p:sp>
      <p:sp>
        <p:nvSpPr>
          <p:cNvPr id="10" name="Marcador de posición de texto 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rtlCol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32071" y="2417802"/>
            <a:ext cx="5297398" cy="3710855"/>
          </a:xfrm>
        </p:spPr>
        <p:txBody>
          <a:bodyPr rtlCol="0"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fech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4036898B-C565-4C4C-B453-1E39326F3655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9" name="Marcador de posición de pie de página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0" name="Marcador de posición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rtlCol="0"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04860" y="1005840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fecha 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FF8059D2-7DE8-4FAF-91A1-89F19C07EB11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0" name="Marcador de posición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texto 3">
            <a:extLst>
              <a:ext uri="{FF2B5EF4-FFF2-40B4-BE49-F238E27FC236}">
                <a16:creationId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93917" y="996684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ví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 rtlCol="0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4" name="Marcador de posición de texto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8876" y="1818152"/>
            <a:ext cx="4045844" cy="4277848"/>
          </a:xfrm>
          <a:noFill/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98C63540-77E0-4DC2-8B15-2A97744E6EE5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cxnSp>
        <p:nvCxnSpPr>
          <p:cNvPr id="9" name="Conector recto 8" descr="elemento decorativo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 rtlCol="0"/>
          <a:lstStyle/>
          <a:p>
            <a:pPr rtl="0"/>
            <a:fld id="{7D831F95-D7CD-4BA0-9838-9B07D5DF65B9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rtlCol="0" anchor="t" anchorCtr="0">
            <a:noAutofit/>
          </a:bodyPr>
          <a:lstStyle>
            <a:lvl1pPr>
              <a:defRPr sz="4000" cap="none"/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9" name="Marcador de posición de texto 8">
            <a:extLst>
              <a:ext uri="{FF2B5EF4-FFF2-40B4-BE49-F238E27FC236}">
                <a16:creationId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361" y="3233530"/>
            <a:ext cx="4593771" cy="2902590"/>
          </a:xfrm>
        </p:spPr>
        <p:txBody>
          <a:bodyPr rtlCol="0"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ley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rtlCol="0"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780414" y="3019130"/>
            <a:ext cx="4584265" cy="3159033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fecha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0990DA-B705-4903-919A-09C555EA9476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10" name="Marcador de posición de pie de página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1" name="Marcador de posición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2" name="Marcador de posición de contenido 2">
            <a:extLst>
              <a:ext uri="{FF2B5EF4-FFF2-40B4-BE49-F238E27FC236}">
                <a16:creationId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320" y="407684"/>
            <a:ext cx="5625849" cy="577047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ltima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3AE3E-4C69-4653-B64A-4E1BC07AF9E1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428A9C-8215-4A67-93D8-3009B4F222EF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5C332EA4-AD4C-4A5C-B717-0E5C0F20DD9F}" type="datetime1">
              <a:rPr lang="es-ES" noProof="0" smtClean="0"/>
              <a:t>31/03/2022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00" spc="0" baseline="0">
                <a:solidFill>
                  <a:srgbClr val="FFFFFF"/>
                </a:solidFill>
              </a:defRPr>
            </a:lvl1pPr>
          </a:lstStyle>
          <a:p>
            <a:fld id="{42F0A33C-B6D6-454E-A4EA-5198AC78DEE3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1" r:id="rId3"/>
    <p:sldLayoutId id="2147483690" r:id="rId4"/>
    <p:sldLayoutId id="2147483666" r:id="rId5"/>
    <p:sldLayoutId id="2147483687" r:id="rId6"/>
    <p:sldLayoutId id="2147483680" r:id="rId7"/>
    <p:sldLayoutId id="2147483688" r:id="rId8"/>
    <p:sldLayoutId id="2147483673" r:id="rId9"/>
    <p:sldLayoutId id="2147483692" r:id="rId10"/>
    <p:sldLayoutId id="2147483674" r:id="rId11"/>
    <p:sldLayoutId id="2147483676" r:id="rId12"/>
    <p:sldLayoutId id="2147483677" r:id="rId13"/>
    <p:sldLayoutId id="2147483691" r:id="rId14"/>
    <p:sldLayoutId id="2147483689" r:id="rId15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TXp8fW5VvQ#t=4m42s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youtube.com/watch?v=ZSyZXmOBYD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www.geologiaestructural.com/perfiles-geologicos-2/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 descr="elemento decorativo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/>
        </p:nvSpPr>
        <p:spPr bwMode="black">
          <a:xfrm>
            <a:off x="1885627" y="1426370"/>
            <a:ext cx="9016692" cy="403760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8" name="Rectángulo 17" descr="elemento decorativo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1761060" y="1307776"/>
            <a:ext cx="9283458" cy="428961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4" name="Rectángulo 53" descr="elemento decorativo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026641" y="1503000"/>
            <a:ext cx="8649769" cy="3852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7" name="Marcador de posición de texto 16">
            <a:extLst>
              <a:ext uri="{FF2B5EF4-FFF2-40B4-BE49-F238E27FC236}">
                <a16:creationId xmlns:a16="http://schemas.microsoft.com/office/drawing/2014/main" id="{3246D675-67E5-4555-A221-CF4852102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s-ES" b="1" dirty="0"/>
              <a:t>N</a:t>
            </a:r>
          </a:p>
        </p:txBody>
      </p:sp>
      <p:sp>
        <p:nvSpPr>
          <p:cNvPr id="39" name="Marcador de posición de texto 38">
            <a:extLst>
              <a:ext uri="{FF2B5EF4-FFF2-40B4-BE49-F238E27FC236}">
                <a16:creationId xmlns:a16="http://schemas.microsoft.com/office/drawing/2014/main" id="{7DCC9775-E9C4-4A98-919A-D7C474DAA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s-ES" b="1"/>
              <a:t>E</a:t>
            </a:r>
          </a:p>
        </p:txBody>
      </p:sp>
      <p:sp>
        <p:nvSpPr>
          <p:cNvPr id="40" name="Marcador de posición de texto 39">
            <a:extLst>
              <a:ext uri="{FF2B5EF4-FFF2-40B4-BE49-F238E27FC236}">
                <a16:creationId xmlns:a16="http://schemas.microsoft.com/office/drawing/2014/main" id="{175DE801-F024-40F4-9D87-C92972A0A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es-ES" b="1"/>
              <a:t>S</a:t>
            </a:r>
          </a:p>
        </p:txBody>
      </p:sp>
      <p:sp>
        <p:nvSpPr>
          <p:cNvPr id="41" name="Marcador de posición de texto 40">
            <a:extLst>
              <a:ext uri="{FF2B5EF4-FFF2-40B4-BE49-F238E27FC236}">
                <a16:creationId xmlns:a16="http://schemas.microsoft.com/office/drawing/2014/main" id="{9AA70E4C-E817-4A4E-93CC-9733B4AE5F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s-ES" b="1"/>
              <a:t>O</a:t>
            </a:r>
          </a:p>
        </p:txBody>
      </p:sp>
      <p:sp>
        <p:nvSpPr>
          <p:cNvPr id="37" name="Título 36">
            <a:extLst>
              <a:ext uri="{FF2B5EF4-FFF2-40B4-BE49-F238E27FC236}">
                <a16:creationId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825" y="1573121"/>
            <a:ext cx="7880350" cy="1709032"/>
          </a:xfrm>
        </p:spPr>
        <p:txBody>
          <a:bodyPr rtlCol="0">
            <a:normAutofit/>
          </a:bodyPr>
          <a:lstStyle/>
          <a:p>
            <a:r>
              <a:rPr lang="es-CL" sz="5400" dirty="0"/>
              <a:t>Clase Auxiliar </a:t>
            </a:r>
            <a:r>
              <a:rPr lang="es-CL" sz="5400" dirty="0" smtClean="0"/>
              <a:t>2</a:t>
            </a:r>
            <a:r>
              <a:rPr lang="es-CL" sz="4400" dirty="0"/>
              <a:t/>
            </a:r>
            <a:br>
              <a:rPr lang="es-CL" sz="4400" dirty="0"/>
            </a:br>
            <a:r>
              <a:rPr lang="es-CL" sz="2800" dirty="0"/>
              <a:t>Geología de Campo II - otoño 2022</a:t>
            </a:r>
            <a:endParaRPr lang="es-E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Subtítulo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5769" y="4150811"/>
            <a:ext cx="8411511" cy="968071"/>
          </a:xfrm>
        </p:spPr>
        <p:txBody>
          <a:bodyPr rtlCol="0">
            <a:normAutofit/>
          </a:bodyPr>
          <a:lstStyle/>
          <a:p>
            <a:r>
              <a:rPr lang="es-CL" sz="1200" b="1" dirty="0"/>
              <a:t>Profesor: </a:t>
            </a:r>
            <a:r>
              <a:rPr lang="es-CL" sz="1200" dirty="0"/>
              <a:t>Fernando Poblete G.</a:t>
            </a:r>
          </a:p>
          <a:p>
            <a:r>
              <a:rPr lang="es-CL" sz="1200" b="1" dirty="0"/>
              <a:t>Auxiliar: </a:t>
            </a:r>
            <a:r>
              <a:rPr lang="es-CL" sz="1200" dirty="0"/>
              <a:t>Carolina Monsalve G. </a:t>
            </a:r>
            <a:endParaRPr lang="es-CL" sz="1200" dirty="0" smtClean="0"/>
          </a:p>
          <a:p>
            <a:r>
              <a:rPr lang="es-CL" sz="1200" b="1" dirty="0" smtClean="0"/>
              <a:t>Ayudantes</a:t>
            </a:r>
            <a:r>
              <a:rPr lang="es-CL" sz="1200" b="1" dirty="0"/>
              <a:t>: </a:t>
            </a:r>
            <a:r>
              <a:rPr lang="es-CL" sz="1200" dirty="0"/>
              <a:t>Valeria Pincheira R. y Diego Rodríguez C.</a:t>
            </a:r>
          </a:p>
        </p:txBody>
      </p:sp>
      <p:grpSp>
        <p:nvGrpSpPr>
          <p:cNvPr id="21" name="Grupo 20" descr="brújula">
            <a:extLst>
              <a:ext uri="{FF2B5EF4-FFF2-40B4-BE49-F238E27FC236}">
                <a16:creationId xmlns:a16="http://schemas.microsoft.com/office/drawing/2014/main" id="{AAAED02E-72AD-4F9E-B211-47F95715E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 bwMode="white">
          <a:xfrm>
            <a:off x="9458446" y="482032"/>
            <a:ext cx="2052000" cy="2052000"/>
            <a:chOff x="7452002" y="2805763"/>
            <a:chExt cx="3388474" cy="3388474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32D599C9-C2A3-48CB-9D9A-7AE27BA0F27A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2700000" flipH="1">
              <a:off x="7452000" y="4500000"/>
              <a:ext cx="338847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C1690C3C-C7B5-4535-A5D6-22DBC5630FA8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18900000">
              <a:off x="7452002" y="4500000"/>
              <a:ext cx="338847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Conector recto 26" descr="elemento decorativo">
            <a:extLst>
              <a:ext uri="{FF2B5EF4-FFF2-40B4-BE49-F238E27FC236}">
                <a16:creationId xmlns:a16="http://schemas.microsoft.com/office/drawing/2014/main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620000" y="3221408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67" descr="elemento decorativo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1941342" y="1437564"/>
            <a:ext cx="8735068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Subtítulo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 txBox="1">
            <a:spLocks/>
          </p:cNvSpPr>
          <p:nvPr/>
        </p:nvSpPr>
        <p:spPr>
          <a:xfrm>
            <a:off x="1890244" y="3081961"/>
            <a:ext cx="8411511" cy="96807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3200" dirty="0" smtClean="0"/>
              <a:t>Mapas geológicos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29916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C6646F54-6847-4E38-9348-FC7B8AAD7B10}"/>
              </a:ext>
            </a:extLst>
          </p:cNvPr>
          <p:cNvSpPr/>
          <p:nvPr/>
        </p:nvSpPr>
        <p:spPr>
          <a:xfrm>
            <a:off x="264941" y="228599"/>
            <a:ext cx="11662117" cy="64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50BAAE-1AD1-46ED-9CD5-D9A818C3BD64}"/>
              </a:ext>
            </a:extLst>
          </p:cNvPr>
          <p:cNvSpPr txBox="1"/>
          <p:nvPr/>
        </p:nvSpPr>
        <p:spPr>
          <a:xfrm>
            <a:off x="3851690" y="2173456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Ax</a:t>
            </a:r>
            <a:endParaRPr lang="es-CL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51AD26-1C11-4F1D-BA91-42EF7D472EBA}"/>
              </a:ext>
            </a:extLst>
          </p:cNvPr>
          <p:cNvSpPr txBox="1"/>
          <p:nvPr/>
        </p:nvSpPr>
        <p:spPr>
          <a:xfrm>
            <a:off x="5384409" y="2944981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Bx</a:t>
            </a:r>
            <a:endParaRPr lang="es-CL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B52B98-E755-4DDD-81EA-F0A9D64A44D4}"/>
              </a:ext>
            </a:extLst>
          </p:cNvPr>
          <p:cNvSpPr txBox="1"/>
          <p:nvPr/>
        </p:nvSpPr>
        <p:spPr>
          <a:xfrm>
            <a:off x="3374634" y="3704281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Cx</a:t>
            </a:r>
            <a:endParaRPr lang="es-CL" sz="240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97C8558-A277-48F8-A715-C4CD36D3ACF1}"/>
              </a:ext>
            </a:extLst>
          </p:cNvPr>
          <p:cNvCxnSpPr>
            <a:cxnSpLocks/>
          </p:cNvCxnSpPr>
          <p:nvPr/>
        </p:nvCxnSpPr>
        <p:spPr>
          <a:xfrm flipH="1" flipV="1">
            <a:off x="4168140" y="2423160"/>
            <a:ext cx="1531620" cy="792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DAC2B1BC-91C7-4B55-B675-156413A8B3B2}"/>
              </a:ext>
            </a:extLst>
          </p:cNvPr>
          <p:cNvCxnSpPr/>
          <p:nvPr/>
        </p:nvCxnSpPr>
        <p:spPr>
          <a:xfrm flipV="1">
            <a:off x="4391025" y="2498725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D008FC9-CBDC-463C-94A9-723E90992464}"/>
              </a:ext>
            </a:extLst>
          </p:cNvPr>
          <p:cNvCxnSpPr/>
          <p:nvPr/>
        </p:nvCxnSpPr>
        <p:spPr>
          <a:xfrm flipV="1">
            <a:off x="4634351" y="2635121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B7A2C58-C670-4BC5-A298-A9386BDBC064}"/>
              </a:ext>
            </a:extLst>
          </p:cNvPr>
          <p:cNvCxnSpPr/>
          <p:nvPr/>
        </p:nvCxnSpPr>
        <p:spPr>
          <a:xfrm flipV="1">
            <a:off x="4894701" y="2755063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E89413A-E276-4BA3-8920-C5D58EE6D549}"/>
              </a:ext>
            </a:extLst>
          </p:cNvPr>
          <p:cNvCxnSpPr/>
          <p:nvPr/>
        </p:nvCxnSpPr>
        <p:spPr>
          <a:xfrm flipV="1">
            <a:off x="5119467" y="2875848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DEEE90F-CE88-427E-BC26-F12631AE2696}"/>
              </a:ext>
            </a:extLst>
          </p:cNvPr>
          <p:cNvCxnSpPr/>
          <p:nvPr/>
        </p:nvCxnSpPr>
        <p:spPr>
          <a:xfrm flipV="1">
            <a:off x="5372610" y="3013075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A18F3E2-DECF-4515-9FB8-1A1E19150EB9}"/>
              </a:ext>
            </a:extLst>
          </p:cNvPr>
          <p:cNvCxnSpPr>
            <a:cxnSpLocks/>
          </p:cNvCxnSpPr>
          <p:nvPr/>
        </p:nvCxnSpPr>
        <p:spPr>
          <a:xfrm>
            <a:off x="4168140" y="2423160"/>
            <a:ext cx="562708" cy="82909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B25C2FD-CC33-4B51-A7DC-DAE101E04C46}"/>
              </a:ext>
            </a:extLst>
          </p:cNvPr>
          <p:cNvSpPr txBox="1"/>
          <p:nvPr/>
        </p:nvSpPr>
        <p:spPr>
          <a:xfrm>
            <a:off x="4051652" y="2767985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d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432D3E8-1CDF-49CC-9AA5-D612A502B1D9}"/>
              </a:ext>
            </a:extLst>
          </p:cNvPr>
          <p:cNvCxnSpPr>
            <a:cxnSpLocks/>
          </p:cNvCxnSpPr>
          <p:nvPr/>
        </p:nvCxnSpPr>
        <p:spPr>
          <a:xfrm flipV="1">
            <a:off x="2721457" y="2395328"/>
            <a:ext cx="1454944" cy="10269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EEE76-7D93-44B1-8E78-0CB213526BC0}" type="slidenum">
              <a:rPr lang="es-CL" smtClean="0"/>
              <a:t>10</a:t>
            </a:fld>
            <a:endParaRPr lang="es-CL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0796B66-07AE-4588-AE16-E81A3E62EAC5}"/>
              </a:ext>
            </a:extLst>
          </p:cNvPr>
          <p:cNvSpPr txBox="1"/>
          <p:nvPr/>
        </p:nvSpPr>
        <p:spPr>
          <a:xfrm>
            <a:off x="2791173" y="146620"/>
            <a:ext cx="6124988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s-ES" sz="2000" b="1" i="0" u="dashLong" strike="noStrike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effectLst/>
              <a:uFill>
                <a:solidFill>
                  <a:schemeClr val="accent2"/>
                </a:solidFill>
              </a:u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chemeClr val="accent5"/>
                  </a:solidFill>
                </a:uFill>
                <a:latin typeface="Arial" panose="020B0604020202020204" pitchFamily="34" charset="0"/>
              </a:rPr>
              <a:t>Consideraciones para dibujar un perfil geológico</a:t>
            </a:r>
            <a:endParaRPr lang="es-ES" sz="3600" b="0" dirty="0">
              <a:solidFill>
                <a:schemeClr val="accent6">
                  <a:lumMod val="60000"/>
                  <a:lumOff val="40000"/>
                </a:schemeClr>
              </a:solidFill>
              <a:effectLst/>
              <a:uFill>
                <a:solidFill>
                  <a:schemeClr val="accent5"/>
                </a:solidFill>
              </a:uFill>
            </a:endParaRPr>
          </a:p>
        </p:txBody>
      </p:sp>
      <p:pic>
        <p:nvPicPr>
          <p:cNvPr id="36" name="Picture 4" descr="mapa b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/>
          <a:stretch/>
        </p:blipFill>
        <p:spPr bwMode="auto">
          <a:xfrm>
            <a:off x="2721457" y="1816883"/>
            <a:ext cx="7594242" cy="44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" name="Picture 106" descr="mapa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5"/>
            <a:ext cx="9144000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Freeform 6"/>
          <p:cNvSpPr>
            <a:spLocks/>
          </p:cNvSpPr>
          <p:nvPr/>
        </p:nvSpPr>
        <p:spPr bwMode="auto">
          <a:xfrm>
            <a:off x="2611438" y="565151"/>
            <a:ext cx="5573712" cy="5267325"/>
          </a:xfrm>
          <a:custGeom>
            <a:avLst/>
            <a:gdLst>
              <a:gd name="T0" fmla="*/ 1867 w 3511"/>
              <a:gd name="T1" fmla="*/ 0 h 3318"/>
              <a:gd name="T2" fmla="*/ 1957 w 3511"/>
              <a:gd name="T3" fmla="*/ 94 h 3318"/>
              <a:gd name="T4" fmla="*/ 2104 w 3511"/>
              <a:gd name="T5" fmla="*/ 219 h 3318"/>
              <a:gd name="T6" fmla="*/ 2408 w 3511"/>
              <a:gd name="T7" fmla="*/ 429 h 3318"/>
              <a:gd name="T8" fmla="*/ 2747 w 3511"/>
              <a:gd name="T9" fmla="*/ 658 h 3318"/>
              <a:gd name="T10" fmla="*/ 2822 w 3511"/>
              <a:gd name="T11" fmla="*/ 711 h 3318"/>
              <a:gd name="T12" fmla="*/ 2957 w 3511"/>
              <a:gd name="T13" fmla="*/ 817 h 3318"/>
              <a:gd name="T14" fmla="*/ 3067 w 3511"/>
              <a:gd name="T15" fmla="*/ 898 h 3318"/>
              <a:gd name="T16" fmla="*/ 3110 w 3511"/>
              <a:gd name="T17" fmla="*/ 948 h 3318"/>
              <a:gd name="T18" fmla="*/ 3124 w 3511"/>
              <a:gd name="T19" fmla="*/ 1014 h 3318"/>
              <a:gd name="T20" fmla="*/ 3046 w 3511"/>
              <a:gd name="T21" fmla="*/ 1083 h 3318"/>
              <a:gd name="T22" fmla="*/ 2662 w 3511"/>
              <a:gd name="T23" fmla="*/ 1228 h 3318"/>
              <a:gd name="T24" fmla="*/ 2414 w 3511"/>
              <a:gd name="T25" fmla="*/ 1296 h 3318"/>
              <a:gd name="T26" fmla="*/ 1918 w 3511"/>
              <a:gd name="T27" fmla="*/ 1414 h 3318"/>
              <a:gd name="T28" fmla="*/ 1204 w 3511"/>
              <a:gd name="T29" fmla="*/ 1611 h 3318"/>
              <a:gd name="T30" fmla="*/ 1016 w 3511"/>
              <a:gd name="T31" fmla="*/ 1668 h 3318"/>
              <a:gd name="T32" fmla="*/ 571 w 3511"/>
              <a:gd name="T33" fmla="*/ 1767 h 3318"/>
              <a:gd name="T34" fmla="*/ 284 w 3511"/>
              <a:gd name="T35" fmla="*/ 1828 h 3318"/>
              <a:gd name="T36" fmla="*/ 160 w 3511"/>
              <a:gd name="T37" fmla="*/ 1860 h 3318"/>
              <a:gd name="T38" fmla="*/ 52 w 3511"/>
              <a:gd name="T39" fmla="*/ 1909 h 3318"/>
              <a:gd name="T40" fmla="*/ 85 w 3511"/>
              <a:gd name="T41" fmla="*/ 1992 h 3318"/>
              <a:gd name="T42" fmla="*/ 562 w 3511"/>
              <a:gd name="T43" fmla="*/ 2136 h 3318"/>
              <a:gd name="T44" fmla="*/ 1072 w 3511"/>
              <a:gd name="T45" fmla="*/ 2257 h 3318"/>
              <a:gd name="T46" fmla="*/ 1747 w 3511"/>
              <a:gd name="T47" fmla="*/ 2416 h 3318"/>
              <a:gd name="T48" fmla="*/ 2434 w 3511"/>
              <a:gd name="T49" fmla="*/ 2556 h 3318"/>
              <a:gd name="T50" fmla="*/ 2801 w 3511"/>
              <a:gd name="T51" fmla="*/ 2655 h 3318"/>
              <a:gd name="T52" fmla="*/ 3182 w 3511"/>
              <a:gd name="T53" fmla="*/ 2812 h 3318"/>
              <a:gd name="T54" fmla="*/ 3420 w 3511"/>
              <a:gd name="T55" fmla="*/ 2983 h 3318"/>
              <a:gd name="T56" fmla="*/ 3500 w 3511"/>
              <a:gd name="T57" fmla="*/ 3163 h 3318"/>
              <a:gd name="T58" fmla="*/ 3484 w 3511"/>
              <a:gd name="T59" fmla="*/ 3318 h 3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511" h="3318">
                <a:moveTo>
                  <a:pt x="1867" y="0"/>
                </a:moveTo>
                <a:cubicBezTo>
                  <a:pt x="1882" y="16"/>
                  <a:pt x="1918" y="58"/>
                  <a:pt x="1957" y="94"/>
                </a:cubicBezTo>
                <a:cubicBezTo>
                  <a:pt x="1996" y="130"/>
                  <a:pt x="2029" y="163"/>
                  <a:pt x="2104" y="219"/>
                </a:cubicBezTo>
                <a:cubicBezTo>
                  <a:pt x="2179" y="275"/>
                  <a:pt x="2301" y="356"/>
                  <a:pt x="2408" y="429"/>
                </a:cubicBezTo>
                <a:cubicBezTo>
                  <a:pt x="2515" y="502"/>
                  <a:pt x="2678" y="611"/>
                  <a:pt x="2747" y="658"/>
                </a:cubicBezTo>
                <a:cubicBezTo>
                  <a:pt x="2816" y="705"/>
                  <a:pt x="2787" y="684"/>
                  <a:pt x="2822" y="711"/>
                </a:cubicBezTo>
                <a:cubicBezTo>
                  <a:pt x="2857" y="738"/>
                  <a:pt x="2916" y="786"/>
                  <a:pt x="2957" y="817"/>
                </a:cubicBezTo>
                <a:cubicBezTo>
                  <a:pt x="2998" y="848"/>
                  <a:pt x="3042" y="876"/>
                  <a:pt x="3067" y="898"/>
                </a:cubicBezTo>
                <a:cubicBezTo>
                  <a:pt x="3092" y="920"/>
                  <a:pt x="3101" y="929"/>
                  <a:pt x="3110" y="948"/>
                </a:cubicBezTo>
                <a:cubicBezTo>
                  <a:pt x="3119" y="967"/>
                  <a:pt x="3135" y="992"/>
                  <a:pt x="3124" y="1014"/>
                </a:cubicBezTo>
                <a:cubicBezTo>
                  <a:pt x="3113" y="1036"/>
                  <a:pt x="3123" y="1047"/>
                  <a:pt x="3046" y="1083"/>
                </a:cubicBezTo>
                <a:cubicBezTo>
                  <a:pt x="2969" y="1119"/>
                  <a:pt x="2767" y="1192"/>
                  <a:pt x="2662" y="1228"/>
                </a:cubicBezTo>
                <a:cubicBezTo>
                  <a:pt x="2557" y="1264"/>
                  <a:pt x="2538" y="1265"/>
                  <a:pt x="2414" y="1296"/>
                </a:cubicBezTo>
                <a:cubicBezTo>
                  <a:pt x="2290" y="1327"/>
                  <a:pt x="2120" y="1362"/>
                  <a:pt x="1918" y="1414"/>
                </a:cubicBezTo>
                <a:cubicBezTo>
                  <a:pt x="1716" y="1466"/>
                  <a:pt x="1354" y="1569"/>
                  <a:pt x="1204" y="1611"/>
                </a:cubicBezTo>
                <a:cubicBezTo>
                  <a:pt x="1054" y="1653"/>
                  <a:pt x="1121" y="1642"/>
                  <a:pt x="1016" y="1668"/>
                </a:cubicBezTo>
                <a:cubicBezTo>
                  <a:pt x="911" y="1694"/>
                  <a:pt x="693" y="1740"/>
                  <a:pt x="571" y="1767"/>
                </a:cubicBezTo>
                <a:cubicBezTo>
                  <a:pt x="449" y="1794"/>
                  <a:pt x="352" y="1813"/>
                  <a:pt x="284" y="1828"/>
                </a:cubicBezTo>
                <a:cubicBezTo>
                  <a:pt x="216" y="1843"/>
                  <a:pt x="199" y="1847"/>
                  <a:pt x="160" y="1860"/>
                </a:cubicBezTo>
                <a:cubicBezTo>
                  <a:pt x="121" y="1873"/>
                  <a:pt x="64" y="1887"/>
                  <a:pt x="52" y="1909"/>
                </a:cubicBezTo>
                <a:cubicBezTo>
                  <a:pt x="40" y="1931"/>
                  <a:pt x="0" y="1954"/>
                  <a:pt x="85" y="1992"/>
                </a:cubicBezTo>
                <a:cubicBezTo>
                  <a:pt x="170" y="2030"/>
                  <a:pt x="397" y="2092"/>
                  <a:pt x="562" y="2136"/>
                </a:cubicBezTo>
                <a:cubicBezTo>
                  <a:pt x="727" y="2180"/>
                  <a:pt x="875" y="2210"/>
                  <a:pt x="1072" y="2257"/>
                </a:cubicBezTo>
                <a:cubicBezTo>
                  <a:pt x="1269" y="2304"/>
                  <a:pt x="1520" y="2366"/>
                  <a:pt x="1747" y="2416"/>
                </a:cubicBezTo>
                <a:cubicBezTo>
                  <a:pt x="1974" y="2466"/>
                  <a:pt x="2258" y="2516"/>
                  <a:pt x="2434" y="2556"/>
                </a:cubicBezTo>
                <a:cubicBezTo>
                  <a:pt x="2610" y="2596"/>
                  <a:pt x="2676" y="2612"/>
                  <a:pt x="2801" y="2655"/>
                </a:cubicBezTo>
                <a:cubicBezTo>
                  <a:pt x="2926" y="2698"/>
                  <a:pt x="3079" y="2757"/>
                  <a:pt x="3182" y="2812"/>
                </a:cubicBezTo>
                <a:cubicBezTo>
                  <a:pt x="3285" y="2867"/>
                  <a:pt x="3367" y="2925"/>
                  <a:pt x="3420" y="2983"/>
                </a:cubicBezTo>
                <a:cubicBezTo>
                  <a:pt x="3473" y="3041"/>
                  <a:pt x="3489" y="3107"/>
                  <a:pt x="3500" y="3163"/>
                </a:cubicBezTo>
                <a:cubicBezTo>
                  <a:pt x="3511" y="3219"/>
                  <a:pt x="3487" y="3286"/>
                  <a:pt x="3484" y="3318"/>
                </a:cubicBezTo>
              </a:path>
            </a:pathLst>
          </a:custGeom>
          <a:noFill/>
          <a:ln w="19050" cap="flat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2064" name="Group 16"/>
          <p:cNvGrpSpPr>
            <a:grpSpLocks/>
          </p:cNvGrpSpPr>
          <p:nvPr/>
        </p:nvGrpSpPr>
        <p:grpSpPr bwMode="auto">
          <a:xfrm>
            <a:off x="4295776" y="555625"/>
            <a:ext cx="4848225" cy="3594100"/>
            <a:chOff x="1746" y="350"/>
            <a:chExt cx="3054" cy="2264"/>
          </a:xfrm>
        </p:grpSpPr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1746" y="1776"/>
              <a:ext cx="830" cy="838"/>
            </a:xfrm>
            <a:custGeom>
              <a:avLst/>
              <a:gdLst>
                <a:gd name="T0" fmla="*/ 0 w 830"/>
                <a:gd name="T1" fmla="*/ 838 h 838"/>
                <a:gd name="T2" fmla="*/ 184 w 830"/>
                <a:gd name="T3" fmla="*/ 754 h 838"/>
                <a:gd name="T4" fmla="*/ 318 w 830"/>
                <a:gd name="T5" fmla="*/ 702 h 838"/>
                <a:gd name="T6" fmla="*/ 532 w 830"/>
                <a:gd name="T7" fmla="*/ 610 h 838"/>
                <a:gd name="T8" fmla="*/ 680 w 830"/>
                <a:gd name="T9" fmla="*/ 506 h 838"/>
                <a:gd name="T10" fmla="*/ 744 w 830"/>
                <a:gd name="T11" fmla="*/ 318 h 838"/>
                <a:gd name="T12" fmla="*/ 771 w 830"/>
                <a:gd name="T13" fmla="*/ 203 h 838"/>
                <a:gd name="T14" fmla="*/ 830 w 830"/>
                <a:gd name="T15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0" h="838">
                  <a:moveTo>
                    <a:pt x="0" y="838"/>
                  </a:moveTo>
                  <a:lnTo>
                    <a:pt x="184" y="754"/>
                  </a:lnTo>
                  <a:lnTo>
                    <a:pt x="318" y="702"/>
                  </a:lnTo>
                  <a:lnTo>
                    <a:pt x="532" y="610"/>
                  </a:lnTo>
                  <a:cubicBezTo>
                    <a:pt x="592" y="577"/>
                    <a:pt x="645" y="555"/>
                    <a:pt x="680" y="506"/>
                  </a:cubicBezTo>
                  <a:cubicBezTo>
                    <a:pt x="715" y="457"/>
                    <a:pt x="729" y="368"/>
                    <a:pt x="744" y="318"/>
                  </a:cubicBezTo>
                  <a:lnTo>
                    <a:pt x="771" y="203"/>
                  </a:lnTo>
                  <a:lnTo>
                    <a:pt x="83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3408" y="350"/>
              <a:ext cx="1392" cy="642"/>
            </a:xfrm>
            <a:custGeom>
              <a:avLst/>
              <a:gdLst>
                <a:gd name="T0" fmla="*/ 0 w 1392"/>
                <a:gd name="T1" fmla="*/ 642 h 642"/>
                <a:gd name="T2" fmla="*/ 192 w 1392"/>
                <a:gd name="T3" fmla="*/ 560 h 642"/>
                <a:gd name="T4" fmla="*/ 428 w 1392"/>
                <a:gd name="T5" fmla="*/ 458 h 642"/>
                <a:gd name="T6" fmla="*/ 652 w 1392"/>
                <a:gd name="T7" fmla="*/ 350 h 642"/>
                <a:gd name="T8" fmla="*/ 920 w 1392"/>
                <a:gd name="T9" fmla="*/ 208 h 642"/>
                <a:gd name="T10" fmla="*/ 1156 w 1392"/>
                <a:gd name="T11" fmla="*/ 110 h 642"/>
                <a:gd name="T12" fmla="*/ 1392 w 1392"/>
                <a:gd name="T13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642">
                  <a:moveTo>
                    <a:pt x="0" y="642"/>
                  </a:moveTo>
                  <a:cubicBezTo>
                    <a:pt x="32" y="629"/>
                    <a:pt x="121" y="591"/>
                    <a:pt x="192" y="560"/>
                  </a:cubicBezTo>
                  <a:cubicBezTo>
                    <a:pt x="263" y="529"/>
                    <a:pt x="351" y="493"/>
                    <a:pt x="428" y="458"/>
                  </a:cubicBezTo>
                  <a:cubicBezTo>
                    <a:pt x="505" y="423"/>
                    <a:pt x="570" y="392"/>
                    <a:pt x="652" y="350"/>
                  </a:cubicBezTo>
                  <a:cubicBezTo>
                    <a:pt x="734" y="308"/>
                    <a:pt x="836" y="248"/>
                    <a:pt x="920" y="208"/>
                  </a:cubicBezTo>
                  <a:cubicBezTo>
                    <a:pt x="1004" y="168"/>
                    <a:pt x="1077" y="145"/>
                    <a:pt x="1156" y="110"/>
                  </a:cubicBezTo>
                  <a:cubicBezTo>
                    <a:pt x="1235" y="75"/>
                    <a:pt x="1343" y="23"/>
                    <a:pt x="139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076" name="Group 28"/>
          <p:cNvGrpSpPr>
            <a:grpSpLocks/>
          </p:cNvGrpSpPr>
          <p:nvPr/>
        </p:nvGrpSpPr>
        <p:grpSpPr bwMode="auto">
          <a:xfrm>
            <a:off x="5880100" y="1844675"/>
            <a:ext cx="71438" cy="215900"/>
            <a:chOff x="2835" y="754"/>
            <a:chExt cx="45" cy="181"/>
          </a:xfrm>
        </p:grpSpPr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>
              <a:off x="2880" y="754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auto">
            <a:xfrm>
              <a:off x="2835" y="845"/>
              <a:ext cx="45" cy="1"/>
            </a:xfrm>
            <a:custGeom>
              <a:avLst/>
              <a:gdLst>
                <a:gd name="T0" fmla="*/ 45 w 45"/>
                <a:gd name="T1" fmla="*/ 0 h 1"/>
                <a:gd name="T2" fmla="*/ 0 w 4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">
                  <a:moveTo>
                    <a:pt x="45" y="0"/>
                  </a:moveTo>
                  <a:cubicBezTo>
                    <a:pt x="26" y="0"/>
                    <a:pt x="7" y="0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080" name="Group 32"/>
          <p:cNvGrpSpPr>
            <a:grpSpLocks/>
          </p:cNvGrpSpPr>
          <p:nvPr/>
        </p:nvGrpSpPr>
        <p:grpSpPr bwMode="auto">
          <a:xfrm>
            <a:off x="3719529" y="1844677"/>
            <a:ext cx="71438" cy="215900"/>
            <a:chOff x="2835" y="754"/>
            <a:chExt cx="45" cy="181"/>
          </a:xfrm>
        </p:grpSpPr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>
              <a:off x="2880" y="754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auto">
            <a:xfrm>
              <a:off x="2835" y="845"/>
              <a:ext cx="45" cy="1"/>
            </a:xfrm>
            <a:custGeom>
              <a:avLst/>
              <a:gdLst>
                <a:gd name="T0" fmla="*/ 45 w 45"/>
                <a:gd name="T1" fmla="*/ 0 h 1"/>
                <a:gd name="T2" fmla="*/ 0 w 4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">
                  <a:moveTo>
                    <a:pt x="45" y="0"/>
                  </a:moveTo>
                  <a:cubicBezTo>
                    <a:pt x="26" y="0"/>
                    <a:pt x="7" y="0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087" name="Freeform 39"/>
          <p:cNvSpPr>
            <a:spLocks/>
          </p:cNvSpPr>
          <p:nvPr/>
        </p:nvSpPr>
        <p:spPr bwMode="auto">
          <a:xfrm>
            <a:off x="2620963" y="568326"/>
            <a:ext cx="5573712" cy="5267325"/>
          </a:xfrm>
          <a:custGeom>
            <a:avLst/>
            <a:gdLst>
              <a:gd name="T0" fmla="*/ 1867 w 3511"/>
              <a:gd name="T1" fmla="*/ 0 h 3318"/>
              <a:gd name="T2" fmla="*/ 1957 w 3511"/>
              <a:gd name="T3" fmla="*/ 94 h 3318"/>
              <a:gd name="T4" fmla="*/ 2104 w 3511"/>
              <a:gd name="T5" fmla="*/ 219 h 3318"/>
              <a:gd name="T6" fmla="*/ 2408 w 3511"/>
              <a:gd name="T7" fmla="*/ 429 h 3318"/>
              <a:gd name="T8" fmla="*/ 2747 w 3511"/>
              <a:gd name="T9" fmla="*/ 658 h 3318"/>
              <a:gd name="T10" fmla="*/ 2822 w 3511"/>
              <a:gd name="T11" fmla="*/ 711 h 3318"/>
              <a:gd name="T12" fmla="*/ 2957 w 3511"/>
              <a:gd name="T13" fmla="*/ 817 h 3318"/>
              <a:gd name="T14" fmla="*/ 3067 w 3511"/>
              <a:gd name="T15" fmla="*/ 898 h 3318"/>
              <a:gd name="T16" fmla="*/ 3110 w 3511"/>
              <a:gd name="T17" fmla="*/ 948 h 3318"/>
              <a:gd name="T18" fmla="*/ 3124 w 3511"/>
              <a:gd name="T19" fmla="*/ 1014 h 3318"/>
              <a:gd name="T20" fmla="*/ 3046 w 3511"/>
              <a:gd name="T21" fmla="*/ 1083 h 3318"/>
              <a:gd name="T22" fmla="*/ 2662 w 3511"/>
              <a:gd name="T23" fmla="*/ 1228 h 3318"/>
              <a:gd name="T24" fmla="*/ 2414 w 3511"/>
              <a:gd name="T25" fmla="*/ 1296 h 3318"/>
              <a:gd name="T26" fmla="*/ 1918 w 3511"/>
              <a:gd name="T27" fmla="*/ 1414 h 3318"/>
              <a:gd name="T28" fmla="*/ 1204 w 3511"/>
              <a:gd name="T29" fmla="*/ 1611 h 3318"/>
              <a:gd name="T30" fmla="*/ 1016 w 3511"/>
              <a:gd name="T31" fmla="*/ 1668 h 3318"/>
              <a:gd name="T32" fmla="*/ 571 w 3511"/>
              <a:gd name="T33" fmla="*/ 1767 h 3318"/>
              <a:gd name="T34" fmla="*/ 284 w 3511"/>
              <a:gd name="T35" fmla="*/ 1828 h 3318"/>
              <a:gd name="T36" fmla="*/ 160 w 3511"/>
              <a:gd name="T37" fmla="*/ 1860 h 3318"/>
              <a:gd name="T38" fmla="*/ 52 w 3511"/>
              <a:gd name="T39" fmla="*/ 1909 h 3318"/>
              <a:gd name="T40" fmla="*/ 85 w 3511"/>
              <a:gd name="T41" fmla="*/ 1992 h 3318"/>
              <a:gd name="T42" fmla="*/ 562 w 3511"/>
              <a:gd name="T43" fmla="*/ 2136 h 3318"/>
              <a:gd name="T44" fmla="*/ 1072 w 3511"/>
              <a:gd name="T45" fmla="*/ 2257 h 3318"/>
              <a:gd name="T46" fmla="*/ 1747 w 3511"/>
              <a:gd name="T47" fmla="*/ 2416 h 3318"/>
              <a:gd name="T48" fmla="*/ 2434 w 3511"/>
              <a:gd name="T49" fmla="*/ 2556 h 3318"/>
              <a:gd name="T50" fmla="*/ 2801 w 3511"/>
              <a:gd name="T51" fmla="*/ 2655 h 3318"/>
              <a:gd name="T52" fmla="*/ 3182 w 3511"/>
              <a:gd name="T53" fmla="*/ 2812 h 3318"/>
              <a:gd name="T54" fmla="*/ 3420 w 3511"/>
              <a:gd name="T55" fmla="*/ 2983 h 3318"/>
              <a:gd name="T56" fmla="*/ 3500 w 3511"/>
              <a:gd name="T57" fmla="*/ 3163 h 3318"/>
              <a:gd name="T58" fmla="*/ 3484 w 3511"/>
              <a:gd name="T59" fmla="*/ 3318 h 3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511" h="3318">
                <a:moveTo>
                  <a:pt x="1867" y="0"/>
                </a:moveTo>
                <a:cubicBezTo>
                  <a:pt x="1882" y="16"/>
                  <a:pt x="1918" y="58"/>
                  <a:pt x="1957" y="94"/>
                </a:cubicBezTo>
                <a:cubicBezTo>
                  <a:pt x="1996" y="130"/>
                  <a:pt x="2029" y="163"/>
                  <a:pt x="2104" y="219"/>
                </a:cubicBezTo>
                <a:cubicBezTo>
                  <a:pt x="2179" y="275"/>
                  <a:pt x="2301" y="356"/>
                  <a:pt x="2408" y="429"/>
                </a:cubicBezTo>
                <a:cubicBezTo>
                  <a:pt x="2515" y="502"/>
                  <a:pt x="2678" y="611"/>
                  <a:pt x="2747" y="658"/>
                </a:cubicBezTo>
                <a:cubicBezTo>
                  <a:pt x="2816" y="705"/>
                  <a:pt x="2787" y="684"/>
                  <a:pt x="2822" y="711"/>
                </a:cubicBezTo>
                <a:cubicBezTo>
                  <a:pt x="2857" y="738"/>
                  <a:pt x="2916" y="786"/>
                  <a:pt x="2957" y="817"/>
                </a:cubicBezTo>
                <a:cubicBezTo>
                  <a:pt x="2998" y="848"/>
                  <a:pt x="3042" y="876"/>
                  <a:pt x="3067" y="898"/>
                </a:cubicBezTo>
                <a:cubicBezTo>
                  <a:pt x="3092" y="920"/>
                  <a:pt x="3101" y="929"/>
                  <a:pt x="3110" y="948"/>
                </a:cubicBezTo>
                <a:cubicBezTo>
                  <a:pt x="3119" y="967"/>
                  <a:pt x="3135" y="992"/>
                  <a:pt x="3124" y="1014"/>
                </a:cubicBezTo>
                <a:cubicBezTo>
                  <a:pt x="3113" y="1036"/>
                  <a:pt x="3123" y="1047"/>
                  <a:pt x="3046" y="1083"/>
                </a:cubicBezTo>
                <a:cubicBezTo>
                  <a:pt x="2969" y="1119"/>
                  <a:pt x="2767" y="1192"/>
                  <a:pt x="2662" y="1228"/>
                </a:cubicBezTo>
                <a:cubicBezTo>
                  <a:pt x="2557" y="1264"/>
                  <a:pt x="2538" y="1265"/>
                  <a:pt x="2414" y="1296"/>
                </a:cubicBezTo>
                <a:cubicBezTo>
                  <a:pt x="2290" y="1327"/>
                  <a:pt x="2120" y="1362"/>
                  <a:pt x="1918" y="1414"/>
                </a:cubicBezTo>
                <a:cubicBezTo>
                  <a:pt x="1716" y="1466"/>
                  <a:pt x="1354" y="1569"/>
                  <a:pt x="1204" y="1611"/>
                </a:cubicBezTo>
                <a:cubicBezTo>
                  <a:pt x="1054" y="1653"/>
                  <a:pt x="1121" y="1642"/>
                  <a:pt x="1016" y="1668"/>
                </a:cubicBezTo>
                <a:cubicBezTo>
                  <a:pt x="911" y="1694"/>
                  <a:pt x="693" y="1740"/>
                  <a:pt x="571" y="1767"/>
                </a:cubicBezTo>
                <a:cubicBezTo>
                  <a:pt x="449" y="1794"/>
                  <a:pt x="352" y="1813"/>
                  <a:pt x="284" y="1828"/>
                </a:cubicBezTo>
                <a:cubicBezTo>
                  <a:pt x="216" y="1843"/>
                  <a:pt x="199" y="1847"/>
                  <a:pt x="160" y="1860"/>
                </a:cubicBezTo>
                <a:cubicBezTo>
                  <a:pt x="121" y="1873"/>
                  <a:pt x="64" y="1887"/>
                  <a:pt x="52" y="1909"/>
                </a:cubicBezTo>
                <a:cubicBezTo>
                  <a:pt x="40" y="1931"/>
                  <a:pt x="0" y="1954"/>
                  <a:pt x="85" y="1992"/>
                </a:cubicBezTo>
                <a:cubicBezTo>
                  <a:pt x="170" y="2030"/>
                  <a:pt x="397" y="2092"/>
                  <a:pt x="562" y="2136"/>
                </a:cubicBezTo>
                <a:cubicBezTo>
                  <a:pt x="727" y="2180"/>
                  <a:pt x="875" y="2210"/>
                  <a:pt x="1072" y="2257"/>
                </a:cubicBezTo>
                <a:cubicBezTo>
                  <a:pt x="1269" y="2304"/>
                  <a:pt x="1520" y="2366"/>
                  <a:pt x="1747" y="2416"/>
                </a:cubicBezTo>
                <a:cubicBezTo>
                  <a:pt x="1974" y="2466"/>
                  <a:pt x="2258" y="2516"/>
                  <a:pt x="2434" y="2556"/>
                </a:cubicBezTo>
                <a:cubicBezTo>
                  <a:pt x="2610" y="2596"/>
                  <a:pt x="2676" y="2612"/>
                  <a:pt x="2801" y="2655"/>
                </a:cubicBezTo>
                <a:cubicBezTo>
                  <a:pt x="2926" y="2698"/>
                  <a:pt x="3079" y="2757"/>
                  <a:pt x="3182" y="2812"/>
                </a:cubicBezTo>
                <a:cubicBezTo>
                  <a:pt x="3285" y="2867"/>
                  <a:pt x="3367" y="2925"/>
                  <a:pt x="3420" y="2983"/>
                </a:cubicBezTo>
                <a:cubicBezTo>
                  <a:pt x="3473" y="3041"/>
                  <a:pt x="3489" y="3107"/>
                  <a:pt x="3500" y="3163"/>
                </a:cubicBezTo>
                <a:cubicBezTo>
                  <a:pt x="3511" y="3219"/>
                  <a:pt x="3487" y="3286"/>
                  <a:pt x="3484" y="3318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grpSp>
        <p:nvGrpSpPr>
          <p:cNvPr id="2088" name="Group 40"/>
          <p:cNvGrpSpPr>
            <a:grpSpLocks/>
          </p:cNvGrpSpPr>
          <p:nvPr/>
        </p:nvGrpSpPr>
        <p:grpSpPr bwMode="auto">
          <a:xfrm>
            <a:off x="4300538" y="552450"/>
            <a:ext cx="4848225" cy="3594100"/>
            <a:chOff x="1746" y="350"/>
            <a:chExt cx="3054" cy="2264"/>
          </a:xfrm>
        </p:grpSpPr>
        <p:sp>
          <p:nvSpPr>
            <p:cNvPr id="2089" name="Freeform 41"/>
            <p:cNvSpPr>
              <a:spLocks/>
            </p:cNvSpPr>
            <p:nvPr/>
          </p:nvSpPr>
          <p:spPr bwMode="auto">
            <a:xfrm>
              <a:off x="1746" y="1776"/>
              <a:ext cx="830" cy="838"/>
            </a:xfrm>
            <a:custGeom>
              <a:avLst/>
              <a:gdLst>
                <a:gd name="T0" fmla="*/ 0 w 830"/>
                <a:gd name="T1" fmla="*/ 838 h 838"/>
                <a:gd name="T2" fmla="*/ 184 w 830"/>
                <a:gd name="T3" fmla="*/ 754 h 838"/>
                <a:gd name="T4" fmla="*/ 318 w 830"/>
                <a:gd name="T5" fmla="*/ 702 h 838"/>
                <a:gd name="T6" fmla="*/ 532 w 830"/>
                <a:gd name="T7" fmla="*/ 610 h 838"/>
                <a:gd name="T8" fmla="*/ 680 w 830"/>
                <a:gd name="T9" fmla="*/ 506 h 838"/>
                <a:gd name="T10" fmla="*/ 744 w 830"/>
                <a:gd name="T11" fmla="*/ 318 h 838"/>
                <a:gd name="T12" fmla="*/ 771 w 830"/>
                <a:gd name="T13" fmla="*/ 203 h 838"/>
                <a:gd name="T14" fmla="*/ 830 w 830"/>
                <a:gd name="T15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0" h="838">
                  <a:moveTo>
                    <a:pt x="0" y="838"/>
                  </a:moveTo>
                  <a:lnTo>
                    <a:pt x="184" y="754"/>
                  </a:lnTo>
                  <a:lnTo>
                    <a:pt x="318" y="702"/>
                  </a:lnTo>
                  <a:lnTo>
                    <a:pt x="532" y="610"/>
                  </a:lnTo>
                  <a:cubicBezTo>
                    <a:pt x="592" y="577"/>
                    <a:pt x="645" y="555"/>
                    <a:pt x="680" y="506"/>
                  </a:cubicBezTo>
                  <a:cubicBezTo>
                    <a:pt x="715" y="457"/>
                    <a:pt x="729" y="368"/>
                    <a:pt x="744" y="318"/>
                  </a:cubicBezTo>
                  <a:lnTo>
                    <a:pt x="771" y="203"/>
                  </a:lnTo>
                  <a:lnTo>
                    <a:pt x="8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auto">
            <a:xfrm>
              <a:off x="3408" y="350"/>
              <a:ext cx="1392" cy="642"/>
            </a:xfrm>
            <a:custGeom>
              <a:avLst/>
              <a:gdLst>
                <a:gd name="T0" fmla="*/ 0 w 1392"/>
                <a:gd name="T1" fmla="*/ 642 h 642"/>
                <a:gd name="T2" fmla="*/ 192 w 1392"/>
                <a:gd name="T3" fmla="*/ 560 h 642"/>
                <a:gd name="T4" fmla="*/ 428 w 1392"/>
                <a:gd name="T5" fmla="*/ 458 h 642"/>
                <a:gd name="T6" fmla="*/ 652 w 1392"/>
                <a:gd name="T7" fmla="*/ 350 h 642"/>
                <a:gd name="T8" fmla="*/ 920 w 1392"/>
                <a:gd name="T9" fmla="*/ 208 h 642"/>
                <a:gd name="T10" fmla="*/ 1156 w 1392"/>
                <a:gd name="T11" fmla="*/ 110 h 642"/>
                <a:gd name="T12" fmla="*/ 1392 w 1392"/>
                <a:gd name="T13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642">
                  <a:moveTo>
                    <a:pt x="0" y="642"/>
                  </a:moveTo>
                  <a:cubicBezTo>
                    <a:pt x="32" y="629"/>
                    <a:pt x="121" y="591"/>
                    <a:pt x="192" y="560"/>
                  </a:cubicBezTo>
                  <a:cubicBezTo>
                    <a:pt x="263" y="529"/>
                    <a:pt x="351" y="493"/>
                    <a:pt x="428" y="458"/>
                  </a:cubicBezTo>
                  <a:cubicBezTo>
                    <a:pt x="505" y="423"/>
                    <a:pt x="570" y="392"/>
                    <a:pt x="652" y="350"/>
                  </a:cubicBezTo>
                  <a:cubicBezTo>
                    <a:pt x="734" y="308"/>
                    <a:pt x="836" y="248"/>
                    <a:pt x="920" y="208"/>
                  </a:cubicBezTo>
                  <a:cubicBezTo>
                    <a:pt x="1004" y="168"/>
                    <a:pt x="1077" y="145"/>
                    <a:pt x="1156" y="110"/>
                  </a:cubicBezTo>
                  <a:cubicBezTo>
                    <a:pt x="1235" y="75"/>
                    <a:pt x="1343" y="23"/>
                    <a:pt x="1392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115" name="Group 67"/>
          <p:cNvGrpSpPr>
            <a:grpSpLocks/>
          </p:cNvGrpSpPr>
          <p:nvPr/>
        </p:nvGrpSpPr>
        <p:grpSpPr bwMode="auto">
          <a:xfrm>
            <a:off x="6024535" y="3789363"/>
            <a:ext cx="71437" cy="215900"/>
            <a:chOff x="2835" y="754"/>
            <a:chExt cx="45" cy="181"/>
          </a:xfrm>
        </p:grpSpPr>
        <p:sp>
          <p:nvSpPr>
            <p:cNvPr id="2116" name="Line 68"/>
            <p:cNvSpPr>
              <a:spLocks noChangeShapeType="1"/>
            </p:cNvSpPr>
            <p:nvPr/>
          </p:nvSpPr>
          <p:spPr bwMode="auto">
            <a:xfrm>
              <a:off x="2880" y="754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2835" y="845"/>
              <a:ext cx="45" cy="1"/>
            </a:xfrm>
            <a:custGeom>
              <a:avLst/>
              <a:gdLst>
                <a:gd name="T0" fmla="*/ 45 w 45"/>
                <a:gd name="T1" fmla="*/ 0 h 1"/>
                <a:gd name="T2" fmla="*/ 0 w 4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">
                  <a:moveTo>
                    <a:pt x="45" y="0"/>
                  </a:moveTo>
                  <a:cubicBezTo>
                    <a:pt x="26" y="0"/>
                    <a:pt x="7" y="0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169" name="Group 121"/>
          <p:cNvGrpSpPr>
            <a:grpSpLocks/>
          </p:cNvGrpSpPr>
          <p:nvPr/>
        </p:nvGrpSpPr>
        <p:grpSpPr bwMode="auto">
          <a:xfrm>
            <a:off x="7564438" y="3500438"/>
            <a:ext cx="647700" cy="504825"/>
            <a:chOff x="3787" y="2205"/>
            <a:chExt cx="408" cy="318"/>
          </a:xfrm>
        </p:grpSpPr>
        <p:grpSp>
          <p:nvGrpSpPr>
            <p:cNvPr id="2121" name="Group 73"/>
            <p:cNvGrpSpPr>
              <a:grpSpLocks/>
            </p:cNvGrpSpPr>
            <p:nvPr/>
          </p:nvGrpSpPr>
          <p:grpSpPr bwMode="auto">
            <a:xfrm rot="10800000">
              <a:off x="4150" y="2387"/>
              <a:ext cx="45" cy="136"/>
              <a:chOff x="2835" y="754"/>
              <a:chExt cx="45" cy="181"/>
            </a:xfrm>
          </p:grpSpPr>
          <p:sp>
            <p:nvSpPr>
              <p:cNvPr id="2122" name="Line 74"/>
              <p:cNvSpPr>
                <a:spLocks noChangeShapeType="1"/>
              </p:cNvSpPr>
              <p:nvPr/>
            </p:nvSpPr>
            <p:spPr bwMode="auto">
              <a:xfrm>
                <a:off x="2880" y="754"/>
                <a:ext cx="0" cy="18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123" name="Freeform 75"/>
              <p:cNvSpPr>
                <a:spLocks/>
              </p:cNvSpPr>
              <p:nvPr/>
            </p:nvSpPr>
            <p:spPr bwMode="auto">
              <a:xfrm>
                <a:off x="2835" y="845"/>
                <a:ext cx="45" cy="1"/>
              </a:xfrm>
              <a:custGeom>
                <a:avLst/>
                <a:gdLst>
                  <a:gd name="T0" fmla="*/ 45 w 45"/>
                  <a:gd name="T1" fmla="*/ 0 h 1"/>
                  <a:gd name="T2" fmla="*/ 0 w 45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1">
                    <a:moveTo>
                      <a:pt x="45" y="0"/>
                    </a:moveTo>
                    <a:cubicBezTo>
                      <a:pt x="26" y="0"/>
                      <a:pt x="7" y="0"/>
                      <a:pt x="0" y="0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2144" name="Group 96"/>
            <p:cNvGrpSpPr>
              <a:grpSpLocks/>
            </p:cNvGrpSpPr>
            <p:nvPr/>
          </p:nvGrpSpPr>
          <p:grpSpPr bwMode="auto">
            <a:xfrm rot="10800000">
              <a:off x="3787" y="2205"/>
              <a:ext cx="45" cy="136"/>
              <a:chOff x="2835" y="754"/>
              <a:chExt cx="45" cy="181"/>
            </a:xfrm>
          </p:grpSpPr>
          <p:sp>
            <p:nvSpPr>
              <p:cNvPr id="2145" name="Line 97"/>
              <p:cNvSpPr>
                <a:spLocks noChangeShapeType="1"/>
              </p:cNvSpPr>
              <p:nvPr/>
            </p:nvSpPr>
            <p:spPr bwMode="auto">
              <a:xfrm>
                <a:off x="2880" y="754"/>
                <a:ext cx="0" cy="18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146" name="Freeform 98"/>
              <p:cNvSpPr>
                <a:spLocks/>
              </p:cNvSpPr>
              <p:nvPr/>
            </p:nvSpPr>
            <p:spPr bwMode="auto">
              <a:xfrm>
                <a:off x="2835" y="845"/>
                <a:ext cx="45" cy="1"/>
              </a:xfrm>
              <a:custGeom>
                <a:avLst/>
                <a:gdLst>
                  <a:gd name="T0" fmla="*/ 45 w 45"/>
                  <a:gd name="T1" fmla="*/ 0 h 1"/>
                  <a:gd name="T2" fmla="*/ 0 w 45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1">
                    <a:moveTo>
                      <a:pt x="45" y="0"/>
                    </a:moveTo>
                    <a:cubicBezTo>
                      <a:pt x="26" y="0"/>
                      <a:pt x="7" y="0"/>
                      <a:pt x="0" y="0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</p:grpSp>
      <p:grpSp>
        <p:nvGrpSpPr>
          <p:cNvPr id="2151" name="Group 103"/>
          <p:cNvGrpSpPr>
            <a:grpSpLocks/>
          </p:cNvGrpSpPr>
          <p:nvPr/>
        </p:nvGrpSpPr>
        <p:grpSpPr bwMode="auto">
          <a:xfrm>
            <a:off x="6653214" y="2492376"/>
            <a:ext cx="369887" cy="2232025"/>
            <a:chOff x="3231" y="1570"/>
            <a:chExt cx="233" cy="1406"/>
          </a:xfrm>
        </p:grpSpPr>
        <p:sp>
          <p:nvSpPr>
            <p:cNvPr id="2147" name="Freeform 99"/>
            <p:cNvSpPr>
              <a:spLocks/>
            </p:cNvSpPr>
            <p:nvPr/>
          </p:nvSpPr>
          <p:spPr bwMode="auto">
            <a:xfrm>
              <a:off x="3349" y="1570"/>
              <a:ext cx="1" cy="1406"/>
            </a:xfrm>
            <a:custGeom>
              <a:avLst/>
              <a:gdLst>
                <a:gd name="T0" fmla="*/ 0 w 1"/>
                <a:gd name="T1" fmla="*/ 0 h 1406"/>
                <a:gd name="T2" fmla="*/ 0 w 1"/>
                <a:gd name="T3" fmla="*/ 140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406">
                  <a:moveTo>
                    <a:pt x="0" y="0"/>
                  </a:moveTo>
                  <a:cubicBezTo>
                    <a:pt x="0" y="586"/>
                    <a:pt x="0" y="1172"/>
                    <a:pt x="0" y="1406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48" name="Line 100"/>
            <p:cNvSpPr>
              <a:spLocks noChangeShapeType="1"/>
            </p:cNvSpPr>
            <p:nvPr/>
          </p:nvSpPr>
          <p:spPr bwMode="auto">
            <a:xfrm>
              <a:off x="3237" y="2750"/>
              <a:ext cx="22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49" name="Line 101"/>
            <p:cNvSpPr>
              <a:spLocks noChangeShapeType="1"/>
            </p:cNvSpPr>
            <p:nvPr/>
          </p:nvSpPr>
          <p:spPr bwMode="auto">
            <a:xfrm>
              <a:off x="3231" y="1842"/>
              <a:ext cx="22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50" name="Line 102"/>
            <p:cNvSpPr>
              <a:spLocks noChangeShapeType="1"/>
            </p:cNvSpPr>
            <p:nvPr/>
          </p:nvSpPr>
          <p:spPr bwMode="auto">
            <a:xfrm>
              <a:off x="3234" y="2284"/>
              <a:ext cx="22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163" name="Group 115"/>
          <p:cNvGrpSpPr>
            <a:grpSpLocks/>
          </p:cNvGrpSpPr>
          <p:nvPr/>
        </p:nvGrpSpPr>
        <p:grpSpPr bwMode="auto">
          <a:xfrm>
            <a:off x="6650039" y="2489201"/>
            <a:ext cx="369887" cy="2232025"/>
            <a:chOff x="3231" y="1570"/>
            <a:chExt cx="233" cy="1406"/>
          </a:xfrm>
        </p:grpSpPr>
        <p:sp>
          <p:nvSpPr>
            <p:cNvPr id="2164" name="Freeform 116"/>
            <p:cNvSpPr>
              <a:spLocks/>
            </p:cNvSpPr>
            <p:nvPr/>
          </p:nvSpPr>
          <p:spPr bwMode="auto">
            <a:xfrm>
              <a:off x="3349" y="1570"/>
              <a:ext cx="1" cy="1406"/>
            </a:xfrm>
            <a:custGeom>
              <a:avLst/>
              <a:gdLst>
                <a:gd name="T0" fmla="*/ 0 w 1"/>
                <a:gd name="T1" fmla="*/ 0 h 1406"/>
                <a:gd name="T2" fmla="*/ 0 w 1"/>
                <a:gd name="T3" fmla="*/ 140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406">
                  <a:moveTo>
                    <a:pt x="0" y="0"/>
                  </a:moveTo>
                  <a:cubicBezTo>
                    <a:pt x="0" y="586"/>
                    <a:pt x="0" y="1172"/>
                    <a:pt x="0" y="1406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65" name="Line 117"/>
            <p:cNvSpPr>
              <a:spLocks noChangeShapeType="1"/>
            </p:cNvSpPr>
            <p:nvPr/>
          </p:nvSpPr>
          <p:spPr bwMode="auto">
            <a:xfrm>
              <a:off x="3237" y="2750"/>
              <a:ext cx="22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66" name="Line 118"/>
            <p:cNvSpPr>
              <a:spLocks noChangeShapeType="1"/>
            </p:cNvSpPr>
            <p:nvPr/>
          </p:nvSpPr>
          <p:spPr bwMode="auto">
            <a:xfrm>
              <a:off x="3231" y="1842"/>
              <a:ext cx="22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67" name="Line 119"/>
            <p:cNvSpPr>
              <a:spLocks noChangeShapeType="1"/>
            </p:cNvSpPr>
            <p:nvPr/>
          </p:nvSpPr>
          <p:spPr bwMode="auto">
            <a:xfrm>
              <a:off x="3234" y="2284"/>
              <a:ext cx="22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175" name="Text Box 127"/>
          <p:cNvSpPr txBox="1">
            <a:spLocks noChangeArrowheads="1"/>
          </p:cNvSpPr>
          <p:nvPr/>
        </p:nvSpPr>
        <p:spPr bwMode="auto">
          <a:xfrm>
            <a:off x="1524000" y="6323014"/>
            <a:ext cx="91440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CL" sz="1400" b="1" dirty="0">
                <a:solidFill>
                  <a:schemeClr val="bg1"/>
                </a:solidFill>
              </a:rPr>
              <a:t>Reconocimiento de estructuras identificables previamente al trazado de líneas de dirección</a:t>
            </a:r>
          </a:p>
        </p:txBody>
      </p:sp>
      <p:sp>
        <p:nvSpPr>
          <p:cNvPr id="2178" name="Text Box 130"/>
          <p:cNvSpPr txBox="1">
            <a:spLocks noChangeArrowheads="1"/>
          </p:cNvSpPr>
          <p:nvPr/>
        </p:nvSpPr>
        <p:spPr bwMode="auto">
          <a:xfrm>
            <a:off x="1847850" y="4941888"/>
            <a:ext cx="3240088" cy="892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s-ES" altLang="es-CL" sz="1600" b="1">
                <a:solidFill>
                  <a:schemeClr val="bg1"/>
                </a:solidFill>
              </a:rPr>
              <a:t>Discordancia</a:t>
            </a:r>
          </a:p>
          <a:p>
            <a:r>
              <a:rPr lang="es-ES" altLang="es-CL" sz="1200">
                <a:solidFill>
                  <a:schemeClr val="bg1"/>
                </a:solidFill>
              </a:rPr>
              <a:t>Se identifica en cartografía como un contacto contra el que chocan otros contactos, sin repetir materiales a un lado y a otro.</a:t>
            </a:r>
          </a:p>
        </p:txBody>
      </p:sp>
      <p:grpSp>
        <p:nvGrpSpPr>
          <p:cNvPr id="2198" name="Group 150"/>
          <p:cNvGrpSpPr>
            <a:grpSpLocks/>
          </p:cNvGrpSpPr>
          <p:nvPr/>
        </p:nvGrpSpPr>
        <p:grpSpPr bwMode="auto">
          <a:xfrm>
            <a:off x="5895976" y="2640014"/>
            <a:ext cx="1630363" cy="2338387"/>
            <a:chOff x="2754" y="1663"/>
            <a:chExt cx="1027" cy="1473"/>
          </a:xfrm>
        </p:grpSpPr>
        <p:sp>
          <p:nvSpPr>
            <p:cNvPr id="2194" name="Oval 146"/>
            <p:cNvSpPr>
              <a:spLocks noChangeArrowheads="1"/>
            </p:cNvSpPr>
            <p:nvPr/>
          </p:nvSpPr>
          <p:spPr bwMode="auto">
            <a:xfrm>
              <a:off x="2754" y="2819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195" name="Oval 147"/>
            <p:cNvSpPr>
              <a:spLocks noChangeArrowheads="1"/>
            </p:cNvSpPr>
            <p:nvPr/>
          </p:nvSpPr>
          <p:spPr bwMode="auto">
            <a:xfrm>
              <a:off x="3736" y="3091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196" name="Oval 148"/>
            <p:cNvSpPr>
              <a:spLocks noChangeArrowheads="1"/>
            </p:cNvSpPr>
            <p:nvPr/>
          </p:nvSpPr>
          <p:spPr bwMode="auto">
            <a:xfrm>
              <a:off x="2905" y="1663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  <p:grpSp>
        <p:nvGrpSpPr>
          <p:cNvPr id="2203" name="Group 155"/>
          <p:cNvGrpSpPr>
            <a:grpSpLocks/>
          </p:cNvGrpSpPr>
          <p:nvPr/>
        </p:nvGrpSpPr>
        <p:grpSpPr bwMode="auto">
          <a:xfrm>
            <a:off x="4656139" y="620714"/>
            <a:ext cx="4319587" cy="3379787"/>
            <a:chOff x="1964" y="391"/>
            <a:chExt cx="2721" cy="2129"/>
          </a:xfrm>
        </p:grpSpPr>
        <p:sp>
          <p:nvSpPr>
            <p:cNvPr id="2197" name="Oval 149"/>
            <p:cNvSpPr>
              <a:spLocks noChangeArrowheads="1"/>
            </p:cNvSpPr>
            <p:nvPr/>
          </p:nvSpPr>
          <p:spPr bwMode="auto">
            <a:xfrm>
              <a:off x="4640" y="391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199" name="Oval 151"/>
            <p:cNvSpPr>
              <a:spLocks noChangeArrowheads="1"/>
            </p:cNvSpPr>
            <p:nvPr/>
          </p:nvSpPr>
          <p:spPr bwMode="auto">
            <a:xfrm>
              <a:off x="2496" y="1942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200" name="Oval 152"/>
            <p:cNvSpPr>
              <a:spLocks noChangeArrowheads="1"/>
            </p:cNvSpPr>
            <p:nvPr/>
          </p:nvSpPr>
          <p:spPr bwMode="auto">
            <a:xfrm>
              <a:off x="2475" y="2048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201" name="Oval 153"/>
            <p:cNvSpPr>
              <a:spLocks noChangeArrowheads="1"/>
            </p:cNvSpPr>
            <p:nvPr/>
          </p:nvSpPr>
          <p:spPr bwMode="auto">
            <a:xfrm>
              <a:off x="2245" y="236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202" name="Oval 154"/>
            <p:cNvSpPr>
              <a:spLocks noChangeArrowheads="1"/>
            </p:cNvSpPr>
            <p:nvPr/>
          </p:nvSpPr>
          <p:spPr bwMode="auto">
            <a:xfrm>
              <a:off x="1964" y="247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  <p:grpSp>
        <p:nvGrpSpPr>
          <p:cNvPr id="2216" name="Group 168"/>
          <p:cNvGrpSpPr>
            <a:grpSpLocks/>
          </p:cNvGrpSpPr>
          <p:nvPr/>
        </p:nvGrpSpPr>
        <p:grpSpPr bwMode="auto">
          <a:xfrm>
            <a:off x="4725989" y="974725"/>
            <a:ext cx="3468687" cy="3016250"/>
            <a:chOff x="2017" y="614"/>
            <a:chExt cx="2185" cy="1900"/>
          </a:xfrm>
        </p:grpSpPr>
        <p:grpSp>
          <p:nvGrpSpPr>
            <p:cNvPr id="2190" name="Group 142"/>
            <p:cNvGrpSpPr>
              <a:grpSpLocks/>
            </p:cNvGrpSpPr>
            <p:nvPr/>
          </p:nvGrpSpPr>
          <p:grpSpPr bwMode="auto">
            <a:xfrm>
              <a:off x="2017" y="2468"/>
              <a:ext cx="46" cy="46"/>
              <a:chOff x="1020" y="1525"/>
              <a:chExt cx="136" cy="136"/>
            </a:xfrm>
          </p:grpSpPr>
          <p:sp>
            <p:nvSpPr>
              <p:cNvPr id="2191" name="Line 143"/>
              <p:cNvSpPr>
                <a:spLocks noChangeShapeType="1"/>
              </p:cNvSpPr>
              <p:nvPr/>
            </p:nvSpPr>
            <p:spPr bwMode="auto">
              <a:xfrm flipV="1"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192" name="Line 144"/>
              <p:cNvSpPr>
                <a:spLocks noChangeShapeType="1"/>
              </p:cNvSpPr>
              <p:nvPr/>
            </p:nvSpPr>
            <p:spPr bwMode="auto">
              <a:xfrm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2204" name="Group 156"/>
            <p:cNvGrpSpPr>
              <a:grpSpLocks/>
            </p:cNvGrpSpPr>
            <p:nvPr/>
          </p:nvGrpSpPr>
          <p:grpSpPr bwMode="auto">
            <a:xfrm>
              <a:off x="2470" y="2077"/>
              <a:ext cx="46" cy="46"/>
              <a:chOff x="1020" y="1525"/>
              <a:chExt cx="136" cy="136"/>
            </a:xfrm>
          </p:grpSpPr>
          <p:sp>
            <p:nvSpPr>
              <p:cNvPr id="2205" name="Line 157"/>
              <p:cNvSpPr>
                <a:spLocks noChangeShapeType="1"/>
              </p:cNvSpPr>
              <p:nvPr/>
            </p:nvSpPr>
            <p:spPr bwMode="auto">
              <a:xfrm flipV="1"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206" name="Line 158"/>
              <p:cNvSpPr>
                <a:spLocks noChangeShapeType="1"/>
              </p:cNvSpPr>
              <p:nvPr/>
            </p:nvSpPr>
            <p:spPr bwMode="auto">
              <a:xfrm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2207" name="Group 159"/>
            <p:cNvGrpSpPr>
              <a:grpSpLocks/>
            </p:cNvGrpSpPr>
            <p:nvPr/>
          </p:nvGrpSpPr>
          <p:grpSpPr bwMode="auto">
            <a:xfrm>
              <a:off x="2523" y="1876"/>
              <a:ext cx="46" cy="46"/>
              <a:chOff x="1020" y="1525"/>
              <a:chExt cx="136" cy="136"/>
            </a:xfrm>
          </p:grpSpPr>
          <p:sp>
            <p:nvSpPr>
              <p:cNvPr id="2208" name="Line 160"/>
              <p:cNvSpPr>
                <a:spLocks noChangeShapeType="1"/>
              </p:cNvSpPr>
              <p:nvPr/>
            </p:nvSpPr>
            <p:spPr bwMode="auto">
              <a:xfrm flipV="1"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209" name="Line 161"/>
              <p:cNvSpPr>
                <a:spLocks noChangeShapeType="1"/>
              </p:cNvSpPr>
              <p:nvPr/>
            </p:nvSpPr>
            <p:spPr bwMode="auto">
              <a:xfrm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2210" name="Group 162"/>
            <p:cNvGrpSpPr>
              <a:grpSpLocks/>
            </p:cNvGrpSpPr>
            <p:nvPr/>
          </p:nvGrpSpPr>
          <p:grpSpPr bwMode="auto">
            <a:xfrm>
              <a:off x="3742" y="815"/>
              <a:ext cx="46" cy="46"/>
              <a:chOff x="1020" y="1525"/>
              <a:chExt cx="136" cy="136"/>
            </a:xfrm>
          </p:grpSpPr>
          <p:sp>
            <p:nvSpPr>
              <p:cNvPr id="2211" name="Line 163"/>
              <p:cNvSpPr>
                <a:spLocks noChangeShapeType="1"/>
              </p:cNvSpPr>
              <p:nvPr/>
            </p:nvSpPr>
            <p:spPr bwMode="auto">
              <a:xfrm flipV="1"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212" name="Line 164"/>
              <p:cNvSpPr>
                <a:spLocks noChangeShapeType="1"/>
              </p:cNvSpPr>
              <p:nvPr/>
            </p:nvSpPr>
            <p:spPr bwMode="auto">
              <a:xfrm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2213" name="Group 165"/>
            <p:cNvGrpSpPr>
              <a:grpSpLocks/>
            </p:cNvGrpSpPr>
            <p:nvPr/>
          </p:nvGrpSpPr>
          <p:grpSpPr bwMode="auto">
            <a:xfrm>
              <a:off x="4156" y="614"/>
              <a:ext cx="46" cy="46"/>
              <a:chOff x="1020" y="1525"/>
              <a:chExt cx="136" cy="136"/>
            </a:xfrm>
          </p:grpSpPr>
          <p:sp>
            <p:nvSpPr>
              <p:cNvPr id="2214" name="Line 166"/>
              <p:cNvSpPr>
                <a:spLocks noChangeShapeType="1"/>
              </p:cNvSpPr>
              <p:nvPr/>
            </p:nvSpPr>
            <p:spPr bwMode="auto">
              <a:xfrm flipV="1"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215" name="Line 167"/>
              <p:cNvSpPr>
                <a:spLocks noChangeShapeType="1"/>
              </p:cNvSpPr>
              <p:nvPr/>
            </p:nvSpPr>
            <p:spPr bwMode="auto">
              <a:xfrm>
                <a:off x="1020" y="1525"/>
                <a:ext cx="136" cy="1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</p:grpSp>
      </p:grpSp>
      <p:sp>
        <p:nvSpPr>
          <p:cNvPr id="2217" name="Text Box 169"/>
          <p:cNvSpPr txBox="1">
            <a:spLocks noChangeArrowheads="1"/>
          </p:cNvSpPr>
          <p:nvPr/>
        </p:nvSpPr>
        <p:spPr bwMode="auto">
          <a:xfrm>
            <a:off x="2924971" y="0"/>
            <a:ext cx="5976937" cy="1323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CL" sz="1600" b="1" dirty="0">
                <a:solidFill>
                  <a:schemeClr val="bg1"/>
                </a:solidFill>
              </a:rPr>
              <a:t>Analizar la relación geométrica entre contactos geológicos-curvas de nivel:</a:t>
            </a:r>
          </a:p>
          <a:p>
            <a:pPr>
              <a:buFontTx/>
              <a:buAutoNum type="arabicPeriod"/>
            </a:pPr>
            <a:r>
              <a:rPr lang="es-ES" altLang="es-CL" sz="1600" b="1" dirty="0">
                <a:solidFill>
                  <a:schemeClr val="bg1"/>
                </a:solidFill>
              </a:rPr>
              <a:t>Contacto horizontal: trazado paralelo a las curvas</a:t>
            </a:r>
          </a:p>
          <a:p>
            <a:pPr>
              <a:buFontTx/>
              <a:buAutoNum type="arabicPeriod"/>
            </a:pPr>
            <a:r>
              <a:rPr lang="es-ES" altLang="es-CL" sz="1600" b="1" dirty="0">
                <a:solidFill>
                  <a:schemeClr val="bg1"/>
                </a:solidFill>
              </a:rPr>
              <a:t>Contacto vertical: trazado rectilíneo</a:t>
            </a:r>
          </a:p>
          <a:p>
            <a:pPr>
              <a:buFontTx/>
              <a:buAutoNum type="arabicPeriod"/>
            </a:pPr>
            <a:r>
              <a:rPr lang="es-ES" altLang="es-CL" sz="1600" b="1" dirty="0">
                <a:solidFill>
                  <a:schemeClr val="bg1"/>
                </a:solidFill>
              </a:rPr>
              <a:t>Contacto 0º&lt;buzamiento&lt;90º: regla de la V </a:t>
            </a:r>
          </a:p>
        </p:txBody>
      </p:sp>
      <p:grpSp>
        <p:nvGrpSpPr>
          <p:cNvPr id="2243" name="Group 195"/>
          <p:cNvGrpSpPr>
            <a:grpSpLocks/>
          </p:cNvGrpSpPr>
          <p:nvPr/>
        </p:nvGrpSpPr>
        <p:grpSpPr bwMode="auto">
          <a:xfrm>
            <a:off x="4440239" y="2708276"/>
            <a:ext cx="3024187" cy="2808289"/>
            <a:chOff x="1837" y="1706"/>
            <a:chExt cx="1905" cy="1769"/>
          </a:xfrm>
          <a:solidFill>
            <a:schemeClr val="accent6">
              <a:lumMod val="75000"/>
            </a:schemeClr>
          </a:solidFill>
        </p:grpSpPr>
        <p:sp>
          <p:nvSpPr>
            <p:cNvPr id="2240" name="Line 192"/>
            <p:cNvSpPr>
              <a:spLocks noChangeShapeType="1"/>
            </p:cNvSpPr>
            <p:nvPr/>
          </p:nvSpPr>
          <p:spPr bwMode="auto">
            <a:xfrm flipV="1">
              <a:off x="1882" y="3113"/>
              <a:ext cx="1860" cy="362"/>
            </a:xfrm>
            <a:prstGeom prst="line">
              <a:avLst/>
            </a:prstGeom>
            <a:grpFill/>
            <a:ln w="1587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41" name="Line 193"/>
            <p:cNvSpPr>
              <a:spLocks noChangeShapeType="1"/>
            </p:cNvSpPr>
            <p:nvPr/>
          </p:nvSpPr>
          <p:spPr bwMode="auto">
            <a:xfrm flipV="1">
              <a:off x="1837" y="2840"/>
              <a:ext cx="952" cy="635"/>
            </a:xfrm>
            <a:prstGeom prst="line">
              <a:avLst/>
            </a:prstGeom>
            <a:grpFill/>
            <a:ln w="1587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42" name="Line 194"/>
            <p:cNvSpPr>
              <a:spLocks noChangeShapeType="1"/>
            </p:cNvSpPr>
            <p:nvPr/>
          </p:nvSpPr>
          <p:spPr bwMode="auto">
            <a:xfrm flipV="1">
              <a:off x="1882" y="1706"/>
              <a:ext cx="1043" cy="1724"/>
            </a:xfrm>
            <a:prstGeom prst="line">
              <a:avLst/>
            </a:prstGeom>
            <a:grpFill/>
            <a:ln w="1587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250" name="Group 202"/>
          <p:cNvGrpSpPr>
            <a:grpSpLocks/>
          </p:cNvGrpSpPr>
          <p:nvPr/>
        </p:nvGrpSpPr>
        <p:grpSpPr bwMode="auto">
          <a:xfrm>
            <a:off x="1847851" y="3860800"/>
            <a:ext cx="3095625" cy="2159000"/>
            <a:chOff x="204" y="2432"/>
            <a:chExt cx="1950" cy="1360"/>
          </a:xfrm>
          <a:solidFill>
            <a:schemeClr val="accent6">
              <a:lumMod val="75000"/>
            </a:schemeClr>
          </a:solidFill>
        </p:grpSpPr>
        <p:sp>
          <p:nvSpPr>
            <p:cNvPr id="2248" name="Text Box 200"/>
            <p:cNvSpPr txBox="1">
              <a:spLocks noChangeArrowheads="1"/>
            </p:cNvSpPr>
            <p:nvPr/>
          </p:nvSpPr>
          <p:spPr bwMode="auto">
            <a:xfrm>
              <a:off x="204" y="3113"/>
              <a:ext cx="1645" cy="679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CL" sz="1600" b="1" dirty="0">
                  <a:solidFill>
                    <a:schemeClr val="bg1"/>
                  </a:solidFill>
                </a:rPr>
                <a:t>Falla</a:t>
              </a:r>
            </a:p>
            <a:p>
              <a:r>
                <a:rPr lang="es-ES" altLang="es-CL" sz="1200" dirty="0">
                  <a:solidFill>
                    <a:schemeClr val="bg1"/>
                  </a:solidFill>
                </a:rPr>
                <a:t>Se identifica en cartografía como un contacto contra el que chocan otros contactos y, generalmente, repite rocas a un lado y a otro (f, e, d).</a:t>
              </a:r>
            </a:p>
          </p:txBody>
        </p:sp>
        <p:sp>
          <p:nvSpPr>
            <p:cNvPr id="2249" name="Line 201"/>
            <p:cNvSpPr>
              <a:spLocks noChangeShapeType="1"/>
            </p:cNvSpPr>
            <p:nvPr/>
          </p:nvSpPr>
          <p:spPr bwMode="auto">
            <a:xfrm flipV="1">
              <a:off x="1655" y="2432"/>
              <a:ext cx="499" cy="681"/>
            </a:xfrm>
            <a:prstGeom prst="line">
              <a:avLst/>
            </a:prstGeom>
            <a:grpFill/>
            <a:ln w="2222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254" name="Group 206"/>
          <p:cNvGrpSpPr>
            <a:grpSpLocks/>
          </p:cNvGrpSpPr>
          <p:nvPr/>
        </p:nvGrpSpPr>
        <p:grpSpPr bwMode="auto">
          <a:xfrm>
            <a:off x="6888164" y="4005263"/>
            <a:ext cx="2397125" cy="2184400"/>
            <a:chOff x="3379" y="2523"/>
            <a:chExt cx="1510" cy="1376"/>
          </a:xfrm>
          <a:solidFill>
            <a:schemeClr val="accent6">
              <a:lumMod val="75000"/>
            </a:schemeClr>
          </a:solidFill>
        </p:grpSpPr>
        <p:sp>
          <p:nvSpPr>
            <p:cNvPr id="2252" name="Text Box 204"/>
            <p:cNvSpPr txBox="1">
              <a:spLocks noChangeArrowheads="1"/>
            </p:cNvSpPr>
            <p:nvPr/>
          </p:nvSpPr>
          <p:spPr bwMode="auto">
            <a:xfrm>
              <a:off x="3379" y="3067"/>
              <a:ext cx="1510" cy="832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CL" sz="1600" b="1">
                  <a:solidFill>
                    <a:schemeClr val="bg1"/>
                  </a:solidFill>
                </a:rPr>
                <a:t>Traza axial </a:t>
              </a:r>
            </a:p>
            <a:p>
              <a:r>
                <a:rPr lang="es-ES" altLang="es-CL" sz="1600" b="1">
                  <a:solidFill>
                    <a:schemeClr val="bg1"/>
                  </a:solidFill>
                </a:rPr>
                <a:t>pliegue antiforme</a:t>
              </a:r>
            </a:p>
            <a:p>
              <a:r>
                <a:rPr lang="es-ES" altLang="es-CL" sz="1200">
                  <a:solidFill>
                    <a:schemeClr val="bg1"/>
                  </a:solidFill>
                </a:rPr>
                <a:t>Los contactos litológicos de los flancos del pliegue buzan en sentido contrario y convergen hacia arriba</a:t>
              </a:r>
              <a:r>
                <a:rPr lang="es-ES" altLang="es-CL" sz="1200"/>
                <a:t> </a:t>
              </a:r>
            </a:p>
          </p:txBody>
        </p:sp>
        <p:sp>
          <p:nvSpPr>
            <p:cNvPr id="2253" name="Line 205"/>
            <p:cNvSpPr>
              <a:spLocks noChangeShapeType="1"/>
            </p:cNvSpPr>
            <p:nvPr/>
          </p:nvSpPr>
          <p:spPr bwMode="auto">
            <a:xfrm flipH="1" flipV="1">
              <a:off x="3379" y="2523"/>
              <a:ext cx="680" cy="544"/>
            </a:xfrm>
            <a:prstGeom prst="line">
              <a:avLst/>
            </a:prstGeom>
            <a:grpFill/>
            <a:ln w="2222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9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r>
              <a:rPr lang="es-CL" dirty="0" smtClean="0"/>
              <a:t>11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40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5" grpId="0" animBg="1"/>
      <p:bldP spid="2175" grpId="1" animBg="1"/>
      <p:bldP spid="2178" grpId="0" animBg="1"/>
      <p:bldP spid="2178" grpId="1" animBg="1"/>
      <p:bldP spid="2217" grpId="0" animBg="1"/>
      <p:bldP spid="22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 descr="elemento decorativo">
            <a:extLst>
              <a:ext uri="{FF2B5EF4-FFF2-40B4-BE49-F238E27FC236}">
                <a16:creationId xmlns:a16="http://schemas.microsoft.com/office/drawing/2014/main" id="{E7CA0621-717C-4BE7-AA89-263F3E2C5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10201" y="0"/>
            <a:ext cx="6781800" cy="6873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79" y="407684"/>
            <a:ext cx="5472717" cy="2257167"/>
          </a:xfrm>
        </p:spPr>
        <p:txBody>
          <a:bodyPr rtlCol="0"/>
          <a:lstStyle/>
          <a:p>
            <a:r>
              <a:rPr lang="es-ES" b="1" dirty="0" smtClean="0"/>
              <a:t>MANTEO APARENTE</a:t>
            </a:r>
            <a:endParaRPr lang="es-ES" b="1" dirty="0"/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F4B20246-8F91-4C8B-87D3-C25A74AE7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9052" y="1977455"/>
            <a:ext cx="4584265" cy="3159033"/>
          </a:xfrm>
        </p:spPr>
        <p:txBody>
          <a:bodyPr rtlCol="0">
            <a:noAutofit/>
          </a:bodyPr>
          <a:lstStyle/>
          <a:p>
            <a:pPr marL="342900" indent="-342900" algn="just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3000" dirty="0"/>
              <a:t>Inclinación de un plano en cualquier dirección diferente de la de máxima pendiente.</a:t>
            </a:r>
          </a:p>
          <a:p>
            <a:pPr marL="342900" indent="-342900" algn="just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3000" dirty="0"/>
              <a:t>El manteo aparente es siempre menor que el manteo real</a:t>
            </a:r>
          </a:p>
        </p:txBody>
      </p:sp>
      <p:pic>
        <p:nvPicPr>
          <p:cNvPr id="38" name="Marcador de posición de imagen 37">
            <a:extLst>
              <a:ext uri="{FF2B5EF4-FFF2-40B4-BE49-F238E27FC236}">
                <a16:creationId xmlns:a16="http://schemas.microsoft.com/office/drawing/2014/main" id="{C886B6F2-4AAC-43D2-A11D-9091D2951504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0" y="1313041"/>
            <a:ext cx="5625849" cy="4245757"/>
          </a:xfrm>
        </p:spPr>
      </p:pic>
      <p:grpSp>
        <p:nvGrpSpPr>
          <p:cNvPr id="20" name="Grupo 19" descr="elemento decorativo">
            <a:extLst>
              <a:ext uri="{FF2B5EF4-FFF2-40B4-BE49-F238E27FC236}">
                <a16:creationId xmlns:a16="http://schemas.microsoft.com/office/drawing/2014/main" id="{102A00D8-5A4C-491C-AFE5-697213105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230137" y="230352"/>
            <a:ext cx="5195475" cy="6411135"/>
            <a:chOff x="4578588" y="945960"/>
            <a:chExt cx="6866649" cy="5220000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upo 23" descr="elemento decorativo">
            <a:extLst>
              <a:ext uri="{FF2B5EF4-FFF2-40B4-BE49-F238E27FC236}">
                <a16:creationId xmlns:a16="http://schemas.microsoft.com/office/drawing/2014/main" id="{73816130-6E62-41EF-B818-D7CD343704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 flipH="1" flipV="1">
            <a:off x="5408664" y="219107"/>
            <a:ext cx="6563918" cy="6411136"/>
            <a:chOff x="4577230" y="945960"/>
            <a:chExt cx="6868007" cy="5220000"/>
          </a:xfrm>
        </p:grpSpPr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riángulo isósceles 38" descr="elemento decorativo">
            <a:extLst>
              <a:ext uri="{FF2B5EF4-FFF2-40B4-BE49-F238E27FC236}">
                <a16:creationId xmlns:a16="http://schemas.microsoft.com/office/drawing/2014/main" id="{B8447291-9832-4B76-BD34-EE4A5E1E96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10696001" y="5351954"/>
            <a:ext cx="1260000" cy="1260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/>
          </a:p>
        </p:txBody>
      </p:sp>
      <p:sp>
        <p:nvSpPr>
          <p:cNvPr id="15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3043354" y="5757273"/>
            <a:ext cx="6020431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Manteo Aparente &lt; Manteo Real</a:t>
            </a:r>
          </a:p>
        </p:txBody>
      </p:sp>
      <p:sp>
        <p:nvSpPr>
          <p:cNvPr id="17" name="Marcador de número de diapositiva 3">
            <a:extLst>
              <a:ext uri="{FF2B5EF4-FFF2-40B4-BE49-F238E27FC236}">
                <a16:creationId xmlns:a16="http://schemas.microsoft.com/office/drawing/2014/main" id="{B974DFA8-81C4-45D1-893A-651A1BE6F063}"/>
              </a:ext>
            </a:extLst>
          </p:cNvPr>
          <p:cNvSpPr txBox="1">
            <a:spLocks/>
          </p:cNvSpPr>
          <p:nvPr/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txBody>
          <a:bodyPr vert="horz" lIns="18288" tIns="45720" rIns="18288" bIns="45720" rtlCol="0" anchor="ctr">
            <a:noAutofit/>
          </a:bodyPr>
          <a:lstStyle>
            <a:defPPr rtl="0">
              <a:defRPr lang="es-es"/>
            </a:defPPr>
            <a:lvl1pPr marL="0" algn="ctr" defTabSz="457200" rtl="0" eaLnBrk="1" latinLnBrk="0" hangingPunct="1">
              <a:defRPr sz="8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1385" y="2501314"/>
            <a:ext cx="4974729" cy="2476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 smtClean="0"/>
              <a:t>Para </a:t>
            </a:r>
            <a:r>
              <a:rPr lang="en-US" sz="3200" dirty="0" err="1" smtClean="0"/>
              <a:t>medir</a:t>
            </a:r>
            <a:r>
              <a:rPr lang="en-US" sz="3200" dirty="0" smtClean="0"/>
              <a:t> un </a:t>
            </a:r>
            <a:r>
              <a:rPr lang="en-US" sz="3200" dirty="0" err="1" smtClean="0"/>
              <a:t>manteo</a:t>
            </a:r>
            <a:r>
              <a:rPr lang="en-US" sz="3200" dirty="0" smtClean="0"/>
              <a:t> real, se </a:t>
            </a:r>
            <a:r>
              <a:rPr lang="en-US" sz="3200" dirty="0" err="1" smtClean="0"/>
              <a:t>debe</a:t>
            </a:r>
            <a:r>
              <a:rPr lang="en-US" sz="3200" dirty="0" smtClean="0"/>
              <a:t> </a:t>
            </a:r>
            <a:r>
              <a:rPr lang="en-US" sz="3200" dirty="0" err="1" smtClean="0"/>
              <a:t>tener</a:t>
            </a:r>
            <a:r>
              <a:rPr lang="en-US" sz="3200" dirty="0" smtClean="0"/>
              <a:t> </a:t>
            </a:r>
            <a:r>
              <a:rPr lang="en-US" sz="3200" dirty="0" err="1" smtClean="0"/>
              <a:t>una</a:t>
            </a:r>
            <a:r>
              <a:rPr lang="en-US" sz="3200" dirty="0" smtClean="0"/>
              <a:t> </a:t>
            </a:r>
            <a:r>
              <a:rPr lang="en-US" sz="3200" b="1" dirty="0" smtClean="0"/>
              <a:t>vista perpendicular </a:t>
            </a:r>
            <a:r>
              <a:rPr lang="en-US" sz="3200" dirty="0" smtClean="0"/>
              <a:t>a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rumbo</a:t>
            </a:r>
            <a:r>
              <a:rPr lang="en-US" sz="3200" dirty="0" smtClean="0"/>
              <a:t>, de lo </a:t>
            </a:r>
            <a:r>
              <a:rPr lang="en-US" sz="3200" dirty="0" err="1" smtClean="0"/>
              <a:t>contrario</a:t>
            </a:r>
            <a:r>
              <a:rPr lang="en-US" sz="3200" dirty="0" smtClean="0"/>
              <a:t>, </a:t>
            </a:r>
            <a:r>
              <a:rPr lang="en-US" sz="3200" dirty="0" err="1" smtClean="0"/>
              <a:t>estoy</a:t>
            </a:r>
            <a:r>
              <a:rPr lang="en-US" sz="3200" dirty="0" smtClean="0"/>
              <a:t> </a:t>
            </a:r>
            <a:r>
              <a:rPr lang="en-US" sz="3200" dirty="0" err="1" smtClean="0"/>
              <a:t>mirando</a:t>
            </a:r>
            <a:r>
              <a:rPr lang="en-US" sz="3200" dirty="0" smtClean="0"/>
              <a:t> un </a:t>
            </a:r>
            <a:r>
              <a:rPr lang="en-US" sz="3200" dirty="0" err="1" smtClean="0"/>
              <a:t>manteo</a:t>
            </a:r>
            <a:r>
              <a:rPr lang="en-US" sz="3200" dirty="0" smtClean="0"/>
              <a:t> </a:t>
            </a:r>
            <a:r>
              <a:rPr lang="en-US" sz="3200" dirty="0" err="1" smtClean="0"/>
              <a:t>aparente</a:t>
            </a:r>
            <a:endParaRPr lang="en-US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r="443"/>
          <a:stretch/>
        </p:blipFill>
        <p:spPr bwMode="auto">
          <a:xfrm>
            <a:off x="5690082" y="2025036"/>
            <a:ext cx="603243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3043354" y="5757273"/>
            <a:ext cx="6020431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Manteo Aparente &lt; Manteo Real</a:t>
            </a: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3494764" y="158879"/>
            <a:ext cx="4910096" cy="2257167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MANTEO APARENTE</a:t>
            </a:r>
            <a:endParaRPr lang="es-ES" sz="4000" dirty="0"/>
          </a:p>
        </p:txBody>
      </p:sp>
      <p:sp>
        <p:nvSpPr>
          <p:cNvPr id="13" name="11 CuadroTexto"/>
          <p:cNvSpPr txBox="1"/>
          <p:nvPr/>
        </p:nvSpPr>
        <p:spPr>
          <a:xfrm>
            <a:off x="9153994" y="4433112"/>
            <a:ext cx="753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Corte</a:t>
            </a:r>
          </a:p>
        </p:txBody>
      </p:sp>
      <p:cxnSp>
        <p:nvCxnSpPr>
          <p:cNvPr id="15" name="10 Conector recto"/>
          <p:cNvCxnSpPr/>
          <p:nvPr/>
        </p:nvCxnSpPr>
        <p:spPr>
          <a:xfrm>
            <a:off x="8728388" y="3943274"/>
            <a:ext cx="256809" cy="10953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17 Conector recto"/>
          <p:cNvCxnSpPr/>
          <p:nvPr/>
        </p:nvCxnSpPr>
        <p:spPr>
          <a:xfrm flipH="1">
            <a:off x="8799172" y="4033272"/>
            <a:ext cx="178593" cy="20936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4 Conector recto de flecha"/>
          <p:cNvCxnSpPr/>
          <p:nvPr/>
        </p:nvCxnSpPr>
        <p:spPr>
          <a:xfrm flipV="1">
            <a:off x="8384232" y="3093779"/>
            <a:ext cx="1406769" cy="1148861"/>
          </a:xfrm>
          <a:prstGeom prst="straightConnector1">
            <a:avLst/>
          </a:prstGeom>
          <a:ln w="762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9 Conector recto de flecha"/>
          <p:cNvCxnSpPr/>
          <p:nvPr/>
        </p:nvCxnSpPr>
        <p:spPr>
          <a:xfrm flipV="1">
            <a:off x="7833247" y="4242640"/>
            <a:ext cx="1957754" cy="5568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número de diapositiva 9"/>
          <p:cNvSpPr txBox="1">
            <a:spLocks/>
          </p:cNvSpPr>
          <p:nvPr/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 rtl="0">
              <a:defRPr lang="es-es"/>
            </a:defPPr>
            <a:lvl1pPr marL="0" algn="ctr" defTabSz="457200" rtl="0" eaLnBrk="1" latinLnBrk="0" hangingPunct="1">
              <a:defRPr sz="8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13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96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1385" y="2501314"/>
            <a:ext cx="6106844" cy="2476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s-ES" sz="3200" b="1" dirty="0"/>
              <a:t>CONSIDERACIÓN</a:t>
            </a:r>
          </a:p>
          <a:p>
            <a:pPr marL="3429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s-ES" sz="3200" dirty="0"/>
              <a:t>En un perfil geológico, se mostrarán manteos reales solo si el corte se realiza perpendicular al rumbo de las capas o estructuras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7528" y="1729564"/>
            <a:ext cx="4366491" cy="48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598759" y="5747994"/>
            <a:ext cx="6020431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Manteo Aparente &lt; Manteo Real</a:t>
            </a: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2017484" y="244147"/>
            <a:ext cx="7881257" cy="2257167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MANTEO APARENTE Y PERFILES</a:t>
            </a:r>
            <a:endParaRPr lang="es-ES" sz="4000" dirty="0"/>
          </a:p>
        </p:txBody>
      </p:sp>
      <p:sp>
        <p:nvSpPr>
          <p:cNvPr id="12" name="7 CuadroTexto"/>
          <p:cNvSpPr txBox="1"/>
          <p:nvPr/>
        </p:nvSpPr>
        <p:spPr>
          <a:xfrm>
            <a:off x="9355012" y="2165894"/>
            <a:ext cx="8833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Rumbo</a:t>
            </a:r>
          </a:p>
        </p:txBody>
      </p:sp>
      <p:cxnSp>
        <p:nvCxnSpPr>
          <p:cNvPr id="19" name="8 Conector recto de flecha"/>
          <p:cNvCxnSpPr/>
          <p:nvPr/>
        </p:nvCxnSpPr>
        <p:spPr>
          <a:xfrm flipV="1">
            <a:off x="9202614" y="1957754"/>
            <a:ext cx="0" cy="23298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9 CuadroTexto"/>
          <p:cNvSpPr txBox="1"/>
          <p:nvPr/>
        </p:nvSpPr>
        <p:spPr>
          <a:xfrm>
            <a:off x="10234875" y="3219450"/>
            <a:ext cx="753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Corte</a:t>
            </a:r>
          </a:p>
        </p:txBody>
      </p:sp>
      <p:cxnSp>
        <p:nvCxnSpPr>
          <p:cNvPr id="21" name="10 Conector recto de flecha"/>
          <p:cNvCxnSpPr/>
          <p:nvPr/>
        </p:nvCxnSpPr>
        <p:spPr>
          <a:xfrm flipV="1">
            <a:off x="8212329" y="3122694"/>
            <a:ext cx="2232933" cy="55686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número de diapositiva 9"/>
          <p:cNvSpPr txBox="1">
            <a:spLocks/>
          </p:cNvSpPr>
          <p:nvPr/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 rtl="0">
              <a:defRPr lang="es-es"/>
            </a:defPPr>
            <a:lvl1pPr marL="0" algn="ctr" defTabSz="457200" rtl="0" eaLnBrk="1" latinLnBrk="0" hangingPunct="1">
              <a:defRPr sz="8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14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55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598759" y="5747994"/>
            <a:ext cx="6020431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Manteo Aparente &lt; Manteo Real</a:t>
            </a: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1763485" y="244147"/>
            <a:ext cx="9129487" cy="2257167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RELACIÓN MANTEO APARENTE / REAL</a:t>
            </a:r>
            <a:endParaRPr lang="es-ES" sz="4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353" y="2026624"/>
            <a:ext cx="602409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13 CuadroTexto"/>
          <p:cNvSpPr txBox="1"/>
          <p:nvPr/>
        </p:nvSpPr>
        <p:spPr>
          <a:xfrm>
            <a:off x="10396270" y="2658723"/>
            <a:ext cx="10086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</a:rPr>
              <a:t>Rumbo</a:t>
            </a:r>
          </a:p>
        </p:txBody>
      </p:sp>
      <p:sp>
        <p:nvSpPr>
          <p:cNvPr id="24" name="14 CuadroTexto"/>
          <p:cNvSpPr txBox="1"/>
          <p:nvPr/>
        </p:nvSpPr>
        <p:spPr>
          <a:xfrm>
            <a:off x="10834518" y="3538212"/>
            <a:ext cx="814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accent4"/>
                </a:solidFill>
              </a:rPr>
              <a:t>Corte</a:t>
            </a:r>
          </a:p>
        </p:txBody>
      </p:sp>
      <p:cxnSp>
        <p:nvCxnSpPr>
          <p:cNvPr id="25" name="17 Conector recto de flecha"/>
          <p:cNvCxnSpPr/>
          <p:nvPr/>
        </p:nvCxnSpPr>
        <p:spPr>
          <a:xfrm flipV="1">
            <a:off x="9177073" y="3028055"/>
            <a:ext cx="1219197" cy="125573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8 Conector recto de flecha"/>
          <p:cNvCxnSpPr/>
          <p:nvPr/>
        </p:nvCxnSpPr>
        <p:spPr>
          <a:xfrm flipV="1">
            <a:off x="9177073" y="3964887"/>
            <a:ext cx="1901233" cy="318904"/>
          </a:xfrm>
          <a:prstGeom prst="straightConnector1">
            <a:avLst/>
          </a:prstGeom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20 CuadroTexto"/>
              <p:cNvSpPr txBox="1"/>
              <p:nvPr/>
            </p:nvSpPr>
            <p:spPr>
              <a:xfrm>
                <a:off x="9446844" y="3734053"/>
                <a:ext cx="4860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𝜷</m:t>
                      </m:r>
                    </m:oMath>
                  </m:oMathPara>
                </a14:m>
                <a:endParaRPr lang="es-CL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6844" y="3734053"/>
                <a:ext cx="486030" cy="461665"/>
              </a:xfrm>
              <a:prstGeom prst="rect">
                <a:avLst/>
              </a:prstGeom>
              <a:blipFill>
                <a:blip r:embed="rId4"/>
                <a:stretch>
                  <a:fillRect l="-2532" r="-7595" b="-28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24 Conector recto de flecha"/>
          <p:cNvCxnSpPr/>
          <p:nvPr/>
        </p:nvCxnSpPr>
        <p:spPr>
          <a:xfrm>
            <a:off x="9262694" y="4283791"/>
            <a:ext cx="863600" cy="815928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27 Rectángulo"/>
              <p:cNvSpPr/>
              <p:nvPr/>
            </p:nvSpPr>
            <p:spPr>
              <a:xfrm>
                <a:off x="9284316" y="4018906"/>
                <a:ext cx="583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𝜶</m:t>
                      </m:r>
                    </m:oMath>
                  </m:oMathPara>
                </a14:m>
                <a:endParaRPr lang="es-CL" sz="32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9" name="2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316" y="4018906"/>
                <a:ext cx="58381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29 Rectángulo"/>
              <p:cNvSpPr/>
              <p:nvPr/>
            </p:nvSpPr>
            <p:spPr>
              <a:xfrm>
                <a:off x="8319559" y="4259205"/>
                <a:ext cx="4555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𝜹</m:t>
                      </m:r>
                    </m:oMath>
                  </m:oMathPara>
                </a14:m>
                <a:endParaRPr lang="es-CL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2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559" y="4259205"/>
                <a:ext cx="455573" cy="461665"/>
              </a:xfrm>
              <a:prstGeom prst="rect">
                <a:avLst/>
              </a:prstGeom>
              <a:blipFill>
                <a:blip r:embed="rId6"/>
                <a:stretch>
                  <a:fillRect r="-1351" b="-533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2048 Forma libre"/>
          <p:cNvSpPr/>
          <p:nvPr/>
        </p:nvSpPr>
        <p:spPr>
          <a:xfrm>
            <a:off x="8491273" y="4283791"/>
            <a:ext cx="276121" cy="473028"/>
          </a:xfrm>
          <a:custGeom>
            <a:avLst/>
            <a:gdLst>
              <a:gd name="connsiteX0" fmla="*/ 0 w 184150"/>
              <a:gd name="connsiteY0" fmla="*/ 425450 h 425450"/>
              <a:gd name="connsiteX1" fmla="*/ 38100 w 184150"/>
              <a:gd name="connsiteY1" fmla="*/ 412750 h 425450"/>
              <a:gd name="connsiteX2" fmla="*/ 50800 w 184150"/>
              <a:gd name="connsiteY2" fmla="*/ 393700 h 425450"/>
              <a:gd name="connsiteX3" fmla="*/ 88900 w 184150"/>
              <a:gd name="connsiteY3" fmla="*/ 361950 h 425450"/>
              <a:gd name="connsiteX4" fmla="*/ 114300 w 184150"/>
              <a:gd name="connsiteY4" fmla="*/ 336550 h 425450"/>
              <a:gd name="connsiteX5" fmla="*/ 139700 w 184150"/>
              <a:gd name="connsiteY5" fmla="*/ 298450 h 425450"/>
              <a:gd name="connsiteX6" fmla="*/ 165100 w 184150"/>
              <a:gd name="connsiteY6" fmla="*/ 254000 h 425450"/>
              <a:gd name="connsiteX7" fmla="*/ 184150 w 184150"/>
              <a:gd name="connsiteY7" fmla="*/ 215900 h 425450"/>
              <a:gd name="connsiteX8" fmla="*/ 177800 w 184150"/>
              <a:gd name="connsiteY8" fmla="*/ 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50" h="425450">
                <a:moveTo>
                  <a:pt x="0" y="425450"/>
                </a:moveTo>
                <a:cubicBezTo>
                  <a:pt x="12700" y="421217"/>
                  <a:pt x="26748" y="419845"/>
                  <a:pt x="38100" y="412750"/>
                </a:cubicBezTo>
                <a:cubicBezTo>
                  <a:pt x="44572" y="408705"/>
                  <a:pt x="45914" y="399563"/>
                  <a:pt x="50800" y="393700"/>
                </a:cubicBezTo>
                <a:cubicBezTo>
                  <a:pt x="66079" y="375365"/>
                  <a:pt x="70169" y="374437"/>
                  <a:pt x="88900" y="361950"/>
                </a:cubicBezTo>
                <a:cubicBezTo>
                  <a:pt x="105833" y="311150"/>
                  <a:pt x="80433" y="370417"/>
                  <a:pt x="114300" y="336550"/>
                </a:cubicBezTo>
                <a:cubicBezTo>
                  <a:pt x="125093" y="325757"/>
                  <a:pt x="131233" y="311150"/>
                  <a:pt x="139700" y="298450"/>
                </a:cubicBezTo>
                <a:cubicBezTo>
                  <a:pt x="170642" y="252038"/>
                  <a:pt x="132874" y="310396"/>
                  <a:pt x="165100" y="254000"/>
                </a:cubicBezTo>
                <a:cubicBezTo>
                  <a:pt x="184795" y="219533"/>
                  <a:pt x="172508" y="250827"/>
                  <a:pt x="184150" y="215900"/>
                </a:cubicBezTo>
                <a:cubicBezTo>
                  <a:pt x="177252" y="29643"/>
                  <a:pt x="177800" y="101639"/>
                  <a:pt x="177800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36 Forma libre"/>
          <p:cNvSpPr/>
          <p:nvPr/>
        </p:nvSpPr>
        <p:spPr>
          <a:xfrm>
            <a:off x="9581532" y="4195718"/>
            <a:ext cx="215086" cy="426746"/>
          </a:xfrm>
          <a:custGeom>
            <a:avLst/>
            <a:gdLst>
              <a:gd name="connsiteX0" fmla="*/ 0 w 184150"/>
              <a:gd name="connsiteY0" fmla="*/ 425450 h 425450"/>
              <a:gd name="connsiteX1" fmla="*/ 38100 w 184150"/>
              <a:gd name="connsiteY1" fmla="*/ 412750 h 425450"/>
              <a:gd name="connsiteX2" fmla="*/ 50800 w 184150"/>
              <a:gd name="connsiteY2" fmla="*/ 393700 h 425450"/>
              <a:gd name="connsiteX3" fmla="*/ 88900 w 184150"/>
              <a:gd name="connsiteY3" fmla="*/ 361950 h 425450"/>
              <a:gd name="connsiteX4" fmla="*/ 114300 w 184150"/>
              <a:gd name="connsiteY4" fmla="*/ 336550 h 425450"/>
              <a:gd name="connsiteX5" fmla="*/ 139700 w 184150"/>
              <a:gd name="connsiteY5" fmla="*/ 298450 h 425450"/>
              <a:gd name="connsiteX6" fmla="*/ 165100 w 184150"/>
              <a:gd name="connsiteY6" fmla="*/ 254000 h 425450"/>
              <a:gd name="connsiteX7" fmla="*/ 184150 w 184150"/>
              <a:gd name="connsiteY7" fmla="*/ 215900 h 425450"/>
              <a:gd name="connsiteX8" fmla="*/ 177800 w 184150"/>
              <a:gd name="connsiteY8" fmla="*/ 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50" h="425450">
                <a:moveTo>
                  <a:pt x="0" y="425450"/>
                </a:moveTo>
                <a:cubicBezTo>
                  <a:pt x="12700" y="421217"/>
                  <a:pt x="26748" y="419845"/>
                  <a:pt x="38100" y="412750"/>
                </a:cubicBezTo>
                <a:cubicBezTo>
                  <a:pt x="44572" y="408705"/>
                  <a:pt x="45914" y="399563"/>
                  <a:pt x="50800" y="393700"/>
                </a:cubicBezTo>
                <a:cubicBezTo>
                  <a:pt x="66079" y="375365"/>
                  <a:pt x="70169" y="374437"/>
                  <a:pt x="88900" y="361950"/>
                </a:cubicBezTo>
                <a:cubicBezTo>
                  <a:pt x="105833" y="311150"/>
                  <a:pt x="80433" y="370417"/>
                  <a:pt x="114300" y="336550"/>
                </a:cubicBezTo>
                <a:cubicBezTo>
                  <a:pt x="125093" y="325757"/>
                  <a:pt x="131233" y="311150"/>
                  <a:pt x="139700" y="298450"/>
                </a:cubicBezTo>
                <a:cubicBezTo>
                  <a:pt x="170642" y="252038"/>
                  <a:pt x="132874" y="310396"/>
                  <a:pt x="165100" y="254000"/>
                </a:cubicBezTo>
                <a:cubicBezTo>
                  <a:pt x="184795" y="219533"/>
                  <a:pt x="172508" y="250827"/>
                  <a:pt x="184150" y="215900"/>
                </a:cubicBezTo>
                <a:cubicBezTo>
                  <a:pt x="177252" y="29643"/>
                  <a:pt x="177800" y="101639"/>
                  <a:pt x="177800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37 Forma libre"/>
          <p:cNvSpPr/>
          <p:nvPr/>
        </p:nvSpPr>
        <p:spPr>
          <a:xfrm rot="18806108">
            <a:off x="9679180" y="3755230"/>
            <a:ext cx="234876" cy="338768"/>
          </a:xfrm>
          <a:custGeom>
            <a:avLst/>
            <a:gdLst>
              <a:gd name="connsiteX0" fmla="*/ 0 w 184150"/>
              <a:gd name="connsiteY0" fmla="*/ 425450 h 425450"/>
              <a:gd name="connsiteX1" fmla="*/ 38100 w 184150"/>
              <a:gd name="connsiteY1" fmla="*/ 412750 h 425450"/>
              <a:gd name="connsiteX2" fmla="*/ 50800 w 184150"/>
              <a:gd name="connsiteY2" fmla="*/ 393700 h 425450"/>
              <a:gd name="connsiteX3" fmla="*/ 88900 w 184150"/>
              <a:gd name="connsiteY3" fmla="*/ 361950 h 425450"/>
              <a:gd name="connsiteX4" fmla="*/ 114300 w 184150"/>
              <a:gd name="connsiteY4" fmla="*/ 336550 h 425450"/>
              <a:gd name="connsiteX5" fmla="*/ 139700 w 184150"/>
              <a:gd name="connsiteY5" fmla="*/ 298450 h 425450"/>
              <a:gd name="connsiteX6" fmla="*/ 165100 w 184150"/>
              <a:gd name="connsiteY6" fmla="*/ 254000 h 425450"/>
              <a:gd name="connsiteX7" fmla="*/ 184150 w 184150"/>
              <a:gd name="connsiteY7" fmla="*/ 215900 h 425450"/>
              <a:gd name="connsiteX8" fmla="*/ 177800 w 184150"/>
              <a:gd name="connsiteY8" fmla="*/ 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50" h="425450">
                <a:moveTo>
                  <a:pt x="0" y="425450"/>
                </a:moveTo>
                <a:cubicBezTo>
                  <a:pt x="12700" y="421217"/>
                  <a:pt x="26748" y="419845"/>
                  <a:pt x="38100" y="412750"/>
                </a:cubicBezTo>
                <a:cubicBezTo>
                  <a:pt x="44572" y="408705"/>
                  <a:pt x="45914" y="399563"/>
                  <a:pt x="50800" y="393700"/>
                </a:cubicBezTo>
                <a:cubicBezTo>
                  <a:pt x="66079" y="375365"/>
                  <a:pt x="70169" y="374437"/>
                  <a:pt x="88900" y="361950"/>
                </a:cubicBezTo>
                <a:cubicBezTo>
                  <a:pt x="105833" y="311150"/>
                  <a:pt x="80433" y="370417"/>
                  <a:pt x="114300" y="336550"/>
                </a:cubicBezTo>
                <a:cubicBezTo>
                  <a:pt x="125093" y="325757"/>
                  <a:pt x="131233" y="311150"/>
                  <a:pt x="139700" y="298450"/>
                </a:cubicBezTo>
                <a:cubicBezTo>
                  <a:pt x="170642" y="252038"/>
                  <a:pt x="132874" y="310396"/>
                  <a:pt x="165100" y="254000"/>
                </a:cubicBezTo>
                <a:cubicBezTo>
                  <a:pt x="184795" y="219533"/>
                  <a:pt x="172508" y="250827"/>
                  <a:pt x="184150" y="215900"/>
                </a:cubicBezTo>
                <a:cubicBezTo>
                  <a:pt x="177252" y="29643"/>
                  <a:pt x="177800" y="101639"/>
                  <a:pt x="177800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38 CuadroTexto"/>
          <p:cNvSpPr txBox="1"/>
          <p:nvPr/>
        </p:nvSpPr>
        <p:spPr>
          <a:xfrm>
            <a:off x="10127689" y="4915053"/>
            <a:ext cx="12057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1400" b="1" dirty="0"/>
              <a:t>Manteo Ap.</a:t>
            </a:r>
          </a:p>
        </p:txBody>
      </p:sp>
      <p:sp>
        <p:nvSpPr>
          <p:cNvPr id="35" name="39 CuadroTexto"/>
          <p:cNvSpPr txBox="1"/>
          <p:nvPr/>
        </p:nvSpPr>
        <p:spPr>
          <a:xfrm>
            <a:off x="8229867" y="5112419"/>
            <a:ext cx="13131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1400" b="1" dirty="0"/>
              <a:t>Manteo Real</a:t>
            </a:r>
          </a:p>
        </p:txBody>
      </p:sp>
      <p:cxnSp>
        <p:nvCxnSpPr>
          <p:cNvPr id="36" name="28 Conector recto de flecha"/>
          <p:cNvCxnSpPr/>
          <p:nvPr/>
        </p:nvCxnSpPr>
        <p:spPr>
          <a:xfrm>
            <a:off x="8275373" y="4283791"/>
            <a:ext cx="431800" cy="879428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8">
                <a:extLst>
                  <a:ext uri="{FF2B5EF4-FFF2-40B4-BE49-F238E27FC236}">
                    <a16:creationId xmlns:a16="http://schemas.microsoft.com/office/drawing/2014/main" id="{C071F4F4-6A07-4EF3-A237-6EF7A8FD2525}"/>
                  </a:ext>
                </a:extLst>
              </p:cNvPr>
              <p:cNvSpPr txBox="1"/>
              <p:nvPr/>
            </p:nvSpPr>
            <p:spPr>
              <a:xfrm>
                <a:off x="479793" y="2214296"/>
                <a:ext cx="5179688" cy="646331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𝑻𝒈</m:t>
                      </m:r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(</m:t>
                      </m:r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) = </m:t>
                      </m:r>
                      <m:r>
                        <a:rPr lang="es-CL" sz="3600" b="1" i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𝑻𝒈</m:t>
                      </m:r>
                      <m:d>
                        <m:dPr>
                          <m:ctrlPr>
                            <a:rPr lang="es-CL" sz="3600" b="1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1" i="1" dirty="0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𝜹</m:t>
                          </m:r>
                        </m:e>
                      </m:d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𝑺𝒆𝒏</m:t>
                      </m:r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(</m:t>
                      </m:r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𝜷</m:t>
                      </m:r>
                      <m:r>
                        <a:rPr lang="es-CL" sz="3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L" sz="3600" b="1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CuadroTexto 8">
                <a:extLst>
                  <a:ext uri="{FF2B5EF4-FFF2-40B4-BE49-F238E27FC236}">
                    <a16:creationId xmlns:a16="http://schemas.microsoft.com/office/drawing/2014/main" id="{C071F4F4-6A07-4EF3-A237-6EF7A8FD2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93" y="2214296"/>
                <a:ext cx="5179688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1 Rectángulo"/>
          <p:cNvSpPr/>
          <p:nvPr/>
        </p:nvSpPr>
        <p:spPr>
          <a:xfrm>
            <a:off x="510834" y="6340318"/>
            <a:ext cx="7514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Tutorial </a:t>
            </a:r>
            <a:r>
              <a:rPr lang="es-CL" dirty="0">
                <a:hlinkClick r:id="rId8"/>
              </a:rPr>
              <a:t>https://www.youtube.com/watch?v=JTXp8fW5VvQ#t=4m42s</a:t>
            </a:r>
            <a:endParaRPr lang="es-CL" dirty="0"/>
          </a:p>
          <a:p>
            <a:endParaRPr lang="es-C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3 CuadroTexto"/>
              <p:cNvSpPr txBox="1"/>
              <p:nvPr/>
            </p:nvSpPr>
            <p:spPr>
              <a:xfrm>
                <a:off x="22267" y="3002937"/>
                <a:ext cx="5936020" cy="24764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342900" defTabSz="91440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s-CL" sz="3200" b="0" i="1" dirty="0" smtClean="0">
                        <a:effectLst/>
                        <a:latin typeface="Cambria Math" panose="02040503050406030204" pitchFamily="18" charset="0"/>
                        <a:ea typeface="Cambria Math"/>
                      </a:rPr>
                      <m:t>𝛼</m:t>
                    </m:r>
                  </m:oMath>
                </a14:m>
                <a:r>
                  <a:rPr lang="es-CL" sz="3200" dirty="0">
                    <a:effectLst/>
                    <a:latin typeface="+mj-lt"/>
                    <a:ea typeface="Cambria Math"/>
                  </a:rPr>
                  <a:t>: manteo aparente</a:t>
                </a:r>
              </a:p>
              <a:p>
                <a:pPr marL="342900" defTabSz="91440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s-CL" sz="3200" b="0" i="1" dirty="0">
                        <a:effectLst/>
                        <a:latin typeface="Cambria Math" panose="02040503050406030204" pitchFamily="18" charset="0"/>
                        <a:ea typeface="Cambria Math"/>
                      </a:rPr>
                      <m:t>𝛽</m:t>
                    </m:r>
                  </m:oMath>
                </a14:m>
                <a:r>
                  <a:rPr lang="en-US" sz="3200" dirty="0">
                    <a:effectLst/>
                    <a:latin typeface="+mj-lt"/>
                  </a:rPr>
                  <a:t>: </a:t>
                </a:r>
                <a:r>
                  <a:rPr lang="en-US" sz="3200" dirty="0" err="1">
                    <a:effectLst/>
                    <a:latin typeface="+mj-lt"/>
                  </a:rPr>
                  <a:t>oblicuidad</a:t>
                </a:r>
                <a:r>
                  <a:rPr lang="en-US" sz="3200" dirty="0">
                    <a:effectLst/>
                    <a:latin typeface="+mj-lt"/>
                  </a:rPr>
                  <a:t> del </a:t>
                </a:r>
                <a:r>
                  <a:rPr lang="en-US" sz="3200" dirty="0" err="1">
                    <a:effectLst/>
                    <a:latin typeface="+mj-lt"/>
                  </a:rPr>
                  <a:t>corte</a:t>
                </a:r>
                <a:endParaRPr lang="en-US" sz="3200" dirty="0">
                  <a:effectLst/>
                  <a:latin typeface="+mj-lt"/>
                </a:endParaRPr>
              </a:p>
              <a:p>
                <a:pPr marL="342900" defTabSz="91440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s-CL" sz="3200" b="0" i="1" dirty="0">
                        <a:effectLst/>
                        <a:latin typeface="Cambria Math" panose="02040503050406030204" pitchFamily="18" charset="0"/>
                        <a:ea typeface="Cambria Math"/>
                      </a:rPr>
                      <m:t>𝛿</m:t>
                    </m:r>
                  </m:oMath>
                </a14:m>
                <a:r>
                  <a:rPr lang="en-US" sz="3200" dirty="0">
                    <a:effectLst/>
                    <a:latin typeface="+mj-lt"/>
                  </a:rPr>
                  <a:t>: </a:t>
                </a:r>
                <a:r>
                  <a:rPr lang="en-US" sz="3200" dirty="0" err="1">
                    <a:effectLst/>
                    <a:latin typeface="+mj-lt"/>
                  </a:rPr>
                  <a:t>manteo</a:t>
                </a:r>
                <a:r>
                  <a:rPr lang="en-US" sz="3200" dirty="0">
                    <a:effectLst/>
                    <a:latin typeface="+mj-lt"/>
                  </a:rPr>
                  <a:t> real</a:t>
                </a:r>
              </a:p>
            </p:txBody>
          </p:sp>
        </mc:Choice>
        <mc:Fallback xmlns="">
          <p:sp>
            <p:nvSpPr>
              <p:cNvPr id="39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7" y="3002937"/>
                <a:ext cx="5936020" cy="2476444"/>
              </a:xfrm>
              <a:prstGeom prst="rect">
                <a:avLst/>
              </a:prstGeom>
              <a:blipFill>
                <a:blip r:embed="rId9"/>
                <a:stretch>
                  <a:fillRect t="-541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r>
              <a:rPr lang="es-ES" dirty="0" smtClean="0"/>
              <a:t>15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790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 descr="elemento decorativo">
            <a:extLst>
              <a:ext uri="{FF2B5EF4-FFF2-40B4-BE49-F238E27FC236}">
                <a16:creationId xmlns:a16="http://schemas.microsoft.com/office/drawing/2014/main" id="{E7CA0621-717C-4BE7-AA89-263F3E2C5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10201" y="0"/>
            <a:ext cx="6781800" cy="6873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841" y="420215"/>
            <a:ext cx="5613776" cy="2257167"/>
          </a:xfrm>
        </p:spPr>
        <p:txBody>
          <a:bodyPr rtlCol="0"/>
          <a:lstStyle/>
          <a:p>
            <a:r>
              <a:rPr lang="es-ES" b="1" dirty="0" smtClean="0"/>
              <a:t>ESPESOR APARENTE</a:t>
            </a:r>
            <a:endParaRPr lang="es-ES" b="1" dirty="0"/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F4B20246-8F91-4C8B-87D3-C25A74AE7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9186" y="2237956"/>
            <a:ext cx="4584265" cy="3159033"/>
          </a:xfrm>
        </p:spPr>
        <p:txBody>
          <a:bodyPr rtlCol="0">
            <a:normAutofit/>
          </a:bodyPr>
          <a:lstStyle/>
          <a:p>
            <a:pPr algn="just">
              <a:buClr>
                <a:schemeClr val="accent1"/>
              </a:buClr>
            </a:pPr>
            <a:r>
              <a:rPr lang="es-ES" sz="3000" dirty="0"/>
              <a:t>Es el espesor que se observa al cortar una capa en una dirección no perpendicular </a:t>
            </a:r>
          </a:p>
        </p:txBody>
      </p:sp>
      <p:pic>
        <p:nvPicPr>
          <p:cNvPr id="38" name="Marcador de posición de imagen 37">
            <a:extLst>
              <a:ext uri="{FF2B5EF4-FFF2-40B4-BE49-F238E27FC236}">
                <a16:creationId xmlns:a16="http://schemas.microsoft.com/office/drawing/2014/main" id="{C886B6F2-4AAC-43D2-A11D-9091D2951504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25" y="1693194"/>
            <a:ext cx="5216321" cy="3485451"/>
          </a:xfrm>
        </p:spPr>
      </p:pic>
      <p:grpSp>
        <p:nvGrpSpPr>
          <p:cNvPr id="20" name="Grupo 19" descr="elemento decorativo">
            <a:extLst>
              <a:ext uri="{FF2B5EF4-FFF2-40B4-BE49-F238E27FC236}">
                <a16:creationId xmlns:a16="http://schemas.microsoft.com/office/drawing/2014/main" id="{102A00D8-5A4C-491C-AFE5-697213105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230137" y="230352"/>
            <a:ext cx="5195475" cy="6411135"/>
            <a:chOff x="4578588" y="945960"/>
            <a:chExt cx="6866649" cy="5220000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upo 23" descr="elemento decorativo">
            <a:extLst>
              <a:ext uri="{FF2B5EF4-FFF2-40B4-BE49-F238E27FC236}">
                <a16:creationId xmlns:a16="http://schemas.microsoft.com/office/drawing/2014/main" id="{73816130-6E62-41EF-B818-D7CD343704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 flipH="1" flipV="1">
            <a:off x="5408664" y="219107"/>
            <a:ext cx="6563918" cy="6411136"/>
            <a:chOff x="4577230" y="945960"/>
            <a:chExt cx="6868007" cy="5220000"/>
          </a:xfrm>
        </p:grpSpPr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riángulo isósceles 38" descr="elemento decorativo">
            <a:extLst>
              <a:ext uri="{FF2B5EF4-FFF2-40B4-BE49-F238E27FC236}">
                <a16:creationId xmlns:a16="http://schemas.microsoft.com/office/drawing/2014/main" id="{B8447291-9832-4B76-BD34-EE4A5E1E96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10696001" y="5351954"/>
            <a:ext cx="1260000" cy="1260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s-ES"/>
          </a:p>
        </p:txBody>
      </p:sp>
      <p:sp>
        <p:nvSpPr>
          <p:cNvPr id="15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3043354" y="5757273"/>
            <a:ext cx="622497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</a:rPr>
              <a:t>Espesor Real &lt; Espesor Aparente</a:t>
            </a:r>
            <a:endParaRPr lang="es-CL" sz="3200" dirty="0">
              <a:solidFill>
                <a:schemeClr val="bg1"/>
              </a:solidFill>
            </a:endParaRPr>
          </a:p>
        </p:txBody>
      </p:sp>
      <p:sp>
        <p:nvSpPr>
          <p:cNvPr id="16" name="Marcador de número de diapositiva 3">
            <a:extLst>
              <a:ext uri="{FF2B5EF4-FFF2-40B4-BE49-F238E27FC236}">
                <a16:creationId xmlns:a16="http://schemas.microsoft.com/office/drawing/2014/main" id="{B974DFA8-81C4-45D1-893A-651A1BE6F063}"/>
              </a:ext>
            </a:extLst>
          </p:cNvPr>
          <p:cNvSpPr txBox="1">
            <a:spLocks/>
          </p:cNvSpPr>
          <p:nvPr/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txBody>
          <a:bodyPr vert="horz" lIns="18288" tIns="45720" rIns="18288" bIns="45720" rtlCol="0" anchor="ctr">
            <a:noAutofit/>
          </a:bodyPr>
          <a:lstStyle>
            <a:defPPr rtl="0">
              <a:defRPr lang="es-es"/>
            </a:defPPr>
            <a:lvl1pPr marL="0" algn="ctr" defTabSz="457200" rtl="0" eaLnBrk="1" latinLnBrk="0" hangingPunct="1">
              <a:defRPr sz="8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AA3C41C-D736-4C28-9251-F3D920093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3" t="37285" r="27170" b="33631"/>
          <a:stretch/>
        </p:blipFill>
        <p:spPr>
          <a:xfrm>
            <a:off x="2880986" y="2639374"/>
            <a:ext cx="9147322" cy="296688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>
            <a:normAutofit fontScale="55000" lnSpcReduction="20000"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74379" y="2927894"/>
            <a:ext cx="329188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D60FFB-5EB0-4F82-A461-10F183362BB7}"/>
              </a:ext>
            </a:extLst>
          </p:cNvPr>
          <p:cNvSpPr txBox="1"/>
          <p:nvPr/>
        </p:nvSpPr>
        <p:spPr>
          <a:xfrm>
            <a:off x="924067" y="984859"/>
            <a:ext cx="10326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La distancia entre el piso de una capa (piso= límite inferior) y techo (límite superior) se llama espesor real. </a:t>
            </a:r>
            <a:r>
              <a:rPr lang="es-ES" sz="2800" dirty="0" smtClean="0"/>
              <a:t>Si </a:t>
            </a:r>
            <a:r>
              <a:rPr lang="es-ES" sz="2800" dirty="0"/>
              <a:t>la capa está </a:t>
            </a:r>
            <a:r>
              <a:rPr lang="es-ES" sz="2800" dirty="0" smtClean="0"/>
              <a:t>cortada, </a:t>
            </a:r>
            <a:r>
              <a:rPr lang="es-ES" sz="2800" dirty="0"/>
              <a:t>aparece un espesor aparente</a:t>
            </a:r>
            <a:endParaRPr lang="es-CL" sz="2800" dirty="0"/>
          </a:p>
        </p:txBody>
      </p:sp>
      <p:sp>
        <p:nvSpPr>
          <p:cNvPr id="8" name="Marcador de número de diapositiva 9"/>
          <p:cNvSpPr txBox="1">
            <a:spLocks/>
          </p:cNvSpPr>
          <p:nvPr/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 rtl="0">
              <a:defRPr lang="es-es"/>
            </a:defPPr>
            <a:lvl1pPr marL="0" algn="ctr" defTabSz="457200" rtl="0" eaLnBrk="1" latinLnBrk="0" hangingPunct="1">
              <a:defRPr sz="8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17</a:t>
            </a:r>
            <a:endParaRPr lang="es-CL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3556896" y="-222695"/>
            <a:ext cx="5060513" cy="171512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ESPESOR APARENTE</a:t>
            </a:r>
            <a:endParaRPr lang="es-ES" sz="4000" dirty="0"/>
          </a:p>
        </p:txBody>
      </p:sp>
      <p:sp>
        <p:nvSpPr>
          <p:cNvPr id="13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124789" y="5296000"/>
            <a:ext cx="622497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</a:rPr>
              <a:t>Espesor Real &lt; Espesor Aparente</a:t>
            </a:r>
            <a:endParaRPr lang="es-C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" dirty="0" smtClean="0"/>
              <a:t>18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E08F98-1BF8-4C90-B8EE-0A796A6BE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932" y="1552341"/>
            <a:ext cx="5582511" cy="3730132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E95361F-B219-4C09-8497-07AAED79F920}"/>
              </a:ext>
            </a:extLst>
          </p:cNvPr>
          <p:cNvCxnSpPr>
            <a:cxnSpLocks/>
          </p:cNvCxnSpPr>
          <p:nvPr/>
        </p:nvCxnSpPr>
        <p:spPr>
          <a:xfrm>
            <a:off x="8097116" y="3481028"/>
            <a:ext cx="473860" cy="72225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45763D6-EF92-4338-B597-6A88EF46A443}"/>
              </a:ext>
            </a:extLst>
          </p:cNvPr>
          <p:cNvCxnSpPr>
            <a:cxnSpLocks/>
          </p:cNvCxnSpPr>
          <p:nvPr/>
        </p:nvCxnSpPr>
        <p:spPr>
          <a:xfrm flipH="1">
            <a:off x="8097117" y="3481028"/>
            <a:ext cx="1680867" cy="0"/>
          </a:xfrm>
          <a:prstGeom prst="line">
            <a:avLst/>
          </a:prstGeom>
          <a:ln w="76200">
            <a:solidFill>
              <a:srgbClr val="4DE8FD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FB0BD5-A207-43BB-AED0-FD12507DF32E}"/>
              </a:ext>
            </a:extLst>
          </p:cNvPr>
          <p:cNvSpPr txBox="1"/>
          <p:nvPr/>
        </p:nvSpPr>
        <p:spPr>
          <a:xfrm>
            <a:off x="8728865" y="2922986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4DE8F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CL" sz="2400" b="1" baseline="-25000" dirty="0" err="1">
                <a:solidFill>
                  <a:srgbClr val="4DE8F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apar</a:t>
            </a:r>
            <a:endParaRPr lang="es-CL" sz="2400" b="1" baseline="-25000" dirty="0">
              <a:solidFill>
                <a:srgbClr val="4DE8F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2AD950-D7A6-4F5F-8804-962F7C55325A}"/>
              </a:ext>
            </a:extLst>
          </p:cNvPr>
          <p:cNvSpPr txBox="1"/>
          <p:nvPr/>
        </p:nvSpPr>
        <p:spPr>
          <a:xfrm>
            <a:off x="7536014" y="363595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s-CL" sz="2400" b="1" baseline="-25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</a:t>
            </a:r>
            <a:endParaRPr lang="es-CL" sz="2400" b="1" baseline="-2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3556896" y="-222695"/>
            <a:ext cx="5060513" cy="171512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ESPESOR APARENTE</a:t>
            </a:r>
            <a:endParaRPr lang="es-E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ítulo 1"/>
              <p:cNvSpPr txBox="1">
                <a:spLocks/>
              </p:cNvSpPr>
              <p:nvPr/>
            </p:nvSpPr>
            <p:spPr bwMode="black">
              <a:xfrm>
                <a:off x="412205" y="1552340"/>
                <a:ext cx="7101897" cy="11764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 cap="sq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500" b="0" kern="1200" cap="none" spc="0" baseline="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𝑺𝒆𝒏</m:t>
                      </m:r>
                      <m:r>
                        <a:rPr lang="es-CL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𝒎𝒂𝒏𝒕𝒆𝒐</m:t>
                          </m:r>
                        </m:e>
                      </m:d>
                      <m:r>
                        <a:rPr lang="es-CL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𝑬𝒔𝒑𝒆𝒔𝒐𝒓</m:t>
                          </m:r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𝒓𝒆𝒂𝒍</m:t>
                          </m:r>
                        </m:num>
                        <m:den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𝑬𝒔𝒑𝒆𝒔𝒐𝒓</m:t>
                          </m:r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CL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𝑨𝒑𝒂𝒓𝒆𝒏𝒕𝒆</m:t>
                          </m:r>
                        </m:den>
                      </m:f>
                    </m:oMath>
                  </m:oMathPara>
                </a14:m>
                <a:endParaRPr lang="en-US" sz="3200" b="1" dirty="0" smtClean="0">
                  <a:solidFill>
                    <a:srgbClr val="FFFFFF"/>
                  </a:solidFill>
                </a:endParaRPr>
              </a:p>
              <a:p>
                <a:endParaRPr lang="en-US" sz="800" b="1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8" name="Títu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black">
              <a:xfrm>
                <a:off x="412205" y="1552340"/>
                <a:ext cx="7101897" cy="11764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0" cap="sq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8">
            <a:extLst>
              <a:ext uri="{FF2B5EF4-FFF2-40B4-BE49-F238E27FC236}">
                <a16:creationId xmlns:a16="http://schemas.microsoft.com/office/drawing/2014/main" id="{C071F4F4-6A07-4EF3-A237-6EF7A8FD2525}"/>
              </a:ext>
            </a:extLst>
          </p:cNvPr>
          <p:cNvSpPr txBox="1"/>
          <p:nvPr/>
        </p:nvSpPr>
        <p:spPr>
          <a:xfrm>
            <a:off x="445510" y="4580155"/>
            <a:ext cx="47125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</a:rPr>
              <a:t>Espesor Real &lt; Espesor Aparente</a:t>
            </a:r>
            <a:endParaRPr lang="es-CL" sz="240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66237" y="5656442"/>
            <a:ext cx="948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Página con paso a paso: </a:t>
            </a:r>
            <a:r>
              <a:rPr lang="es-CL" dirty="0" smtClean="0">
                <a:hlinkClick r:id="rId5"/>
              </a:rPr>
              <a:t>https</a:t>
            </a:r>
            <a:r>
              <a:rPr lang="es-CL" dirty="0">
                <a:hlinkClick r:id="rId5"/>
              </a:rPr>
              <a:t>://www.geologiaestructural.com/perfiles-geologicos-2</a:t>
            </a:r>
            <a:r>
              <a:rPr lang="es-CL" dirty="0" smtClean="0">
                <a:hlinkClick r:id="rId5"/>
              </a:rPr>
              <a:t>/</a:t>
            </a:r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11" y="3537290"/>
            <a:ext cx="4490258" cy="7635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45510" y="3209232"/>
            <a:ext cx="4490259" cy="36933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Para perfiles oblicuos al rumbo del estrato</a:t>
            </a:r>
            <a:endParaRPr lang="es-CL" dirty="0"/>
          </a:p>
        </p:txBody>
      </p:sp>
      <p:sp>
        <p:nvSpPr>
          <p:cNvPr id="21" name="Rectángulo 20"/>
          <p:cNvSpPr/>
          <p:nvPr/>
        </p:nvSpPr>
        <p:spPr>
          <a:xfrm>
            <a:off x="365407" y="5309593"/>
            <a:ext cx="948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Video tutorial</a:t>
            </a:r>
            <a:r>
              <a:rPr lang="es-CL" dirty="0"/>
              <a:t>: </a:t>
            </a:r>
            <a:r>
              <a:rPr lang="es-CL" dirty="0">
                <a:hlinkClick r:id="rId7"/>
              </a:rPr>
              <a:t>https://</a:t>
            </a:r>
            <a:r>
              <a:rPr lang="es-CL" dirty="0" smtClean="0">
                <a:hlinkClick r:id="rId7"/>
              </a:rPr>
              <a:t>www.youtube.com/watch?v=ZSyZXmOBYDw</a:t>
            </a:r>
            <a:r>
              <a:rPr lang="es-CL" dirty="0" smtClean="0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1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 descr="elemento decorativo">
            <a:extLst>
              <a:ext uri="{FF2B5EF4-FFF2-40B4-BE49-F238E27FC236}">
                <a16:creationId xmlns:a16="http://schemas.microsoft.com/office/drawing/2014/main" id="{90ECD7DE-6ECE-44C1-B0B1-B36869562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">
          <a:xfrm>
            <a:off x="3131820" y="1143017"/>
            <a:ext cx="5928361" cy="4571967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2ADFFFCD-801A-478E-9627-5836490CE680}"/>
              </a:ext>
            </a:extLst>
          </p:cNvPr>
          <p:cNvSpPr txBox="1">
            <a:spLocks/>
          </p:cNvSpPr>
          <p:nvPr/>
        </p:nvSpPr>
        <p:spPr bwMode="blackWhite">
          <a:xfrm>
            <a:off x="3744516" y="2224648"/>
            <a:ext cx="4703084" cy="1188720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ES" b="1" dirty="0" smtClean="0">
                <a:solidFill>
                  <a:schemeClr val="accent2"/>
                </a:solidFill>
              </a:rPr>
              <a:t>Actividad 2</a:t>
            </a:r>
            <a:endParaRPr lang="es-ES" b="1" dirty="0">
              <a:solidFill>
                <a:schemeClr val="accent2"/>
              </a:solidFill>
            </a:endParaRPr>
          </a:p>
        </p:txBody>
      </p:sp>
      <p:sp>
        <p:nvSpPr>
          <p:cNvPr id="33" name="Marcador de posición de texto 2">
            <a:extLst>
              <a:ext uri="{FF2B5EF4-FFF2-40B4-BE49-F238E27FC236}">
                <a16:creationId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3360361"/>
            <a:ext cx="4702968" cy="1139280"/>
          </a:xfrm>
        </p:spPr>
        <p:txBody>
          <a:bodyPr rtlCol="0">
            <a:normAutofit/>
          </a:bodyPr>
          <a:lstStyle/>
          <a:p>
            <a:r>
              <a:rPr lang="es-ES" sz="2400" dirty="0"/>
              <a:t>Dudas, comentarios y trabajo personal </a:t>
            </a:r>
            <a:endParaRPr lang="es-CL" sz="2400" dirty="0"/>
          </a:p>
        </p:txBody>
      </p:sp>
      <p:cxnSp>
        <p:nvCxnSpPr>
          <p:cNvPr id="34" name="Conector recto 33" descr="elemento decorativo">
            <a:extLst>
              <a:ext uri="{FF2B5EF4-FFF2-40B4-BE49-F238E27FC236}">
                <a16:creationId xmlns:a16="http://schemas.microsoft.com/office/drawing/2014/main" id="{052DC118-2E25-449E-B08F-DC7B604FFE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864000" y="3248192"/>
            <a:ext cx="4464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ángulo 34" descr="elemento decorativo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/>
        </p:nvSpPr>
        <p:spPr bwMode="black">
          <a:xfrm>
            <a:off x="3054000" y="1069120"/>
            <a:ext cx="6084000" cy="471976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6" name="Rectángulo 35" descr="elemento decorativo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2964000" y="999300"/>
            <a:ext cx="6264000" cy="48594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2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solidFill>
            <a:srgbClr val="C03E3F"/>
          </a:solidFill>
        </p:spPr>
        <p:txBody>
          <a:bodyPr/>
          <a:lstStyle/>
          <a:p>
            <a:r>
              <a:rPr lang="es-ES" dirty="0" smtClean="0"/>
              <a:t>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268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0270F-4A45-4510-A89E-D4AA30CD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01" y="211265"/>
            <a:ext cx="6296797" cy="1188720"/>
          </a:xfrm>
        </p:spPr>
        <p:txBody>
          <a:bodyPr/>
          <a:lstStyle/>
          <a:p>
            <a:r>
              <a:rPr lang="es-ES" dirty="0" smtClean="0"/>
              <a:t>Ejercicio método 3 puntos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F27B2-5FAE-495F-B213-B9D0F0BF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54" y="1814008"/>
            <a:ext cx="6170644" cy="35993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dirty="0"/>
              <a:t>Los puntos  A, B y C son los contactos entre ambas unidades.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Determinar el </a:t>
            </a:r>
            <a:r>
              <a:rPr lang="es-CL" dirty="0" smtClean="0"/>
              <a:t>rumbo/manteo </a:t>
            </a:r>
            <a:r>
              <a:rPr lang="es-CL" dirty="0"/>
              <a:t>del contacto entre las dos unidades</a:t>
            </a:r>
            <a:r>
              <a:rPr lang="es-CL" dirty="0" smtClean="0"/>
              <a:t>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¿</a:t>
            </a:r>
            <a:r>
              <a:rPr lang="es-ES" dirty="0" smtClean="0"/>
              <a:t>Este contacto se encuentra en D? Si es así, ¿Cuánto habría que perforar para encontrarlo?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CDBABF-60B8-47C0-9DC4-62A5837E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7DB60A2-D669-4FF8-B380-F052CA38F482}"/>
              </a:ext>
            </a:extLst>
          </p:cNvPr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 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4ECBCE6-AD2C-4944-9545-9EB87C9A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/>
          <a:stretch/>
        </p:blipFill>
        <p:spPr bwMode="auto">
          <a:xfrm>
            <a:off x="6938890" y="211265"/>
            <a:ext cx="5253110" cy="57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/>
          <p:cNvCxnSpPr/>
          <p:nvPr/>
        </p:nvCxnSpPr>
        <p:spPr>
          <a:xfrm>
            <a:off x="7287065" y="5936189"/>
            <a:ext cx="4543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3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 descr="elemento decorativo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/>
        </p:nvSpPr>
        <p:spPr bwMode="black">
          <a:xfrm>
            <a:off x="1885627" y="1426370"/>
            <a:ext cx="9016692" cy="403760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8" name="Rectángulo 17" descr="elemento decorativo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1761060" y="1307776"/>
            <a:ext cx="9283458" cy="428961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4" name="Rectángulo 53" descr="elemento decorativo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026641" y="1503000"/>
            <a:ext cx="8649769" cy="3852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7" name="Marcador de posición de texto 16">
            <a:extLst>
              <a:ext uri="{FF2B5EF4-FFF2-40B4-BE49-F238E27FC236}">
                <a16:creationId xmlns:a16="http://schemas.microsoft.com/office/drawing/2014/main" id="{3246D675-67E5-4555-A221-CF4852102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s-ES" b="1" dirty="0"/>
              <a:t>N</a:t>
            </a:r>
          </a:p>
        </p:txBody>
      </p:sp>
      <p:sp>
        <p:nvSpPr>
          <p:cNvPr id="39" name="Marcador de posición de texto 38">
            <a:extLst>
              <a:ext uri="{FF2B5EF4-FFF2-40B4-BE49-F238E27FC236}">
                <a16:creationId xmlns:a16="http://schemas.microsoft.com/office/drawing/2014/main" id="{7DCC9775-E9C4-4A98-919A-D7C474DAA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s-ES" b="1"/>
              <a:t>E</a:t>
            </a:r>
          </a:p>
        </p:txBody>
      </p:sp>
      <p:sp>
        <p:nvSpPr>
          <p:cNvPr id="40" name="Marcador de posición de texto 39">
            <a:extLst>
              <a:ext uri="{FF2B5EF4-FFF2-40B4-BE49-F238E27FC236}">
                <a16:creationId xmlns:a16="http://schemas.microsoft.com/office/drawing/2014/main" id="{175DE801-F024-40F4-9D87-C92972A0A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es-ES" b="1"/>
              <a:t>S</a:t>
            </a:r>
          </a:p>
        </p:txBody>
      </p:sp>
      <p:sp>
        <p:nvSpPr>
          <p:cNvPr id="41" name="Marcador de posición de texto 40">
            <a:extLst>
              <a:ext uri="{FF2B5EF4-FFF2-40B4-BE49-F238E27FC236}">
                <a16:creationId xmlns:a16="http://schemas.microsoft.com/office/drawing/2014/main" id="{9AA70E4C-E817-4A4E-93CC-9733B4AE5F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s-ES" b="1"/>
              <a:t>O</a:t>
            </a:r>
          </a:p>
        </p:txBody>
      </p:sp>
      <p:sp>
        <p:nvSpPr>
          <p:cNvPr id="37" name="Título 36">
            <a:extLst>
              <a:ext uri="{FF2B5EF4-FFF2-40B4-BE49-F238E27FC236}">
                <a16:creationId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825" y="1573121"/>
            <a:ext cx="7880350" cy="1709032"/>
          </a:xfrm>
        </p:spPr>
        <p:txBody>
          <a:bodyPr rtlCol="0">
            <a:normAutofit/>
          </a:bodyPr>
          <a:lstStyle/>
          <a:p>
            <a:r>
              <a:rPr lang="es-CL" sz="5400" dirty="0"/>
              <a:t>Clase Auxiliar </a:t>
            </a:r>
            <a:r>
              <a:rPr lang="es-CL" sz="5400" dirty="0" smtClean="0"/>
              <a:t>2</a:t>
            </a:r>
            <a:r>
              <a:rPr lang="es-CL" sz="4400" dirty="0"/>
              <a:t/>
            </a:r>
            <a:br>
              <a:rPr lang="es-CL" sz="4400" dirty="0"/>
            </a:br>
            <a:r>
              <a:rPr lang="es-CL" sz="2800" dirty="0"/>
              <a:t>Geología de Campo II - otoño 2022</a:t>
            </a:r>
            <a:endParaRPr lang="es-E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Subtítulo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5769" y="4150811"/>
            <a:ext cx="8411511" cy="968071"/>
          </a:xfrm>
        </p:spPr>
        <p:txBody>
          <a:bodyPr rtlCol="0">
            <a:normAutofit/>
          </a:bodyPr>
          <a:lstStyle/>
          <a:p>
            <a:r>
              <a:rPr lang="es-CL" sz="1200" b="1" dirty="0"/>
              <a:t>Profesor: </a:t>
            </a:r>
            <a:r>
              <a:rPr lang="es-CL" sz="1200" dirty="0"/>
              <a:t>Fernando Poblete G.</a:t>
            </a:r>
          </a:p>
          <a:p>
            <a:r>
              <a:rPr lang="es-CL" sz="1200" b="1" dirty="0"/>
              <a:t>Auxiliar: </a:t>
            </a:r>
            <a:r>
              <a:rPr lang="es-CL" sz="1200" dirty="0"/>
              <a:t>Carolina Monsalve G. </a:t>
            </a:r>
            <a:endParaRPr lang="es-CL" sz="1200" dirty="0" smtClean="0"/>
          </a:p>
          <a:p>
            <a:r>
              <a:rPr lang="es-CL" sz="1200" b="1" dirty="0" smtClean="0"/>
              <a:t>Ayudantes</a:t>
            </a:r>
            <a:r>
              <a:rPr lang="es-CL" sz="1200" b="1" dirty="0"/>
              <a:t>: </a:t>
            </a:r>
            <a:r>
              <a:rPr lang="es-CL" sz="1200" dirty="0"/>
              <a:t>Valeria Pincheira R. y Diego Rodríguez C.</a:t>
            </a:r>
          </a:p>
        </p:txBody>
      </p:sp>
      <p:grpSp>
        <p:nvGrpSpPr>
          <p:cNvPr id="21" name="Grupo 20" descr="brújula">
            <a:extLst>
              <a:ext uri="{FF2B5EF4-FFF2-40B4-BE49-F238E27FC236}">
                <a16:creationId xmlns:a16="http://schemas.microsoft.com/office/drawing/2014/main" id="{AAAED02E-72AD-4F9E-B211-47F95715E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 bwMode="white">
          <a:xfrm>
            <a:off x="9458446" y="482032"/>
            <a:ext cx="2052000" cy="2052000"/>
            <a:chOff x="7452002" y="2805763"/>
            <a:chExt cx="3388474" cy="3388474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32D599C9-C2A3-48CB-9D9A-7AE27BA0F27A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2700000" flipH="1">
              <a:off x="7452000" y="4500000"/>
              <a:ext cx="338847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C1690C3C-C7B5-4535-A5D6-22DBC5630FA8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18900000">
              <a:off x="7452002" y="4500000"/>
              <a:ext cx="338847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Conector recto 26" descr="elemento decorativo">
            <a:extLst>
              <a:ext uri="{FF2B5EF4-FFF2-40B4-BE49-F238E27FC236}">
                <a16:creationId xmlns:a16="http://schemas.microsoft.com/office/drawing/2014/main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620000" y="3221408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67" descr="elemento decorativo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1941342" y="1437564"/>
            <a:ext cx="8735068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5" name="Subtítulo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 txBox="1">
            <a:spLocks/>
          </p:cNvSpPr>
          <p:nvPr/>
        </p:nvSpPr>
        <p:spPr>
          <a:xfrm>
            <a:off x="1890244" y="3081961"/>
            <a:ext cx="8411511" cy="96807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3200" dirty="0" smtClean="0"/>
              <a:t>Mapas geológicos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407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4750"/>
          <a:stretch>
            <a:fillRect/>
          </a:stretch>
        </p:blipFill>
        <p:spPr/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FDCB9-3A6F-4A77-BA3A-391C2F5B6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420" y="1741212"/>
            <a:ext cx="5297398" cy="3710855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S" sz="2400" dirty="0"/>
              <a:t> Une los puntos de cotas extremas (mayor con menor), 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en este caso cota 200 punto A y cota 600 punto C</a:t>
            </a:r>
            <a:r>
              <a:rPr lang="es-ES" sz="2400" dirty="0"/>
              <a:t>, y divide tu recta (en partes iguales) según la cantidad de líneas de cota que tengas entre ambas, 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en este caso en cuatro 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partes (3 líneas)</a:t>
            </a:r>
            <a:r>
              <a:rPr lang="es-ES" sz="2400" dirty="0" smtClean="0"/>
              <a:t>.</a:t>
            </a:r>
            <a:endParaRPr lang="es-ES" sz="2400" dirty="0"/>
          </a:p>
          <a:p>
            <a:pPr marL="0" indent="0">
              <a:buNone/>
            </a:pPr>
            <a:r>
              <a:rPr lang="es-ES" sz="700" dirty="0"/>
              <a:t/>
            </a:r>
            <a:br>
              <a:rPr lang="es-ES" sz="700" dirty="0"/>
            </a:br>
            <a:endParaRPr lang="es-CL" sz="7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1EC633-A7B0-45A9-B0AA-4CCAC94C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CF0DAB-2593-49C2-ABFD-134C68F2C43D}"/>
              </a:ext>
            </a:extLst>
          </p:cNvPr>
          <p:cNvCxnSpPr/>
          <p:nvPr/>
        </p:nvCxnSpPr>
        <p:spPr>
          <a:xfrm>
            <a:off x="6820600" y="3596640"/>
            <a:ext cx="3209665" cy="21943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1B928FC-9823-437E-AA52-3E6EB0166328}"/>
              </a:ext>
            </a:extLst>
          </p:cNvPr>
          <p:cNvCxnSpPr>
            <a:cxnSpLocks/>
          </p:cNvCxnSpPr>
          <p:nvPr/>
        </p:nvCxnSpPr>
        <p:spPr>
          <a:xfrm flipV="1">
            <a:off x="8216476" y="4553742"/>
            <a:ext cx="327791" cy="2894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AA30E2B-F5FC-46ED-B663-02161F9BAA27}"/>
              </a:ext>
            </a:extLst>
          </p:cNvPr>
          <p:cNvCxnSpPr>
            <a:cxnSpLocks/>
          </p:cNvCxnSpPr>
          <p:nvPr/>
        </p:nvCxnSpPr>
        <p:spPr>
          <a:xfrm flipV="1">
            <a:off x="8953067" y="5055576"/>
            <a:ext cx="370306" cy="32615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72F4F5F-AECE-4163-AA22-2B7A308ECB6B}"/>
              </a:ext>
            </a:extLst>
          </p:cNvPr>
          <p:cNvCxnSpPr>
            <a:cxnSpLocks/>
          </p:cNvCxnSpPr>
          <p:nvPr/>
        </p:nvCxnSpPr>
        <p:spPr>
          <a:xfrm flipV="1">
            <a:off x="7445094" y="4006467"/>
            <a:ext cx="400953" cy="35713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F81012-28DB-4AE2-8DCC-084754BC1595}"/>
              </a:ext>
            </a:extLst>
          </p:cNvPr>
          <p:cNvSpPr txBox="1"/>
          <p:nvPr/>
        </p:nvSpPr>
        <p:spPr>
          <a:xfrm rot="2472221">
            <a:off x="8604395" y="5366739"/>
            <a:ext cx="5653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F4E146-DB75-4DE0-B2F1-C1CC5B9B47B8}"/>
              </a:ext>
            </a:extLst>
          </p:cNvPr>
          <p:cNvSpPr txBox="1"/>
          <p:nvPr/>
        </p:nvSpPr>
        <p:spPr>
          <a:xfrm rot="2472221">
            <a:off x="7862414" y="4834880"/>
            <a:ext cx="5653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F980C2E-A96E-4DD9-8871-3D5B1CCE1977}"/>
              </a:ext>
            </a:extLst>
          </p:cNvPr>
          <p:cNvSpPr txBox="1"/>
          <p:nvPr/>
        </p:nvSpPr>
        <p:spPr>
          <a:xfrm rot="2472221">
            <a:off x="7108234" y="4326277"/>
            <a:ext cx="5653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1852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4750"/>
          <a:stretch>
            <a:fillRect/>
          </a:stretch>
        </p:blipFill>
        <p:spPr/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71CAD-3F9F-44DC-BC95-2C17CC8F0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727" y="1947037"/>
            <a:ext cx="5297398" cy="29639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dirty="0">
                <a:solidFill>
                  <a:schemeClr val="bg1"/>
                </a:solidFill>
              </a:rPr>
              <a:t>2. </a:t>
            </a:r>
            <a:r>
              <a:rPr lang="es-ES" dirty="0"/>
              <a:t>Une el punto intermedio de tu estrato con la división correspondiente a la misma altura y obtendrás la línea de rumbo.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En este caso: punto intermedio con punto B</a:t>
            </a:r>
            <a:r>
              <a:rPr lang="es-ES" dirty="0"/>
              <a:t>.</a:t>
            </a:r>
          </a:p>
          <a:p>
            <a:pPr marL="0" indent="0" algn="just">
              <a:buNone/>
            </a:pPr>
            <a:r>
              <a:rPr lang="es-ES" dirty="0"/>
              <a:t>Al trazar la perpendicular puedes medir el ángulo del rumbo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74DFA8-81C4-45D1-893A-651A1BE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2293222-CC9B-487E-A55B-DCCEC370E57E}"/>
              </a:ext>
            </a:extLst>
          </p:cNvPr>
          <p:cNvCxnSpPr>
            <a:cxnSpLocks/>
          </p:cNvCxnSpPr>
          <p:nvPr/>
        </p:nvCxnSpPr>
        <p:spPr>
          <a:xfrm flipV="1">
            <a:off x="7250055" y="2992755"/>
            <a:ext cx="3230376" cy="2620254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CB1A038-C119-415B-8A76-C95A13020998}"/>
              </a:ext>
            </a:extLst>
          </p:cNvPr>
          <p:cNvSpPr txBox="1"/>
          <p:nvPr/>
        </p:nvSpPr>
        <p:spPr>
          <a:xfrm rot="19462087">
            <a:off x="9427281" y="3397319"/>
            <a:ext cx="1487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0070C0"/>
                </a:solidFill>
              </a:rPr>
              <a:t>Línea de rumbo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E1752F8-F92B-49C9-8BB1-AF06E969E70C}"/>
              </a:ext>
            </a:extLst>
          </p:cNvPr>
          <p:cNvCxnSpPr>
            <a:cxnSpLocks/>
          </p:cNvCxnSpPr>
          <p:nvPr/>
        </p:nvCxnSpPr>
        <p:spPr>
          <a:xfrm flipV="1">
            <a:off x="8406150" y="2777755"/>
            <a:ext cx="0" cy="2951723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o 25">
            <a:extLst>
              <a:ext uri="{FF2B5EF4-FFF2-40B4-BE49-F238E27FC236}">
                <a16:creationId xmlns:a16="http://schemas.microsoft.com/office/drawing/2014/main" id="{AC7BC982-8BFB-4AB1-AA56-9B17AD175555}"/>
              </a:ext>
            </a:extLst>
          </p:cNvPr>
          <p:cNvSpPr/>
          <p:nvPr/>
        </p:nvSpPr>
        <p:spPr>
          <a:xfrm>
            <a:off x="7407390" y="3254537"/>
            <a:ext cx="1975761" cy="11816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A9E3D84-D5E8-4DB1-A658-E699F49FD934}"/>
              </a:ext>
            </a:extLst>
          </p:cNvPr>
          <p:cNvSpPr txBox="1"/>
          <p:nvPr/>
        </p:nvSpPr>
        <p:spPr>
          <a:xfrm rot="1195236">
            <a:off x="8744139" y="3070820"/>
            <a:ext cx="8695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400" dirty="0"/>
              <a:t>RUMBO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820600" y="3596640"/>
            <a:ext cx="3209665" cy="2194393"/>
            <a:chOff x="6820600" y="3596640"/>
            <a:chExt cx="3209665" cy="2194393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3FCF0DAB-2593-49C2-ABFD-134C68F2C43D}"/>
                </a:ext>
              </a:extLst>
            </p:cNvPr>
            <p:cNvCxnSpPr/>
            <p:nvPr/>
          </p:nvCxnSpPr>
          <p:spPr>
            <a:xfrm>
              <a:off x="6820600" y="3596640"/>
              <a:ext cx="3209665" cy="21943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1B928FC-9823-437E-AA52-3E6EB0166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6476" y="4553742"/>
              <a:ext cx="327791" cy="28942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DAA30E2B-F5FC-46ED-B663-02161F9BA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3067" y="5055576"/>
              <a:ext cx="370306" cy="32615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72F4F5F-AECE-4163-AA22-2B7A308EC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5094" y="4006467"/>
              <a:ext cx="400953" cy="35713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85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posición de imagen 1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4750"/>
          <a:stretch>
            <a:fillRect/>
          </a:stretch>
        </p:blipFill>
        <p:spPr/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71CAD-3F9F-44DC-BC95-2C17CC8F0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009" y="1603743"/>
            <a:ext cx="5297398" cy="38949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dirty="0">
                <a:solidFill>
                  <a:schemeClr val="bg1"/>
                </a:solidFill>
              </a:rPr>
              <a:t>3. </a:t>
            </a:r>
            <a:r>
              <a:rPr lang="es-CL" dirty="0"/>
              <a:t>T</a:t>
            </a:r>
            <a:r>
              <a:rPr lang="es-ES" dirty="0"/>
              <a:t>raza una línea recta que sea perpendicular a tu línea de rumbo, y que pase por el punto de intersección de tu estrato con otra línea de cota (mayor o menor a la primera),  y traza una línea perpendicular entre dos líneas de rumbo.</a:t>
            </a:r>
          </a:p>
          <a:p>
            <a:pPr marL="0" indent="0" algn="just">
              <a:buNone/>
            </a:pP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En este caso: se eligió el punto A el cuál se unió perpendicularmente con la línea de rumbo ya trazada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s-CL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74DFA8-81C4-45D1-893A-651A1BE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upo 19"/>
          <p:cNvGrpSpPr/>
          <p:nvPr/>
        </p:nvGrpSpPr>
        <p:grpSpPr>
          <a:xfrm>
            <a:off x="8727146" y="4323763"/>
            <a:ext cx="1303119" cy="1467269"/>
            <a:chOff x="9088368" y="3965785"/>
            <a:chExt cx="1139951" cy="1241902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14F4B51-468E-42E9-A39F-6B4301B33F8F}"/>
                </a:ext>
              </a:extLst>
            </p:cNvPr>
            <p:cNvCxnSpPr/>
            <p:nvPr/>
          </p:nvCxnSpPr>
          <p:spPr>
            <a:xfrm flipH="1" flipV="1">
              <a:off x="9179807" y="3965785"/>
              <a:ext cx="1048512" cy="1241902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10539B7-565D-4B0C-8F92-D629593565F2}"/>
                </a:ext>
              </a:extLst>
            </p:cNvPr>
            <p:cNvSpPr/>
            <p:nvPr/>
          </p:nvSpPr>
          <p:spPr>
            <a:xfrm rot="19306196">
              <a:off x="9088368" y="4029605"/>
              <a:ext cx="195071" cy="20726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2293222-CC9B-487E-A55B-DCCEC370E57E}"/>
              </a:ext>
            </a:extLst>
          </p:cNvPr>
          <p:cNvCxnSpPr>
            <a:cxnSpLocks/>
          </p:cNvCxnSpPr>
          <p:nvPr/>
        </p:nvCxnSpPr>
        <p:spPr>
          <a:xfrm flipV="1">
            <a:off x="7250055" y="2992755"/>
            <a:ext cx="3230376" cy="2620254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CB1A038-C119-415B-8A76-C95A13020998}"/>
              </a:ext>
            </a:extLst>
          </p:cNvPr>
          <p:cNvSpPr txBox="1"/>
          <p:nvPr/>
        </p:nvSpPr>
        <p:spPr>
          <a:xfrm rot="19462087">
            <a:off x="9427281" y="3397319"/>
            <a:ext cx="1487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0070C0"/>
                </a:solidFill>
              </a:rPr>
              <a:t>Línea de rumbo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6820600" y="3596640"/>
            <a:ext cx="3209665" cy="2194393"/>
            <a:chOff x="6820600" y="3596640"/>
            <a:chExt cx="3209665" cy="2194393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3FCF0DAB-2593-49C2-ABFD-134C68F2C43D}"/>
                </a:ext>
              </a:extLst>
            </p:cNvPr>
            <p:cNvCxnSpPr/>
            <p:nvPr/>
          </p:nvCxnSpPr>
          <p:spPr>
            <a:xfrm>
              <a:off x="6820600" y="3596640"/>
              <a:ext cx="3209665" cy="21943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11B928FC-9823-437E-AA52-3E6EB0166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6476" y="4553742"/>
              <a:ext cx="327791" cy="28942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AA30E2B-F5FC-46ED-B663-02161F9BA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3067" y="5055576"/>
              <a:ext cx="370306" cy="32615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672F4F5F-AECE-4163-AA22-2B7A308EC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5094" y="4006467"/>
              <a:ext cx="400953" cy="35713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94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A785990B-1BD1-47CA-807A-EA2ED0308745}"/>
              </a:ext>
            </a:extLst>
          </p:cNvPr>
          <p:cNvSpPr/>
          <p:nvPr/>
        </p:nvSpPr>
        <p:spPr>
          <a:xfrm>
            <a:off x="7327392" y="1981890"/>
            <a:ext cx="3669792" cy="19432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>
                <a:solidFill>
                  <a:schemeClr val="tx1"/>
                </a:solidFill>
              </a:rPr>
              <a:t>200</a:t>
            </a:r>
            <a:endParaRPr lang="es-CL">
              <a:solidFill>
                <a:schemeClr val="tx1"/>
              </a:solidFill>
            </a:endParaRPr>
          </a:p>
          <a:p>
            <a:r>
              <a:rPr lang="es-CL">
                <a:solidFill>
                  <a:schemeClr val="tx1"/>
                </a:solidFill>
              </a:rPr>
              <a:t/>
            </a:r>
            <a:br>
              <a:rPr lang="es-CL">
                <a:solidFill>
                  <a:schemeClr val="tx1"/>
                </a:solidFill>
              </a:rPr>
            </a:br>
            <a:endParaRPr lang="es-CL">
              <a:solidFill>
                <a:schemeClr val="tx1"/>
              </a:solidFill>
            </a:endParaRPr>
          </a:p>
        </p:txBody>
      </p:sp>
      <p:pic>
        <p:nvPicPr>
          <p:cNvPr id="20" name="Marcador de posición de imagen 1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4750"/>
          <a:stretch>
            <a:fillRect/>
          </a:stretch>
        </p:blipFill>
        <p:spPr/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71CAD-3F9F-44DC-BC95-2C17CC8F0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692" y="1321716"/>
            <a:ext cx="5297398" cy="2684751"/>
          </a:xfrm>
          <a:ln>
            <a:noFill/>
          </a:ln>
        </p:spPr>
        <p:txBody>
          <a:bodyPr>
            <a:noAutofit/>
          </a:bodyPr>
          <a:lstStyle/>
          <a:p>
            <a:pPr algn="just" fontAlgn="base"/>
            <a:r>
              <a:rPr lang="es-ES" dirty="0"/>
              <a:t>En este caso la distancia entre cotas es de 200.</a:t>
            </a:r>
          </a:p>
          <a:p>
            <a:pPr algn="just" fontAlgn="base"/>
            <a:r>
              <a:rPr lang="es-ES" b="1" dirty="0"/>
              <a:t>d</a:t>
            </a:r>
            <a:r>
              <a:rPr lang="es-ES" dirty="0"/>
              <a:t> corresponde a la distancia entre ambas líneas de rumbo (la del punto B con la del punto A).</a:t>
            </a:r>
          </a:p>
          <a:p>
            <a:pPr algn="just" fontAlgn="base"/>
            <a:r>
              <a:rPr lang="es-ES" b="1" dirty="0"/>
              <a:t>𝜇</a:t>
            </a:r>
            <a:r>
              <a:rPr lang="es-ES" dirty="0"/>
              <a:t> corresponde al manteo </a:t>
            </a:r>
            <a:r>
              <a:rPr lang="es-ES" b="1" dirty="0"/>
              <a:t>real</a:t>
            </a:r>
            <a:r>
              <a:rPr lang="es-ES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2426B4-76DF-4491-8033-22E1C69DA2C3}"/>
              </a:ext>
            </a:extLst>
          </p:cNvPr>
          <p:cNvSpPr txBox="1"/>
          <p:nvPr/>
        </p:nvSpPr>
        <p:spPr>
          <a:xfrm>
            <a:off x="9430969" y="4495994"/>
            <a:ext cx="390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2800" dirty="0"/>
              <a:t>d</a:t>
            </a:r>
          </a:p>
        </p:txBody>
      </p:sp>
      <p:grpSp>
        <p:nvGrpSpPr>
          <p:cNvPr id="37" name="Grupo 36"/>
          <p:cNvGrpSpPr/>
          <p:nvPr/>
        </p:nvGrpSpPr>
        <p:grpSpPr>
          <a:xfrm>
            <a:off x="1618993" y="4099341"/>
            <a:ext cx="2939874" cy="1895822"/>
            <a:chOff x="1549965" y="4742360"/>
            <a:chExt cx="2939874" cy="1895822"/>
          </a:xfrm>
        </p:grpSpPr>
        <p:sp>
          <p:nvSpPr>
            <p:cNvPr id="24" name="Rectángulo 23"/>
            <p:cNvSpPr/>
            <p:nvPr/>
          </p:nvSpPr>
          <p:spPr>
            <a:xfrm>
              <a:off x="1549965" y="4742360"/>
              <a:ext cx="2939874" cy="189582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1592512" y="4843165"/>
              <a:ext cx="2627564" cy="1739435"/>
              <a:chOff x="1062996" y="-860880"/>
              <a:chExt cx="2627564" cy="1739435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4518E475-EC33-4AA5-A414-5960133BFF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7385" y="-388289"/>
                <a:ext cx="2543175" cy="752475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988C622F-6F84-4C8E-8697-80E2502D1DFD}"/>
                  </a:ext>
                </a:extLst>
              </p:cNvPr>
              <p:cNvSpPr/>
              <p:nvPr/>
            </p:nvSpPr>
            <p:spPr>
              <a:xfrm>
                <a:off x="1062996" y="-198440"/>
                <a:ext cx="669608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CL" b="1" dirty="0" smtClean="0"/>
                  <a:t>200</a:t>
                </a:r>
                <a:endParaRPr lang="es-CL" dirty="0"/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6736C47-EE52-4E4B-AA7C-5DB8A560DA70}"/>
                  </a:ext>
                </a:extLst>
              </p:cNvPr>
              <p:cNvSpPr txBox="1"/>
              <p:nvPr/>
            </p:nvSpPr>
            <p:spPr>
              <a:xfrm>
                <a:off x="2295314" y="355335"/>
                <a:ext cx="39014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CL" sz="2800" dirty="0"/>
                  <a:t>d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E54F4598-F307-44A3-91FB-483D3A8BDD4B}"/>
                  </a:ext>
                </a:extLst>
              </p:cNvPr>
              <p:cNvSpPr txBox="1"/>
              <p:nvPr/>
            </p:nvSpPr>
            <p:spPr>
              <a:xfrm>
                <a:off x="2637361" y="-860880"/>
                <a:ext cx="39014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2800" b="1" dirty="0"/>
                  <a:t>𝜇</a:t>
                </a:r>
                <a:endParaRPr lang="es-CL" sz="2800" dirty="0"/>
              </a:p>
            </p:txBody>
          </p:sp>
        </p:grp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D2293222-CC9B-487E-A55B-DCCEC370E57E}"/>
              </a:ext>
            </a:extLst>
          </p:cNvPr>
          <p:cNvCxnSpPr>
            <a:cxnSpLocks/>
          </p:cNvCxnSpPr>
          <p:nvPr/>
        </p:nvCxnSpPr>
        <p:spPr>
          <a:xfrm flipV="1">
            <a:off x="7250055" y="2992755"/>
            <a:ext cx="3230376" cy="2620254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o 28"/>
          <p:cNvGrpSpPr/>
          <p:nvPr/>
        </p:nvGrpSpPr>
        <p:grpSpPr>
          <a:xfrm>
            <a:off x="6820600" y="3596640"/>
            <a:ext cx="3209665" cy="2194393"/>
            <a:chOff x="6820600" y="3596640"/>
            <a:chExt cx="3209665" cy="2194393"/>
          </a:xfrm>
        </p:grpSpPr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3FCF0DAB-2593-49C2-ABFD-134C68F2C43D}"/>
                </a:ext>
              </a:extLst>
            </p:cNvPr>
            <p:cNvCxnSpPr/>
            <p:nvPr/>
          </p:nvCxnSpPr>
          <p:spPr>
            <a:xfrm>
              <a:off x="6820600" y="3596640"/>
              <a:ext cx="3209665" cy="21943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11B928FC-9823-437E-AA52-3E6EB0166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6476" y="4553742"/>
              <a:ext cx="327791" cy="28942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DAA30E2B-F5FC-46ED-B663-02161F9BA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3067" y="5055576"/>
              <a:ext cx="370306" cy="32615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672F4F5F-AECE-4163-AA22-2B7A308EC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5094" y="4006467"/>
              <a:ext cx="400953" cy="35713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o 33"/>
          <p:cNvGrpSpPr/>
          <p:nvPr/>
        </p:nvGrpSpPr>
        <p:grpSpPr>
          <a:xfrm>
            <a:off x="8727146" y="4323763"/>
            <a:ext cx="1303119" cy="1467269"/>
            <a:chOff x="9088368" y="3965785"/>
            <a:chExt cx="1139951" cy="1241902"/>
          </a:xfrm>
        </p:grpSpPr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714F4B51-468E-42E9-A39F-6B4301B33F8F}"/>
                </a:ext>
              </a:extLst>
            </p:cNvPr>
            <p:cNvCxnSpPr/>
            <p:nvPr/>
          </p:nvCxnSpPr>
          <p:spPr>
            <a:xfrm flipH="1" flipV="1">
              <a:off x="9179807" y="3965785"/>
              <a:ext cx="1048512" cy="1241902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710539B7-565D-4B0C-8F92-D629593565F2}"/>
                </a:ext>
              </a:extLst>
            </p:cNvPr>
            <p:cNvSpPr/>
            <p:nvPr/>
          </p:nvSpPr>
          <p:spPr>
            <a:xfrm rot="19306196">
              <a:off x="9088368" y="4029605"/>
              <a:ext cx="195071" cy="20726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54F4598-F307-44A3-91FB-483D3A8BDD4B}"/>
              </a:ext>
            </a:extLst>
          </p:cNvPr>
          <p:cNvSpPr txBox="1"/>
          <p:nvPr/>
        </p:nvSpPr>
        <p:spPr>
          <a:xfrm>
            <a:off x="9415361" y="5099879"/>
            <a:ext cx="390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𝜇</a:t>
            </a:r>
            <a:endParaRPr lang="es-CL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Arco 39"/>
          <p:cNvSpPr/>
          <p:nvPr/>
        </p:nvSpPr>
        <p:spPr>
          <a:xfrm rot="17405202">
            <a:off x="9233276" y="5199667"/>
            <a:ext cx="454688" cy="333709"/>
          </a:xfrm>
          <a:prstGeom prst="arc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accent4"/>
              </a:solidFill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D2293222-CC9B-487E-A55B-DCCEC370E57E}"/>
              </a:ext>
            </a:extLst>
          </p:cNvPr>
          <p:cNvCxnSpPr>
            <a:cxnSpLocks/>
          </p:cNvCxnSpPr>
          <p:nvPr/>
        </p:nvCxnSpPr>
        <p:spPr>
          <a:xfrm flipV="1">
            <a:off x="8738477" y="4099547"/>
            <a:ext cx="3230376" cy="2620254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CB1A038-C119-415B-8A76-C95A13020998}"/>
              </a:ext>
            </a:extLst>
          </p:cNvPr>
          <p:cNvSpPr txBox="1"/>
          <p:nvPr/>
        </p:nvSpPr>
        <p:spPr>
          <a:xfrm rot="19462087">
            <a:off x="9427281" y="3397319"/>
            <a:ext cx="1487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0070C0"/>
                </a:solidFill>
              </a:rPr>
              <a:t>Línea de rumbo</a:t>
            </a:r>
          </a:p>
        </p:txBody>
      </p:sp>
      <p:sp>
        <p:nvSpPr>
          <p:cNvPr id="44" name="Marcador de número de diapositiva 3">
            <a:extLst>
              <a:ext uri="{FF2B5EF4-FFF2-40B4-BE49-F238E27FC236}">
                <a16:creationId xmlns:a16="http://schemas.microsoft.com/office/drawing/2014/main" id="{B974DFA8-81C4-45D1-893A-651A1BE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5976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 descr="elemento decorativo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1941342" y="1437564"/>
            <a:ext cx="8735068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grpSp>
        <p:nvGrpSpPr>
          <p:cNvPr id="24" name="Grupo 23"/>
          <p:cNvGrpSpPr/>
          <p:nvPr/>
        </p:nvGrpSpPr>
        <p:grpSpPr>
          <a:xfrm>
            <a:off x="1677973" y="250537"/>
            <a:ext cx="8412270" cy="954107"/>
            <a:chOff x="1677973" y="250537"/>
            <a:chExt cx="8412270" cy="954107"/>
          </a:xfrm>
        </p:grpSpPr>
        <p:sp>
          <p:nvSpPr>
            <p:cNvPr id="25" name="Rectángulo 24"/>
            <p:cNvSpPr/>
            <p:nvPr/>
          </p:nvSpPr>
          <p:spPr>
            <a:xfrm>
              <a:off x="1677973" y="528034"/>
              <a:ext cx="8412270" cy="675281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0796B66-07AE-4588-AE16-E81A3E62EAC5}"/>
                </a:ext>
              </a:extLst>
            </p:cNvPr>
            <p:cNvSpPr txBox="1"/>
            <p:nvPr/>
          </p:nvSpPr>
          <p:spPr>
            <a:xfrm>
              <a:off x="3005949" y="250537"/>
              <a:ext cx="575632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endParaRPr lang="es-ES" sz="2000" b="1" i="0" u="dashLong" strike="noStrike" dirty="0" smtClean="0">
                <a:solidFill>
                  <a:srgbClr val="000000"/>
                </a:solidFill>
                <a:effectLst/>
                <a:uFill>
                  <a:solidFill>
                    <a:schemeClr val="accent2"/>
                  </a:solidFill>
                </a:uFill>
                <a:latin typeface="Arial" panose="020B0604020202020204" pitchFamily="34" charset="0"/>
              </a:endParaRPr>
            </a:p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s-ES" sz="3600" b="1" dirty="0" smtClean="0">
                  <a:solidFill>
                    <a:srgbClr val="000000"/>
                  </a:solidFill>
                  <a:uFill>
                    <a:solidFill>
                      <a:schemeClr val="accent5"/>
                    </a:solidFill>
                  </a:uFill>
                  <a:latin typeface="+mj-lt"/>
                </a:rPr>
                <a:t>Perfil geológico</a:t>
              </a:r>
              <a:endParaRPr lang="es-ES" sz="3600" b="0" dirty="0">
                <a:effectLst/>
                <a:uFill>
                  <a:solidFill>
                    <a:schemeClr val="accent5"/>
                  </a:solidFill>
                </a:uFill>
                <a:latin typeface="+mj-lt"/>
              </a:endParaRP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6646F54-6847-4E38-9348-FC7B8AAD7B10}"/>
              </a:ext>
            </a:extLst>
          </p:cNvPr>
          <p:cNvSpPr/>
          <p:nvPr/>
        </p:nvSpPr>
        <p:spPr>
          <a:xfrm>
            <a:off x="1677973" y="1478132"/>
            <a:ext cx="8412270" cy="461710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4"/>
          <a:srcRect l="5019" t="10214" r="50312"/>
          <a:stretch/>
        </p:blipFill>
        <p:spPr>
          <a:xfrm>
            <a:off x="3802109" y="1518330"/>
            <a:ext cx="4163998" cy="4536712"/>
          </a:xfrm>
          <a:prstGeom prst="rect">
            <a:avLst/>
          </a:prstGeom>
        </p:spPr>
      </p:pic>
      <p:sp>
        <p:nvSpPr>
          <p:cNvPr id="30" name="Marcador de número de diapositiva 3">
            <a:extLst>
              <a:ext uri="{FF2B5EF4-FFF2-40B4-BE49-F238E27FC236}">
                <a16:creationId xmlns:a16="http://schemas.microsoft.com/office/drawing/2014/main" id="{B974DFA8-81C4-45D1-893A-651A1BE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C6646F54-6847-4E38-9348-FC7B8AAD7B10}"/>
              </a:ext>
            </a:extLst>
          </p:cNvPr>
          <p:cNvSpPr/>
          <p:nvPr/>
        </p:nvSpPr>
        <p:spPr>
          <a:xfrm>
            <a:off x="264941" y="228599"/>
            <a:ext cx="11662117" cy="64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EEE76-7D93-44B1-8E78-0CB213526BC0}" type="slidenum">
              <a:rPr lang="es-CL" smtClean="0"/>
              <a:t>8</a:t>
            </a:fld>
            <a:endParaRPr lang="es-CL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0796B66-07AE-4588-AE16-E81A3E62EAC5}"/>
              </a:ext>
            </a:extLst>
          </p:cNvPr>
          <p:cNvSpPr txBox="1"/>
          <p:nvPr/>
        </p:nvSpPr>
        <p:spPr>
          <a:xfrm>
            <a:off x="3005949" y="250537"/>
            <a:ext cx="5756320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s-ES" sz="2000" b="1" i="0" u="dashLong" strike="noStrike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Fill>
                <a:solidFill>
                  <a:schemeClr val="accent2"/>
                </a:solidFill>
              </a:u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chemeClr val="accent5"/>
                  </a:solidFill>
                </a:uFill>
                <a:latin typeface="Arial" panose="020B0604020202020204" pitchFamily="34" charset="0"/>
              </a:rPr>
              <a:t>¿Qué debe tener un perfil geológico?</a:t>
            </a:r>
            <a:endParaRPr lang="es-ES" sz="3600" b="0" dirty="0">
              <a:solidFill>
                <a:schemeClr val="accent6">
                  <a:lumMod val="60000"/>
                  <a:lumOff val="40000"/>
                </a:schemeClr>
              </a:solidFill>
              <a:effectLst/>
              <a:uFill>
                <a:solidFill>
                  <a:schemeClr val="accent5"/>
                </a:solidFill>
              </a:uFill>
            </a:endParaRPr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1653817" y="1741023"/>
            <a:ext cx="8884362" cy="2439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Representar la geología del área de estudio</a:t>
            </a:r>
          </a:p>
          <a:p>
            <a:r>
              <a:rPr lang="es-CL" dirty="0" smtClean="0"/>
              <a:t>Cortar las unidades geológicas principales</a:t>
            </a:r>
          </a:p>
          <a:p>
            <a:r>
              <a:rPr lang="es-CL" dirty="0" smtClean="0"/>
              <a:t>Tener información disponible para trabajar en el perfil</a:t>
            </a:r>
          </a:p>
          <a:p>
            <a:r>
              <a:rPr lang="es-CL" dirty="0" smtClean="0"/>
              <a:t>Perpendicular a estructuras principales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893" y="3901046"/>
            <a:ext cx="6130211" cy="254584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23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>
            <a:extLst>
              <a:ext uri="{FF2B5EF4-FFF2-40B4-BE49-F238E27FC236}">
                <a16:creationId xmlns:a16="http://schemas.microsoft.com/office/drawing/2014/main" id="{C6646F54-6847-4E38-9348-FC7B8AAD7B10}"/>
              </a:ext>
            </a:extLst>
          </p:cNvPr>
          <p:cNvSpPr/>
          <p:nvPr/>
        </p:nvSpPr>
        <p:spPr>
          <a:xfrm>
            <a:off x="264941" y="228599"/>
            <a:ext cx="11662117" cy="64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50BAAE-1AD1-46ED-9CD5-D9A818C3BD64}"/>
              </a:ext>
            </a:extLst>
          </p:cNvPr>
          <p:cNvSpPr txBox="1"/>
          <p:nvPr/>
        </p:nvSpPr>
        <p:spPr>
          <a:xfrm>
            <a:off x="3851690" y="2173456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Ax</a:t>
            </a:r>
            <a:endParaRPr lang="es-CL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51AD26-1C11-4F1D-BA91-42EF7D472EBA}"/>
              </a:ext>
            </a:extLst>
          </p:cNvPr>
          <p:cNvSpPr txBox="1"/>
          <p:nvPr/>
        </p:nvSpPr>
        <p:spPr>
          <a:xfrm>
            <a:off x="5384409" y="2944981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Bx</a:t>
            </a:r>
            <a:endParaRPr lang="es-CL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B52B98-E755-4DDD-81EA-F0A9D64A44D4}"/>
              </a:ext>
            </a:extLst>
          </p:cNvPr>
          <p:cNvSpPr txBox="1"/>
          <p:nvPr/>
        </p:nvSpPr>
        <p:spPr>
          <a:xfrm>
            <a:off x="3374634" y="3704281"/>
            <a:ext cx="56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/>
              <a:t>Cx</a:t>
            </a:r>
            <a:endParaRPr lang="es-CL" sz="240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97C8558-A277-48F8-A715-C4CD36D3ACF1}"/>
              </a:ext>
            </a:extLst>
          </p:cNvPr>
          <p:cNvCxnSpPr>
            <a:cxnSpLocks/>
          </p:cNvCxnSpPr>
          <p:nvPr/>
        </p:nvCxnSpPr>
        <p:spPr>
          <a:xfrm flipH="1" flipV="1">
            <a:off x="4168140" y="2423160"/>
            <a:ext cx="1531620" cy="792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DAC2B1BC-91C7-4B55-B675-156413A8B3B2}"/>
              </a:ext>
            </a:extLst>
          </p:cNvPr>
          <p:cNvCxnSpPr/>
          <p:nvPr/>
        </p:nvCxnSpPr>
        <p:spPr>
          <a:xfrm flipV="1">
            <a:off x="4391025" y="2498725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D008FC9-CBDC-463C-94A9-723E90992464}"/>
              </a:ext>
            </a:extLst>
          </p:cNvPr>
          <p:cNvCxnSpPr/>
          <p:nvPr/>
        </p:nvCxnSpPr>
        <p:spPr>
          <a:xfrm flipV="1">
            <a:off x="4634351" y="2635121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B7A2C58-C670-4BC5-A298-A9386BDBC064}"/>
              </a:ext>
            </a:extLst>
          </p:cNvPr>
          <p:cNvCxnSpPr/>
          <p:nvPr/>
        </p:nvCxnSpPr>
        <p:spPr>
          <a:xfrm flipV="1">
            <a:off x="4894701" y="2755063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E89413A-E276-4BA3-8920-C5D58EE6D549}"/>
              </a:ext>
            </a:extLst>
          </p:cNvPr>
          <p:cNvCxnSpPr/>
          <p:nvPr/>
        </p:nvCxnSpPr>
        <p:spPr>
          <a:xfrm flipV="1">
            <a:off x="5119467" y="2875848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DEEE90F-CE88-427E-BC26-F12631AE2696}"/>
              </a:ext>
            </a:extLst>
          </p:cNvPr>
          <p:cNvCxnSpPr/>
          <p:nvPr/>
        </p:nvCxnSpPr>
        <p:spPr>
          <a:xfrm flipV="1">
            <a:off x="5372610" y="3013075"/>
            <a:ext cx="66675" cy="11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A18F3E2-DECF-4515-9FB8-1A1E19150EB9}"/>
              </a:ext>
            </a:extLst>
          </p:cNvPr>
          <p:cNvCxnSpPr>
            <a:cxnSpLocks/>
          </p:cNvCxnSpPr>
          <p:nvPr/>
        </p:nvCxnSpPr>
        <p:spPr>
          <a:xfrm>
            <a:off x="4168140" y="2423160"/>
            <a:ext cx="562708" cy="82909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B25C2FD-CC33-4B51-A7DC-DAE101E04C46}"/>
              </a:ext>
            </a:extLst>
          </p:cNvPr>
          <p:cNvSpPr txBox="1"/>
          <p:nvPr/>
        </p:nvSpPr>
        <p:spPr>
          <a:xfrm>
            <a:off x="4051652" y="2767985"/>
            <a:ext cx="5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d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432D3E8-1CDF-49CC-9AA5-D612A502B1D9}"/>
              </a:ext>
            </a:extLst>
          </p:cNvPr>
          <p:cNvCxnSpPr>
            <a:cxnSpLocks/>
          </p:cNvCxnSpPr>
          <p:nvPr/>
        </p:nvCxnSpPr>
        <p:spPr>
          <a:xfrm flipV="1">
            <a:off x="2721457" y="2395328"/>
            <a:ext cx="1454944" cy="10269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ítulo 3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7" name="Subtítulo 3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EEE76-7D93-44B1-8E78-0CB213526BC0}" type="slidenum">
              <a:rPr lang="es-CL" smtClean="0"/>
              <a:t>9</a:t>
            </a:fld>
            <a:endParaRPr lang="es-CL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0796B66-07AE-4588-AE16-E81A3E62EAC5}"/>
              </a:ext>
            </a:extLst>
          </p:cNvPr>
          <p:cNvSpPr txBox="1"/>
          <p:nvPr/>
        </p:nvSpPr>
        <p:spPr>
          <a:xfrm>
            <a:off x="3005949" y="250537"/>
            <a:ext cx="5756320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s-ES" sz="2000" b="1" i="0" u="dashLong" strike="noStrike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effectLst/>
              <a:uFill>
                <a:solidFill>
                  <a:schemeClr val="accent2"/>
                </a:solidFill>
              </a:u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chemeClr val="accent5"/>
                  </a:solidFill>
                </a:uFill>
                <a:latin typeface="Arial" panose="020B0604020202020204" pitchFamily="34" charset="0"/>
              </a:rPr>
              <a:t>Vista en planta y perfil de estructuras</a:t>
            </a:r>
            <a:endParaRPr lang="es-ES" sz="3600" b="0" dirty="0">
              <a:solidFill>
                <a:schemeClr val="accent6">
                  <a:lumMod val="60000"/>
                  <a:lumOff val="40000"/>
                </a:schemeClr>
              </a:solidFill>
              <a:effectLst/>
              <a:uFill>
                <a:solidFill>
                  <a:schemeClr val="accent5"/>
                </a:solidFill>
              </a:uFill>
            </a:endParaRPr>
          </a:p>
        </p:txBody>
      </p:sp>
      <p:pic>
        <p:nvPicPr>
          <p:cNvPr id="20" name="Picture 4" descr="C:\Polly\an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8"/>
          <a:stretch/>
        </p:blipFill>
        <p:spPr bwMode="auto">
          <a:xfrm>
            <a:off x="1803870" y="1913123"/>
            <a:ext cx="2637712" cy="242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Polly\fin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0" b="37128"/>
          <a:stretch/>
        </p:blipFill>
        <p:spPr bwMode="auto">
          <a:xfrm>
            <a:off x="4730848" y="1913123"/>
            <a:ext cx="2716318" cy="26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Polly\anti.jpg">
            <a:extLst>
              <a:ext uri="{FF2B5EF4-FFF2-40B4-BE49-F238E27FC236}">
                <a16:creationId xmlns:a16="http://schemas.microsoft.com/office/drawing/2014/main" id="{F3E08892-AB42-4FC2-ACD6-24169A64F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2"/>
          <a:stretch/>
        </p:blipFill>
        <p:spPr bwMode="auto">
          <a:xfrm>
            <a:off x="1803870" y="4344134"/>
            <a:ext cx="2637712" cy="172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Polly\fin10.jpg">
            <a:extLst>
              <a:ext uri="{FF2B5EF4-FFF2-40B4-BE49-F238E27FC236}">
                <a16:creationId xmlns:a16="http://schemas.microsoft.com/office/drawing/2014/main" id="{756C50CE-825B-4C0E-9803-C8D1EDC71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8" r="49910"/>
          <a:stretch/>
        </p:blipFill>
        <p:spPr bwMode="auto">
          <a:xfrm>
            <a:off x="4730847" y="4489127"/>
            <a:ext cx="2716318" cy="154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C:\Polly\fin10.jpg">
            <a:extLst>
              <a:ext uri="{FF2B5EF4-FFF2-40B4-BE49-F238E27FC236}">
                <a16:creationId xmlns:a16="http://schemas.microsoft.com/office/drawing/2014/main" id="{D9BF755B-52DE-4A24-9484-2DCE7C719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b="34532"/>
          <a:stretch/>
        </p:blipFill>
        <p:spPr bwMode="auto">
          <a:xfrm>
            <a:off x="7736430" y="1913123"/>
            <a:ext cx="2716319" cy="271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Polly\fin10.jpg">
            <a:extLst>
              <a:ext uri="{FF2B5EF4-FFF2-40B4-BE49-F238E27FC236}">
                <a16:creationId xmlns:a16="http://schemas.microsoft.com/office/drawing/2014/main" id="{6C7B99B9-6117-4B7B-941A-601264570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t="64986"/>
          <a:stretch/>
        </p:blipFill>
        <p:spPr bwMode="auto">
          <a:xfrm>
            <a:off x="7736431" y="4619431"/>
            <a:ext cx="2716318" cy="145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9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quete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53_TF89732948" id="{C9947944-B1B6-4D6C-BE0E-F31146A11C13}" vid="{A467C2D9-6E22-403F-9C84-BE0DD14D799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F42536-E1A7-4A93-85E5-1C91C8DE0C0F}">
  <ds:schemaRefs>
    <ds:schemaRef ds:uri="http://schemas.microsoft.com/office/2006/metadata/properties"/>
    <ds:schemaRef ds:uri="http://purl.org/dc/dcmitype/"/>
    <ds:schemaRef ds:uri="fb0879af-3eba-417a-a55a-ffe6dcd6ca77"/>
    <ds:schemaRef ds:uri="http://www.w3.org/XML/1998/namespace"/>
    <ds:schemaRef ds:uri="6dc4bcd6-49db-4c07-9060-8acfc67cef9f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Excursión virtual</Template>
  <TotalTime>0</TotalTime>
  <Words>977</Words>
  <Application>Microsoft Office PowerPoint</Application>
  <PresentationFormat>Panorámica</PresentationFormat>
  <Paragraphs>160</Paragraphs>
  <Slides>20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Tahoma</vt:lpstr>
      <vt:lpstr>Verdana</vt:lpstr>
      <vt:lpstr>Paquete</vt:lpstr>
      <vt:lpstr>Clase Auxiliar 2 Geología de Campo II - otoño 2022</vt:lpstr>
      <vt:lpstr>Ejercicio método 3 puntos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MANTEO APARENTE</vt:lpstr>
      <vt:lpstr>Presentación de PowerPoint</vt:lpstr>
      <vt:lpstr>Presentación de PowerPoint</vt:lpstr>
      <vt:lpstr>Presentación de PowerPoint</vt:lpstr>
      <vt:lpstr>ESPESOR APARENTE</vt:lpstr>
      <vt:lpstr>Presentación de PowerPoint</vt:lpstr>
      <vt:lpstr>Presentación de PowerPoint</vt:lpstr>
      <vt:lpstr>Presentación de PowerPoint</vt:lpstr>
      <vt:lpstr>Clase Auxiliar 2 Geología de Campo II - otoño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2022-03-31T02:37:24Z</dcterms:created>
  <dcterms:modified xsi:type="dcterms:W3CDTF">2022-03-31T08:24:27Z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