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Source Code Pro Light" panose="020B0604020202020204" charset="0"/>
      <p:regular r:id="rId17"/>
      <p:bold r:id="rId18"/>
      <p:italic r:id="rId19"/>
      <p:boldItalic r:id="rId20"/>
    </p:embeddedFont>
    <p:embeddedFont>
      <p:font typeface="Source Code Pro" panose="020B0604020202020204" charset="0"/>
      <p:regular r:id="rId21"/>
      <p:bold r:id="rId22"/>
      <p:italic r:id="rId23"/>
      <p:boldItalic r:id="rId24"/>
    </p:embeddedFont>
    <p:embeddedFont>
      <p:font typeface="Amatic SC" panose="020B0604020202020204" charset="-79"/>
      <p:regular r:id="rId25"/>
      <p:bold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6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10EFE6-DA1A-4B94-96B7-C9E5604C88D6}">
  <a:tblStyle styleId="{A810EFE6-DA1A-4B94-96B7-C9E5604C88D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2" y="1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32735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643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27e625de1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27e625de1c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309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27e625de1c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27e625de1c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919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7e625de1c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27e625de1c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404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27e625de1c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27e625de1c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0514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7e625de1c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27e625de1c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8962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7e625de1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27e625de1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9775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27e625de1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27e625de1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7603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27e625de1c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27e625de1c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048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27e625de1c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27e625de1c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641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7e625de1c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27e625de1c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889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7e625de1c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27e625de1c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748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27e625de1c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27e625de1c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53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27e625de1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27e625de1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2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800"/>
              <a:t>Objetivo específico </a:t>
            </a:r>
            <a:endParaRPr sz="6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800"/>
              <a:t>y Metodología grupal</a:t>
            </a:r>
            <a:endParaRPr sz="6800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2639375"/>
            <a:ext cx="8520600" cy="8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 b="0"/>
              <a:t>Clase auxiliar 6 - Campo II otoño 2022</a:t>
            </a:r>
            <a:endParaRPr sz="1800" b="0"/>
          </a:p>
        </p:txBody>
      </p:sp>
      <p:sp>
        <p:nvSpPr>
          <p:cNvPr id="58" name="Google Shape;58;p13"/>
          <p:cNvSpPr txBox="1"/>
          <p:nvPr/>
        </p:nvSpPr>
        <p:spPr>
          <a:xfrm>
            <a:off x="1454200" y="3783550"/>
            <a:ext cx="6503400" cy="877200"/>
          </a:xfrm>
          <a:prstGeom prst="rect">
            <a:avLst/>
          </a:prstGeom>
          <a:solidFill>
            <a:srgbClr val="F6CD4C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Profesor: Fernando Poblete</a:t>
            </a:r>
            <a:endParaRPr sz="15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Auxiliar: Carolina Monsalve</a:t>
            </a:r>
            <a:endParaRPr sz="15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Ayudantes: Valeria Pincheira y Diego Rodriguez</a:t>
            </a:r>
            <a:endParaRPr sz="11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Objetivos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Definir área de la geología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Definir </a:t>
            </a:r>
            <a:r>
              <a:rPr lang="es" b="1"/>
              <a:t>objetivo general</a:t>
            </a:r>
            <a:r>
              <a:rPr lang="es"/>
              <a:t> asociado a esa área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Definir </a:t>
            </a:r>
            <a:r>
              <a:rPr lang="es" b="1"/>
              <a:t>objetivos específicos</a:t>
            </a:r>
            <a:r>
              <a:rPr lang="es"/>
              <a:t>,los cuales deben incluir el mapeo litológico, estructural y geomorfológico de la zona</a:t>
            </a:r>
            <a:endParaRPr/>
          </a:p>
          <a:p>
            <a:pPr marL="0" lvl="0" indent="0" algn="just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s"/>
              <a:t>El enfoque será asociado a el área que deseen desarrollar, sin embargo, para esto es necesario hacer un </a:t>
            </a:r>
            <a:r>
              <a:rPr lang="es" b="1"/>
              <a:t>mapeo regional</a:t>
            </a:r>
            <a:r>
              <a:rPr lang="es"/>
              <a:t>. 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/>
              <a:t>Se hará un </a:t>
            </a:r>
            <a:r>
              <a:rPr lang="es" b="1"/>
              <a:t>mapa de curso en terreno</a:t>
            </a:r>
            <a:r>
              <a:rPr lang="es"/>
              <a:t>, el cual se debe digitalizar y entregar </a:t>
            </a:r>
            <a:r>
              <a:rPr lang="es" b="1"/>
              <a:t>por cada grupo</a:t>
            </a:r>
            <a:r>
              <a:rPr lang="es"/>
              <a:t>, además del mapa geológico de sus transectas grupales.</a:t>
            </a:r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Objetivos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11</a:t>
            </a:fld>
            <a:endParaRPr/>
          </a:p>
        </p:txBody>
      </p:sp>
      <p:graphicFrame>
        <p:nvGraphicFramePr>
          <p:cNvPr id="198" name="Google Shape;198;p23"/>
          <p:cNvGraphicFramePr/>
          <p:nvPr>
            <p:extLst>
              <p:ext uri="{D42A27DB-BD31-4B8C-83A1-F6EECF244321}">
                <p14:modId xmlns:p14="http://schemas.microsoft.com/office/powerpoint/2010/main" val="3768623956"/>
              </p:ext>
            </p:extLst>
          </p:nvPr>
        </p:nvGraphicFramePr>
        <p:xfrm>
          <a:off x="311700" y="1026700"/>
          <a:ext cx="8520575" cy="4090493"/>
        </p:xfrm>
        <a:graphic>
          <a:graphicData uri="http://schemas.openxmlformats.org/drawingml/2006/table">
            <a:tbl>
              <a:tblPr>
                <a:noFill/>
                <a:tableStyleId>{A810EFE6-DA1A-4B94-96B7-C9E5604C88D6}</a:tableStyleId>
              </a:tblPr>
              <a:tblGrid>
                <a:gridCol w="8431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40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87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975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582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418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9705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133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N°</a:t>
                      </a:r>
                      <a:endParaRPr sz="1000" dirty="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Grupo 1</a:t>
                      </a:r>
                      <a:endParaRPr sz="10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Grupo 2</a:t>
                      </a:r>
                      <a:endParaRPr sz="10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Grupo 3</a:t>
                      </a:r>
                      <a:endParaRPr sz="10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Grupo 4</a:t>
                      </a:r>
                      <a:endParaRPr sz="10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Grupo 5</a:t>
                      </a:r>
                      <a:endParaRPr sz="10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Grupo 6</a:t>
                      </a:r>
                      <a:endParaRPr sz="1000"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7BB8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5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1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Deborah Cáceres Báez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Joaquín Flores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Camila Alcoholado Maillard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Joaquín Castillo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Javier Jerez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Nataly Miranda Pino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2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Andrés Courard Maturana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Javiera Terán Arias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Karin Flores González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Andrea Medina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Salvador Cortez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Daniel Rivera Obando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6994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3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Roberto González Vidal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Lucas Sanhueza Lara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/>
                        <a:t>Camilo Pérez Sánchez</a:t>
                      </a:r>
                      <a:endParaRPr sz="8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dirty="0"/>
                        <a:t>Catalina Méndez</a:t>
                      </a:r>
                      <a:endParaRPr sz="800" dirty="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dirty="0"/>
                        <a:t>Thiare Salazar</a:t>
                      </a:r>
                      <a:endParaRPr sz="800" dirty="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 dirty="0"/>
                        <a:t>Marcelo Pino</a:t>
                      </a:r>
                      <a:endParaRPr sz="800" dirty="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8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b="1"/>
                        <a:t>Tema</a:t>
                      </a:r>
                      <a:endParaRPr sz="1000" b="1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 smtClean="0"/>
                        <a:t>Remociones en masa</a:t>
                      </a:r>
                      <a:endParaRPr sz="1000" dirty="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Petrología</a:t>
                      </a:r>
                      <a:endParaRPr sz="10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 smtClean="0"/>
                        <a:t>Económica/</a:t>
                      </a:r>
                      <a:endParaRPr sz="1000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dirty="0"/>
                        <a:t>Estructural</a:t>
                      </a:r>
                      <a:endParaRPr sz="1000" dirty="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Hidrogeología</a:t>
                      </a:r>
                      <a:endParaRPr sz="10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Económica/</a:t>
                      </a:r>
                      <a:endParaRPr sz="10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alteración</a:t>
                      </a:r>
                      <a:endParaRPr sz="10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/>
                        <a:t>Estructural</a:t>
                      </a:r>
                      <a:endParaRPr sz="10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22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b="1"/>
                        <a:t>Obj. general</a:t>
                      </a:r>
                      <a:endParaRPr sz="1000" b="1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D4C">
                        <a:alpha val="57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00" dirty="0" smtClean="0"/>
                        <a:t>Mapa de </a:t>
                      </a:r>
                      <a:r>
                        <a:rPr lang="es-CL" sz="1000" dirty="0" err="1" smtClean="0"/>
                        <a:t>suceptibilidad</a:t>
                      </a:r>
                      <a:r>
                        <a:rPr lang="es-CL" sz="1000" dirty="0" smtClean="0"/>
                        <a:t> o peligros</a:t>
                      </a:r>
                      <a:endParaRPr sz="1000" dirty="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1000" dirty="0" smtClean="0"/>
                        <a:t>Determinar la condiciones de emplazamiento de intrusivos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00" dirty="0" smtClean="0"/>
                        <a:t>del…..</a:t>
                      </a:r>
                      <a:endParaRPr sz="1000" dirty="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00" dirty="0" smtClean="0"/>
                        <a:t>Depósitos asociados a estructuras</a:t>
                      </a:r>
                      <a:endParaRPr sz="1000" dirty="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00" dirty="0" smtClean="0"/>
                        <a:t>Generar</a:t>
                      </a:r>
                      <a:r>
                        <a:rPr lang="es-CL" sz="1000" baseline="0" dirty="0" smtClean="0"/>
                        <a:t> un modelo conceptual de la </a:t>
                      </a:r>
                      <a:r>
                        <a:rPr lang="es-CL" sz="1000" baseline="0" dirty="0" err="1" smtClean="0"/>
                        <a:t>hidrogeoquimica</a:t>
                      </a:r>
                      <a:r>
                        <a:rPr lang="es-CL" sz="1000" baseline="0" dirty="0" smtClean="0"/>
                        <a:t> de la zona</a:t>
                      </a:r>
                      <a:endParaRPr sz="1000" dirty="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00" dirty="0" err="1" smtClean="0"/>
                        <a:t>Genrar</a:t>
                      </a:r>
                      <a:r>
                        <a:rPr lang="es-CL" sz="1000" baseline="0" dirty="0" smtClean="0"/>
                        <a:t> un mapa de alteraciones</a:t>
                      </a:r>
                      <a:endParaRPr sz="1000" dirty="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000" dirty="0" smtClean="0"/>
                        <a:t>Dominio estructural de la zona</a:t>
                      </a:r>
                      <a:endParaRPr sz="1000" dirty="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316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b="1"/>
                        <a:t>Obj. Específicos</a:t>
                      </a:r>
                      <a:endParaRPr sz="1000" b="1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D4C">
                        <a:alpha val="571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Metodología</a:t>
            </a:r>
            <a:endParaRPr/>
          </a:p>
        </p:txBody>
      </p:sp>
      <p:sp>
        <p:nvSpPr>
          <p:cNvPr id="204" name="Google Shape;204;p2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12</a:t>
            </a:fld>
            <a:endParaRPr/>
          </a:p>
        </p:txBody>
      </p:sp>
      <p:pic>
        <p:nvPicPr>
          <p:cNvPr id="206" name="Google Shape;20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093838"/>
            <a:ext cx="5648325" cy="32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0025" y="160625"/>
            <a:ext cx="2887400" cy="131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Metodología</a:t>
            </a:r>
            <a:endParaRPr/>
          </a:p>
        </p:txBody>
      </p:sp>
      <p:sp>
        <p:nvSpPr>
          <p:cNvPr id="213" name="Google Shape;21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13</a:t>
            </a:fld>
            <a:endParaRPr/>
          </a:p>
        </p:txBody>
      </p: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364400" y="1093850"/>
            <a:ext cx="18852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000">
                <a:solidFill>
                  <a:schemeClr val="accent4"/>
                </a:solidFill>
              </a:rPr>
              <a:t>Marco teórico</a:t>
            </a:r>
            <a:endParaRPr sz="3000">
              <a:solidFill>
                <a:schemeClr val="accent4"/>
              </a:solidFill>
            </a:endParaRPr>
          </a:p>
        </p:txBody>
      </p:sp>
      <p:sp>
        <p:nvSpPr>
          <p:cNvPr id="215" name="Google Shape;215;p25"/>
          <p:cNvSpPr txBox="1"/>
          <p:nvPr/>
        </p:nvSpPr>
        <p:spPr>
          <a:xfrm>
            <a:off x="1403750" y="2192200"/>
            <a:ext cx="188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6" name="Google Shape;216;p25"/>
          <p:cNvSpPr/>
          <p:nvPr/>
        </p:nvSpPr>
        <p:spPr>
          <a:xfrm>
            <a:off x="212000" y="1720425"/>
            <a:ext cx="1979400" cy="2805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title"/>
          </p:nvPr>
        </p:nvSpPr>
        <p:spPr>
          <a:xfrm>
            <a:off x="2493225" y="1093850"/>
            <a:ext cx="19794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000">
                <a:solidFill>
                  <a:schemeClr val="accent5"/>
                </a:solidFill>
              </a:rPr>
              <a:t>Áreas de trabajo</a:t>
            </a:r>
            <a:endParaRPr sz="3000">
              <a:solidFill>
                <a:schemeClr val="accent5"/>
              </a:solidFill>
            </a:endParaRPr>
          </a:p>
        </p:txBody>
      </p:sp>
      <p:sp>
        <p:nvSpPr>
          <p:cNvPr id="218" name="Google Shape;218;p25"/>
          <p:cNvSpPr txBox="1">
            <a:spLocks noGrp="1"/>
          </p:cNvSpPr>
          <p:nvPr>
            <p:ph type="title"/>
          </p:nvPr>
        </p:nvSpPr>
        <p:spPr>
          <a:xfrm>
            <a:off x="4792450" y="1093850"/>
            <a:ext cx="18852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000">
                <a:solidFill>
                  <a:srgbClr val="FBBC04"/>
                </a:solidFill>
              </a:rPr>
              <a:t>Plan de trabajo</a:t>
            </a:r>
            <a:endParaRPr sz="3000">
              <a:solidFill>
                <a:srgbClr val="FBBC04"/>
              </a:solidFill>
            </a:endParaRPr>
          </a:p>
        </p:txBody>
      </p:sp>
      <p:sp>
        <p:nvSpPr>
          <p:cNvPr id="219" name="Google Shape;219;p25"/>
          <p:cNvSpPr txBox="1">
            <a:spLocks noGrp="1"/>
          </p:cNvSpPr>
          <p:nvPr>
            <p:ph type="title"/>
          </p:nvPr>
        </p:nvSpPr>
        <p:spPr>
          <a:xfrm>
            <a:off x="7263400" y="1093850"/>
            <a:ext cx="13578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000">
                <a:solidFill>
                  <a:srgbClr val="A40035"/>
                </a:solidFill>
              </a:rPr>
              <a:t>Materiales</a:t>
            </a:r>
            <a:endParaRPr sz="3000">
              <a:solidFill>
                <a:srgbClr val="A40035"/>
              </a:solidFill>
            </a:endParaRPr>
          </a:p>
        </p:txBody>
      </p:sp>
      <p:sp>
        <p:nvSpPr>
          <p:cNvPr id="220" name="Google Shape;220;p25"/>
          <p:cNvSpPr/>
          <p:nvPr/>
        </p:nvSpPr>
        <p:spPr>
          <a:xfrm>
            <a:off x="2477350" y="1720425"/>
            <a:ext cx="1979400" cy="2805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5"/>
          <p:cNvSpPr/>
          <p:nvPr/>
        </p:nvSpPr>
        <p:spPr>
          <a:xfrm>
            <a:off x="4716250" y="1720125"/>
            <a:ext cx="1979400" cy="2805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>
            <a:off x="6952600" y="1720425"/>
            <a:ext cx="1979400" cy="2805000"/>
          </a:xfrm>
          <a:prstGeom prst="roundRect">
            <a:avLst>
              <a:gd name="adj" fmla="val 16667"/>
            </a:avLst>
          </a:prstGeom>
          <a:solidFill>
            <a:srgbClr val="A40035">
              <a:alpha val="63840"/>
            </a:srgbClr>
          </a:solidFill>
          <a:ln w="9525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5"/>
          <p:cNvSpPr txBox="1"/>
          <p:nvPr/>
        </p:nvSpPr>
        <p:spPr>
          <a:xfrm>
            <a:off x="4717300" y="2481300"/>
            <a:ext cx="1885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69999" lvl="0" indent="-178899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Rutas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269999" lvl="0" indent="-89999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269999" lvl="0" indent="-178899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Planificación por día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630000" lvl="1" indent="-178899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○"/>
            </a:pPr>
            <a:r>
              <a:rPr lang="es" i="1">
                <a:latin typeface="Source Code Pro"/>
                <a:ea typeface="Source Code Pro"/>
                <a:cs typeface="Source Code Pro"/>
                <a:sym typeface="Source Code Pro"/>
              </a:rPr>
              <a:t>Hacer un calendario</a:t>
            </a:r>
            <a:endParaRPr i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24" name="Google Shape;224;p25"/>
          <p:cNvSpPr txBox="1"/>
          <p:nvPr/>
        </p:nvSpPr>
        <p:spPr>
          <a:xfrm>
            <a:off x="2511225" y="2265750"/>
            <a:ext cx="18852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Definir qué sectores son de interés para cumplir mi objetivo general (asociado al tema)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25" name="Google Shape;225;p25"/>
          <p:cNvSpPr txBox="1"/>
          <p:nvPr/>
        </p:nvSpPr>
        <p:spPr>
          <a:xfrm>
            <a:off x="256450" y="1868200"/>
            <a:ext cx="188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Source Code Pro"/>
                <a:ea typeface="Source Code Pro"/>
                <a:cs typeface="Source Code Pro"/>
                <a:sym typeface="Source Code Pro"/>
              </a:rPr>
              <a:t>¿Cómo?</a:t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26" name="Google Shape;226;p25"/>
          <p:cNvSpPr txBox="1"/>
          <p:nvPr/>
        </p:nvSpPr>
        <p:spPr>
          <a:xfrm>
            <a:off x="6986375" y="2235750"/>
            <a:ext cx="18852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¿Necesito algo además de los implementos geológicos?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Source Code Pro"/>
                <a:ea typeface="Source Code Pro"/>
                <a:cs typeface="Source Code Pro"/>
                <a:sym typeface="Source Code Pro"/>
              </a:rPr>
              <a:t>Tamices, gramera, imágenes satelitales, etc.</a:t>
            </a:r>
            <a:endParaRPr sz="12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27" name="Google Shape;227;p25"/>
          <p:cNvSpPr txBox="1"/>
          <p:nvPr/>
        </p:nvSpPr>
        <p:spPr>
          <a:xfrm>
            <a:off x="2540325" y="1868200"/>
            <a:ext cx="188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Source Code Pro"/>
                <a:ea typeface="Source Code Pro"/>
                <a:cs typeface="Source Code Pro"/>
                <a:sym typeface="Source Code Pro"/>
              </a:rPr>
              <a:t>¿Dónde?</a:t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28" name="Google Shape;228;p25"/>
          <p:cNvSpPr txBox="1"/>
          <p:nvPr/>
        </p:nvSpPr>
        <p:spPr>
          <a:xfrm>
            <a:off x="7015475" y="1868200"/>
            <a:ext cx="188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Source Code Pro"/>
                <a:ea typeface="Source Code Pro"/>
                <a:cs typeface="Source Code Pro"/>
                <a:sym typeface="Source Code Pro"/>
              </a:rPr>
              <a:t>¿Con qué?</a:t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29" name="Google Shape;229;p25"/>
          <p:cNvSpPr txBox="1"/>
          <p:nvPr/>
        </p:nvSpPr>
        <p:spPr>
          <a:xfrm>
            <a:off x="255400" y="2328900"/>
            <a:ext cx="18852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Fundamento teórico de las metodologías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Se asocian a los objetivos grupales por tema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30" name="Google Shape;230;p25"/>
          <p:cNvSpPr txBox="1"/>
          <p:nvPr/>
        </p:nvSpPr>
        <p:spPr>
          <a:xfrm>
            <a:off x="4762075" y="1868200"/>
            <a:ext cx="188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Source Code Pro"/>
                <a:ea typeface="Source Code Pro"/>
                <a:cs typeface="Source Code Pro"/>
                <a:sym typeface="Source Code Pro"/>
              </a:rPr>
              <a:t>¿Por dónde?</a:t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Source Code Pro"/>
                <a:ea typeface="Source Code Pro"/>
                <a:cs typeface="Source Code Pro"/>
                <a:sym typeface="Source Code Pro"/>
              </a:rPr>
              <a:t>¿Cuándo?</a:t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800"/>
              <a:t>Objetivo específico </a:t>
            </a:r>
            <a:endParaRPr sz="6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800"/>
              <a:t>y Metodología grupal</a:t>
            </a:r>
            <a:endParaRPr sz="6800"/>
          </a:p>
        </p:txBody>
      </p:sp>
      <p:sp>
        <p:nvSpPr>
          <p:cNvPr id="236" name="Google Shape;236;p26"/>
          <p:cNvSpPr txBox="1">
            <a:spLocks noGrp="1"/>
          </p:cNvSpPr>
          <p:nvPr>
            <p:ph type="subTitle" idx="1"/>
          </p:nvPr>
        </p:nvSpPr>
        <p:spPr>
          <a:xfrm>
            <a:off x="311700" y="2639375"/>
            <a:ext cx="8520600" cy="8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 b="0"/>
              <a:t>Clase auxiliar 6 - Campo II otoño 2022</a:t>
            </a:r>
            <a:endParaRPr sz="1800" b="0"/>
          </a:p>
        </p:txBody>
      </p:sp>
      <p:sp>
        <p:nvSpPr>
          <p:cNvPr id="237" name="Google Shape;237;p26"/>
          <p:cNvSpPr txBox="1"/>
          <p:nvPr/>
        </p:nvSpPr>
        <p:spPr>
          <a:xfrm>
            <a:off x="1454200" y="3783550"/>
            <a:ext cx="6503400" cy="877200"/>
          </a:xfrm>
          <a:prstGeom prst="rect">
            <a:avLst/>
          </a:prstGeom>
          <a:solidFill>
            <a:srgbClr val="F6CD4C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Profesor: Fernando Poblete</a:t>
            </a:r>
            <a:endParaRPr sz="15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Auxiliar: Carolina Monsalve</a:t>
            </a:r>
            <a:endParaRPr sz="15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Ayudantes: Valeria Pincheira y Diego Rodriguez</a:t>
            </a:r>
            <a:endParaRPr sz="11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C">
            <a:alpha val="57140"/>
          </a:srgbClr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5325" y="375900"/>
            <a:ext cx="5753349" cy="43917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1825500" y="515400"/>
            <a:ext cx="5493000" cy="4112700"/>
          </a:xfrm>
          <a:prstGeom prst="rect">
            <a:avLst/>
          </a:prstGeom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377" dirty="0"/>
              <a:t>Índice</a:t>
            </a:r>
            <a:endParaRPr sz="6377" dirty="0"/>
          </a:p>
          <a:p>
            <a:pPr marL="719999" lvl="0" indent="-378883" algn="l" rtl="0">
              <a:spcBef>
                <a:spcPts val="0"/>
              </a:spcBef>
              <a:spcAft>
                <a:spcPts val="0"/>
              </a:spcAft>
              <a:buSzPts val="2367"/>
              <a:buFont typeface="Source Code Pro Light"/>
              <a:buAutoNum type="arabicPeriod"/>
            </a:pPr>
            <a:r>
              <a:rPr lang="es" sz="2366" b="0" dirty="0">
                <a:latin typeface="Source Code Pro Light"/>
                <a:ea typeface="Source Code Pro Light"/>
                <a:cs typeface="Source Code Pro Light"/>
                <a:sym typeface="Source Code Pro Light"/>
              </a:rPr>
              <a:t>Informaciones y fechas</a:t>
            </a:r>
            <a:endParaRPr sz="2366" b="0" dirty="0">
              <a:latin typeface="Source Code Pro Light"/>
              <a:ea typeface="Source Code Pro Light"/>
              <a:cs typeface="Source Code Pro Light"/>
              <a:sym typeface="Source Code Pro Light"/>
            </a:endParaRPr>
          </a:p>
          <a:p>
            <a:pPr marL="719999" lvl="0" indent="-378883" algn="l">
              <a:spcBef>
                <a:spcPts val="1000"/>
              </a:spcBef>
              <a:buSzPts val="2367"/>
              <a:buFont typeface="Source Code Pro Light"/>
              <a:buAutoNum type="arabicPeriod"/>
            </a:pPr>
            <a:r>
              <a:rPr lang="es" sz="2366" b="0" dirty="0">
                <a:latin typeface="Source Code Pro Light"/>
                <a:ea typeface="Source Code Pro Light"/>
                <a:cs typeface="Source Code Pro Light"/>
                <a:sym typeface="Source Code Pro Light"/>
              </a:rPr>
              <a:t>Zona de </a:t>
            </a:r>
            <a:r>
              <a:rPr lang="es" sz="2366" b="0" dirty="0" smtClean="0">
                <a:latin typeface="Source Code Pro Light"/>
                <a:ea typeface="Source Code Pro Light"/>
                <a:cs typeface="Source Code Pro Light"/>
                <a:sym typeface="Source Code Pro Light"/>
              </a:rPr>
              <a:t>estudio</a:t>
            </a:r>
            <a:endParaRPr sz="2366" b="0" dirty="0" smtClean="0">
              <a:latin typeface="Source Code Pro Light"/>
              <a:ea typeface="Source Code Pro Light"/>
              <a:cs typeface="Source Code Pro Light"/>
              <a:sym typeface="Source Code Pro Light"/>
            </a:endParaRPr>
          </a:p>
          <a:p>
            <a:pPr marL="719999" lvl="0" indent="-378883" algn="l" rtl="0">
              <a:spcBef>
                <a:spcPts val="1000"/>
              </a:spcBef>
              <a:spcAft>
                <a:spcPts val="0"/>
              </a:spcAft>
              <a:buSzPts val="2367"/>
              <a:buFont typeface="Source Code Pro Light"/>
              <a:buAutoNum type="arabicPeriod"/>
            </a:pPr>
            <a:r>
              <a:rPr lang="es-ES" sz="2366" b="0" dirty="0" smtClean="0">
                <a:latin typeface="Source Code Pro Light"/>
                <a:ea typeface="Source Code Pro Light"/>
                <a:cs typeface="Source Code Pro Light"/>
                <a:sym typeface="Source Code Pro Light"/>
              </a:rPr>
              <a:t>Objetivos</a:t>
            </a:r>
            <a:endParaRPr sz="2366" b="0" dirty="0" smtClean="0">
              <a:latin typeface="Source Code Pro Light"/>
              <a:ea typeface="Source Code Pro Light"/>
              <a:cs typeface="Source Code Pro Light"/>
              <a:sym typeface="Source Code Pro Light"/>
            </a:endParaRPr>
          </a:p>
          <a:p>
            <a:pPr marL="719999" lvl="0" indent="-378883" algn="l" rtl="0">
              <a:spcBef>
                <a:spcPts val="1000"/>
              </a:spcBef>
              <a:spcAft>
                <a:spcPts val="0"/>
              </a:spcAft>
              <a:buSzPts val="2367"/>
              <a:buFont typeface="Source Code Pro Light"/>
              <a:buAutoNum type="arabicPeriod"/>
            </a:pPr>
            <a:r>
              <a:rPr lang="es-ES" sz="2366" b="0" dirty="0" smtClean="0">
                <a:latin typeface="Source Code Pro Light"/>
                <a:ea typeface="Source Code Pro Light"/>
                <a:cs typeface="Source Code Pro Light"/>
                <a:sym typeface="Source Code Pro Light"/>
              </a:rPr>
              <a:t>Metodología</a:t>
            </a:r>
            <a:endParaRPr sz="2366" b="0" dirty="0">
              <a:latin typeface="Source Code Pro Light"/>
              <a:ea typeface="Source Code Pro Light"/>
              <a:cs typeface="Source Code Pro Light"/>
              <a:sym typeface="Source Code Pro Light"/>
            </a:endParaRPr>
          </a:p>
          <a:p>
            <a:pPr marL="719999" lvl="0" indent="-378883" algn="l">
              <a:spcBef>
                <a:spcPts val="1000"/>
              </a:spcBef>
              <a:buSzPts val="2367"/>
              <a:buFont typeface="Source Code Pro Light"/>
              <a:buAutoNum type="arabicPeriod"/>
            </a:pPr>
            <a:r>
              <a:rPr lang="es" sz="2366" b="0" dirty="0">
                <a:latin typeface="Source Code Pro Light"/>
                <a:ea typeface="Source Code Pro Light"/>
                <a:cs typeface="Source Code Pro Light"/>
                <a:sym typeface="Source Code Pro Light"/>
              </a:rPr>
              <a:t>Mapeo </a:t>
            </a:r>
            <a:r>
              <a:rPr lang="es" sz="2366" b="0" dirty="0" smtClean="0">
                <a:latin typeface="Source Code Pro Light"/>
                <a:ea typeface="Source Code Pro Light"/>
                <a:cs typeface="Source Code Pro Light"/>
                <a:sym typeface="Source Code Pro Light"/>
              </a:rPr>
              <a:t>geomorfológico</a:t>
            </a:r>
            <a:endParaRPr dirty="0"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Informaciones y fechas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71343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Calendario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Presentaciones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Terreno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/>
              <a:t>Fecha tentativa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/>
              <a:t>Logística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Próxima clase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/>
              <a:t>ENVI para trabajar en sus objetivos grupales</a:t>
            </a:r>
            <a:endParaRPr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3</a:t>
            </a:fld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Informaciones y fechas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4518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b="1"/>
              <a:t>Calendario</a:t>
            </a:r>
            <a:endParaRPr b="1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Presentaciones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Terreno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>
                <a:highlight>
                  <a:srgbClr val="CCFFFF"/>
                </a:highlight>
              </a:rPr>
              <a:t>Fecha tentativa</a:t>
            </a:r>
            <a:endParaRPr>
              <a:highlight>
                <a:srgbClr val="CCFFFF"/>
              </a:highlight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/>
              <a:t>Logística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">
                <a:highlight>
                  <a:srgbClr val="FFFF00"/>
                </a:highlight>
              </a:rPr>
              <a:t>Próxima clase</a:t>
            </a:r>
            <a:endParaRPr>
              <a:highlight>
                <a:srgbClr val="FFFF00"/>
              </a:highlight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/>
              <a:t>ENVI para trabajar en sus objetivos grupales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4</a:t>
            </a:fld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700" y="39025"/>
            <a:ext cx="2356325" cy="16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4800" y="27825"/>
            <a:ext cx="2388007" cy="168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6713" y="1715350"/>
            <a:ext cx="2356309" cy="16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0650" y="1715350"/>
            <a:ext cx="2356309" cy="16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7075" y="3456675"/>
            <a:ext cx="2356300" cy="166511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/>
          <p:nvPr/>
        </p:nvSpPr>
        <p:spPr>
          <a:xfrm>
            <a:off x="3947288" y="950850"/>
            <a:ext cx="2235125" cy="249000"/>
          </a:xfrm>
          <a:prstGeom prst="flowChartProcess">
            <a:avLst/>
          </a:prstGeom>
          <a:solidFill>
            <a:srgbClr val="DB4437">
              <a:alpha val="459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3938425" y="2789525"/>
            <a:ext cx="2235125" cy="249000"/>
          </a:xfrm>
          <a:prstGeom prst="flowChartProcess">
            <a:avLst/>
          </a:prstGeom>
          <a:solidFill>
            <a:srgbClr val="DB4437">
              <a:alpha val="459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/>
          <p:cNvSpPr/>
          <p:nvPr/>
        </p:nvSpPr>
        <p:spPr>
          <a:xfrm>
            <a:off x="3938425" y="3062075"/>
            <a:ext cx="2235125" cy="249000"/>
          </a:xfrm>
          <a:prstGeom prst="flowChartProcess">
            <a:avLst/>
          </a:prstGeom>
          <a:solidFill>
            <a:srgbClr val="DB4437">
              <a:alpha val="459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6"/>
          <p:cNvSpPr/>
          <p:nvPr/>
        </p:nvSpPr>
        <p:spPr>
          <a:xfrm>
            <a:off x="5237743" y="1979175"/>
            <a:ext cx="944675" cy="249000"/>
          </a:xfrm>
          <a:prstGeom prst="flowChartProcess">
            <a:avLst/>
          </a:prstGeom>
          <a:solidFill>
            <a:srgbClr val="DB4437">
              <a:alpha val="459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6"/>
          <p:cNvSpPr/>
          <p:nvPr/>
        </p:nvSpPr>
        <p:spPr>
          <a:xfrm>
            <a:off x="6366350" y="1390550"/>
            <a:ext cx="1313600" cy="296100"/>
          </a:xfrm>
          <a:prstGeom prst="flowChartProcess">
            <a:avLst/>
          </a:prstGeom>
          <a:solidFill>
            <a:srgbClr val="DB4437">
              <a:alpha val="459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3947325" y="2228175"/>
            <a:ext cx="2235125" cy="561350"/>
          </a:xfrm>
          <a:prstGeom prst="flowChartProcess">
            <a:avLst/>
          </a:prstGeom>
          <a:solidFill>
            <a:srgbClr val="FF00FF">
              <a:alpha val="16069"/>
            </a:srgbClr>
          </a:solidFill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Informaciones y fechas</a:t>
            </a:r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4518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b="1" dirty="0"/>
              <a:t>Calendario</a:t>
            </a:r>
            <a:endParaRPr b="1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" dirty="0"/>
              <a:t>Presentaciones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" dirty="0"/>
              <a:t>Terreno</a:t>
            </a:r>
            <a:endParaRPr dirty="0"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 dirty="0">
                <a:highlight>
                  <a:srgbClr val="CCFFFF"/>
                </a:highlight>
              </a:rPr>
              <a:t>Fecha tentativa</a:t>
            </a:r>
            <a:endParaRPr dirty="0">
              <a:highlight>
                <a:srgbClr val="CCFFFF"/>
              </a:highlight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 dirty="0"/>
              <a:t>Logística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" dirty="0">
                <a:highlight>
                  <a:srgbClr val="FFFF00"/>
                </a:highlight>
              </a:rPr>
              <a:t>Próxima clase</a:t>
            </a:r>
            <a:endParaRPr dirty="0">
              <a:highlight>
                <a:srgbClr val="FFFF00"/>
              </a:highlight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 dirty="0"/>
              <a:t>ENVI para trabajar en sus objetivos grupales</a:t>
            </a:r>
            <a:endParaRPr dirty="0"/>
          </a:p>
        </p:txBody>
      </p:sp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5</a:t>
            </a:fld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700" y="39025"/>
            <a:ext cx="2356325" cy="16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1958" y="58988"/>
            <a:ext cx="2388007" cy="168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6713" y="1715350"/>
            <a:ext cx="2356309" cy="16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0650" y="1715350"/>
            <a:ext cx="2356309" cy="16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7075" y="3456675"/>
            <a:ext cx="2356300" cy="166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/>
          <p:nvPr/>
        </p:nvSpPr>
        <p:spPr>
          <a:xfrm>
            <a:off x="4940363" y="492650"/>
            <a:ext cx="249000" cy="249000"/>
          </a:xfrm>
          <a:prstGeom prst="ellipse">
            <a:avLst/>
          </a:prstGeom>
          <a:solidFill>
            <a:srgbClr val="FFFF00">
              <a:alpha val="57140"/>
            </a:srgbClr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6342500" y="3972175"/>
            <a:ext cx="1891800" cy="296100"/>
          </a:xfrm>
          <a:prstGeom prst="roundRect">
            <a:avLst>
              <a:gd name="adj" fmla="val 16667"/>
            </a:avLst>
          </a:prstGeom>
          <a:solidFill>
            <a:srgbClr val="00FDC8">
              <a:alpha val="339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6366350" y="3038525"/>
            <a:ext cx="985500" cy="296100"/>
          </a:xfrm>
          <a:prstGeom prst="roundRect">
            <a:avLst>
              <a:gd name="adj" fmla="val 16667"/>
            </a:avLst>
          </a:prstGeom>
          <a:solidFill>
            <a:srgbClr val="00FDC8">
              <a:alpha val="339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7285025" y="3676075"/>
            <a:ext cx="1286100" cy="296100"/>
          </a:xfrm>
          <a:prstGeom prst="roundRect">
            <a:avLst>
              <a:gd name="adj" fmla="val 16667"/>
            </a:avLst>
          </a:prstGeom>
          <a:solidFill>
            <a:srgbClr val="00FDC8">
              <a:alpha val="339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4940350" y="747088"/>
            <a:ext cx="249000" cy="249000"/>
          </a:xfrm>
          <a:prstGeom prst="ellipse">
            <a:avLst/>
          </a:prstGeom>
          <a:solidFill>
            <a:srgbClr val="FFFF00">
              <a:alpha val="57140"/>
            </a:srgbClr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7"/>
          <p:cNvSpPr/>
          <p:nvPr/>
        </p:nvSpPr>
        <p:spPr>
          <a:xfrm>
            <a:off x="3947288" y="950850"/>
            <a:ext cx="2235125" cy="249000"/>
          </a:xfrm>
          <a:prstGeom prst="flowChartProcess">
            <a:avLst/>
          </a:prstGeom>
          <a:solidFill>
            <a:srgbClr val="DB4437">
              <a:alpha val="459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7"/>
          <p:cNvSpPr/>
          <p:nvPr/>
        </p:nvSpPr>
        <p:spPr>
          <a:xfrm>
            <a:off x="3938425" y="2789525"/>
            <a:ext cx="2235125" cy="249000"/>
          </a:xfrm>
          <a:prstGeom prst="flowChartProcess">
            <a:avLst/>
          </a:prstGeom>
          <a:solidFill>
            <a:srgbClr val="DB4437">
              <a:alpha val="459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/>
          <p:nvPr/>
        </p:nvSpPr>
        <p:spPr>
          <a:xfrm>
            <a:off x="3938425" y="3062075"/>
            <a:ext cx="2235125" cy="249000"/>
          </a:xfrm>
          <a:prstGeom prst="flowChartProcess">
            <a:avLst/>
          </a:prstGeom>
          <a:solidFill>
            <a:srgbClr val="DB4437">
              <a:alpha val="459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7"/>
          <p:cNvSpPr/>
          <p:nvPr/>
        </p:nvSpPr>
        <p:spPr>
          <a:xfrm>
            <a:off x="5237743" y="1979175"/>
            <a:ext cx="944675" cy="249000"/>
          </a:xfrm>
          <a:prstGeom prst="flowChartProcess">
            <a:avLst/>
          </a:prstGeom>
          <a:solidFill>
            <a:srgbClr val="DB4437">
              <a:alpha val="459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7"/>
          <p:cNvSpPr/>
          <p:nvPr/>
        </p:nvSpPr>
        <p:spPr>
          <a:xfrm>
            <a:off x="6366350" y="1390550"/>
            <a:ext cx="1313600" cy="296100"/>
          </a:xfrm>
          <a:prstGeom prst="flowChartProcess">
            <a:avLst/>
          </a:prstGeom>
          <a:solidFill>
            <a:srgbClr val="DB4437">
              <a:alpha val="459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/>
          <p:nvPr/>
        </p:nvSpPr>
        <p:spPr>
          <a:xfrm>
            <a:off x="4923229" y="1191105"/>
            <a:ext cx="249000" cy="249000"/>
          </a:xfrm>
          <a:prstGeom prst="ellipse">
            <a:avLst/>
          </a:prstGeom>
          <a:solidFill>
            <a:srgbClr val="F6CD4C">
              <a:alpha val="57140"/>
            </a:srgbClr>
          </a:solidFill>
          <a:ln w="9525" cap="flat" cmpd="sng">
            <a:solidFill>
              <a:srgbClr val="FBBC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7"/>
          <p:cNvSpPr/>
          <p:nvPr/>
        </p:nvSpPr>
        <p:spPr>
          <a:xfrm>
            <a:off x="7354288" y="289200"/>
            <a:ext cx="249000" cy="249000"/>
          </a:xfrm>
          <a:prstGeom prst="ellipse">
            <a:avLst/>
          </a:prstGeom>
          <a:solidFill>
            <a:srgbClr val="00FF00">
              <a:alpha val="35270"/>
            </a:srgbClr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7430950" y="1130867"/>
            <a:ext cx="249000" cy="249000"/>
          </a:xfrm>
          <a:prstGeom prst="ellipse">
            <a:avLst/>
          </a:prstGeom>
          <a:solidFill>
            <a:srgbClr val="9900FF">
              <a:alpha val="43750"/>
            </a:srgbClr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7"/>
          <p:cNvSpPr/>
          <p:nvPr/>
        </p:nvSpPr>
        <p:spPr>
          <a:xfrm>
            <a:off x="6734600" y="2543700"/>
            <a:ext cx="249000" cy="249000"/>
          </a:xfrm>
          <a:prstGeom prst="ellipse">
            <a:avLst/>
          </a:prstGeom>
          <a:solidFill>
            <a:srgbClr val="1155CC">
              <a:alpha val="54020"/>
            </a:srgbClr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7"/>
          <p:cNvSpPr/>
          <p:nvPr/>
        </p:nvSpPr>
        <p:spPr>
          <a:xfrm>
            <a:off x="3947325" y="2228175"/>
            <a:ext cx="2235125" cy="561350"/>
          </a:xfrm>
          <a:prstGeom prst="flowChartProcess">
            <a:avLst/>
          </a:prstGeom>
          <a:solidFill>
            <a:srgbClr val="FF00FF">
              <a:alpha val="16069"/>
            </a:srgbClr>
          </a:solidFill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18" name="Google Shape;118;p17"/>
          <p:cNvGraphicFramePr/>
          <p:nvPr/>
        </p:nvGraphicFramePr>
        <p:xfrm>
          <a:off x="3978913" y="3410813"/>
          <a:ext cx="2235125" cy="1755498"/>
        </p:xfrm>
        <a:graphic>
          <a:graphicData uri="http://schemas.openxmlformats.org/drawingml/2006/table">
            <a:tbl>
              <a:tblPr>
                <a:noFill/>
                <a:tableStyleId>{A810EFE6-DA1A-4B94-96B7-C9E5604C88D6}</a:tableStyleId>
              </a:tblPr>
              <a:tblGrid>
                <a:gridCol w="22351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2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Mapeo Pre-Terreno/Clase ENVI</a:t>
                      </a:r>
                      <a:endParaRPr sz="8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28575" marR="2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Revisión Equipos Terreno</a:t>
                      </a:r>
                      <a:endParaRPr sz="800">
                        <a:solidFill>
                          <a:srgbClr val="434343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28575" marR="2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2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solidFill>
                            <a:srgbClr val="434343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Revisión conceptos básicos (Libreta y brújula)</a:t>
                      </a:r>
                      <a:endParaRPr sz="800">
                        <a:solidFill>
                          <a:srgbClr val="434343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28575" marR="2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Seguridad/No dejar rastro</a:t>
                      </a:r>
                      <a:endParaRPr sz="8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28575" marR="2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3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Preparación Mareriales Terreno (Imágenes satelitales Impresión)</a:t>
                      </a:r>
                      <a:endParaRPr sz="8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28575" marR="2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9" name="Google Shape;119;p17"/>
          <p:cNvSpPr txBox="1"/>
          <p:nvPr/>
        </p:nvSpPr>
        <p:spPr>
          <a:xfrm>
            <a:off x="5324800" y="3334625"/>
            <a:ext cx="889200" cy="338700"/>
          </a:xfrm>
          <a:prstGeom prst="rect">
            <a:avLst/>
          </a:prstGeom>
          <a:solidFill>
            <a:srgbClr val="FFFF00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Source Code Pro"/>
                <a:ea typeface="Source Code Pro"/>
                <a:cs typeface="Source Code Pro"/>
                <a:sym typeface="Source Code Pro"/>
              </a:rPr>
              <a:t>5-12 mayo</a:t>
            </a:r>
            <a:endParaRPr sz="10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5453200" y="3715625"/>
            <a:ext cx="760800" cy="338700"/>
          </a:xfrm>
          <a:prstGeom prst="rect">
            <a:avLst/>
          </a:prstGeom>
          <a:solidFill>
            <a:srgbClr val="F6CD4C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Source Code Pro"/>
                <a:ea typeface="Source Code Pro"/>
                <a:cs typeface="Source Code Pro"/>
                <a:sym typeface="Source Code Pro"/>
              </a:rPr>
              <a:t>26 mayo</a:t>
            </a:r>
            <a:endParaRPr sz="10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3266025" y="4047700"/>
            <a:ext cx="889200" cy="338700"/>
          </a:xfrm>
          <a:prstGeom prst="rect">
            <a:avLst/>
          </a:prstGeom>
          <a:solidFill>
            <a:srgbClr val="00FF00">
              <a:alpha val="3527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Source Code Pro"/>
                <a:ea typeface="Source Code Pro"/>
                <a:cs typeface="Source Code Pro"/>
                <a:sym typeface="Source Code Pro"/>
              </a:rPr>
              <a:t>2 junio</a:t>
            </a:r>
            <a:endParaRPr sz="10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5453200" y="4401425"/>
            <a:ext cx="760800" cy="338700"/>
          </a:xfrm>
          <a:prstGeom prst="rect">
            <a:avLst/>
          </a:prstGeom>
          <a:solidFill>
            <a:srgbClr val="9900FF">
              <a:alpha val="437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Source Code Pro"/>
                <a:ea typeface="Source Code Pro"/>
                <a:cs typeface="Source Code Pro"/>
                <a:sym typeface="Source Code Pro"/>
              </a:rPr>
              <a:t>9 junio</a:t>
            </a:r>
            <a:endParaRPr sz="10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2049775" y="4782425"/>
            <a:ext cx="2141700" cy="338700"/>
          </a:xfrm>
          <a:prstGeom prst="rect">
            <a:avLst/>
          </a:prstGeom>
          <a:solidFill>
            <a:srgbClr val="1155CC">
              <a:alpha val="540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Source Code Pro"/>
                <a:ea typeface="Source Code Pro"/>
                <a:cs typeface="Source Code Pro"/>
                <a:sym typeface="Source Code Pro"/>
              </a:rPr>
              <a:t>16 o 23 junio o 22 agosto</a:t>
            </a:r>
            <a:endParaRPr sz="10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Informaciones y fechas</a:t>
            </a:r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4518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dirty="0"/>
              <a:t>Calendario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" b="1" dirty="0">
                <a:solidFill>
                  <a:srgbClr val="416230"/>
                </a:solidFill>
              </a:rPr>
              <a:t>Presentaciones</a:t>
            </a:r>
            <a:endParaRPr b="1" dirty="0">
              <a:solidFill>
                <a:srgbClr val="416230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" dirty="0"/>
              <a:t>Terreno</a:t>
            </a:r>
            <a:endParaRPr dirty="0"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 dirty="0"/>
              <a:t>Fecha tentativa</a:t>
            </a:r>
            <a:endParaRPr dirty="0"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 dirty="0"/>
              <a:t>Logística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" dirty="0"/>
              <a:t>Próxima clase</a:t>
            </a:r>
            <a:endParaRPr dirty="0"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 dirty="0"/>
              <a:t>ENVI para trabajar en sus objetivos grupales</a:t>
            </a:r>
            <a:endParaRPr dirty="0"/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6</a:t>
            </a:fld>
            <a:endParaRPr/>
          </a:p>
        </p:txBody>
      </p:sp>
      <p:pic>
        <p:nvPicPr>
          <p:cNvPr id="132" name="Google Shape;13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700" y="39025"/>
            <a:ext cx="2356325" cy="16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4800" y="27825"/>
            <a:ext cx="2388007" cy="168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6713" y="1715350"/>
            <a:ext cx="2356309" cy="16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0650" y="1715350"/>
            <a:ext cx="2356309" cy="16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7075" y="3456675"/>
            <a:ext cx="2356300" cy="166511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/>
          <p:nvPr/>
        </p:nvSpPr>
        <p:spPr>
          <a:xfrm>
            <a:off x="4940363" y="492650"/>
            <a:ext cx="249000" cy="249000"/>
          </a:xfrm>
          <a:prstGeom prst="ellipse">
            <a:avLst/>
          </a:prstGeom>
          <a:solidFill>
            <a:srgbClr val="FFFF00">
              <a:alpha val="57140"/>
            </a:srgbClr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8"/>
          <p:cNvSpPr/>
          <p:nvPr/>
        </p:nvSpPr>
        <p:spPr>
          <a:xfrm>
            <a:off x="6342500" y="3972175"/>
            <a:ext cx="1891800" cy="296100"/>
          </a:xfrm>
          <a:prstGeom prst="roundRect">
            <a:avLst>
              <a:gd name="adj" fmla="val 16667"/>
            </a:avLst>
          </a:prstGeom>
          <a:solidFill>
            <a:srgbClr val="00FDC8">
              <a:alpha val="339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8"/>
          <p:cNvSpPr/>
          <p:nvPr/>
        </p:nvSpPr>
        <p:spPr>
          <a:xfrm>
            <a:off x="6366350" y="3038525"/>
            <a:ext cx="985500" cy="296100"/>
          </a:xfrm>
          <a:prstGeom prst="roundRect">
            <a:avLst>
              <a:gd name="adj" fmla="val 16667"/>
            </a:avLst>
          </a:prstGeom>
          <a:solidFill>
            <a:srgbClr val="00FDC8">
              <a:alpha val="339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8"/>
          <p:cNvSpPr/>
          <p:nvPr/>
        </p:nvSpPr>
        <p:spPr>
          <a:xfrm>
            <a:off x="7285025" y="3676075"/>
            <a:ext cx="1286100" cy="296100"/>
          </a:xfrm>
          <a:prstGeom prst="roundRect">
            <a:avLst>
              <a:gd name="adj" fmla="val 16667"/>
            </a:avLst>
          </a:prstGeom>
          <a:solidFill>
            <a:srgbClr val="00FDC8">
              <a:alpha val="339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8"/>
          <p:cNvSpPr/>
          <p:nvPr/>
        </p:nvSpPr>
        <p:spPr>
          <a:xfrm>
            <a:off x="4940350" y="747088"/>
            <a:ext cx="249000" cy="249000"/>
          </a:xfrm>
          <a:prstGeom prst="ellipse">
            <a:avLst/>
          </a:prstGeom>
          <a:solidFill>
            <a:srgbClr val="FFFF00">
              <a:alpha val="57140"/>
            </a:srgbClr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8"/>
          <p:cNvSpPr/>
          <p:nvPr/>
        </p:nvSpPr>
        <p:spPr>
          <a:xfrm>
            <a:off x="3947288" y="950850"/>
            <a:ext cx="2235125" cy="249000"/>
          </a:xfrm>
          <a:prstGeom prst="flowChartProcess">
            <a:avLst/>
          </a:prstGeom>
          <a:solidFill>
            <a:srgbClr val="DB4437">
              <a:alpha val="459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8"/>
          <p:cNvSpPr/>
          <p:nvPr/>
        </p:nvSpPr>
        <p:spPr>
          <a:xfrm>
            <a:off x="3938425" y="2789525"/>
            <a:ext cx="2235125" cy="249000"/>
          </a:xfrm>
          <a:prstGeom prst="flowChartProcess">
            <a:avLst/>
          </a:prstGeom>
          <a:solidFill>
            <a:srgbClr val="DB4437">
              <a:alpha val="459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8"/>
          <p:cNvSpPr/>
          <p:nvPr/>
        </p:nvSpPr>
        <p:spPr>
          <a:xfrm>
            <a:off x="3938425" y="3062075"/>
            <a:ext cx="2235125" cy="249000"/>
          </a:xfrm>
          <a:prstGeom prst="flowChartProcess">
            <a:avLst/>
          </a:prstGeom>
          <a:solidFill>
            <a:srgbClr val="DB4437">
              <a:alpha val="459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8"/>
          <p:cNvSpPr/>
          <p:nvPr/>
        </p:nvSpPr>
        <p:spPr>
          <a:xfrm>
            <a:off x="5237743" y="1979175"/>
            <a:ext cx="944675" cy="249000"/>
          </a:xfrm>
          <a:prstGeom prst="flowChartProcess">
            <a:avLst/>
          </a:prstGeom>
          <a:solidFill>
            <a:srgbClr val="DB4437">
              <a:alpha val="459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8"/>
          <p:cNvSpPr/>
          <p:nvPr/>
        </p:nvSpPr>
        <p:spPr>
          <a:xfrm>
            <a:off x="6366350" y="1390550"/>
            <a:ext cx="1313600" cy="296100"/>
          </a:xfrm>
          <a:prstGeom prst="flowChartProcess">
            <a:avLst/>
          </a:prstGeom>
          <a:solidFill>
            <a:srgbClr val="DB4437">
              <a:alpha val="45980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8"/>
          <p:cNvSpPr/>
          <p:nvPr/>
        </p:nvSpPr>
        <p:spPr>
          <a:xfrm>
            <a:off x="4940363" y="1190375"/>
            <a:ext cx="249000" cy="249000"/>
          </a:xfrm>
          <a:prstGeom prst="ellipse">
            <a:avLst/>
          </a:prstGeom>
          <a:solidFill>
            <a:srgbClr val="F6CD4C">
              <a:alpha val="57140"/>
            </a:srgbClr>
          </a:solidFill>
          <a:ln w="9525" cap="flat" cmpd="sng">
            <a:solidFill>
              <a:srgbClr val="FBBC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8"/>
          <p:cNvSpPr/>
          <p:nvPr/>
        </p:nvSpPr>
        <p:spPr>
          <a:xfrm>
            <a:off x="7354288" y="289200"/>
            <a:ext cx="249000" cy="249000"/>
          </a:xfrm>
          <a:prstGeom prst="ellipse">
            <a:avLst/>
          </a:prstGeom>
          <a:solidFill>
            <a:srgbClr val="00FF00">
              <a:alpha val="35270"/>
            </a:srgbClr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8"/>
          <p:cNvSpPr/>
          <p:nvPr/>
        </p:nvSpPr>
        <p:spPr>
          <a:xfrm>
            <a:off x="7354288" y="569500"/>
            <a:ext cx="249000" cy="249000"/>
          </a:xfrm>
          <a:prstGeom prst="ellipse">
            <a:avLst/>
          </a:prstGeom>
          <a:solidFill>
            <a:srgbClr val="9900FF">
              <a:alpha val="43750"/>
            </a:srgbClr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8"/>
          <p:cNvSpPr/>
          <p:nvPr/>
        </p:nvSpPr>
        <p:spPr>
          <a:xfrm>
            <a:off x="7354288" y="849800"/>
            <a:ext cx="249000" cy="249000"/>
          </a:xfrm>
          <a:prstGeom prst="ellipse">
            <a:avLst/>
          </a:prstGeom>
          <a:solidFill>
            <a:srgbClr val="1155CC">
              <a:alpha val="54020"/>
            </a:srgbClr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8"/>
          <p:cNvSpPr/>
          <p:nvPr/>
        </p:nvSpPr>
        <p:spPr>
          <a:xfrm>
            <a:off x="6734588" y="2789525"/>
            <a:ext cx="249000" cy="249000"/>
          </a:xfrm>
          <a:prstGeom prst="ellipse">
            <a:avLst/>
          </a:prstGeom>
          <a:solidFill>
            <a:srgbClr val="1155CC">
              <a:alpha val="54020"/>
            </a:srgbClr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8"/>
          <p:cNvSpPr/>
          <p:nvPr/>
        </p:nvSpPr>
        <p:spPr>
          <a:xfrm>
            <a:off x="3947325" y="2228175"/>
            <a:ext cx="2235125" cy="561350"/>
          </a:xfrm>
          <a:prstGeom prst="flowChartProcess">
            <a:avLst/>
          </a:prstGeom>
          <a:solidFill>
            <a:srgbClr val="FF00FF">
              <a:alpha val="16069"/>
            </a:srgbClr>
          </a:solidFill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53" name="Google Shape;153;p18"/>
          <p:cNvGraphicFramePr/>
          <p:nvPr/>
        </p:nvGraphicFramePr>
        <p:xfrm>
          <a:off x="3978913" y="3410813"/>
          <a:ext cx="2235125" cy="1755498"/>
        </p:xfrm>
        <a:graphic>
          <a:graphicData uri="http://schemas.openxmlformats.org/drawingml/2006/table">
            <a:tbl>
              <a:tblPr>
                <a:noFill/>
                <a:tableStyleId>{A810EFE6-DA1A-4B94-96B7-C9E5604C88D6}</a:tableStyleId>
              </a:tblPr>
              <a:tblGrid>
                <a:gridCol w="22351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2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Mapeo Pre-Terreno/Clase ENVI</a:t>
                      </a:r>
                      <a:endParaRPr sz="8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28575" marR="2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Revisión Equipos Terreno</a:t>
                      </a:r>
                      <a:endParaRPr sz="800">
                        <a:solidFill>
                          <a:srgbClr val="434343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28575" marR="2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2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solidFill>
                            <a:srgbClr val="434343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Revisión conceptos básicos (Libreta y brújula)</a:t>
                      </a:r>
                      <a:endParaRPr sz="800">
                        <a:solidFill>
                          <a:srgbClr val="434343"/>
                        </a:solidFill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28575" marR="2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Seguridad/No dejar rastro</a:t>
                      </a:r>
                      <a:endParaRPr sz="8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28575" marR="2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3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8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Preparación Mareriales Terreno (Imágenes satelitales Impresión)</a:t>
                      </a:r>
                      <a:endParaRPr sz="8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28575" marR="2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4" name="Google Shape;154;p18"/>
          <p:cNvSpPr txBox="1"/>
          <p:nvPr/>
        </p:nvSpPr>
        <p:spPr>
          <a:xfrm>
            <a:off x="5324800" y="3334625"/>
            <a:ext cx="889200" cy="338700"/>
          </a:xfrm>
          <a:prstGeom prst="rect">
            <a:avLst/>
          </a:prstGeom>
          <a:solidFill>
            <a:srgbClr val="FFFF00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Source Code Pro"/>
                <a:ea typeface="Source Code Pro"/>
                <a:cs typeface="Source Code Pro"/>
                <a:sym typeface="Source Code Pro"/>
              </a:rPr>
              <a:t>5-12 mayo</a:t>
            </a:r>
            <a:endParaRPr sz="10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5" name="Google Shape;155;p18"/>
          <p:cNvSpPr txBox="1"/>
          <p:nvPr/>
        </p:nvSpPr>
        <p:spPr>
          <a:xfrm>
            <a:off x="5453200" y="3715625"/>
            <a:ext cx="760800" cy="338700"/>
          </a:xfrm>
          <a:prstGeom prst="rect">
            <a:avLst/>
          </a:prstGeom>
          <a:solidFill>
            <a:srgbClr val="F6CD4C">
              <a:alpha val="5714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Source Code Pro"/>
                <a:ea typeface="Source Code Pro"/>
                <a:cs typeface="Source Code Pro"/>
                <a:sym typeface="Source Code Pro"/>
              </a:rPr>
              <a:t>26 mayo</a:t>
            </a:r>
            <a:endParaRPr sz="10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6" name="Google Shape;156;p18"/>
          <p:cNvSpPr txBox="1"/>
          <p:nvPr/>
        </p:nvSpPr>
        <p:spPr>
          <a:xfrm>
            <a:off x="3266025" y="4047700"/>
            <a:ext cx="889200" cy="338700"/>
          </a:xfrm>
          <a:prstGeom prst="rect">
            <a:avLst/>
          </a:prstGeom>
          <a:solidFill>
            <a:srgbClr val="00FF00">
              <a:alpha val="3527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Source Code Pro"/>
                <a:ea typeface="Source Code Pro"/>
                <a:cs typeface="Source Code Pro"/>
                <a:sym typeface="Source Code Pro"/>
              </a:rPr>
              <a:t>2 junio</a:t>
            </a:r>
            <a:endParaRPr sz="10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7" name="Google Shape;157;p18"/>
          <p:cNvSpPr txBox="1"/>
          <p:nvPr/>
        </p:nvSpPr>
        <p:spPr>
          <a:xfrm>
            <a:off x="5453200" y="4401425"/>
            <a:ext cx="760800" cy="338700"/>
          </a:xfrm>
          <a:prstGeom prst="rect">
            <a:avLst/>
          </a:prstGeom>
          <a:solidFill>
            <a:srgbClr val="9900FF">
              <a:alpha val="437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Source Code Pro"/>
                <a:ea typeface="Source Code Pro"/>
                <a:cs typeface="Source Code Pro"/>
                <a:sym typeface="Source Code Pro"/>
              </a:rPr>
              <a:t>9 junio</a:t>
            </a:r>
            <a:endParaRPr sz="10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8" name="Google Shape;158;p18"/>
          <p:cNvSpPr txBox="1"/>
          <p:nvPr/>
        </p:nvSpPr>
        <p:spPr>
          <a:xfrm>
            <a:off x="2049775" y="4782425"/>
            <a:ext cx="2141700" cy="338700"/>
          </a:xfrm>
          <a:prstGeom prst="rect">
            <a:avLst/>
          </a:prstGeom>
          <a:solidFill>
            <a:srgbClr val="1155CC">
              <a:alpha val="540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Source Code Pro"/>
                <a:ea typeface="Source Code Pro"/>
                <a:cs typeface="Source Code Pro"/>
                <a:sym typeface="Source Code Pro"/>
              </a:rPr>
              <a:t>16 o 23 junio o 22 agosto</a:t>
            </a:r>
            <a:endParaRPr sz="10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9" name="Google Shape;159;p18"/>
          <p:cNvSpPr/>
          <p:nvPr/>
        </p:nvSpPr>
        <p:spPr>
          <a:xfrm>
            <a:off x="7354288" y="1112850"/>
            <a:ext cx="249000" cy="249000"/>
          </a:xfrm>
          <a:prstGeom prst="ellipse">
            <a:avLst/>
          </a:prstGeom>
          <a:solidFill>
            <a:srgbClr val="1155CC">
              <a:alpha val="54020"/>
            </a:srgbClr>
          </a:solidFill>
          <a:ln w="9525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Elipse 1"/>
          <p:cNvSpPr/>
          <p:nvPr/>
        </p:nvSpPr>
        <p:spPr>
          <a:xfrm>
            <a:off x="6715085" y="849800"/>
            <a:ext cx="249000" cy="263050"/>
          </a:xfrm>
          <a:prstGeom prst="ellipse">
            <a:avLst/>
          </a:prstGeom>
          <a:solidFill>
            <a:srgbClr val="416230">
              <a:alpha val="56000"/>
            </a:srgbClr>
          </a:solidFill>
          <a:ln>
            <a:solidFill>
              <a:srgbClr val="416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416230"/>
              </a:solidFill>
            </a:endParaRPr>
          </a:p>
        </p:txBody>
      </p:sp>
      <p:sp>
        <p:nvSpPr>
          <p:cNvPr id="34" name="Elipse 33"/>
          <p:cNvSpPr/>
          <p:nvPr/>
        </p:nvSpPr>
        <p:spPr>
          <a:xfrm>
            <a:off x="6695044" y="1127332"/>
            <a:ext cx="249000" cy="263050"/>
          </a:xfrm>
          <a:prstGeom prst="ellipse">
            <a:avLst/>
          </a:prstGeom>
          <a:solidFill>
            <a:srgbClr val="416230">
              <a:alpha val="56000"/>
            </a:srgbClr>
          </a:solidFill>
          <a:ln>
            <a:solidFill>
              <a:srgbClr val="416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416230"/>
              </a:solidFill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4295150" y="2253925"/>
            <a:ext cx="249000" cy="263050"/>
          </a:xfrm>
          <a:prstGeom prst="ellipse">
            <a:avLst/>
          </a:prstGeom>
          <a:solidFill>
            <a:srgbClr val="416230">
              <a:alpha val="56000"/>
            </a:srgbClr>
          </a:solidFill>
          <a:ln>
            <a:solidFill>
              <a:srgbClr val="416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416230"/>
              </a:solidFill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4278163" y="2502925"/>
            <a:ext cx="249000" cy="263050"/>
          </a:xfrm>
          <a:prstGeom prst="ellipse">
            <a:avLst/>
          </a:prstGeom>
          <a:solidFill>
            <a:srgbClr val="416230">
              <a:alpha val="56000"/>
            </a:srgbClr>
          </a:solidFill>
          <a:ln>
            <a:solidFill>
              <a:srgbClr val="416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41623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Informaciones y fechas</a:t>
            </a:r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4185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Calendario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Presentaciones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Terreno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/>
              <a:t>Fecha tentativa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 b="1"/>
              <a:t>Logística</a:t>
            </a:r>
            <a:endParaRPr b="1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Próxima clase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s"/>
              <a:t>ENVI para trabajar en sus objetivos grupales</a:t>
            </a:r>
            <a:endParaRPr/>
          </a:p>
        </p:txBody>
      </p:sp>
      <p:sp>
        <p:nvSpPr>
          <p:cNvPr id="166" name="Google Shape;166;p19"/>
          <p:cNvSpPr txBox="1"/>
          <p:nvPr/>
        </p:nvSpPr>
        <p:spPr>
          <a:xfrm>
            <a:off x="4572000" y="303900"/>
            <a:ext cx="4126200" cy="4535700"/>
          </a:xfrm>
          <a:prstGeom prst="rect">
            <a:avLst/>
          </a:prstGeom>
          <a:solidFill>
            <a:srgbClr val="CCFFFF">
              <a:alpha val="66520"/>
            </a:srgb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62387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Source Code Pro"/>
                <a:ea typeface="Source Code Pro"/>
                <a:cs typeface="Source Code Pro"/>
                <a:sym typeface="Source Code Pro"/>
              </a:rPr>
              <a:t>INFORMACIONES TERRENO</a:t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marR="62387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i="1">
                <a:latin typeface="Source Code Pro"/>
                <a:ea typeface="Source Code Pro"/>
                <a:cs typeface="Source Code Pro"/>
                <a:sym typeface="Source Code Pro"/>
              </a:rPr>
              <a:t>(pueden modificarse a futuro)</a:t>
            </a:r>
            <a:r>
              <a:rPr lang="es" b="1">
                <a:latin typeface="Source Code Pro"/>
                <a:ea typeface="Source Code Pro"/>
                <a:cs typeface="Source Code Pro"/>
                <a:sym typeface="Source Code Pro"/>
              </a:rPr>
              <a:t>:</a:t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marR="62387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marR="62387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➔"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2 días de viaje y 9-10 días de terreno efectivo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marR="62387" lvl="0" indent="-317500" algn="just" rtl="0">
              <a:spcBef>
                <a:spcPts val="1000"/>
              </a:spcBef>
              <a:spcAft>
                <a:spcPts val="0"/>
              </a:spcAft>
              <a:buSzPts val="1400"/>
              <a:buFont typeface="Source Code Pro"/>
              <a:buChar char="➔"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Habrán 2 campings, estaremos la mitad del terreno en cada uno (Las Breas y Los Maitenes?)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914400" marR="62387" lvl="1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Source Code Pro"/>
              <a:buChar char="◆"/>
            </a:pPr>
            <a:r>
              <a:rPr lang="es" sz="1200">
                <a:latin typeface="Source Code Pro"/>
                <a:ea typeface="Source Code Pro"/>
                <a:cs typeface="Source Code Pro"/>
                <a:sym typeface="Source Code Pro"/>
              </a:rPr>
              <a:t>En cada sector se tendrán 3 días para trabajar en el objetivo grupal y el mapeo regional</a:t>
            </a:r>
            <a:endParaRPr sz="12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914400" marR="62387" lvl="1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Source Code Pro"/>
              <a:buChar char="◆"/>
            </a:pPr>
            <a:r>
              <a:rPr lang="es" sz="1200">
                <a:latin typeface="Source Code Pro"/>
                <a:ea typeface="Source Code Pro"/>
                <a:cs typeface="Source Code Pro"/>
                <a:sym typeface="Source Code Pro"/>
              </a:rPr>
              <a:t>2 días quedarán para completar el mapa en la zona y/o ir a lugares pendientes de objetivo grupal</a:t>
            </a:r>
            <a:endParaRPr sz="12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marR="62387" lvl="0" indent="-317500" algn="just" rtl="0">
              <a:spcBef>
                <a:spcPts val="1000"/>
              </a:spcBef>
              <a:spcAft>
                <a:spcPts val="0"/>
              </a:spcAft>
              <a:buSzPts val="1400"/>
              <a:buFont typeface="Source Code Pro"/>
              <a:buChar char="➔"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Trabajo de gabinete constará de rellenar el mapa de curso y presentaciones grupales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marR="62387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➔"/>
            </a:pPr>
            <a:r>
              <a:rPr lang="es">
                <a:latin typeface="Source Code Pro"/>
                <a:ea typeface="Source Code Pro"/>
                <a:cs typeface="Source Code Pro"/>
                <a:sym typeface="Source Code Pro"/>
              </a:rPr>
              <a:t>Se generará una tabla con datos de terreno de todo el curso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7" name="Google Shape;16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Mapeo geomorfológico</a:t>
            </a:r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body" idx="1"/>
          </p:nvPr>
        </p:nvSpPr>
        <p:spPr>
          <a:xfrm>
            <a:off x="311700" y="1645600"/>
            <a:ext cx="8520600" cy="26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 partir del DEM de la zona y los mapas obtenidos de este (Hillshade, Slope, Aspect), mapee las distintas </a:t>
            </a:r>
            <a:r>
              <a:rPr lang="es" b="1"/>
              <a:t>geomorfologías</a:t>
            </a:r>
            <a:r>
              <a:rPr lang="es"/>
              <a:t> del área de estudio.  Confeccione un mapa geomorfológico con todos los elementos de un mapa.</a:t>
            </a:r>
            <a:endParaRPr/>
          </a:p>
          <a:p>
            <a:pPr marL="457200" lvl="0" indent="-330200" algn="just" rtl="0">
              <a:spcBef>
                <a:spcPts val="1200"/>
              </a:spcBef>
              <a:spcAft>
                <a:spcPts val="0"/>
              </a:spcAft>
              <a:buSzPts val="1600"/>
              <a:buChar char="➔"/>
            </a:pPr>
            <a:r>
              <a:rPr lang="es" sz="1600"/>
              <a:t>Puede utilizar imágenes satelitales con color natural (432) y/o discriminador litológico (752) para orientarse.</a:t>
            </a:r>
            <a:endParaRPr sz="1600"/>
          </a:p>
        </p:txBody>
      </p:sp>
      <p:sp>
        <p:nvSpPr>
          <p:cNvPr id="174" name="Google Shape;17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8</a:t>
            </a:fld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title"/>
          </p:nvPr>
        </p:nvSpPr>
        <p:spPr>
          <a:xfrm>
            <a:off x="311700" y="84460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000" b="0"/>
              <a:t>Continuación mapeo pre-terreno</a:t>
            </a:r>
            <a:endParaRPr sz="30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600"/>
              <a:t>Zona de estudio</a:t>
            </a:r>
            <a:endParaRPr sz="4600"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9</a:t>
            </a:fld>
            <a:endParaRPr/>
          </a:p>
        </p:txBody>
      </p:sp>
      <p:pic>
        <p:nvPicPr>
          <p:cNvPr id="183" name="Google Shape;183;p21"/>
          <p:cNvPicPr preferRelativeResize="0"/>
          <p:nvPr/>
        </p:nvPicPr>
        <p:blipFill rotWithShape="1">
          <a:blip r:embed="rId3">
            <a:alphaModFix/>
          </a:blip>
          <a:srcRect l="33038" t="10695" b="2702"/>
          <a:stretch/>
        </p:blipFill>
        <p:spPr>
          <a:xfrm>
            <a:off x="3204985" y="0"/>
            <a:ext cx="562504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698</Words>
  <Application>Microsoft Office PowerPoint</Application>
  <PresentationFormat>Presentación en pantalla (16:9)</PresentationFormat>
  <Paragraphs>179</Paragraphs>
  <Slides>14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Source Code Pro Light</vt:lpstr>
      <vt:lpstr>Source Code Pro</vt:lpstr>
      <vt:lpstr>Arial</vt:lpstr>
      <vt:lpstr>Amatic SC</vt:lpstr>
      <vt:lpstr>Georgia</vt:lpstr>
      <vt:lpstr>Beach Day</vt:lpstr>
      <vt:lpstr>Objetivo específico  y Metodología grupal</vt:lpstr>
      <vt:lpstr>Índice Informaciones y fechas Zona de estudio Objetivos Metodología Mapeo geomorfológico</vt:lpstr>
      <vt:lpstr>Informaciones y fechas</vt:lpstr>
      <vt:lpstr>Informaciones y fechas</vt:lpstr>
      <vt:lpstr>Informaciones y fechas</vt:lpstr>
      <vt:lpstr>Informaciones y fechas</vt:lpstr>
      <vt:lpstr>Informaciones y fechas</vt:lpstr>
      <vt:lpstr>Mapeo geomorfológico</vt:lpstr>
      <vt:lpstr>Zona de estudio</vt:lpstr>
      <vt:lpstr>Objetivos </vt:lpstr>
      <vt:lpstr>Objetivos </vt:lpstr>
      <vt:lpstr>Metodología</vt:lpstr>
      <vt:lpstr>Metodología</vt:lpstr>
      <vt:lpstr>Objetivo específico  y Metodología grupal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Objetivo específico  y Metodología grupal</dc:title>
  <cp:lastModifiedBy>Geologia_01</cp:lastModifiedBy>
  <cp:revision>5</cp:revision>
  <dcterms:modified xsi:type="dcterms:W3CDTF">2022-05-05T14:30:23Z</dcterms:modified>
</cp:coreProperties>
</file>