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75" r:id="rId4"/>
    <p:sldId id="276" r:id="rId5"/>
    <p:sldId id="277" r:id="rId6"/>
    <p:sldId id="274"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64" r:id="rId23"/>
    <p:sldId id="278" r:id="rId24"/>
    <p:sldId id="279" r:id="rId25"/>
    <p:sldId id="280" r:id="rId26"/>
    <p:sldId id="281" r:id="rId27"/>
    <p:sldId id="282" r:id="rId28"/>
    <p:sldId id="283" r:id="rId29"/>
    <p:sldId id="284" r:id="rId30"/>
    <p:sldId id="285" r:id="rId31"/>
    <p:sldId id="286" r:id="rId32"/>
    <p:sldId id="287" r:id="rId33"/>
    <p:sldId id="291" r:id="rId34"/>
    <p:sldId id="294" r:id="rId35"/>
    <p:sldId id="292" r:id="rId36"/>
    <p:sldId id="295" r:id="rId37"/>
    <p:sldId id="296" r:id="rId38"/>
    <p:sldId id="297" r:id="rId39"/>
    <p:sldId id="298" r:id="rId40"/>
    <p:sldId id="299" r:id="rId41"/>
    <p:sldId id="300" r:id="rId42"/>
    <p:sldId id="293" r:id="rId43"/>
    <p:sldId id="301" r:id="rId44"/>
    <p:sldId id="302" r:id="rId45"/>
    <p:sldId id="288" r:id="rId46"/>
    <p:sldId id="303" r:id="rId47"/>
    <p:sldId id="304" r:id="rId48"/>
    <p:sldId id="305" r:id="rId49"/>
    <p:sldId id="306" r:id="rId50"/>
    <p:sldId id="307" r:id="rId51"/>
    <p:sldId id="289" r:id="rId52"/>
    <p:sldId id="308" r:id="rId53"/>
    <p:sldId id="310" r:id="rId54"/>
    <p:sldId id="309" r:id="rId55"/>
    <p:sldId id="311" r:id="rId56"/>
    <p:sldId id="312" r:id="rId57"/>
    <p:sldId id="313" r:id="rId58"/>
    <p:sldId id="314" r:id="rId59"/>
    <p:sldId id="315" r:id="rId60"/>
    <p:sldId id="316" r:id="rId61"/>
    <p:sldId id="318" r:id="rId62"/>
    <p:sldId id="317" r:id="rId63"/>
    <p:sldId id="319" r:id="rId64"/>
    <p:sldId id="320" r:id="rId6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2384" autoAdjust="0"/>
  </p:normalViewPr>
  <p:slideViewPr>
    <p:cSldViewPr>
      <p:cViewPr>
        <p:scale>
          <a:sx n="75" d="100"/>
          <a:sy n="75" d="100"/>
        </p:scale>
        <p:origin x="-1236" y="-33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8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45E6-B35C-4BA1-AF5F-DCC5D470B8E3}" type="datetimeFigureOut">
              <a:rPr lang="es-MX" smtClean="0"/>
              <a:t>11/04/2021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DA4AD-E21F-4194-B2B6-8AF9A99D229D}" type="slidenum">
              <a:rPr lang="es-MX" smtClean="0"/>
              <a:t>‹Nº›</a:t>
            </a:fld>
            <a:endParaRPr lang="es-MX"/>
          </a:p>
        </p:txBody>
      </p:sp>
    </p:spTree>
    <p:extLst>
      <p:ext uri="{BB962C8B-B14F-4D97-AF65-F5344CB8AC3E}">
        <p14:creationId xmlns:p14="http://schemas.microsoft.com/office/powerpoint/2010/main" val="134650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B8DA4AD-E21F-4194-B2B6-8AF9A99D229D}" type="slidenum">
              <a:rPr lang="es-MX" smtClean="0"/>
              <a:t>20</a:t>
            </a:fld>
            <a:endParaRPr lang="es-MX"/>
          </a:p>
        </p:txBody>
      </p:sp>
    </p:spTree>
    <p:extLst>
      <p:ext uri="{BB962C8B-B14F-4D97-AF65-F5344CB8AC3E}">
        <p14:creationId xmlns:p14="http://schemas.microsoft.com/office/powerpoint/2010/main" val="145022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B8DA4AD-E21F-4194-B2B6-8AF9A99D229D}" type="slidenum">
              <a:rPr lang="es-MX" smtClean="0"/>
              <a:t>21</a:t>
            </a:fld>
            <a:endParaRPr lang="es-MX"/>
          </a:p>
        </p:txBody>
      </p:sp>
    </p:spTree>
    <p:extLst>
      <p:ext uri="{BB962C8B-B14F-4D97-AF65-F5344CB8AC3E}">
        <p14:creationId xmlns:p14="http://schemas.microsoft.com/office/powerpoint/2010/main" val="133714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B8DA4AD-E21F-4194-B2B6-8AF9A99D229D}" type="slidenum">
              <a:rPr lang="es-MX" smtClean="0"/>
              <a:t>22</a:t>
            </a:fld>
            <a:endParaRPr lang="es-MX"/>
          </a:p>
        </p:txBody>
      </p:sp>
    </p:spTree>
    <p:extLst>
      <p:ext uri="{BB962C8B-B14F-4D97-AF65-F5344CB8AC3E}">
        <p14:creationId xmlns:p14="http://schemas.microsoft.com/office/powerpoint/2010/main" val="402854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B8DA4AD-E21F-4194-B2B6-8AF9A99D229D}" type="slidenum">
              <a:rPr lang="es-MX" smtClean="0"/>
              <a:t>23</a:t>
            </a:fld>
            <a:endParaRPr lang="es-MX"/>
          </a:p>
        </p:txBody>
      </p:sp>
    </p:spTree>
    <p:extLst>
      <p:ext uri="{BB962C8B-B14F-4D97-AF65-F5344CB8AC3E}">
        <p14:creationId xmlns:p14="http://schemas.microsoft.com/office/powerpoint/2010/main" val="2448839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67186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412371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145691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229102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5146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347123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336764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105628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118319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102259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B3C2B35-BCE8-41B3-927F-4046E08F5F2A}" type="datetimeFigureOut">
              <a:rPr lang="es-MX" smtClean="0"/>
              <a:t>11/04/2021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DB0AC7F-2AD9-448A-8F77-EC1ABE17A81E}" type="slidenum">
              <a:rPr lang="es-MX" smtClean="0"/>
              <a:t>‹Nº›</a:t>
            </a:fld>
            <a:endParaRPr lang="es-MX"/>
          </a:p>
        </p:txBody>
      </p:sp>
    </p:spTree>
    <p:extLst>
      <p:ext uri="{BB962C8B-B14F-4D97-AF65-F5344CB8AC3E}">
        <p14:creationId xmlns:p14="http://schemas.microsoft.com/office/powerpoint/2010/main" val="298126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2B35-BCE8-41B3-927F-4046E08F5F2A}" type="datetimeFigureOut">
              <a:rPr lang="es-MX" smtClean="0"/>
              <a:t>11/04/2021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0AC7F-2AD9-448A-8F77-EC1ABE17A81E}" type="slidenum">
              <a:rPr lang="es-MX" smtClean="0"/>
              <a:t>‹Nº›</a:t>
            </a:fld>
            <a:endParaRPr lang="es-MX"/>
          </a:p>
        </p:txBody>
      </p:sp>
    </p:spTree>
    <p:extLst>
      <p:ext uri="{BB962C8B-B14F-4D97-AF65-F5344CB8AC3E}">
        <p14:creationId xmlns:p14="http://schemas.microsoft.com/office/powerpoint/2010/main" val="363734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CL" sz="2400" b="1" dirty="0" smtClean="0">
                <a:solidFill>
                  <a:srgbClr val="FF0000"/>
                </a:solidFill>
              </a:rPr>
              <a:t>PERSPECTIVAS DE LA COMUNICACIÓN</a:t>
            </a:r>
            <a:endParaRPr lang="es-MX" sz="2400" b="1" dirty="0">
              <a:solidFill>
                <a:srgbClr val="FF0000"/>
              </a:solidFill>
            </a:endParaRPr>
          </a:p>
        </p:txBody>
      </p:sp>
      <p:pic>
        <p:nvPicPr>
          <p:cNvPr id="6" name="5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098451" y="3212976"/>
            <a:ext cx="4722317" cy="3312368"/>
          </a:xfrm>
        </p:spPr>
      </p:pic>
      <p:pic>
        <p:nvPicPr>
          <p:cNvPr id="4" name="Imagen 3">
            <a:extLst>
              <a:ext uri="{FF2B5EF4-FFF2-40B4-BE49-F238E27FC236}">
                <a16:creationId xmlns="" xmlns:a16="http://schemas.microsoft.com/office/drawing/2014/main" id="{E1414A37-ABE6-644F-8837-C37551B464CD}"/>
              </a:ext>
            </a:extLst>
          </p:cNvPr>
          <p:cNvPicPr>
            <a:picLocks noChangeAspect="1"/>
          </p:cNvPicPr>
          <p:nvPr/>
        </p:nvPicPr>
        <p:blipFill>
          <a:blip r:embed="rId3"/>
          <a:stretch>
            <a:fillRect/>
          </a:stretch>
        </p:blipFill>
        <p:spPr>
          <a:xfrm>
            <a:off x="2483768" y="1782108"/>
            <a:ext cx="4320480" cy="1286852"/>
          </a:xfrm>
          <a:prstGeom prst="rect">
            <a:avLst/>
          </a:prstGeom>
        </p:spPr>
      </p:pic>
      <p:sp>
        <p:nvSpPr>
          <p:cNvPr id="5" name="4 CuadroTexto"/>
          <p:cNvSpPr txBox="1"/>
          <p:nvPr/>
        </p:nvSpPr>
        <p:spPr>
          <a:xfrm>
            <a:off x="1259632" y="1412776"/>
            <a:ext cx="7272808" cy="369332"/>
          </a:xfrm>
          <a:prstGeom prst="rect">
            <a:avLst/>
          </a:prstGeom>
          <a:noFill/>
        </p:spPr>
        <p:txBody>
          <a:bodyPr wrap="square" rtlCol="0">
            <a:spAutoFit/>
          </a:bodyPr>
          <a:lstStyle/>
          <a:p>
            <a:endParaRPr lang="es-MX" dirty="0"/>
          </a:p>
        </p:txBody>
      </p:sp>
    </p:spTree>
    <p:extLst>
      <p:ext uri="{BB962C8B-B14F-4D97-AF65-F5344CB8AC3E}">
        <p14:creationId xmlns:p14="http://schemas.microsoft.com/office/powerpoint/2010/main" val="3480099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EL LENGUAJE COMO DIFICULTAD PARA EL ENTENDIMIENTO.</a:t>
            </a:r>
          </a:p>
        </p:txBody>
      </p:sp>
      <p:sp>
        <p:nvSpPr>
          <p:cNvPr id="3" name="2 Marcador de contenido"/>
          <p:cNvSpPr>
            <a:spLocks noGrp="1"/>
          </p:cNvSpPr>
          <p:nvPr>
            <p:ph sz="half" idx="1"/>
          </p:nvPr>
        </p:nvSpPr>
        <p:spPr/>
        <p:txBody>
          <a:bodyPr>
            <a:normAutofit fontScale="92500" lnSpcReduction="10000"/>
          </a:bodyPr>
          <a:lstStyle/>
          <a:p>
            <a:pPr marL="0" indent="0">
              <a:buNone/>
            </a:pPr>
            <a:r>
              <a:rPr lang="es-MX" dirty="0"/>
              <a:t>De las variables fundamentales en el proceso de entendimiento, el </a:t>
            </a:r>
            <a:r>
              <a:rPr lang="es-MX" b="1" dirty="0"/>
              <a:t>lenguaje</a:t>
            </a:r>
            <a:r>
              <a:rPr lang="es-MX" dirty="0"/>
              <a:t> es quizá el más relevante, toda vez que en él hay una estructura racional de reglas explícitas que han evolucionado en función de la práctica social y en donde, inocentemente, creemos ver el consenso de las conductas.</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4088" y="1949977"/>
            <a:ext cx="2829313" cy="2952327"/>
          </a:xfrm>
        </p:spPr>
      </p:pic>
      <p:pic>
        <p:nvPicPr>
          <p:cNvPr id="6" name="Imagen 5">
            <a:extLst>
              <a:ext uri="{FF2B5EF4-FFF2-40B4-BE49-F238E27FC236}">
                <a16:creationId xmlns="" xmlns:a16="http://schemas.microsoft.com/office/drawing/2014/main" id="{A159EF3D-E523-804E-8068-36CC34B11AEB}"/>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7" name="Rectángulo 6">
            <a:extLst>
              <a:ext uri="{FF2B5EF4-FFF2-40B4-BE49-F238E27FC236}">
                <a16:creationId xmlns="" xmlns:a16="http://schemas.microsoft.com/office/drawing/2014/main" id="{30D26AD1-A8A6-F346-974D-9A3156BB396B}"/>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 xmlns:a16="http://schemas.microsoft.com/office/drawing/2014/main" id="{B5D2724E-F1AC-3F41-967A-02288728CC0F}"/>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90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EL LENGUAJE ES ARBITRARIO Y SIMBÓLICO</a:t>
            </a:r>
          </a:p>
        </p:txBody>
      </p:sp>
      <p:sp>
        <p:nvSpPr>
          <p:cNvPr id="3" name="2 Marcador de contenido"/>
          <p:cNvSpPr>
            <a:spLocks noGrp="1"/>
          </p:cNvSpPr>
          <p:nvPr>
            <p:ph sz="half" idx="1"/>
          </p:nvPr>
        </p:nvSpPr>
        <p:spPr/>
        <p:txBody>
          <a:bodyPr/>
          <a:lstStyle/>
          <a:p>
            <a:pPr marL="0" indent="0">
              <a:buNone/>
            </a:pPr>
            <a:r>
              <a:rPr lang="es-MX" dirty="0"/>
              <a:t>Creemos ver en las palabras la representación inequívoca de nuestra percepción, pero por lo regular no entendemos que los conceptos no poseen ligazón lógica con lo que describen, siendo más bien metáforas de un referente cultural.</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7812" y="2991644"/>
            <a:ext cx="2619375" cy="1743075"/>
          </a:xfrm>
        </p:spPr>
      </p:pic>
      <p:sp>
        <p:nvSpPr>
          <p:cNvPr id="6" name="5 CuadroTexto"/>
          <p:cNvSpPr txBox="1"/>
          <p:nvPr/>
        </p:nvSpPr>
        <p:spPr>
          <a:xfrm>
            <a:off x="5148064" y="2060848"/>
            <a:ext cx="3755782" cy="369332"/>
          </a:xfrm>
          <a:prstGeom prst="rect">
            <a:avLst/>
          </a:prstGeom>
          <a:noFill/>
        </p:spPr>
        <p:txBody>
          <a:bodyPr wrap="square" rtlCol="0">
            <a:spAutoFit/>
          </a:bodyPr>
          <a:lstStyle/>
          <a:p>
            <a:r>
              <a:rPr lang="es-MX" dirty="0"/>
              <a:t>¿Por qué la vaca se llama vaca?</a:t>
            </a:r>
          </a:p>
        </p:txBody>
      </p:sp>
      <p:pic>
        <p:nvPicPr>
          <p:cNvPr id="7" name="Imagen 6">
            <a:extLst>
              <a:ext uri="{FF2B5EF4-FFF2-40B4-BE49-F238E27FC236}">
                <a16:creationId xmlns="" xmlns:a16="http://schemas.microsoft.com/office/drawing/2014/main" id="{129D8F4B-8CCB-FE4B-B790-77EAF1A2767E}"/>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8" name="Rectángulo 7">
            <a:extLst>
              <a:ext uri="{FF2B5EF4-FFF2-40B4-BE49-F238E27FC236}">
                <a16:creationId xmlns="" xmlns:a16="http://schemas.microsoft.com/office/drawing/2014/main" id="{E3EABA3D-FAFB-7541-B8A7-CF70F0A61E5E}"/>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onector recto 8">
            <a:extLst>
              <a:ext uri="{FF2B5EF4-FFF2-40B4-BE49-F238E27FC236}">
                <a16:creationId xmlns="" xmlns:a16="http://schemas.microsoft.com/office/drawing/2014/main" id="{2D2F9438-CA2B-254C-9C5E-DAE4D79B53DA}"/>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21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EL SER HUMANO POSEE LIMITANTES PERCEPTIVAS</a:t>
            </a:r>
          </a:p>
        </p:txBody>
      </p:sp>
      <p:sp>
        <p:nvSpPr>
          <p:cNvPr id="3" name="2 Marcador de contenido"/>
          <p:cNvSpPr>
            <a:spLocks noGrp="1"/>
          </p:cNvSpPr>
          <p:nvPr>
            <p:ph sz="half" idx="1"/>
          </p:nvPr>
        </p:nvSpPr>
        <p:spPr/>
        <p:txBody>
          <a:bodyPr/>
          <a:lstStyle/>
          <a:p>
            <a:pPr marL="0" indent="0">
              <a:buNone/>
            </a:pPr>
            <a:r>
              <a:rPr lang="es-MX" dirty="0"/>
              <a:t>  No percibimos la “realidad” de manera  </a:t>
            </a:r>
          </a:p>
          <a:p>
            <a:pPr marL="0" indent="0">
              <a:buNone/>
            </a:pPr>
            <a:r>
              <a:rPr lang="es-MX" dirty="0"/>
              <a:t>  uniforme.</a:t>
            </a:r>
          </a:p>
          <a:p>
            <a:pPr marL="0" indent="0">
              <a:buNone/>
            </a:pPr>
            <a:r>
              <a:rPr lang="es-MX" dirty="0"/>
              <a:t>  La construcción de nuestro “mapa mental”, esta condicionado por trampas perceptivas de carácter biológico  y cultural.</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2132856"/>
            <a:ext cx="3600400" cy="3240359"/>
          </a:xfrm>
        </p:spPr>
      </p:pic>
      <p:pic>
        <p:nvPicPr>
          <p:cNvPr id="6" name="Imagen 5">
            <a:extLst>
              <a:ext uri="{FF2B5EF4-FFF2-40B4-BE49-F238E27FC236}">
                <a16:creationId xmlns="" xmlns:a16="http://schemas.microsoft.com/office/drawing/2014/main" id="{B6F8C24B-ACA6-FE43-BBD1-18E9C5D65A99}"/>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7" name="Rectángulo 6">
            <a:extLst>
              <a:ext uri="{FF2B5EF4-FFF2-40B4-BE49-F238E27FC236}">
                <a16:creationId xmlns="" xmlns:a16="http://schemas.microsoft.com/office/drawing/2014/main" id="{195B03E4-D0B3-0443-9C1A-F1718CEEAFDF}"/>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 xmlns:a16="http://schemas.microsoft.com/office/drawing/2014/main" id="{A3E0F5B2-7CAE-624D-9BF8-E15C5E002AE9}"/>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65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208" y="114817"/>
            <a:ext cx="5815584" cy="5955792"/>
          </a:xfrm>
          <a:prstGeom prst="rect">
            <a:avLst/>
          </a:prstGeom>
        </p:spPr>
      </p:pic>
      <p:pic>
        <p:nvPicPr>
          <p:cNvPr id="3" name="Imagen 2">
            <a:extLst>
              <a:ext uri="{FF2B5EF4-FFF2-40B4-BE49-F238E27FC236}">
                <a16:creationId xmlns="" xmlns:a16="http://schemas.microsoft.com/office/drawing/2014/main" id="{2AB50558-E2ED-BB4B-A5D8-F79BA9C767A8}"/>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F771BD59-DD1D-5D42-84F1-AEB0F1B8C098}"/>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ector recto 5">
            <a:extLst>
              <a:ext uri="{FF2B5EF4-FFF2-40B4-BE49-F238E27FC236}">
                <a16:creationId xmlns="" xmlns:a16="http://schemas.microsoft.com/office/drawing/2014/main" id="{62820F39-8F97-EE43-8424-9B2CC738F18D}"/>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33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675" y="585451"/>
            <a:ext cx="4007542" cy="5687098"/>
          </a:xfrm>
          <a:prstGeom prst="rect">
            <a:avLst/>
          </a:prstGeom>
        </p:spPr>
      </p:pic>
      <p:pic>
        <p:nvPicPr>
          <p:cNvPr id="3" name="Imagen 2">
            <a:extLst>
              <a:ext uri="{FF2B5EF4-FFF2-40B4-BE49-F238E27FC236}">
                <a16:creationId xmlns="" xmlns:a16="http://schemas.microsoft.com/office/drawing/2014/main" id="{EB15C9D7-821D-D442-B4B9-9965D94CC8B5}"/>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E891534F-5C5E-AA41-B0C4-C82BD6C5B3D5}"/>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1D81EBF5-F45D-DF49-95D4-EEA207374BF3}"/>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89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76672"/>
            <a:ext cx="5616624" cy="5243736"/>
          </a:xfrm>
          <a:prstGeom prst="rect">
            <a:avLst/>
          </a:prstGeom>
        </p:spPr>
      </p:pic>
      <p:pic>
        <p:nvPicPr>
          <p:cNvPr id="3" name="Imagen 2">
            <a:extLst>
              <a:ext uri="{FF2B5EF4-FFF2-40B4-BE49-F238E27FC236}">
                <a16:creationId xmlns="" xmlns:a16="http://schemas.microsoft.com/office/drawing/2014/main" id="{E079C74D-DA2D-F14C-A428-E2D784B1ECE3}"/>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BD2CBE3A-997B-F740-BC2A-7275C4C2FA04}"/>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BFFDFE86-6C8C-C544-AAD4-F799237AF016}"/>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7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76" y="496823"/>
            <a:ext cx="7634432" cy="5179354"/>
          </a:xfrm>
          <a:prstGeom prst="rect">
            <a:avLst/>
          </a:prstGeom>
        </p:spPr>
      </p:pic>
      <p:pic>
        <p:nvPicPr>
          <p:cNvPr id="3" name="Imagen 2">
            <a:extLst>
              <a:ext uri="{FF2B5EF4-FFF2-40B4-BE49-F238E27FC236}">
                <a16:creationId xmlns="" xmlns:a16="http://schemas.microsoft.com/office/drawing/2014/main" id="{B33864BB-1B71-3D43-893B-F990BFDDADE2}"/>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C1F0D49A-013B-F248-A9BC-EC1CB1FAF6EC}"/>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8A610821-DB60-1145-B4A3-D8A8F52E9A1A}"/>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66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444" y="725425"/>
            <a:ext cx="6907112" cy="4401299"/>
          </a:xfrm>
          <a:prstGeom prst="rect">
            <a:avLst/>
          </a:prstGeom>
        </p:spPr>
      </p:pic>
      <p:pic>
        <p:nvPicPr>
          <p:cNvPr id="3" name="Imagen 2">
            <a:extLst>
              <a:ext uri="{FF2B5EF4-FFF2-40B4-BE49-F238E27FC236}">
                <a16:creationId xmlns="" xmlns:a16="http://schemas.microsoft.com/office/drawing/2014/main" id="{CAB30BC2-E3D6-ED4A-8E13-6E5DB7FBE679}"/>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76568381-BFA7-D84C-959E-536CA1E15FBD}"/>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09DED938-25AA-6646-A0D8-CB093C90D392}"/>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901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67641"/>
            <a:ext cx="5028016" cy="5133566"/>
          </a:xfrm>
          <a:prstGeom prst="rect">
            <a:avLst/>
          </a:prstGeom>
        </p:spPr>
      </p:pic>
      <p:pic>
        <p:nvPicPr>
          <p:cNvPr id="3" name="Imagen 2">
            <a:extLst>
              <a:ext uri="{FF2B5EF4-FFF2-40B4-BE49-F238E27FC236}">
                <a16:creationId xmlns="" xmlns:a16="http://schemas.microsoft.com/office/drawing/2014/main" id="{96FBD7E1-45B8-5944-9A43-5E4A7258A6D4}"/>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A37F87F0-AF09-3549-9BAF-F2B6D9C3F0B7}"/>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FC29BA67-9DFA-A84E-9A5C-2A56A10E0429}"/>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263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773" y="404664"/>
            <a:ext cx="3509915" cy="5162732"/>
          </a:xfrm>
          <a:prstGeom prst="rect">
            <a:avLst/>
          </a:prstGeom>
        </p:spPr>
      </p:pic>
      <p:pic>
        <p:nvPicPr>
          <p:cNvPr id="3" name="Imagen 2">
            <a:extLst>
              <a:ext uri="{FF2B5EF4-FFF2-40B4-BE49-F238E27FC236}">
                <a16:creationId xmlns="" xmlns:a16="http://schemas.microsoft.com/office/drawing/2014/main" id="{C47AAD93-D31D-B14A-BD26-E263B72A4CB8}"/>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F8D842C0-667A-BA47-BE0B-FB4893DA0356}"/>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28ACD541-2D26-4A43-94D1-04B7AF10BCA9}"/>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38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MX" dirty="0"/>
              <a:t>QUÉ ES LA COMUNICACIÓN</a:t>
            </a:r>
          </a:p>
        </p:txBody>
      </p:sp>
      <p:sp>
        <p:nvSpPr>
          <p:cNvPr id="13" name="12 Marcador de contenido"/>
          <p:cNvSpPr>
            <a:spLocks noGrp="1"/>
          </p:cNvSpPr>
          <p:nvPr>
            <p:ph sz="half" idx="1"/>
          </p:nvPr>
        </p:nvSpPr>
        <p:spPr/>
        <p:txBody>
          <a:bodyPr/>
          <a:lstStyle/>
          <a:p>
            <a:pPr marL="0" indent="0">
              <a:buNone/>
            </a:pPr>
            <a:r>
              <a:rPr lang="es-MX" dirty="0"/>
              <a:t>Nos comunicamos cuando somos capaces de compartir un significado entre dos o más interlocutores.</a:t>
            </a:r>
          </a:p>
        </p:txBody>
      </p:sp>
      <p:pic>
        <p:nvPicPr>
          <p:cNvPr id="15" name="1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772816"/>
            <a:ext cx="3240360" cy="3528392"/>
          </a:xfrm>
        </p:spPr>
      </p:pic>
      <p:pic>
        <p:nvPicPr>
          <p:cNvPr id="5" name="Imagen 4">
            <a:extLst>
              <a:ext uri="{FF2B5EF4-FFF2-40B4-BE49-F238E27FC236}">
                <a16:creationId xmlns="" xmlns:a16="http://schemas.microsoft.com/office/drawing/2014/main" id="{0FA56E45-6F5E-2E43-9EB9-E335932110B4}"/>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6" name="Rectángulo 5">
            <a:extLst>
              <a:ext uri="{FF2B5EF4-FFF2-40B4-BE49-F238E27FC236}">
                <a16:creationId xmlns="" xmlns:a16="http://schemas.microsoft.com/office/drawing/2014/main" id="{3AD3DA57-1BD6-194B-9E98-3B288F6346D3}"/>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Conector recto 2">
            <a:extLst>
              <a:ext uri="{FF2B5EF4-FFF2-40B4-BE49-F238E27FC236}">
                <a16:creationId xmlns="" xmlns:a16="http://schemas.microsoft.com/office/drawing/2014/main" id="{6C50EBD0-6A41-A04C-B761-938E2ADA02A1}"/>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0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755" y="451105"/>
            <a:ext cx="4936490" cy="5066125"/>
          </a:xfrm>
          <a:prstGeom prst="rect">
            <a:avLst/>
          </a:prstGeom>
        </p:spPr>
      </p:pic>
      <p:pic>
        <p:nvPicPr>
          <p:cNvPr id="3" name="Imagen 2">
            <a:extLst>
              <a:ext uri="{FF2B5EF4-FFF2-40B4-BE49-F238E27FC236}">
                <a16:creationId xmlns="" xmlns:a16="http://schemas.microsoft.com/office/drawing/2014/main" id="{F2B0A5E8-BA9D-C846-858C-BC138AFFBB24}"/>
              </a:ext>
            </a:extLst>
          </p:cNvPr>
          <p:cNvPicPr>
            <a:picLocks noChangeAspect="1"/>
          </p:cNvPicPr>
          <p:nvPr/>
        </p:nvPicPr>
        <p:blipFill>
          <a:blip r:embed="rId4"/>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672871D6-D5E6-0B47-811F-3D302C61D5B4}"/>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BD055E7A-85F0-6D4A-9810-02D343204385}"/>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9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7054"/>
            <a:ext cx="6767176" cy="4686322"/>
          </a:xfrm>
          <a:prstGeom prst="rect">
            <a:avLst/>
          </a:prstGeom>
        </p:spPr>
      </p:pic>
      <p:pic>
        <p:nvPicPr>
          <p:cNvPr id="3" name="Imagen 2">
            <a:extLst>
              <a:ext uri="{FF2B5EF4-FFF2-40B4-BE49-F238E27FC236}">
                <a16:creationId xmlns="" xmlns:a16="http://schemas.microsoft.com/office/drawing/2014/main" id="{90EB3D15-4D87-344F-B5E6-D40074CB67DD}"/>
              </a:ext>
            </a:extLst>
          </p:cNvPr>
          <p:cNvPicPr>
            <a:picLocks noChangeAspect="1"/>
          </p:cNvPicPr>
          <p:nvPr/>
        </p:nvPicPr>
        <p:blipFill>
          <a:blip r:embed="rId4"/>
          <a:stretch>
            <a:fillRect/>
          </a:stretch>
        </p:blipFill>
        <p:spPr>
          <a:xfrm>
            <a:off x="6192688" y="5982049"/>
            <a:ext cx="2195736" cy="655549"/>
          </a:xfrm>
          <a:prstGeom prst="rect">
            <a:avLst/>
          </a:prstGeom>
        </p:spPr>
      </p:pic>
      <p:sp>
        <p:nvSpPr>
          <p:cNvPr id="4" name="Rectángulo 3">
            <a:extLst>
              <a:ext uri="{FF2B5EF4-FFF2-40B4-BE49-F238E27FC236}">
                <a16:creationId xmlns="" xmlns:a16="http://schemas.microsoft.com/office/drawing/2014/main" id="{B9AE15B4-A4B6-D340-82FE-D1E35F237EFB}"/>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 xmlns:a16="http://schemas.microsoft.com/office/drawing/2014/main" id="{7E31A977-413D-A745-AE6F-3E32CA38B6AF}"/>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81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a:t>DESAFÍO</a:t>
            </a:r>
            <a:endParaRPr lang="es-MX" dirty="0"/>
          </a:p>
        </p:txBody>
      </p:sp>
      <p:sp>
        <p:nvSpPr>
          <p:cNvPr id="3" name="2 Marcador de contenido"/>
          <p:cNvSpPr>
            <a:spLocks noGrp="1"/>
          </p:cNvSpPr>
          <p:nvPr>
            <p:ph sz="half" idx="1"/>
          </p:nvPr>
        </p:nvSpPr>
        <p:spPr>
          <a:xfrm>
            <a:off x="457200" y="1252543"/>
            <a:ext cx="4038600" cy="4525963"/>
          </a:xfrm>
        </p:spPr>
        <p:txBody>
          <a:bodyPr>
            <a:normAutofit fontScale="92500" lnSpcReduction="10000"/>
          </a:bodyPr>
          <a:lstStyle/>
          <a:p>
            <a:pPr marL="0" indent="0" algn="r">
              <a:buNone/>
            </a:pPr>
            <a:r>
              <a:rPr lang="es-MX" dirty="0"/>
              <a:t>La clave entonces para el entendimiento permanente, que no es otra cosa que la coincidencia en los significados que compartimos, es el colocarnos de acuerdo para referenciar los distintos objetos y estructuras entitarias que rodean nuestra realidad cultural  y social.</a:t>
            </a:r>
          </a:p>
        </p:txBody>
      </p:sp>
      <p:pic>
        <p:nvPicPr>
          <p:cNvPr id="5" name="4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0846" y="1941748"/>
            <a:ext cx="2952328" cy="3071425"/>
          </a:xfrm>
        </p:spPr>
      </p:pic>
      <p:pic>
        <p:nvPicPr>
          <p:cNvPr id="6" name="Imagen 5">
            <a:extLst>
              <a:ext uri="{FF2B5EF4-FFF2-40B4-BE49-F238E27FC236}">
                <a16:creationId xmlns="" xmlns:a16="http://schemas.microsoft.com/office/drawing/2014/main" id="{857EFDB5-EB18-E54C-90D4-476623A2831F}"/>
              </a:ext>
            </a:extLst>
          </p:cNvPr>
          <p:cNvPicPr>
            <a:picLocks noChangeAspect="1"/>
          </p:cNvPicPr>
          <p:nvPr/>
        </p:nvPicPr>
        <p:blipFill>
          <a:blip r:embed="rId4"/>
          <a:stretch>
            <a:fillRect/>
          </a:stretch>
        </p:blipFill>
        <p:spPr>
          <a:xfrm>
            <a:off x="6192688" y="5982049"/>
            <a:ext cx="2195736" cy="655549"/>
          </a:xfrm>
          <a:prstGeom prst="rect">
            <a:avLst/>
          </a:prstGeom>
        </p:spPr>
      </p:pic>
      <p:sp>
        <p:nvSpPr>
          <p:cNvPr id="7" name="Rectángulo 6">
            <a:extLst>
              <a:ext uri="{FF2B5EF4-FFF2-40B4-BE49-F238E27FC236}">
                <a16:creationId xmlns="" xmlns:a16="http://schemas.microsoft.com/office/drawing/2014/main" id="{980EEA09-8ACF-2D44-996C-921AA5CAE91E}"/>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 xmlns:a16="http://schemas.microsoft.com/office/drawing/2014/main" id="{3274EF22-6750-4045-AFD5-BAD37EC97BF6}"/>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012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AXIOMAS COMUNICACIONALES</a:t>
            </a:r>
            <a:endParaRPr lang="es-MX" dirty="0"/>
          </a:p>
        </p:txBody>
      </p:sp>
      <p:sp>
        <p:nvSpPr>
          <p:cNvPr id="7" name="6 Marcador de contenido"/>
          <p:cNvSpPr>
            <a:spLocks noGrp="1"/>
          </p:cNvSpPr>
          <p:nvPr>
            <p:ph sz="half" idx="1"/>
          </p:nvPr>
        </p:nvSpPr>
        <p:spPr>
          <a:xfrm>
            <a:off x="395536" y="1295096"/>
            <a:ext cx="4038600" cy="5014224"/>
          </a:xfrm>
        </p:spPr>
        <p:txBody>
          <a:bodyPr>
            <a:normAutofit fontScale="77500" lnSpcReduction="20000"/>
          </a:bodyPr>
          <a:lstStyle/>
          <a:p>
            <a:r>
              <a:rPr lang="es-MX" dirty="0" smtClean="0"/>
              <a:t>El mentor epistémico es </a:t>
            </a:r>
            <a:r>
              <a:rPr lang="es-MX" dirty="0" smtClean="0">
                <a:solidFill>
                  <a:srgbClr val="FF0000"/>
                </a:solidFill>
              </a:rPr>
              <a:t>Gregory </a:t>
            </a:r>
            <a:r>
              <a:rPr lang="es-MX" dirty="0" err="1" smtClean="0">
                <a:solidFill>
                  <a:srgbClr val="FF0000"/>
                </a:solidFill>
              </a:rPr>
              <a:t>Bateson</a:t>
            </a:r>
            <a:r>
              <a:rPr lang="es-MX" dirty="0">
                <a:solidFill>
                  <a:srgbClr val="FF0000"/>
                </a:solidFill>
              </a:rPr>
              <a:t> </a:t>
            </a:r>
            <a:r>
              <a:rPr lang="es-MX" dirty="0"/>
              <a:t> </a:t>
            </a:r>
            <a:r>
              <a:rPr lang="es-MX" dirty="0" smtClean="0"/>
              <a:t>(antropólogo)</a:t>
            </a:r>
          </a:p>
          <a:p>
            <a:r>
              <a:rPr lang="es-MX" dirty="0" smtClean="0"/>
              <a:t>“</a:t>
            </a:r>
            <a:r>
              <a:rPr lang="es-MX" i="1" dirty="0" smtClean="0"/>
              <a:t>La evolución de una cultura, así como la evolución de cualquier sistema de aprendizaje (familia, organización, especie, </a:t>
            </a:r>
            <a:r>
              <a:rPr lang="es-MX" i="1" dirty="0" err="1" smtClean="0"/>
              <a:t>etc</a:t>
            </a:r>
            <a:r>
              <a:rPr lang="es-MX" i="1" dirty="0" smtClean="0"/>
              <a:t>) es producto de procesos típicos de interacción</a:t>
            </a:r>
            <a:r>
              <a:rPr lang="es-MX" dirty="0" smtClean="0"/>
              <a:t>.”</a:t>
            </a:r>
          </a:p>
          <a:p>
            <a:r>
              <a:rPr lang="es-MX" dirty="0" smtClean="0"/>
              <a:t>Consecuentemente la comunicación  es un proceso circular (sistémico) y </a:t>
            </a:r>
            <a:r>
              <a:rPr lang="es-MX" u="sng" dirty="0" smtClean="0"/>
              <a:t>no lineal</a:t>
            </a:r>
            <a:r>
              <a:rPr lang="es-MX" dirty="0" smtClean="0"/>
              <a:t>.</a:t>
            </a:r>
          </a:p>
          <a:p>
            <a:r>
              <a:rPr lang="es-MX" dirty="0" smtClean="0"/>
              <a:t>Los contextos también condicionan la comunicación</a:t>
            </a:r>
          </a:p>
          <a:p>
            <a:endParaRPr lang="es-MX" dirty="0" smtClean="0"/>
          </a:p>
          <a:p>
            <a:endParaRPr lang="es-MX" dirty="0" smtClean="0"/>
          </a:p>
          <a:p>
            <a:endParaRPr lang="es-MX" dirty="0" smtClean="0"/>
          </a:p>
          <a:p>
            <a:endParaRPr lang="es-MX" dirty="0"/>
          </a:p>
        </p:txBody>
      </p:sp>
      <p:pic>
        <p:nvPicPr>
          <p:cNvPr id="9" name="8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700808"/>
            <a:ext cx="2952750" cy="1552575"/>
          </a:xfr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861048"/>
            <a:ext cx="2947647" cy="2207890"/>
          </a:xfrm>
          <a:prstGeom prst="rect">
            <a:avLst/>
          </a:prstGeom>
        </p:spPr>
      </p:pic>
      <p:sp>
        <p:nvSpPr>
          <p:cNvPr id="11" name="10 CuadroTexto"/>
          <p:cNvSpPr txBox="1"/>
          <p:nvPr/>
        </p:nvSpPr>
        <p:spPr>
          <a:xfrm>
            <a:off x="5076056" y="6309320"/>
            <a:ext cx="2664296" cy="369332"/>
          </a:xfrm>
          <a:prstGeom prst="rect">
            <a:avLst/>
          </a:prstGeom>
          <a:noFill/>
        </p:spPr>
        <p:txBody>
          <a:bodyPr wrap="square" rtlCol="0">
            <a:spAutoFit/>
          </a:bodyPr>
          <a:lstStyle/>
          <a:p>
            <a:r>
              <a:rPr lang="es-MX" b="1" dirty="0" smtClean="0"/>
              <a:t>explicación</a:t>
            </a:r>
            <a:endParaRPr lang="es-MX" b="1" dirty="0"/>
          </a:p>
        </p:txBody>
      </p:sp>
    </p:spTree>
    <p:extLst>
      <p:ext uri="{BB962C8B-B14F-4D97-AF65-F5344CB8AC3E}">
        <p14:creationId xmlns:p14="http://schemas.microsoft.com/office/powerpoint/2010/main" val="316394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mtClean="0"/>
              <a:t>Bateson. Aportes a la comunicación humana.</a:t>
            </a:r>
            <a:endParaRPr lang="es-MX" dirty="0"/>
          </a:p>
        </p:txBody>
      </p:sp>
      <p:sp>
        <p:nvSpPr>
          <p:cNvPr id="3" name="2 Marcador de contenido"/>
          <p:cNvSpPr>
            <a:spLocks noGrp="1"/>
          </p:cNvSpPr>
          <p:nvPr>
            <p:ph sz="half" idx="1"/>
          </p:nvPr>
        </p:nvSpPr>
        <p:spPr/>
        <p:txBody>
          <a:bodyPr>
            <a:normAutofit fontScale="92500" lnSpcReduction="20000"/>
          </a:bodyPr>
          <a:lstStyle/>
          <a:p>
            <a:r>
              <a:rPr lang="es-MX" smtClean="0"/>
              <a:t>Sugiere que la comunicación verbal humana opera en diferentes niveles contrastantes de abstracción y que la mayoría de los mensajes metacomunicativos permanecen implícitos.</a:t>
            </a:r>
          </a:p>
          <a:p>
            <a:endParaRPr lang="es-MX" smtClean="0"/>
          </a:p>
          <a:p>
            <a:r>
              <a:rPr lang="es-MX" smtClean="0"/>
              <a:t>La comunicación desarrolla efectos pragmáticos.</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038600" cy="4525963"/>
          </a:xfrm>
        </p:spPr>
      </p:pic>
    </p:spTree>
    <p:extLst>
      <p:ext uri="{BB962C8B-B14F-4D97-AF65-F5344CB8AC3E}">
        <p14:creationId xmlns:p14="http://schemas.microsoft.com/office/powerpoint/2010/main" val="413870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5 AXIOMAS</a:t>
            </a:r>
            <a:endParaRPr lang="es-MX"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3609" y="1700808"/>
            <a:ext cx="3240360" cy="3995587"/>
          </a:xfrm>
        </p:spPr>
      </p:pic>
      <p:sp>
        <p:nvSpPr>
          <p:cNvPr id="11" name="10 Marcador de contenido"/>
          <p:cNvSpPr>
            <a:spLocks noGrp="1"/>
          </p:cNvSpPr>
          <p:nvPr>
            <p:ph sz="half" idx="2"/>
          </p:nvPr>
        </p:nvSpPr>
        <p:spPr/>
        <p:txBody>
          <a:bodyPr>
            <a:normAutofit fontScale="85000" lnSpcReduction="10000"/>
          </a:bodyPr>
          <a:lstStyle/>
          <a:p>
            <a:r>
              <a:rPr lang="es-MX" dirty="0"/>
              <a:t>Paul </a:t>
            </a:r>
            <a:r>
              <a:rPr lang="es-MX" dirty="0" err="1"/>
              <a:t>Watzlawick</a:t>
            </a:r>
            <a:r>
              <a:rPr lang="es-MX" dirty="0"/>
              <a:t> fue un teórico, filósofo y psicólogo austríaco nacionalizado estadounidense. Fue uno de los principales autores de la Teoría de la comunicación humana y del </a:t>
            </a:r>
            <a:r>
              <a:rPr lang="es-MX" dirty="0" smtClean="0"/>
              <a:t>constructivismo </a:t>
            </a:r>
            <a:r>
              <a:rPr lang="es-MX" dirty="0"/>
              <a:t>radical, y una importante referencia en el campo de la Terapia familiar, Terapia sistémica y, en general, de la Psicoterapia.</a:t>
            </a:r>
          </a:p>
        </p:txBody>
      </p:sp>
      <p:sp>
        <p:nvSpPr>
          <p:cNvPr id="8" name="7 CuadroTexto"/>
          <p:cNvSpPr txBox="1"/>
          <p:nvPr/>
        </p:nvSpPr>
        <p:spPr>
          <a:xfrm>
            <a:off x="1331640" y="5234731"/>
            <a:ext cx="4752528" cy="461665"/>
          </a:xfrm>
          <a:prstGeom prst="rect">
            <a:avLst/>
          </a:prstGeom>
          <a:noFill/>
        </p:spPr>
        <p:txBody>
          <a:bodyPr wrap="square" rtlCol="0">
            <a:spAutoFit/>
          </a:bodyPr>
          <a:lstStyle/>
          <a:p>
            <a:r>
              <a:rPr lang="es-MX" sz="2400" b="1" dirty="0" smtClean="0">
                <a:solidFill>
                  <a:srgbClr val="FF0000"/>
                </a:solidFill>
              </a:rPr>
              <a:t>                            </a:t>
            </a:r>
            <a:endParaRPr lang="es-MX" sz="2400" b="1" dirty="0">
              <a:solidFill>
                <a:srgbClr val="FF0000"/>
              </a:solidFill>
            </a:endParaRPr>
          </a:p>
        </p:txBody>
      </p:sp>
    </p:spTree>
    <p:extLst>
      <p:ext uri="{BB962C8B-B14F-4D97-AF65-F5344CB8AC3E}">
        <p14:creationId xmlns:p14="http://schemas.microsoft.com/office/powerpoint/2010/main" val="253865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FF0000"/>
                </a:solidFill>
              </a:rPr>
              <a:t>1. NO EXISTE LA NO COMUNICACIÓN</a:t>
            </a:r>
            <a:endParaRPr lang="es-MX" b="1" dirty="0">
              <a:solidFill>
                <a:srgbClr val="FF0000"/>
              </a:solidFill>
            </a:endParaRPr>
          </a:p>
        </p:txBody>
      </p:sp>
      <p:pic>
        <p:nvPicPr>
          <p:cNvPr id="4" name="3 Marcador de contenido" descr="axioma 1 de la comunicación.png"/>
          <p:cNvPicPr>
            <a:picLocks noGrp="1" noChangeAspect="1"/>
          </p:cNvPicPr>
          <p:nvPr>
            <p:ph idx="1"/>
          </p:nvPr>
        </p:nvPicPr>
        <p:blipFill>
          <a:blip r:embed="rId2" cstate="print"/>
          <a:stretch>
            <a:fillRect/>
          </a:stretch>
        </p:blipFill>
        <p:spPr>
          <a:xfrm>
            <a:off x="457200" y="1805781"/>
            <a:ext cx="8229600" cy="4114800"/>
          </a:xfrm>
          <a:prstGeom prst="rect">
            <a:avLst/>
          </a:prstGeom>
        </p:spPr>
      </p:pic>
    </p:spTree>
    <p:extLst>
      <p:ext uri="{BB962C8B-B14F-4D97-AF65-F5344CB8AC3E}">
        <p14:creationId xmlns:p14="http://schemas.microsoft.com/office/powerpoint/2010/main" val="293630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218258"/>
          </a:xfrm>
        </p:spPr>
        <p:txBody>
          <a:bodyPr>
            <a:normAutofit/>
          </a:bodyPr>
          <a:lstStyle/>
          <a:p>
            <a:r>
              <a:rPr lang="es-MX" b="1" dirty="0" smtClean="0">
                <a:solidFill>
                  <a:srgbClr val="FF0000"/>
                </a:solidFill>
              </a:rPr>
              <a:t>2. LA COMUNICACIÓN TIENE UN NIVEL DE CONTENIDO Y OTRO DE RELACIÓN</a:t>
            </a:r>
            <a:endParaRPr lang="es-MX" b="1" dirty="0">
              <a:solidFill>
                <a:srgbClr val="FF0000"/>
              </a:solidFill>
            </a:endParaRPr>
          </a:p>
        </p:txBody>
      </p:sp>
      <p:pic>
        <p:nvPicPr>
          <p:cNvPr id="4" name="3 Marcador de contenido" descr="axioma 2 de la comunicación.jpg"/>
          <p:cNvPicPr>
            <a:picLocks noGrp="1" noChangeAspect="1"/>
          </p:cNvPicPr>
          <p:nvPr>
            <p:ph idx="1"/>
          </p:nvPr>
        </p:nvPicPr>
        <p:blipFill>
          <a:blip r:embed="rId2" cstate="print"/>
          <a:stretch>
            <a:fillRect/>
          </a:stretch>
        </p:blipFill>
        <p:spPr>
          <a:xfrm>
            <a:off x="2101850" y="2420938"/>
            <a:ext cx="4940300" cy="3705225"/>
          </a:xfrm>
          <a:prstGeom prst="rect">
            <a:avLst/>
          </a:prstGeom>
        </p:spPr>
      </p:pic>
    </p:spTree>
    <p:extLst>
      <p:ext uri="{BB962C8B-B14F-4D97-AF65-F5344CB8AC3E}">
        <p14:creationId xmlns:p14="http://schemas.microsoft.com/office/powerpoint/2010/main" val="262206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FF0000"/>
                </a:solidFill>
              </a:rPr>
              <a:t>3.- LA COMUNICACIÓN ES DIGITAL Y ANÁLOGA</a:t>
            </a:r>
            <a:endParaRPr lang="es-MX" b="1" dirty="0">
              <a:solidFill>
                <a:srgbClr val="FF0000"/>
              </a:solidFill>
            </a:endParaRPr>
          </a:p>
        </p:txBody>
      </p:sp>
      <p:pic>
        <p:nvPicPr>
          <p:cNvPr id="4" name="3 Marcador de contenido" descr="casa.png"/>
          <p:cNvPicPr>
            <a:picLocks noGrp="1" noChangeAspect="1"/>
          </p:cNvPicPr>
          <p:nvPr>
            <p:ph idx="1"/>
          </p:nvPr>
        </p:nvPicPr>
        <p:blipFill>
          <a:blip r:embed="rId2" cstate="print"/>
          <a:stretch>
            <a:fillRect/>
          </a:stretch>
        </p:blipFill>
        <p:spPr>
          <a:xfrm>
            <a:off x="4499992" y="2636912"/>
            <a:ext cx="4171950" cy="3105150"/>
          </a:xfrm>
          <a:prstGeom prst="rect">
            <a:avLst/>
          </a:prstGeom>
        </p:spPr>
      </p:pic>
      <p:sp>
        <p:nvSpPr>
          <p:cNvPr id="5" name="4 CuadroTexto"/>
          <p:cNvSpPr txBox="1"/>
          <p:nvPr/>
        </p:nvSpPr>
        <p:spPr>
          <a:xfrm>
            <a:off x="611560" y="4005064"/>
            <a:ext cx="3168352" cy="1107996"/>
          </a:xfrm>
          <a:prstGeom prst="rect">
            <a:avLst/>
          </a:prstGeom>
          <a:noFill/>
        </p:spPr>
        <p:txBody>
          <a:bodyPr wrap="square" rtlCol="0">
            <a:spAutoFit/>
          </a:bodyPr>
          <a:lstStyle/>
          <a:p>
            <a:r>
              <a:rPr lang="es-MX" sz="6600" b="1" dirty="0" smtClean="0">
                <a:solidFill>
                  <a:srgbClr val="00B0F0"/>
                </a:solidFill>
              </a:rPr>
              <a:t>CASA</a:t>
            </a:r>
            <a:endParaRPr lang="es-MX" sz="6600" b="1" dirty="0">
              <a:solidFill>
                <a:srgbClr val="00B0F0"/>
              </a:solidFill>
            </a:endParaRPr>
          </a:p>
        </p:txBody>
      </p:sp>
    </p:spTree>
    <p:extLst>
      <p:ext uri="{BB962C8B-B14F-4D97-AF65-F5344CB8AC3E}">
        <p14:creationId xmlns:p14="http://schemas.microsoft.com/office/powerpoint/2010/main" val="1201809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02234"/>
          </a:xfrm>
        </p:spPr>
        <p:txBody>
          <a:bodyPr>
            <a:normAutofit fontScale="90000"/>
          </a:bodyPr>
          <a:lstStyle/>
          <a:p>
            <a:r>
              <a:rPr lang="es-MX" dirty="0" smtClean="0"/>
              <a:t>4. </a:t>
            </a:r>
            <a:r>
              <a:rPr lang="es-MX" b="1" dirty="0" smtClean="0">
                <a:solidFill>
                  <a:srgbClr val="FF0000"/>
                </a:solidFill>
              </a:rPr>
              <a:t>EN LA COMUNICACIÓN HUMANA EXISTE PUNTUACIÓN DE LA SECUENCIA DE HECHOS</a:t>
            </a:r>
            <a:endParaRPr lang="es-MX" b="1" dirty="0">
              <a:solidFill>
                <a:srgbClr val="FF0000"/>
              </a:solidFill>
            </a:endParaRPr>
          </a:p>
        </p:txBody>
      </p:sp>
      <p:pic>
        <p:nvPicPr>
          <p:cNvPr id="4" name="5 Marcador de contenido" descr="Puntuación+de+la+secuencia+de+hechos..jpg"/>
          <p:cNvPicPr>
            <a:picLocks noGrp="1" noChangeAspect="1"/>
          </p:cNvPicPr>
          <p:nvPr>
            <p:ph idx="1"/>
          </p:nvPr>
        </p:nvPicPr>
        <p:blipFill>
          <a:blip r:embed="rId2" cstate="print"/>
          <a:stretch>
            <a:fillRect/>
          </a:stretch>
        </p:blipFill>
        <p:spPr>
          <a:xfrm>
            <a:off x="2101850" y="2420938"/>
            <a:ext cx="4940299" cy="3705225"/>
          </a:xfrm>
        </p:spPr>
      </p:pic>
    </p:spTree>
    <p:extLst>
      <p:ext uri="{BB962C8B-B14F-4D97-AF65-F5344CB8AC3E}">
        <p14:creationId xmlns:p14="http://schemas.microsoft.com/office/powerpoint/2010/main" val="165871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INFORMACIÓN/COMUNICACIÓN</a:t>
            </a: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44376"/>
            <a:ext cx="4038600" cy="3237611"/>
          </a:xfrm>
        </p:spPr>
      </p:pic>
      <p:pic>
        <p:nvPicPr>
          <p:cNvPr id="7" name="Imagen 6">
            <a:extLst>
              <a:ext uri="{FF2B5EF4-FFF2-40B4-BE49-F238E27FC236}">
                <a16:creationId xmlns="" xmlns:a16="http://schemas.microsoft.com/office/drawing/2014/main" id="{24F4BFA9-5F89-A549-99CA-5E3A128A254D}"/>
              </a:ext>
            </a:extLst>
          </p:cNvPr>
          <p:cNvPicPr>
            <a:picLocks noChangeAspect="1"/>
          </p:cNvPicPr>
          <p:nvPr/>
        </p:nvPicPr>
        <p:blipFill>
          <a:blip r:embed="rId4"/>
          <a:stretch>
            <a:fillRect/>
          </a:stretch>
        </p:blipFill>
        <p:spPr>
          <a:xfrm>
            <a:off x="6192688" y="5982049"/>
            <a:ext cx="2195736" cy="655549"/>
          </a:xfrm>
          <a:prstGeom prst="rect">
            <a:avLst/>
          </a:prstGeom>
        </p:spPr>
      </p:pic>
      <p:sp>
        <p:nvSpPr>
          <p:cNvPr id="8" name="Rectángulo 7">
            <a:extLst>
              <a:ext uri="{FF2B5EF4-FFF2-40B4-BE49-F238E27FC236}">
                <a16:creationId xmlns="" xmlns:a16="http://schemas.microsoft.com/office/drawing/2014/main" id="{0BBF16D4-A577-4C43-AC59-2A9F012BCD44}"/>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onector recto 8">
            <a:extLst>
              <a:ext uri="{FF2B5EF4-FFF2-40B4-BE49-F238E27FC236}">
                <a16:creationId xmlns="" xmlns:a16="http://schemas.microsoft.com/office/drawing/2014/main" id="{A11A9DAF-3662-0341-9C16-DC2785E5B891}"/>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9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FF0000"/>
                </a:solidFill>
              </a:rPr>
              <a:t>5.- LA COMUNICACIÓN ES SIMÉTRICA Y COMPLEMENTARIA</a:t>
            </a:r>
            <a:endParaRPr lang="es-MX" b="1" dirty="0">
              <a:solidFill>
                <a:srgbClr val="FF0000"/>
              </a:solidFill>
            </a:endParaRPr>
          </a:p>
        </p:txBody>
      </p:sp>
      <p:pic>
        <p:nvPicPr>
          <p:cNvPr id="4" name="3 Marcador de contenido" descr="relaciòn simétrica.jpg"/>
          <p:cNvPicPr>
            <a:picLocks noGrp="1" noChangeAspect="1"/>
          </p:cNvPicPr>
          <p:nvPr>
            <p:ph idx="1"/>
          </p:nvPr>
        </p:nvPicPr>
        <p:blipFill>
          <a:blip r:embed="rId2" cstate="print"/>
          <a:stretch>
            <a:fillRect/>
          </a:stretch>
        </p:blipFill>
        <p:spPr>
          <a:xfrm>
            <a:off x="539552" y="2636912"/>
            <a:ext cx="3755786" cy="2810859"/>
          </a:xfrm>
        </p:spPr>
      </p:pic>
      <p:pic>
        <p:nvPicPr>
          <p:cNvPr id="5" name="4 Imagen" descr="relación complementaria.jpg"/>
          <p:cNvPicPr>
            <a:picLocks noChangeAspect="1"/>
          </p:cNvPicPr>
          <p:nvPr/>
        </p:nvPicPr>
        <p:blipFill>
          <a:blip r:embed="rId3" cstate="print"/>
          <a:stretch>
            <a:fillRect/>
          </a:stretch>
        </p:blipFill>
        <p:spPr>
          <a:xfrm>
            <a:off x="4499992" y="2348880"/>
            <a:ext cx="4248472" cy="3098891"/>
          </a:xfrm>
          <a:prstGeom prst="rect">
            <a:avLst/>
          </a:prstGeom>
        </p:spPr>
      </p:pic>
    </p:spTree>
    <p:extLst>
      <p:ext uri="{BB962C8B-B14F-4D97-AF65-F5344CB8AC3E}">
        <p14:creationId xmlns:p14="http://schemas.microsoft.com/office/powerpoint/2010/main" val="198982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FF0000"/>
                </a:solidFill>
              </a:rPr>
              <a:t>LA NECESIDAD DE ESTRUCTURAR NUESTROS MENSAJES</a:t>
            </a:r>
            <a:endParaRPr lang="es-MX" b="1" dirty="0">
              <a:solidFill>
                <a:srgbClr val="FF0000"/>
              </a:solidFill>
            </a:endParaRPr>
          </a:p>
        </p:txBody>
      </p:sp>
      <p:sp>
        <p:nvSpPr>
          <p:cNvPr id="4" name="3 Marcador de contenido"/>
          <p:cNvSpPr>
            <a:spLocks noGrp="1"/>
          </p:cNvSpPr>
          <p:nvPr>
            <p:ph sz="half" idx="1"/>
          </p:nvPr>
        </p:nvSpPr>
        <p:spPr/>
        <p:txBody>
          <a:bodyPr/>
          <a:lstStyle/>
          <a:p>
            <a:r>
              <a:rPr lang="es-MX" dirty="0" smtClean="0"/>
              <a:t>NUESTRO COMPORTAMIENTO INEVITABLEMENTE ES UN MENSAJE PERMANENTE QUE DEMANDA UNA PREOCUPACIÓN POR NUESTRAS CONDUCTAS.</a:t>
            </a:r>
            <a:endParaRPr lang="es-MX" dirty="0"/>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700808"/>
            <a:ext cx="4038600" cy="2019300"/>
          </a:xfr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077072"/>
            <a:ext cx="2533650" cy="1809750"/>
          </a:xfrm>
          <a:prstGeom prst="rect">
            <a:avLst/>
          </a:prstGeom>
        </p:spPr>
      </p:pic>
    </p:spTree>
    <p:extLst>
      <p:ext uri="{BB962C8B-B14F-4D97-AF65-F5344CB8AC3E}">
        <p14:creationId xmlns:p14="http://schemas.microsoft.com/office/powerpoint/2010/main" val="190888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EL MENSAJE CONCEPTOS CLAVES</a:t>
            </a:r>
            <a:endParaRPr lang="es-MX" b="1" dirty="0">
              <a:solidFill>
                <a:srgbClr val="FF0000"/>
              </a:solidFill>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88840"/>
            <a:ext cx="5976664" cy="3096344"/>
          </a:xfrm>
        </p:spPr>
      </p:pic>
    </p:spTree>
    <p:extLst>
      <p:ext uri="{BB962C8B-B14F-4D97-AF65-F5344CB8AC3E}">
        <p14:creationId xmlns:p14="http://schemas.microsoft.com/office/powerpoint/2010/main" val="886390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FF0000"/>
                </a:solidFill>
              </a:rPr>
              <a:t>QUE ENTENDEMOS POR SEMIOLOGÍA</a:t>
            </a:r>
            <a:endParaRPr lang="es-MX" b="1" dirty="0">
              <a:solidFill>
                <a:srgbClr val="FF0000"/>
              </a:solidFill>
            </a:endParaRPr>
          </a:p>
        </p:txBody>
      </p:sp>
      <p:sp>
        <p:nvSpPr>
          <p:cNvPr id="4" name="3 Marcador de contenido"/>
          <p:cNvSpPr>
            <a:spLocks noGrp="1"/>
          </p:cNvSpPr>
          <p:nvPr>
            <p:ph sz="half" idx="1"/>
          </p:nvPr>
        </p:nvSpPr>
        <p:spPr>
          <a:xfrm>
            <a:off x="457200" y="1340768"/>
            <a:ext cx="4038600" cy="4785395"/>
          </a:xfrm>
        </p:spPr>
        <p:txBody>
          <a:bodyPr>
            <a:normAutofit fontScale="92500" lnSpcReduction="10000"/>
          </a:bodyPr>
          <a:lstStyle/>
          <a:p>
            <a:r>
              <a:rPr lang="es-MX" dirty="0"/>
              <a:t>La semiología o semiótica es la ciencia derivada de la filosofía que trata de los sistemas de comunicación dentro de las sociedades humanas, estudiando las propiedades generales de los </a:t>
            </a:r>
            <a:r>
              <a:rPr lang="es-MX" b="1" dirty="0"/>
              <a:t>sistemas de signos, como base para la comprensión de toda actividad humana</a:t>
            </a:r>
            <a:r>
              <a:rPr lang="es-MX" dirty="0"/>
              <a:t>.</a:t>
            </a:r>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124745"/>
            <a:ext cx="1266461" cy="1728192"/>
          </a:xfrm>
        </p:spPr>
      </p:pic>
      <p:sp>
        <p:nvSpPr>
          <p:cNvPr id="7" name="6 CuadroTexto"/>
          <p:cNvSpPr txBox="1"/>
          <p:nvPr/>
        </p:nvSpPr>
        <p:spPr>
          <a:xfrm>
            <a:off x="5508104" y="2924944"/>
            <a:ext cx="2880320" cy="923330"/>
          </a:xfrm>
          <a:prstGeom prst="rect">
            <a:avLst/>
          </a:prstGeom>
          <a:noFill/>
        </p:spPr>
        <p:txBody>
          <a:bodyPr wrap="square" rtlCol="0">
            <a:spAutoFit/>
          </a:bodyPr>
          <a:lstStyle/>
          <a:p>
            <a:r>
              <a:rPr lang="es-MX" b="1" dirty="0"/>
              <a:t>Ferdinand de </a:t>
            </a:r>
            <a:r>
              <a:rPr lang="es-MX" b="1" dirty="0" smtClean="0"/>
              <a:t>Saussure</a:t>
            </a:r>
          </a:p>
          <a:p>
            <a:r>
              <a:rPr lang="es-MX" b="1" dirty="0" smtClean="0">
                <a:solidFill>
                  <a:srgbClr val="FF0000"/>
                </a:solidFill>
              </a:rPr>
              <a:t>Enunció la dicotomía </a:t>
            </a:r>
          </a:p>
          <a:p>
            <a:r>
              <a:rPr lang="es-MX" b="1" dirty="0" smtClean="0">
                <a:solidFill>
                  <a:srgbClr val="FF0000"/>
                </a:solidFill>
              </a:rPr>
              <a:t>“lengua/habla”</a:t>
            </a:r>
            <a:endParaRPr lang="es-MX" dirty="0">
              <a:solidFill>
                <a:srgbClr val="FF0000"/>
              </a:solidFill>
            </a:endParaRPr>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795411"/>
            <a:ext cx="2381250" cy="1924050"/>
          </a:xfrm>
          <a:prstGeom prst="rect">
            <a:avLst/>
          </a:prstGeom>
        </p:spPr>
      </p:pic>
      <p:sp>
        <p:nvSpPr>
          <p:cNvPr id="10" name="9 CuadroTexto"/>
          <p:cNvSpPr txBox="1"/>
          <p:nvPr/>
        </p:nvSpPr>
        <p:spPr>
          <a:xfrm>
            <a:off x="4932040" y="4149080"/>
            <a:ext cx="3456384" cy="646331"/>
          </a:xfrm>
          <a:prstGeom prst="rect">
            <a:avLst/>
          </a:prstGeom>
          <a:noFill/>
        </p:spPr>
        <p:txBody>
          <a:bodyPr wrap="square" rtlCol="0">
            <a:spAutoFit/>
          </a:bodyPr>
          <a:lstStyle/>
          <a:p>
            <a:r>
              <a:rPr lang="es-MX" b="1" dirty="0" smtClean="0"/>
              <a:t>Charles </a:t>
            </a:r>
            <a:r>
              <a:rPr lang="es-MX" b="1" dirty="0" err="1" smtClean="0"/>
              <a:t>Sander</a:t>
            </a:r>
            <a:r>
              <a:rPr lang="es-MX" b="1" dirty="0" smtClean="0"/>
              <a:t> </a:t>
            </a:r>
            <a:r>
              <a:rPr lang="es-MX" b="1" dirty="0" err="1" smtClean="0"/>
              <a:t>Peirce</a:t>
            </a:r>
            <a:r>
              <a:rPr lang="es-MX" b="1" dirty="0" smtClean="0"/>
              <a:t>.</a:t>
            </a:r>
          </a:p>
          <a:p>
            <a:r>
              <a:rPr lang="es-MX" dirty="0" smtClean="0">
                <a:solidFill>
                  <a:srgbClr val="FF0000"/>
                </a:solidFill>
              </a:rPr>
              <a:t>Definió las categorías del signo</a:t>
            </a:r>
            <a:endParaRPr lang="es-MX" dirty="0">
              <a:solidFill>
                <a:srgbClr val="FF0000"/>
              </a:solidFill>
            </a:endParaRPr>
          </a:p>
        </p:txBody>
      </p:sp>
    </p:spTree>
    <p:extLst>
      <p:ext uri="{BB962C8B-B14F-4D97-AF65-F5344CB8AC3E}">
        <p14:creationId xmlns:p14="http://schemas.microsoft.com/office/powerpoint/2010/main" val="3084803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fontScale="90000"/>
          </a:bodyPr>
          <a:lstStyle/>
          <a:p>
            <a:r>
              <a:rPr lang="es-MX" b="1" dirty="0" smtClean="0">
                <a:solidFill>
                  <a:srgbClr val="FF0000"/>
                </a:solidFill>
              </a:rPr>
              <a:t>LA SEMIOLOGÍA ES UNA HERRAMIENTA DECODIFICATORIA</a:t>
            </a:r>
            <a:endParaRPr lang="es-MX" b="1" dirty="0">
              <a:solidFill>
                <a:srgbClr val="FF0000"/>
              </a:solidFill>
            </a:endParaRPr>
          </a:p>
        </p:txBody>
      </p:sp>
      <p:sp>
        <p:nvSpPr>
          <p:cNvPr id="3" name="2 Marcador de contenido"/>
          <p:cNvSpPr>
            <a:spLocks noGrp="1"/>
          </p:cNvSpPr>
          <p:nvPr>
            <p:ph sz="half" idx="1"/>
          </p:nvPr>
        </p:nvSpPr>
        <p:spPr>
          <a:xfrm>
            <a:off x="457200" y="1484784"/>
            <a:ext cx="4038600" cy="3240359"/>
          </a:xfrm>
        </p:spPr>
        <p:txBody>
          <a:bodyPr>
            <a:normAutofit/>
          </a:bodyPr>
          <a:lstStyle/>
          <a:p>
            <a:pPr marL="0" indent="0">
              <a:buNone/>
            </a:pPr>
            <a:r>
              <a:rPr lang="es-MX" dirty="0" smtClean="0"/>
              <a:t>Permite la comprensión de los mensajes humanos como así también su correcta estructuración en función de los propósitos pertinentes.</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39753" y="3645024"/>
            <a:ext cx="6552728" cy="3212976"/>
          </a:xfrm>
        </p:spPr>
      </p:pic>
    </p:spTree>
    <p:extLst>
      <p:ext uri="{BB962C8B-B14F-4D97-AF65-F5344CB8AC3E}">
        <p14:creationId xmlns:p14="http://schemas.microsoft.com/office/powerpoint/2010/main" val="2953235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96" y="0"/>
            <a:ext cx="8638807" cy="6858000"/>
          </a:xfrm>
          <a:prstGeom prst="rect">
            <a:avLst/>
          </a:prstGeom>
        </p:spPr>
      </p:pic>
    </p:spTree>
    <p:extLst>
      <p:ext uri="{BB962C8B-B14F-4D97-AF65-F5344CB8AC3E}">
        <p14:creationId xmlns:p14="http://schemas.microsoft.com/office/powerpoint/2010/main" val="2747736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23528" y="188640"/>
            <a:ext cx="8640960" cy="6480720"/>
          </a:xfrm>
        </p:spPr>
        <p:txBody>
          <a:bodyPr>
            <a:normAutofit/>
          </a:bodyPr>
          <a:lstStyle/>
          <a:p>
            <a:pPr marL="0" indent="0">
              <a:buNone/>
            </a:pPr>
            <a:r>
              <a:rPr lang="es-MX" sz="4400" dirty="0" smtClean="0">
                <a:solidFill>
                  <a:srgbClr val="FF0000"/>
                </a:solidFill>
              </a:rPr>
              <a:t>SIGNO: </a:t>
            </a:r>
            <a:r>
              <a:rPr lang="es-ES" dirty="0"/>
              <a:t>Es toda aquella estructura significante que está en representación de algo. El signo en sí es una </a:t>
            </a:r>
            <a:r>
              <a:rPr lang="es-ES" u="sng" dirty="0"/>
              <a:t>categoría general</a:t>
            </a:r>
            <a:r>
              <a:rPr lang="es-ES" dirty="0"/>
              <a:t> que representa subcategorías que están en directa relación con la densidad informativa que portan. Todo signo, posee una doble dimensión; una forma que lo representa y una idea que lo conecta con el referente al cual alude.</a:t>
            </a:r>
            <a:endParaRPr lang="es-MX" dirty="0"/>
          </a:p>
          <a:p>
            <a:pPr marL="0" indent="0">
              <a:buNone/>
            </a:pPr>
            <a:endParaRPr lang="es-MX"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034165"/>
            <a:ext cx="2592288" cy="2650673"/>
          </a:xfrm>
          <a:prstGeom prst="rect">
            <a:avLst/>
          </a:prstGeom>
        </p:spPr>
      </p:pic>
    </p:spTree>
    <p:extLst>
      <p:ext uri="{BB962C8B-B14F-4D97-AF65-F5344CB8AC3E}">
        <p14:creationId xmlns:p14="http://schemas.microsoft.com/office/powerpoint/2010/main" val="3943443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EL SIGNO Y SUS CATEGORÍAS</a:t>
            </a:r>
            <a:endParaRPr lang="es-MX" b="1" dirty="0">
              <a:solidFill>
                <a:srgbClr val="FF0000"/>
              </a:solidFill>
            </a:endParaRPr>
          </a:p>
        </p:txBody>
      </p:sp>
      <p:sp>
        <p:nvSpPr>
          <p:cNvPr id="3" name="2 Marcador de contenido"/>
          <p:cNvSpPr>
            <a:spLocks noGrp="1"/>
          </p:cNvSpPr>
          <p:nvPr>
            <p:ph idx="1"/>
          </p:nvPr>
        </p:nvSpPr>
        <p:spPr/>
        <p:txBody>
          <a:bodyPr>
            <a:normAutofit/>
          </a:bodyPr>
          <a:lstStyle/>
          <a:p>
            <a:pPr marL="0" indent="0">
              <a:buNone/>
            </a:pPr>
            <a:r>
              <a:rPr lang="es-MX" sz="6000" dirty="0" smtClean="0"/>
              <a:t>      SÍMBOLO</a:t>
            </a:r>
          </a:p>
          <a:p>
            <a:pPr marL="0" indent="0">
              <a:buNone/>
            </a:pPr>
            <a:r>
              <a:rPr lang="es-MX" sz="6000" dirty="0" smtClean="0"/>
              <a:t>      ÍCONO</a:t>
            </a:r>
          </a:p>
          <a:p>
            <a:pPr marL="0" indent="0">
              <a:buNone/>
            </a:pPr>
            <a:r>
              <a:rPr lang="es-MX" sz="6000" dirty="0" smtClean="0"/>
              <a:t>      ÍNDICE</a:t>
            </a:r>
          </a:p>
          <a:p>
            <a:pPr marL="0" indent="0">
              <a:buNone/>
            </a:pPr>
            <a:r>
              <a:rPr lang="es-MX" sz="6000" dirty="0" smtClean="0"/>
              <a:t>      SEÑAL</a:t>
            </a:r>
            <a:endParaRPr lang="es-MX" sz="6000" dirty="0"/>
          </a:p>
        </p:txBody>
      </p:sp>
    </p:spTree>
    <p:extLst>
      <p:ext uri="{BB962C8B-B14F-4D97-AF65-F5344CB8AC3E}">
        <p14:creationId xmlns:p14="http://schemas.microsoft.com/office/powerpoint/2010/main" val="2434635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b="1" dirty="0" smtClean="0">
                <a:solidFill>
                  <a:srgbClr val="FF0000"/>
                </a:solidFill>
              </a:rPr>
              <a:t>SÍMBOLO</a:t>
            </a:r>
            <a:endParaRPr lang="es-MX" b="1" dirty="0">
              <a:solidFill>
                <a:srgbClr val="FF0000"/>
              </a:solidFill>
            </a:endParaRPr>
          </a:p>
        </p:txBody>
      </p:sp>
      <p:sp>
        <p:nvSpPr>
          <p:cNvPr id="5" name="4 Marcador de contenido"/>
          <p:cNvSpPr>
            <a:spLocks noGrp="1"/>
          </p:cNvSpPr>
          <p:nvPr>
            <p:ph sz="half" idx="1"/>
          </p:nvPr>
        </p:nvSpPr>
        <p:spPr/>
        <p:txBody>
          <a:bodyPr/>
          <a:lstStyle/>
          <a:p>
            <a:r>
              <a:rPr lang="es-ES" dirty="0"/>
              <a:t>Es una categoría del signo que en función de una referencia cultural está manifestando un significado de manera abstracta, como por ejemplo, las imágenes que se manifiestan en los sueños.</a:t>
            </a:r>
            <a:endParaRPr lang="es-MX" dirty="0"/>
          </a:p>
        </p:txBody>
      </p:sp>
      <p:pic>
        <p:nvPicPr>
          <p:cNvPr id="9" name="8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6256" y="404664"/>
            <a:ext cx="2066925" cy="2209800"/>
          </a:xfrm>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060848"/>
            <a:ext cx="2143125" cy="2143125"/>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2636912"/>
            <a:ext cx="2095500" cy="2095500"/>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112" y="4404023"/>
            <a:ext cx="2469232" cy="2469232"/>
          </a:xfrm>
          <a:prstGeom prst="rect">
            <a:avLst/>
          </a:prstGeom>
        </p:spPr>
      </p:pic>
    </p:spTree>
    <p:extLst>
      <p:ext uri="{BB962C8B-B14F-4D97-AF65-F5344CB8AC3E}">
        <p14:creationId xmlns:p14="http://schemas.microsoft.com/office/powerpoint/2010/main" val="2018515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ÍCONO</a:t>
            </a:r>
            <a:endParaRPr lang="es-MX" b="1" dirty="0">
              <a:solidFill>
                <a:srgbClr val="FF0000"/>
              </a:solidFill>
            </a:endParaRPr>
          </a:p>
        </p:txBody>
      </p:sp>
      <p:sp>
        <p:nvSpPr>
          <p:cNvPr id="3" name="2 Marcador de contenido"/>
          <p:cNvSpPr>
            <a:spLocks noGrp="1"/>
          </p:cNvSpPr>
          <p:nvPr>
            <p:ph sz="half" idx="1"/>
          </p:nvPr>
        </p:nvSpPr>
        <p:spPr/>
        <p:txBody>
          <a:bodyPr>
            <a:normAutofit lnSpcReduction="10000"/>
          </a:bodyPr>
          <a:lstStyle/>
          <a:p>
            <a:r>
              <a:rPr lang="es-ES" dirty="0"/>
              <a:t>Es una representación parcial de la realidad, en donde la constitución física de este signo, refiere de manera inmediata a lo que alude. En general, las denominadas "señalética" o pictogramas, aluden a esta categoría</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196752"/>
            <a:ext cx="2133600" cy="2143125"/>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3284984"/>
            <a:ext cx="2143125" cy="2143125"/>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5428108"/>
            <a:ext cx="5868144" cy="1313259"/>
          </a:xfrm>
          <a:prstGeom prst="rect">
            <a:avLst/>
          </a:prstGeom>
        </p:spPr>
      </p:pic>
    </p:spTree>
    <p:extLst>
      <p:ext uri="{BB962C8B-B14F-4D97-AF65-F5344CB8AC3E}">
        <p14:creationId xmlns:p14="http://schemas.microsoft.com/office/powerpoint/2010/main" val="55274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a:t>LA INFORMACIÓN ES UN DATO</a:t>
            </a:r>
          </a:p>
        </p:txBody>
      </p:sp>
      <p:pic>
        <p:nvPicPr>
          <p:cNvPr id="11" name="10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450406"/>
            <a:ext cx="5904657" cy="4327077"/>
          </a:xfrm>
        </p:spPr>
      </p:pic>
      <p:pic>
        <p:nvPicPr>
          <p:cNvPr id="4" name="Imagen 3">
            <a:extLst>
              <a:ext uri="{FF2B5EF4-FFF2-40B4-BE49-F238E27FC236}">
                <a16:creationId xmlns="" xmlns:a16="http://schemas.microsoft.com/office/drawing/2014/main" id="{BBC5562C-A617-2448-9C4A-382A857E59D2}"/>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5" name="Rectángulo 4">
            <a:extLst>
              <a:ext uri="{FF2B5EF4-FFF2-40B4-BE49-F238E27FC236}">
                <a16:creationId xmlns="" xmlns:a16="http://schemas.microsoft.com/office/drawing/2014/main" id="{5B7D5BF3-6C13-9649-B505-76F583C823B1}"/>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ector recto 5">
            <a:extLst>
              <a:ext uri="{FF2B5EF4-FFF2-40B4-BE49-F238E27FC236}">
                <a16:creationId xmlns="" xmlns:a16="http://schemas.microsoft.com/office/drawing/2014/main" id="{5E0EAA94-5673-4E4E-B2B9-D5B3F389AA9E}"/>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244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ÍNDICE</a:t>
            </a:r>
            <a:endParaRPr lang="es-MX" b="1" dirty="0">
              <a:solidFill>
                <a:srgbClr val="FF0000"/>
              </a:solidFill>
            </a:endParaRPr>
          </a:p>
        </p:txBody>
      </p:sp>
      <p:sp>
        <p:nvSpPr>
          <p:cNvPr id="3" name="2 Marcador de contenido"/>
          <p:cNvSpPr>
            <a:spLocks noGrp="1"/>
          </p:cNvSpPr>
          <p:nvPr>
            <p:ph sz="half" idx="1"/>
          </p:nvPr>
        </p:nvSpPr>
        <p:spPr/>
        <p:txBody>
          <a:bodyPr/>
          <a:lstStyle/>
          <a:p>
            <a:r>
              <a:rPr lang="es-ES" dirty="0"/>
              <a:t>Es un  signo que guarda relación física de causa-efecto o proximidad con el objeto al cual representa, y son espontáneos. Por ejemplo, el síntoma de una enfermedad.</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844824"/>
            <a:ext cx="3787306" cy="2520280"/>
          </a:xfrm>
        </p:spPr>
      </p:pic>
    </p:spTree>
    <p:extLst>
      <p:ext uri="{BB962C8B-B14F-4D97-AF65-F5344CB8AC3E}">
        <p14:creationId xmlns:p14="http://schemas.microsoft.com/office/powerpoint/2010/main" val="551611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SEÑAL</a:t>
            </a:r>
            <a:endParaRPr lang="es-MX" b="1" dirty="0">
              <a:solidFill>
                <a:srgbClr val="FF0000"/>
              </a:solidFill>
            </a:endParaRPr>
          </a:p>
        </p:txBody>
      </p:sp>
      <p:sp>
        <p:nvSpPr>
          <p:cNvPr id="3" name="2 Marcador de contenido"/>
          <p:cNvSpPr>
            <a:spLocks noGrp="1"/>
          </p:cNvSpPr>
          <p:nvPr>
            <p:ph sz="half" idx="1"/>
          </p:nvPr>
        </p:nvSpPr>
        <p:spPr/>
        <p:txBody>
          <a:bodyPr/>
          <a:lstStyle/>
          <a:p>
            <a:r>
              <a:rPr lang="es-MX" dirty="0" smtClean="0"/>
              <a:t>Signo de proximidad evidente con alguna circunstancia.</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3968" y="2996952"/>
            <a:ext cx="3599603" cy="3248794"/>
          </a:xfrm>
        </p:spPr>
      </p:pic>
    </p:spTree>
    <p:extLst>
      <p:ext uri="{BB962C8B-B14F-4D97-AF65-F5344CB8AC3E}">
        <p14:creationId xmlns:p14="http://schemas.microsoft.com/office/powerpoint/2010/main" val="1452353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74638"/>
            <a:ext cx="8229600" cy="1143000"/>
          </a:xfrm>
        </p:spPr>
        <p:txBody>
          <a:bodyPr>
            <a:normAutofit fontScale="90000"/>
          </a:bodyPr>
          <a:lstStyle/>
          <a:p>
            <a:r>
              <a:rPr lang="es-MX" b="1" dirty="0" smtClean="0">
                <a:solidFill>
                  <a:srgbClr val="FF0000"/>
                </a:solidFill>
              </a:rPr>
              <a:t>EL LENGUAJE ES NUESTRO PRINCIPAL SISTEMA DE SIGNOS</a:t>
            </a:r>
            <a:endParaRPr lang="es-MX" b="1" dirty="0">
              <a:solidFill>
                <a:srgbClr val="FF0000"/>
              </a:solidFill>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15" y="1916832"/>
            <a:ext cx="3085411" cy="2232248"/>
          </a:xfrm>
          <a:prstGeom prst="rect">
            <a:avLst/>
          </a:prstGeo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914" y="3356992"/>
            <a:ext cx="4989056" cy="2733278"/>
          </a:xfrm>
          <a:prstGeom prst="rect">
            <a:avLst/>
          </a:prstGeom>
        </p:spPr>
      </p:pic>
    </p:spTree>
    <p:extLst>
      <p:ext uri="{BB962C8B-B14F-4D97-AF65-F5344CB8AC3E}">
        <p14:creationId xmlns:p14="http://schemas.microsoft.com/office/powerpoint/2010/main" val="3170089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75240" cy="3226370"/>
          </a:xfrm>
        </p:spPr>
        <p:txBody>
          <a:bodyPr>
            <a:normAutofit fontScale="90000"/>
          </a:bodyPr>
          <a:lstStyle/>
          <a:p>
            <a:r>
              <a:rPr lang="es-MX" b="1" dirty="0" smtClean="0">
                <a:solidFill>
                  <a:srgbClr val="FF0000"/>
                </a:solidFill>
              </a:rPr>
              <a:t>EN EL LENGUAJE, TANTO VERBAL COMO NO VERBAL RADICA EL INSUMO DE LA COMUNICACIÓN HUMANA QUE SE MANIFIESTA EN LOS DISTINTOS TIPOS DE MENSAJES</a:t>
            </a:r>
            <a:endParaRPr lang="es-MX" b="1" dirty="0">
              <a:solidFill>
                <a:srgbClr val="FF0000"/>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3645024"/>
            <a:ext cx="5400600" cy="2936577"/>
          </a:xfrm>
        </p:spPr>
      </p:pic>
    </p:spTree>
    <p:extLst>
      <p:ext uri="{BB962C8B-B14F-4D97-AF65-F5344CB8AC3E}">
        <p14:creationId xmlns:p14="http://schemas.microsoft.com/office/powerpoint/2010/main" val="2263164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844824"/>
            <a:ext cx="7077629" cy="3240360"/>
          </a:xfrm>
          <a:prstGeom prst="rect">
            <a:avLst/>
          </a:prstGeom>
        </p:spPr>
      </p:pic>
    </p:spTree>
    <p:extLst>
      <p:ext uri="{BB962C8B-B14F-4D97-AF65-F5344CB8AC3E}">
        <p14:creationId xmlns:p14="http://schemas.microsoft.com/office/powerpoint/2010/main" val="4153019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MX" b="1" dirty="0" smtClean="0">
                <a:solidFill>
                  <a:srgbClr val="FF0000"/>
                </a:solidFill>
              </a:rPr>
              <a:t>CONCEPTOS ASOCIADOS A LA LECTURA DEL MENSAJE</a:t>
            </a:r>
            <a:endParaRPr lang="es-MX" b="1" dirty="0">
              <a:solidFill>
                <a:srgbClr val="FF0000"/>
              </a:solidFill>
            </a:endParaRPr>
          </a:p>
        </p:txBody>
      </p:sp>
      <p:sp>
        <p:nvSpPr>
          <p:cNvPr id="3" name="2 Marcador de contenido"/>
          <p:cNvSpPr>
            <a:spLocks noGrp="1"/>
          </p:cNvSpPr>
          <p:nvPr>
            <p:ph idx="1"/>
          </p:nvPr>
        </p:nvSpPr>
        <p:spPr>
          <a:xfrm>
            <a:off x="457200" y="1196752"/>
            <a:ext cx="8229600" cy="5661248"/>
          </a:xfrm>
        </p:spPr>
        <p:txBody>
          <a:bodyPr>
            <a:noAutofit/>
          </a:bodyPr>
          <a:lstStyle/>
          <a:p>
            <a:r>
              <a:rPr lang="es-MX" sz="6000" dirty="0" smtClean="0"/>
              <a:t>DENOTACIÓN</a:t>
            </a:r>
          </a:p>
          <a:p>
            <a:r>
              <a:rPr lang="es-MX" sz="6000" dirty="0" smtClean="0"/>
              <a:t>CONNOTACIÓN</a:t>
            </a:r>
          </a:p>
          <a:p>
            <a:r>
              <a:rPr lang="es-MX" sz="6000" dirty="0" smtClean="0"/>
              <a:t>METACOMUNICACIÓN</a:t>
            </a:r>
            <a:endParaRPr lang="es-MX" sz="6000" b="1" dirty="0" smtClean="0"/>
          </a:p>
          <a:p>
            <a:r>
              <a:rPr lang="es-MX" sz="6000" dirty="0" smtClean="0"/>
              <a:t>MENSAJE CRÍPTICO</a:t>
            </a:r>
          </a:p>
          <a:p>
            <a:r>
              <a:rPr lang="es-MX" sz="6000" dirty="0" smtClean="0"/>
              <a:t>POLISEMIA</a:t>
            </a:r>
          </a:p>
          <a:p>
            <a:endParaRPr lang="es-MX" sz="6000" dirty="0" smtClean="0"/>
          </a:p>
          <a:p>
            <a:endParaRPr lang="es-MX" sz="6000" dirty="0"/>
          </a:p>
        </p:txBody>
      </p:sp>
    </p:spTree>
    <p:extLst>
      <p:ext uri="{BB962C8B-B14F-4D97-AF65-F5344CB8AC3E}">
        <p14:creationId xmlns:p14="http://schemas.microsoft.com/office/powerpoint/2010/main" val="436795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DENOTACIÓN</a:t>
            </a:r>
            <a:endParaRPr lang="es-MX" b="1" dirty="0">
              <a:solidFill>
                <a:srgbClr val="FF0000"/>
              </a:solidFill>
            </a:endParaRPr>
          </a:p>
        </p:txBody>
      </p:sp>
      <p:sp>
        <p:nvSpPr>
          <p:cNvPr id="4" name="3 Marcador de contenido"/>
          <p:cNvSpPr>
            <a:spLocks noGrp="1"/>
          </p:cNvSpPr>
          <p:nvPr>
            <p:ph sz="half" idx="1"/>
          </p:nvPr>
        </p:nvSpPr>
        <p:spPr/>
        <p:txBody>
          <a:bodyPr>
            <a:normAutofit lnSpcReduction="10000"/>
          </a:bodyPr>
          <a:lstStyle/>
          <a:p>
            <a:r>
              <a:rPr lang="es-ES" dirty="0"/>
              <a:t>Es el primer nivel de lectura de un mensaje que se manifiesta en las formas evidentes que el destinatario percibe, se le denomina también plano del significante y en la práctica es el referente informativo de lo que se nos quiere decir.</a:t>
            </a:r>
            <a:endParaRPr lang="es-MX" dirty="0"/>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3512" y="3063081"/>
            <a:ext cx="2847975" cy="1600200"/>
          </a:xfrm>
        </p:spPr>
      </p:pic>
    </p:spTree>
    <p:extLst>
      <p:ext uri="{BB962C8B-B14F-4D97-AF65-F5344CB8AC3E}">
        <p14:creationId xmlns:p14="http://schemas.microsoft.com/office/powerpoint/2010/main" val="778827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CONNOTACIÓN</a:t>
            </a:r>
            <a:endParaRPr lang="es-MX" b="1" dirty="0">
              <a:solidFill>
                <a:srgbClr val="FF0000"/>
              </a:solidFill>
            </a:endParaRPr>
          </a:p>
        </p:txBody>
      </p:sp>
      <p:sp>
        <p:nvSpPr>
          <p:cNvPr id="4" name="3 Marcador de contenido"/>
          <p:cNvSpPr>
            <a:spLocks noGrp="1"/>
          </p:cNvSpPr>
          <p:nvPr>
            <p:ph sz="half" idx="1"/>
          </p:nvPr>
        </p:nvSpPr>
        <p:spPr/>
        <p:txBody>
          <a:bodyPr>
            <a:normAutofit fontScale="92500" lnSpcReduction="10000"/>
          </a:bodyPr>
          <a:lstStyle/>
          <a:p>
            <a:r>
              <a:rPr lang="es-ES" dirty="0"/>
              <a:t>Es el segundo nivel de lectura que procede en la decodificación de un mensaje y que en este caso, esta directamente ligado al plano interpretativo. El destinario ha reconocido la estructura visible del símbolo representado  y procede a extraer su significado.</a:t>
            </a:r>
            <a:endParaRPr lang="es-MX" dirty="0"/>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2636912"/>
            <a:ext cx="3331814" cy="2069232"/>
          </a:xfrm>
        </p:spPr>
      </p:pic>
    </p:spTree>
    <p:extLst>
      <p:ext uri="{BB962C8B-B14F-4D97-AF65-F5344CB8AC3E}">
        <p14:creationId xmlns:p14="http://schemas.microsoft.com/office/powerpoint/2010/main" val="2276263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METACOMUNICACIÓN</a:t>
            </a:r>
            <a:endParaRPr lang="es-MX" b="1" dirty="0">
              <a:solidFill>
                <a:srgbClr val="FF0000"/>
              </a:solidFill>
            </a:endParaRPr>
          </a:p>
        </p:txBody>
      </p:sp>
      <p:sp>
        <p:nvSpPr>
          <p:cNvPr id="3" name="2 Marcador de contenido"/>
          <p:cNvSpPr>
            <a:spLocks noGrp="1"/>
          </p:cNvSpPr>
          <p:nvPr>
            <p:ph sz="half" idx="1"/>
          </p:nvPr>
        </p:nvSpPr>
        <p:spPr/>
        <p:txBody>
          <a:bodyPr>
            <a:normAutofit fontScale="70000" lnSpcReduction="20000"/>
          </a:bodyPr>
          <a:lstStyle/>
          <a:p>
            <a:r>
              <a:rPr lang="es-ES" dirty="0"/>
              <a:t>Constituye todo aquel significado que habita más allá de las formas evidentes de un mensaje, en donde el significado no está en la literalidad de la información que se refiere, sino en lo que el destinatario percibe a nivel relacional (axioma 2 de la comunicación). </a:t>
            </a:r>
            <a:r>
              <a:rPr lang="es-ES_tradnl" dirty="0"/>
              <a:t>El nivel meta-comunicacional se establece generalmente mediante indicadores contextuales y comportamientos no verbales, y actúa como indicación respecto al modo como debe entenderse el contenido que se transmite.</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2527" y="1124744"/>
            <a:ext cx="1876425" cy="2438400"/>
          </a:xfr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355" y="3861048"/>
            <a:ext cx="1914525" cy="2390775"/>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2946151"/>
            <a:ext cx="2221218" cy="1332731"/>
          </a:xfrm>
          <a:prstGeom prst="rect">
            <a:avLst/>
          </a:prstGeom>
        </p:spPr>
      </p:pic>
    </p:spTree>
    <p:extLst>
      <p:ext uri="{BB962C8B-B14F-4D97-AF65-F5344CB8AC3E}">
        <p14:creationId xmlns:p14="http://schemas.microsoft.com/office/powerpoint/2010/main" val="2326217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MENSAJE CRÍPTICO</a:t>
            </a:r>
            <a:endParaRPr lang="es-MX" b="1" dirty="0">
              <a:solidFill>
                <a:srgbClr val="FF0000"/>
              </a:solidFill>
            </a:endParaRPr>
          </a:p>
        </p:txBody>
      </p:sp>
      <p:sp>
        <p:nvSpPr>
          <p:cNvPr id="3" name="2 Marcador de contenido"/>
          <p:cNvSpPr>
            <a:spLocks noGrp="1"/>
          </p:cNvSpPr>
          <p:nvPr>
            <p:ph sz="half" idx="1"/>
          </p:nvPr>
        </p:nvSpPr>
        <p:spPr/>
        <p:txBody>
          <a:bodyPr>
            <a:normAutofit fontScale="92500" lnSpcReduction="20000"/>
          </a:bodyPr>
          <a:lstStyle/>
          <a:p>
            <a:r>
              <a:rPr lang="es-ES" dirty="0"/>
              <a:t>Constituye un mensaje que se mantiene en su nivel  informativo y por lo mismo, el destinatario no puede acceder a sus capas más profundas.  Por lo regular, este es un mensaje con  </a:t>
            </a:r>
            <a:r>
              <a:rPr lang="es-ES" dirty="0" smtClean="0"/>
              <a:t>un contenido complejo </a:t>
            </a:r>
            <a:r>
              <a:rPr lang="es-ES" dirty="0"/>
              <a:t>y </a:t>
            </a:r>
            <a:r>
              <a:rPr lang="es-ES" dirty="0" smtClean="0"/>
              <a:t>denso </a:t>
            </a:r>
            <a:r>
              <a:rPr lang="es-ES" dirty="0"/>
              <a:t>que obliga a la búsqueda de referentes orientadores para su entendimiento</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4088" y="4149080"/>
            <a:ext cx="2851513" cy="2135882"/>
          </a:xfr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692696"/>
            <a:ext cx="1675317" cy="3096344"/>
          </a:xfrm>
          <a:prstGeom prst="rect">
            <a:avLst/>
          </a:prstGeom>
        </p:spPr>
      </p:pic>
    </p:spTree>
    <p:extLst>
      <p:ext uri="{BB962C8B-B14F-4D97-AF65-F5344CB8AC3E}">
        <p14:creationId xmlns:p14="http://schemas.microsoft.com/office/powerpoint/2010/main" val="1345209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UN DATO NO DECODIFICADO ES INCERTIDUMBRE</a:t>
            </a:r>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916833"/>
            <a:ext cx="6945905" cy="3756154"/>
          </a:xfrm>
        </p:spPr>
      </p:pic>
      <p:pic>
        <p:nvPicPr>
          <p:cNvPr id="4" name="Imagen 3">
            <a:extLst>
              <a:ext uri="{FF2B5EF4-FFF2-40B4-BE49-F238E27FC236}">
                <a16:creationId xmlns="" xmlns:a16="http://schemas.microsoft.com/office/drawing/2014/main" id="{092AD2FE-EE7A-8342-8AD3-692F9209E88F}"/>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5" name="Rectángulo 4">
            <a:extLst>
              <a:ext uri="{FF2B5EF4-FFF2-40B4-BE49-F238E27FC236}">
                <a16:creationId xmlns="" xmlns:a16="http://schemas.microsoft.com/office/drawing/2014/main" id="{9CBE53D4-ECD3-0243-B3E1-66FE20E31E00}"/>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ector recto 5">
            <a:extLst>
              <a:ext uri="{FF2B5EF4-FFF2-40B4-BE49-F238E27FC236}">
                <a16:creationId xmlns="" xmlns:a16="http://schemas.microsoft.com/office/drawing/2014/main" id="{EA7B6751-7251-7C42-A9DF-E53479F22718}"/>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24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POLISEMIA</a:t>
            </a:r>
            <a:endParaRPr lang="es-MX" b="1" dirty="0">
              <a:solidFill>
                <a:srgbClr val="FF0000"/>
              </a:solidFill>
            </a:endParaRPr>
          </a:p>
        </p:txBody>
      </p:sp>
      <p:sp>
        <p:nvSpPr>
          <p:cNvPr id="3" name="2 Marcador de contenido"/>
          <p:cNvSpPr>
            <a:spLocks noGrp="1"/>
          </p:cNvSpPr>
          <p:nvPr>
            <p:ph sz="half" idx="1"/>
          </p:nvPr>
        </p:nvSpPr>
        <p:spPr/>
        <p:txBody>
          <a:bodyPr/>
          <a:lstStyle/>
          <a:p>
            <a:r>
              <a:rPr lang="es-MX" dirty="0" smtClean="0"/>
              <a:t>Diversidad de significados insertos en un solo mensaje</a:t>
            </a:r>
            <a:endParaRPr lang="es-MX"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13121"/>
            <a:ext cx="4038600" cy="3500120"/>
          </a:xfrm>
        </p:spPr>
      </p:pic>
    </p:spTree>
    <p:extLst>
      <p:ext uri="{BB962C8B-B14F-4D97-AF65-F5344CB8AC3E}">
        <p14:creationId xmlns:p14="http://schemas.microsoft.com/office/powerpoint/2010/main" val="2928101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FF0000"/>
                </a:solidFill>
              </a:rPr>
              <a:t>DENOTACIÓN/CONNOTACIÓN</a:t>
            </a:r>
            <a:endParaRPr lang="es-MX" b="1" dirty="0">
              <a:solidFill>
                <a:srgbClr val="FF0000"/>
              </a:solidFill>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00" y="1412776"/>
            <a:ext cx="7125750" cy="4713387"/>
          </a:xfrm>
        </p:spPr>
      </p:pic>
    </p:spTree>
    <p:extLst>
      <p:ext uri="{BB962C8B-B14F-4D97-AF65-F5344CB8AC3E}">
        <p14:creationId xmlns:p14="http://schemas.microsoft.com/office/powerpoint/2010/main" val="2470648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MX" sz="8000" b="1" dirty="0" smtClean="0">
                <a:solidFill>
                  <a:srgbClr val="FF0000"/>
                </a:solidFill>
              </a:rPr>
              <a:t/>
            </a:r>
            <a:br>
              <a:rPr lang="es-MX" sz="8000" b="1" dirty="0" smtClean="0">
                <a:solidFill>
                  <a:srgbClr val="FF0000"/>
                </a:solidFill>
              </a:rPr>
            </a:br>
            <a:r>
              <a:rPr lang="es-MX" sz="8000" b="1" dirty="0">
                <a:solidFill>
                  <a:srgbClr val="FF0000"/>
                </a:solidFill>
              </a:rPr>
              <a:t/>
            </a:r>
            <a:br>
              <a:rPr lang="es-MX" sz="8000" b="1" dirty="0">
                <a:solidFill>
                  <a:srgbClr val="FF0000"/>
                </a:solidFill>
              </a:rPr>
            </a:br>
            <a:r>
              <a:rPr lang="es-MX" sz="8000" b="1" dirty="0" smtClean="0">
                <a:solidFill>
                  <a:srgbClr val="FF0000"/>
                </a:solidFill>
              </a:rPr>
              <a:t/>
            </a:r>
            <a:br>
              <a:rPr lang="es-MX" sz="8000" b="1" dirty="0" smtClean="0">
                <a:solidFill>
                  <a:srgbClr val="FF0000"/>
                </a:solidFill>
              </a:rPr>
            </a:br>
            <a:r>
              <a:rPr lang="es-MX" sz="8000" b="1" dirty="0">
                <a:solidFill>
                  <a:srgbClr val="FF0000"/>
                </a:solidFill>
              </a:rPr>
              <a:t/>
            </a:r>
            <a:br>
              <a:rPr lang="es-MX" sz="8000" b="1" dirty="0">
                <a:solidFill>
                  <a:srgbClr val="FF0000"/>
                </a:solidFill>
              </a:rPr>
            </a:br>
            <a:r>
              <a:rPr lang="es-MX" sz="8000" b="1" dirty="0" smtClean="0">
                <a:solidFill>
                  <a:srgbClr val="FF0000"/>
                </a:solidFill>
              </a:rPr>
              <a:t>RETORICA VISUAL</a:t>
            </a:r>
            <a:endParaRPr lang="es-MX" sz="8000" b="1" dirty="0">
              <a:solidFill>
                <a:srgbClr val="FF0000"/>
              </a:solidFill>
            </a:endParaRPr>
          </a:p>
        </p:txBody>
      </p:sp>
    </p:spTree>
    <p:extLst>
      <p:ext uri="{BB962C8B-B14F-4D97-AF65-F5344CB8AC3E}">
        <p14:creationId xmlns:p14="http://schemas.microsoft.com/office/powerpoint/2010/main" val="2914718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908720"/>
            <a:ext cx="4608512" cy="4861033"/>
          </a:xfrm>
          <a:prstGeom prst="rect">
            <a:avLst/>
          </a:prstGeom>
        </p:spPr>
      </p:pic>
    </p:spTree>
    <p:extLst>
      <p:ext uri="{BB962C8B-B14F-4D97-AF65-F5344CB8AC3E}">
        <p14:creationId xmlns:p14="http://schemas.microsoft.com/office/powerpoint/2010/main" val="4076304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424936" cy="1512168"/>
          </a:xfrm>
        </p:spPr>
        <p:txBody>
          <a:bodyPr>
            <a:noAutofit/>
          </a:bodyPr>
          <a:lstStyle/>
          <a:p>
            <a:r>
              <a:rPr lang="es-MX" sz="4800" dirty="0" smtClean="0">
                <a:solidFill>
                  <a:srgbClr val="FF0000"/>
                </a:solidFill>
              </a:rPr>
              <a:t/>
            </a:r>
            <a:br>
              <a:rPr lang="es-MX" sz="4800" dirty="0" smtClean="0">
                <a:solidFill>
                  <a:srgbClr val="FF0000"/>
                </a:solidFill>
              </a:rPr>
            </a:br>
            <a:r>
              <a:rPr lang="es-MX" sz="4800" dirty="0">
                <a:solidFill>
                  <a:srgbClr val="FF0000"/>
                </a:solidFill>
              </a:rPr>
              <a:t/>
            </a:r>
            <a:br>
              <a:rPr lang="es-MX" sz="4800" dirty="0">
                <a:solidFill>
                  <a:srgbClr val="FF0000"/>
                </a:solidFill>
              </a:rPr>
            </a:br>
            <a:r>
              <a:rPr lang="es-MX" sz="4800" dirty="0" smtClean="0">
                <a:solidFill>
                  <a:srgbClr val="FF0000"/>
                </a:solidFill>
              </a:rPr>
              <a:t/>
            </a:r>
            <a:br>
              <a:rPr lang="es-MX" sz="4800" dirty="0" smtClean="0">
                <a:solidFill>
                  <a:srgbClr val="FF0000"/>
                </a:solidFill>
              </a:rPr>
            </a:br>
            <a:r>
              <a:rPr lang="es-MX" sz="4800" dirty="0">
                <a:solidFill>
                  <a:srgbClr val="FF0000"/>
                </a:solidFill>
              </a:rPr>
              <a:t/>
            </a:r>
            <a:br>
              <a:rPr lang="es-MX" sz="4800" dirty="0">
                <a:solidFill>
                  <a:srgbClr val="FF0000"/>
                </a:solidFill>
              </a:rPr>
            </a:br>
            <a:r>
              <a:rPr lang="es-MX" sz="4800" dirty="0" smtClean="0">
                <a:solidFill>
                  <a:srgbClr val="FF0000"/>
                </a:solidFill>
              </a:rPr>
              <a:t/>
            </a:r>
            <a:br>
              <a:rPr lang="es-MX" sz="4800" dirty="0" smtClean="0">
                <a:solidFill>
                  <a:srgbClr val="FF0000"/>
                </a:solidFill>
              </a:rPr>
            </a:br>
            <a:r>
              <a:rPr lang="es-MX" sz="4800" dirty="0">
                <a:solidFill>
                  <a:srgbClr val="FF0000"/>
                </a:solidFill>
              </a:rPr>
              <a:t/>
            </a:r>
            <a:br>
              <a:rPr lang="es-MX" sz="4800" dirty="0">
                <a:solidFill>
                  <a:srgbClr val="FF0000"/>
                </a:solidFill>
              </a:rPr>
            </a:br>
            <a:r>
              <a:rPr lang="es-MX" sz="4800" b="1" dirty="0" smtClean="0">
                <a:solidFill>
                  <a:srgbClr val="FF0000"/>
                </a:solidFill>
              </a:rPr>
              <a:t>METÁFORA</a:t>
            </a:r>
            <a:r>
              <a:rPr lang="es-MX" sz="4800" dirty="0" smtClean="0">
                <a:solidFill>
                  <a:srgbClr val="FF0000"/>
                </a:solidFill>
              </a:rPr>
              <a:t/>
            </a:r>
            <a:br>
              <a:rPr lang="es-MX" sz="4800" dirty="0" smtClean="0">
                <a:solidFill>
                  <a:srgbClr val="FF0000"/>
                </a:solidFill>
              </a:rPr>
            </a:br>
            <a:r>
              <a:rPr lang="es-MX" sz="4800" dirty="0" smtClean="0">
                <a:solidFill>
                  <a:srgbClr val="FF0000"/>
                </a:solidFill>
              </a:rPr>
              <a:t> </a:t>
            </a:r>
            <a:r>
              <a:rPr lang="es-MX" sz="4800" dirty="0">
                <a:solidFill>
                  <a:srgbClr val="FF0000"/>
                </a:solidFill>
              </a:rPr>
              <a:t>R</a:t>
            </a:r>
            <a:r>
              <a:rPr lang="es-MX" sz="4800" dirty="0" smtClean="0">
                <a:solidFill>
                  <a:srgbClr val="FF0000"/>
                </a:solidFill>
              </a:rPr>
              <a:t>elación </a:t>
            </a:r>
            <a:r>
              <a:rPr lang="es-MX" sz="4800" dirty="0">
                <a:solidFill>
                  <a:srgbClr val="FF0000"/>
                </a:solidFill>
              </a:rPr>
              <a:t>sutil de </a:t>
            </a:r>
            <a:r>
              <a:rPr lang="es-MX" sz="4800" dirty="0" smtClean="0">
                <a:solidFill>
                  <a:srgbClr val="FF0000"/>
                </a:solidFill>
              </a:rPr>
              <a:t>analogía</a:t>
            </a:r>
            <a:r>
              <a:rPr lang="es-MX" sz="4800" dirty="0">
                <a:solidFill>
                  <a:srgbClr val="FF0000"/>
                </a:solidFill>
              </a:rPr>
              <a:t> o semejanza que se establece entre dos ideas o imágenes.</a:t>
            </a:r>
          </a:p>
        </p:txBody>
      </p:sp>
    </p:spTree>
    <p:extLst>
      <p:ext uri="{BB962C8B-B14F-4D97-AF65-F5344CB8AC3E}">
        <p14:creationId xmlns:p14="http://schemas.microsoft.com/office/powerpoint/2010/main" val="4111788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412776"/>
            <a:ext cx="5760640" cy="3918082"/>
          </a:xfrm>
          <a:prstGeom prst="rect">
            <a:avLst/>
          </a:prstGeom>
        </p:spPr>
      </p:pic>
    </p:spTree>
    <p:extLst>
      <p:ext uri="{BB962C8B-B14F-4D97-AF65-F5344CB8AC3E}">
        <p14:creationId xmlns:p14="http://schemas.microsoft.com/office/powerpoint/2010/main" val="3014310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b="1" dirty="0" smtClean="0">
                <a:solidFill>
                  <a:srgbClr val="FF0000"/>
                </a:solidFill>
              </a:rPr>
              <a:t/>
            </a:r>
            <a:br>
              <a:rPr lang="es-MX" b="1" dirty="0" smtClean="0">
                <a:solidFill>
                  <a:srgbClr val="FF0000"/>
                </a:solidFill>
              </a:rPr>
            </a:br>
            <a:r>
              <a:rPr lang="es-MX" b="1" dirty="0" smtClean="0">
                <a:solidFill>
                  <a:srgbClr val="FF0000"/>
                </a:solidFill>
              </a:rPr>
              <a:t>COMPARACIÓN O SÍMIL</a:t>
            </a:r>
            <a:endParaRPr lang="es-MX" b="1" dirty="0">
              <a:solidFill>
                <a:srgbClr val="FF0000"/>
              </a:solidFill>
            </a:endParaRPr>
          </a:p>
        </p:txBody>
      </p:sp>
      <p:sp>
        <p:nvSpPr>
          <p:cNvPr id="3" name="2 Subtítulo"/>
          <p:cNvSpPr>
            <a:spLocks noGrp="1"/>
          </p:cNvSpPr>
          <p:nvPr>
            <p:ph type="subTitle" idx="1"/>
          </p:nvPr>
        </p:nvSpPr>
        <p:spPr/>
        <p:txBody>
          <a:bodyPr>
            <a:normAutofit fontScale="92500" lnSpcReduction="10000"/>
          </a:bodyPr>
          <a:lstStyle/>
          <a:p>
            <a:r>
              <a:rPr lang="es-MX" dirty="0">
                <a:solidFill>
                  <a:srgbClr val="FF0000"/>
                </a:solidFill>
              </a:rPr>
              <a:t>C</a:t>
            </a:r>
            <a:r>
              <a:rPr lang="es-MX" dirty="0" smtClean="0">
                <a:solidFill>
                  <a:srgbClr val="FF0000"/>
                </a:solidFill>
              </a:rPr>
              <a:t>onsiste </a:t>
            </a:r>
            <a:r>
              <a:rPr lang="es-MX" dirty="0">
                <a:solidFill>
                  <a:srgbClr val="FF0000"/>
                </a:solidFill>
              </a:rPr>
              <a:t>en establecer una relación de semejanza entre dos elementos que viene introducida por un elemento relacional explícito.</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76672"/>
            <a:ext cx="2619375" cy="174307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540" y="188640"/>
            <a:ext cx="1931876" cy="2304256"/>
          </a:xfrm>
          <a:prstGeom prst="rect">
            <a:avLst/>
          </a:prstGeom>
        </p:spPr>
      </p:pic>
    </p:spTree>
    <p:extLst>
      <p:ext uri="{BB962C8B-B14F-4D97-AF65-F5344CB8AC3E}">
        <p14:creationId xmlns:p14="http://schemas.microsoft.com/office/powerpoint/2010/main" val="4149501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908720"/>
            <a:ext cx="5400600" cy="4917994"/>
          </a:xfrm>
          <a:prstGeom prst="rect">
            <a:avLst/>
          </a:prstGeom>
        </p:spPr>
      </p:pic>
    </p:spTree>
    <p:extLst>
      <p:ext uri="{BB962C8B-B14F-4D97-AF65-F5344CB8AC3E}">
        <p14:creationId xmlns:p14="http://schemas.microsoft.com/office/powerpoint/2010/main" val="902708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b="1" dirty="0" smtClean="0">
                <a:solidFill>
                  <a:srgbClr val="FF0000"/>
                </a:solidFill>
              </a:rPr>
              <a:t>HIPÉRBOLE</a:t>
            </a:r>
            <a:endParaRPr lang="es-MX" b="1" dirty="0">
              <a:solidFill>
                <a:srgbClr val="FF0000"/>
              </a:solidFill>
            </a:endParaRPr>
          </a:p>
        </p:txBody>
      </p:sp>
      <p:sp>
        <p:nvSpPr>
          <p:cNvPr id="3" name="2 Subtítulo"/>
          <p:cNvSpPr>
            <a:spLocks noGrp="1"/>
          </p:cNvSpPr>
          <p:nvPr>
            <p:ph type="subTitle" idx="1"/>
          </p:nvPr>
        </p:nvSpPr>
        <p:spPr/>
        <p:txBody>
          <a:bodyPr/>
          <a:lstStyle/>
          <a:p>
            <a:r>
              <a:rPr lang="es-MX" dirty="0">
                <a:solidFill>
                  <a:srgbClr val="FF0000"/>
                </a:solidFill>
              </a:rPr>
              <a:t>T</a:t>
            </a:r>
            <a:r>
              <a:rPr lang="es-MX" dirty="0" smtClean="0">
                <a:solidFill>
                  <a:srgbClr val="FF0000"/>
                </a:solidFill>
              </a:rPr>
              <a:t>iene </a:t>
            </a:r>
            <a:r>
              <a:rPr lang="es-MX" dirty="0">
                <a:solidFill>
                  <a:srgbClr val="FF0000"/>
                </a:solidFill>
              </a:rPr>
              <a:t>lugar cuando se aumenta o disminuye de manera exagerada un aspecto o característica de una cosa.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260648"/>
            <a:ext cx="1905000" cy="24003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89260"/>
            <a:ext cx="2619375" cy="1743075"/>
          </a:xfrm>
          <a:prstGeom prst="rect">
            <a:avLst/>
          </a:prstGeom>
        </p:spPr>
      </p:pic>
    </p:spTree>
    <p:extLst>
      <p:ext uri="{BB962C8B-B14F-4D97-AF65-F5344CB8AC3E}">
        <p14:creationId xmlns:p14="http://schemas.microsoft.com/office/powerpoint/2010/main" val="3287475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692696"/>
            <a:ext cx="4032448" cy="5696633"/>
          </a:xfrm>
          <a:prstGeom prst="rect">
            <a:avLst/>
          </a:prstGeom>
        </p:spPr>
      </p:pic>
    </p:spTree>
    <p:extLst>
      <p:ext uri="{BB962C8B-B14F-4D97-AF65-F5344CB8AC3E}">
        <p14:creationId xmlns:p14="http://schemas.microsoft.com/office/powerpoint/2010/main" val="5911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NIVELES DE LA COMUNICACIÓN</a:t>
            </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600199"/>
            <a:ext cx="6058768" cy="4039179"/>
          </a:xfrm>
        </p:spPr>
      </p:pic>
      <p:pic>
        <p:nvPicPr>
          <p:cNvPr id="5" name="Imagen 4">
            <a:extLst>
              <a:ext uri="{FF2B5EF4-FFF2-40B4-BE49-F238E27FC236}">
                <a16:creationId xmlns="" xmlns:a16="http://schemas.microsoft.com/office/drawing/2014/main" id="{19EBDE92-58A5-C043-B8FE-EA009757BC7D}"/>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6" name="Rectángulo 5">
            <a:extLst>
              <a:ext uri="{FF2B5EF4-FFF2-40B4-BE49-F238E27FC236}">
                <a16:creationId xmlns="" xmlns:a16="http://schemas.microsoft.com/office/drawing/2014/main" id="{DE89F67F-1F3A-634A-B79E-FEE976E8BF1B}"/>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ector recto 6">
            <a:extLst>
              <a:ext uri="{FF2B5EF4-FFF2-40B4-BE49-F238E27FC236}">
                <a16:creationId xmlns="" xmlns:a16="http://schemas.microsoft.com/office/drawing/2014/main" id="{710259BA-AF51-8643-A905-FFF9C0964596}"/>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871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b="1" dirty="0" smtClean="0">
                <a:solidFill>
                  <a:srgbClr val="FF0000"/>
                </a:solidFill>
              </a:rPr>
              <a:t>METONIMIA</a:t>
            </a:r>
            <a:endParaRPr lang="es-MX" b="1" dirty="0">
              <a:solidFill>
                <a:srgbClr val="FF0000"/>
              </a:solidFill>
            </a:endParaRPr>
          </a:p>
        </p:txBody>
      </p:sp>
      <p:sp>
        <p:nvSpPr>
          <p:cNvPr id="3" name="2 Subtítulo"/>
          <p:cNvSpPr>
            <a:spLocks noGrp="1"/>
          </p:cNvSpPr>
          <p:nvPr>
            <p:ph type="subTitle" idx="1"/>
          </p:nvPr>
        </p:nvSpPr>
        <p:spPr/>
        <p:txBody>
          <a:bodyPr/>
          <a:lstStyle/>
          <a:p>
            <a:r>
              <a:rPr lang="es-MX" dirty="0">
                <a:solidFill>
                  <a:srgbClr val="FF0000"/>
                </a:solidFill>
              </a:rPr>
              <a:t>C</a:t>
            </a:r>
            <a:r>
              <a:rPr lang="es-MX" dirty="0" smtClean="0">
                <a:solidFill>
                  <a:srgbClr val="FF0000"/>
                </a:solidFill>
              </a:rPr>
              <a:t>onsiste </a:t>
            </a:r>
            <a:r>
              <a:rPr lang="es-MX" dirty="0">
                <a:solidFill>
                  <a:srgbClr val="FF0000"/>
                </a:solidFill>
              </a:rPr>
              <a:t>en designar una cosa con el nombre de otra, con la cual tiene una relación de presencia o cercanía.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1762125" cy="25908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738" y="674985"/>
            <a:ext cx="2600325" cy="1762125"/>
          </a:xfrm>
          <a:prstGeom prst="rect">
            <a:avLst/>
          </a:prstGeom>
        </p:spPr>
      </p:pic>
    </p:spTree>
    <p:extLst>
      <p:ext uri="{BB962C8B-B14F-4D97-AF65-F5344CB8AC3E}">
        <p14:creationId xmlns:p14="http://schemas.microsoft.com/office/powerpoint/2010/main" val="2664573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764704"/>
            <a:ext cx="3780433" cy="5340612"/>
          </a:xfrm>
          <a:prstGeom prst="rect">
            <a:avLst/>
          </a:prstGeom>
        </p:spPr>
      </p:pic>
    </p:spTree>
    <p:extLst>
      <p:ext uri="{BB962C8B-B14F-4D97-AF65-F5344CB8AC3E}">
        <p14:creationId xmlns:p14="http://schemas.microsoft.com/office/powerpoint/2010/main" val="64387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
            </a:r>
            <a:br>
              <a:rPr lang="es-MX" dirty="0" smtClean="0"/>
            </a:br>
            <a:r>
              <a:rPr lang="es-MX" b="1" dirty="0" smtClean="0">
                <a:solidFill>
                  <a:srgbClr val="FF0000"/>
                </a:solidFill>
              </a:rPr>
              <a:t>SINÉCDOQUE</a:t>
            </a:r>
            <a:endParaRPr lang="es-MX" b="1" dirty="0">
              <a:solidFill>
                <a:srgbClr val="FF0000"/>
              </a:solidFill>
            </a:endParaRPr>
          </a:p>
        </p:txBody>
      </p:sp>
      <p:sp>
        <p:nvSpPr>
          <p:cNvPr id="5" name="4 Subtítulo"/>
          <p:cNvSpPr>
            <a:spLocks noGrp="1"/>
          </p:cNvSpPr>
          <p:nvPr>
            <p:ph type="subTitle" idx="1"/>
          </p:nvPr>
        </p:nvSpPr>
        <p:spPr/>
        <p:txBody>
          <a:bodyPr>
            <a:normAutofit fontScale="70000" lnSpcReduction="20000"/>
          </a:bodyPr>
          <a:lstStyle/>
          <a:p>
            <a:r>
              <a:rPr lang="es-MX" dirty="0"/>
              <a:t> </a:t>
            </a:r>
            <a:r>
              <a:rPr lang="es-MX" sz="3400" dirty="0" smtClean="0">
                <a:solidFill>
                  <a:srgbClr val="FF0000"/>
                </a:solidFill>
              </a:rPr>
              <a:t>Figura </a:t>
            </a:r>
            <a:r>
              <a:rPr lang="es-MX" sz="3400" dirty="0">
                <a:solidFill>
                  <a:srgbClr val="FF0000"/>
                </a:solidFill>
              </a:rPr>
              <a:t>literaria en la cual se denomina a una cosa en relación del todo por la parte (o viceversa), la especie por el género (o al revés) o el material por el nombre de la cosa</a:t>
            </a:r>
            <a:r>
              <a:rPr lang="es-MX" sz="3400" dirty="0" smtClean="0">
                <a:solidFill>
                  <a:srgbClr val="FF0000"/>
                </a:solidFill>
              </a:rPr>
              <a:t>. EJ. </a:t>
            </a:r>
            <a:r>
              <a:rPr lang="es-MX" sz="3400" dirty="0">
                <a:solidFill>
                  <a:srgbClr val="FF0000"/>
                </a:solidFill>
              </a:rPr>
              <a:t>“Usó un </a:t>
            </a:r>
            <a:r>
              <a:rPr lang="es-MX" sz="3400" b="1" dirty="0">
                <a:solidFill>
                  <a:srgbClr val="FF0000"/>
                </a:solidFill>
              </a:rPr>
              <a:t>acero</a:t>
            </a:r>
            <a:r>
              <a:rPr lang="es-MX" sz="3400" dirty="0">
                <a:solidFill>
                  <a:srgbClr val="FF0000"/>
                </a:solidFill>
              </a:rPr>
              <a:t> para el combate”, en referencia a la espada.</a:t>
            </a:r>
          </a:p>
          <a:p>
            <a:endParaRPr lang="es-MX"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48" y="476672"/>
            <a:ext cx="2590800" cy="177165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725" y="634181"/>
            <a:ext cx="2457450" cy="1857375"/>
          </a:xfrm>
          <a:prstGeom prst="rect">
            <a:avLst/>
          </a:prstGeom>
        </p:spPr>
      </p:pic>
    </p:spTree>
    <p:extLst>
      <p:ext uri="{BB962C8B-B14F-4D97-AF65-F5344CB8AC3E}">
        <p14:creationId xmlns:p14="http://schemas.microsoft.com/office/powerpoint/2010/main" val="96587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034682"/>
          </a:xfrm>
        </p:spPr>
        <p:txBody>
          <a:bodyPr>
            <a:normAutofit/>
          </a:bodyPr>
          <a:lstStyle/>
          <a:p>
            <a:r>
              <a:rPr lang="es-MX" dirty="0" smtClean="0"/>
              <a:t>EJERCICIOS:</a:t>
            </a:r>
            <a:br>
              <a:rPr lang="es-MX" dirty="0" smtClean="0"/>
            </a:br>
            <a:r>
              <a:rPr lang="es-MX" dirty="0" smtClean="0"/>
              <a:t>1.- LECTURA DEL CUENTO: “LA MUERTE Y LA BRÚJULA. JORGE LUIS BORGES.</a:t>
            </a:r>
            <a:br>
              <a:rPr lang="es-MX" dirty="0" smtClean="0"/>
            </a:br>
            <a:r>
              <a:rPr lang="es-MX" dirty="0" smtClean="0"/>
              <a:t>2.- FILME: EL NOMBRE DE LA ROSA</a:t>
            </a:r>
            <a:endParaRPr lang="es-MX" dirty="0"/>
          </a:p>
        </p:txBody>
      </p:sp>
    </p:spTree>
    <p:extLst>
      <p:ext uri="{BB962C8B-B14F-4D97-AF65-F5344CB8AC3E}">
        <p14:creationId xmlns:p14="http://schemas.microsoft.com/office/powerpoint/2010/main" val="161780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8640"/>
            <a:ext cx="4495750" cy="6408835"/>
          </a:xfrm>
          <a:prstGeom prst="rect">
            <a:avLst/>
          </a:prstGeom>
        </p:spPr>
      </p:pic>
    </p:spTree>
    <p:extLst>
      <p:ext uri="{BB962C8B-B14F-4D97-AF65-F5344CB8AC3E}">
        <p14:creationId xmlns:p14="http://schemas.microsoft.com/office/powerpoint/2010/main" val="317536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COMUNICACIÓN PLENA O EFECTIVA</a:t>
            </a:r>
          </a:p>
        </p:txBody>
      </p:sp>
      <p:sp>
        <p:nvSpPr>
          <p:cNvPr id="3" name="2 Marcador de contenido"/>
          <p:cNvSpPr>
            <a:spLocks noGrp="1"/>
          </p:cNvSpPr>
          <p:nvPr>
            <p:ph sz="half" idx="1"/>
          </p:nvPr>
        </p:nvSpPr>
        <p:spPr>
          <a:xfrm>
            <a:off x="457200" y="1407719"/>
            <a:ext cx="4038600" cy="4525963"/>
          </a:xfrm>
        </p:spPr>
        <p:txBody>
          <a:bodyPr/>
          <a:lstStyle/>
          <a:p>
            <a:pPr marL="0" indent="0">
              <a:buNone/>
            </a:pPr>
            <a:r>
              <a:rPr lang="es-MX" dirty="0"/>
              <a:t>Es la que permite que los intervinientes en un proceso de interacción, sean capaces de generar un intercambio de conductas, en la cual los correspondientes mensajes, fluyen a partir de un </a:t>
            </a:r>
            <a:r>
              <a:rPr lang="es-MX" b="1" dirty="0"/>
              <a:t>código de entendimiento común</a:t>
            </a:r>
            <a:r>
              <a:rPr lang="es-MX" dirty="0"/>
              <a:t>.</a:t>
            </a:r>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36096" y="2096852"/>
            <a:ext cx="2952328" cy="2664296"/>
          </a:xfrm>
        </p:spPr>
      </p:pic>
      <p:pic>
        <p:nvPicPr>
          <p:cNvPr id="5" name="Imagen 4">
            <a:extLst>
              <a:ext uri="{FF2B5EF4-FFF2-40B4-BE49-F238E27FC236}">
                <a16:creationId xmlns="" xmlns:a16="http://schemas.microsoft.com/office/drawing/2014/main" id="{7F592FDD-279F-DC44-BFAF-5E0D9D444847}"/>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7" name="Rectángulo 6">
            <a:extLst>
              <a:ext uri="{FF2B5EF4-FFF2-40B4-BE49-F238E27FC236}">
                <a16:creationId xmlns="" xmlns:a16="http://schemas.microsoft.com/office/drawing/2014/main" id="{57394E64-152B-1A4A-88EA-982251A30E75}"/>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 xmlns:a16="http://schemas.microsoft.com/office/drawing/2014/main" id="{EEA8E315-E9BD-E74B-84F2-26ECC53411A8}"/>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12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LA COMUNICACIÓN COMO ACTO SINÉRGICO</a:t>
            </a:r>
          </a:p>
        </p:txBody>
      </p:sp>
      <p:sp>
        <p:nvSpPr>
          <p:cNvPr id="3" name="2 Marcador de contenido"/>
          <p:cNvSpPr>
            <a:spLocks noGrp="1"/>
          </p:cNvSpPr>
          <p:nvPr>
            <p:ph sz="half" idx="1"/>
          </p:nvPr>
        </p:nvSpPr>
        <p:spPr/>
        <p:txBody>
          <a:bodyPr/>
          <a:lstStyle/>
          <a:p>
            <a:pPr marL="0" indent="0" algn="r">
              <a:buNone/>
            </a:pPr>
            <a:r>
              <a:rPr lang="es-MX" dirty="0"/>
              <a:t>La comunicación articula los procesos de convivencia humana. </a:t>
            </a:r>
          </a:p>
          <a:p>
            <a:pPr marL="0" indent="0" algn="r">
              <a:buNone/>
            </a:pPr>
            <a:r>
              <a:rPr lang="es-MX" dirty="0"/>
              <a:t>Si logramos que el otro entienda lo que yo entiendo, construimos un mundo en común.</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7812" y="1844824"/>
            <a:ext cx="3030612" cy="2304249"/>
          </a:xfrm>
        </p:spPr>
      </p:pic>
      <p:pic>
        <p:nvPicPr>
          <p:cNvPr id="6" name="Imagen 5">
            <a:extLst>
              <a:ext uri="{FF2B5EF4-FFF2-40B4-BE49-F238E27FC236}">
                <a16:creationId xmlns="" xmlns:a16="http://schemas.microsoft.com/office/drawing/2014/main" id="{FC623E5E-0347-5C41-AD02-2A1AB29A62FC}"/>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7" name="Rectángulo 6">
            <a:extLst>
              <a:ext uri="{FF2B5EF4-FFF2-40B4-BE49-F238E27FC236}">
                <a16:creationId xmlns="" xmlns:a16="http://schemas.microsoft.com/office/drawing/2014/main" id="{C48E85F2-BB77-6749-B157-EE2D3E65D82C}"/>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 xmlns:a16="http://schemas.microsoft.com/office/drawing/2014/main" id="{23D10891-D636-9049-86C6-D83BE3596048}"/>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65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t>¿SE PUEDE ARTICULAR EL ENTENDIMIENTO PLENO?</a:t>
            </a:r>
          </a:p>
        </p:txBody>
      </p:sp>
      <p:sp>
        <p:nvSpPr>
          <p:cNvPr id="3" name="2 Marcador de contenido"/>
          <p:cNvSpPr>
            <a:spLocks noGrp="1"/>
          </p:cNvSpPr>
          <p:nvPr>
            <p:ph sz="half" idx="1"/>
          </p:nvPr>
        </p:nvSpPr>
        <p:spPr/>
        <p:txBody>
          <a:bodyPr/>
          <a:lstStyle/>
          <a:p>
            <a:pPr marL="0" indent="0" algn="r">
              <a:buNone/>
            </a:pPr>
            <a:r>
              <a:rPr lang="es-MX" dirty="0"/>
              <a:t>El ideal pleno del entendimiento no pasa de ser un constructo teórico. La realidad nos revela que la capacidad de entendimiento, al igual que la conducta humana, es un hecho </a:t>
            </a:r>
            <a:r>
              <a:rPr lang="es-MX" b="1" dirty="0"/>
              <a:t>complejo y multifactorial</a:t>
            </a:r>
            <a:r>
              <a:rPr lang="es-MX" dirty="0"/>
              <a:t> y en muchos casos caótico.</a:t>
            </a:r>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2639047"/>
            <a:ext cx="2943225" cy="2448267"/>
          </a:xfrm>
        </p:spPr>
      </p:pic>
      <p:pic>
        <p:nvPicPr>
          <p:cNvPr id="6" name="Imagen 5">
            <a:extLst>
              <a:ext uri="{FF2B5EF4-FFF2-40B4-BE49-F238E27FC236}">
                <a16:creationId xmlns="" xmlns:a16="http://schemas.microsoft.com/office/drawing/2014/main" id="{9542CA27-C074-5D42-AB89-417FE764982C}"/>
              </a:ext>
            </a:extLst>
          </p:cNvPr>
          <p:cNvPicPr>
            <a:picLocks noChangeAspect="1"/>
          </p:cNvPicPr>
          <p:nvPr/>
        </p:nvPicPr>
        <p:blipFill>
          <a:blip r:embed="rId3"/>
          <a:stretch>
            <a:fillRect/>
          </a:stretch>
        </p:blipFill>
        <p:spPr>
          <a:xfrm>
            <a:off x="6192688" y="5982049"/>
            <a:ext cx="2195736" cy="655549"/>
          </a:xfrm>
          <a:prstGeom prst="rect">
            <a:avLst/>
          </a:prstGeom>
        </p:spPr>
      </p:pic>
      <p:sp>
        <p:nvSpPr>
          <p:cNvPr id="7" name="Rectángulo 6">
            <a:extLst>
              <a:ext uri="{FF2B5EF4-FFF2-40B4-BE49-F238E27FC236}">
                <a16:creationId xmlns="" xmlns:a16="http://schemas.microsoft.com/office/drawing/2014/main" id="{6067F13A-1F1E-EC4C-BBFB-03F1F28E7E00}"/>
              </a:ext>
            </a:extLst>
          </p:cNvPr>
          <p:cNvSpPr/>
          <p:nvPr/>
        </p:nvSpPr>
        <p:spPr>
          <a:xfrm>
            <a:off x="827584" y="6042039"/>
            <a:ext cx="5211659" cy="553998"/>
          </a:xfrm>
          <a:prstGeom prst="rect">
            <a:avLst/>
          </a:prstGeom>
        </p:spPr>
        <p:txBody>
          <a:bodyPr wrap="square">
            <a:spAutoFit/>
          </a:bodyPr>
          <a:lstStyle/>
          <a:p>
            <a:pPr algn="r">
              <a:spcAft>
                <a:spcPts val="0"/>
              </a:spcAft>
            </a:pPr>
            <a:r>
              <a:rPr lang="es-ES" sz="1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Curso transversal para alumnos de postgrado</a:t>
            </a:r>
          </a:p>
          <a:p>
            <a:pPr algn="r">
              <a:spcAft>
                <a:spcPts val="0"/>
              </a:spcAft>
            </a:pPr>
            <a:r>
              <a:rPr lang="es-ES" sz="1000" b="1" dirty="0">
                <a:latin typeface="Calibri" panose="020F0502020204030204" pitchFamily="34" charset="0"/>
                <a:ea typeface="Calibri" panose="020F0502020204030204" pitchFamily="34" charset="0"/>
                <a:cs typeface="Times New Roman" panose="02020603050405020304" pitchFamily="18" charset="0"/>
              </a:rPr>
              <a:t>Nuevos desafíos para las ciencias en la sociedad actual: comunicación, dilemas éticos  y creatividad</a:t>
            </a:r>
            <a:endParaRPr lang="es-CL" sz="10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recto 7">
            <a:extLst>
              <a:ext uri="{FF2B5EF4-FFF2-40B4-BE49-F238E27FC236}">
                <a16:creationId xmlns="" xmlns:a16="http://schemas.microsoft.com/office/drawing/2014/main" id="{6585D21A-03B9-494A-BD3D-6635BA54E84A}"/>
              </a:ext>
            </a:extLst>
          </p:cNvPr>
          <p:cNvCxnSpPr/>
          <p:nvPr/>
        </p:nvCxnSpPr>
        <p:spPr>
          <a:xfrm>
            <a:off x="0" y="594928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6344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1660</Words>
  <Application>Microsoft Office PowerPoint</Application>
  <PresentationFormat>Presentación en pantalla (4:3)</PresentationFormat>
  <Paragraphs>148</Paragraphs>
  <Slides>64</Slides>
  <Notes>4</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Tema de Office</vt:lpstr>
      <vt:lpstr>PERSPECTIVAS DE LA COMUNICACIÓN</vt:lpstr>
      <vt:lpstr>QUÉ ES LA COMUNICACIÓN</vt:lpstr>
      <vt:lpstr>INFORMACIÓN/COMUNICACIÓN</vt:lpstr>
      <vt:lpstr>LA INFORMACIÓN ES UN DATO</vt:lpstr>
      <vt:lpstr>UN DATO NO DECODIFICADO ES INCERTIDUMBRE</vt:lpstr>
      <vt:lpstr>NIVELES DE LA COMUNICACIÓN</vt:lpstr>
      <vt:lpstr>COMUNICACIÓN PLENA O EFECTIVA</vt:lpstr>
      <vt:lpstr>LA COMUNICACIÓN COMO ACTO SINÉRGICO</vt:lpstr>
      <vt:lpstr>¿SE PUEDE ARTICULAR EL ENTENDIMIENTO PLENO?</vt:lpstr>
      <vt:lpstr>EL LENGUAJE COMO DIFICULTAD PARA EL ENTENDIMIENTO.</vt:lpstr>
      <vt:lpstr>EL LENGUAJE ES ARBITRARIO Y SIMBÓLICO</vt:lpstr>
      <vt:lpstr>EL SER HUMANO POSEE LIMITANTES PERCEPTIVAS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DESAFÍO</vt:lpstr>
      <vt:lpstr>AXIOMAS COMUNICACIONALES</vt:lpstr>
      <vt:lpstr>Bateson. Aportes a la comunicación humana.</vt:lpstr>
      <vt:lpstr>LOS 5 AXIOMAS</vt:lpstr>
      <vt:lpstr>1. NO EXISTE LA NO COMUNICACIÓN</vt:lpstr>
      <vt:lpstr>2. LA COMUNICACIÓN TIENE UN NIVEL DE CONTENIDO Y OTRO DE RELACIÓN</vt:lpstr>
      <vt:lpstr>3.- LA COMUNICACIÓN ES DIGITAL Y ANÁLOGA</vt:lpstr>
      <vt:lpstr>4. EN LA COMUNICACIÓN HUMANA EXISTE PUNTUACIÓN DE LA SECUENCIA DE HECHOS</vt:lpstr>
      <vt:lpstr>5.- LA COMUNICACIÓN ES SIMÉTRICA Y COMPLEMENTARIA</vt:lpstr>
      <vt:lpstr>LA NECESIDAD DE ESTRUCTURAR NUESTROS MENSAJES</vt:lpstr>
      <vt:lpstr>EL MENSAJE CONCEPTOS CLAVES</vt:lpstr>
      <vt:lpstr>QUE ENTENDEMOS POR SEMIOLOGÍA</vt:lpstr>
      <vt:lpstr>LA SEMIOLOGÍA ES UNA HERRAMIENTA DECODIFICATORIA</vt:lpstr>
      <vt:lpstr>Presentación de PowerPoint</vt:lpstr>
      <vt:lpstr>Presentación de PowerPoint</vt:lpstr>
      <vt:lpstr>EL SIGNO Y SUS CATEGORÍAS</vt:lpstr>
      <vt:lpstr>SÍMBOLO</vt:lpstr>
      <vt:lpstr>ÍCONO</vt:lpstr>
      <vt:lpstr>ÍNDICE</vt:lpstr>
      <vt:lpstr>SEÑAL</vt:lpstr>
      <vt:lpstr>EL LENGUAJE ES NUESTRO PRINCIPAL SISTEMA DE SIGNOS</vt:lpstr>
      <vt:lpstr>EN EL LENGUAJE, TANTO VERBAL COMO NO VERBAL RADICA EL INSUMO DE LA COMUNICACIÓN HUMANA QUE SE MANIFIESTA EN LOS DISTINTOS TIPOS DE MENSAJES</vt:lpstr>
      <vt:lpstr>Presentación de PowerPoint</vt:lpstr>
      <vt:lpstr>CONCEPTOS ASOCIADOS A LA LECTURA DEL MENSAJE</vt:lpstr>
      <vt:lpstr>DENOTACIÓN</vt:lpstr>
      <vt:lpstr>CONNOTACIÓN</vt:lpstr>
      <vt:lpstr>METACOMUNICACIÓN</vt:lpstr>
      <vt:lpstr>MENSAJE CRÍPTICO</vt:lpstr>
      <vt:lpstr>POLISEMIA</vt:lpstr>
      <vt:lpstr>DENOTACIÓN/CONNOTACIÓN</vt:lpstr>
      <vt:lpstr>    RETORICA VISUAL</vt:lpstr>
      <vt:lpstr>Presentación de PowerPoint</vt:lpstr>
      <vt:lpstr>      METÁFORA  Relación sutil de analogía o semejanza que se establece entre dos ideas o imágenes.</vt:lpstr>
      <vt:lpstr>Presentación de PowerPoint</vt:lpstr>
      <vt:lpstr> COMPARACIÓN O SÍMIL</vt:lpstr>
      <vt:lpstr>Presentación de PowerPoint</vt:lpstr>
      <vt:lpstr>HIPÉRBOLE</vt:lpstr>
      <vt:lpstr>Presentación de PowerPoint</vt:lpstr>
      <vt:lpstr>METONIMIA</vt:lpstr>
      <vt:lpstr>Presentación de PowerPoint</vt:lpstr>
      <vt:lpstr> SINÉCDOQUE</vt:lpstr>
      <vt:lpstr>EJERCICIOS: 1.- LECTURA DEL CUENTO: “LA MUERTE Y LA BRÚJULA. JORGE LUIS BORGES. 2.- FILME: EL NOMBRE DE LA ROSA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DILEMAS ÉTICOS Y CREATIVIDAD</dc:title>
  <dc:creator>Nelson Escobar</dc:creator>
  <cp:lastModifiedBy>Nelson Escobar</cp:lastModifiedBy>
  <cp:revision>53</cp:revision>
  <dcterms:created xsi:type="dcterms:W3CDTF">2020-03-23T14:20:10Z</dcterms:created>
  <dcterms:modified xsi:type="dcterms:W3CDTF">2021-04-11T23:53:46Z</dcterms:modified>
</cp:coreProperties>
</file>