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6" r:id="rId2"/>
    <p:sldId id="257" r:id="rId3"/>
    <p:sldId id="258" r:id="rId4"/>
    <p:sldId id="259" r:id="rId5"/>
    <p:sldId id="260" r:id="rId6"/>
    <p:sldId id="261" r:id="rId7"/>
    <p:sldId id="262" r:id="rId8"/>
    <p:sldId id="265" r:id="rId9"/>
    <p:sldId id="264" r:id="rId10"/>
    <p:sldId id="266" r:id="rId11"/>
    <p:sldId id="275" r:id="rId12"/>
    <p:sldId id="276" r:id="rId13"/>
    <p:sldId id="274" r:id="rId14"/>
    <p:sldId id="280" r:id="rId15"/>
    <p:sldId id="278" r:id="rId16"/>
    <p:sldId id="281" r:id="rId17"/>
    <p:sldId id="282" r:id="rId18"/>
    <p:sldId id="267" r:id="rId19"/>
    <p:sldId id="303" r:id="rId20"/>
    <p:sldId id="302" r:id="rId21"/>
    <p:sldId id="284" r:id="rId22"/>
    <p:sldId id="285" r:id="rId23"/>
    <p:sldId id="286" r:id="rId24"/>
    <p:sldId id="287" r:id="rId25"/>
    <p:sldId id="288" r:id="rId26"/>
    <p:sldId id="289" r:id="rId27"/>
    <p:sldId id="290" r:id="rId28"/>
    <p:sldId id="291" r:id="rId29"/>
    <p:sldId id="292" r:id="rId30"/>
    <p:sldId id="293" r:id="rId31"/>
    <p:sldId id="294" r:id="rId32"/>
    <p:sldId id="295" r:id="rId33"/>
    <p:sldId id="296" r:id="rId34"/>
    <p:sldId id="297" r:id="rId35"/>
    <p:sldId id="298" r:id="rId36"/>
    <p:sldId id="299" r:id="rId37"/>
    <p:sldId id="300" r:id="rId38"/>
    <p:sldId id="301" r:id="rId39"/>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7" autoAdjust="0"/>
    <p:restoredTop sz="90000" autoAdjust="0"/>
  </p:normalViewPr>
  <p:slideViewPr>
    <p:cSldViewPr snapToGrid="0">
      <p:cViewPr varScale="1">
        <p:scale>
          <a:sx n="52" d="100"/>
          <a:sy n="52" d="100"/>
        </p:scale>
        <p:origin x="96"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10T23:08:59.607"/>
    </inkml:context>
    <inkml:brush xml:id="br0">
      <inkml:brushProperty name="width" value="0.05" units="cm"/>
      <inkml:brushProperty name="height" value="0.05" units="cm"/>
    </inkml:brush>
  </inkml:definitions>
  <inkml:trace contextRef="#ctx0" brushRef="#br0">0 1 24575,'0'0'0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10T23:09:22.181"/>
    </inkml:context>
    <inkml:brush xml:id="br0">
      <inkml:brushProperty name="width" value="0.05" units="cm"/>
      <inkml:brushProperty name="height" value="0.05" units="cm"/>
    </inkml:brush>
  </inkml:definitions>
  <inkml:trace contextRef="#ctx0" brushRef="#br0">1 12494 24575,'44'-13'0,"44"-31"0,-16 8 0,9-4-2161,-8 4 1,5-4 0,2 1 2160,-14 7 0,3 1 0,1-1 0,3-1-667,-4 3 1,2-1 0,2 0 0,4-2 0,6-1 666,-9 3 0,4-1 0,4-1 0,2-1 0,3-1 0,1 0 0,0-1 0,1 1-253,-2-1 1,2 0 0,1-1 0,2-1 0,0 0-1,0 0 1,1 0 0,-1 0 0,0 1 252,-8 2 0,0 1 0,0 0 0,0-1 0,0 1 0,1-1 0,-1 1 0,0-1 0,-1 0 0,0 1-310,9-4 1,0-1 0,1 0 0,0 0 0,-2 0 0,0 0 0,-3 2 0,-3 0 0,-3 2 309,13-6 0,-5 3 0,-3 0 0,-1 1 0,0-1 0,2-1-107,-10 4 1,0 0-1,0 0 1,0-1 0,2-1-1,1-1 1,3-2 106,-5 2 0,3-1 0,1-2 0,2 0 0,1-1 0,0-1 0,-2 2 0,-1 0 0,-2 1-69,11-6 1,-3 2-1,-2 0 1,0 0 0,1 0-1,1-1 1,2-2 68,-9 6 0,2-2 0,2-1 0,1-1 0,0 1 0,-1-1 0,-1 1 0,-3 0 0,-3 2 0,5-4 0,-3 0 0,-3 2 0,0-1 0,-2 1 0,2 1 0,0-1 0,0 2 0,1 0 0,0 1 0,-1 0 0,0 0 0,0-1 0,-2-2 0,11-7 0,-1-1 0,0-2 0,-2 1 0,-1 2 0,-2 1 0,1 2 0,-2 2 0,-2 1 0,0 0 0,0-2 46,4-2 1,0-2 0,-1-1 0,-2 2 0,-5 2-47,-4 1 0,-5 2 0,-2 2 0,1 0 0,0 2 0,0 1 0,-1 0 0,3-2 0,11-11 0,3-3 0,-3 0 0,-10 9 474,-5 1 1,-1 1-475,16-11 0,9-5 0,-13 7 1210,-27 16 0,-3 3-1210,16-7 0,-1-1 0,-15 9 0,-2 1 0,31-18 3718,-10 3-3718,-17 15 3795,-8 4-3795,-6 7 3735,-18 7-3735,0 1 823,-13 6-823,0-1 414,0 0-414,0 0 0,4 0 0,-3 0 0,7 5 0,-7-5 0,8 4 0,-4-9 0,5 3 0,5-9 0,1 4 0,4-4 0,7-2 0,-4 1 0,11-9 0,11-9 0,-4-1 0,11-7 0,-7 2 0,12-12 0,-1 1 0,-19 19 0,1-1-550,29-29 550,-21 24 0,3-2-817,-2-5 1,1-1 816,11-5 0,1-2 0,2-3 0,0-1 0,8-7 0,1-1-803,-20 19 1,0-2-1,1 1 803,3-1 0,1 1 0,0-3-886,-1-6 0,0-1 0,2 1 886,2 6 0,2 2 0,-2-2 0,-3-4 0,-2-2 0,1 1 0,3-2 0,1 0 0,-2 0 0,-3 2 0,-1 0 0,2-4 0,-1-1 0,4-4 0,0-1 0,-4 3 0,1-4 0,-4 3 0,2-3 0,-5 7 0,3-3 0,-1 0 0,-5 4 0,-3 0 0,-5 3 0,-1 0 0,-1 1 0,-1 0 0,0 1-737,17-26 1,-2 4 736,-14 18 0,-1 1 18,15-23 1,-1 2-19,-13 24 0,-1 3 0,5-5 0,1 1 0,-5 11 0,-5 7 1786,-7 7-1786,1-2 2729,-18 7-2729,0 1 2549,5-7-2549,6 1 1621,-5 0-1621,10 0 0,-3-8 0,-1 12 0,4-10 0,-10 12 0,17-21 0,-14 11 0,15-17 0,15-21 0,-13 10 0,-3 19 0,-1 2 0,7-17 0,-2 5 0,6 4 0,-19 9 0,9 2 0,-17 13 0,10-4 0,-10 11 0,9-5 0,-10 6 0,10-6 0,-9 5 0,4-11 0,-5 10 0,6-16 0,-5 15 0,11-16 0,-11 11 0,4 1 0,-5 1 0,-1 11 0,0-4 0,0 5 0,2-24 0,-2 14 0,2-19 0,0 1 0,0 5 0,6-18 0,-4 13 0,9-7 0,-4 1 0,0 6 0,-2 8 0,-5 2 0,2 11 0,-7 0 0,2 9 0,-9 3 0,4 5 0,-3-3 0,7 3 0,-7-5 0,7 1 0,-7-1 0,8 1 0,-8 0 0,3 3 0,-4 2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10T23:09:26.501"/>
    </inkml:context>
    <inkml:brush xml:id="br0">
      <inkml:brushProperty name="width" value="0.05" units="cm"/>
      <inkml:brushProperty name="height" value="0.05" units="cm"/>
    </inkml:brush>
  </inkml:definitions>
  <inkml:trace contextRef="#ctx0" brushRef="#br0">1 1 24575,'0'0'0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10T23:09:28.022"/>
    </inkml:context>
    <inkml:brush xml:id="br0">
      <inkml:brushProperty name="width" value="0.05" units="cm"/>
      <inkml:brushProperty name="height" value="0.05" units="cm"/>
    </inkml:brush>
  </inkml:definitions>
  <inkml:trace contextRef="#ctx0" brushRef="#br0">1 0 24575,'0'0'0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10T23:09:39.357"/>
    </inkml:context>
    <inkml:brush xml:id="br0">
      <inkml:brushProperty name="width" value="0.05" units="cm"/>
      <inkml:brushProperty name="height" value="0.05" units="cm"/>
    </inkml:brush>
  </inkml:definitions>
  <inkml:trace contextRef="#ctx0" brushRef="#br0">1 1 24575,'0'0'0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10T23:10:01.861"/>
    </inkml:context>
    <inkml:brush xml:id="br0">
      <inkml:brushProperty name="width" value="0.05" units="cm"/>
      <inkml:brushProperty name="height" value="0.05" units="cm"/>
    </inkml:brush>
  </inkml:definitions>
  <inkml:trace contextRef="#ctx0" brushRef="#br0">0 0 24575,'0'0'0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8-10T23:10:07.964"/>
    </inkml:context>
    <inkml:brush xml:id="br0">
      <inkml:brushProperty name="width" value="0.05" units="cm"/>
      <inkml:brushProperty name="height" value="0.05" units="cm"/>
    </inkml:brush>
  </inkml:definitions>
  <inkml:trace contextRef="#ctx0" brushRef="#br0">0 1 24575,'0'0'0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71D85E-0822-441E-91E2-D02D7F9DF813}" type="datetimeFigureOut">
              <a:rPr lang="es-CL" smtClean="0"/>
              <a:t>07-04-2022</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D5F7EF-AD39-444D-968A-CDD6458FEA17}" type="slidenum">
              <a:rPr lang="es-CL" smtClean="0"/>
              <a:t>‹Nº›</a:t>
            </a:fld>
            <a:endParaRPr lang="es-CL"/>
          </a:p>
        </p:txBody>
      </p:sp>
    </p:spTree>
    <p:extLst>
      <p:ext uri="{BB962C8B-B14F-4D97-AF65-F5344CB8AC3E}">
        <p14:creationId xmlns:p14="http://schemas.microsoft.com/office/powerpoint/2010/main" val="3710518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2107A453-DDD5-4CCE-8D31-056AD959CB62}" type="slidenum">
              <a:rPr lang="es-ES_tradnl" smtClean="0"/>
              <a:pPr/>
              <a:t>8</a:t>
            </a:fld>
            <a:endParaRPr lang="es-ES_tradnl"/>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w="9525"/>
        </p:spPr>
        <p:txBody>
          <a:bodyPr/>
          <a:lstStyle/>
          <a:p>
            <a:endParaRPr lang="es-CL"/>
          </a:p>
        </p:txBody>
      </p:sp>
    </p:spTree>
    <p:extLst>
      <p:ext uri="{BB962C8B-B14F-4D97-AF65-F5344CB8AC3E}">
        <p14:creationId xmlns:p14="http://schemas.microsoft.com/office/powerpoint/2010/main" val="33285739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p:spPr>
        <p:txBody>
          <a:bodyPr/>
          <a:lstStyle/>
          <a:p>
            <a:fld id="{1CE947BB-8B2A-492F-A451-790137898C57}" type="slidenum">
              <a:rPr lang="es-ES_tradnl" smtClean="0"/>
              <a:pPr/>
              <a:t>28</a:t>
            </a:fld>
            <a:endParaRPr lang="es-ES_tradnl"/>
          </a:p>
        </p:txBody>
      </p:sp>
      <p:sp>
        <p:nvSpPr>
          <p:cNvPr id="132099" name="Rectangle 2"/>
          <p:cNvSpPr>
            <a:spLocks noGrp="1" noRot="1" noChangeAspect="1" noChangeArrowheads="1" noTextEdit="1"/>
          </p:cNvSpPr>
          <p:nvPr>
            <p:ph type="sldImg"/>
          </p:nvPr>
        </p:nvSpPr>
        <p:spPr>
          <a:xfrm>
            <a:off x="1151833" y="686543"/>
            <a:ext cx="4554335" cy="3428022"/>
          </a:xfrm>
          <a:ln/>
        </p:spPr>
      </p:sp>
      <p:sp>
        <p:nvSpPr>
          <p:cNvPr id="132100" name="Rectangle 3"/>
          <p:cNvSpPr>
            <a:spLocks noGrp="1" noChangeArrowheads="1"/>
          </p:cNvSpPr>
          <p:nvPr>
            <p:ph type="body" idx="1"/>
          </p:nvPr>
        </p:nvSpPr>
        <p:spPr>
          <a:xfrm>
            <a:off x="685800" y="4342892"/>
            <a:ext cx="5486400" cy="4114565"/>
          </a:xfrm>
          <a:noFill/>
          <a:ln w="9525"/>
        </p:spPr>
        <p:txBody>
          <a:bodyPr/>
          <a:lstStyle/>
          <a:p>
            <a:endParaRPr lang="en-US" dirty="0"/>
          </a:p>
        </p:txBody>
      </p:sp>
    </p:spTree>
    <p:extLst>
      <p:ext uri="{BB962C8B-B14F-4D97-AF65-F5344CB8AC3E}">
        <p14:creationId xmlns:p14="http://schemas.microsoft.com/office/powerpoint/2010/main" val="15626889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p:spPr>
        <p:txBody>
          <a:bodyPr/>
          <a:lstStyle/>
          <a:p>
            <a:fld id="{EB67EF8B-A65E-4137-98D3-DF8274B9503F}" type="slidenum">
              <a:rPr lang="es-ES_tradnl" smtClean="0"/>
              <a:pPr/>
              <a:t>29</a:t>
            </a:fld>
            <a:endParaRPr lang="es-ES_tradnl"/>
          </a:p>
        </p:txBody>
      </p:sp>
      <p:sp>
        <p:nvSpPr>
          <p:cNvPr id="133123" name="Rectangle 2"/>
          <p:cNvSpPr>
            <a:spLocks noGrp="1" noRot="1" noChangeAspect="1" noChangeArrowheads="1" noTextEdit="1"/>
          </p:cNvSpPr>
          <p:nvPr>
            <p:ph type="sldImg"/>
          </p:nvPr>
        </p:nvSpPr>
        <p:spPr>
          <a:xfrm>
            <a:off x="1143000" y="685800"/>
            <a:ext cx="4572000" cy="3429000"/>
          </a:xfrm>
          <a:ln/>
        </p:spPr>
      </p:sp>
      <p:sp>
        <p:nvSpPr>
          <p:cNvPr id="133124" name="Rectangle 3"/>
          <p:cNvSpPr>
            <a:spLocks noGrp="1" noChangeArrowheads="1"/>
          </p:cNvSpPr>
          <p:nvPr>
            <p:ph type="body" idx="1"/>
          </p:nvPr>
        </p:nvSpPr>
        <p:spPr>
          <a:xfrm>
            <a:off x="685800" y="4342892"/>
            <a:ext cx="5486400" cy="4114565"/>
          </a:xfrm>
          <a:noFill/>
          <a:ln w="9525"/>
        </p:spPr>
        <p:txBody>
          <a:bodyPr/>
          <a:lstStyle/>
          <a:p>
            <a:endParaRPr lang="en-US"/>
          </a:p>
        </p:txBody>
      </p:sp>
    </p:spTree>
    <p:extLst>
      <p:ext uri="{BB962C8B-B14F-4D97-AF65-F5344CB8AC3E}">
        <p14:creationId xmlns:p14="http://schemas.microsoft.com/office/powerpoint/2010/main" val="1065928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p:spPr>
        <p:txBody>
          <a:bodyPr/>
          <a:lstStyle/>
          <a:p>
            <a:fld id="{765A6BDB-B430-45F4-9B33-208C35771E2C}" type="slidenum">
              <a:rPr lang="es-ES_tradnl" smtClean="0"/>
              <a:pPr/>
              <a:t>30</a:t>
            </a:fld>
            <a:endParaRPr lang="es-ES_tradnl"/>
          </a:p>
        </p:txBody>
      </p:sp>
      <p:sp>
        <p:nvSpPr>
          <p:cNvPr id="134147" name="Rectangle 2"/>
          <p:cNvSpPr>
            <a:spLocks noGrp="1" noRot="1" noChangeAspect="1" noChangeArrowheads="1" noTextEdit="1"/>
          </p:cNvSpPr>
          <p:nvPr>
            <p:ph type="sldImg"/>
          </p:nvPr>
        </p:nvSpPr>
        <p:spPr>
          <a:xfrm>
            <a:off x="1151833" y="686543"/>
            <a:ext cx="4554335" cy="3428022"/>
          </a:xfrm>
          <a:ln/>
        </p:spPr>
      </p:sp>
      <p:sp>
        <p:nvSpPr>
          <p:cNvPr id="134148" name="Rectangle 3"/>
          <p:cNvSpPr>
            <a:spLocks noGrp="1" noChangeArrowheads="1"/>
          </p:cNvSpPr>
          <p:nvPr>
            <p:ph type="body" idx="1"/>
          </p:nvPr>
        </p:nvSpPr>
        <p:spPr>
          <a:xfrm>
            <a:off x="685800" y="4342892"/>
            <a:ext cx="5486400" cy="4114565"/>
          </a:xfrm>
          <a:noFill/>
          <a:ln w="9525"/>
        </p:spPr>
        <p:txBody>
          <a:bodyPr/>
          <a:lstStyle/>
          <a:p>
            <a:endParaRPr lang="en-US"/>
          </a:p>
        </p:txBody>
      </p:sp>
    </p:spTree>
    <p:extLst>
      <p:ext uri="{BB962C8B-B14F-4D97-AF65-F5344CB8AC3E}">
        <p14:creationId xmlns:p14="http://schemas.microsoft.com/office/powerpoint/2010/main" val="17193394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noFill/>
        </p:spPr>
        <p:txBody>
          <a:bodyPr/>
          <a:lstStyle/>
          <a:p>
            <a:fld id="{38A0C783-01B0-48D2-88D1-5BDE1CB4D414}" type="slidenum">
              <a:rPr lang="es-ES_tradnl" smtClean="0"/>
              <a:pPr/>
              <a:t>31</a:t>
            </a:fld>
            <a:endParaRPr lang="es-ES_tradnl"/>
          </a:p>
        </p:txBody>
      </p:sp>
      <p:sp>
        <p:nvSpPr>
          <p:cNvPr id="135171" name="Rectangle 2"/>
          <p:cNvSpPr>
            <a:spLocks noGrp="1" noRot="1" noChangeAspect="1" noChangeArrowheads="1" noTextEdit="1"/>
          </p:cNvSpPr>
          <p:nvPr>
            <p:ph type="sldImg"/>
          </p:nvPr>
        </p:nvSpPr>
        <p:spPr>
          <a:xfrm>
            <a:off x="1143000" y="685800"/>
            <a:ext cx="4572000" cy="3429000"/>
          </a:xfrm>
          <a:ln/>
        </p:spPr>
      </p:sp>
      <p:sp>
        <p:nvSpPr>
          <p:cNvPr id="135172" name="Rectangle 3"/>
          <p:cNvSpPr>
            <a:spLocks noGrp="1" noChangeArrowheads="1"/>
          </p:cNvSpPr>
          <p:nvPr>
            <p:ph type="body" idx="1"/>
          </p:nvPr>
        </p:nvSpPr>
        <p:spPr>
          <a:xfrm>
            <a:off x="685800" y="4342892"/>
            <a:ext cx="5486400" cy="4114565"/>
          </a:xfrm>
          <a:noFill/>
          <a:ln w="9525"/>
        </p:spPr>
        <p:txBody>
          <a:bodyPr/>
          <a:lstStyle/>
          <a:p>
            <a:endParaRPr lang="en-US"/>
          </a:p>
        </p:txBody>
      </p:sp>
    </p:spTree>
    <p:extLst>
      <p:ext uri="{BB962C8B-B14F-4D97-AF65-F5344CB8AC3E}">
        <p14:creationId xmlns:p14="http://schemas.microsoft.com/office/powerpoint/2010/main" val="24695262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p:spPr>
        <p:txBody>
          <a:bodyPr/>
          <a:lstStyle/>
          <a:p>
            <a:fld id="{717358FA-9C87-4559-835D-C2A2AD201BC6}" type="slidenum">
              <a:rPr lang="es-ES_tradnl" smtClean="0"/>
              <a:pPr/>
              <a:t>32</a:t>
            </a:fld>
            <a:endParaRPr lang="es-ES_tradnl"/>
          </a:p>
        </p:txBody>
      </p:sp>
      <p:sp>
        <p:nvSpPr>
          <p:cNvPr id="136195" name="Rectangle 2"/>
          <p:cNvSpPr>
            <a:spLocks noGrp="1" noRot="1" noChangeAspect="1" noChangeArrowheads="1" noTextEdit="1"/>
          </p:cNvSpPr>
          <p:nvPr>
            <p:ph type="sldImg"/>
          </p:nvPr>
        </p:nvSpPr>
        <p:spPr>
          <a:xfrm>
            <a:off x="381000" y="685800"/>
            <a:ext cx="6096000" cy="3429000"/>
          </a:xfrm>
          <a:ln/>
        </p:spPr>
      </p:sp>
      <p:sp>
        <p:nvSpPr>
          <p:cNvPr id="136196" name="Rectangle 3"/>
          <p:cNvSpPr>
            <a:spLocks noGrp="1" noChangeArrowheads="1"/>
          </p:cNvSpPr>
          <p:nvPr>
            <p:ph type="body" idx="1"/>
          </p:nvPr>
        </p:nvSpPr>
        <p:spPr>
          <a:xfrm>
            <a:off x="685800" y="4342892"/>
            <a:ext cx="5486400" cy="4114565"/>
          </a:xfrm>
          <a:noFill/>
          <a:ln w="9525"/>
        </p:spPr>
        <p:txBody>
          <a:bodyPr/>
          <a:lstStyle/>
          <a:p>
            <a:endParaRPr lang="en-US"/>
          </a:p>
        </p:txBody>
      </p:sp>
    </p:spTree>
    <p:extLst>
      <p:ext uri="{BB962C8B-B14F-4D97-AF65-F5344CB8AC3E}">
        <p14:creationId xmlns:p14="http://schemas.microsoft.com/office/powerpoint/2010/main" val="22061651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p:spPr>
        <p:txBody>
          <a:bodyPr/>
          <a:lstStyle/>
          <a:p>
            <a:fld id="{7106D4D6-3CC9-40D8-B161-5F6BF459E17D}" type="slidenum">
              <a:rPr lang="es-ES_tradnl" smtClean="0"/>
              <a:pPr/>
              <a:t>33</a:t>
            </a:fld>
            <a:endParaRPr lang="es-ES_tradnl"/>
          </a:p>
        </p:txBody>
      </p:sp>
      <p:sp>
        <p:nvSpPr>
          <p:cNvPr id="131075" name="Rectangle 2"/>
          <p:cNvSpPr>
            <a:spLocks noGrp="1" noRot="1" noChangeAspect="1" noChangeArrowheads="1" noTextEdit="1"/>
          </p:cNvSpPr>
          <p:nvPr>
            <p:ph type="sldImg"/>
          </p:nvPr>
        </p:nvSpPr>
        <p:spPr>
          <a:xfrm>
            <a:off x="1164302" y="686543"/>
            <a:ext cx="4456141" cy="3352956"/>
          </a:xfrm>
          <a:ln/>
        </p:spPr>
      </p:sp>
      <p:sp>
        <p:nvSpPr>
          <p:cNvPr id="131076" name="Rectangle 3"/>
          <p:cNvSpPr>
            <a:spLocks noGrp="1" noChangeArrowheads="1"/>
          </p:cNvSpPr>
          <p:nvPr>
            <p:ph type="body" idx="1"/>
          </p:nvPr>
        </p:nvSpPr>
        <p:spPr>
          <a:xfrm>
            <a:off x="914920" y="4342892"/>
            <a:ext cx="5028161" cy="4114565"/>
          </a:xfrm>
          <a:noFill/>
          <a:ln w="9525"/>
        </p:spPr>
        <p:txBody>
          <a:bodyPr lIns="89944" tIns="44972" rIns="89944" bIns="44972"/>
          <a:lstStyle/>
          <a:p>
            <a:r>
              <a:rPr lang="es-ES_tradnl" b="1" dirty="0"/>
              <a:t>Figura 9.7 El mercado de riñones y el efecto de la </a:t>
            </a:r>
            <a:r>
              <a:rPr lang="es-ES_tradnl" b="1" dirty="0" err="1"/>
              <a:t>National</a:t>
            </a:r>
            <a:r>
              <a:rPr lang="es-ES_tradnl" b="1" dirty="0"/>
              <a:t> </a:t>
            </a:r>
            <a:r>
              <a:rPr lang="es-ES_tradnl" b="1" dirty="0" err="1"/>
              <a:t>Organ</a:t>
            </a:r>
            <a:r>
              <a:rPr lang="es-ES_tradnl" b="1" dirty="0"/>
              <a:t> </a:t>
            </a:r>
            <a:r>
              <a:rPr lang="es-ES_tradnl" b="1" dirty="0" err="1"/>
              <a:t>Transplantion</a:t>
            </a:r>
            <a:r>
              <a:rPr lang="es-ES_tradnl" b="1" dirty="0"/>
              <a:t> </a:t>
            </a:r>
            <a:r>
              <a:rPr lang="es-ES_tradnl" b="1" dirty="0" err="1"/>
              <a:t>Act</a:t>
            </a:r>
            <a:r>
              <a:rPr lang="es-ES_tradnl" b="1" dirty="0"/>
              <a:t>.</a:t>
            </a:r>
            <a:r>
              <a:rPr lang="es-ES_tradnl" dirty="0"/>
              <a:t>  El precio que vacía el mercado es de 20.000 dólares; a este precio, se ofrecerían alrededor de 12.000 riñones al año. La ley de 1984 hace que el precio sea, de hecho, cero.  Aun así, se donan alrededor de 8.000 riñones al año; esta oferta restringida es S’ . La pérdida que experimentan los oferentes viene dada por el rectángulo A y el triángulo C.  Si los consumidores recibieran riñones sin coste alguno, su ganancia vendría dada por el rectángulo A menos el triángulo B.  En la práctica, los riñones suelen relacionarse en función de la disposición a pagar y muchos receptores pagan todo o la mayor parte del precio de 40.000 dólares que vacía el mercado cuando se restringe la oferta.  Los rectángulos A y D miden el valor total de los riñones cuando se restringe la oferta.</a:t>
            </a:r>
          </a:p>
          <a:p>
            <a:r>
              <a:rPr lang="es-ES_tradnl" dirty="0"/>
              <a:t>Alternativas:</a:t>
            </a:r>
            <a:r>
              <a:rPr lang="es-ES_tradnl" baseline="0" dirty="0"/>
              <a:t> dar prioridad a los que se han declarado donantes, generar mercado de personas dispuestas a donar a parientes pero que no son compatibles. (</a:t>
            </a:r>
            <a:r>
              <a:rPr lang="es-ES_tradnl" baseline="0" dirty="0" err="1"/>
              <a:t>Roth</a:t>
            </a:r>
            <a:r>
              <a:rPr lang="es-ES_tradnl" baseline="0" dirty="0"/>
              <a:t>)</a:t>
            </a:r>
            <a:endParaRPr lang="es-ES" dirty="0"/>
          </a:p>
        </p:txBody>
      </p:sp>
    </p:spTree>
    <p:extLst>
      <p:ext uri="{BB962C8B-B14F-4D97-AF65-F5344CB8AC3E}">
        <p14:creationId xmlns:p14="http://schemas.microsoft.com/office/powerpoint/2010/main" val="31872559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p:spPr>
        <p:txBody>
          <a:bodyPr/>
          <a:lstStyle/>
          <a:p>
            <a:fld id="{28AEDD7F-83E2-4060-B516-F890AF387F97}" type="slidenum">
              <a:rPr lang="es-ES_tradnl" smtClean="0"/>
              <a:pPr/>
              <a:t>34</a:t>
            </a:fld>
            <a:endParaRPr lang="es-ES_tradnl"/>
          </a:p>
        </p:txBody>
      </p:sp>
      <p:sp>
        <p:nvSpPr>
          <p:cNvPr id="137219" name="Rectangle 2"/>
          <p:cNvSpPr>
            <a:spLocks noGrp="1" noRot="1" noChangeAspect="1" noChangeArrowheads="1" noTextEdit="1"/>
          </p:cNvSpPr>
          <p:nvPr>
            <p:ph type="sldImg"/>
          </p:nvPr>
        </p:nvSpPr>
        <p:spPr>
          <a:xfrm>
            <a:off x="381000" y="685800"/>
            <a:ext cx="6096000" cy="3429000"/>
          </a:xfrm>
          <a:ln/>
        </p:spPr>
      </p:sp>
      <p:sp>
        <p:nvSpPr>
          <p:cNvPr id="137220" name="Rectangle 3"/>
          <p:cNvSpPr>
            <a:spLocks noGrp="1" noChangeArrowheads="1"/>
          </p:cNvSpPr>
          <p:nvPr>
            <p:ph type="body" idx="1"/>
          </p:nvPr>
        </p:nvSpPr>
        <p:spPr>
          <a:xfrm>
            <a:off x="685800" y="4342892"/>
            <a:ext cx="5486400" cy="4114565"/>
          </a:xfrm>
          <a:noFill/>
          <a:ln w="9525"/>
        </p:spPr>
        <p:txBody>
          <a:bodyPr/>
          <a:lstStyle/>
          <a:p>
            <a:endParaRPr lang="en-US"/>
          </a:p>
        </p:txBody>
      </p:sp>
    </p:spTree>
    <p:extLst>
      <p:ext uri="{BB962C8B-B14F-4D97-AF65-F5344CB8AC3E}">
        <p14:creationId xmlns:p14="http://schemas.microsoft.com/office/powerpoint/2010/main" val="36850638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p:spPr>
        <p:txBody>
          <a:bodyPr/>
          <a:lstStyle/>
          <a:p>
            <a:fld id="{301F6960-047A-4AD3-862D-DA2733A71135}" type="slidenum">
              <a:rPr lang="es-ES_tradnl" smtClean="0"/>
              <a:pPr/>
              <a:t>35</a:t>
            </a:fld>
            <a:endParaRPr lang="es-ES_tradnl"/>
          </a:p>
        </p:txBody>
      </p:sp>
      <p:sp>
        <p:nvSpPr>
          <p:cNvPr id="138243" name="Rectangle 2"/>
          <p:cNvSpPr>
            <a:spLocks noGrp="1" noRot="1" noChangeAspect="1" noChangeArrowheads="1" noTextEdit="1"/>
          </p:cNvSpPr>
          <p:nvPr>
            <p:ph type="sldImg"/>
          </p:nvPr>
        </p:nvSpPr>
        <p:spPr>
          <a:xfrm>
            <a:off x="1151833" y="686543"/>
            <a:ext cx="4554335" cy="3428022"/>
          </a:xfrm>
          <a:ln/>
        </p:spPr>
      </p:sp>
      <p:sp>
        <p:nvSpPr>
          <p:cNvPr id="138244" name="Rectangle 3"/>
          <p:cNvSpPr>
            <a:spLocks noGrp="1" noChangeArrowheads="1"/>
          </p:cNvSpPr>
          <p:nvPr>
            <p:ph type="body" idx="1"/>
          </p:nvPr>
        </p:nvSpPr>
        <p:spPr>
          <a:xfrm>
            <a:off x="685800" y="4342892"/>
            <a:ext cx="5486400" cy="4114565"/>
          </a:xfrm>
          <a:noFill/>
          <a:ln w="9525"/>
        </p:spPr>
        <p:txBody>
          <a:bodyPr/>
          <a:lstStyle/>
          <a:p>
            <a:endParaRPr lang="en-US"/>
          </a:p>
        </p:txBody>
      </p:sp>
    </p:spTree>
    <p:extLst>
      <p:ext uri="{BB962C8B-B14F-4D97-AF65-F5344CB8AC3E}">
        <p14:creationId xmlns:p14="http://schemas.microsoft.com/office/powerpoint/2010/main" val="40790546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a:noFill/>
        </p:spPr>
        <p:txBody>
          <a:bodyPr/>
          <a:lstStyle/>
          <a:p>
            <a:fld id="{82ABA94F-1824-4E10-9033-00980DADE599}" type="slidenum">
              <a:rPr lang="es-ES_tradnl" smtClean="0"/>
              <a:pPr/>
              <a:t>36</a:t>
            </a:fld>
            <a:endParaRPr lang="es-ES_tradnl"/>
          </a:p>
        </p:txBody>
      </p:sp>
      <p:sp>
        <p:nvSpPr>
          <p:cNvPr id="139267" name="Rectangle 2"/>
          <p:cNvSpPr>
            <a:spLocks noGrp="1" noRot="1" noChangeAspect="1" noChangeArrowheads="1" noTextEdit="1"/>
          </p:cNvSpPr>
          <p:nvPr>
            <p:ph type="sldImg"/>
          </p:nvPr>
        </p:nvSpPr>
        <p:spPr>
          <a:xfrm>
            <a:off x="1151833" y="686543"/>
            <a:ext cx="4554335" cy="3428022"/>
          </a:xfrm>
          <a:ln/>
        </p:spPr>
      </p:sp>
      <p:sp>
        <p:nvSpPr>
          <p:cNvPr id="139268" name="Rectangle 3"/>
          <p:cNvSpPr>
            <a:spLocks noGrp="1" noChangeArrowheads="1"/>
          </p:cNvSpPr>
          <p:nvPr>
            <p:ph type="body" idx="1"/>
          </p:nvPr>
        </p:nvSpPr>
        <p:spPr>
          <a:xfrm>
            <a:off x="685800" y="4342892"/>
            <a:ext cx="5486400" cy="4114565"/>
          </a:xfrm>
          <a:noFill/>
          <a:ln w="9525"/>
        </p:spPr>
        <p:txBody>
          <a:bodyPr/>
          <a:lstStyle/>
          <a:p>
            <a:endParaRPr lang="en-US"/>
          </a:p>
        </p:txBody>
      </p:sp>
    </p:spTree>
    <p:extLst>
      <p:ext uri="{BB962C8B-B14F-4D97-AF65-F5344CB8AC3E}">
        <p14:creationId xmlns:p14="http://schemas.microsoft.com/office/powerpoint/2010/main" val="21731709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a:noFill/>
        </p:spPr>
        <p:txBody>
          <a:bodyPr/>
          <a:lstStyle/>
          <a:p>
            <a:fld id="{515252D8-B57B-4021-B17B-4D934EC8B3C5}" type="slidenum">
              <a:rPr lang="es-ES_tradnl" smtClean="0"/>
              <a:pPr/>
              <a:t>37</a:t>
            </a:fld>
            <a:endParaRPr lang="es-ES_tradnl"/>
          </a:p>
        </p:txBody>
      </p:sp>
      <p:sp>
        <p:nvSpPr>
          <p:cNvPr id="140291" name="Rectangle 2"/>
          <p:cNvSpPr>
            <a:spLocks noGrp="1" noRot="1" noChangeAspect="1" noChangeArrowheads="1" noTextEdit="1"/>
          </p:cNvSpPr>
          <p:nvPr>
            <p:ph type="sldImg"/>
          </p:nvPr>
        </p:nvSpPr>
        <p:spPr>
          <a:xfrm>
            <a:off x="381000" y="685800"/>
            <a:ext cx="6096000" cy="3429000"/>
          </a:xfrm>
          <a:ln/>
        </p:spPr>
      </p:sp>
      <p:sp>
        <p:nvSpPr>
          <p:cNvPr id="140292" name="Rectangle 3"/>
          <p:cNvSpPr>
            <a:spLocks noGrp="1" noChangeArrowheads="1"/>
          </p:cNvSpPr>
          <p:nvPr>
            <p:ph type="body" idx="1"/>
          </p:nvPr>
        </p:nvSpPr>
        <p:spPr>
          <a:xfrm>
            <a:off x="685800" y="4342892"/>
            <a:ext cx="5486400" cy="4114565"/>
          </a:xfrm>
          <a:noFill/>
          <a:ln w="9525"/>
        </p:spPr>
        <p:txBody>
          <a:bodyPr/>
          <a:lstStyle/>
          <a:p>
            <a:endParaRPr lang="en-US"/>
          </a:p>
        </p:txBody>
      </p:sp>
    </p:spTree>
    <p:extLst>
      <p:ext uri="{BB962C8B-B14F-4D97-AF65-F5344CB8AC3E}">
        <p14:creationId xmlns:p14="http://schemas.microsoft.com/office/powerpoint/2010/main" val="35085708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L" dirty="0" smtClean="0"/>
              <a:t>¿En qué sentido es un equilibrio?</a:t>
            </a:r>
          </a:p>
          <a:p>
            <a:r>
              <a:rPr lang="es-CL" dirty="0" smtClean="0"/>
              <a:t>Cohetes y plumas</a:t>
            </a:r>
            <a:endParaRPr lang="es-CL" dirty="0"/>
          </a:p>
        </p:txBody>
      </p:sp>
      <p:sp>
        <p:nvSpPr>
          <p:cNvPr id="4" name="Marcador de número de diapositiva 3"/>
          <p:cNvSpPr>
            <a:spLocks noGrp="1"/>
          </p:cNvSpPr>
          <p:nvPr>
            <p:ph type="sldNum" sz="quarter" idx="10"/>
          </p:nvPr>
        </p:nvSpPr>
        <p:spPr/>
        <p:txBody>
          <a:bodyPr/>
          <a:lstStyle/>
          <a:p>
            <a:fld id="{30D5F7EF-AD39-444D-968A-CDD6458FEA17}" type="slidenum">
              <a:rPr lang="es-CL" smtClean="0"/>
              <a:t>19</a:t>
            </a:fld>
            <a:endParaRPr lang="es-CL"/>
          </a:p>
        </p:txBody>
      </p:sp>
    </p:spTree>
    <p:extLst>
      <p:ext uri="{BB962C8B-B14F-4D97-AF65-F5344CB8AC3E}">
        <p14:creationId xmlns:p14="http://schemas.microsoft.com/office/powerpoint/2010/main" val="38354108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p:cNvSpPr>
            <a:spLocks noGrp="1" noChangeArrowheads="1"/>
          </p:cNvSpPr>
          <p:nvPr>
            <p:ph type="sldNum" sz="quarter" idx="5"/>
          </p:nvPr>
        </p:nvSpPr>
        <p:spPr>
          <a:noFill/>
        </p:spPr>
        <p:txBody>
          <a:bodyPr/>
          <a:lstStyle/>
          <a:p>
            <a:fld id="{C353BA5C-F4D5-49A6-A695-3460B873A462}" type="slidenum">
              <a:rPr lang="es-ES_tradnl" smtClean="0"/>
              <a:pPr/>
              <a:t>38</a:t>
            </a:fld>
            <a:endParaRPr lang="es-ES_tradnl"/>
          </a:p>
        </p:txBody>
      </p:sp>
      <p:sp>
        <p:nvSpPr>
          <p:cNvPr id="141315" name="Rectangle 2"/>
          <p:cNvSpPr>
            <a:spLocks noGrp="1" noRot="1" noChangeAspect="1" noChangeArrowheads="1" noTextEdit="1"/>
          </p:cNvSpPr>
          <p:nvPr>
            <p:ph type="sldImg"/>
          </p:nvPr>
        </p:nvSpPr>
        <p:spPr>
          <a:xfrm>
            <a:off x="1151833" y="686543"/>
            <a:ext cx="4554335" cy="3428022"/>
          </a:xfrm>
          <a:ln/>
        </p:spPr>
      </p:sp>
      <p:sp>
        <p:nvSpPr>
          <p:cNvPr id="141316" name="Rectangle 3"/>
          <p:cNvSpPr>
            <a:spLocks noGrp="1" noChangeArrowheads="1"/>
          </p:cNvSpPr>
          <p:nvPr>
            <p:ph type="body" idx="1"/>
          </p:nvPr>
        </p:nvSpPr>
        <p:spPr>
          <a:xfrm>
            <a:off x="685800" y="4342892"/>
            <a:ext cx="5486400" cy="4114565"/>
          </a:xfrm>
          <a:noFill/>
          <a:ln w="9525"/>
        </p:spPr>
        <p:txBody>
          <a:bodyPr/>
          <a:lstStyle/>
          <a:p>
            <a:endParaRPr lang="es-ES"/>
          </a:p>
        </p:txBody>
      </p:sp>
    </p:spTree>
    <p:extLst>
      <p:ext uri="{BB962C8B-B14F-4D97-AF65-F5344CB8AC3E}">
        <p14:creationId xmlns:p14="http://schemas.microsoft.com/office/powerpoint/2010/main" val="35977171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p:spPr>
        <p:txBody>
          <a:bodyPr/>
          <a:lstStyle/>
          <a:p>
            <a:fld id="{AA1DFA1B-4C63-4CF5-B635-C58A6AACB762}" type="slidenum">
              <a:rPr lang="es-ES_tradnl" smtClean="0"/>
              <a:pPr/>
              <a:t>21</a:t>
            </a:fld>
            <a:endParaRPr lang="es-ES_tradnl"/>
          </a:p>
        </p:txBody>
      </p:sp>
      <p:sp>
        <p:nvSpPr>
          <p:cNvPr id="124931" name="Rectangle 2"/>
          <p:cNvSpPr>
            <a:spLocks noGrp="1" noRot="1" noChangeAspect="1" noChangeArrowheads="1" noTextEdit="1"/>
          </p:cNvSpPr>
          <p:nvPr>
            <p:ph type="sldImg"/>
          </p:nvPr>
        </p:nvSpPr>
        <p:spPr>
          <a:xfrm>
            <a:off x="1151833" y="686543"/>
            <a:ext cx="4554335" cy="3428022"/>
          </a:xfrm>
          <a:ln/>
        </p:spPr>
      </p:sp>
      <p:sp>
        <p:nvSpPr>
          <p:cNvPr id="124932" name="Rectangle 3"/>
          <p:cNvSpPr>
            <a:spLocks noGrp="1" noChangeArrowheads="1"/>
          </p:cNvSpPr>
          <p:nvPr>
            <p:ph type="body" idx="1"/>
          </p:nvPr>
        </p:nvSpPr>
        <p:spPr>
          <a:xfrm>
            <a:off x="685800" y="4342892"/>
            <a:ext cx="5486400" cy="4114565"/>
          </a:xfrm>
          <a:noFill/>
          <a:ln w="9525"/>
        </p:spPr>
        <p:txBody>
          <a:bodyPr/>
          <a:lstStyle/>
          <a:p>
            <a:endParaRPr lang="en-US"/>
          </a:p>
        </p:txBody>
      </p:sp>
    </p:spTree>
    <p:extLst>
      <p:ext uri="{BB962C8B-B14F-4D97-AF65-F5344CB8AC3E}">
        <p14:creationId xmlns:p14="http://schemas.microsoft.com/office/powerpoint/2010/main" val="8570411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p:spPr>
        <p:txBody>
          <a:bodyPr/>
          <a:lstStyle/>
          <a:p>
            <a:fld id="{0649D2F7-7234-47EE-806F-0C8FB164163B}" type="slidenum">
              <a:rPr lang="es-ES_tradnl" smtClean="0"/>
              <a:pPr/>
              <a:t>22</a:t>
            </a:fld>
            <a:endParaRPr lang="es-ES_tradnl"/>
          </a:p>
        </p:txBody>
      </p:sp>
      <p:sp>
        <p:nvSpPr>
          <p:cNvPr id="125955" name="Rectangle 2"/>
          <p:cNvSpPr>
            <a:spLocks noGrp="1" noRot="1" noChangeAspect="1" noChangeArrowheads="1" noTextEdit="1"/>
          </p:cNvSpPr>
          <p:nvPr>
            <p:ph type="sldImg"/>
          </p:nvPr>
        </p:nvSpPr>
        <p:spPr>
          <a:xfrm>
            <a:off x="1151833" y="686543"/>
            <a:ext cx="4554335" cy="3428022"/>
          </a:xfrm>
          <a:ln/>
        </p:spPr>
      </p:sp>
      <p:sp>
        <p:nvSpPr>
          <p:cNvPr id="125956" name="Rectangle 3"/>
          <p:cNvSpPr>
            <a:spLocks noGrp="1" noChangeArrowheads="1"/>
          </p:cNvSpPr>
          <p:nvPr>
            <p:ph type="body" idx="1"/>
          </p:nvPr>
        </p:nvSpPr>
        <p:spPr>
          <a:xfrm>
            <a:off x="685800" y="4342892"/>
            <a:ext cx="5486400" cy="4114565"/>
          </a:xfrm>
          <a:noFill/>
          <a:ln w="9525"/>
        </p:spPr>
        <p:txBody>
          <a:bodyPr/>
          <a:lstStyle/>
          <a:p>
            <a:endParaRPr lang="en-US" dirty="0"/>
          </a:p>
        </p:txBody>
      </p:sp>
    </p:spTree>
    <p:extLst>
      <p:ext uri="{BB962C8B-B14F-4D97-AF65-F5344CB8AC3E}">
        <p14:creationId xmlns:p14="http://schemas.microsoft.com/office/powerpoint/2010/main" val="21804305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p:spPr>
        <p:txBody>
          <a:bodyPr/>
          <a:lstStyle/>
          <a:p>
            <a:fld id="{F7A9CD6A-ACCB-4F40-836E-2CEBB2CEA38D}" type="slidenum">
              <a:rPr lang="es-ES_tradnl" smtClean="0"/>
              <a:pPr/>
              <a:t>23</a:t>
            </a:fld>
            <a:endParaRPr lang="es-ES_tradnl"/>
          </a:p>
        </p:txBody>
      </p:sp>
      <p:sp>
        <p:nvSpPr>
          <p:cNvPr id="126979" name="Rectangle 2"/>
          <p:cNvSpPr>
            <a:spLocks noGrp="1" noRot="1" noChangeAspect="1" noChangeArrowheads="1" noTextEdit="1"/>
          </p:cNvSpPr>
          <p:nvPr>
            <p:ph type="sldImg"/>
          </p:nvPr>
        </p:nvSpPr>
        <p:spPr>
          <a:xfrm>
            <a:off x="1151833" y="686543"/>
            <a:ext cx="4554335" cy="3428022"/>
          </a:xfrm>
          <a:ln/>
        </p:spPr>
      </p:sp>
      <p:sp>
        <p:nvSpPr>
          <p:cNvPr id="126980" name="Rectangle 3"/>
          <p:cNvSpPr>
            <a:spLocks noGrp="1" noChangeArrowheads="1"/>
          </p:cNvSpPr>
          <p:nvPr>
            <p:ph type="body" idx="1"/>
          </p:nvPr>
        </p:nvSpPr>
        <p:spPr>
          <a:xfrm>
            <a:off x="685800" y="4342892"/>
            <a:ext cx="5486400" cy="4114565"/>
          </a:xfrm>
          <a:noFill/>
          <a:ln w="9525"/>
        </p:spPr>
        <p:txBody>
          <a:bodyPr/>
          <a:lstStyle/>
          <a:p>
            <a:endParaRPr lang="en-US"/>
          </a:p>
        </p:txBody>
      </p:sp>
    </p:spTree>
    <p:extLst>
      <p:ext uri="{BB962C8B-B14F-4D97-AF65-F5344CB8AC3E}">
        <p14:creationId xmlns:p14="http://schemas.microsoft.com/office/powerpoint/2010/main" val="11338866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p:spPr>
        <p:txBody>
          <a:bodyPr/>
          <a:lstStyle/>
          <a:p>
            <a:fld id="{D54E4ADC-DC80-4F43-9016-255F52AEDA64}" type="slidenum">
              <a:rPr lang="es-ES_tradnl" smtClean="0"/>
              <a:pPr/>
              <a:t>24</a:t>
            </a:fld>
            <a:endParaRPr lang="es-ES_tradnl"/>
          </a:p>
        </p:txBody>
      </p:sp>
      <p:sp>
        <p:nvSpPr>
          <p:cNvPr id="128003" name="Rectangle 2"/>
          <p:cNvSpPr>
            <a:spLocks noGrp="1" noRot="1" noChangeAspect="1" noChangeArrowheads="1" noTextEdit="1"/>
          </p:cNvSpPr>
          <p:nvPr>
            <p:ph type="sldImg"/>
          </p:nvPr>
        </p:nvSpPr>
        <p:spPr>
          <a:xfrm>
            <a:off x="1143000" y="685800"/>
            <a:ext cx="4572000" cy="3429000"/>
          </a:xfrm>
          <a:ln/>
        </p:spPr>
      </p:sp>
      <p:sp>
        <p:nvSpPr>
          <p:cNvPr id="128004" name="Rectangle 3"/>
          <p:cNvSpPr>
            <a:spLocks noGrp="1" noChangeArrowheads="1"/>
          </p:cNvSpPr>
          <p:nvPr>
            <p:ph type="body" idx="1"/>
          </p:nvPr>
        </p:nvSpPr>
        <p:spPr>
          <a:xfrm>
            <a:off x="685800" y="4342892"/>
            <a:ext cx="5486400" cy="4114565"/>
          </a:xfrm>
          <a:noFill/>
          <a:ln w="9525"/>
        </p:spPr>
        <p:txBody>
          <a:bodyPr/>
          <a:lstStyle/>
          <a:p>
            <a:r>
              <a:rPr lang="en-US" dirty="0">
                <a:latin typeface="Symbol" pitchFamily="2" charset="2"/>
              </a:rPr>
              <a:t>B</a:t>
            </a:r>
            <a:r>
              <a:rPr lang="en-US" dirty="0"/>
              <a:t>=</a:t>
            </a:r>
            <a:r>
              <a:rPr lang="en-US" dirty="0" err="1"/>
              <a:t>pq-ct</a:t>
            </a:r>
            <a:r>
              <a:rPr lang="en-US" dirty="0"/>
              <a:t>=</a:t>
            </a:r>
            <a:r>
              <a:rPr lang="en-US" dirty="0" err="1"/>
              <a:t>pq</a:t>
            </a:r>
            <a:r>
              <a:rPr lang="en-US" dirty="0"/>
              <a:t>-cv-</a:t>
            </a:r>
            <a:r>
              <a:rPr lang="en-US" dirty="0" err="1"/>
              <a:t>cf</a:t>
            </a:r>
            <a:endParaRPr lang="en-US" dirty="0"/>
          </a:p>
          <a:p>
            <a:r>
              <a:rPr lang="en-US" dirty="0"/>
              <a:t>B(0)= -</a:t>
            </a:r>
            <a:r>
              <a:rPr lang="en-US" dirty="0" err="1"/>
              <a:t>cf</a:t>
            </a:r>
            <a:endParaRPr lang="en-US" dirty="0"/>
          </a:p>
          <a:p>
            <a:r>
              <a:rPr lang="en-US" dirty="0"/>
              <a:t>B(</a:t>
            </a:r>
            <a:r>
              <a:rPr lang="en-US" dirty="0" err="1"/>
              <a:t>CmeTP</a:t>
            </a:r>
            <a:r>
              <a:rPr lang="en-US" dirty="0"/>
              <a:t>&gt;CMEV)=</a:t>
            </a:r>
            <a:r>
              <a:rPr lang="en-US" dirty="0" err="1"/>
              <a:t>pq-cvMe.q</a:t>
            </a:r>
            <a:r>
              <a:rPr lang="en-US" dirty="0"/>
              <a:t> – </a:t>
            </a:r>
            <a:r>
              <a:rPr lang="en-US" dirty="0" err="1"/>
              <a:t>cf</a:t>
            </a:r>
            <a:r>
              <a:rPr lang="en-US" dirty="0"/>
              <a:t> = (p-</a:t>
            </a:r>
            <a:r>
              <a:rPr lang="en-US" dirty="0" err="1"/>
              <a:t>CvMe</a:t>
            </a:r>
            <a:r>
              <a:rPr lang="en-US" dirty="0"/>
              <a:t>) q - CF</a:t>
            </a:r>
          </a:p>
        </p:txBody>
      </p:sp>
    </p:spTree>
    <p:extLst>
      <p:ext uri="{BB962C8B-B14F-4D97-AF65-F5344CB8AC3E}">
        <p14:creationId xmlns:p14="http://schemas.microsoft.com/office/powerpoint/2010/main" val="20297099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p:spPr>
        <p:txBody>
          <a:bodyPr/>
          <a:lstStyle/>
          <a:p>
            <a:fld id="{D9A253D5-BF33-467D-A56B-1A71CDD2B4EF}" type="slidenum">
              <a:rPr lang="es-ES_tradnl" smtClean="0"/>
              <a:pPr/>
              <a:t>25</a:t>
            </a:fld>
            <a:endParaRPr lang="es-ES_tradnl"/>
          </a:p>
        </p:txBody>
      </p:sp>
      <p:sp>
        <p:nvSpPr>
          <p:cNvPr id="129027" name="Rectangle 2"/>
          <p:cNvSpPr>
            <a:spLocks noGrp="1" noRot="1" noChangeAspect="1" noChangeArrowheads="1" noTextEdit="1"/>
          </p:cNvSpPr>
          <p:nvPr>
            <p:ph type="sldImg"/>
          </p:nvPr>
        </p:nvSpPr>
        <p:spPr>
          <a:xfrm>
            <a:off x="381000" y="685800"/>
            <a:ext cx="6096000" cy="3429000"/>
          </a:xfrm>
          <a:ln/>
        </p:spPr>
      </p:sp>
      <p:sp>
        <p:nvSpPr>
          <p:cNvPr id="129028" name="Rectangle 3"/>
          <p:cNvSpPr>
            <a:spLocks noGrp="1" noChangeArrowheads="1"/>
          </p:cNvSpPr>
          <p:nvPr>
            <p:ph type="body" idx="1"/>
          </p:nvPr>
        </p:nvSpPr>
        <p:spPr>
          <a:xfrm>
            <a:off x="685800" y="4342892"/>
            <a:ext cx="5486400" cy="4114565"/>
          </a:xfrm>
          <a:noFill/>
          <a:ln w="9525"/>
        </p:spPr>
        <p:txBody>
          <a:bodyPr/>
          <a:lstStyle/>
          <a:p>
            <a:endParaRPr lang="en-US"/>
          </a:p>
        </p:txBody>
      </p:sp>
    </p:spTree>
    <p:extLst>
      <p:ext uri="{BB962C8B-B14F-4D97-AF65-F5344CB8AC3E}">
        <p14:creationId xmlns:p14="http://schemas.microsoft.com/office/powerpoint/2010/main" val="22956972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p:spPr>
        <p:txBody>
          <a:bodyPr/>
          <a:lstStyle/>
          <a:p>
            <a:fld id="{F7A9CD6A-ACCB-4F40-836E-2CEBB2CEA38D}" type="slidenum">
              <a:rPr lang="es-ES_tradnl" smtClean="0"/>
              <a:pPr/>
              <a:t>26</a:t>
            </a:fld>
            <a:endParaRPr lang="es-ES_tradnl"/>
          </a:p>
        </p:txBody>
      </p:sp>
      <p:sp>
        <p:nvSpPr>
          <p:cNvPr id="126979" name="Rectangle 2"/>
          <p:cNvSpPr>
            <a:spLocks noGrp="1" noRot="1" noChangeAspect="1" noChangeArrowheads="1" noTextEdit="1"/>
          </p:cNvSpPr>
          <p:nvPr>
            <p:ph type="sldImg"/>
          </p:nvPr>
        </p:nvSpPr>
        <p:spPr>
          <a:xfrm>
            <a:off x="1143000" y="685800"/>
            <a:ext cx="4572000" cy="3429000"/>
          </a:xfrm>
          <a:ln/>
        </p:spPr>
      </p:sp>
      <p:sp>
        <p:nvSpPr>
          <p:cNvPr id="126980" name="Rectangle 3"/>
          <p:cNvSpPr>
            <a:spLocks noGrp="1" noChangeArrowheads="1"/>
          </p:cNvSpPr>
          <p:nvPr>
            <p:ph type="body" idx="1"/>
          </p:nvPr>
        </p:nvSpPr>
        <p:spPr>
          <a:xfrm>
            <a:off x="685800" y="4342892"/>
            <a:ext cx="5486400" cy="4114565"/>
          </a:xfrm>
          <a:noFill/>
          <a:ln w="9525"/>
        </p:spPr>
        <p:txBody>
          <a:bodyPr/>
          <a:lstStyle/>
          <a:p>
            <a:r>
              <a:rPr lang="en-US" dirty="0"/>
              <a:t>¿</a:t>
            </a:r>
            <a:r>
              <a:rPr lang="en-US" dirty="0" err="1"/>
              <a:t>Quien</a:t>
            </a:r>
            <a:r>
              <a:rPr lang="en-US" dirty="0"/>
              <a:t> </a:t>
            </a:r>
            <a:r>
              <a:rPr lang="en-US" dirty="0" err="1"/>
              <a:t>capta</a:t>
            </a:r>
            <a:r>
              <a:rPr lang="en-US" dirty="0"/>
              <a:t> el </a:t>
            </a:r>
            <a:r>
              <a:rPr lang="en-US" dirty="0" err="1"/>
              <a:t>excedente</a:t>
            </a:r>
            <a:r>
              <a:rPr lang="en-US" dirty="0"/>
              <a:t> de largo </a:t>
            </a:r>
            <a:r>
              <a:rPr lang="en-US" dirty="0" err="1"/>
              <a:t>plazo</a:t>
            </a:r>
            <a:r>
              <a:rPr lang="en-US" dirty="0"/>
              <a:t>?</a:t>
            </a:r>
          </a:p>
          <a:p>
            <a:r>
              <a:rPr lang="en-US" dirty="0"/>
              <a:t>El </a:t>
            </a:r>
            <a:r>
              <a:rPr lang="en-US" dirty="0" err="1"/>
              <a:t>dueño</a:t>
            </a:r>
            <a:r>
              <a:rPr lang="en-US" dirty="0"/>
              <a:t> del </a:t>
            </a:r>
            <a:r>
              <a:rPr lang="en-US" dirty="0" err="1"/>
              <a:t>insumo</a:t>
            </a:r>
            <a:r>
              <a:rPr lang="en-US" dirty="0"/>
              <a:t> </a:t>
            </a:r>
            <a:r>
              <a:rPr lang="en-US" dirty="0" err="1"/>
              <a:t>cuyo</a:t>
            </a:r>
            <a:r>
              <a:rPr lang="en-US" dirty="0"/>
              <a:t> </a:t>
            </a:r>
            <a:r>
              <a:rPr lang="en-US" dirty="0" err="1"/>
              <a:t>precio</a:t>
            </a:r>
            <a:r>
              <a:rPr lang="en-US" dirty="0"/>
              <a:t> </a:t>
            </a:r>
            <a:r>
              <a:rPr lang="en-US" dirty="0" err="1"/>
              <a:t>aumenta</a:t>
            </a:r>
            <a:r>
              <a:rPr lang="en-US" dirty="0"/>
              <a:t> al </a:t>
            </a:r>
            <a:r>
              <a:rPr lang="en-US" dirty="0" err="1"/>
              <a:t>crecer</a:t>
            </a:r>
            <a:r>
              <a:rPr lang="en-US" dirty="0"/>
              <a:t> la </a:t>
            </a:r>
            <a:r>
              <a:rPr lang="en-US" dirty="0" err="1"/>
              <a:t>demanda</a:t>
            </a:r>
            <a:r>
              <a:rPr lang="en-US" dirty="0"/>
              <a:t> de </a:t>
            </a:r>
            <a:r>
              <a:rPr lang="en-US" dirty="0" err="1"/>
              <a:t>esta</a:t>
            </a:r>
            <a:r>
              <a:rPr lang="en-US" dirty="0"/>
              <a:t> </a:t>
            </a:r>
            <a:r>
              <a:rPr lang="en-US" dirty="0" err="1"/>
              <a:t>industria</a:t>
            </a:r>
            <a:endParaRPr lang="en-US" dirty="0"/>
          </a:p>
        </p:txBody>
      </p:sp>
    </p:spTree>
    <p:extLst>
      <p:ext uri="{BB962C8B-B14F-4D97-AF65-F5344CB8AC3E}">
        <p14:creationId xmlns:p14="http://schemas.microsoft.com/office/powerpoint/2010/main" val="24399633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p:spPr>
        <p:txBody>
          <a:bodyPr/>
          <a:lstStyle/>
          <a:p>
            <a:fld id="{D7552BD7-C8A7-4ED5-9B9C-24940F967284}" type="slidenum">
              <a:rPr lang="es-ES_tradnl" smtClean="0"/>
              <a:pPr/>
              <a:t>27</a:t>
            </a:fld>
            <a:endParaRPr lang="es-ES_tradnl"/>
          </a:p>
        </p:txBody>
      </p:sp>
      <p:sp>
        <p:nvSpPr>
          <p:cNvPr id="130051" name="Rectangle 2"/>
          <p:cNvSpPr>
            <a:spLocks noGrp="1" noRot="1" noChangeAspect="1" noChangeArrowheads="1" noTextEdit="1"/>
          </p:cNvSpPr>
          <p:nvPr>
            <p:ph type="sldImg"/>
          </p:nvPr>
        </p:nvSpPr>
        <p:spPr>
          <a:xfrm>
            <a:off x="1151833" y="686543"/>
            <a:ext cx="4554335" cy="3428022"/>
          </a:xfrm>
          <a:ln/>
        </p:spPr>
      </p:sp>
      <p:sp>
        <p:nvSpPr>
          <p:cNvPr id="130052" name="Rectangle 3"/>
          <p:cNvSpPr>
            <a:spLocks noGrp="1" noChangeArrowheads="1"/>
          </p:cNvSpPr>
          <p:nvPr>
            <p:ph type="body" idx="1"/>
          </p:nvPr>
        </p:nvSpPr>
        <p:spPr>
          <a:xfrm>
            <a:off x="685800" y="4342892"/>
            <a:ext cx="5486400" cy="4114565"/>
          </a:xfrm>
          <a:noFill/>
          <a:ln w="9525"/>
        </p:spPr>
        <p:txBody>
          <a:bodyPr/>
          <a:lstStyle/>
          <a:p>
            <a:endParaRPr lang="en-US"/>
          </a:p>
        </p:txBody>
      </p:sp>
    </p:spTree>
    <p:extLst>
      <p:ext uri="{BB962C8B-B14F-4D97-AF65-F5344CB8AC3E}">
        <p14:creationId xmlns:p14="http://schemas.microsoft.com/office/powerpoint/2010/main" val="825796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L"/>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CL"/>
          </a:p>
        </p:txBody>
      </p:sp>
      <p:sp>
        <p:nvSpPr>
          <p:cNvPr id="4" name="Marcador de fecha 3"/>
          <p:cNvSpPr>
            <a:spLocks noGrp="1"/>
          </p:cNvSpPr>
          <p:nvPr>
            <p:ph type="dt" sz="half" idx="10"/>
          </p:nvPr>
        </p:nvSpPr>
        <p:spPr/>
        <p:txBody>
          <a:bodyPr/>
          <a:lstStyle/>
          <a:p>
            <a:fld id="{B9D4B387-4520-4F1B-961C-2D4FB70AA6CD}" type="datetimeFigureOut">
              <a:rPr lang="es-CL" smtClean="0"/>
              <a:t>07-04-2022</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9A522C03-C19D-4FF7-8689-D8E33B0E97B2}" type="slidenum">
              <a:rPr lang="es-CL" smtClean="0"/>
              <a:t>‹Nº›</a:t>
            </a:fld>
            <a:endParaRPr lang="es-CL"/>
          </a:p>
        </p:txBody>
      </p:sp>
    </p:spTree>
    <p:extLst>
      <p:ext uri="{BB962C8B-B14F-4D97-AF65-F5344CB8AC3E}">
        <p14:creationId xmlns:p14="http://schemas.microsoft.com/office/powerpoint/2010/main" val="2422597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B9D4B387-4520-4F1B-961C-2D4FB70AA6CD}" type="datetimeFigureOut">
              <a:rPr lang="es-CL" smtClean="0"/>
              <a:t>07-04-2022</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9A522C03-C19D-4FF7-8689-D8E33B0E97B2}" type="slidenum">
              <a:rPr lang="es-CL" smtClean="0"/>
              <a:t>‹Nº›</a:t>
            </a:fld>
            <a:endParaRPr lang="es-CL"/>
          </a:p>
        </p:txBody>
      </p:sp>
    </p:spTree>
    <p:extLst>
      <p:ext uri="{BB962C8B-B14F-4D97-AF65-F5344CB8AC3E}">
        <p14:creationId xmlns:p14="http://schemas.microsoft.com/office/powerpoint/2010/main" val="2398729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L"/>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B9D4B387-4520-4F1B-961C-2D4FB70AA6CD}" type="datetimeFigureOut">
              <a:rPr lang="es-CL" smtClean="0"/>
              <a:t>07-04-2022</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9A522C03-C19D-4FF7-8689-D8E33B0E97B2}" type="slidenum">
              <a:rPr lang="es-CL" smtClean="0"/>
              <a:t>‹Nº›</a:t>
            </a:fld>
            <a:endParaRPr lang="es-CL"/>
          </a:p>
        </p:txBody>
      </p:sp>
    </p:spTree>
    <p:extLst>
      <p:ext uri="{BB962C8B-B14F-4D97-AF65-F5344CB8AC3E}">
        <p14:creationId xmlns:p14="http://schemas.microsoft.com/office/powerpoint/2010/main" val="3748335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10"/>
          </p:nvPr>
        </p:nvSpPr>
        <p:spPr/>
        <p:txBody>
          <a:bodyPr/>
          <a:lstStyle/>
          <a:p>
            <a:fld id="{B9D4B387-4520-4F1B-961C-2D4FB70AA6CD}" type="datetimeFigureOut">
              <a:rPr lang="es-CL" smtClean="0"/>
              <a:t>07-04-2022</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9A522C03-C19D-4FF7-8689-D8E33B0E97B2}" type="slidenum">
              <a:rPr lang="es-CL" smtClean="0"/>
              <a:t>‹Nº›</a:t>
            </a:fld>
            <a:endParaRPr lang="es-CL"/>
          </a:p>
        </p:txBody>
      </p:sp>
    </p:spTree>
    <p:extLst>
      <p:ext uri="{BB962C8B-B14F-4D97-AF65-F5344CB8AC3E}">
        <p14:creationId xmlns:p14="http://schemas.microsoft.com/office/powerpoint/2010/main" val="1501683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B9D4B387-4520-4F1B-961C-2D4FB70AA6CD}" type="datetimeFigureOut">
              <a:rPr lang="es-CL" smtClean="0"/>
              <a:t>07-04-2022</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9A522C03-C19D-4FF7-8689-D8E33B0E97B2}" type="slidenum">
              <a:rPr lang="es-CL" smtClean="0"/>
              <a:t>‹Nº›</a:t>
            </a:fld>
            <a:endParaRPr lang="es-CL"/>
          </a:p>
        </p:txBody>
      </p:sp>
    </p:spTree>
    <p:extLst>
      <p:ext uri="{BB962C8B-B14F-4D97-AF65-F5344CB8AC3E}">
        <p14:creationId xmlns:p14="http://schemas.microsoft.com/office/powerpoint/2010/main" val="2594377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Marcador de fecha 4"/>
          <p:cNvSpPr>
            <a:spLocks noGrp="1"/>
          </p:cNvSpPr>
          <p:nvPr>
            <p:ph type="dt" sz="half" idx="10"/>
          </p:nvPr>
        </p:nvSpPr>
        <p:spPr/>
        <p:txBody>
          <a:bodyPr/>
          <a:lstStyle/>
          <a:p>
            <a:fld id="{B9D4B387-4520-4F1B-961C-2D4FB70AA6CD}" type="datetimeFigureOut">
              <a:rPr lang="es-CL" smtClean="0"/>
              <a:t>07-04-2022</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9A522C03-C19D-4FF7-8689-D8E33B0E97B2}" type="slidenum">
              <a:rPr lang="es-CL" smtClean="0"/>
              <a:t>‹Nº›</a:t>
            </a:fld>
            <a:endParaRPr lang="es-CL"/>
          </a:p>
        </p:txBody>
      </p:sp>
    </p:spTree>
    <p:extLst>
      <p:ext uri="{BB962C8B-B14F-4D97-AF65-F5344CB8AC3E}">
        <p14:creationId xmlns:p14="http://schemas.microsoft.com/office/powerpoint/2010/main" val="2088978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Marcador de fecha 6"/>
          <p:cNvSpPr>
            <a:spLocks noGrp="1"/>
          </p:cNvSpPr>
          <p:nvPr>
            <p:ph type="dt" sz="half" idx="10"/>
          </p:nvPr>
        </p:nvSpPr>
        <p:spPr/>
        <p:txBody>
          <a:bodyPr/>
          <a:lstStyle/>
          <a:p>
            <a:fld id="{B9D4B387-4520-4F1B-961C-2D4FB70AA6CD}" type="datetimeFigureOut">
              <a:rPr lang="es-CL" smtClean="0"/>
              <a:t>07-04-2022</a:t>
            </a:fld>
            <a:endParaRPr lang="es-CL"/>
          </a:p>
        </p:txBody>
      </p:sp>
      <p:sp>
        <p:nvSpPr>
          <p:cNvPr id="8" name="Marcador de pie de página 7"/>
          <p:cNvSpPr>
            <a:spLocks noGrp="1"/>
          </p:cNvSpPr>
          <p:nvPr>
            <p:ph type="ftr" sz="quarter" idx="11"/>
          </p:nvPr>
        </p:nvSpPr>
        <p:spPr/>
        <p:txBody>
          <a:bodyPr/>
          <a:lstStyle/>
          <a:p>
            <a:endParaRPr lang="es-CL"/>
          </a:p>
        </p:txBody>
      </p:sp>
      <p:sp>
        <p:nvSpPr>
          <p:cNvPr id="9" name="Marcador de número de diapositiva 8"/>
          <p:cNvSpPr>
            <a:spLocks noGrp="1"/>
          </p:cNvSpPr>
          <p:nvPr>
            <p:ph type="sldNum" sz="quarter" idx="12"/>
          </p:nvPr>
        </p:nvSpPr>
        <p:spPr/>
        <p:txBody>
          <a:bodyPr/>
          <a:lstStyle/>
          <a:p>
            <a:fld id="{9A522C03-C19D-4FF7-8689-D8E33B0E97B2}" type="slidenum">
              <a:rPr lang="es-CL" smtClean="0"/>
              <a:t>‹Nº›</a:t>
            </a:fld>
            <a:endParaRPr lang="es-CL"/>
          </a:p>
        </p:txBody>
      </p:sp>
    </p:spTree>
    <p:extLst>
      <p:ext uri="{BB962C8B-B14F-4D97-AF65-F5344CB8AC3E}">
        <p14:creationId xmlns:p14="http://schemas.microsoft.com/office/powerpoint/2010/main" val="3250934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L"/>
          </a:p>
        </p:txBody>
      </p:sp>
      <p:sp>
        <p:nvSpPr>
          <p:cNvPr id="3" name="Marcador de fecha 2"/>
          <p:cNvSpPr>
            <a:spLocks noGrp="1"/>
          </p:cNvSpPr>
          <p:nvPr>
            <p:ph type="dt" sz="half" idx="10"/>
          </p:nvPr>
        </p:nvSpPr>
        <p:spPr/>
        <p:txBody>
          <a:bodyPr/>
          <a:lstStyle/>
          <a:p>
            <a:fld id="{B9D4B387-4520-4F1B-961C-2D4FB70AA6CD}" type="datetimeFigureOut">
              <a:rPr lang="es-CL" smtClean="0"/>
              <a:t>07-04-2022</a:t>
            </a:fld>
            <a:endParaRPr lang="es-CL"/>
          </a:p>
        </p:txBody>
      </p:sp>
      <p:sp>
        <p:nvSpPr>
          <p:cNvPr id="4" name="Marcador de pie de página 3"/>
          <p:cNvSpPr>
            <a:spLocks noGrp="1"/>
          </p:cNvSpPr>
          <p:nvPr>
            <p:ph type="ftr" sz="quarter" idx="11"/>
          </p:nvPr>
        </p:nvSpPr>
        <p:spPr/>
        <p:txBody>
          <a:bodyPr/>
          <a:lstStyle/>
          <a:p>
            <a:endParaRPr lang="es-CL"/>
          </a:p>
        </p:txBody>
      </p:sp>
      <p:sp>
        <p:nvSpPr>
          <p:cNvPr id="5" name="Marcador de número de diapositiva 4"/>
          <p:cNvSpPr>
            <a:spLocks noGrp="1"/>
          </p:cNvSpPr>
          <p:nvPr>
            <p:ph type="sldNum" sz="quarter" idx="12"/>
          </p:nvPr>
        </p:nvSpPr>
        <p:spPr/>
        <p:txBody>
          <a:bodyPr/>
          <a:lstStyle/>
          <a:p>
            <a:fld id="{9A522C03-C19D-4FF7-8689-D8E33B0E97B2}" type="slidenum">
              <a:rPr lang="es-CL" smtClean="0"/>
              <a:t>‹Nº›</a:t>
            </a:fld>
            <a:endParaRPr lang="es-CL"/>
          </a:p>
        </p:txBody>
      </p:sp>
    </p:spTree>
    <p:extLst>
      <p:ext uri="{BB962C8B-B14F-4D97-AF65-F5344CB8AC3E}">
        <p14:creationId xmlns:p14="http://schemas.microsoft.com/office/powerpoint/2010/main" val="3976281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9D4B387-4520-4F1B-961C-2D4FB70AA6CD}" type="datetimeFigureOut">
              <a:rPr lang="es-CL" smtClean="0"/>
              <a:t>07-04-2022</a:t>
            </a:fld>
            <a:endParaRPr lang="es-CL"/>
          </a:p>
        </p:txBody>
      </p:sp>
      <p:sp>
        <p:nvSpPr>
          <p:cNvPr id="3" name="Marcador de pie de página 2"/>
          <p:cNvSpPr>
            <a:spLocks noGrp="1"/>
          </p:cNvSpPr>
          <p:nvPr>
            <p:ph type="ftr" sz="quarter" idx="11"/>
          </p:nvPr>
        </p:nvSpPr>
        <p:spPr/>
        <p:txBody>
          <a:bodyPr/>
          <a:lstStyle/>
          <a:p>
            <a:endParaRPr lang="es-CL"/>
          </a:p>
        </p:txBody>
      </p:sp>
      <p:sp>
        <p:nvSpPr>
          <p:cNvPr id="4" name="Marcador de número de diapositiva 3"/>
          <p:cNvSpPr>
            <a:spLocks noGrp="1"/>
          </p:cNvSpPr>
          <p:nvPr>
            <p:ph type="sldNum" sz="quarter" idx="12"/>
          </p:nvPr>
        </p:nvSpPr>
        <p:spPr/>
        <p:txBody>
          <a:bodyPr/>
          <a:lstStyle/>
          <a:p>
            <a:fld id="{9A522C03-C19D-4FF7-8689-D8E33B0E97B2}" type="slidenum">
              <a:rPr lang="es-CL" smtClean="0"/>
              <a:t>‹Nº›</a:t>
            </a:fld>
            <a:endParaRPr lang="es-CL"/>
          </a:p>
        </p:txBody>
      </p:sp>
    </p:spTree>
    <p:extLst>
      <p:ext uri="{BB962C8B-B14F-4D97-AF65-F5344CB8AC3E}">
        <p14:creationId xmlns:p14="http://schemas.microsoft.com/office/powerpoint/2010/main" val="1995982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L"/>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B9D4B387-4520-4F1B-961C-2D4FB70AA6CD}" type="datetimeFigureOut">
              <a:rPr lang="es-CL" smtClean="0"/>
              <a:t>07-04-2022</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9A522C03-C19D-4FF7-8689-D8E33B0E97B2}" type="slidenum">
              <a:rPr lang="es-CL" smtClean="0"/>
              <a:t>‹Nº›</a:t>
            </a:fld>
            <a:endParaRPr lang="es-CL"/>
          </a:p>
        </p:txBody>
      </p:sp>
    </p:spTree>
    <p:extLst>
      <p:ext uri="{BB962C8B-B14F-4D97-AF65-F5344CB8AC3E}">
        <p14:creationId xmlns:p14="http://schemas.microsoft.com/office/powerpoint/2010/main" val="1034376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L"/>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B9D4B387-4520-4F1B-961C-2D4FB70AA6CD}" type="datetimeFigureOut">
              <a:rPr lang="es-CL" smtClean="0"/>
              <a:t>07-04-2022</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9A522C03-C19D-4FF7-8689-D8E33B0E97B2}" type="slidenum">
              <a:rPr lang="es-CL" smtClean="0"/>
              <a:t>‹Nº›</a:t>
            </a:fld>
            <a:endParaRPr lang="es-CL"/>
          </a:p>
        </p:txBody>
      </p:sp>
    </p:spTree>
    <p:extLst>
      <p:ext uri="{BB962C8B-B14F-4D97-AF65-F5344CB8AC3E}">
        <p14:creationId xmlns:p14="http://schemas.microsoft.com/office/powerpoint/2010/main" val="1675069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D4B387-4520-4F1B-961C-2D4FB70AA6CD}" type="datetimeFigureOut">
              <a:rPr lang="es-CL" smtClean="0"/>
              <a:t>07-04-2022</a:t>
            </a:fld>
            <a:endParaRPr lang="es-CL"/>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522C03-C19D-4FF7-8689-D8E33B0E97B2}" type="slidenum">
              <a:rPr lang="es-CL" smtClean="0"/>
              <a:t>‹Nº›</a:t>
            </a:fld>
            <a:endParaRPr lang="es-CL"/>
          </a:p>
        </p:txBody>
      </p:sp>
    </p:spTree>
    <p:extLst>
      <p:ext uri="{BB962C8B-B14F-4D97-AF65-F5344CB8AC3E}">
        <p14:creationId xmlns:p14="http://schemas.microsoft.com/office/powerpoint/2010/main" val="4289622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customXml" Target="../ink/ink1.xml"/><Relationship Id="rId7" Type="http://schemas.openxmlformats.org/officeDocument/2006/relationships/customXml" Target="../ink/ink3.xml"/><Relationship Id="rId12" Type="http://schemas.openxmlformats.org/officeDocument/2006/relationships/customXml" Target="../ink/ink7.xml"/><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image" Target="../media/image2.emf"/><Relationship Id="rId11" Type="http://schemas.openxmlformats.org/officeDocument/2006/relationships/customXml" Target="../ink/ink6.xml"/><Relationship Id="rId5" Type="http://schemas.openxmlformats.org/officeDocument/2006/relationships/customXml" Target="../ink/ink2.xml"/><Relationship Id="rId10" Type="http://schemas.openxmlformats.org/officeDocument/2006/relationships/customXml" Target="../ink/ink5.xml"/><Relationship Id="rId4" Type="http://schemas.openxmlformats.org/officeDocument/2006/relationships/image" Target="../media/image1.emf"/><Relationship Id="rId9" Type="http://schemas.openxmlformats.org/officeDocument/2006/relationships/customXml" Target="../ink/ink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4.wmf"/><Relationship Id="rId4" Type="http://schemas.openxmlformats.org/officeDocument/2006/relationships/oleObject" Target="../embeddings/oleObject2.bin"/></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r>
              <a:rPr lang="en-US" b="1" spc="300" dirty="0" err="1">
                <a:latin typeface="Roboto Medium"/>
                <a:cs typeface="Roboto Medium"/>
              </a:rPr>
              <a:t>Diplomado</a:t>
            </a:r>
            <a:r>
              <a:rPr lang="en-US" b="1" spc="300" dirty="0">
                <a:latin typeface="Roboto Medium"/>
                <a:cs typeface="Roboto Medium"/>
              </a:rPr>
              <a:t/>
            </a:r>
            <a:br>
              <a:rPr lang="en-US" b="1" spc="300" dirty="0">
                <a:latin typeface="Roboto Medium"/>
                <a:cs typeface="Roboto Medium"/>
              </a:rPr>
            </a:br>
            <a:r>
              <a:rPr lang="en-US" b="1" spc="300" dirty="0">
                <a:latin typeface="Roboto Medium"/>
                <a:cs typeface="Roboto Medium"/>
              </a:rPr>
              <a:t>PREPARACION Y EVALUACION SOCIAL DE </a:t>
            </a:r>
            <a:r>
              <a:rPr lang="en-US" b="1" spc="300" dirty="0" smtClean="0">
                <a:latin typeface="Roboto Medium"/>
                <a:cs typeface="Roboto Medium"/>
              </a:rPr>
              <a:t>PROYECTOS</a:t>
            </a:r>
            <a:endParaRPr lang="es-CL" dirty="0"/>
          </a:p>
        </p:txBody>
      </p:sp>
      <p:sp>
        <p:nvSpPr>
          <p:cNvPr id="3" name="Subtítulo 2"/>
          <p:cNvSpPr>
            <a:spLocks noGrp="1"/>
          </p:cNvSpPr>
          <p:nvPr>
            <p:ph type="subTitle" idx="1"/>
          </p:nvPr>
        </p:nvSpPr>
        <p:spPr/>
        <p:txBody>
          <a:bodyPr/>
          <a:lstStyle/>
          <a:p>
            <a:r>
              <a:rPr lang="es-CL" b="1" dirty="0"/>
              <a:t>Economía,</a:t>
            </a:r>
            <a:br>
              <a:rPr lang="es-CL" b="1" dirty="0"/>
            </a:br>
            <a:r>
              <a:rPr lang="es-CL" b="1" dirty="0"/>
              <a:t>Aspectos Distributivos:</a:t>
            </a:r>
            <a:br>
              <a:rPr lang="es-CL" b="1" dirty="0"/>
            </a:br>
            <a:r>
              <a:rPr lang="es-CL" b="1" u="sng" dirty="0" smtClean="0">
                <a:solidFill>
                  <a:schemeClr val="tx1"/>
                </a:solidFill>
              </a:rPr>
              <a:t>Repaso Economía</a:t>
            </a:r>
            <a:endParaRPr lang="es-CL" dirty="0"/>
          </a:p>
        </p:txBody>
      </p:sp>
    </p:spTree>
    <p:extLst>
      <p:ext uri="{BB962C8B-B14F-4D97-AF65-F5344CB8AC3E}">
        <p14:creationId xmlns:p14="http://schemas.microsoft.com/office/powerpoint/2010/main" val="31042733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DEMANDA DE BIENES Y SERVICIOS</a:t>
            </a:r>
            <a:endParaRPr lang="es-CL" dirty="0"/>
          </a:p>
        </p:txBody>
      </p:sp>
      <p:cxnSp>
        <p:nvCxnSpPr>
          <p:cNvPr id="5" name="Conector recto de flecha 4"/>
          <p:cNvCxnSpPr/>
          <p:nvPr/>
        </p:nvCxnSpPr>
        <p:spPr>
          <a:xfrm flipV="1">
            <a:off x="3213100" y="1690688"/>
            <a:ext cx="38100" cy="44862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Conector recto de flecha 6"/>
          <p:cNvCxnSpPr/>
          <p:nvPr/>
        </p:nvCxnSpPr>
        <p:spPr>
          <a:xfrm>
            <a:off x="3213100" y="6156326"/>
            <a:ext cx="70993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8" name="Group 11"/>
          <p:cNvGrpSpPr>
            <a:grpSpLocks/>
          </p:cNvGrpSpPr>
          <p:nvPr/>
        </p:nvGrpSpPr>
        <p:grpSpPr bwMode="auto">
          <a:xfrm>
            <a:off x="3797300" y="1879600"/>
            <a:ext cx="6184900" cy="4076700"/>
            <a:chOff x="2373" y="1431"/>
            <a:chExt cx="2031" cy="1752"/>
          </a:xfrm>
        </p:grpSpPr>
        <p:sp>
          <p:nvSpPr>
            <p:cNvPr id="9" name="Freeform 12"/>
            <p:cNvSpPr>
              <a:spLocks/>
            </p:cNvSpPr>
            <p:nvPr/>
          </p:nvSpPr>
          <p:spPr bwMode="auto">
            <a:xfrm>
              <a:off x="2373" y="1431"/>
              <a:ext cx="1665" cy="1629"/>
            </a:xfrm>
            <a:custGeom>
              <a:avLst/>
              <a:gdLst>
                <a:gd name="T0" fmla="*/ 0 w 1296"/>
                <a:gd name="T1" fmla="*/ 0 h 1296"/>
                <a:gd name="T2" fmla="*/ 2844 w 1296"/>
                <a:gd name="T3" fmla="*/ 5087 h 1296"/>
                <a:gd name="T4" fmla="*/ 9616 w 1296"/>
                <a:gd name="T5" fmla="*/ 8075 h 1296"/>
                <a:gd name="T6" fmla="*/ 0 60000 65536"/>
                <a:gd name="T7" fmla="*/ 0 60000 65536"/>
                <a:gd name="T8" fmla="*/ 0 60000 65536"/>
              </a:gdLst>
              <a:ahLst/>
              <a:cxnLst>
                <a:cxn ang="T6">
                  <a:pos x="T0" y="T1"/>
                </a:cxn>
                <a:cxn ang="T7">
                  <a:pos x="T2" y="T3"/>
                </a:cxn>
                <a:cxn ang="T8">
                  <a:pos x="T4" y="T5"/>
                </a:cxn>
              </a:cxnLst>
              <a:rect l="0" t="0" r="r" b="b"/>
              <a:pathLst>
                <a:path w="1296" h="1296">
                  <a:moveTo>
                    <a:pt x="0" y="0"/>
                  </a:moveTo>
                  <a:cubicBezTo>
                    <a:pt x="84" y="300"/>
                    <a:pt x="168" y="600"/>
                    <a:pt x="384" y="816"/>
                  </a:cubicBezTo>
                  <a:cubicBezTo>
                    <a:pt x="600" y="1032"/>
                    <a:pt x="948" y="1164"/>
                    <a:pt x="1296" y="1296"/>
                  </a:cubicBezTo>
                </a:path>
              </a:pathLst>
            </a:custGeom>
            <a:noFill/>
            <a:ln w="38100" cmpd="sng">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10" name="Text Box 13"/>
            <p:cNvSpPr txBox="1">
              <a:spLocks noChangeArrowheads="1"/>
            </p:cNvSpPr>
            <p:nvPr/>
          </p:nvSpPr>
          <p:spPr bwMode="auto">
            <a:xfrm>
              <a:off x="4020" y="2895"/>
              <a:ext cx="3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s-MX" sz="2400">
                  <a:effectLst>
                    <a:outerShdw blurRad="38100" dist="38100" dir="2700000" algn="tl">
                      <a:srgbClr val="C0C0C0"/>
                    </a:outerShdw>
                  </a:effectLst>
                  <a:latin typeface="Times New Roman" pitchFamily="18" charset="0"/>
                </a:rPr>
                <a:t>D</a:t>
              </a:r>
              <a:endParaRPr lang="es-ES" sz="2400">
                <a:effectLst>
                  <a:outerShdw blurRad="38100" dist="38100" dir="2700000" algn="tl">
                    <a:srgbClr val="C0C0C0"/>
                  </a:outerShdw>
                </a:effectLst>
                <a:latin typeface="Times New Roman" pitchFamily="18" charset="0"/>
              </a:endParaRPr>
            </a:p>
          </p:txBody>
        </p:sp>
      </p:grpSp>
      <p:cxnSp>
        <p:nvCxnSpPr>
          <p:cNvPr id="12" name="Conector recto 11"/>
          <p:cNvCxnSpPr/>
          <p:nvPr/>
        </p:nvCxnSpPr>
        <p:spPr>
          <a:xfrm>
            <a:off x="3251200" y="3771900"/>
            <a:ext cx="1549400" cy="2540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14" name="Conector recto 13"/>
          <p:cNvCxnSpPr/>
          <p:nvPr/>
        </p:nvCxnSpPr>
        <p:spPr>
          <a:xfrm>
            <a:off x="4800600" y="3810000"/>
            <a:ext cx="12700" cy="2366963"/>
          </a:xfrm>
          <a:prstGeom prst="line">
            <a:avLst/>
          </a:prstGeom>
          <a:ln w="25400">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5" name="CuadroTexto 14"/>
          <p:cNvSpPr txBox="1"/>
          <p:nvPr/>
        </p:nvSpPr>
        <p:spPr>
          <a:xfrm>
            <a:off x="2835729" y="3625334"/>
            <a:ext cx="754742" cy="523220"/>
          </a:xfrm>
          <a:prstGeom prst="rect">
            <a:avLst/>
          </a:prstGeom>
          <a:noFill/>
        </p:spPr>
        <p:txBody>
          <a:bodyPr wrap="square" rtlCol="0">
            <a:spAutoFit/>
          </a:bodyPr>
          <a:lstStyle/>
          <a:p>
            <a:r>
              <a:rPr lang="es-CL" sz="2800" dirty="0" smtClean="0"/>
              <a:t>P</a:t>
            </a:r>
            <a:r>
              <a:rPr lang="es-CL" sz="1200" dirty="0" smtClean="0"/>
              <a:t>0</a:t>
            </a:r>
            <a:endParaRPr lang="es-CL" sz="1200" dirty="0"/>
          </a:p>
        </p:txBody>
      </p:sp>
      <p:sp>
        <p:nvSpPr>
          <p:cNvPr id="16" name="CuadroTexto 15"/>
          <p:cNvSpPr txBox="1"/>
          <p:nvPr/>
        </p:nvSpPr>
        <p:spPr>
          <a:xfrm>
            <a:off x="4599215" y="6290235"/>
            <a:ext cx="754742" cy="523220"/>
          </a:xfrm>
          <a:prstGeom prst="rect">
            <a:avLst/>
          </a:prstGeom>
          <a:noFill/>
        </p:spPr>
        <p:txBody>
          <a:bodyPr wrap="square" rtlCol="0">
            <a:spAutoFit/>
          </a:bodyPr>
          <a:lstStyle/>
          <a:p>
            <a:r>
              <a:rPr lang="es-CL" sz="2800" dirty="0" smtClean="0"/>
              <a:t>q</a:t>
            </a:r>
            <a:r>
              <a:rPr lang="es-CL" sz="1200" dirty="0" smtClean="0"/>
              <a:t>0</a:t>
            </a:r>
            <a:endParaRPr lang="es-CL" sz="1200" dirty="0"/>
          </a:p>
        </p:txBody>
      </p:sp>
      <p:sp>
        <p:nvSpPr>
          <p:cNvPr id="18" name="CuadroTexto 17"/>
          <p:cNvSpPr txBox="1"/>
          <p:nvPr/>
        </p:nvSpPr>
        <p:spPr>
          <a:xfrm>
            <a:off x="2871107" y="1429078"/>
            <a:ext cx="435429" cy="523220"/>
          </a:xfrm>
          <a:prstGeom prst="rect">
            <a:avLst/>
          </a:prstGeom>
          <a:noFill/>
        </p:spPr>
        <p:txBody>
          <a:bodyPr wrap="square" rtlCol="0">
            <a:spAutoFit/>
          </a:bodyPr>
          <a:lstStyle/>
          <a:p>
            <a:r>
              <a:rPr lang="es-CL" sz="2800" dirty="0" smtClean="0"/>
              <a:t>P</a:t>
            </a:r>
            <a:endParaRPr lang="es-CL" sz="2800" dirty="0"/>
          </a:p>
        </p:txBody>
      </p:sp>
      <p:sp>
        <p:nvSpPr>
          <p:cNvPr id="19" name="CuadroTexto 18"/>
          <p:cNvSpPr txBox="1"/>
          <p:nvPr/>
        </p:nvSpPr>
        <p:spPr>
          <a:xfrm flipH="1">
            <a:off x="9697719" y="6176390"/>
            <a:ext cx="819695" cy="523220"/>
          </a:xfrm>
          <a:prstGeom prst="rect">
            <a:avLst/>
          </a:prstGeom>
          <a:noFill/>
        </p:spPr>
        <p:txBody>
          <a:bodyPr wrap="square" rtlCol="0">
            <a:spAutoFit/>
          </a:bodyPr>
          <a:lstStyle/>
          <a:p>
            <a:r>
              <a:rPr lang="es-CL" sz="2800" dirty="0"/>
              <a:t>q</a:t>
            </a:r>
          </a:p>
        </p:txBody>
      </p:sp>
    </p:spTree>
    <p:extLst>
      <p:ext uri="{BB962C8B-B14F-4D97-AF65-F5344CB8AC3E}">
        <p14:creationId xmlns:p14="http://schemas.microsoft.com/office/powerpoint/2010/main" val="2030751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DEMANDA DE BIENES Y SERVICIOS</a:t>
            </a:r>
            <a:endParaRPr lang="es-CL" dirty="0"/>
          </a:p>
        </p:txBody>
      </p:sp>
      <p:sp>
        <p:nvSpPr>
          <p:cNvPr id="7" name="Rectangle 8"/>
          <p:cNvSpPr>
            <a:spLocks noChangeArrowheads="1"/>
          </p:cNvSpPr>
          <p:nvPr/>
        </p:nvSpPr>
        <p:spPr bwMode="auto">
          <a:xfrm>
            <a:off x="827088" y="1628775"/>
            <a:ext cx="7777162" cy="47051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buFontTx/>
              <a:buNone/>
            </a:pPr>
            <a:r>
              <a:rPr lang="es-MX" altLang="es-MX" sz="2400" b="1" dirty="0">
                <a:solidFill>
                  <a:srgbClr val="FF9900"/>
                </a:solidFill>
              </a:rPr>
              <a:t>Variables que afectan la Demanda:</a:t>
            </a:r>
          </a:p>
          <a:p>
            <a:pPr lvl="2" eaLnBrk="1" hangingPunct="1">
              <a:buFontTx/>
              <a:buNone/>
            </a:pPr>
            <a:r>
              <a:rPr lang="es-ES" altLang="es-MX" b="1" dirty="0" err="1">
                <a:solidFill>
                  <a:schemeClr val="hlink"/>
                </a:solidFill>
              </a:rPr>
              <a:t>Ceteris</a:t>
            </a:r>
            <a:r>
              <a:rPr lang="es-ES" altLang="es-MX" b="1" dirty="0">
                <a:solidFill>
                  <a:schemeClr val="hlink"/>
                </a:solidFill>
              </a:rPr>
              <a:t> </a:t>
            </a:r>
            <a:r>
              <a:rPr lang="es-ES" altLang="es-MX" b="1" dirty="0" err="1">
                <a:solidFill>
                  <a:schemeClr val="hlink"/>
                </a:solidFill>
              </a:rPr>
              <a:t>paribus</a:t>
            </a:r>
            <a:endParaRPr lang="es-ES" altLang="es-MX" b="1" dirty="0">
              <a:solidFill>
                <a:schemeClr val="hlink"/>
              </a:solidFill>
            </a:endParaRPr>
          </a:p>
          <a:p>
            <a:pPr lvl="2" eaLnBrk="1" hangingPunct="1">
              <a:buFontTx/>
              <a:buNone/>
            </a:pPr>
            <a:endParaRPr lang="es-ES" altLang="es-MX" b="1" dirty="0">
              <a:solidFill>
                <a:schemeClr val="hlink"/>
              </a:solidFill>
            </a:endParaRPr>
          </a:p>
          <a:p>
            <a:pPr lvl="2" eaLnBrk="1" hangingPunct="1">
              <a:buFontTx/>
              <a:buNone/>
            </a:pPr>
            <a:r>
              <a:rPr lang="es-ES" altLang="es-MX" b="1" dirty="0">
                <a:solidFill>
                  <a:schemeClr val="hlink"/>
                </a:solidFill>
              </a:rPr>
              <a:t>p</a:t>
            </a:r>
            <a:r>
              <a:rPr lang="es-ES" altLang="es-MX" b="1" dirty="0"/>
              <a:t>   (-)</a:t>
            </a:r>
            <a:r>
              <a:rPr lang="es-ES" altLang="es-MX" dirty="0"/>
              <a:t>: precio del bien</a:t>
            </a:r>
          </a:p>
          <a:p>
            <a:pPr lvl="2" eaLnBrk="1" hangingPunct="1">
              <a:buFontTx/>
              <a:buNone/>
            </a:pPr>
            <a:r>
              <a:rPr lang="es-ES" altLang="es-MX" b="1" dirty="0" err="1">
                <a:solidFill>
                  <a:schemeClr val="hlink"/>
                </a:solidFill>
              </a:rPr>
              <a:t>p</a:t>
            </a:r>
            <a:r>
              <a:rPr lang="es-ES" altLang="es-MX" b="1" baseline="-25000" dirty="0" err="1">
                <a:solidFill>
                  <a:schemeClr val="hlink"/>
                </a:solidFill>
              </a:rPr>
              <a:t>s</a:t>
            </a:r>
            <a:r>
              <a:rPr lang="es-ES" altLang="es-MX" dirty="0"/>
              <a:t>  </a:t>
            </a:r>
            <a:r>
              <a:rPr lang="es-ES" altLang="es-MX" b="1" dirty="0"/>
              <a:t>(+)</a:t>
            </a:r>
            <a:r>
              <a:rPr lang="es-ES" altLang="es-MX" dirty="0"/>
              <a:t>: precio bienes sustitutos</a:t>
            </a:r>
          </a:p>
          <a:p>
            <a:pPr lvl="2" eaLnBrk="1" hangingPunct="1">
              <a:buFontTx/>
              <a:buNone/>
            </a:pPr>
            <a:r>
              <a:rPr lang="es-ES" altLang="es-MX" b="1" dirty="0">
                <a:solidFill>
                  <a:schemeClr val="hlink"/>
                </a:solidFill>
              </a:rPr>
              <a:t>p</a:t>
            </a:r>
            <a:r>
              <a:rPr lang="es-ES" altLang="es-MX" b="1" baseline="-25000" dirty="0">
                <a:solidFill>
                  <a:schemeClr val="hlink"/>
                </a:solidFill>
              </a:rPr>
              <a:t>c</a:t>
            </a:r>
            <a:r>
              <a:rPr lang="es-ES" altLang="es-MX" dirty="0"/>
              <a:t>  </a:t>
            </a:r>
            <a:r>
              <a:rPr lang="es-ES" altLang="es-MX" b="1" dirty="0"/>
              <a:t>(-)</a:t>
            </a:r>
            <a:r>
              <a:rPr lang="es-ES" altLang="es-MX" dirty="0"/>
              <a:t>: precio bienes complementarios</a:t>
            </a:r>
          </a:p>
          <a:p>
            <a:pPr lvl="2" eaLnBrk="1" hangingPunct="1">
              <a:buFontTx/>
              <a:buNone/>
            </a:pPr>
            <a:r>
              <a:rPr lang="es-ES" altLang="es-MX" b="1" dirty="0">
                <a:solidFill>
                  <a:schemeClr val="hlink"/>
                </a:solidFill>
              </a:rPr>
              <a:t>Y</a:t>
            </a:r>
            <a:r>
              <a:rPr lang="es-ES" altLang="es-MX" dirty="0"/>
              <a:t>   </a:t>
            </a:r>
            <a:r>
              <a:rPr lang="es-ES" altLang="es-MX" b="1" dirty="0"/>
              <a:t>(+/-)</a:t>
            </a:r>
            <a:r>
              <a:rPr lang="es-ES" altLang="es-MX" dirty="0"/>
              <a:t>: ingreso o poder adquisitivo</a:t>
            </a:r>
          </a:p>
          <a:p>
            <a:pPr lvl="2" eaLnBrk="1" hangingPunct="1">
              <a:buFontTx/>
              <a:buNone/>
            </a:pPr>
            <a:r>
              <a:rPr lang="es-ES" altLang="es-MX" b="1" dirty="0">
                <a:solidFill>
                  <a:schemeClr val="hlink"/>
                </a:solidFill>
              </a:rPr>
              <a:t>T</a:t>
            </a:r>
            <a:r>
              <a:rPr lang="es-ES" altLang="es-MX" dirty="0"/>
              <a:t>   </a:t>
            </a:r>
            <a:r>
              <a:rPr lang="es-ES" altLang="es-MX" b="1" dirty="0"/>
              <a:t>(+)</a:t>
            </a:r>
            <a:r>
              <a:rPr lang="es-ES" altLang="es-MX" dirty="0"/>
              <a:t>: gustos y preferencias</a:t>
            </a:r>
          </a:p>
          <a:p>
            <a:pPr lvl="2" eaLnBrk="1" hangingPunct="1">
              <a:buFontTx/>
              <a:buNone/>
            </a:pPr>
            <a:r>
              <a:rPr lang="es-ES" altLang="es-MX" b="1" dirty="0">
                <a:solidFill>
                  <a:schemeClr val="hlink"/>
                </a:solidFill>
              </a:rPr>
              <a:t>p</a:t>
            </a:r>
            <a:r>
              <a:rPr lang="es-ES" altLang="es-MX" b="1" baseline="30000" dirty="0">
                <a:solidFill>
                  <a:schemeClr val="hlink"/>
                </a:solidFill>
              </a:rPr>
              <a:t>e</a:t>
            </a:r>
            <a:r>
              <a:rPr lang="es-ES" altLang="es-MX" dirty="0"/>
              <a:t>  </a:t>
            </a:r>
            <a:r>
              <a:rPr lang="es-ES" altLang="es-MX" b="1" dirty="0"/>
              <a:t>(+)</a:t>
            </a:r>
            <a:r>
              <a:rPr lang="es-ES" altLang="es-MX" dirty="0"/>
              <a:t>: expectativas de precios</a:t>
            </a:r>
          </a:p>
          <a:p>
            <a:pPr lvl="2" eaLnBrk="1" hangingPunct="1">
              <a:buFontTx/>
              <a:buNone/>
            </a:pPr>
            <a:r>
              <a:rPr lang="es-ES_tradnl" altLang="es-MX" b="1" dirty="0">
                <a:solidFill>
                  <a:schemeClr val="hlink"/>
                </a:solidFill>
              </a:rPr>
              <a:t>N</a:t>
            </a:r>
            <a:r>
              <a:rPr lang="es-ES_tradnl" altLang="es-MX" dirty="0"/>
              <a:t>   </a:t>
            </a:r>
            <a:r>
              <a:rPr lang="es-ES_tradnl" altLang="es-MX" b="1" dirty="0"/>
              <a:t>(+)</a:t>
            </a:r>
            <a:r>
              <a:rPr lang="es-ES_tradnl" altLang="es-MX" dirty="0"/>
              <a:t>: número de consumidores</a:t>
            </a:r>
            <a:endParaRPr lang="es-ES" altLang="es-MX" dirty="0">
              <a:solidFill>
                <a:srgbClr val="FFCC00"/>
              </a:solidFill>
            </a:endParaRPr>
          </a:p>
        </p:txBody>
      </p:sp>
    </p:spTree>
    <p:extLst>
      <p:ext uri="{BB962C8B-B14F-4D97-AF65-F5344CB8AC3E}">
        <p14:creationId xmlns:p14="http://schemas.microsoft.com/office/powerpoint/2010/main" val="3868689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7">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7">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7">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bldLvl="3"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DEMANDA DE BIENES Y SERVICIOS</a:t>
            </a:r>
            <a:endParaRPr lang="es-CL" dirty="0"/>
          </a:p>
        </p:txBody>
      </p:sp>
      <p:cxnSp>
        <p:nvCxnSpPr>
          <p:cNvPr id="5" name="Conector recto de flecha 4"/>
          <p:cNvCxnSpPr/>
          <p:nvPr/>
        </p:nvCxnSpPr>
        <p:spPr>
          <a:xfrm flipV="1">
            <a:off x="3213100" y="1690688"/>
            <a:ext cx="38100" cy="44862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Conector recto de flecha 6"/>
          <p:cNvCxnSpPr/>
          <p:nvPr/>
        </p:nvCxnSpPr>
        <p:spPr>
          <a:xfrm>
            <a:off x="3213100" y="6156326"/>
            <a:ext cx="70993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8" name="Group 11"/>
          <p:cNvGrpSpPr>
            <a:grpSpLocks/>
          </p:cNvGrpSpPr>
          <p:nvPr/>
        </p:nvGrpSpPr>
        <p:grpSpPr bwMode="auto">
          <a:xfrm>
            <a:off x="3449002" y="2341757"/>
            <a:ext cx="6184900" cy="4076700"/>
            <a:chOff x="2373" y="1431"/>
            <a:chExt cx="2031" cy="1752"/>
          </a:xfrm>
        </p:grpSpPr>
        <p:sp>
          <p:nvSpPr>
            <p:cNvPr id="9" name="Freeform 12"/>
            <p:cNvSpPr>
              <a:spLocks/>
            </p:cNvSpPr>
            <p:nvPr/>
          </p:nvSpPr>
          <p:spPr bwMode="auto">
            <a:xfrm>
              <a:off x="2373" y="1431"/>
              <a:ext cx="1665" cy="1629"/>
            </a:xfrm>
            <a:custGeom>
              <a:avLst/>
              <a:gdLst>
                <a:gd name="T0" fmla="*/ 0 w 1296"/>
                <a:gd name="T1" fmla="*/ 0 h 1296"/>
                <a:gd name="T2" fmla="*/ 2844 w 1296"/>
                <a:gd name="T3" fmla="*/ 5087 h 1296"/>
                <a:gd name="T4" fmla="*/ 9616 w 1296"/>
                <a:gd name="T5" fmla="*/ 8075 h 1296"/>
                <a:gd name="T6" fmla="*/ 0 60000 65536"/>
                <a:gd name="T7" fmla="*/ 0 60000 65536"/>
                <a:gd name="T8" fmla="*/ 0 60000 65536"/>
              </a:gdLst>
              <a:ahLst/>
              <a:cxnLst>
                <a:cxn ang="T6">
                  <a:pos x="T0" y="T1"/>
                </a:cxn>
                <a:cxn ang="T7">
                  <a:pos x="T2" y="T3"/>
                </a:cxn>
                <a:cxn ang="T8">
                  <a:pos x="T4" y="T5"/>
                </a:cxn>
              </a:cxnLst>
              <a:rect l="0" t="0" r="r" b="b"/>
              <a:pathLst>
                <a:path w="1296" h="1296">
                  <a:moveTo>
                    <a:pt x="0" y="0"/>
                  </a:moveTo>
                  <a:cubicBezTo>
                    <a:pt x="84" y="300"/>
                    <a:pt x="168" y="600"/>
                    <a:pt x="384" y="816"/>
                  </a:cubicBezTo>
                  <a:cubicBezTo>
                    <a:pt x="600" y="1032"/>
                    <a:pt x="948" y="1164"/>
                    <a:pt x="1296" y="1296"/>
                  </a:cubicBezTo>
                </a:path>
              </a:pathLst>
            </a:custGeom>
            <a:noFill/>
            <a:ln w="38100" cmpd="sng">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10" name="Text Box 13"/>
            <p:cNvSpPr txBox="1">
              <a:spLocks noChangeArrowheads="1"/>
            </p:cNvSpPr>
            <p:nvPr/>
          </p:nvSpPr>
          <p:spPr bwMode="auto">
            <a:xfrm>
              <a:off x="4020" y="2895"/>
              <a:ext cx="3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s-MX" sz="2400">
                  <a:effectLst>
                    <a:outerShdw blurRad="38100" dist="38100" dir="2700000" algn="tl">
                      <a:srgbClr val="C0C0C0"/>
                    </a:outerShdw>
                  </a:effectLst>
                  <a:latin typeface="Times New Roman" pitchFamily="18" charset="0"/>
                </a:rPr>
                <a:t>D</a:t>
              </a:r>
              <a:endParaRPr lang="es-ES" sz="2400">
                <a:effectLst>
                  <a:outerShdw blurRad="38100" dist="38100" dir="2700000" algn="tl">
                    <a:srgbClr val="C0C0C0"/>
                  </a:outerShdw>
                </a:effectLst>
                <a:latin typeface="Times New Roman" pitchFamily="18" charset="0"/>
              </a:endParaRPr>
            </a:p>
          </p:txBody>
        </p:sp>
      </p:grpSp>
      <p:cxnSp>
        <p:nvCxnSpPr>
          <p:cNvPr id="12" name="Conector recto 11"/>
          <p:cNvCxnSpPr/>
          <p:nvPr/>
        </p:nvCxnSpPr>
        <p:spPr>
          <a:xfrm>
            <a:off x="3251200" y="3771900"/>
            <a:ext cx="1549400" cy="2540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14" name="Conector recto 13"/>
          <p:cNvCxnSpPr/>
          <p:nvPr/>
        </p:nvCxnSpPr>
        <p:spPr>
          <a:xfrm>
            <a:off x="4800600" y="3810000"/>
            <a:ext cx="12700" cy="2366963"/>
          </a:xfrm>
          <a:prstGeom prst="line">
            <a:avLst/>
          </a:prstGeom>
          <a:ln w="25400">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5" name="CuadroTexto 14"/>
          <p:cNvSpPr txBox="1"/>
          <p:nvPr/>
        </p:nvSpPr>
        <p:spPr>
          <a:xfrm>
            <a:off x="2835729" y="3625334"/>
            <a:ext cx="754742" cy="523220"/>
          </a:xfrm>
          <a:prstGeom prst="rect">
            <a:avLst/>
          </a:prstGeom>
          <a:noFill/>
        </p:spPr>
        <p:txBody>
          <a:bodyPr wrap="square" rtlCol="0">
            <a:spAutoFit/>
          </a:bodyPr>
          <a:lstStyle/>
          <a:p>
            <a:r>
              <a:rPr lang="es-CL" sz="2800" dirty="0" smtClean="0"/>
              <a:t>P</a:t>
            </a:r>
            <a:r>
              <a:rPr lang="es-CL" sz="1200" dirty="0" smtClean="0"/>
              <a:t>0</a:t>
            </a:r>
            <a:endParaRPr lang="es-CL" sz="1200" dirty="0"/>
          </a:p>
        </p:txBody>
      </p:sp>
      <p:sp>
        <p:nvSpPr>
          <p:cNvPr id="16" name="CuadroTexto 15"/>
          <p:cNvSpPr txBox="1"/>
          <p:nvPr/>
        </p:nvSpPr>
        <p:spPr>
          <a:xfrm>
            <a:off x="4599215" y="6290235"/>
            <a:ext cx="754742" cy="523220"/>
          </a:xfrm>
          <a:prstGeom prst="rect">
            <a:avLst/>
          </a:prstGeom>
          <a:noFill/>
        </p:spPr>
        <p:txBody>
          <a:bodyPr wrap="square" rtlCol="0">
            <a:spAutoFit/>
          </a:bodyPr>
          <a:lstStyle/>
          <a:p>
            <a:r>
              <a:rPr lang="es-CL" sz="2800" dirty="0"/>
              <a:t>q</a:t>
            </a:r>
            <a:r>
              <a:rPr lang="es-CL" sz="1200" dirty="0" smtClean="0"/>
              <a:t>0</a:t>
            </a:r>
            <a:endParaRPr lang="es-CL" sz="1200" dirty="0"/>
          </a:p>
        </p:txBody>
      </p:sp>
      <p:sp>
        <p:nvSpPr>
          <p:cNvPr id="18" name="CuadroTexto 17"/>
          <p:cNvSpPr txBox="1"/>
          <p:nvPr/>
        </p:nvSpPr>
        <p:spPr>
          <a:xfrm>
            <a:off x="2871107" y="1429078"/>
            <a:ext cx="435429" cy="523220"/>
          </a:xfrm>
          <a:prstGeom prst="rect">
            <a:avLst/>
          </a:prstGeom>
          <a:noFill/>
        </p:spPr>
        <p:txBody>
          <a:bodyPr wrap="square" rtlCol="0">
            <a:spAutoFit/>
          </a:bodyPr>
          <a:lstStyle/>
          <a:p>
            <a:r>
              <a:rPr lang="es-CL" sz="2800" dirty="0" smtClean="0"/>
              <a:t>P</a:t>
            </a:r>
            <a:endParaRPr lang="es-CL" sz="2800" dirty="0"/>
          </a:p>
        </p:txBody>
      </p:sp>
      <p:sp>
        <p:nvSpPr>
          <p:cNvPr id="19" name="CuadroTexto 18"/>
          <p:cNvSpPr txBox="1"/>
          <p:nvPr/>
        </p:nvSpPr>
        <p:spPr>
          <a:xfrm flipH="1">
            <a:off x="9697719" y="6176390"/>
            <a:ext cx="819695" cy="523220"/>
          </a:xfrm>
          <a:prstGeom prst="rect">
            <a:avLst/>
          </a:prstGeom>
          <a:noFill/>
        </p:spPr>
        <p:txBody>
          <a:bodyPr wrap="square" rtlCol="0">
            <a:spAutoFit/>
          </a:bodyPr>
          <a:lstStyle/>
          <a:p>
            <a:r>
              <a:rPr lang="es-CL" sz="2800" dirty="0"/>
              <a:t>q</a:t>
            </a:r>
          </a:p>
        </p:txBody>
      </p:sp>
      <p:graphicFrame>
        <p:nvGraphicFramePr>
          <p:cNvPr id="17" name="Tabla 3">
            <a:extLst>
              <a:ext uri="{FF2B5EF4-FFF2-40B4-BE49-F238E27FC236}">
                <a16:creationId xmlns:a16="http://schemas.microsoft.com/office/drawing/2014/main" id="{31CAEB29-627D-42A5-9A1D-80D505C81F50}"/>
              </a:ext>
            </a:extLst>
          </p:cNvPr>
          <p:cNvGraphicFramePr>
            <a:graphicFrameLocks noGrp="1"/>
          </p:cNvGraphicFramePr>
          <p:nvPr>
            <p:extLst>
              <p:ext uri="{D42A27DB-BD31-4B8C-83A1-F6EECF244321}">
                <p14:modId xmlns:p14="http://schemas.microsoft.com/office/powerpoint/2010/main" val="1223058270"/>
              </p:ext>
            </p:extLst>
          </p:nvPr>
        </p:nvGraphicFramePr>
        <p:xfrm>
          <a:off x="7516995" y="1405195"/>
          <a:ext cx="4120650" cy="3205342"/>
        </p:xfrm>
        <a:graphic>
          <a:graphicData uri="http://schemas.openxmlformats.org/drawingml/2006/table">
            <a:tbl>
              <a:tblPr firstRow="1" bandRow="1">
                <a:tableStyleId>{5C22544A-7EE6-4342-B048-85BDC9FD1C3A}</a:tableStyleId>
              </a:tblPr>
              <a:tblGrid>
                <a:gridCol w="881697">
                  <a:extLst>
                    <a:ext uri="{9D8B030D-6E8A-4147-A177-3AD203B41FA5}">
                      <a16:colId xmlns:a16="http://schemas.microsoft.com/office/drawing/2014/main" val="2525455538"/>
                    </a:ext>
                  </a:extLst>
                </a:gridCol>
                <a:gridCol w="1629929">
                  <a:extLst>
                    <a:ext uri="{9D8B030D-6E8A-4147-A177-3AD203B41FA5}">
                      <a16:colId xmlns:a16="http://schemas.microsoft.com/office/drawing/2014/main" val="3042428834"/>
                    </a:ext>
                  </a:extLst>
                </a:gridCol>
                <a:gridCol w="1609024">
                  <a:extLst>
                    <a:ext uri="{9D8B030D-6E8A-4147-A177-3AD203B41FA5}">
                      <a16:colId xmlns:a16="http://schemas.microsoft.com/office/drawing/2014/main" val="2946494715"/>
                    </a:ext>
                  </a:extLst>
                </a:gridCol>
              </a:tblGrid>
              <a:tr h="370840">
                <a:tc>
                  <a:txBody>
                    <a:bodyPr/>
                    <a:lstStyle/>
                    <a:p>
                      <a:pPr algn="ctr"/>
                      <a:r>
                        <a:rPr lang="es-CL" dirty="0"/>
                        <a:t>Variable</a:t>
                      </a:r>
                    </a:p>
                  </a:txBody>
                  <a:tcPr/>
                </a:tc>
                <a:tc>
                  <a:txBody>
                    <a:bodyPr/>
                    <a:lstStyle/>
                    <a:p>
                      <a:pPr algn="ctr"/>
                      <a:r>
                        <a:rPr lang="es-CL" dirty="0"/>
                        <a:t>Aumenta D si:</a:t>
                      </a:r>
                    </a:p>
                  </a:txBody>
                  <a:tcPr/>
                </a:tc>
                <a:tc>
                  <a:txBody>
                    <a:bodyPr/>
                    <a:lstStyle/>
                    <a:p>
                      <a:pPr algn="ctr"/>
                      <a:r>
                        <a:rPr lang="es-CL" dirty="0"/>
                        <a:t>Disminuye D si:</a:t>
                      </a:r>
                    </a:p>
                  </a:txBody>
                  <a:tcPr/>
                </a:tc>
                <a:extLst>
                  <a:ext uri="{0D108BD9-81ED-4DB2-BD59-A6C34878D82A}">
                    <a16:rowId xmlns:a16="http://schemas.microsoft.com/office/drawing/2014/main" val="2604881703"/>
                  </a:ext>
                </a:extLst>
              </a:tr>
              <a:tr h="370840">
                <a:tc>
                  <a:txBody>
                    <a:bodyPr/>
                    <a:lstStyle/>
                    <a:p>
                      <a:pPr algn="ctr"/>
                      <a:r>
                        <a:rPr lang="es-CL" sz="1800" b="1" dirty="0" err="1"/>
                        <a:t>P</a:t>
                      </a:r>
                      <a:r>
                        <a:rPr lang="es-CL" sz="1800" b="1" baseline="-25000" dirty="0" err="1"/>
                        <a:t>s</a:t>
                      </a:r>
                      <a:endParaRPr lang="es-CL" sz="1800" b="1" baseline="-25000" dirty="0"/>
                    </a:p>
                  </a:txBody>
                  <a:tcPr anchor="ctr"/>
                </a:tc>
                <a:tc>
                  <a:txBody>
                    <a:bodyPr/>
                    <a:lstStyle/>
                    <a:p>
                      <a:pPr algn="ctr"/>
                      <a:r>
                        <a:rPr lang="es-CL" sz="1800" dirty="0">
                          <a:sym typeface="Symbol" panose="05050102010706020507" pitchFamily="18" charset="2"/>
                        </a:rPr>
                        <a:t></a:t>
                      </a:r>
                      <a:endParaRPr lang="es-CL" sz="1800" dirty="0"/>
                    </a:p>
                  </a:txBody>
                  <a:tcPr anchor="ctr"/>
                </a:tc>
                <a:tc>
                  <a:txBody>
                    <a:bodyPr/>
                    <a:lstStyle/>
                    <a:p>
                      <a:pPr algn="ctr"/>
                      <a:r>
                        <a:rPr lang="es-CL" sz="1800" dirty="0">
                          <a:sym typeface="Symbol" panose="05050102010706020507" pitchFamily="18" charset="2"/>
                        </a:rPr>
                        <a:t></a:t>
                      </a:r>
                      <a:endParaRPr lang="es-CL" sz="1800" dirty="0"/>
                    </a:p>
                  </a:txBody>
                  <a:tcPr anchor="ctr"/>
                </a:tc>
                <a:extLst>
                  <a:ext uri="{0D108BD9-81ED-4DB2-BD59-A6C34878D82A}">
                    <a16:rowId xmlns:a16="http://schemas.microsoft.com/office/drawing/2014/main" val="3588356826"/>
                  </a:ext>
                </a:extLst>
              </a:tr>
              <a:tr h="441822">
                <a:tc>
                  <a:txBody>
                    <a:bodyPr/>
                    <a:lstStyle/>
                    <a:p>
                      <a:pPr algn="ctr"/>
                      <a:r>
                        <a:rPr lang="es-CL" sz="1800" b="1" dirty="0"/>
                        <a:t>P</a:t>
                      </a:r>
                      <a:r>
                        <a:rPr lang="es-CL" sz="1800" b="1" baseline="-25000" dirty="0"/>
                        <a:t>c</a:t>
                      </a:r>
                    </a:p>
                  </a:txBody>
                  <a:tcPr anchor="ctr"/>
                </a:tc>
                <a:tc>
                  <a:txBody>
                    <a:bodyPr/>
                    <a:lstStyle/>
                    <a:p>
                      <a:pPr algn="ctr"/>
                      <a:r>
                        <a:rPr lang="es-CL" sz="1800" dirty="0">
                          <a:sym typeface="Symbol" panose="05050102010706020507" pitchFamily="18" charset="2"/>
                        </a:rPr>
                        <a:t></a:t>
                      </a:r>
                      <a:endParaRPr lang="es-CL" sz="1800" dirty="0"/>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CL" sz="1800" dirty="0">
                          <a:sym typeface="Symbol" panose="05050102010706020507" pitchFamily="18" charset="2"/>
                        </a:rPr>
                        <a:t></a:t>
                      </a:r>
                      <a:endParaRPr lang="es-CL" sz="1800" dirty="0"/>
                    </a:p>
                  </a:txBody>
                  <a:tcPr anchor="ctr"/>
                </a:tc>
                <a:extLst>
                  <a:ext uri="{0D108BD9-81ED-4DB2-BD59-A6C34878D82A}">
                    <a16:rowId xmlns:a16="http://schemas.microsoft.com/office/drawing/2014/main" val="3567041126"/>
                  </a:ext>
                </a:extLst>
              </a:tr>
              <a:tr h="370840">
                <a:tc>
                  <a:txBody>
                    <a:bodyPr/>
                    <a:lstStyle/>
                    <a:p>
                      <a:pPr algn="ctr"/>
                      <a:r>
                        <a:rPr lang="es-CL" sz="1800" b="1" dirty="0"/>
                        <a:t>Y</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 typeface="Symbol" panose="05050102010706020507" pitchFamily="18" charset="2"/>
                        <a:buNone/>
                        <a:tabLst/>
                        <a:defRPr/>
                      </a:pPr>
                      <a:r>
                        <a:rPr lang="es-CL" sz="1800" dirty="0">
                          <a:sym typeface="Symbol" panose="05050102010706020507" pitchFamily="18" charset="2"/>
                        </a:rPr>
                        <a:t> (normal)</a:t>
                      </a:r>
                    </a:p>
                    <a:p>
                      <a:pPr marL="0" marR="0" lvl="0" indent="0" algn="ctr" defTabSz="457200" rtl="0" eaLnBrk="1" fontAlgn="auto" latinLnBrk="0" hangingPunct="1">
                        <a:lnSpc>
                          <a:spcPct val="100000"/>
                        </a:lnSpc>
                        <a:spcBef>
                          <a:spcPts val="0"/>
                        </a:spcBef>
                        <a:spcAft>
                          <a:spcPts val="0"/>
                        </a:spcAft>
                        <a:buClrTx/>
                        <a:buSzTx/>
                        <a:buFont typeface="Symbol" panose="05050102010706020507" pitchFamily="18" charset="2"/>
                        <a:buNone/>
                        <a:tabLst/>
                        <a:defRPr/>
                      </a:pPr>
                      <a:r>
                        <a:rPr lang="es-CL" sz="1800" dirty="0">
                          <a:sym typeface="Symbol" panose="05050102010706020507" pitchFamily="18" charset="2"/>
                        </a:rPr>
                        <a:t> (inferior)</a:t>
                      </a:r>
                      <a:endParaRPr lang="es-CL" sz="1800" dirty="0"/>
                    </a:p>
                  </a:txBody>
                  <a:tcPr anchor="ctr"/>
                </a:tc>
                <a:tc>
                  <a:txBody>
                    <a:bodyPr/>
                    <a:lstStyle/>
                    <a:p>
                      <a:pPr algn="ctr"/>
                      <a:r>
                        <a:rPr lang="es-CL" sz="1800" dirty="0">
                          <a:sym typeface="Symbol" panose="05050102010706020507" pitchFamily="18" charset="2"/>
                        </a:rPr>
                        <a:t>(normal)</a:t>
                      </a:r>
                    </a:p>
                    <a:p>
                      <a:pPr marL="0" marR="0" lvl="0" indent="0" algn="ctr" defTabSz="457200" rtl="0" eaLnBrk="1" fontAlgn="auto" latinLnBrk="0" hangingPunct="1">
                        <a:lnSpc>
                          <a:spcPct val="100000"/>
                        </a:lnSpc>
                        <a:spcBef>
                          <a:spcPts val="0"/>
                        </a:spcBef>
                        <a:spcAft>
                          <a:spcPts val="0"/>
                        </a:spcAft>
                        <a:buClrTx/>
                        <a:buSzTx/>
                        <a:buFontTx/>
                        <a:buNone/>
                        <a:tabLst/>
                        <a:defRPr/>
                      </a:pPr>
                      <a:r>
                        <a:rPr lang="es-CL" sz="1800" dirty="0">
                          <a:sym typeface="Symbol" panose="05050102010706020507" pitchFamily="18" charset="2"/>
                        </a:rPr>
                        <a:t>(inferior)</a:t>
                      </a:r>
                      <a:endParaRPr lang="es-CL" sz="1800" dirty="0"/>
                    </a:p>
                  </a:txBody>
                  <a:tcPr anchor="ctr"/>
                </a:tc>
                <a:extLst>
                  <a:ext uri="{0D108BD9-81ED-4DB2-BD59-A6C34878D82A}">
                    <a16:rowId xmlns:a16="http://schemas.microsoft.com/office/drawing/2014/main" val="1307822847"/>
                  </a:ext>
                </a:extLst>
              </a:tr>
              <a:tr h="370840">
                <a:tc>
                  <a:txBody>
                    <a:bodyPr/>
                    <a:lstStyle/>
                    <a:p>
                      <a:pPr algn="ctr"/>
                      <a:r>
                        <a:rPr lang="es-CL" sz="1800" b="1" dirty="0"/>
                        <a:t>T</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CL" sz="1800" dirty="0">
                          <a:sym typeface="Symbol" panose="05050102010706020507" pitchFamily="18" charset="2"/>
                        </a:rPr>
                        <a:t></a:t>
                      </a:r>
                      <a:endParaRPr lang="es-CL" sz="1800" dirty="0"/>
                    </a:p>
                  </a:txBody>
                  <a:tcPr anchor="ctr"/>
                </a:tc>
                <a:tc>
                  <a:txBody>
                    <a:bodyPr/>
                    <a:lstStyle/>
                    <a:p>
                      <a:pPr algn="ctr"/>
                      <a:r>
                        <a:rPr lang="es-CL" sz="1800" dirty="0">
                          <a:sym typeface="Symbol" panose="05050102010706020507" pitchFamily="18" charset="2"/>
                        </a:rPr>
                        <a:t></a:t>
                      </a:r>
                      <a:endParaRPr lang="es-CL" sz="1800" dirty="0"/>
                    </a:p>
                  </a:txBody>
                  <a:tcPr anchor="ctr"/>
                </a:tc>
                <a:extLst>
                  <a:ext uri="{0D108BD9-81ED-4DB2-BD59-A6C34878D82A}">
                    <a16:rowId xmlns:a16="http://schemas.microsoft.com/office/drawing/2014/main" val="1782913095"/>
                  </a:ext>
                </a:extLst>
              </a:tr>
              <a:tr h="370840">
                <a:tc>
                  <a:txBody>
                    <a:bodyPr/>
                    <a:lstStyle/>
                    <a:p>
                      <a:pPr algn="ctr"/>
                      <a:r>
                        <a:rPr lang="es-CL" sz="1800" b="1" dirty="0"/>
                        <a:t>P</a:t>
                      </a:r>
                      <a:r>
                        <a:rPr lang="es-CL" sz="1800" b="1" baseline="30000" dirty="0"/>
                        <a:t>e</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CL" sz="1800" dirty="0">
                          <a:sym typeface="Symbol" panose="05050102010706020507" pitchFamily="18" charset="2"/>
                        </a:rPr>
                        <a:t></a:t>
                      </a:r>
                      <a:endParaRPr lang="es-CL" sz="1800" dirty="0"/>
                    </a:p>
                  </a:txBody>
                  <a:tcPr anchor="ctr"/>
                </a:tc>
                <a:tc>
                  <a:txBody>
                    <a:bodyPr/>
                    <a:lstStyle/>
                    <a:p>
                      <a:pPr algn="ctr"/>
                      <a:r>
                        <a:rPr lang="es-CL" sz="1800" dirty="0">
                          <a:sym typeface="Symbol" panose="05050102010706020507" pitchFamily="18" charset="2"/>
                        </a:rPr>
                        <a:t></a:t>
                      </a:r>
                      <a:endParaRPr lang="es-CL" sz="1800" dirty="0"/>
                    </a:p>
                  </a:txBody>
                  <a:tcPr anchor="ctr"/>
                </a:tc>
                <a:extLst>
                  <a:ext uri="{0D108BD9-81ED-4DB2-BD59-A6C34878D82A}">
                    <a16:rowId xmlns:a16="http://schemas.microsoft.com/office/drawing/2014/main" val="2662431238"/>
                  </a:ext>
                </a:extLst>
              </a:tr>
              <a:tr h="370840">
                <a:tc>
                  <a:txBody>
                    <a:bodyPr/>
                    <a:lstStyle/>
                    <a:p>
                      <a:pPr algn="ctr"/>
                      <a:r>
                        <a:rPr lang="es-CL" sz="1800" b="1" dirty="0"/>
                        <a:t>N</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CL" sz="1800" dirty="0">
                          <a:sym typeface="Symbol" panose="05050102010706020507" pitchFamily="18" charset="2"/>
                        </a:rPr>
                        <a:t></a:t>
                      </a:r>
                      <a:endParaRPr lang="es-CL" sz="1800" dirty="0"/>
                    </a:p>
                  </a:txBody>
                  <a:tcPr anchor="ctr"/>
                </a:tc>
                <a:tc>
                  <a:txBody>
                    <a:bodyPr/>
                    <a:lstStyle/>
                    <a:p>
                      <a:pPr algn="ctr"/>
                      <a:r>
                        <a:rPr lang="es-CL" sz="1800" dirty="0">
                          <a:sym typeface="Symbol" panose="05050102010706020507" pitchFamily="18" charset="2"/>
                        </a:rPr>
                        <a:t></a:t>
                      </a:r>
                      <a:endParaRPr lang="es-CL" sz="1800" dirty="0"/>
                    </a:p>
                  </a:txBody>
                  <a:tcPr anchor="ctr"/>
                </a:tc>
                <a:extLst>
                  <a:ext uri="{0D108BD9-81ED-4DB2-BD59-A6C34878D82A}">
                    <a16:rowId xmlns:a16="http://schemas.microsoft.com/office/drawing/2014/main" val="1087806492"/>
                  </a:ext>
                </a:extLst>
              </a:tr>
            </a:tbl>
          </a:graphicData>
        </a:graphic>
      </p:graphicFrame>
      <p:cxnSp>
        <p:nvCxnSpPr>
          <p:cNvPr id="6" name="Conector recto de flecha 5"/>
          <p:cNvCxnSpPr/>
          <p:nvPr/>
        </p:nvCxnSpPr>
        <p:spPr>
          <a:xfrm flipH="1" flipV="1">
            <a:off x="4385388" y="2761861"/>
            <a:ext cx="427912" cy="8634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Conector recto de flecha 12"/>
          <p:cNvCxnSpPr/>
          <p:nvPr/>
        </p:nvCxnSpPr>
        <p:spPr>
          <a:xfrm>
            <a:off x="4976586" y="3771900"/>
            <a:ext cx="771071" cy="5388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Conector recto de flecha 21"/>
          <p:cNvCxnSpPr/>
          <p:nvPr/>
        </p:nvCxnSpPr>
        <p:spPr>
          <a:xfrm flipV="1">
            <a:off x="5022850" y="3302303"/>
            <a:ext cx="339271" cy="3769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Conector recto de flecha 25"/>
          <p:cNvCxnSpPr/>
          <p:nvPr/>
        </p:nvCxnSpPr>
        <p:spPr>
          <a:xfrm flipH="1">
            <a:off x="4468295" y="3790702"/>
            <a:ext cx="327059" cy="5012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27" name="Group 11"/>
          <p:cNvGrpSpPr>
            <a:grpSpLocks/>
          </p:cNvGrpSpPr>
          <p:nvPr/>
        </p:nvGrpSpPr>
        <p:grpSpPr bwMode="auto">
          <a:xfrm>
            <a:off x="3949700" y="2032000"/>
            <a:ext cx="6184900" cy="4076700"/>
            <a:chOff x="2373" y="1431"/>
            <a:chExt cx="2031" cy="1752"/>
          </a:xfrm>
        </p:grpSpPr>
        <p:sp>
          <p:nvSpPr>
            <p:cNvPr id="28" name="Freeform 12"/>
            <p:cNvSpPr>
              <a:spLocks/>
            </p:cNvSpPr>
            <p:nvPr/>
          </p:nvSpPr>
          <p:spPr bwMode="auto">
            <a:xfrm>
              <a:off x="2373" y="1431"/>
              <a:ext cx="1665" cy="1629"/>
            </a:xfrm>
            <a:custGeom>
              <a:avLst/>
              <a:gdLst>
                <a:gd name="T0" fmla="*/ 0 w 1296"/>
                <a:gd name="T1" fmla="*/ 0 h 1296"/>
                <a:gd name="T2" fmla="*/ 2844 w 1296"/>
                <a:gd name="T3" fmla="*/ 5087 h 1296"/>
                <a:gd name="T4" fmla="*/ 9616 w 1296"/>
                <a:gd name="T5" fmla="*/ 8075 h 1296"/>
                <a:gd name="T6" fmla="*/ 0 60000 65536"/>
                <a:gd name="T7" fmla="*/ 0 60000 65536"/>
                <a:gd name="T8" fmla="*/ 0 60000 65536"/>
              </a:gdLst>
              <a:ahLst/>
              <a:cxnLst>
                <a:cxn ang="T6">
                  <a:pos x="T0" y="T1"/>
                </a:cxn>
                <a:cxn ang="T7">
                  <a:pos x="T2" y="T3"/>
                </a:cxn>
                <a:cxn ang="T8">
                  <a:pos x="T4" y="T5"/>
                </a:cxn>
              </a:cxnLst>
              <a:rect l="0" t="0" r="r" b="b"/>
              <a:pathLst>
                <a:path w="1296" h="1296">
                  <a:moveTo>
                    <a:pt x="0" y="0"/>
                  </a:moveTo>
                  <a:cubicBezTo>
                    <a:pt x="84" y="300"/>
                    <a:pt x="168" y="600"/>
                    <a:pt x="384" y="816"/>
                  </a:cubicBezTo>
                  <a:cubicBezTo>
                    <a:pt x="600" y="1032"/>
                    <a:pt x="948" y="1164"/>
                    <a:pt x="1296" y="1296"/>
                  </a:cubicBezTo>
                </a:path>
              </a:pathLst>
            </a:custGeom>
            <a:noFill/>
            <a:ln w="38100" cmpd="sng">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29" name="Text Box 13"/>
            <p:cNvSpPr txBox="1">
              <a:spLocks noChangeArrowheads="1"/>
            </p:cNvSpPr>
            <p:nvPr/>
          </p:nvSpPr>
          <p:spPr bwMode="auto">
            <a:xfrm>
              <a:off x="4020" y="2895"/>
              <a:ext cx="3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s-MX" sz="2400">
                  <a:effectLst>
                    <a:outerShdw blurRad="38100" dist="38100" dir="2700000" algn="tl">
                      <a:srgbClr val="C0C0C0"/>
                    </a:outerShdw>
                  </a:effectLst>
                  <a:latin typeface="Times New Roman" pitchFamily="18" charset="0"/>
                </a:rPr>
                <a:t>D</a:t>
              </a:r>
              <a:endParaRPr lang="es-ES" sz="2400">
                <a:effectLst>
                  <a:outerShdw blurRad="38100" dist="38100" dir="2700000" algn="tl">
                    <a:srgbClr val="C0C0C0"/>
                  </a:outerShdw>
                </a:effectLst>
                <a:latin typeface="Times New Roman" pitchFamily="18" charset="0"/>
              </a:endParaRPr>
            </a:p>
          </p:txBody>
        </p:sp>
      </p:grpSp>
      <p:grpSp>
        <p:nvGrpSpPr>
          <p:cNvPr id="30" name="Group 11"/>
          <p:cNvGrpSpPr>
            <a:grpSpLocks/>
          </p:cNvGrpSpPr>
          <p:nvPr/>
        </p:nvGrpSpPr>
        <p:grpSpPr bwMode="auto">
          <a:xfrm>
            <a:off x="4566014" y="1542456"/>
            <a:ext cx="6184900" cy="4076700"/>
            <a:chOff x="2373" y="1431"/>
            <a:chExt cx="2031" cy="1752"/>
          </a:xfrm>
        </p:grpSpPr>
        <p:sp>
          <p:nvSpPr>
            <p:cNvPr id="31" name="Freeform 12"/>
            <p:cNvSpPr>
              <a:spLocks/>
            </p:cNvSpPr>
            <p:nvPr/>
          </p:nvSpPr>
          <p:spPr bwMode="auto">
            <a:xfrm>
              <a:off x="2373" y="1431"/>
              <a:ext cx="1665" cy="1629"/>
            </a:xfrm>
            <a:custGeom>
              <a:avLst/>
              <a:gdLst>
                <a:gd name="T0" fmla="*/ 0 w 1296"/>
                <a:gd name="T1" fmla="*/ 0 h 1296"/>
                <a:gd name="T2" fmla="*/ 2844 w 1296"/>
                <a:gd name="T3" fmla="*/ 5087 h 1296"/>
                <a:gd name="T4" fmla="*/ 9616 w 1296"/>
                <a:gd name="T5" fmla="*/ 8075 h 1296"/>
                <a:gd name="T6" fmla="*/ 0 60000 65536"/>
                <a:gd name="T7" fmla="*/ 0 60000 65536"/>
                <a:gd name="T8" fmla="*/ 0 60000 65536"/>
              </a:gdLst>
              <a:ahLst/>
              <a:cxnLst>
                <a:cxn ang="T6">
                  <a:pos x="T0" y="T1"/>
                </a:cxn>
                <a:cxn ang="T7">
                  <a:pos x="T2" y="T3"/>
                </a:cxn>
                <a:cxn ang="T8">
                  <a:pos x="T4" y="T5"/>
                </a:cxn>
              </a:cxnLst>
              <a:rect l="0" t="0" r="r" b="b"/>
              <a:pathLst>
                <a:path w="1296" h="1296">
                  <a:moveTo>
                    <a:pt x="0" y="0"/>
                  </a:moveTo>
                  <a:cubicBezTo>
                    <a:pt x="84" y="300"/>
                    <a:pt x="168" y="600"/>
                    <a:pt x="384" y="816"/>
                  </a:cubicBezTo>
                  <a:cubicBezTo>
                    <a:pt x="600" y="1032"/>
                    <a:pt x="948" y="1164"/>
                    <a:pt x="1296" y="1296"/>
                  </a:cubicBezTo>
                </a:path>
              </a:pathLst>
            </a:custGeom>
            <a:noFill/>
            <a:ln w="38100" cmpd="sng">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32" name="Text Box 13"/>
            <p:cNvSpPr txBox="1">
              <a:spLocks noChangeArrowheads="1"/>
            </p:cNvSpPr>
            <p:nvPr/>
          </p:nvSpPr>
          <p:spPr bwMode="auto">
            <a:xfrm>
              <a:off x="4020" y="2895"/>
              <a:ext cx="3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s-MX" sz="2400">
                  <a:effectLst>
                    <a:outerShdw blurRad="38100" dist="38100" dir="2700000" algn="tl">
                      <a:srgbClr val="C0C0C0"/>
                    </a:outerShdw>
                  </a:effectLst>
                  <a:latin typeface="Times New Roman" pitchFamily="18" charset="0"/>
                </a:rPr>
                <a:t>D</a:t>
              </a:r>
              <a:endParaRPr lang="es-ES" sz="2400">
                <a:effectLst>
                  <a:outerShdw blurRad="38100" dist="38100" dir="2700000" algn="tl">
                    <a:srgbClr val="C0C0C0"/>
                  </a:outerShdw>
                </a:effectLst>
                <a:latin typeface="Times New Roman" pitchFamily="18" charset="0"/>
              </a:endParaRPr>
            </a:p>
          </p:txBody>
        </p:sp>
      </p:grpSp>
      <p:sp>
        <p:nvSpPr>
          <p:cNvPr id="33" name="CuadroTexto 32"/>
          <p:cNvSpPr txBox="1"/>
          <p:nvPr/>
        </p:nvSpPr>
        <p:spPr>
          <a:xfrm>
            <a:off x="525689" y="2032000"/>
            <a:ext cx="2183107" cy="646331"/>
          </a:xfrm>
          <a:prstGeom prst="rect">
            <a:avLst/>
          </a:prstGeom>
          <a:noFill/>
        </p:spPr>
        <p:txBody>
          <a:bodyPr wrap="square" rtlCol="0">
            <a:spAutoFit/>
          </a:bodyPr>
          <a:lstStyle/>
          <a:p>
            <a:r>
              <a:rPr lang="es-CL" dirty="0" smtClean="0"/>
              <a:t>Desplazamientos sobre la curva</a:t>
            </a:r>
            <a:endParaRPr lang="es-CL" dirty="0"/>
          </a:p>
        </p:txBody>
      </p:sp>
      <p:sp>
        <p:nvSpPr>
          <p:cNvPr id="35" name="CuadroTexto 34"/>
          <p:cNvSpPr txBox="1"/>
          <p:nvPr/>
        </p:nvSpPr>
        <p:spPr>
          <a:xfrm>
            <a:off x="509405" y="3193597"/>
            <a:ext cx="1789295" cy="646331"/>
          </a:xfrm>
          <a:prstGeom prst="rect">
            <a:avLst/>
          </a:prstGeom>
          <a:noFill/>
        </p:spPr>
        <p:txBody>
          <a:bodyPr wrap="square" rtlCol="0">
            <a:spAutoFit/>
          </a:bodyPr>
          <a:lstStyle/>
          <a:p>
            <a:r>
              <a:rPr lang="es-CL" dirty="0" smtClean="0"/>
              <a:t>Desplazamientos de la curva</a:t>
            </a:r>
            <a:endParaRPr lang="es-CL" dirty="0"/>
          </a:p>
        </p:txBody>
      </p:sp>
    </p:spTree>
    <p:extLst>
      <p:ext uri="{BB962C8B-B14F-4D97-AF65-F5344CB8AC3E}">
        <p14:creationId xmlns:p14="http://schemas.microsoft.com/office/powerpoint/2010/main" val="1576886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500"/>
                                        <p:tgtEl>
                                          <p:spTgt spid="33"/>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xit" presetSubtype="4" fill="hold" grpId="1" nodeType="clickEffect">
                                  <p:stCondLst>
                                    <p:cond delay="0"/>
                                  </p:stCondLst>
                                  <p:childTnLst>
                                    <p:animEffect transition="out" filter="wipe(down)">
                                      <p:cBhvr>
                                        <p:cTn id="17" dur="500"/>
                                        <p:tgtEl>
                                          <p:spTgt spid="33"/>
                                        </p:tgtEl>
                                      </p:cBhvr>
                                    </p:animEffect>
                                    <p:set>
                                      <p:cBhvr>
                                        <p:cTn id="18" dur="1" fill="hold">
                                          <p:stCondLst>
                                            <p:cond delay="499"/>
                                          </p:stCondLst>
                                        </p:cTn>
                                        <p:tgtEl>
                                          <p:spTgt spid="33"/>
                                        </p:tgtEl>
                                        <p:attrNameLst>
                                          <p:attrName>style.visibility</p:attrName>
                                        </p:attrNameLst>
                                      </p:cBhvr>
                                      <p:to>
                                        <p:strVal val="hidden"/>
                                      </p:to>
                                    </p:set>
                                  </p:childTnLst>
                                </p:cTn>
                              </p:par>
                              <p:par>
                                <p:cTn id="19" presetID="22" presetClass="exit" presetSubtype="4" fill="hold" nodeType="withEffect">
                                  <p:stCondLst>
                                    <p:cond delay="0"/>
                                  </p:stCondLst>
                                  <p:childTnLst>
                                    <p:animEffect transition="out" filter="wipe(down)">
                                      <p:cBhvr>
                                        <p:cTn id="20" dur="500"/>
                                        <p:tgtEl>
                                          <p:spTgt spid="6"/>
                                        </p:tgtEl>
                                      </p:cBhvr>
                                    </p:animEffect>
                                    <p:set>
                                      <p:cBhvr>
                                        <p:cTn id="21" dur="1" fill="hold">
                                          <p:stCondLst>
                                            <p:cond delay="499"/>
                                          </p:stCondLst>
                                        </p:cTn>
                                        <p:tgtEl>
                                          <p:spTgt spid="6"/>
                                        </p:tgtEl>
                                        <p:attrNameLst>
                                          <p:attrName>style.visibility</p:attrName>
                                        </p:attrNameLst>
                                      </p:cBhvr>
                                      <p:to>
                                        <p:strVal val="hidden"/>
                                      </p:to>
                                    </p:set>
                                  </p:childTnLst>
                                </p:cTn>
                              </p:par>
                              <p:par>
                                <p:cTn id="22" presetID="22" presetClass="exit" presetSubtype="4" fill="hold" nodeType="withEffect">
                                  <p:stCondLst>
                                    <p:cond delay="0"/>
                                  </p:stCondLst>
                                  <p:childTnLst>
                                    <p:animEffect transition="out" filter="wipe(down)">
                                      <p:cBhvr>
                                        <p:cTn id="23" dur="500"/>
                                        <p:tgtEl>
                                          <p:spTgt spid="13"/>
                                        </p:tgtEl>
                                      </p:cBhvr>
                                    </p:animEffect>
                                    <p:set>
                                      <p:cBhvr>
                                        <p:cTn id="24" dur="1" fill="hold">
                                          <p:stCondLst>
                                            <p:cond delay="499"/>
                                          </p:stCondLst>
                                        </p:cTn>
                                        <p:tgtEl>
                                          <p:spTgt spid="13"/>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2"/>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0"/>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3" grpId="1"/>
      <p:bldP spid="3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4. OFERTA DE BIENES Y SERVICIOS</a:t>
            </a:r>
            <a:endParaRPr lang="es-CL" dirty="0"/>
          </a:p>
        </p:txBody>
      </p:sp>
      <p:sp>
        <p:nvSpPr>
          <p:cNvPr id="8" name="Text Box 6"/>
          <p:cNvSpPr txBox="1">
            <a:spLocks noGrp="1" noChangeArrowheads="1"/>
          </p:cNvSpPr>
          <p:nvPr>
            <p:ph idx="1"/>
          </p:nvPr>
        </p:nvSpPr>
        <p:spPr bwMode="auto">
          <a:xfrm>
            <a:off x="838199" y="1825625"/>
            <a:ext cx="10776045" cy="333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s-MX" altLang="es-MX" sz="1800" b="1" dirty="0">
                <a:solidFill>
                  <a:srgbClr val="FF9900"/>
                </a:solidFill>
              </a:rPr>
              <a:t>Oferta por un bien o servicio:</a:t>
            </a:r>
          </a:p>
          <a:p>
            <a:pPr eaLnBrk="1" hangingPunct="1">
              <a:spcBef>
                <a:spcPct val="0"/>
              </a:spcBef>
              <a:buFontTx/>
              <a:buNone/>
            </a:pPr>
            <a:endParaRPr lang="es-MX" altLang="es-MX" sz="1800" dirty="0"/>
          </a:p>
          <a:p>
            <a:pPr algn="ctr" eaLnBrk="1" hangingPunct="1">
              <a:spcBef>
                <a:spcPct val="0"/>
              </a:spcBef>
              <a:buFontTx/>
              <a:buNone/>
            </a:pPr>
            <a:r>
              <a:rPr lang="es-MX" altLang="es-MX" sz="1800" dirty="0"/>
              <a:t>“</a:t>
            </a:r>
            <a:r>
              <a:rPr lang="es-ES" altLang="es-MX" sz="1800" b="1" u="sng" dirty="0"/>
              <a:t>Cantidades máximas</a:t>
            </a:r>
            <a:r>
              <a:rPr lang="es-ES" altLang="es-MX" sz="1800" dirty="0"/>
              <a:t> del bien o servicio que una empresa está </a:t>
            </a:r>
            <a:r>
              <a:rPr lang="es-ES" altLang="es-MX" sz="1800" b="1" dirty="0">
                <a:solidFill>
                  <a:schemeClr val="hlink"/>
                </a:solidFill>
              </a:rPr>
              <a:t>dispuesta</a:t>
            </a:r>
            <a:r>
              <a:rPr lang="es-ES" altLang="es-MX" sz="1800" b="1" dirty="0"/>
              <a:t> </a:t>
            </a:r>
            <a:r>
              <a:rPr lang="es-ES" altLang="es-MX" sz="1800" dirty="0"/>
              <a:t>y es </a:t>
            </a:r>
            <a:r>
              <a:rPr lang="es-ES" altLang="es-MX" sz="1800" b="1" dirty="0">
                <a:solidFill>
                  <a:schemeClr val="hlink"/>
                </a:solidFill>
              </a:rPr>
              <a:t>capaz</a:t>
            </a:r>
            <a:r>
              <a:rPr lang="es-ES" altLang="es-MX" sz="1800" dirty="0"/>
              <a:t> de vender a los distintos precios posibles en una unidad de tiempo</a:t>
            </a:r>
            <a:r>
              <a:rPr lang="es-MX" altLang="es-MX" sz="1800" dirty="0"/>
              <a:t>”.</a:t>
            </a:r>
          </a:p>
          <a:p>
            <a:pPr algn="ctr" eaLnBrk="1" hangingPunct="1">
              <a:spcBef>
                <a:spcPct val="0"/>
              </a:spcBef>
              <a:buFontTx/>
              <a:buNone/>
            </a:pPr>
            <a:endParaRPr lang="es-MX" altLang="es-MX" sz="1800" dirty="0"/>
          </a:p>
          <a:p>
            <a:pPr algn="ctr" eaLnBrk="1" hangingPunct="1">
              <a:spcBef>
                <a:spcPct val="0"/>
              </a:spcBef>
              <a:buFontTx/>
              <a:buNone/>
            </a:pPr>
            <a:endParaRPr lang="es-MX" altLang="es-MX" sz="1800" dirty="0"/>
          </a:p>
          <a:p>
            <a:pPr algn="ctr" eaLnBrk="1" hangingPunct="1">
              <a:spcBef>
                <a:spcPct val="0"/>
              </a:spcBef>
              <a:buFontTx/>
              <a:buNone/>
            </a:pPr>
            <a:r>
              <a:rPr lang="es-MX" altLang="es-MX" sz="1800" dirty="0"/>
              <a:t>“</a:t>
            </a:r>
            <a:r>
              <a:rPr lang="es-MX" altLang="es-MX" sz="1800" b="1" u="sng" dirty="0"/>
              <a:t>Precios mínimos</a:t>
            </a:r>
            <a:r>
              <a:rPr lang="es-MX" altLang="es-MX" sz="1800" dirty="0"/>
              <a:t> que una empresa está </a:t>
            </a:r>
            <a:r>
              <a:rPr lang="es-MX" altLang="es-MX" sz="1800" b="1" dirty="0">
                <a:solidFill>
                  <a:schemeClr val="hlink"/>
                </a:solidFill>
              </a:rPr>
              <a:t>dispuesta</a:t>
            </a:r>
            <a:r>
              <a:rPr lang="es-MX" altLang="es-MX" sz="1800" dirty="0"/>
              <a:t> y es </a:t>
            </a:r>
            <a:r>
              <a:rPr lang="es-MX" altLang="es-MX" sz="1800" b="1" dirty="0">
                <a:solidFill>
                  <a:schemeClr val="hlink"/>
                </a:solidFill>
              </a:rPr>
              <a:t>capaz</a:t>
            </a:r>
            <a:r>
              <a:rPr lang="es-MX" altLang="es-MX" sz="1800" dirty="0"/>
              <a:t> de cobrar por las distintas cantidades posibles en una unidad de tiempo”.</a:t>
            </a:r>
          </a:p>
          <a:p>
            <a:pPr algn="ctr" eaLnBrk="1" hangingPunct="1">
              <a:spcBef>
                <a:spcPct val="0"/>
              </a:spcBef>
              <a:buFontTx/>
              <a:buNone/>
            </a:pPr>
            <a:endParaRPr lang="es-MX" altLang="es-MX" sz="1800" dirty="0"/>
          </a:p>
          <a:p>
            <a:pPr algn="ctr" eaLnBrk="1" hangingPunct="1">
              <a:spcBef>
                <a:spcPct val="0"/>
              </a:spcBef>
              <a:buFontTx/>
              <a:buNone/>
            </a:pPr>
            <a:endParaRPr lang="es-MX" altLang="es-MX" sz="1800" dirty="0"/>
          </a:p>
          <a:p>
            <a:pPr algn="ctr" eaLnBrk="1" hangingPunct="1">
              <a:spcBef>
                <a:spcPct val="0"/>
              </a:spcBef>
              <a:buFontTx/>
              <a:buNone/>
            </a:pPr>
            <a:endParaRPr lang="es-MX" altLang="es-MX" sz="1800" dirty="0"/>
          </a:p>
          <a:p>
            <a:pPr algn="ctr" eaLnBrk="1" hangingPunct="1">
              <a:spcBef>
                <a:spcPct val="0"/>
              </a:spcBef>
              <a:buFontTx/>
              <a:buNone/>
            </a:pPr>
            <a:r>
              <a:rPr lang="es-MX" altLang="es-MX" sz="1800" dirty="0"/>
              <a:t>Precio representa el </a:t>
            </a:r>
            <a:r>
              <a:rPr lang="es-MX" altLang="es-MX" sz="1800" b="1" dirty="0">
                <a:solidFill>
                  <a:schemeClr val="hlink"/>
                </a:solidFill>
              </a:rPr>
              <a:t>costo privado</a:t>
            </a:r>
            <a:r>
              <a:rPr lang="es-MX" altLang="es-MX" sz="1800" dirty="0"/>
              <a:t> de la empresa de colocar las distintas cantidades en el mercado, incluyendo el costo de oportunidad.</a:t>
            </a:r>
            <a:endParaRPr lang="es-ES" altLang="es-MX" sz="1800" dirty="0"/>
          </a:p>
        </p:txBody>
      </p:sp>
    </p:spTree>
    <p:extLst>
      <p:ext uri="{BB962C8B-B14F-4D97-AF65-F5344CB8AC3E}">
        <p14:creationId xmlns:p14="http://schemas.microsoft.com/office/powerpoint/2010/main" val="36469161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4. OFERTA DE BIENES Y SERVICIOS</a:t>
            </a:r>
            <a:endParaRPr lang="es-CL" dirty="0"/>
          </a:p>
        </p:txBody>
      </p:sp>
      <p:cxnSp>
        <p:nvCxnSpPr>
          <p:cNvPr id="5" name="Conector recto de flecha 4"/>
          <p:cNvCxnSpPr/>
          <p:nvPr/>
        </p:nvCxnSpPr>
        <p:spPr>
          <a:xfrm flipV="1">
            <a:off x="3213100" y="1690688"/>
            <a:ext cx="38100" cy="44862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Conector recto de flecha 6"/>
          <p:cNvCxnSpPr/>
          <p:nvPr/>
        </p:nvCxnSpPr>
        <p:spPr>
          <a:xfrm>
            <a:off x="3213100" y="6156326"/>
            <a:ext cx="70993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Conector recto 11"/>
          <p:cNvCxnSpPr/>
          <p:nvPr/>
        </p:nvCxnSpPr>
        <p:spPr>
          <a:xfrm>
            <a:off x="3213100" y="3439236"/>
            <a:ext cx="4338642" cy="1687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sp>
        <p:nvSpPr>
          <p:cNvPr id="15" name="CuadroTexto 14"/>
          <p:cNvSpPr txBox="1"/>
          <p:nvPr/>
        </p:nvSpPr>
        <p:spPr>
          <a:xfrm>
            <a:off x="2729552" y="3302758"/>
            <a:ext cx="860919" cy="523220"/>
          </a:xfrm>
          <a:prstGeom prst="rect">
            <a:avLst/>
          </a:prstGeom>
          <a:noFill/>
        </p:spPr>
        <p:txBody>
          <a:bodyPr wrap="square" rtlCol="0">
            <a:spAutoFit/>
          </a:bodyPr>
          <a:lstStyle/>
          <a:p>
            <a:r>
              <a:rPr lang="es-CL" sz="2800" dirty="0" smtClean="0"/>
              <a:t>P</a:t>
            </a:r>
            <a:r>
              <a:rPr lang="es-CL" sz="1200" dirty="0" smtClean="0"/>
              <a:t>0</a:t>
            </a:r>
            <a:endParaRPr lang="es-CL" sz="1200" dirty="0"/>
          </a:p>
        </p:txBody>
      </p:sp>
      <p:sp>
        <p:nvSpPr>
          <p:cNvPr id="16" name="CuadroTexto 15"/>
          <p:cNvSpPr txBox="1"/>
          <p:nvPr/>
        </p:nvSpPr>
        <p:spPr>
          <a:xfrm>
            <a:off x="7301471" y="6289754"/>
            <a:ext cx="754742" cy="523220"/>
          </a:xfrm>
          <a:prstGeom prst="rect">
            <a:avLst/>
          </a:prstGeom>
          <a:noFill/>
        </p:spPr>
        <p:txBody>
          <a:bodyPr wrap="square" rtlCol="0">
            <a:spAutoFit/>
          </a:bodyPr>
          <a:lstStyle/>
          <a:p>
            <a:r>
              <a:rPr lang="es-CL" sz="2800" dirty="0" smtClean="0"/>
              <a:t>q</a:t>
            </a:r>
            <a:r>
              <a:rPr lang="es-CL" sz="1200" dirty="0" smtClean="0"/>
              <a:t>0</a:t>
            </a:r>
            <a:endParaRPr lang="es-CL" sz="1200" dirty="0"/>
          </a:p>
        </p:txBody>
      </p:sp>
      <p:sp>
        <p:nvSpPr>
          <p:cNvPr id="18" name="CuadroTexto 17"/>
          <p:cNvSpPr txBox="1"/>
          <p:nvPr/>
        </p:nvSpPr>
        <p:spPr>
          <a:xfrm>
            <a:off x="2871107" y="1429078"/>
            <a:ext cx="435429" cy="523220"/>
          </a:xfrm>
          <a:prstGeom prst="rect">
            <a:avLst/>
          </a:prstGeom>
          <a:noFill/>
        </p:spPr>
        <p:txBody>
          <a:bodyPr wrap="square" rtlCol="0">
            <a:spAutoFit/>
          </a:bodyPr>
          <a:lstStyle/>
          <a:p>
            <a:r>
              <a:rPr lang="es-CL" sz="2800" dirty="0" smtClean="0"/>
              <a:t>P</a:t>
            </a:r>
            <a:endParaRPr lang="es-CL" sz="2800" dirty="0"/>
          </a:p>
        </p:txBody>
      </p:sp>
      <p:sp>
        <p:nvSpPr>
          <p:cNvPr id="19" name="CuadroTexto 18"/>
          <p:cNvSpPr txBox="1"/>
          <p:nvPr/>
        </p:nvSpPr>
        <p:spPr>
          <a:xfrm flipH="1">
            <a:off x="9697719" y="6176390"/>
            <a:ext cx="819695" cy="523220"/>
          </a:xfrm>
          <a:prstGeom prst="rect">
            <a:avLst/>
          </a:prstGeom>
          <a:noFill/>
        </p:spPr>
        <p:txBody>
          <a:bodyPr wrap="square" rtlCol="0">
            <a:spAutoFit/>
          </a:bodyPr>
          <a:lstStyle/>
          <a:p>
            <a:r>
              <a:rPr lang="es-CL" sz="2800" dirty="0"/>
              <a:t>q</a:t>
            </a:r>
          </a:p>
        </p:txBody>
      </p:sp>
      <p:grpSp>
        <p:nvGrpSpPr>
          <p:cNvPr id="17" name="Group 14"/>
          <p:cNvGrpSpPr>
            <a:grpSpLocks/>
          </p:cNvGrpSpPr>
          <p:nvPr/>
        </p:nvGrpSpPr>
        <p:grpSpPr bwMode="auto">
          <a:xfrm>
            <a:off x="3875964" y="1514902"/>
            <a:ext cx="5513695" cy="3916908"/>
            <a:chOff x="2278" y="1123"/>
            <a:chExt cx="2025" cy="1946"/>
          </a:xfrm>
        </p:grpSpPr>
        <p:sp>
          <p:nvSpPr>
            <p:cNvPr id="20" name="Freeform 15"/>
            <p:cNvSpPr>
              <a:spLocks/>
            </p:cNvSpPr>
            <p:nvPr/>
          </p:nvSpPr>
          <p:spPr bwMode="auto">
            <a:xfrm rot="-5400000">
              <a:off x="2260" y="1422"/>
              <a:ext cx="1665" cy="1629"/>
            </a:xfrm>
            <a:custGeom>
              <a:avLst/>
              <a:gdLst>
                <a:gd name="T0" fmla="*/ 0 w 1296"/>
                <a:gd name="T1" fmla="*/ 0 h 1296"/>
                <a:gd name="T2" fmla="*/ 2844 w 1296"/>
                <a:gd name="T3" fmla="*/ 5087 h 1296"/>
                <a:gd name="T4" fmla="*/ 9616 w 1296"/>
                <a:gd name="T5" fmla="*/ 8075 h 1296"/>
                <a:gd name="T6" fmla="*/ 0 60000 65536"/>
                <a:gd name="T7" fmla="*/ 0 60000 65536"/>
                <a:gd name="T8" fmla="*/ 0 60000 65536"/>
              </a:gdLst>
              <a:ahLst/>
              <a:cxnLst>
                <a:cxn ang="T6">
                  <a:pos x="T0" y="T1"/>
                </a:cxn>
                <a:cxn ang="T7">
                  <a:pos x="T2" y="T3"/>
                </a:cxn>
                <a:cxn ang="T8">
                  <a:pos x="T4" y="T5"/>
                </a:cxn>
              </a:cxnLst>
              <a:rect l="0" t="0" r="r" b="b"/>
              <a:pathLst>
                <a:path w="1296" h="1296">
                  <a:moveTo>
                    <a:pt x="0" y="0"/>
                  </a:moveTo>
                  <a:cubicBezTo>
                    <a:pt x="84" y="300"/>
                    <a:pt x="168" y="600"/>
                    <a:pt x="384" y="816"/>
                  </a:cubicBezTo>
                  <a:cubicBezTo>
                    <a:pt x="600" y="1032"/>
                    <a:pt x="948" y="1164"/>
                    <a:pt x="1296" y="1296"/>
                  </a:cubicBezTo>
                </a:path>
              </a:pathLst>
            </a:custGeom>
            <a:noFill/>
            <a:ln w="38100" cmpd="sng">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21" name="Text Box 16"/>
            <p:cNvSpPr txBox="1">
              <a:spLocks noChangeArrowheads="1"/>
            </p:cNvSpPr>
            <p:nvPr/>
          </p:nvSpPr>
          <p:spPr bwMode="auto">
            <a:xfrm rot="21568436">
              <a:off x="3919" y="1123"/>
              <a:ext cx="38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s-MX" sz="2400">
                  <a:effectLst>
                    <a:outerShdw blurRad="38100" dist="38100" dir="2700000" algn="tl">
                      <a:srgbClr val="C0C0C0"/>
                    </a:outerShdw>
                  </a:effectLst>
                  <a:latin typeface="Times New Roman" pitchFamily="18" charset="0"/>
                </a:rPr>
                <a:t>S</a:t>
              </a:r>
              <a:endParaRPr lang="es-ES" sz="2400">
                <a:effectLst>
                  <a:outerShdw blurRad="38100" dist="38100" dir="2700000" algn="tl">
                    <a:srgbClr val="C0C0C0"/>
                  </a:outerShdw>
                </a:effectLst>
                <a:latin typeface="Times New Roman" pitchFamily="18" charset="0"/>
              </a:endParaRPr>
            </a:p>
          </p:txBody>
        </p:sp>
      </p:grpSp>
      <p:cxnSp>
        <p:nvCxnSpPr>
          <p:cNvPr id="22" name="Conector recto 21"/>
          <p:cNvCxnSpPr/>
          <p:nvPr/>
        </p:nvCxnSpPr>
        <p:spPr>
          <a:xfrm>
            <a:off x="7551742" y="3473853"/>
            <a:ext cx="0" cy="2702537"/>
          </a:xfrm>
          <a:prstGeom prst="line">
            <a:avLst/>
          </a:prstGeom>
          <a:ln w="25400">
            <a:solidFill>
              <a:schemeClr val="accent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104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wipe(down)">
                                      <p:cBhvr>
                                        <p:cTn id="17" dur="500"/>
                                        <p:tgtEl>
                                          <p:spTgt spid="17"/>
                                        </p:tgtEl>
                                      </p:cBhvr>
                                    </p:animEffect>
                                  </p:childTnLst>
                                </p:cTn>
                              </p:par>
                              <p:par>
                                <p:cTn id="18" presetID="1" presetClass="entr" presetSubtype="0" fill="hold" nodeType="withEffect">
                                  <p:stCondLst>
                                    <p:cond delay="0"/>
                                  </p:stCondLst>
                                  <p:childTnLst>
                                    <p:set>
                                      <p:cBhvr>
                                        <p:cTn id="19"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4. OFERTA DE BIENES Y SERVICIOS</a:t>
            </a:r>
            <a:endParaRPr lang="es-CL" dirty="0"/>
          </a:p>
        </p:txBody>
      </p:sp>
      <p:sp>
        <p:nvSpPr>
          <p:cNvPr id="3" name="Marcador de contenido 2"/>
          <p:cNvSpPr>
            <a:spLocks noGrp="1"/>
          </p:cNvSpPr>
          <p:nvPr>
            <p:ph idx="1"/>
          </p:nvPr>
        </p:nvSpPr>
        <p:spPr>
          <a:xfrm>
            <a:off x="838200" y="1825625"/>
            <a:ext cx="10515600" cy="4875426"/>
          </a:xfrm>
        </p:spPr>
        <p:txBody>
          <a:bodyPr/>
          <a:lstStyle/>
          <a:p>
            <a:pPr>
              <a:spcBef>
                <a:spcPct val="0"/>
              </a:spcBef>
              <a:buNone/>
            </a:pPr>
            <a:r>
              <a:rPr lang="es-MX" altLang="es-MX" sz="3200" b="1" dirty="0" smtClean="0">
                <a:solidFill>
                  <a:srgbClr val="FF9900"/>
                </a:solidFill>
              </a:rPr>
              <a:t>Variables que afectan la Oferta:</a:t>
            </a:r>
          </a:p>
          <a:p>
            <a:pPr lvl="2">
              <a:spcBef>
                <a:spcPct val="0"/>
              </a:spcBef>
              <a:buNone/>
            </a:pPr>
            <a:endParaRPr lang="es-ES" altLang="es-MX" dirty="0" smtClean="0">
              <a:solidFill>
                <a:schemeClr val="hlink"/>
              </a:solidFill>
            </a:endParaRPr>
          </a:p>
          <a:p>
            <a:pPr lvl="2">
              <a:spcBef>
                <a:spcPct val="0"/>
              </a:spcBef>
              <a:buNone/>
            </a:pPr>
            <a:r>
              <a:rPr lang="es-ES" altLang="es-MX" sz="2800" dirty="0" smtClean="0">
                <a:solidFill>
                  <a:schemeClr val="hlink"/>
                </a:solidFill>
              </a:rPr>
              <a:t>	p</a:t>
            </a:r>
            <a:r>
              <a:rPr lang="es-ES" altLang="es-MX" sz="2800" dirty="0" smtClean="0"/>
              <a:t>  </a:t>
            </a:r>
            <a:r>
              <a:rPr lang="es-ES" altLang="es-MX" sz="2800" b="1" dirty="0" smtClean="0"/>
              <a:t>(+)</a:t>
            </a:r>
            <a:r>
              <a:rPr lang="es-ES" altLang="es-MX" sz="2800" dirty="0" smtClean="0"/>
              <a:t>: precio del bien</a:t>
            </a:r>
          </a:p>
          <a:p>
            <a:pPr lvl="2">
              <a:spcBef>
                <a:spcPct val="0"/>
              </a:spcBef>
              <a:buNone/>
            </a:pPr>
            <a:r>
              <a:rPr lang="es-ES" altLang="es-MX" sz="2800" dirty="0" smtClean="0">
                <a:solidFill>
                  <a:schemeClr val="hlink"/>
                </a:solidFill>
              </a:rPr>
              <a:t>	w</a:t>
            </a:r>
            <a:r>
              <a:rPr lang="es-ES" altLang="es-MX" sz="2800" dirty="0" smtClean="0"/>
              <a:t>  </a:t>
            </a:r>
            <a:r>
              <a:rPr lang="es-ES" altLang="es-MX" sz="2800" b="1" dirty="0" smtClean="0"/>
              <a:t>(-)</a:t>
            </a:r>
            <a:r>
              <a:rPr lang="es-ES" altLang="es-MX" sz="2800" dirty="0" smtClean="0"/>
              <a:t>: precio de los factores productivos Capital, Trabajo, Tierra, etc.</a:t>
            </a:r>
          </a:p>
          <a:p>
            <a:pPr lvl="2">
              <a:spcBef>
                <a:spcPct val="0"/>
              </a:spcBef>
              <a:buNone/>
            </a:pPr>
            <a:r>
              <a:rPr lang="es-ES" altLang="es-MX" sz="2800" dirty="0" smtClean="0">
                <a:solidFill>
                  <a:schemeClr val="hlink"/>
                </a:solidFill>
              </a:rPr>
              <a:t>	A  </a:t>
            </a:r>
            <a:r>
              <a:rPr lang="es-ES" altLang="es-MX" sz="2800" b="1" dirty="0" smtClean="0"/>
              <a:t>(+)</a:t>
            </a:r>
            <a:r>
              <a:rPr lang="es-ES" altLang="es-MX" sz="2800" dirty="0" smtClean="0"/>
              <a:t>: tecnología</a:t>
            </a:r>
          </a:p>
          <a:p>
            <a:pPr lvl="2">
              <a:spcBef>
                <a:spcPct val="0"/>
              </a:spcBef>
              <a:buNone/>
            </a:pPr>
            <a:r>
              <a:rPr lang="es-ES" altLang="es-MX" sz="2800" dirty="0" smtClean="0">
                <a:solidFill>
                  <a:schemeClr val="hlink"/>
                </a:solidFill>
              </a:rPr>
              <a:t>	p</a:t>
            </a:r>
            <a:r>
              <a:rPr lang="es-ES" altLang="es-MX" sz="2800" baseline="-25000" dirty="0" smtClean="0">
                <a:solidFill>
                  <a:schemeClr val="hlink"/>
                </a:solidFill>
              </a:rPr>
              <a:t>2</a:t>
            </a:r>
            <a:r>
              <a:rPr lang="es-ES" altLang="es-MX" sz="2800" dirty="0" smtClean="0"/>
              <a:t> </a:t>
            </a:r>
            <a:r>
              <a:rPr lang="es-ES" altLang="es-MX" sz="2800" b="1" dirty="0" smtClean="0"/>
              <a:t>(-)</a:t>
            </a:r>
            <a:r>
              <a:rPr lang="es-ES" altLang="es-MX" sz="2800" dirty="0" smtClean="0"/>
              <a:t>: precio otros bienes producidos</a:t>
            </a:r>
          </a:p>
          <a:p>
            <a:pPr lvl="2">
              <a:spcBef>
                <a:spcPct val="0"/>
              </a:spcBef>
              <a:buNone/>
            </a:pPr>
            <a:r>
              <a:rPr lang="es-ES" altLang="es-MX" sz="2800" dirty="0" smtClean="0">
                <a:solidFill>
                  <a:schemeClr val="hlink"/>
                </a:solidFill>
              </a:rPr>
              <a:t>	p</a:t>
            </a:r>
            <a:r>
              <a:rPr lang="es-ES" altLang="es-MX" sz="2800" baseline="30000" dirty="0" smtClean="0">
                <a:solidFill>
                  <a:schemeClr val="hlink"/>
                </a:solidFill>
              </a:rPr>
              <a:t>e</a:t>
            </a:r>
            <a:r>
              <a:rPr lang="es-ES" altLang="es-MX" sz="2800" dirty="0" smtClean="0"/>
              <a:t> </a:t>
            </a:r>
            <a:r>
              <a:rPr lang="es-ES" altLang="es-MX" sz="2800" b="1" dirty="0" smtClean="0"/>
              <a:t>(-)</a:t>
            </a:r>
            <a:r>
              <a:rPr lang="es-ES" altLang="es-MX" sz="2800" dirty="0" smtClean="0"/>
              <a:t>: expectativas de precios</a:t>
            </a:r>
          </a:p>
          <a:p>
            <a:pPr lvl="2">
              <a:spcBef>
                <a:spcPct val="0"/>
              </a:spcBef>
              <a:buNone/>
            </a:pPr>
            <a:r>
              <a:rPr lang="es-ES_tradnl" altLang="es-MX" sz="2800" dirty="0" smtClean="0"/>
              <a:t>	</a:t>
            </a:r>
            <a:r>
              <a:rPr lang="es-ES_tradnl" altLang="es-MX" sz="2800" dirty="0" smtClean="0">
                <a:solidFill>
                  <a:schemeClr val="hlink"/>
                </a:solidFill>
              </a:rPr>
              <a:t>E</a:t>
            </a:r>
            <a:r>
              <a:rPr lang="es-ES_tradnl" altLang="es-MX" sz="2800" dirty="0" smtClean="0"/>
              <a:t>  </a:t>
            </a:r>
            <a:r>
              <a:rPr lang="es-ES" altLang="es-MX" sz="2800" b="1" dirty="0" smtClean="0"/>
              <a:t>(+)</a:t>
            </a:r>
            <a:r>
              <a:rPr lang="es-ES_tradnl" altLang="es-MX" sz="2800" dirty="0" smtClean="0"/>
              <a:t>: número de empresas</a:t>
            </a:r>
            <a:endParaRPr lang="es-ES" altLang="es-MX" sz="2800" dirty="0" smtClean="0"/>
          </a:p>
          <a:p>
            <a:pPr marL="0" indent="0">
              <a:buNone/>
            </a:pPr>
            <a:endParaRPr lang="es-CL" dirty="0"/>
          </a:p>
        </p:txBody>
      </p:sp>
    </p:spTree>
    <p:extLst>
      <p:ext uri="{BB962C8B-B14F-4D97-AF65-F5344CB8AC3E}">
        <p14:creationId xmlns:p14="http://schemas.microsoft.com/office/powerpoint/2010/main" val="2714130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OFERTA DE BIENES Y SERVICIOS</a:t>
            </a:r>
            <a:endParaRPr lang="es-CL" dirty="0"/>
          </a:p>
        </p:txBody>
      </p:sp>
      <p:cxnSp>
        <p:nvCxnSpPr>
          <p:cNvPr id="5" name="Conector recto de flecha 4"/>
          <p:cNvCxnSpPr/>
          <p:nvPr/>
        </p:nvCxnSpPr>
        <p:spPr>
          <a:xfrm flipV="1">
            <a:off x="3213100" y="1690688"/>
            <a:ext cx="38100" cy="44862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Conector recto de flecha 6"/>
          <p:cNvCxnSpPr/>
          <p:nvPr/>
        </p:nvCxnSpPr>
        <p:spPr>
          <a:xfrm>
            <a:off x="3213100" y="6156326"/>
            <a:ext cx="70993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Conector recto 11"/>
          <p:cNvCxnSpPr/>
          <p:nvPr/>
        </p:nvCxnSpPr>
        <p:spPr>
          <a:xfrm>
            <a:off x="3251200" y="3771900"/>
            <a:ext cx="4309660" cy="15751"/>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14" name="Conector recto 13"/>
          <p:cNvCxnSpPr/>
          <p:nvPr/>
        </p:nvCxnSpPr>
        <p:spPr>
          <a:xfrm>
            <a:off x="7617598" y="3755573"/>
            <a:ext cx="12700" cy="2366963"/>
          </a:xfrm>
          <a:prstGeom prst="line">
            <a:avLst/>
          </a:prstGeom>
          <a:ln w="25400">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5" name="CuadroTexto 14"/>
          <p:cNvSpPr txBox="1"/>
          <p:nvPr/>
        </p:nvSpPr>
        <p:spPr>
          <a:xfrm>
            <a:off x="2835729" y="3625334"/>
            <a:ext cx="754742" cy="523220"/>
          </a:xfrm>
          <a:prstGeom prst="rect">
            <a:avLst/>
          </a:prstGeom>
          <a:noFill/>
        </p:spPr>
        <p:txBody>
          <a:bodyPr wrap="square" rtlCol="0">
            <a:spAutoFit/>
          </a:bodyPr>
          <a:lstStyle/>
          <a:p>
            <a:r>
              <a:rPr lang="es-CL" sz="2800" dirty="0" smtClean="0"/>
              <a:t>P</a:t>
            </a:r>
            <a:r>
              <a:rPr lang="es-CL" sz="1200" dirty="0" smtClean="0"/>
              <a:t>0</a:t>
            </a:r>
            <a:endParaRPr lang="es-CL" sz="1200" dirty="0"/>
          </a:p>
        </p:txBody>
      </p:sp>
      <p:sp>
        <p:nvSpPr>
          <p:cNvPr id="16" name="CuadroTexto 15"/>
          <p:cNvSpPr txBox="1"/>
          <p:nvPr/>
        </p:nvSpPr>
        <p:spPr>
          <a:xfrm>
            <a:off x="4599215" y="6290235"/>
            <a:ext cx="754742" cy="523220"/>
          </a:xfrm>
          <a:prstGeom prst="rect">
            <a:avLst/>
          </a:prstGeom>
          <a:noFill/>
        </p:spPr>
        <p:txBody>
          <a:bodyPr wrap="square" rtlCol="0">
            <a:spAutoFit/>
          </a:bodyPr>
          <a:lstStyle/>
          <a:p>
            <a:r>
              <a:rPr lang="es-CL" sz="2800" dirty="0"/>
              <a:t>q</a:t>
            </a:r>
            <a:r>
              <a:rPr lang="es-CL" sz="1200" dirty="0" smtClean="0"/>
              <a:t>0</a:t>
            </a:r>
            <a:endParaRPr lang="es-CL" sz="1200" dirty="0"/>
          </a:p>
        </p:txBody>
      </p:sp>
      <p:sp>
        <p:nvSpPr>
          <p:cNvPr id="18" name="CuadroTexto 17"/>
          <p:cNvSpPr txBox="1"/>
          <p:nvPr/>
        </p:nvSpPr>
        <p:spPr>
          <a:xfrm>
            <a:off x="2871107" y="1429078"/>
            <a:ext cx="435429" cy="523220"/>
          </a:xfrm>
          <a:prstGeom prst="rect">
            <a:avLst/>
          </a:prstGeom>
          <a:noFill/>
        </p:spPr>
        <p:txBody>
          <a:bodyPr wrap="square" rtlCol="0">
            <a:spAutoFit/>
          </a:bodyPr>
          <a:lstStyle/>
          <a:p>
            <a:r>
              <a:rPr lang="es-CL" sz="2800" dirty="0" smtClean="0"/>
              <a:t>P</a:t>
            </a:r>
            <a:endParaRPr lang="es-CL" sz="2800" dirty="0"/>
          </a:p>
        </p:txBody>
      </p:sp>
      <p:sp>
        <p:nvSpPr>
          <p:cNvPr id="19" name="CuadroTexto 18"/>
          <p:cNvSpPr txBox="1"/>
          <p:nvPr/>
        </p:nvSpPr>
        <p:spPr>
          <a:xfrm flipH="1">
            <a:off x="9697719" y="6176390"/>
            <a:ext cx="819695" cy="523220"/>
          </a:xfrm>
          <a:prstGeom prst="rect">
            <a:avLst/>
          </a:prstGeom>
          <a:noFill/>
        </p:spPr>
        <p:txBody>
          <a:bodyPr wrap="square" rtlCol="0">
            <a:spAutoFit/>
          </a:bodyPr>
          <a:lstStyle/>
          <a:p>
            <a:r>
              <a:rPr lang="es-CL" sz="2800" dirty="0"/>
              <a:t>q</a:t>
            </a:r>
          </a:p>
        </p:txBody>
      </p:sp>
      <p:cxnSp>
        <p:nvCxnSpPr>
          <p:cNvPr id="6" name="Conector recto de flecha 5"/>
          <p:cNvCxnSpPr/>
          <p:nvPr/>
        </p:nvCxnSpPr>
        <p:spPr>
          <a:xfrm flipH="1" flipV="1">
            <a:off x="6934356" y="3193597"/>
            <a:ext cx="609546" cy="6406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Conector recto de flecha 12"/>
          <p:cNvCxnSpPr/>
          <p:nvPr/>
        </p:nvCxnSpPr>
        <p:spPr>
          <a:xfrm>
            <a:off x="7543902" y="3879132"/>
            <a:ext cx="771071" cy="5388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Conector recto de flecha 21"/>
          <p:cNvCxnSpPr/>
          <p:nvPr/>
        </p:nvCxnSpPr>
        <p:spPr>
          <a:xfrm flipV="1">
            <a:off x="7460662" y="3104007"/>
            <a:ext cx="295942" cy="4521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Conector recto de flecha 25"/>
          <p:cNvCxnSpPr/>
          <p:nvPr/>
        </p:nvCxnSpPr>
        <p:spPr>
          <a:xfrm flipH="1">
            <a:off x="6762750" y="3842179"/>
            <a:ext cx="421286" cy="4297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CuadroTexto 32"/>
          <p:cNvSpPr txBox="1"/>
          <p:nvPr/>
        </p:nvSpPr>
        <p:spPr>
          <a:xfrm>
            <a:off x="525689" y="2032000"/>
            <a:ext cx="2183107" cy="646331"/>
          </a:xfrm>
          <a:prstGeom prst="rect">
            <a:avLst/>
          </a:prstGeom>
          <a:noFill/>
        </p:spPr>
        <p:txBody>
          <a:bodyPr wrap="square" rtlCol="0">
            <a:spAutoFit/>
          </a:bodyPr>
          <a:lstStyle/>
          <a:p>
            <a:r>
              <a:rPr lang="es-CL" dirty="0" smtClean="0"/>
              <a:t>Desplazamientos sobre la curva</a:t>
            </a:r>
            <a:endParaRPr lang="es-CL" dirty="0"/>
          </a:p>
        </p:txBody>
      </p:sp>
      <p:sp>
        <p:nvSpPr>
          <p:cNvPr id="35" name="CuadroTexto 34"/>
          <p:cNvSpPr txBox="1"/>
          <p:nvPr/>
        </p:nvSpPr>
        <p:spPr>
          <a:xfrm>
            <a:off x="509405" y="3193597"/>
            <a:ext cx="1789295" cy="646331"/>
          </a:xfrm>
          <a:prstGeom prst="rect">
            <a:avLst/>
          </a:prstGeom>
          <a:noFill/>
        </p:spPr>
        <p:txBody>
          <a:bodyPr wrap="square" rtlCol="0">
            <a:spAutoFit/>
          </a:bodyPr>
          <a:lstStyle/>
          <a:p>
            <a:r>
              <a:rPr lang="es-CL" dirty="0" smtClean="0"/>
              <a:t>Desplazamientos de la curva</a:t>
            </a:r>
            <a:endParaRPr lang="es-CL" dirty="0"/>
          </a:p>
        </p:txBody>
      </p:sp>
      <p:grpSp>
        <p:nvGrpSpPr>
          <p:cNvPr id="34" name="Group 14"/>
          <p:cNvGrpSpPr>
            <a:grpSpLocks/>
          </p:cNvGrpSpPr>
          <p:nvPr/>
        </p:nvGrpSpPr>
        <p:grpSpPr bwMode="auto">
          <a:xfrm>
            <a:off x="3453929" y="1428351"/>
            <a:ext cx="5461962" cy="3351311"/>
            <a:chOff x="2123" y="1080"/>
            <a:chExt cx="2006" cy="1665"/>
          </a:xfrm>
        </p:grpSpPr>
        <p:sp>
          <p:nvSpPr>
            <p:cNvPr id="36" name="Freeform 15"/>
            <p:cNvSpPr>
              <a:spLocks/>
            </p:cNvSpPr>
            <p:nvPr/>
          </p:nvSpPr>
          <p:spPr bwMode="auto">
            <a:xfrm rot="16200000">
              <a:off x="2105" y="1098"/>
              <a:ext cx="1665" cy="1629"/>
            </a:xfrm>
            <a:custGeom>
              <a:avLst/>
              <a:gdLst>
                <a:gd name="T0" fmla="*/ 0 w 1296"/>
                <a:gd name="T1" fmla="*/ 0 h 1296"/>
                <a:gd name="T2" fmla="*/ 2844 w 1296"/>
                <a:gd name="T3" fmla="*/ 5087 h 1296"/>
                <a:gd name="T4" fmla="*/ 9616 w 1296"/>
                <a:gd name="T5" fmla="*/ 8075 h 1296"/>
                <a:gd name="T6" fmla="*/ 0 60000 65536"/>
                <a:gd name="T7" fmla="*/ 0 60000 65536"/>
                <a:gd name="T8" fmla="*/ 0 60000 65536"/>
              </a:gdLst>
              <a:ahLst/>
              <a:cxnLst>
                <a:cxn ang="T6">
                  <a:pos x="T0" y="T1"/>
                </a:cxn>
                <a:cxn ang="T7">
                  <a:pos x="T2" y="T3"/>
                </a:cxn>
                <a:cxn ang="T8">
                  <a:pos x="T4" y="T5"/>
                </a:cxn>
              </a:cxnLst>
              <a:rect l="0" t="0" r="r" b="b"/>
              <a:pathLst>
                <a:path w="1296" h="1296">
                  <a:moveTo>
                    <a:pt x="0" y="0"/>
                  </a:moveTo>
                  <a:cubicBezTo>
                    <a:pt x="84" y="300"/>
                    <a:pt x="168" y="600"/>
                    <a:pt x="384" y="816"/>
                  </a:cubicBezTo>
                  <a:cubicBezTo>
                    <a:pt x="600" y="1032"/>
                    <a:pt x="948" y="1164"/>
                    <a:pt x="1296" y="1296"/>
                  </a:cubicBezTo>
                </a:path>
              </a:pathLst>
            </a:custGeom>
            <a:noFill/>
            <a:ln w="38100" cmpd="sng">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37" name="Text Box 16"/>
            <p:cNvSpPr txBox="1">
              <a:spLocks noChangeArrowheads="1"/>
            </p:cNvSpPr>
            <p:nvPr/>
          </p:nvSpPr>
          <p:spPr bwMode="auto">
            <a:xfrm rot="21568436">
              <a:off x="3945" y="1295"/>
              <a:ext cx="184"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spcBef>
                  <a:spcPct val="50000"/>
                </a:spcBef>
                <a:defRPr/>
              </a:pPr>
              <a:r>
                <a:rPr lang="es-MX" sz="2400" dirty="0">
                  <a:effectLst>
                    <a:outerShdw blurRad="38100" dist="38100" dir="2700000" algn="tl">
                      <a:srgbClr val="C0C0C0"/>
                    </a:outerShdw>
                  </a:effectLst>
                  <a:latin typeface="Times New Roman" pitchFamily="18" charset="0"/>
                </a:rPr>
                <a:t>S</a:t>
              </a:r>
              <a:endParaRPr lang="es-ES" sz="2400" dirty="0">
                <a:effectLst>
                  <a:outerShdw blurRad="38100" dist="38100" dir="2700000" algn="tl">
                    <a:srgbClr val="C0C0C0"/>
                  </a:outerShdw>
                </a:effectLst>
                <a:latin typeface="Times New Roman" pitchFamily="18" charset="0"/>
              </a:endParaRPr>
            </a:p>
          </p:txBody>
        </p:sp>
      </p:grpSp>
      <p:sp>
        <p:nvSpPr>
          <p:cNvPr id="39" name="Freeform 15"/>
          <p:cNvSpPr>
            <a:spLocks/>
          </p:cNvSpPr>
          <p:nvPr/>
        </p:nvSpPr>
        <p:spPr bwMode="auto">
          <a:xfrm rot="16200000">
            <a:off x="4570439" y="1690823"/>
            <a:ext cx="3351311" cy="4435461"/>
          </a:xfrm>
          <a:custGeom>
            <a:avLst/>
            <a:gdLst>
              <a:gd name="T0" fmla="*/ 0 w 1296"/>
              <a:gd name="T1" fmla="*/ 0 h 1296"/>
              <a:gd name="T2" fmla="*/ 2844 w 1296"/>
              <a:gd name="T3" fmla="*/ 5087 h 1296"/>
              <a:gd name="T4" fmla="*/ 9616 w 1296"/>
              <a:gd name="T5" fmla="*/ 8075 h 1296"/>
              <a:gd name="T6" fmla="*/ 0 60000 65536"/>
              <a:gd name="T7" fmla="*/ 0 60000 65536"/>
              <a:gd name="T8" fmla="*/ 0 60000 65536"/>
            </a:gdLst>
            <a:ahLst/>
            <a:cxnLst>
              <a:cxn ang="T6">
                <a:pos x="T0" y="T1"/>
              </a:cxn>
              <a:cxn ang="T7">
                <a:pos x="T2" y="T3"/>
              </a:cxn>
              <a:cxn ang="T8">
                <a:pos x="T4" y="T5"/>
              </a:cxn>
            </a:cxnLst>
            <a:rect l="0" t="0" r="r" b="b"/>
            <a:pathLst>
              <a:path w="1296" h="1296">
                <a:moveTo>
                  <a:pt x="0" y="0"/>
                </a:moveTo>
                <a:cubicBezTo>
                  <a:pt x="84" y="300"/>
                  <a:pt x="168" y="600"/>
                  <a:pt x="384" y="816"/>
                </a:cubicBezTo>
                <a:cubicBezTo>
                  <a:pt x="600" y="1032"/>
                  <a:pt x="948" y="1164"/>
                  <a:pt x="1296" y="1296"/>
                </a:cubicBezTo>
              </a:path>
            </a:pathLst>
          </a:custGeom>
          <a:noFill/>
          <a:ln w="38100" cmpd="sng">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grpSp>
        <p:nvGrpSpPr>
          <p:cNvPr id="41" name="Group 14"/>
          <p:cNvGrpSpPr>
            <a:grpSpLocks/>
          </p:cNvGrpSpPr>
          <p:nvPr/>
        </p:nvGrpSpPr>
        <p:grpSpPr bwMode="auto">
          <a:xfrm>
            <a:off x="5003719" y="2044515"/>
            <a:ext cx="5513695" cy="3858537"/>
            <a:chOff x="2278" y="1152"/>
            <a:chExt cx="2025" cy="1917"/>
          </a:xfrm>
        </p:grpSpPr>
        <p:sp>
          <p:nvSpPr>
            <p:cNvPr id="42" name="Freeform 15"/>
            <p:cNvSpPr>
              <a:spLocks/>
            </p:cNvSpPr>
            <p:nvPr/>
          </p:nvSpPr>
          <p:spPr bwMode="auto">
            <a:xfrm rot="-5400000">
              <a:off x="2260" y="1422"/>
              <a:ext cx="1665" cy="1629"/>
            </a:xfrm>
            <a:custGeom>
              <a:avLst/>
              <a:gdLst>
                <a:gd name="T0" fmla="*/ 0 w 1296"/>
                <a:gd name="T1" fmla="*/ 0 h 1296"/>
                <a:gd name="T2" fmla="*/ 2844 w 1296"/>
                <a:gd name="T3" fmla="*/ 5087 h 1296"/>
                <a:gd name="T4" fmla="*/ 9616 w 1296"/>
                <a:gd name="T5" fmla="*/ 8075 h 1296"/>
                <a:gd name="T6" fmla="*/ 0 60000 65536"/>
                <a:gd name="T7" fmla="*/ 0 60000 65536"/>
                <a:gd name="T8" fmla="*/ 0 60000 65536"/>
              </a:gdLst>
              <a:ahLst/>
              <a:cxnLst>
                <a:cxn ang="T6">
                  <a:pos x="T0" y="T1"/>
                </a:cxn>
                <a:cxn ang="T7">
                  <a:pos x="T2" y="T3"/>
                </a:cxn>
                <a:cxn ang="T8">
                  <a:pos x="T4" y="T5"/>
                </a:cxn>
              </a:cxnLst>
              <a:rect l="0" t="0" r="r" b="b"/>
              <a:pathLst>
                <a:path w="1296" h="1296">
                  <a:moveTo>
                    <a:pt x="0" y="0"/>
                  </a:moveTo>
                  <a:cubicBezTo>
                    <a:pt x="84" y="300"/>
                    <a:pt x="168" y="600"/>
                    <a:pt x="384" y="816"/>
                  </a:cubicBezTo>
                  <a:cubicBezTo>
                    <a:pt x="600" y="1032"/>
                    <a:pt x="948" y="1164"/>
                    <a:pt x="1296" y="1296"/>
                  </a:cubicBezTo>
                </a:path>
              </a:pathLst>
            </a:custGeom>
            <a:noFill/>
            <a:ln w="38100" cmpd="sng">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43" name="Text Box 16"/>
            <p:cNvSpPr txBox="1">
              <a:spLocks noChangeArrowheads="1"/>
            </p:cNvSpPr>
            <p:nvPr/>
          </p:nvSpPr>
          <p:spPr bwMode="auto">
            <a:xfrm rot="21568436">
              <a:off x="3919" y="1152"/>
              <a:ext cx="384"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endParaRPr lang="es-ES" sz="2400" dirty="0">
                <a:effectLst>
                  <a:outerShdw blurRad="38100" dist="38100" dir="2700000" algn="tl">
                    <a:srgbClr val="C0C0C0"/>
                  </a:outerShdw>
                </a:effectLst>
                <a:latin typeface="Times New Roman" pitchFamily="18" charset="0"/>
              </a:endParaRPr>
            </a:p>
          </p:txBody>
        </p:sp>
      </p:grpSp>
      <p:graphicFrame>
        <p:nvGraphicFramePr>
          <p:cNvPr id="44" name="Tabla 3">
            <a:extLst>
              <a:ext uri="{FF2B5EF4-FFF2-40B4-BE49-F238E27FC236}">
                <a16:creationId xmlns:a16="http://schemas.microsoft.com/office/drawing/2014/main" id="{D7A60D36-B65D-4A66-BB97-A810F6E6FFCB}"/>
              </a:ext>
            </a:extLst>
          </p:cNvPr>
          <p:cNvGraphicFramePr>
            <a:graphicFrameLocks noGrp="1"/>
          </p:cNvGraphicFramePr>
          <p:nvPr>
            <p:extLst>
              <p:ext uri="{D42A27DB-BD31-4B8C-83A1-F6EECF244321}">
                <p14:modId xmlns:p14="http://schemas.microsoft.com/office/powerpoint/2010/main" val="1445617622"/>
              </p:ext>
            </p:extLst>
          </p:nvPr>
        </p:nvGraphicFramePr>
        <p:xfrm>
          <a:off x="9641910" y="21208"/>
          <a:ext cx="2570859" cy="2839582"/>
        </p:xfrm>
        <a:graphic>
          <a:graphicData uri="http://schemas.openxmlformats.org/drawingml/2006/table">
            <a:tbl>
              <a:tblPr firstRow="1" bandRow="1">
                <a:tableStyleId>{5C22544A-7EE6-4342-B048-85BDC9FD1C3A}</a:tableStyleId>
              </a:tblPr>
              <a:tblGrid>
                <a:gridCol w="856953">
                  <a:extLst>
                    <a:ext uri="{9D8B030D-6E8A-4147-A177-3AD203B41FA5}">
                      <a16:colId xmlns:a16="http://schemas.microsoft.com/office/drawing/2014/main" val="2525455538"/>
                    </a:ext>
                  </a:extLst>
                </a:gridCol>
                <a:gridCol w="856953">
                  <a:extLst>
                    <a:ext uri="{9D8B030D-6E8A-4147-A177-3AD203B41FA5}">
                      <a16:colId xmlns:a16="http://schemas.microsoft.com/office/drawing/2014/main" val="3042428834"/>
                    </a:ext>
                  </a:extLst>
                </a:gridCol>
                <a:gridCol w="856953">
                  <a:extLst>
                    <a:ext uri="{9D8B030D-6E8A-4147-A177-3AD203B41FA5}">
                      <a16:colId xmlns:a16="http://schemas.microsoft.com/office/drawing/2014/main" val="2946494715"/>
                    </a:ext>
                  </a:extLst>
                </a:gridCol>
              </a:tblGrid>
              <a:tr h="370840">
                <a:tc>
                  <a:txBody>
                    <a:bodyPr/>
                    <a:lstStyle/>
                    <a:p>
                      <a:pPr algn="ctr"/>
                      <a:r>
                        <a:rPr lang="es-CL" dirty="0"/>
                        <a:t>Variable</a:t>
                      </a:r>
                    </a:p>
                  </a:txBody>
                  <a:tcPr/>
                </a:tc>
                <a:tc>
                  <a:txBody>
                    <a:bodyPr/>
                    <a:lstStyle/>
                    <a:p>
                      <a:pPr algn="ctr"/>
                      <a:r>
                        <a:rPr lang="es-CL" dirty="0"/>
                        <a:t>Aumenta S si:</a:t>
                      </a:r>
                    </a:p>
                  </a:txBody>
                  <a:tcPr/>
                </a:tc>
                <a:tc>
                  <a:txBody>
                    <a:bodyPr/>
                    <a:lstStyle/>
                    <a:p>
                      <a:pPr algn="ctr"/>
                      <a:r>
                        <a:rPr lang="es-CL" dirty="0"/>
                        <a:t>Disminuye S si:</a:t>
                      </a:r>
                    </a:p>
                  </a:txBody>
                  <a:tcPr/>
                </a:tc>
                <a:extLst>
                  <a:ext uri="{0D108BD9-81ED-4DB2-BD59-A6C34878D82A}">
                    <a16:rowId xmlns:a16="http://schemas.microsoft.com/office/drawing/2014/main" val="2604881703"/>
                  </a:ext>
                </a:extLst>
              </a:tr>
              <a:tr h="37084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CL" sz="1800" b="1" dirty="0"/>
                        <a:t>w</a:t>
                      </a:r>
                      <a:endParaRPr lang="es-CL" sz="1800" b="1" baseline="-25000" dirty="0"/>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CL" sz="1800" dirty="0">
                          <a:sym typeface="Symbol" panose="05050102010706020507" pitchFamily="18" charset="2"/>
                        </a:rPr>
                        <a:t></a:t>
                      </a:r>
                      <a:endParaRPr lang="es-CL" sz="1800" dirty="0"/>
                    </a:p>
                  </a:txBody>
                  <a:tcPr anchor="ctr"/>
                </a:tc>
                <a:tc>
                  <a:txBody>
                    <a:bodyPr/>
                    <a:lstStyle/>
                    <a:p>
                      <a:pPr algn="ctr"/>
                      <a:r>
                        <a:rPr lang="es-CL" sz="1800" dirty="0">
                          <a:sym typeface="Symbol" panose="05050102010706020507" pitchFamily="18" charset="2"/>
                        </a:rPr>
                        <a:t></a:t>
                      </a:r>
                      <a:endParaRPr lang="es-CL" sz="1800" dirty="0"/>
                    </a:p>
                  </a:txBody>
                  <a:tcPr anchor="ctr"/>
                </a:tc>
                <a:extLst>
                  <a:ext uri="{0D108BD9-81ED-4DB2-BD59-A6C34878D82A}">
                    <a16:rowId xmlns:a16="http://schemas.microsoft.com/office/drawing/2014/main" val="3588356826"/>
                  </a:ext>
                </a:extLst>
              </a:tr>
              <a:tr h="441822">
                <a:tc>
                  <a:txBody>
                    <a:bodyPr/>
                    <a:lstStyle/>
                    <a:p>
                      <a:pPr algn="ctr"/>
                      <a:r>
                        <a:rPr lang="es-CL" sz="1800" b="1" dirty="0"/>
                        <a:t>A</a:t>
                      </a:r>
                      <a:endParaRPr lang="es-CL" sz="1800" b="1" baseline="-25000" dirty="0"/>
                    </a:p>
                  </a:txBody>
                  <a:tcPr anchor="ctr"/>
                </a:tc>
                <a:tc>
                  <a:txBody>
                    <a:bodyPr/>
                    <a:lstStyle/>
                    <a:p>
                      <a:pPr algn="ctr"/>
                      <a:r>
                        <a:rPr lang="es-CL" sz="1800" dirty="0">
                          <a:sym typeface="Symbol" panose="05050102010706020507" pitchFamily="18" charset="2"/>
                        </a:rPr>
                        <a:t></a:t>
                      </a:r>
                      <a:endParaRPr lang="es-CL" sz="1800" dirty="0"/>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CL" sz="1800" dirty="0">
                          <a:sym typeface="Symbol" panose="05050102010706020507" pitchFamily="18" charset="2"/>
                        </a:rPr>
                        <a:t></a:t>
                      </a:r>
                      <a:endParaRPr lang="es-CL" sz="1800" dirty="0"/>
                    </a:p>
                  </a:txBody>
                  <a:tcPr anchor="ctr"/>
                </a:tc>
                <a:extLst>
                  <a:ext uri="{0D108BD9-81ED-4DB2-BD59-A6C34878D82A}">
                    <a16:rowId xmlns:a16="http://schemas.microsoft.com/office/drawing/2014/main" val="3567041126"/>
                  </a:ext>
                </a:extLst>
              </a:tr>
              <a:tr h="370840">
                <a:tc>
                  <a:txBody>
                    <a:bodyPr/>
                    <a:lstStyle/>
                    <a:p>
                      <a:pPr algn="ctr"/>
                      <a:r>
                        <a:rPr lang="es-CL" sz="1800" b="1" dirty="0"/>
                        <a:t>P</a:t>
                      </a:r>
                      <a:r>
                        <a:rPr lang="es-CL" sz="1800" b="1" baseline="-25000" dirty="0"/>
                        <a:t>2</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 typeface="Symbol" panose="05050102010706020507" pitchFamily="18" charset="2"/>
                        <a:buNone/>
                        <a:tabLst/>
                        <a:defRPr/>
                      </a:pPr>
                      <a:r>
                        <a:rPr lang="es-CL" sz="1800" dirty="0">
                          <a:sym typeface="Symbol" panose="05050102010706020507" pitchFamily="18" charset="2"/>
                        </a:rPr>
                        <a:t></a:t>
                      </a:r>
                      <a:endParaRPr lang="es-CL" sz="1800" dirty="0"/>
                    </a:p>
                  </a:txBody>
                  <a:tcPr anchor="ctr"/>
                </a:tc>
                <a:tc>
                  <a:txBody>
                    <a:bodyPr/>
                    <a:lstStyle/>
                    <a:p>
                      <a:pPr algn="ctr"/>
                      <a:r>
                        <a:rPr lang="es-CL" sz="1800" dirty="0">
                          <a:sym typeface="Symbol" panose="05050102010706020507" pitchFamily="18" charset="2"/>
                        </a:rPr>
                        <a:t></a:t>
                      </a:r>
                    </a:p>
                  </a:txBody>
                  <a:tcPr anchor="ctr"/>
                </a:tc>
                <a:extLst>
                  <a:ext uri="{0D108BD9-81ED-4DB2-BD59-A6C34878D82A}">
                    <a16:rowId xmlns:a16="http://schemas.microsoft.com/office/drawing/2014/main" val="1307822847"/>
                  </a:ext>
                </a:extLst>
              </a:tr>
              <a:tr h="37084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CL" sz="1800" b="1" dirty="0"/>
                        <a:t>P</a:t>
                      </a:r>
                      <a:r>
                        <a:rPr lang="es-CL" sz="1800" b="1" baseline="30000" dirty="0"/>
                        <a:t>e</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CL" sz="1800" dirty="0">
                          <a:sym typeface="Symbol" panose="05050102010706020507" pitchFamily="18" charset="2"/>
                        </a:rPr>
                        <a:t></a:t>
                      </a:r>
                      <a:endParaRPr lang="es-CL" sz="1800" dirty="0"/>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CL" sz="1800" dirty="0">
                          <a:sym typeface="Symbol" panose="05050102010706020507" pitchFamily="18" charset="2"/>
                        </a:rPr>
                        <a:t></a:t>
                      </a:r>
                      <a:endParaRPr lang="es-CL" sz="1800" dirty="0"/>
                    </a:p>
                  </a:txBody>
                  <a:tcPr anchor="ctr"/>
                </a:tc>
                <a:extLst>
                  <a:ext uri="{0D108BD9-81ED-4DB2-BD59-A6C34878D82A}">
                    <a16:rowId xmlns:a16="http://schemas.microsoft.com/office/drawing/2014/main" val="1782913095"/>
                  </a:ext>
                </a:extLst>
              </a:tr>
              <a:tr h="370840">
                <a:tc>
                  <a:txBody>
                    <a:bodyPr/>
                    <a:lstStyle/>
                    <a:p>
                      <a:pPr algn="ctr"/>
                      <a:r>
                        <a:rPr lang="es-CL" sz="1800" b="1" dirty="0"/>
                        <a:t>E</a:t>
                      </a:r>
                      <a:endParaRPr lang="es-CL" sz="1800" b="1" baseline="30000" dirty="0"/>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CL" sz="1800" dirty="0">
                          <a:sym typeface="Symbol" panose="05050102010706020507" pitchFamily="18" charset="2"/>
                        </a:rPr>
                        <a:t></a:t>
                      </a:r>
                      <a:endParaRPr lang="es-CL" sz="1800" dirty="0"/>
                    </a:p>
                  </a:txBody>
                  <a:tcPr anchor="ctr"/>
                </a:tc>
                <a:tc>
                  <a:txBody>
                    <a:bodyPr/>
                    <a:lstStyle/>
                    <a:p>
                      <a:pPr algn="ctr"/>
                      <a:r>
                        <a:rPr lang="es-CL" sz="1800" dirty="0">
                          <a:sym typeface="Symbol" panose="05050102010706020507" pitchFamily="18" charset="2"/>
                        </a:rPr>
                        <a:t></a:t>
                      </a:r>
                      <a:endParaRPr lang="es-CL" sz="1800" dirty="0"/>
                    </a:p>
                  </a:txBody>
                  <a:tcPr anchor="ctr"/>
                </a:tc>
                <a:extLst>
                  <a:ext uri="{0D108BD9-81ED-4DB2-BD59-A6C34878D82A}">
                    <a16:rowId xmlns:a16="http://schemas.microsoft.com/office/drawing/2014/main" val="2662431238"/>
                  </a:ext>
                </a:extLst>
              </a:tr>
            </a:tbl>
          </a:graphicData>
        </a:graphic>
      </p:graphicFrame>
    </p:spTree>
    <p:extLst>
      <p:ext uri="{BB962C8B-B14F-4D97-AF65-F5344CB8AC3E}">
        <p14:creationId xmlns:p14="http://schemas.microsoft.com/office/powerpoint/2010/main" val="1878985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xit" presetSubtype="4" fill="hold" grpId="1" nodeType="clickEffect">
                                  <p:stCondLst>
                                    <p:cond delay="0"/>
                                  </p:stCondLst>
                                  <p:childTnLst>
                                    <p:animEffect transition="out" filter="wipe(down)">
                                      <p:cBhvr>
                                        <p:cTn id="14" dur="500"/>
                                        <p:tgtEl>
                                          <p:spTgt spid="33"/>
                                        </p:tgtEl>
                                      </p:cBhvr>
                                    </p:animEffect>
                                    <p:set>
                                      <p:cBhvr>
                                        <p:cTn id="15" dur="1" fill="hold">
                                          <p:stCondLst>
                                            <p:cond delay="499"/>
                                          </p:stCondLst>
                                        </p:cTn>
                                        <p:tgtEl>
                                          <p:spTgt spid="33"/>
                                        </p:tgtEl>
                                        <p:attrNameLst>
                                          <p:attrName>style.visibility</p:attrName>
                                        </p:attrNameLst>
                                      </p:cBhvr>
                                      <p:to>
                                        <p:strVal val="hidden"/>
                                      </p:to>
                                    </p:set>
                                  </p:childTnLst>
                                </p:cTn>
                              </p:par>
                              <p:par>
                                <p:cTn id="16" presetID="22" presetClass="exit" presetSubtype="4" fill="hold" nodeType="withEffect">
                                  <p:stCondLst>
                                    <p:cond delay="0"/>
                                  </p:stCondLst>
                                  <p:childTnLst>
                                    <p:animEffect transition="out" filter="wipe(down)">
                                      <p:cBhvr>
                                        <p:cTn id="17" dur="500"/>
                                        <p:tgtEl>
                                          <p:spTgt spid="26"/>
                                        </p:tgtEl>
                                      </p:cBhvr>
                                    </p:animEffect>
                                    <p:set>
                                      <p:cBhvr>
                                        <p:cTn id="18" dur="1" fill="hold">
                                          <p:stCondLst>
                                            <p:cond delay="499"/>
                                          </p:stCondLst>
                                        </p:cTn>
                                        <p:tgtEl>
                                          <p:spTgt spid="26"/>
                                        </p:tgtEl>
                                        <p:attrNameLst>
                                          <p:attrName>style.visibility</p:attrName>
                                        </p:attrNameLst>
                                      </p:cBhvr>
                                      <p:to>
                                        <p:strVal val="hidden"/>
                                      </p:to>
                                    </p:set>
                                  </p:childTnLst>
                                </p:cTn>
                              </p:par>
                              <p:par>
                                <p:cTn id="19" presetID="22" presetClass="exit" presetSubtype="4" fill="hold" nodeType="withEffect">
                                  <p:stCondLst>
                                    <p:cond delay="0"/>
                                  </p:stCondLst>
                                  <p:childTnLst>
                                    <p:animEffect transition="out" filter="wipe(down)">
                                      <p:cBhvr>
                                        <p:cTn id="20" dur="500"/>
                                        <p:tgtEl>
                                          <p:spTgt spid="22"/>
                                        </p:tgtEl>
                                      </p:cBhvr>
                                    </p:animEffect>
                                    <p:set>
                                      <p:cBhvr>
                                        <p:cTn id="21" dur="1" fill="hold">
                                          <p:stCondLst>
                                            <p:cond delay="499"/>
                                          </p:stCondLst>
                                        </p:cTn>
                                        <p:tgtEl>
                                          <p:spTgt spid="22"/>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4"/>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41"/>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13"/>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6"/>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35"/>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3" grpId="1"/>
      <p:bldP spid="3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5.</a:t>
            </a:r>
            <a:r>
              <a:rPr lang="es-ES_tradnl" altLang="es-MX" dirty="0"/>
              <a:t> Precio de </a:t>
            </a:r>
            <a:r>
              <a:rPr lang="es-ES_tradnl" altLang="es-MX" dirty="0" smtClean="0"/>
              <a:t>Mercado</a:t>
            </a:r>
            <a:endParaRPr lang="es-CL" dirty="0"/>
          </a:p>
        </p:txBody>
      </p:sp>
      <p:sp>
        <p:nvSpPr>
          <p:cNvPr id="3" name="Marcador de contenido 2"/>
          <p:cNvSpPr>
            <a:spLocks noGrp="1"/>
          </p:cNvSpPr>
          <p:nvPr>
            <p:ph idx="1"/>
          </p:nvPr>
        </p:nvSpPr>
        <p:spPr/>
        <p:txBody>
          <a:bodyPr/>
          <a:lstStyle/>
          <a:p>
            <a:pPr>
              <a:spcBef>
                <a:spcPct val="0"/>
              </a:spcBef>
              <a:buNone/>
            </a:pPr>
            <a:r>
              <a:rPr lang="es-MX" altLang="es-MX" b="1" dirty="0">
                <a:solidFill>
                  <a:srgbClr val="FF9900"/>
                </a:solidFill>
              </a:rPr>
              <a:t>Precio de Equilibrio</a:t>
            </a:r>
          </a:p>
          <a:p>
            <a:pPr>
              <a:spcBef>
                <a:spcPct val="0"/>
              </a:spcBef>
              <a:buNone/>
            </a:pPr>
            <a:endParaRPr lang="es-MX" altLang="es-MX" b="1" dirty="0">
              <a:solidFill>
                <a:srgbClr val="FF9900"/>
              </a:solidFill>
            </a:endParaRPr>
          </a:p>
          <a:p>
            <a:pPr>
              <a:spcBef>
                <a:spcPct val="0"/>
              </a:spcBef>
              <a:buNone/>
            </a:pPr>
            <a:endParaRPr lang="es-MX" altLang="es-MX" b="1" dirty="0">
              <a:solidFill>
                <a:srgbClr val="FF9900"/>
              </a:solidFill>
            </a:endParaRPr>
          </a:p>
          <a:p>
            <a:pPr algn="ctr">
              <a:spcBef>
                <a:spcPct val="0"/>
              </a:spcBef>
              <a:buNone/>
            </a:pPr>
            <a:r>
              <a:rPr lang="es-MX" altLang="es-MX" dirty="0"/>
              <a:t>	“Es el precio que no significa ni exceso de cantidad demandada ni exceso de cantidad ofertada. Por lo tanto coincide lo que se quiere consumir con lo producido.”</a:t>
            </a:r>
          </a:p>
          <a:p>
            <a:pPr>
              <a:spcBef>
                <a:spcPct val="0"/>
              </a:spcBef>
              <a:buNone/>
            </a:pPr>
            <a:endParaRPr lang="es-MX" altLang="es-MX" dirty="0"/>
          </a:p>
          <a:p>
            <a:pPr>
              <a:spcBef>
                <a:spcPct val="0"/>
              </a:spcBef>
              <a:buNone/>
            </a:pPr>
            <a:endParaRPr lang="es-MX" altLang="es-MX" dirty="0"/>
          </a:p>
          <a:p>
            <a:pPr>
              <a:spcBef>
                <a:spcPct val="0"/>
              </a:spcBef>
              <a:buNone/>
            </a:pPr>
            <a:endParaRPr lang="es-MX" altLang="es-MX" dirty="0"/>
          </a:p>
          <a:p>
            <a:pPr>
              <a:spcBef>
                <a:spcPct val="0"/>
              </a:spcBef>
              <a:buNone/>
            </a:pPr>
            <a:endParaRPr lang="es-MX" altLang="es-MX" dirty="0"/>
          </a:p>
          <a:p>
            <a:pPr algn="ctr">
              <a:spcBef>
                <a:spcPct val="0"/>
              </a:spcBef>
              <a:buNone/>
            </a:pPr>
            <a:r>
              <a:rPr lang="es-MX" altLang="es-MX" b="1" dirty="0">
                <a:solidFill>
                  <a:srgbClr val="FF9900"/>
                </a:solidFill>
              </a:rPr>
              <a:t>Coincide beneficio privado con costo privado</a:t>
            </a:r>
            <a:endParaRPr lang="es-ES" altLang="es-MX" b="1" dirty="0">
              <a:solidFill>
                <a:srgbClr val="FF9900"/>
              </a:solidFill>
            </a:endParaRPr>
          </a:p>
          <a:p>
            <a:endParaRPr lang="es-CL" dirty="0"/>
          </a:p>
        </p:txBody>
      </p:sp>
    </p:spTree>
    <p:extLst>
      <p:ext uri="{BB962C8B-B14F-4D97-AF65-F5344CB8AC3E}">
        <p14:creationId xmlns:p14="http://schemas.microsoft.com/office/powerpoint/2010/main" val="31006232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Mercado competitivo: supuestos</a:t>
            </a:r>
            <a:endParaRPr lang="es-CL" dirty="0"/>
          </a:p>
        </p:txBody>
      </p:sp>
      <p:sp>
        <p:nvSpPr>
          <p:cNvPr id="3" name="Marcador de contenido 2"/>
          <p:cNvSpPr>
            <a:spLocks noGrp="1"/>
          </p:cNvSpPr>
          <p:nvPr>
            <p:ph idx="1"/>
          </p:nvPr>
        </p:nvSpPr>
        <p:spPr/>
        <p:txBody>
          <a:bodyPr>
            <a:normAutofit lnSpcReduction="10000"/>
          </a:bodyPr>
          <a:lstStyle/>
          <a:p>
            <a:r>
              <a:rPr lang="en-US" dirty="0" err="1" smtClean="0"/>
              <a:t>Numerosos</a:t>
            </a:r>
            <a:r>
              <a:rPr lang="en-US" dirty="0" smtClean="0"/>
              <a:t> </a:t>
            </a:r>
            <a:r>
              <a:rPr lang="en-US" dirty="0" err="1" smtClean="0"/>
              <a:t>compradores</a:t>
            </a:r>
            <a:r>
              <a:rPr lang="en-US" dirty="0" smtClean="0"/>
              <a:t> y </a:t>
            </a:r>
            <a:r>
              <a:rPr lang="en-US" dirty="0" err="1" smtClean="0"/>
              <a:t>vendedores</a:t>
            </a:r>
            <a:endParaRPr lang="en-US" dirty="0" smtClean="0"/>
          </a:p>
          <a:p>
            <a:r>
              <a:rPr lang="en-US" dirty="0" err="1" smtClean="0"/>
              <a:t>Bienes</a:t>
            </a:r>
            <a:r>
              <a:rPr lang="en-US" dirty="0" smtClean="0"/>
              <a:t> </a:t>
            </a:r>
            <a:r>
              <a:rPr lang="en-US" dirty="0" err="1" smtClean="0"/>
              <a:t>homogéneos</a:t>
            </a:r>
            <a:endParaRPr lang="en-US" dirty="0" smtClean="0"/>
          </a:p>
          <a:p>
            <a:r>
              <a:rPr lang="en-US" dirty="0" err="1" smtClean="0"/>
              <a:t>Información</a:t>
            </a:r>
            <a:r>
              <a:rPr lang="en-US" dirty="0" smtClean="0"/>
              <a:t> </a:t>
            </a:r>
            <a:r>
              <a:rPr lang="en-US" dirty="0" err="1" smtClean="0"/>
              <a:t>simétrica</a:t>
            </a:r>
            <a:r>
              <a:rPr lang="en-US" dirty="0" smtClean="0"/>
              <a:t> y perfecta</a:t>
            </a:r>
          </a:p>
          <a:p>
            <a:r>
              <a:rPr lang="en-US" dirty="0" smtClean="0"/>
              <a:t>No </a:t>
            </a:r>
            <a:r>
              <a:rPr lang="en-US" dirty="0" err="1" smtClean="0"/>
              <a:t>existen</a:t>
            </a:r>
            <a:r>
              <a:rPr lang="en-US" dirty="0" smtClean="0"/>
              <a:t> </a:t>
            </a:r>
            <a:r>
              <a:rPr lang="en-US" dirty="0" err="1" smtClean="0"/>
              <a:t>barreras</a:t>
            </a:r>
            <a:r>
              <a:rPr lang="en-US" dirty="0" smtClean="0"/>
              <a:t> de entrada o </a:t>
            </a:r>
            <a:r>
              <a:rPr lang="en-US" dirty="0" err="1" smtClean="0"/>
              <a:t>salida</a:t>
            </a:r>
            <a:endParaRPr lang="en-US" dirty="0" smtClean="0"/>
          </a:p>
          <a:p>
            <a:r>
              <a:rPr lang="en-US" dirty="0" smtClean="0"/>
              <a:t>Perfecta </a:t>
            </a:r>
            <a:r>
              <a:rPr lang="en-US" dirty="0" err="1" smtClean="0"/>
              <a:t>movilidad</a:t>
            </a:r>
            <a:r>
              <a:rPr lang="en-US" dirty="0" smtClean="0"/>
              <a:t> de </a:t>
            </a:r>
            <a:r>
              <a:rPr lang="en-US" dirty="0" err="1" smtClean="0"/>
              <a:t>factores</a:t>
            </a:r>
            <a:r>
              <a:rPr lang="en-US" dirty="0" smtClean="0"/>
              <a:t> </a:t>
            </a:r>
            <a:r>
              <a:rPr lang="en-US" dirty="0" err="1" smtClean="0"/>
              <a:t>productivos</a:t>
            </a:r>
            <a:endParaRPr lang="en-US" dirty="0" smtClean="0"/>
          </a:p>
          <a:p>
            <a:r>
              <a:rPr lang="en-US" dirty="0" smtClean="0"/>
              <a:t>No </a:t>
            </a:r>
            <a:r>
              <a:rPr lang="en-US" dirty="0" err="1" smtClean="0"/>
              <a:t>existen</a:t>
            </a:r>
            <a:r>
              <a:rPr lang="en-US" dirty="0" smtClean="0"/>
              <a:t> </a:t>
            </a:r>
            <a:r>
              <a:rPr lang="en-US" dirty="0" err="1" smtClean="0"/>
              <a:t>costos</a:t>
            </a:r>
            <a:r>
              <a:rPr lang="en-US" dirty="0" smtClean="0"/>
              <a:t> de </a:t>
            </a:r>
            <a:r>
              <a:rPr lang="en-US" dirty="0" err="1" smtClean="0"/>
              <a:t>transacción</a:t>
            </a:r>
            <a:endParaRPr lang="en-US" dirty="0" smtClean="0"/>
          </a:p>
          <a:p>
            <a:r>
              <a:rPr lang="en-US" dirty="0" smtClean="0"/>
              <a:t>No hay </a:t>
            </a:r>
            <a:r>
              <a:rPr lang="en-US" dirty="0" err="1" smtClean="0"/>
              <a:t>externalidades</a:t>
            </a:r>
            <a:r>
              <a:rPr lang="en-US" dirty="0" smtClean="0"/>
              <a:t>, </a:t>
            </a:r>
            <a:r>
              <a:rPr lang="en-US" dirty="0" err="1" smtClean="0"/>
              <a:t>ni</a:t>
            </a:r>
            <a:r>
              <a:rPr lang="en-US" dirty="0" smtClean="0"/>
              <a:t> </a:t>
            </a:r>
            <a:r>
              <a:rPr lang="en-US" dirty="0" err="1" smtClean="0"/>
              <a:t>retornos</a:t>
            </a:r>
            <a:r>
              <a:rPr lang="en-US" dirty="0" smtClean="0"/>
              <a:t> </a:t>
            </a:r>
            <a:r>
              <a:rPr lang="en-US" dirty="0" err="1" smtClean="0"/>
              <a:t>crecientes</a:t>
            </a:r>
            <a:r>
              <a:rPr lang="en-US" dirty="0" smtClean="0"/>
              <a:t> a </a:t>
            </a:r>
            <a:r>
              <a:rPr lang="en-US" dirty="0" err="1" smtClean="0"/>
              <a:t>escala</a:t>
            </a:r>
            <a:r>
              <a:rPr lang="en-US" dirty="0" smtClean="0"/>
              <a:t> </a:t>
            </a:r>
            <a:r>
              <a:rPr lang="en-US" dirty="0" err="1" smtClean="0"/>
              <a:t>en</a:t>
            </a:r>
            <a:r>
              <a:rPr lang="en-US" dirty="0" smtClean="0"/>
              <a:t> la </a:t>
            </a:r>
            <a:r>
              <a:rPr lang="en-US" dirty="0" err="1" smtClean="0"/>
              <a:t>producción</a:t>
            </a:r>
            <a:r>
              <a:rPr lang="en-US" dirty="0" smtClean="0"/>
              <a:t> o </a:t>
            </a:r>
            <a:r>
              <a:rPr lang="en-US" dirty="0" err="1" smtClean="0"/>
              <a:t>en</a:t>
            </a:r>
            <a:r>
              <a:rPr lang="en-US" dirty="0" smtClean="0"/>
              <a:t> el </a:t>
            </a:r>
            <a:r>
              <a:rPr lang="en-US" dirty="0" err="1" smtClean="0"/>
              <a:t>consumo</a:t>
            </a:r>
            <a:endParaRPr lang="en-US" dirty="0" smtClean="0"/>
          </a:p>
          <a:p>
            <a:r>
              <a:rPr lang="en-US" dirty="0" smtClean="0"/>
              <a:t>Se </a:t>
            </a:r>
            <a:r>
              <a:rPr lang="en-US" dirty="0" err="1" smtClean="0"/>
              <a:t>respetan</a:t>
            </a:r>
            <a:r>
              <a:rPr lang="en-US" dirty="0" smtClean="0"/>
              <a:t> </a:t>
            </a:r>
            <a:r>
              <a:rPr lang="en-US" dirty="0" err="1" smtClean="0"/>
              <a:t>los</a:t>
            </a:r>
            <a:r>
              <a:rPr lang="en-US" dirty="0" smtClean="0"/>
              <a:t> derechos de </a:t>
            </a:r>
            <a:r>
              <a:rPr lang="en-US" dirty="0" err="1" smtClean="0"/>
              <a:t>propiedad</a:t>
            </a:r>
            <a:endParaRPr lang="en-US" dirty="0" smtClean="0"/>
          </a:p>
          <a:p>
            <a:endParaRPr lang="es-CL" dirty="0"/>
          </a:p>
        </p:txBody>
      </p:sp>
    </p:spTree>
    <p:extLst>
      <p:ext uri="{BB962C8B-B14F-4D97-AF65-F5344CB8AC3E}">
        <p14:creationId xmlns:p14="http://schemas.microsoft.com/office/powerpoint/2010/main" val="29041881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5</a:t>
            </a:r>
            <a:r>
              <a:rPr lang="es-CL" dirty="0" smtClean="0"/>
              <a:t>. PRECIO DE MERCADO</a:t>
            </a:r>
            <a:endParaRPr lang="es-CL" dirty="0"/>
          </a:p>
        </p:txBody>
      </p:sp>
      <p:cxnSp>
        <p:nvCxnSpPr>
          <p:cNvPr id="5" name="Conector recto de flecha 4"/>
          <p:cNvCxnSpPr/>
          <p:nvPr/>
        </p:nvCxnSpPr>
        <p:spPr>
          <a:xfrm flipV="1">
            <a:off x="3213100" y="1690688"/>
            <a:ext cx="38100" cy="44862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Conector recto de flecha 6"/>
          <p:cNvCxnSpPr/>
          <p:nvPr/>
        </p:nvCxnSpPr>
        <p:spPr>
          <a:xfrm>
            <a:off x="3213100" y="6156326"/>
            <a:ext cx="70993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Conector recto 11"/>
          <p:cNvCxnSpPr/>
          <p:nvPr/>
        </p:nvCxnSpPr>
        <p:spPr>
          <a:xfrm>
            <a:off x="3251200" y="4021036"/>
            <a:ext cx="3872931" cy="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sp>
        <p:nvSpPr>
          <p:cNvPr id="15" name="CuadroTexto 14"/>
          <p:cNvSpPr txBox="1"/>
          <p:nvPr/>
        </p:nvSpPr>
        <p:spPr>
          <a:xfrm>
            <a:off x="2779473" y="3792702"/>
            <a:ext cx="860919" cy="523220"/>
          </a:xfrm>
          <a:prstGeom prst="rect">
            <a:avLst/>
          </a:prstGeom>
          <a:noFill/>
        </p:spPr>
        <p:txBody>
          <a:bodyPr wrap="square" rtlCol="0">
            <a:spAutoFit/>
          </a:bodyPr>
          <a:lstStyle/>
          <a:p>
            <a:r>
              <a:rPr lang="es-CL" sz="2800" dirty="0" smtClean="0"/>
              <a:t>P</a:t>
            </a:r>
            <a:r>
              <a:rPr lang="es-CL" sz="1200" dirty="0" smtClean="0"/>
              <a:t>0</a:t>
            </a:r>
            <a:endParaRPr lang="es-CL" sz="1200" dirty="0"/>
          </a:p>
        </p:txBody>
      </p:sp>
      <p:sp>
        <p:nvSpPr>
          <p:cNvPr id="16" name="CuadroTexto 15"/>
          <p:cNvSpPr txBox="1"/>
          <p:nvPr/>
        </p:nvSpPr>
        <p:spPr>
          <a:xfrm>
            <a:off x="6919334" y="6128037"/>
            <a:ext cx="754742" cy="523220"/>
          </a:xfrm>
          <a:prstGeom prst="rect">
            <a:avLst/>
          </a:prstGeom>
          <a:noFill/>
        </p:spPr>
        <p:txBody>
          <a:bodyPr wrap="square" rtlCol="0">
            <a:spAutoFit/>
          </a:bodyPr>
          <a:lstStyle/>
          <a:p>
            <a:r>
              <a:rPr lang="es-CL" sz="2800" dirty="0" smtClean="0"/>
              <a:t>q</a:t>
            </a:r>
            <a:r>
              <a:rPr lang="es-CL" sz="1200" dirty="0" smtClean="0"/>
              <a:t>0</a:t>
            </a:r>
            <a:endParaRPr lang="es-CL" sz="1200" dirty="0"/>
          </a:p>
        </p:txBody>
      </p:sp>
      <p:sp>
        <p:nvSpPr>
          <p:cNvPr id="18" name="CuadroTexto 17"/>
          <p:cNvSpPr txBox="1"/>
          <p:nvPr/>
        </p:nvSpPr>
        <p:spPr>
          <a:xfrm>
            <a:off x="2871107" y="1429078"/>
            <a:ext cx="435429" cy="523220"/>
          </a:xfrm>
          <a:prstGeom prst="rect">
            <a:avLst/>
          </a:prstGeom>
          <a:noFill/>
        </p:spPr>
        <p:txBody>
          <a:bodyPr wrap="square" rtlCol="0">
            <a:spAutoFit/>
          </a:bodyPr>
          <a:lstStyle/>
          <a:p>
            <a:r>
              <a:rPr lang="es-CL" sz="2800" dirty="0" smtClean="0"/>
              <a:t>P</a:t>
            </a:r>
            <a:endParaRPr lang="es-CL" sz="2800" dirty="0"/>
          </a:p>
        </p:txBody>
      </p:sp>
      <p:sp>
        <p:nvSpPr>
          <p:cNvPr id="19" name="CuadroTexto 18"/>
          <p:cNvSpPr txBox="1"/>
          <p:nvPr/>
        </p:nvSpPr>
        <p:spPr>
          <a:xfrm flipH="1">
            <a:off x="9697719" y="6176390"/>
            <a:ext cx="819695" cy="523220"/>
          </a:xfrm>
          <a:prstGeom prst="rect">
            <a:avLst/>
          </a:prstGeom>
          <a:noFill/>
        </p:spPr>
        <p:txBody>
          <a:bodyPr wrap="square" rtlCol="0">
            <a:spAutoFit/>
          </a:bodyPr>
          <a:lstStyle/>
          <a:p>
            <a:r>
              <a:rPr lang="es-CL" sz="2800" dirty="0"/>
              <a:t>q</a:t>
            </a:r>
          </a:p>
        </p:txBody>
      </p:sp>
      <p:grpSp>
        <p:nvGrpSpPr>
          <p:cNvPr id="17" name="Group 14"/>
          <p:cNvGrpSpPr>
            <a:grpSpLocks/>
          </p:cNvGrpSpPr>
          <p:nvPr/>
        </p:nvGrpSpPr>
        <p:grpSpPr bwMode="auto">
          <a:xfrm>
            <a:off x="3875964" y="1543081"/>
            <a:ext cx="5513695" cy="3888729"/>
            <a:chOff x="2278" y="1137"/>
            <a:chExt cx="2025" cy="1932"/>
          </a:xfrm>
        </p:grpSpPr>
        <p:sp>
          <p:nvSpPr>
            <p:cNvPr id="20" name="Freeform 15"/>
            <p:cNvSpPr>
              <a:spLocks/>
            </p:cNvSpPr>
            <p:nvPr/>
          </p:nvSpPr>
          <p:spPr bwMode="auto">
            <a:xfrm rot="-5400000">
              <a:off x="2260" y="1422"/>
              <a:ext cx="1665" cy="1629"/>
            </a:xfrm>
            <a:custGeom>
              <a:avLst/>
              <a:gdLst>
                <a:gd name="T0" fmla="*/ 0 w 1296"/>
                <a:gd name="T1" fmla="*/ 0 h 1296"/>
                <a:gd name="T2" fmla="*/ 2844 w 1296"/>
                <a:gd name="T3" fmla="*/ 5087 h 1296"/>
                <a:gd name="T4" fmla="*/ 9616 w 1296"/>
                <a:gd name="T5" fmla="*/ 8075 h 1296"/>
                <a:gd name="T6" fmla="*/ 0 60000 65536"/>
                <a:gd name="T7" fmla="*/ 0 60000 65536"/>
                <a:gd name="T8" fmla="*/ 0 60000 65536"/>
              </a:gdLst>
              <a:ahLst/>
              <a:cxnLst>
                <a:cxn ang="T6">
                  <a:pos x="T0" y="T1"/>
                </a:cxn>
                <a:cxn ang="T7">
                  <a:pos x="T2" y="T3"/>
                </a:cxn>
                <a:cxn ang="T8">
                  <a:pos x="T4" y="T5"/>
                </a:cxn>
              </a:cxnLst>
              <a:rect l="0" t="0" r="r" b="b"/>
              <a:pathLst>
                <a:path w="1296" h="1296">
                  <a:moveTo>
                    <a:pt x="0" y="0"/>
                  </a:moveTo>
                  <a:cubicBezTo>
                    <a:pt x="84" y="300"/>
                    <a:pt x="168" y="600"/>
                    <a:pt x="384" y="816"/>
                  </a:cubicBezTo>
                  <a:cubicBezTo>
                    <a:pt x="600" y="1032"/>
                    <a:pt x="948" y="1164"/>
                    <a:pt x="1296" y="1296"/>
                  </a:cubicBezTo>
                </a:path>
              </a:pathLst>
            </a:custGeom>
            <a:noFill/>
            <a:ln w="38100" cmpd="sng">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L"/>
            </a:p>
          </p:txBody>
        </p:sp>
        <p:sp>
          <p:nvSpPr>
            <p:cNvPr id="21" name="Text Box 16"/>
            <p:cNvSpPr txBox="1">
              <a:spLocks noChangeArrowheads="1"/>
            </p:cNvSpPr>
            <p:nvPr/>
          </p:nvSpPr>
          <p:spPr bwMode="auto">
            <a:xfrm rot="21568436">
              <a:off x="3919" y="1137"/>
              <a:ext cx="384" cy="2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s-MX" sz="2800" dirty="0">
                  <a:effectLst>
                    <a:outerShdw blurRad="38100" dist="38100" dir="2700000" algn="tl">
                      <a:srgbClr val="C0C0C0"/>
                    </a:outerShdw>
                  </a:effectLst>
                  <a:latin typeface="Times New Roman" pitchFamily="18" charset="0"/>
                </a:rPr>
                <a:t>S</a:t>
              </a:r>
              <a:endParaRPr lang="es-ES" sz="2800" dirty="0">
                <a:effectLst>
                  <a:outerShdw blurRad="38100" dist="38100" dir="2700000" algn="tl">
                    <a:srgbClr val="C0C0C0"/>
                  </a:outerShdw>
                </a:effectLst>
                <a:latin typeface="Times New Roman" pitchFamily="18" charset="0"/>
              </a:endParaRPr>
            </a:p>
          </p:txBody>
        </p:sp>
      </p:grpSp>
      <p:cxnSp>
        <p:nvCxnSpPr>
          <p:cNvPr id="22" name="Conector recto 21"/>
          <p:cNvCxnSpPr/>
          <p:nvPr/>
        </p:nvCxnSpPr>
        <p:spPr>
          <a:xfrm>
            <a:off x="7124131" y="4067033"/>
            <a:ext cx="1" cy="2089293"/>
          </a:xfrm>
          <a:prstGeom prst="line">
            <a:avLst/>
          </a:prstGeom>
          <a:ln w="25400">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3" name="Conector recto 12"/>
          <p:cNvCxnSpPr/>
          <p:nvPr/>
        </p:nvCxnSpPr>
        <p:spPr>
          <a:xfrm>
            <a:off x="5049672" y="1885747"/>
            <a:ext cx="3817207" cy="3935873"/>
          </a:xfrm>
          <a:prstGeom prst="line">
            <a:avLst/>
          </a:prstGeom>
          <a:ln w="34925"/>
        </p:spPr>
        <p:style>
          <a:lnRef idx="3">
            <a:schemeClr val="accent5"/>
          </a:lnRef>
          <a:fillRef idx="0">
            <a:schemeClr val="accent5"/>
          </a:fillRef>
          <a:effectRef idx="2">
            <a:schemeClr val="accent5"/>
          </a:effectRef>
          <a:fontRef idx="minor">
            <a:schemeClr val="tx1"/>
          </a:fontRef>
        </p:style>
      </p:cxnSp>
      <p:sp>
        <p:nvSpPr>
          <p:cNvPr id="14" name="CuadroTexto 13"/>
          <p:cNvSpPr txBox="1"/>
          <p:nvPr/>
        </p:nvSpPr>
        <p:spPr>
          <a:xfrm>
            <a:off x="8714792" y="5111679"/>
            <a:ext cx="1138335" cy="523220"/>
          </a:xfrm>
          <a:prstGeom prst="rect">
            <a:avLst/>
          </a:prstGeom>
          <a:noFill/>
        </p:spPr>
        <p:txBody>
          <a:bodyPr wrap="square" rtlCol="0">
            <a:spAutoFit/>
          </a:bodyPr>
          <a:lstStyle/>
          <a:p>
            <a:r>
              <a:rPr lang="es-CL" sz="2800" dirty="0">
                <a:effectLst>
                  <a:outerShdw blurRad="38100" dist="38100" dir="2700000" algn="tl">
                    <a:srgbClr val="000000">
                      <a:alpha val="43137"/>
                    </a:srgbClr>
                  </a:outerShdw>
                </a:effectLst>
              </a:rPr>
              <a:t>D</a:t>
            </a:r>
          </a:p>
        </p:txBody>
      </p:sp>
    </p:spTree>
    <p:extLst>
      <p:ext uri="{BB962C8B-B14F-4D97-AF65-F5344CB8AC3E}">
        <p14:creationId xmlns:p14="http://schemas.microsoft.com/office/powerpoint/2010/main" val="26477581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ltLang="es-MX" dirty="0"/>
              <a:t>Estructura del Repaso</a:t>
            </a:r>
            <a:r>
              <a:rPr lang="es-ES" altLang="es-MX" dirty="0"/>
              <a:t/>
            </a:r>
            <a:br>
              <a:rPr lang="es-ES" altLang="es-MX" dirty="0"/>
            </a:br>
            <a:endParaRPr lang="es-CL" dirty="0"/>
          </a:p>
        </p:txBody>
      </p:sp>
      <p:sp>
        <p:nvSpPr>
          <p:cNvPr id="4" name="Text Box 11"/>
          <p:cNvSpPr txBox="1">
            <a:spLocks noGrp="1" noChangeArrowheads="1"/>
          </p:cNvSpPr>
          <p:nvPr>
            <p:ph idx="1"/>
          </p:nvPr>
        </p:nvSpPr>
        <p:spPr bwMode="auto">
          <a:xfrm>
            <a:off x="838200" y="1825625"/>
            <a:ext cx="10515600" cy="2668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AutoNum type="arabicPeriod"/>
            </a:pPr>
            <a:r>
              <a:rPr lang="es-ES_tradnl" altLang="es-MX" sz="1800" dirty="0"/>
              <a:t>Conceptos Básicos</a:t>
            </a:r>
          </a:p>
          <a:p>
            <a:pPr eaLnBrk="1" hangingPunct="1">
              <a:spcBef>
                <a:spcPct val="50000"/>
              </a:spcBef>
              <a:buFontTx/>
              <a:buAutoNum type="arabicPeriod"/>
            </a:pPr>
            <a:r>
              <a:rPr lang="es-ES_tradnl" altLang="es-MX" sz="1800" dirty="0"/>
              <a:t>El Mercado</a:t>
            </a:r>
          </a:p>
          <a:p>
            <a:pPr eaLnBrk="1" hangingPunct="1">
              <a:spcBef>
                <a:spcPct val="50000"/>
              </a:spcBef>
              <a:buFontTx/>
              <a:buAutoNum type="arabicPeriod"/>
            </a:pPr>
            <a:r>
              <a:rPr lang="es-ES_tradnl" altLang="es-MX" sz="1800" dirty="0"/>
              <a:t>Demanda </a:t>
            </a:r>
            <a:r>
              <a:rPr lang="es-ES_tradnl" altLang="es-MX" sz="1800" dirty="0" smtClean="0"/>
              <a:t>de </a:t>
            </a:r>
            <a:r>
              <a:rPr lang="es-ES_tradnl" altLang="es-MX" sz="1800" dirty="0"/>
              <a:t>bienes y </a:t>
            </a:r>
            <a:r>
              <a:rPr lang="es-ES_tradnl" altLang="es-MX" sz="1800" dirty="0" smtClean="0"/>
              <a:t>servicios</a:t>
            </a:r>
          </a:p>
          <a:p>
            <a:pPr eaLnBrk="1" hangingPunct="1">
              <a:spcBef>
                <a:spcPct val="50000"/>
              </a:spcBef>
              <a:buFontTx/>
              <a:buAutoNum type="arabicPeriod"/>
            </a:pPr>
            <a:r>
              <a:rPr lang="es-ES_tradnl" altLang="es-MX" sz="1800" dirty="0" smtClean="0"/>
              <a:t>Oferta de bienes y servicios</a:t>
            </a:r>
            <a:endParaRPr lang="es-ES_tradnl" altLang="es-MX" sz="1800" dirty="0"/>
          </a:p>
          <a:p>
            <a:pPr eaLnBrk="1" hangingPunct="1">
              <a:spcBef>
                <a:spcPct val="50000"/>
              </a:spcBef>
              <a:buFontTx/>
              <a:buAutoNum type="arabicPeriod"/>
            </a:pPr>
            <a:r>
              <a:rPr lang="es-ES_tradnl" altLang="es-MX" sz="1800" dirty="0"/>
              <a:t>Precio de Mercado</a:t>
            </a:r>
          </a:p>
          <a:p>
            <a:pPr eaLnBrk="1" hangingPunct="1">
              <a:spcBef>
                <a:spcPct val="50000"/>
              </a:spcBef>
              <a:buFontTx/>
              <a:buAutoNum type="arabicPeriod"/>
            </a:pPr>
            <a:r>
              <a:rPr lang="es-ES_tradnl" altLang="es-MX" sz="1800" dirty="0"/>
              <a:t>El Mercado y el Bienestar: Excedente del consumidor y productor</a:t>
            </a:r>
          </a:p>
          <a:p>
            <a:pPr eaLnBrk="1" hangingPunct="1">
              <a:spcBef>
                <a:spcPct val="50000"/>
              </a:spcBef>
              <a:buFontTx/>
              <a:buAutoNum type="arabicPeriod"/>
            </a:pPr>
            <a:r>
              <a:rPr lang="es-ES_tradnl" altLang="es-MX" sz="1800" dirty="0"/>
              <a:t>Mercados competitivos, monopólicos u oligopólicos</a:t>
            </a:r>
            <a:endParaRPr lang="es-ES" altLang="es-MX" sz="1800" dirty="0"/>
          </a:p>
        </p:txBody>
      </p:sp>
    </p:spTree>
    <p:extLst>
      <p:ext uri="{BB962C8B-B14F-4D97-AF65-F5344CB8AC3E}">
        <p14:creationId xmlns:p14="http://schemas.microsoft.com/office/powerpoint/2010/main" val="1076746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L"/>
          </a:p>
        </p:txBody>
      </p:sp>
      <p:sp>
        <p:nvSpPr>
          <p:cNvPr id="3" name="Marcador de contenido 2"/>
          <p:cNvSpPr>
            <a:spLocks noGrp="1"/>
          </p:cNvSpPr>
          <p:nvPr>
            <p:ph idx="1"/>
          </p:nvPr>
        </p:nvSpPr>
        <p:spPr/>
        <p:txBody>
          <a:bodyPr/>
          <a:lstStyle/>
          <a:p>
            <a:endParaRPr lang="es-CL"/>
          </a:p>
        </p:txBody>
      </p:sp>
    </p:spTree>
    <p:extLst>
      <p:ext uri="{BB962C8B-B14F-4D97-AF65-F5344CB8AC3E}">
        <p14:creationId xmlns:p14="http://schemas.microsoft.com/office/powerpoint/2010/main" val="765845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s-ES_tradnl"/>
              <a:t>EXCEDENTE DEL CONSUMIDOR</a:t>
            </a:r>
          </a:p>
        </p:txBody>
      </p:sp>
      <p:sp>
        <p:nvSpPr>
          <p:cNvPr id="56323" name="Rectangle 3"/>
          <p:cNvSpPr>
            <a:spLocks noGrp="1" noChangeArrowheads="1"/>
          </p:cNvSpPr>
          <p:nvPr>
            <p:ph type="body" idx="1"/>
          </p:nvPr>
        </p:nvSpPr>
        <p:spPr/>
        <p:txBody>
          <a:bodyPr/>
          <a:lstStyle/>
          <a:p>
            <a:pPr eaLnBrk="1" hangingPunct="1"/>
            <a:r>
              <a:rPr lang="es-ES_tradnl"/>
              <a:t>Individual</a:t>
            </a:r>
          </a:p>
          <a:p>
            <a:pPr lvl="1" eaLnBrk="1" hangingPunct="1"/>
            <a:r>
              <a:rPr lang="es-ES_tradnl"/>
              <a:t>Diferencia entre lo que el consumidor estaba dispuesto a pagar y lo que efectivamente paga</a:t>
            </a:r>
          </a:p>
          <a:p>
            <a:pPr eaLnBrk="1" hangingPunct="1"/>
            <a:r>
              <a:rPr lang="es-ES_tradnl"/>
              <a:t>Agregado: suma de excedentes individuales</a:t>
            </a:r>
          </a:p>
          <a:p>
            <a:pPr eaLnBrk="1" hangingPunct="1"/>
            <a:r>
              <a:rPr lang="es-ES_tradnl"/>
              <a:t>Es una medida del incremento de bienestar de los consumidores por poder consumir el bien</a:t>
            </a:r>
          </a:p>
          <a:p>
            <a:pPr eaLnBrk="1" hangingPunct="1"/>
            <a:r>
              <a:rPr lang="es-ES_tradnl"/>
              <a:t>Ejemplos: remate</a:t>
            </a:r>
          </a:p>
        </p:txBody>
      </p:sp>
    </p:spTree>
    <p:extLst>
      <p:ext uri="{BB962C8B-B14F-4D97-AF65-F5344CB8AC3E}">
        <p14:creationId xmlns:p14="http://schemas.microsoft.com/office/powerpoint/2010/main" val="12236164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s-CL"/>
              <a:t>Excedente del productor</a:t>
            </a:r>
            <a:endParaRPr lang="en-US"/>
          </a:p>
        </p:txBody>
      </p:sp>
      <p:sp>
        <p:nvSpPr>
          <p:cNvPr id="57347" name="Rectangle 3"/>
          <p:cNvSpPr>
            <a:spLocks noGrp="1" noChangeArrowheads="1"/>
          </p:cNvSpPr>
          <p:nvPr>
            <p:ph type="body" idx="1"/>
          </p:nvPr>
        </p:nvSpPr>
        <p:spPr/>
        <p:txBody>
          <a:bodyPr/>
          <a:lstStyle/>
          <a:p>
            <a:pPr eaLnBrk="1" hangingPunct="1">
              <a:lnSpc>
                <a:spcPct val="90000"/>
              </a:lnSpc>
            </a:pPr>
            <a:r>
              <a:rPr lang="es-CL"/>
              <a:t>Diferencia entre lo que efectivamente recibe y lo que estaba dispuesto a cobrar</a:t>
            </a:r>
          </a:p>
          <a:p>
            <a:pPr eaLnBrk="1" hangingPunct="1">
              <a:lnSpc>
                <a:spcPct val="90000"/>
              </a:lnSpc>
            </a:pPr>
            <a:r>
              <a:rPr lang="es-CL"/>
              <a:t>Excedente del productor agregado es la suma de los excedentes del productor individuales</a:t>
            </a:r>
          </a:p>
          <a:p>
            <a:pPr eaLnBrk="1" hangingPunct="1">
              <a:lnSpc>
                <a:spcPct val="90000"/>
              </a:lnSpc>
            </a:pPr>
            <a:r>
              <a:rPr lang="es-CL"/>
              <a:t>EP </a:t>
            </a:r>
            <a:r>
              <a:rPr lang="en-US"/>
              <a:t>= BT + CF = IT - CV</a:t>
            </a:r>
          </a:p>
          <a:p>
            <a:pPr eaLnBrk="1" hangingPunct="1">
              <a:lnSpc>
                <a:spcPct val="90000"/>
              </a:lnSpc>
            </a:pPr>
            <a:r>
              <a:rPr lang="en-US"/>
              <a:t>En el largo plazo no hay costos fijos…</a:t>
            </a:r>
          </a:p>
          <a:p>
            <a:pPr eaLnBrk="1" hangingPunct="1">
              <a:lnSpc>
                <a:spcPct val="90000"/>
              </a:lnSpc>
            </a:pPr>
            <a:r>
              <a:rPr lang="en-US"/>
              <a:t>…Y si todas las empresas tuviesen acceso a la misma tecnolog</a:t>
            </a:r>
            <a:r>
              <a:rPr lang="es-CL"/>
              <a:t>ía, BT o utilidades también serían 0</a:t>
            </a:r>
            <a:endParaRPr lang="en-US"/>
          </a:p>
        </p:txBody>
      </p:sp>
    </p:spTree>
    <p:extLst>
      <p:ext uri="{BB962C8B-B14F-4D97-AF65-F5344CB8AC3E}">
        <p14:creationId xmlns:p14="http://schemas.microsoft.com/office/powerpoint/2010/main" val="40501783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Line 2"/>
          <p:cNvSpPr>
            <a:spLocks noChangeShapeType="1"/>
          </p:cNvSpPr>
          <p:nvPr/>
        </p:nvSpPr>
        <p:spPr bwMode="auto">
          <a:xfrm flipV="1">
            <a:off x="2438400" y="381000"/>
            <a:ext cx="0" cy="6096000"/>
          </a:xfrm>
          <a:prstGeom prst="line">
            <a:avLst/>
          </a:prstGeom>
          <a:noFill/>
          <a:ln w="9525">
            <a:solidFill>
              <a:schemeClr val="tx1"/>
            </a:solidFill>
            <a:round/>
            <a:headEnd/>
            <a:tailEnd type="triangle" w="med" len="med"/>
          </a:ln>
        </p:spPr>
        <p:txBody>
          <a:bodyPr/>
          <a:lstStyle/>
          <a:p>
            <a:endParaRPr lang="es-CL"/>
          </a:p>
        </p:txBody>
      </p:sp>
      <p:sp>
        <p:nvSpPr>
          <p:cNvPr id="58371" name="Rectangle 3"/>
          <p:cNvSpPr>
            <a:spLocks noGrp="1" noChangeArrowheads="1"/>
          </p:cNvSpPr>
          <p:nvPr>
            <p:ph type="title"/>
          </p:nvPr>
        </p:nvSpPr>
        <p:spPr>
          <a:xfrm>
            <a:off x="3276600" y="304800"/>
            <a:ext cx="7162800" cy="1295400"/>
          </a:xfrm>
        </p:spPr>
        <p:txBody>
          <a:bodyPr/>
          <a:lstStyle/>
          <a:p>
            <a:pPr eaLnBrk="1" hangingPunct="1"/>
            <a:r>
              <a:rPr lang="es-CL" sz="3200"/>
              <a:t>EP= P*q* - Integral bajo Cmg entre 0 y q*</a:t>
            </a:r>
            <a:br>
              <a:rPr lang="es-CL" sz="3200"/>
            </a:br>
            <a:endParaRPr lang="en-US" sz="3200"/>
          </a:p>
        </p:txBody>
      </p:sp>
      <p:sp>
        <p:nvSpPr>
          <p:cNvPr id="58372" name="Line 4"/>
          <p:cNvSpPr>
            <a:spLocks noChangeShapeType="1"/>
          </p:cNvSpPr>
          <p:nvPr/>
        </p:nvSpPr>
        <p:spPr bwMode="auto">
          <a:xfrm>
            <a:off x="2438400" y="6477000"/>
            <a:ext cx="7848600" cy="0"/>
          </a:xfrm>
          <a:prstGeom prst="line">
            <a:avLst/>
          </a:prstGeom>
          <a:noFill/>
          <a:ln w="9525">
            <a:solidFill>
              <a:schemeClr val="tx1"/>
            </a:solidFill>
            <a:round/>
            <a:headEnd/>
            <a:tailEnd type="triangle" w="med" len="med"/>
          </a:ln>
        </p:spPr>
        <p:txBody>
          <a:bodyPr/>
          <a:lstStyle/>
          <a:p>
            <a:endParaRPr lang="es-CL"/>
          </a:p>
        </p:txBody>
      </p:sp>
      <p:sp>
        <p:nvSpPr>
          <p:cNvPr id="58373" name="Line 5"/>
          <p:cNvSpPr>
            <a:spLocks noChangeShapeType="1"/>
          </p:cNvSpPr>
          <p:nvPr/>
        </p:nvSpPr>
        <p:spPr bwMode="auto">
          <a:xfrm>
            <a:off x="2438400" y="3124200"/>
            <a:ext cx="7543800" cy="0"/>
          </a:xfrm>
          <a:prstGeom prst="line">
            <a:avLst/>
          </a:prstGeom>
          <a:noFill/>
          <a:ln w="9525">
            <a:solidFill>
              <a:schemeClr val="tx1"/>
            </a:solidFill>
            <a:round/>
            <a:headEnd/>
            <a:tailEnd/>
          </a:ln>
        </p:spPr>
        <p:txBody>
          <a:bodyPr/>
          <a:lstStyle/>
          <a:p>
            <a:endParaRPr lang="es-CL"/>
          </a:p>
        </p:txBody>
      </p:sp>
      <p:sp>
        <p:nvSpPr>
          <p:cNvPr id="58374" name="Freeform 6"/>
          <p:cNvSpPr>
            <a:spLocks/>
          </p:cNvSpPr>
          <p:nvPr/>
        </p:nvSpPr>
        <p:spPr bwMode="auto">
          <a:xfrm>
            <a:off x="2438400" y="2209800"/>
            <a:ext cx="5867400" cy="3759200"/>
          </a:xfrm>
          <a:custGeom>
            <a:avLst/>
            <a:gdLst>
              <a:gd name="T0" fmla="*/ 0 w 3696"/>
              <a:gd name="T1" fmla="*/ 1524000 h 2368"/>
              <a:gd name="T2" fmla="*/ 1828800 w 3696"/>
              <a:gd name="T3" fmla="*/ 3505200 h 2368"/>
              <a:gd name="T4" fmla="*/ 5867400 w 3696"/>
              <a:gd name="T5" fmla="*/ 0 h 2368"/>
              <a:gd name="T6" fmla="*/ 0 60000 65536"/>
              <a:gd name="T7" fmla="*/ 0 60000 65536"/>
              <a:gd name="T8" fmla="*/ 0 60000 65536"/>
              <a:gd name="T9" fmla="*/ 0 w 3696"/>
              <a:gd name="T10" fmla="*/ 0 h 2368"/>
              <a:gd name="T11" fmla="*/ 3696 w 3696"/>
              <a:gd name="T12" fmla="*/ 2368 h 2368"/>
            </a:gdLst>
            <a:ahLst/>
            <a:cxnLst>
              <a:cxn ang="T6">
                <a:pos x="T0" y="T1"/>
              </a:cxn>
              <a:cxn ang="T7">
                <a:pos x="T2" y="T3"/>
              </a:cxn>
              <a:cxn ang="T8">
                <a:pos x="T4" y="T5"/>
              </a:cxn>
            </a:cxnLst>
            <a:rect l="T9" t="T10" r="T11" b="T12"/>
            <a:pathLst>
              <a:path w="3696" h="2368">
                <a:moveTo>
                  <a:pt x="0" y="960"/>
                </a:moveTo>
                <a:cubicBezTo>
                  <a:pt x="268" y="1664"/>
                  <a:pt x="536" y="2368"/>
                  <a:pt x="1152" y="2208"/>
                </a:cubicBezTo>
                <a:cubicBezTo>
                  <a:pt x="1768" y="2048"/>
                  <a:pt x="3272" y="368"/>
                  <a:pt x="3696" y="0"/>
                </a:cubicBezTo>
              </a:path>
            </a:pathLst>
          </a:custGeom>
          <a:noFill/>
          <a:ln w="9525">
            <a:solidFill>
              <a:schemeClr val="tx1"/>
            </a:solidFill>
            <a:round/>
            <a:headEnd/>
            <a:tailEnd/>
          </a:ln>
        </p:spPr>
        <p:txBody>
          <a:bodyPr/>
          <a:lstStyle/>
          <a:p>
            <a:endParaRPr lang="es-CL"/>
          </a:p>
        </p:txBody>
      </p:sp>
      <p:sp>
        <p:nvSpPr>
          <p:cNvPr id="58375" name="Text Box 7"/>
          <p:cNvSpPr txBox="1">
            <a:spLocks noChangeArrowheads="1"/>
          </p:cNvSpPr>
          <p:nvPr/>
        </p:nvSpPr>
        <p:spPr bwMode="auto">
          <a:xfrm>
            <a:off x="8305800" y="2133600"/>
            <a:ext cx="1219200" cy="457200"/>
          </a:xfrm>
          <a:prstGeom prst="rect">
            <a:avLst/>
          </a:prstGeom>
          <a:noFill/>
          <a:ln w="9525">
            <a:noFill/>
            <a:miter lim="800000"/>
            <a:headEnd/>
            <a:tailEnd/>
          </a:ln>
        </p:spPr>
        <p:txBody>
          <a:bodyPr>
            <a:spAutoFit/>
          </a:bodyPr>
          <a:lstStyle/>
          <a:p>
            <a:pPr eaLnBrk="0" hangingPunct="0">
              <a:spcBef>
                <a:spcPct val="50000"/>
              </a:spcBef>
            </a:pPr>
            <a:r>
              <a:rPr lang="es-CL" sz="2400">
                <a:latin typeface="Times New Roman" pitchFamily="18" charset="0"/>
              </a:rPr>
              <a:t>Cmg</a:t>
            </a:r>
            <a:endParaRPr lang="en-US" sz="2400">
              <a:latin typeface="Times New Roman" pitchFamily="18" charset="0"/>
            </a:endParaRPr>
          </a:p>
        </p:txBody>
      </p:sp>
      <p:sp>
        <p:nvSpPr>
          <p:cNvPr id="58376" name="Text Box 8"/>
          <p:cNvSpPr txBox="1">
            <a:spLocks noChangeArrowheads="1"/>
          </p:cNvSpPr>
          <p:nvPr/>
        </p:nvSpPr>
        <p:spPr bwMode="auto">
          <a:xfrm>
            <a:off x="1676400" y="2971800"/>
            <a:ext cx="609600" cy="457200"/>
          </a:xfrm>
          <a:prstGeom prst="rect">
            <a:avLst/>
          </a:prstGeom>
          <a:noFill/>
          <a:ln w="9525">
            <a:noFill/>
            <a:miter lim="800000"/>
            <a:headEnd/>
            <a:tailEnd/>
          </a:ln>
        </p:spPr>
        <p:txBody>
          <a:bodyPr>
            <a:spAutoFit/>
          </a:bodyPr>
          <a:lstStyle/>
          <a:p>
            <a:pPr eaLnBrk="0" hangingPunct="0">
              <a:spcBef>
                <a:spcPct val="50000"/>
              </a:spcBef>
            </a:pPr>
            <a:r>
              <a:rPr lang="es-CL" sz="2400">
                <a:latin typeface="Times New Roman" pitchFamily="18" charset="0"/>
              </a:rPr>
              <a:t>P*</a:t>
            </a:r>
            <a:endParaRPr lang="en-US" sz="2400">
              <a:latin typeface="Times New Roman" pitchFamily="18" charset="0"/>
            </a:endParaRPr>
          </a:p>
        </p:txBody>
      </p:sp>
      <p:sp>
        <p:nvSpPr>
          <p:cNvPr id="58377" name="Line 9"/>
          <p:cNvSpPr>
            <a:spLocks noChangeShapeType="1"/>
          </p:cNvSpPr>
          <p:nvPr/>
        </p:nvSpPr>
        <p:spPr bwMode="auto">
          <a:xfrm>
            <a:off x="7391400" y="3124200"/>
            <a:ext cx="0" cy="3352800"/>
          </a:xfrm>
          <a:prstGeom prst="line">
            <a:avLst/>
          </a:prstGeom>
          <a:noFill/>
          <a:ln w="9525">
            <a:solidFill>
              <a:schemeClr val="tx1"/>
            </a:solidFill>
            <a:prstDash val="dash"/>
            <a:round/>
            <a:headEnd/>
            <a:tailEnd/>
          </a:ln>
        </p:spPr>
        <p:txBody>
          <a:bodyPr/>
          <a:lstStyle/>
          <a:p>
            <a:endParaRPr lang="es-CL"/>
          </a:p>
        </p:txBody>
      </p:sp>
      <p:sp>
        <p:nvSpPr>
          <p:cNvPr id="58378" name="Text Box 10"/>
          <p:cNvSpPr txBox="1">
            <a:spLocks noChangeArrowheads="1"/>
          </p:cNvSpPr>
          <p:nvPr/>
        </p:nvSpPr>
        <p:spPr bwMode="auto">
          <a:xfrm>
            <a:off x="7086600" y="6477000"/>
            <a:ext cx="762000" cy="457200"/>
          </a:xfrm>
          <a:prstGeom prst="rect">
            <a:avLst/>
          </a:prstGeom>
          <a:noFill/>
          <a:ln w="9525">
            <a:noFill/>
            <a:miter lim="800000"/>
            <a:headEnd/>
            <a:tailEnd/>
          </a:ln>
        </p:spPr>
        <p:txBody>
          <a:bodyPr>
            <a:spAutoFit/>
          </a:bodyPr>
          <a:lstStyle/>
          <a:p>
            <a:pPr eaLnBrk="0" hangingPunct="0">
              <a:spcBef>
                <a:spcPct val="50000"/>
              </a:spcBef>
            </a:pPr>
            <a:r>
              <a:rPr lang="es-CL" sz="2400">
                <a:latin typeface="Times New Roman" pitchFamily="18" charset="0"/>
              </a:rPr>
              <a:t>q*</a:t>
            </a:r>
            <a:endParaRPr lang="en-US" sz="2400">
              <a:latin typeface="Times New Roman" pitchFamily="18" charset="0"/>
            </a:endParaRPr>
          </a:p>
        </p:txBody>
      </p:sp>
    </p:spTree>
    <p:extLst>
      <p:ext uri="{BB962C8B-B14F-4D97-AF65-F5344CB8AC3E}">
        <p14:creationId xmlns:p14="http://schemas.microsoft.com/office/powerpoint/2010/main" val="9450818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Line 2"/>
          <p:cNvSpPr>
            <a:spLocks noChangeShapeType="1"/>
          </p:cNvSpPr>
          <p:nvPr/>
        </p:nvSpPr>
        <p:spPr bwMode="auto">
          <a:xfrm flipV="1">
            <a:off x="2438400" y="381000"/>
            <a:ext cx="0" cy="6096000"/>
          </a:xfrm>
          <a:prstGeom prst="line">
            <a:avLst/>
          </a:prstGeom>
          <a:noFill/>
          <a:ln w="9525">
            <a:solidFill>
              <a:schemeClr val="tx1"/>
            </a:solidFill>
            <a:round/>
            <a:headEnd/>
            <a:tailEnd type="triangle" w="med" len="med"/>
          </a:ln>
        </p:spPr>
        <p:txBody>
          <a:bodyPr/>
          <a:lstStyle/>
          <a:p>
            <a:endParaRPr lang="es-CL"/>
          </a:p>
        </p:txBody>
      </p:sp>
      <p:sp>
        <p:nvSpPr>
          <p:cNvPr id="59395" name="Rectangle 3"/>
          <p:cNvSpPr>
            <a:spLocks noGrp="1" noChangeArrowheads="1"/>
          </p:cNvSpPr>
          <p:nvPr>
            <p:ph type="title"/>
          </p:nvPr>
        </p:nvSpPr>
        <p:spPr>
          <a:xfrm>
            <a:off x="3276600" y="304800"/>
            <a:ext cx="7162800" cy="1295400"/>
          </a:xfrm>
        </p:spPr>
        <p:txBody>
          <a:bodyPr/>
          <a:lstStyle/>
          <a:p>
            <a:pPr eaLnBrk="1" hangingPunct="1"/>
            <a:r>
              <a:rPr lang="es-CL" sz="4000"/>
              <a:t>Y también EP= P*Aq* CVMe*</a:t>
            </a:r>
            <a:endParaRPr lang="en-US" sz="4000"/>
          </a:p>
        </p:txBody>
      </p:sp>
      <p:sp>
        <p:nvSpPr>
          <p:cNvPr id="59396" name="Line 4"/>
          <p:cNvSpPr>
            <a:spLocks noChangeShapeType="1"/>
          </p:cNvSpPr>
          <p:nvPr/>
        </p:nvSpPr>
        <p:spPr bwMode="auto">
          <a:xfrm>
            <a:off x="2438400" y="6477000"/>
            <a:ext cx="7848600" cy="0"/>
          </a:xfrm>
          <a:prstGeom prst="line">
            <a:avLst/>
          </a:prstGeom>
          <a:noFill/>
          <a:ln w="9525">
            <a:solidFill>
              <a:schemeClr val="tx1"/>
            </a:solidFill>
            <a:round/>
            <a:headEnd/>
            <a:tailEnd type="triangle" w="med" len="med"/>
          </a:ln>
        </p:spPr>
        <p:txBody>
          <a:bodyPr/>
          <a:lstStyle/>
          <a:p>
            <a:endParaRPr lang="es-CL"/>
          </a:p>
        </p:txBody>
      </p:sp>
      <p:sp>
        <p:nvSpPr>
          <p:cNvPr id="59397" name="Line 5"/>
          <p:cNvSpPr>
            <a:spLocks noChangeShapeType="1"/>
          </p:cNvSpPr>
          <p:nvPr/>
        </p:nvSpPr>
        <p:spPr bwMode="auto">
          <a:xfrm>
            <a:off x="2438400" y="3124200"/>
            <a:ext cx="7543800" cy="0"/>
          </a:xfrm>
          <a:prstGeom prst="line">
            <a:avLst/>
          </a:prstGeom>
          <a:noFill/>
          <a:ln w="9525">
            <a:solidFill>
              <a:schemeClr val="tx1"/>
            </a:solidFill>
            <a:round/>
            <a:headEnd/>
            <a:tailEnd/>
          </a:ln>
        </p:spPr>
        <p:txBody>
          <a:bodyPr/>
          <a:lstStyle/>
          <a:p>
            <a:endParaRPr lang="es-CL"/>
          </a:p>
        </p:txBody>
      </p:sp>
      <p:sp>
        <p:nvSpPr>
          <p:cNvPr id="59398" name="Freeform 6"/>
          <p:cNvSpPr>
            <a:spLocks/>
          </p:cNvSpPr>
          <p:nvPr/>
        </p:nvSpPr>
        <p:spPr bwMode="auto">
          <a:xfrm>
            <a:off x="2438400" y="2209800"/>
            <a:ext cx="5867400" cy="3759200"/>
          </a:xfrm>
          <a:custGeom>
            <a:avLst/>
            <a:gdLst>
              <a:gd name="T0" fmla="*/ 0 w 3696"/>
              <a:gd name="T1" fmla="*/ 1524000 h 2368"/>
              <a:gd name="T2" fmla="*/ 1828800 w 3696"/>
              <a:gd name="T3" fmla="*/ 3505200 h 2368"/>
              <a:gd name="T4" fmla="*/ 5867400 w 3696"/>
              <a:gd name="T5" fmla="*/ 0 h 2368"/>
              <a:gd name="T6" fmla="*/ 0 60000 65536"/>
              <a:gd name="T7" fmla="*/ 0 60000 65536"/>
              <a:gd name="T8" fmla="*/ 0 60000 65536"/>
              <a:gd name="T9" fmla="*/ 0 w 3696"/>
              <a:gd name="T10" fmla="*/ 0 h 2368"/>
              <a:gd name="T11" fmla="*/ 3696 w 3696"/>
              <a:gd name="T12" fmla="*/ 2368 h 2368"/>
            </a:gdLst>
            <a:ahLst/>
            <a:cxnLst>
              <a:cxn ang="T6">
                <a:pos x="T0" y="T1"/>
              </a:cxn>
              <a:cxn ang="T7">
                <a:pos x="T2" y="T3"/>
              </a:cxn>
              <a:cxn ang="T8">
                <a:pos x="T4" y="T5"/>
              </a:cxn>
            </a:cxnLst>
            <a:rect l="T9" t="T10" r="T11" b="T12"/>
            <a:pathLst>
              <a:path w="3696" h="2368">
                <a:moveTo>
                  <a:pt x="0" y="960"/>
                </a:moveTo>
                <a:cubicBezTo>
                  <a:pt x="268" y="1664"/>
                  <a:pt x="536" y="2368"/>
                  <a:pt x="1152" y="2208"/>
                </a:cubicBezTo>
                <a:cubicBezTo>
                  <a:pt x="1768" y="2048"/>
                  <a:pt x="3272" y="368"/>
                  <a:pt x="3696" y="0"/>
                </a:cubicBezTo>
              </a:path>
            </a:pathLst>
          </a:custGeom>
          <a:noFill/>
          <a:ln w="57150">
            <a:solidFill>
              <a:schemeClr val="accent2"/>
            </a:solidFill>
            <a:round/>
            <a:headEnd/>
            <a:tailEnd/>
          </a:ln>
        </p:spPr>
        <p:txBody>
          <a:bodyPr/>
          <a:lstStyle/>
          <a:p>
            <a:endParaRPr lang="es-CL"/>
          </a:p>
        </p:txBody>
      </p:sp>
      <p:sp>
        <p:nvSpPr>
          <p:cNvPr id="59399" name="Text Box 7"/>
          <p:cNvSpPr txBox="1">
            <a:spLocks noChangeArrowheads="1"/>
          </p:cNvSpPr>
          <p:nvPr/>
        </p:nvSpPr>
        <p:spPr bwMode="auto">
          <a:xfrm>
            <a:off x="8305800" y="2133600"/>
            <a:ext cx="1219200" cy="457200"/>
          </a:xfrm>
          <a:prstGeom prst="rect">
            <a:avLst/>
          </a:prstGeom>
          <a:noFill/>
          <a:ln w="9525">
            <a:noFill/>
            <a:miter lim="800000"/>
            <a:headEnd/>
            <a:tailEnd/>
          </a:ln>
        </p:spPr>
        <p:txBody>
          <a:bodyPr>
            <a:spAutoFit/>
          </a:bodyPr>
          <a:lstStyle/>
          <a:p>
            <a:pPr eaLnBrk="0" hangingPunct="0">
              <a:spcBef>
                <a:spcPct val="50000"/>
              </a:spcBef>
            </a:pPr>
            <a:r>
              <a:rPr lang="es-CL" sz="2400">
                <a:latin typeface="Times New Roman" pitchFamily="18" charset="0"/>
              </a:rPr>
              <a:t>CMg</a:t>
            </a:r>
            <a:endParaRPr lang="en-US" sz="2400">
              <a:latin typeface="Times New Roman" pitchFamily="18" charset="0"/>
            </a:endParaRPr>
          </a:p>
        </p:txBody>
      </p:sp>
      <p:sp>
        <p:nvSpPr>
          <p:cNvPr id="59400" name="Text Box 8"/>
          <p:cNvSpPr txBox="1">
            <a:spLocks noChangeArrowheads="1"/>
          </p:cNvSpPr>
          <p:nvPr/>
        </p:nvSpPr>
        <p:spPr bwMode="auto">
          <a:xfrm>
            <a:off x="1676400" y="2971800"/>
            <a:ext cx="609600" cy="457200"/>
          </a:xfrm>
          <a:prstGeom prst="rect">
            <a:avLst/>
          </a:prstGeom>
          <a:noFill/>
          <a:ln w="9525">
            <a:noFill/>
            <a:miter lim="800000"/>
            <a:headEnd/>
            <a:tailEnd/>
          </a:ln>
        </p:spPr>
        <p:txBody>
          <a:bodyPr>
            <a:spAutoFit/>
          </a:bodyPr>
          <a:lstStyle/>
          <a:p>
            <a:pPr eaLnBrk="0" hangingPunct="0">
              <a:spcBef>
                <a:spcPct val="50000"/>
              </a:spcBef>
            </a:pPr>
            <a:r>
              <a:rPr lang="es-CL" sz="2400">
                <a:latin typeface="Times New Roman" pitchFamily="18" charset="0"/>
              </a:rPr>
              <a:t>P*</a:t>
            </a:r>
            <a:endParaRPr lang="en-US" sz="2400">
              <a:latin typeface="Times New Roman" pitchFamily="18" charset="0"/>
            </a:endParaRPr>
          </a:p>
        </p:txBody>
      </p:sp>
      <p:sp>
        <p:nvSpPr>
          <p:cNvPr id="59401" name="Line 9"/>
          <p:cNvSpPr>
            <a:spLocks noChangeShapeType="1"/>
          </p:cNvSpPr>
          <p:nvPr/>
        </p:nvSpPr>
        <p:spPr bwMode="auto">
          <a:xfrm>
            <a:off x="7391400" y="3124200"/>
            <a:ext cx="0" cy="3352800"/>
          </a:xfrm>
          <a:prstGeom prst="line">
            <a:avLst/>
          </a:prstGeom>
          <a:noFill/>
          <a:ln w="9525">
            <a:solidFill>
              <a:schemeClr val="tx1"/>
            </a:solidFill>
            <a:prstDash val="dash"/>
            <a:round/>
            <a:headEnd/>
            <a:tailEnd/>
          </a:ln>
        </p:spPr>
        <p:txBody>
          <a:bodyPr/>
          <a:lstStyle/>
          <a:p>
            <a:endParaRPr lang="es-CL"/>
          </a:p>
        </p:txBody>
      </p:sp>
      <p:sp>
        <p:nvSpPr>
          <p:cNvPr id="59402" name="Text Box 10"/>
          <p:cNvSpPr txBox="1">
            <a:spLocks noChangeArrowheads="1"/>
          </p:cNvSpPr>
          <p:nvPr/>
        </p:nvSpPr>
        <p:spPr bwMode="auto">
          <a:xfrm>
            <a:off x="7086600" y="6477000"/>
            <a:ext cx="762000" cy="457200"/>
          </a:xfrm>
          <a:prstGeom prst="rect">
            <a:avLst/>
          </a:prstGeom>
          <a:noFill/>
          <a:ln w="9525">
            <a:noFill/>
            <a:miter lim="800000"/>
            <a:headEnd/>
            <a:tailEnd/>
          </a:ln>
        </p:spPr>
        <p:txBody>
          <a:bodyPr>
            <a:spAutoFit/>
          </a:bodyPr>
          <a:lstStyle/>
          <a:p>
            <a:pPr eaLnBrk="0" hangingPunct="0">
              <a:spcBef>
                <a:spcPct val="50000"/>
              </a:spcBef>
            </a:pPr>
            <a:r>
              <a:rPr lang="es-CL" sz="2400">
                <a:latin typeface="Times New Roman" pitchFamily="18" charset="0"/>
              </a:rPr>
              <a:t>q*</a:t>
            </a:r>
            <a:endParaRPr lang="en-US" sz="2400">
              <a:latin typeface="Times New Roman" pitchFamily="18" charset="0"/>
            </a:endParaRPr>
          </a:p>
        </p:txBody>
      </p:sp>
      <p:sp>
        <p:nvSpPr>
          <p:cNvPr id="59403" name="Freeform 11"/>
          <p:cNvSpPr>
            <a:spLocks/>
          </p:cNvSpPr>
          <p:nvPr/>
        </p:nvSpPr>
        <p:spPr bwMode="auto">
          <a:xfrm>
            <a:off x="2438400" y="3810000"/>
            <a:ext cx="6096000" cy="800100"/>
          </a:xfrm>
          <a:custGeom>
            <a:avLst/>
            <a:gdLst>
              <a:gd name="T0" fmla="*/ 0 w 4128"/>
              <a:gd name="T1" fmla="*/ 0 h 552"/>
              <a:gd name="T2" fmla="*/ 2551813 w 4128"/>
              <a:gd name="T3" fmla="*/ 695739 h 552"/>
              <a:gd name="T4" fmla="*/ 4323906 w 4128"/>
              <a:gd name="T5" fmla="*/ 626165 h 552"/>
              <a:gd name="T6" fmla="*/ 6096000 w 4128"/>
              <a:gd name="T7" fmla="*/ 0 h 552"/>
              <a:gd name="T8" fmla="*/ 0 60000 65536"/>
              <a:gd name="T9" fmla="*/ 0 60000 65536"/>
              <a:gd name="T10" fmla="*/ 0 60000 65536"/>
              <a:gd name="T11" fmla="*/ 0 60000 65536"/>
              <a:gd name="T12" fmla="*/ 0 w 4128"/>
              <a:gd name="T13" fmla="*/ 0 h 552"/>
              <a:gd name="T14" fmla="*/ 4128 w 4128"/>
              <a:gd name="T15" fmla="*/ 552 h 552"/>
            </a:gdLst>
            <a:ahLst/>
            <a:cxnLst>
              <a:cxn ang="T8">
                <a:pos x="T0" y="T1"/>
              </a:cxn>
              <a:cxn ang="T9">
                <a:pos x="T2" y="T3"/>
              </a:cxn>
              <a:cxn ang="T10">
                <a:pos x="T4" y="T5"/>
              </a:cxn>
              <a:cxn ang="T11">
                <a:pos x="T6" y="T7"/>
              </a:cxn>
            </a:cxnLst>
            <a:rect l="T12" t="T13" r="T14" b="T15"/>
            <a:pathLst>
              <a:path w="4128" h="552">
                <a:moveTo>
                  <a:pt x="0" y="0"/>
                </a:moveTo>
                <a:cubicBezTo>
                  <a:pt x="620" y="204"/>
                  <a:pt x="1240" y="408"/>
                  <a:pt x="1728" y="480"/>
                </a:cubicBezTo>
                <a:cubicBezTo>
                  <a:pt x="2216" y="552"/>
                  <a:pt x="2528" y="512"/>
                  <a:pt x="2928" y="432"/>
                </a:cubicBezTo>
                <a:cubicBezTo>
                  <a:pt x="3328" y="352"/>
                  <a:pt x="3928" y="72"/>
                  <a:pt x="4128" y="0"/>
                </a:cubicBezTo>
              </a:path>
            </a:pathLst>
          </a:custGeom>
          <a:noFill/>
          <a:ln w="57150">
            <a:solidFill>
              <a:srgbClr val="009900"/>
            </a:solidFill>
            <a:round/>
            <a:headEnd/>
            <a:tailEnd/>
          </a:ln>
        </p:spPr>
        <p:txBody>
          <a:bodyPr/>
          <a:lstStyle/>
          <a:p>
            <a:endParaRPr lang="es-CL"/>
          </a:p>
        </p:txBody>
      </p:sp>
      <p:sp>
        <p:nvSpPr>
          <p:cNvPr id="59404" name="Text Box 12"/>
          <p:cNvSpPr txBox="1">
            <a:spLocks noChangeArrowheads="1"/>
          </p:cNvSpPr>
          <p:nvPr/>
        </p:nvSpPr>
        <p:spPr bwMode="auto">
          <a:xfrm>
            <a:off x="8610600" y="3810000"/>
            <a:ext cx="1447800" cy="457200"/>
          </a:xfrm>
          <a:prstGeom prst="rect">
            <a:avLst/>
          </a:prstGeom>
          <a:noFill/>
          <a:ln w="9525">
            <a:noFill/>
            <a:miter lim="800000"/>
            <a:headEnd/>
            <a:tailEnd/>
          </a:ln>
        </p:spPr>
        <p:txBody>
          <a:bodyPr>
            <a:spAutoFit/>
          </a:bodyPr>
          <a:lstStyle/>
          <a:p>
            <a:pPr eaLnBrk="0" hangingPunct="0">
              <a:spcBef>
                <a:spcPct val="50000"/>
              </a:spcBef>
            </a:pPr>
            <a:r>
              <a:rPr lang="es-CL" sz="2400">
                <a:latin typeface="Times New Roman" pitchFamily="18" charset="0"/>
              </a:rPr>
              <a:t>CVMe</a:t>
            </a:r>
            <a:endParaRPr lang="en-US" sz="2400">
              <a:latin typeface="Times New Roman" pitchFamily="18" charset="0"/>
            </a:endParaRPr>
          </a:p>
        </p:txBody>
      </p:sp>
      <p:sp>
        <p:nvSpPr>
          <p:cNvPr id="59405" name="Line 13"/>
          <p:cNvSpPr>
            <a:spLocks noChangeShapeType="1"/>
          </p:cNvSpPr>
          <p:nvPr/>
        </p:nvSpPr>
        <p:spPr bwMode="auto">
          <a:xfrm flipH="1">
            <a:off x="2438400" y="4267200"/>
            <a:ext cx="4953000" cy="0"/>
          </a:xfrm>
          <a:prstGeom prst="line">
            <a:avLst/>
          </a:prstGeom>
          <a:noFill/>
          <a:ln w="9525">
            <a:solidFill>
              <a:schemeClr val="tx1"/>
            </a:solidFill>
            <a:prstDash val="lgDash"/>
            <a:round/>
            <a:headEnd/>
            <a:tailEnd/>
          </a:ln>
        </p:spPr>
        <p:txBody>
          <a:bodyPr/>
          <a:lstStyle/>
          <a:p>
            <a:endParaRPr lang="es-CL"/>
          </a:p>
        </p:txBody>
      </p:sp>
      <p:sp>
        <p:nvSpPr>
          <p:cNvPr id="59406" name="Text Box 14"/>
          <p:cNvSpPr txBox="1">
            <a:spLocks noChangeArrowheads="1"/>
          </p:cNvSpPr>
          <p:nvPr/>
        </p:nvSpPr>
        <p:spPr bwMode="auto">
          <a:xfrm>
            <a:off x="1524000" y="4038601"/>
            <a:ext cx="1143000" cy="366713"/>
          </a:xfrm>
          <a:prstGeom prst="rect">
            <a:avLst/>
          </a:prstGeom>
          <a:noFill/>
          <a:ln w="9525">
            <a:noFill/>
            <a:miter lim="800000"/>
            <a:headEnd/>
            <a:tailEnd/>
          </a:ln>
        </p:spPr>
        <p:txBody>
          <a:bodyPr>
            <a:spAutoFit/>
          </a:bodyPr>
          <a:lstStyle/>
          <a:p>
            <a:pPr eaLnBrk="0" hangingPunct="0">
              <a:spcBef>
                <a:spcPct val="50000"/>
              </a:spcBef>
            </a:pPr>
            <a:r>
              <a:rPr lang="es-CL">
                <a:latin typeface="Times New Roman" pitchFamily="18" charset="0"/>
              </a:rPr>
              <a:t>CVMe*</a:t>
            </a:r>
            <a:endParaRPr lang="en-US">
              <a:latin typeface="Times New Roman" pitchFamily="18" charset="0"/>
            </a:endParaRPr>
          </a:p>
        </p:txBody>
      </p:sp>
      <p:sp>
        <p:nvSpPr>
          <p:cNvPr id="59407" name="Text Box 15"/>
          <p:cNvSpPr txBox="1">
            <a:spLocks noChangeArrowheads="1"/>
          </p:cNvSpPr>
          <p:nvPr/>
        </p:nvSpPr>
        <p:spPr bwMode="auto">
          <a:xfrm>
            <a:off x="7010400" y="2743200"/>
            <a:ext cx="533400" cy="457200"/>
          </a:xfrm>
          <a:prstGeom prst="rect">
            <a:avLst/>
          </a:prstGeom>
          <a:noFill/>
          <a:ln w="9525">
            <a:noFill/>
            <a:miter lim="800000"/>
            <a:headEnd/>
            <a:tailEnd/>
          </a:ln>
        </p:spPr>
        <p:txBody>
          <a:bodyPr>
            <a:spAutoFit/>
          </a:bodyPr>
          <a:lstStyle/>
          <a:p>
            <a:pPr eaLnBrk="0" hangingPunct="0">
              <a:spcBef>
                <a:spcPct val="50000"/>
              </a:spcBef>
            </a:pPr>
            <a:r>
              <a:rPr lang="es-CL" sz="2400">
                <a:latin typeface="Times New Roman" pitchFamily="18" charset="0"/>
              </a:rPr>
              <a:t>A</a:t>
            </a:r>
            <a:endParaRPr lang="en-US" sz="2400">
              <a:latin typeface="Times New Roman" pitchFamily="18" charset="0"/>
            </a:endParaRPr>
          </a:p>
        </p:txBody>
      </p:sp>
      <p:sp>
        <p:nvSpPr>
          <p:cNvPr id="59408" name="Line 16"/>
          <p:cNvSpPr>
            <a:spLocks noChangeShapeType="1"/>
          </p:cNvSpPr>
          <p:nvPr/>
        </p:nvSpPr>
        <p:spPr bwMode="auto">
          <a:xfrm flipV="1">
            <a:off x="2438400" y="3124200"/>
            <a:ext cx="381000" cy="304800"/>
          </a:xfrm>
          <a:prstGeom prst="line">
            <a:avLst/>
          </a:prstGeom>
          <a:noFill/>
          <a:ln w="9525">
            <a:solidFill>
              <a:srgbClr val="FF3300"/>
            </a:solidFill>
            <a:round/>
            <a:headEnd/>
            <a:tailEnd/>
          </a:ln>
        </p:spPr>
        <p:txBody>
          <a:bodyPr/>
          <a:lstStyle/>
          <a:p>
            <a:endParaRPr lang="es-CL"/>
          </a:p>
        </p:txBody>
      </p:sp>
      <p:sp>
        <p:nvSpPr>
          <p:cNvPr id="59409" name="Line 17"/>
          <p:cNvSpPr>
            <a:spLocks noChangeShapeType="1"/>
          </p:cNvSpPr>
          <p:nvPr/>
        </p:nvSpPr>
        <p:spPr bwMode="auto">
          <a:xfrm flipV="1">
            <a:off x="2438400" y="3124200"/>
            <a:ext cx="685800" cy="533400"/>
          </a:xfrm>
          <a:prstGeom prst="line">
            <a:avLst/>
          </a:prstGeom>
          <a:noFill/>
          <a:ln w="9525">
            <a:solidFill>
              <a:srgbClr val="FF3300"/>
            </a:solidFill>
            <a:round/>
            <a:headEnd/>
            <a:tailEnd/>
          </a:ln>
        </p:spPr>
        <p:txBody>
          <a:bodyPr/>
          <a:lstStyle/>
          <a:p>
            <a:endParaRPr lang="es-CL"/>
          </a:p>
        </p:txBody>
      </p:sp>
      <p:sp>
        <p:nvSpPr>
          <p:cNvPr id="59410" name="Line 18"/>
          <p:cNvSpPr>
            <a:spLocks noChangeShapeType="1"/>
          </p:cNvSpPr>
          <p:nvPr/>
        </p:nvSpPr>
        <p:spPr bwMode="auto">
          <a:xfrm flipV="1">
            <a:off x="2438400" y="3124200"/>
            <a:ext cx="990600" cy="762000"/>
          </a:xfrm>
          <a:prstGeom prst="line">
            <a:avLst/>
          </a:prstGeom>
          <a:noFill/>
          <a:ln w="9525">
            <a:solidFill>
              <a:srgbClr val="FF3300"/>
            </a:solidFill>
            <a:round/>
            <a:headEnd/>
            <a:tailEnd/>
          </a:ln>
        </p:spPr>
        <p:txBody>
          <a:bodyPr/>
          <a:lstStyle/>
          <a:p>
            <a:endParaRPr lang="es-CL"/>
          </a:p>
        </p:txBody>
      </p:sp>
      <p:sp>
        <p:nvSpPr>
          <p:cNvPr id="59411" name="Line 19"/>
          <p:cNvSpPr>
            <a:spLocks noChangeShapeType="1"/>
          </p:cNvSpPr>
          <p:nvPr/>
        </p:nvSpPr>
        <p:spPr bwMode="auto">
          <a:xfrm flipV="1">
            <a:off x="2438400" y="3124200"/>
            <a:ext cx="1295400" cy="990600"/>
          </a:xfrm>
          <a:prstGeom prst="line">
            <a:avLst/>
          </a:prstGeom>
          <a:noFill/>
          <a:ln w="9525">
            <a:solidFill>
              <a:srgbClr val="FF3300"/>
            </a:solidFill>
            <a:round/>
            <a:headEnd/>
            <a:tailEnd/>
          </a:ln>
        </p:spPr>
        <p:txBody>
          <a:bodyPr/>
          <a:lstStyle/>
          <a:p>
            <a:endParaRPr lang="es-CL"/>
          </a:p>
        </p:txBody>
      </p:sp>
      <p:sp>
        <p:nvSpPr>
          <p:cNvPr id="59412" name="Line 20"/>
          <p:cNvSpPr>
            <a:spLocks noChangeShapeType="1"/>
          </p:cNvSpPr>
          <p:nvPr/>
        </p:nvSpPr>
        <p:spPr bwMode="auto">
          <a:xfrm flipV="1">
            <a:off x="2590800" y="3124200"/>
            <a:ext cx="1447800" cy="1143000"/>
          </a:xfrm>
          <a:prstGeom prst="line">
            <a:avLst/>
          </a:prstGeom>
          <a:noFill/>
          <a:ln w="9525">
            <a:solidFill>
              <a:srgbClr val="FF3300"/>
            </a:solidFill>
            <a:round/>
            <a:headEnd/>
            <a:tailEnd/>
          </a:ln>
        </p:spPr>
        <p:txBody>
          <a:bodyPr/>
          <a:lstStyle/>
          <a:p>
            <a:endParaRPr lang="es-CL"/>
          </a:p>
        </p:txBody>
      </p:sp>
      <p:sp>
        <p:nvSpPr>
          <p:cNvPr id="59413" name="Line 21"/>
          <p:cNvSpPr>
            <a:spLocks noChangeShapeType="1"/>
          </p:cNvSpPr>
          <p:nvPr/>
        </p:nvSpPr>
        <p:spPr bwMode="auto">
          <a:xfrm flipV="1">
            <a:off x="2895600" y="3124200"/>
            <a:ext cx="1447800" cy="1143000"/>
          </a:xfrm>
          <a:prstGeom prst="line">
            <a:avLst/>
          </a:prstGeom>
          <a:noFill/>
          <a:ln w="9525">
            <a:solidFill>
              <a:srgbClr val="FF3300"/>
            </a:solidFill>
            <a:round/>
            <a:headEnd/>
            <a:tailEnd/>
          </a:ln>
        </p:spPr>
        <p:txBody>
          <a:bodyPr/>
          <a:lstStyle/>
          <a:p>
            <a:endParaRPr lang="es-CL"/>
          </a:p>
        </p:txBody>
      </p:sp>
      <p:sp>
        <p:nvSpPr>
          <p:cNvPr id="59414" name="Line 22"/>
          <p:cNvSpPr>
            <a:spLocks noChangeShapeType="1"/>
          </p:cNvSpPr>
          <p:nvPr/>
        </p:nvSpPr>
        <p:spPr bwMode="auto">
          <a:xfrm flipV="1">
            <a:off x="3200400" y="3124200"/>
            <a:ext cx="1371600" cy="1143000"/>
          </a:xfrm>
          <a:prstGeom prst="line">
            <a:avLst/>
          </a:prstGeom>
          <a:noFill/>
          <a:ln w="9525">
            <a:solidFill>
              <a:srgbClr val="FF3300"/>
            </a:solidFill>
            <a:round/>
            <a:headEnd/>
            <a:tailEnd/>
          </a:ln>
        </p:spPr>
        <p:txBody>
          <a:bodyPr/>
          <a:lstStyle/>
          <a:p>
            <a:endParaRPr lang="es-CL"/>
          </a:p>
        </p:txBody>
      </p:sp>
      <p:sp>
        <p:nvSpPr>
          <p:cNvPr id="59415" name="Line 23"/>
          <p:cNvSpPr>
            <a:spLocks noChangeShapeType="1"/>
          </p:cNvSpPr>
          <p:nvPr/>
        </p:nvSpPr>
        <p:spPr bwMode="auto">
          <a:xfrm flipV="1">
            <a:off x="3505200" y="3124200"/>
            <a:ext cx="1371600" cy="1143000"/>
          </a:xfrm>
          <a:prstGeom prst="line">
            <a:avLst/>
          </a:prstGeom>
          <a:noFill/>
          <a:ln w="9525">
            <a:solidFill>
              <a:srgbClr val="FF3300"/>
            </a:solidFill>
            <a:round/>
            <a:headEnd/>
            <a:tailEnd/>
          </a:ln>
        </p:spPr>
        <p:txBody>
          <a:bodyPr/>
          <a:lstStyle/>
          <a:p>
            <a:endParaRPr lang="es-CL"/>
          </a:p>
        </p:txBody>
      </p:sp>
      <p:sp>
        <p:nvSpPr>
          <p:cNvPr id="59416" name="Line 24"/>
          <p:cNvSpPr>
            <a:spLocks noChangeShapeType="1"/>
          </p:cNvSpPr>
          <p:nvPr/>
        </p:nvSpPr>
        <p:spPr bwMode="auto">
          <a:xfrm flipV="1">
            <a:off x="3810000" y="3124200"/>
            <a:ext cx="1371600" cy="1143000"/>
          </a:xfrm>
          <a:prstGeom prst="line">
            <a:avLst/>
          </a:prstGeom>
          <a:noFill/>
          <a:ln w="9525">
            <a:solidFill>
              <a:srgbClr val="FF3300"/>
            </a:solidFill>
            <a:round/>
            <a:headEnd/>
            <a:tailEnd/>
          </a:ln>
        </p:spPr>
        <p:txBody>
          <a:bodyPr/>
          <a:lstStyle/>
          <a:p>
            <a:endParaRPr lang="es-CL"/>
          </a:p>
        </p:txBody>
      </p:sp>
      <p:sp>
        <p:nvSpPr>
          <p:cNvPr id="59417" name="Line 25"/>
          <p:cNvSpPr>
            <a:spLocks noChangeShapeType="1"/>
          </p:cNvSpPr>
          <p:nvPr/>
        </p:nvSpPr>
        <p:spPr bwMode="auto">
          <a:xfrm flipV="1">
            <a:off x="4114800" y="3124200"/>
            <a:ext cx="1295400" cy="1143000"/>
          </a:xfrm>
          <a:prstGeom prst="line">
            <a:avLst/>
          </a:prstGeom>
          <a:noFill/>
          <a:ln w="9525">
            <a:solidFill>
              <a:srgbClr val="FF3300"/>
            </a:solidFill>
            <a:round/>
            <a:headEnd/>
            <a:tailEnd/>
          </a:ln>
        </p:spPr>
        <p:txBody>
          <a:bodyPr/>
          <a:lstStyle/>
          <a:p>
            <a:endParaRPr lang="es-CL"/>
          </a:p>
        </p:txBody>
      </p:sp>
      <p:sp>
        <p:nvSpPr>
          <p:cNvPr id="59418" name="Line 26"/>
          <p:cNvSpPr>
            <a:spLocks noChangeShapeType="1"/>
          </p:cNvSpPr>
          <p:nvPr/>
        </p:nvSpPr>
        <p:spPr bwMode="auto">
          <a:xfrm flipV="1">
            <a:off x="4419600" y="3124200"/>
            <a:ext cx="1295400" cy="1143000"/>
          </a:xfrm>
          <a:prstGeom prst="line">
            <a:avLst/>
          </a:prstGeom>
          <a:noFill/>
          <a:ln w="9525">
            <a:solidFill>
              <a:srgbClr val="FF3300"/>
            </a:solidFill>
            <a:round/>
            <a:headEnd/>
            <a:tailEnd/>
          </a:ln>
        </p:spPr>
        <p:txBody>
          <a:bodyPr/>
          <a:lstStyle/>
          <a:p>
            <a:endParaRPr lang="es-CL"/>
          </a:p>
        </p:txBody>
      </p:sp>
      <p:sp>
        <p:nvSpPr>
          <p:cNvPr id="59419" name="Line 27"/>
          <p:cNvSpPr>
            <a:spLocks noChangeShapeType="1"/>
          </p:cNvSpPr>
          <p:nvPr/>
        </p:nvSpPr>
        <p:spPr bwMode="auto">
          <a:xfrm flipV="1">
            <a:off x="4724400" y="3124200"/>
            <a:ext cx="1295400" cy="1143000"/>
          </a:xfrm>
          <a:prstGeom prst="line">
            <a:avLst/>
          </a:prstGeom>
          <a:noFill/>
          <a:ln w="9525">
            <a:solidFill>
              <a:srgbClr val="FF3300"/>
            </a:solidFill>
            <a:round/>
            <a:headEnd/>
            <a:tailEnd/>
          </a:ln>
        </p:spPr>
        <p:txBody>
          <a:bodyPr/>
          <a:lstStyle/>
          <a:p>
            <a:endParaRPr lang="es-CL"/>
          </a:p>
        </p:txBody>
      </p:sp>
      <p:sp>
        <p:nvSpPr>
          <p:cNvPr id="59420" name="Line 28"/>
          <p:cNvSpPr>
            <a:spLocks noChangeShapeType="1"/>
          </p:cNvSpPr>
          <p:nvPr/>
        </p:nvSpPr>
        <p:spPr bwMode="auto">
          <a:xfrm flipV="1">
            <a:off x="5105400" y="3124200"/>
            <a:ext cx="1295400" cy="1143000"/>
          </a:xfrm>
          <a:prstGeom prst="line">
            <a:avLst/>
          </a:prstGeom>
          <a:noFill/>
          <a:ln w="9525">
            <a:solidFill>
              <a:srgbClr val="FF3300"/>
            </a:solidFill>
            <a:round/>
            <a:headEnd/>
            <a:tailEnd/>
          </a:ln>
        </p:spPr>
        <p:txBody>
          <a:bodyPr/>
          <a:lstStyle/>
          <a:p>
            <a:endParaRPr lang="es-CL"/>
          </a:p>
        </p:txBody>
      </p:sp>
      <p:sp>
        <p:nvSpPr>
          <p:cNvPr id="59421" name="Line 29"/>
          <p:cNvSpPr>
            <a:spLocks noChangeShapeType="1"/>
          </p:cNvSpPr>
          <p:nvPr/>
        </p:nvSpPr>
        <p:spPr bwMode="auto">
          <a:xfrm flipV="1">
            <a:off x="5486400" y="3124200"/>
            <a:ext cx="1219200" cy="1143000"/>
          </a:xfrm>
          <a:prstGeom prst="line">
            <a:avLst/>
          </a:prstGeom>
          <a:noFill/>
          <a:ln w="9525">
            <a:solidFill>
              <a:srgbClr val="FF3300"/>
            </a:solidFill>
            <a:round/>
            <a:headEnd/>
            <a:tailEnd/>
          </a:ln>
        </p:spPr>
        <p:txBody>
          <a:bodyPr/>
          <a:lstStyle/>
          <a:p>
            <a:endParaRPr lang="es-CL"/>
          </a:p>
        </p:txBody>
      </p:sp>
      <p:sp>
        <p:nvSpPr>
          <p:cNvPr id="59422" name="Line 30"/>
          <p:cNvSpPr>
            <a:spLocks noChangeShapeType="1"/>
          </p:cNvSpPr>
          <p:nvPr/>
        </p:nvSpPr>
        <p:spPr bwMode="auto">
          <a:xfrm flipV="1">
            <a:off x="5791200" y="3124200"/>
            <a:ext cx="1219200" cy="1143000"/>
          </a:xfrm>
          <a:prstGeom prst="line">
            <a:avLst/>
          </a:prstGeom>
          <a:noFill/>
          <a:ln w="9525">
            <a:solidFill>
              <a:srgbClr val="FF3300"/>
            </a:solidFill>
            <a:round/>
            <a:headEnd/>
            <a:tailEnd/>
          </a:ln>
        </p:spPr>
        <p:txBody>
          <a:bodyPr/>
          <a:lstStyle/>
          <a:p>
            <a:endParaRPr lang="es-CL"/>
          </a:p>
        </p:txBody>
      </p:sp>
      <p:sp>
        <p:nvSpPr>
          <p:cNvPr id="59423" name="Line 31"/>
          <p:cNvSpPr>
            <a:spLocks noChangeShapeType="1"/>
          </p:cNvSpPr>
          <p:nvPr/>
        </p:nvSpPr>
        <p:spPr bwMode="auto">
          <a:xfrm flipV="1">
            <a:off x="6172200" y="3124200"/>
            <a:ext cx="1143000" cy="1143000"/>
          </a:xfrm>
          <a:prstGeom prst="line">
            <a:avLst/>
          </a:prstGeom>
          <a:noFill/>
          <a:ln w="9525">
            <a:solidFill>
              <a:srgbClr val="FF3300"/>
            </a:solidFill>
            <a:round/>
            <a:headEnd/>
            <a:tailEnd/>
          </a:ln>
        </p:spPr>
        <p:txBody>
          <a:bodyPr/>
          <a:lstStyle/>
          <a:p>
            <a:endParaRPr lang="es-CL"/>
          </a:p>
        </p:txBody>
      </p:sp>
      <p:sp>
        <p:nvSpPr>
          <p:cNvPr id="59424" name="Line 32"/>
          <p:cNvSpPr>
            <a:spLocks noChangeShapeType="1"/>
          </p:cNvSpPr>
          <p:nvPr/>
        </p:nvSpPr>
        <p:spPr bwMode="auto">
          <a:xfrm flipV="1">
            <a:off x="6477000" y="3352800"/>
            <a:ext cx="914400" cy="914400"/>
          </a:xfrm>
          <a:prstGeom prst="line">
            <a:avLst/>
          </a:prstGeom>
          <a:noFill/>
          <a:ln w="9525">
            <a:solidFill>
              <a:srgbClr val="FF3300"/>
            </a:solidFill>
            <a:round/>
            <a:headEnd/>
            <a:tailEnd/>
          </a:ln>
        </p:spPr>
        <p:txBody>
          <a:bodyPr/>
          <a:lstStyle/>
          <a:p>
            <a:endParaRPr lang="es-CL"/>
          </a:p>
        </p:txBody>
      </p:sp>
      <p:sp>
        <p:nvSpPr>
          <p:cNvPr id="59425" name="Line 33"/>
          <p:cNvSpPr>
            <a:spLocks noChangeShapeType="1"/>
          </p:cNvSpPr>
          <p:nvPr/>
        </p:nvSpPr>
        <p:spPr bwMode="auto">
          <a:xfrm flipV="1">
            <a:off x="6781800" y="3657600"/>
            <a:ext cx="609600" cy="609600"/>
          </a:xfrm>
          <a:prstGeom prst="line">
            <a:avLst/>
          </a:prstGeom>
          <a:noFill/>
          <a:ln w="9525">
            <a:solidFill>
              <a:srgbClr val="FF3300"/>
            </a:solidFill>
            <a:round/>
            <a:headEnd/>
            <a:tailEnd/>
          </a:ln>
        </p:spPr>
        <p:txBody>
          <a:bodyPr/>
          <a:lstStyle/>
          <a:p>
            <a:endParaRPr lang="es-CL"/>
          </a:p>
        </p:txBody>
      </p:sp>
      <p:sp>
        <p:nvSpPr>
          <p:cNvPr id="59426" name="Line 34"/>
          <p:cNvSpPr>
            <a:spLocks noChangeShapeType="1"/>
          </p:cNvSpPr>
          <p:nvPr/>
        </p:nvSpPr>
        <p:spPr bwMode="auto">
          <a:xfrm flipV="1">
            <a:off x="7086600" y="3962400"/>
            <a:ext cx="304800" cy="304800"/>
          </a:xfrm>
          <a:prstGeom prst="line">
            <a:avLst/>
          </a:prstGeom>
          <a:noFill/>
          <a:ln w="9525">
            <a:solidFill>
              <a:srgbClr val="FF3300"/>
            </a:solidFill>
            <a:round/>
            <a:headEnd/>
            <a:tailEnd/>
          </a:ln>
        </p:spPr>
        <p:txBody>
          <a:bodyPr/>
          <a:lstStyle/>
          <a:p>
            <a:endParaRPr lang="es-CL"/>
          </a:p>
        </p:txBody>
      </p:sp>
      <p:sp>
        <p:nvSpPr>
          <p:cNvPr id="59427" name="Line 35"/>
          <p:cNvSpPr>
            <a:spLocks noChangeShapeType="1"/>
          </p:cNvSpPr>
          <p:nvPr/>
        </p:nvSpPr>
        <p:spPr bwMode="auto">
          <a:xfrm flipV="1">
            <a:off x="2438400" y="3124200"/>
            <a:ext cx="76200" cy="76200"/>
          </a:xfrm>
          <a:prstGeom prst="line">
            <a:avLst/>
          </a:prstGeom>
          <a:noFill/>
          <a:ln w="9525">
            <a:solidFill>
              <a:srgbClr val="FF3300"/>
            </a:solidFill>
            <a:round/>
            <a:headEnd/>
            <a:tailEnd/>
          </a:ln>
        </p:spPr>
        <p:txBody>
          <a:bodyPr/>
          <a:lstStyle/>
          <a:p>
            <a:endParaRPr lang="es-CL"/>
          </a:p>
        </p:txBody>
      </p:sp>
    </p:spTree>
    <p:extLst>
      <p:ext uri="{BB962C8B-B14F-4D97-AF65-F5344CB8AC3E}">
        <p14:creationId xmlns:p14="http://schemas.microsoft.com/office/powerpoint/2010/main" val="22947786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normAutofit/>
          </a:bodyPr>
          <a:lstStyle/>
          <a:p>
            <a:pPr eaLnBrk="1" hangingPunct="1"/>
            <a:r>
              <a:rPr lang="es-CL" sz="4000"/>
              <a:t>Casos en que hay excedente del productor de largo plazo</a:t>
            </a:r>
            <a:endParaRPr lang="en-US" sz="4000"/>
          </a:p>
        </p:txBody>
      </p:sp>
      <p:sp>
        <p:nvSpPr>
          <p:cNvPr id="60419" name="Rectangle 3"/>
          <p:cNvSpPr>
            <a:spLocks noGrp="1" noChangeArrowheads="1"/>
          </p:cNvSpPr>
          <p:nvPr>
            <p:ph type="body" idx="1"/>
          </p:nvPr>
        </p:nvSpPr>
        <p:spPr/>
        <p:txBody>
          <a:bodyPr/>
          <a:lstStyle/>
          <a:p>
            <a:pPr eaLnBrk="1" hangingPunct="1"/>
            <a:r>
              <a:rPr lang="es-CL"/>
              <a:t>Industria con costos crecientes (precio de los insumos aumenta cuando aumenta la producción) </a:t>
            </a:r>
          </a:p>
          <a:p>
            <a:pPr eaLnBrk="1" hangingPunct="1"/>
            <a:r>
              <a:rPr lang="es-CL"/>
              <a:t>Productores heterogéneos y rentas económicas (minerales, tierra)</a:t>
            </a:r>
          </a:p>
          <a:p>
            <a:pPr eaLnBrk="1" hangingPunct="1"/>
            <a:endParaRPr lang="es-CL"/>
          </a:p>
          <a:p>
            <a:pPr eaLnBrk="1" hangingPunct="1"/>
            <a:r>
              <a:rPr lang="es-CL"/>
              <a:t>Los oferentes de los factores obtienen el excedente del productor de largo plazo</a:t>
            </a:r>
          </a:p>
          <a:p>
            <a:pPr eaLnBrk="1" hangingPunct="1"/>
            <a:endParaRPr lang="en-US"/>
          </a:p>
        </p:txBody>
      </p:sp>
    </p:spTree>
    <p:extLst>
      <p:ext uri="{BB962C8B-B14F-4D97-AF65-F5344CB8AC3E}">
        <p14:creationId xmlns:p14="http://schemas.microsoft.com/office/powerpoint/2010/main" val="16153428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Line 2"/>
          <p:cNvSpPr>
            <a:spLocks noChangeShapeType="1"/>
          </p:cNvSpPr>
          <p:nvPr/>
        </p:nvSpPr>
        <p:spPr bwMode="auto">
          <a:xfrm flipV="1">
            <a:off x="2438400" y="381000"/>
            <a:ext cx="0" cy="6096000"/>
          </a:xfrm>
          <a:prstGeom prst="line">
            <a:avLst/>
          </a:prstGeom>
          <a:noFill/>
          <a:ln w="9525">
            <a:solidFill>
              <a:schemeClr val="tx1"/>
            </a:solidFill>
            <a:round/>
            <a:headEnd/>
            <a:tailEnd type="triangle" w="med" len="med"/>
          </a:ln>
        </p:spPr>
        <p:txBody>
          <a:bodyPr/>
          <a:lstStyle/>
          <a:p>
            <a:endParaRPr lang="es-CL"/>
          </a:p>
        </p:txBody>
      </p:sp>
      <p:sp>
        <p:nvSpPr>
          <p:cNvPr id="58372" name="Line 4"/>
          <p:cNvSpPr>
            <a:spLocks noChangeShapeType="1"/>
          </p:cNvSpPr>
          <p:nvPr/>
        </p:nvSpPr>
        <p:spPr bwMode="auto">
          <a:xfrm>
            <a:off x="2438400" y="6477000"/>
            <a:ext cx="7848600" cy="0"/>
          </a:xfrm>
          <a:prstGeom prst="line">
            <a:avLst/>
          </a:prstGeom>
          <a:noFill/>
          <a:ln w="9525">
            <a:solidFill>
              <a:schemeClr val="tx1"/>
            </a:solidFill>
            <a:round/>
            <a:headEnd/>
            <a:tailEnd type="triangle" w="med" len="med"/>
          </a:ln>
        </p:spPr>
        <p:txBody>
          <a:bodyPr/>
          <a:lstStyle/>
          <a:p>
            <a:endParaRPr lang="es-CL"/>
          </a:p>
        </p:txBody>
      </p:sp>
      <p:sp>
        <p:nvSpPr>
          <p:cNvPr id="58376" name="Text Box 8"/>
          <p:cNvSpPr txBox="1">
            <a:spLocks noChangeArrowheads="1"/>
          </p:cNvSpPr>
          <p:nvPr/>
        </p:nvSpPr>
        <p:spPr bwMode="auto">
          <a:xfrm>
            <a:off x="1676400" y="2971800"/>
            <a:ext cx="609600" cy="457200"/>
          </a:xfrm>
          <a:prstGeom prst="rect">
            <a:avLst/>
          </a:prstGeom>
          <a:noFill/>
          <a:ln w="9525">
            <a:noFill/>
            <a:miter lim="800000"/>
            <a:headEnd/>
            <a:tailEnd/>
          </a:ln>
        </p:spPr>
        <p:txBody>
          <a:bodyPr>
            <a:spAutoFit/>
          </a:bodyPr>
          <a:lstStyle/>
          <a:p>
            <a:pPr eaLnBrk="0" hangingPunct="0">
              <a:spcBef>
                <a:spcPct val="50000"/>
              </a:spcBef>
            </a:pPr>
            <a:r>
              <a:rPr lang="es-CL" sz="2400">
                <a:latin typeface="Times New Roman" pitchFamily="18" charset="0"/>
              </a:rPr>
              <a:t>P*</a:t>
            </a:r>
            <a:endParaRPr lang="en-US" sz="2400">
              <a:latin typeface="Times New Roman" pitchFamily="18" charset="0"/>
            </a:endParaRPr>
          </a:p>
        </p:txBody>
      </p:sp>
      <p:sp>
        <p:nvSpPr>
          <p:cNvPr id="58378" name="Text Box 10"/>
          <p:cNvSpPr txBox="1">
            <a:spLocks noChangeArrowheads="1"/>
          </p:cNvSpPr>
          <p:nvPr/>
        </p:nvSpPr>
        <p:spPr bwMode="auto">
          <a:xfrm>
            <a:off x="9982200" y="6478555"/>
            <a:ext cx="762000" cy="457200"/>
          </a:xfrm>
          <a:prstGeom prst="rect">
            <a:avLst/>
          </a:prstGeom>
          <a:noFill/>
          <a:ln w="9525">
            <a:noFill/>
            <a:miter lim="800000"/>
            <a:headEnd/>
            <a:tailEnd/>
          </a:ln>
        </p:spPr>
        <p:txBody>
          <a:bodyPr>
            <a:spAutoFit/>
          </a:bodyPr>
          <a:lstStyle/>
          <a:p>
            <a:pPr eaLnBrk="0" hangingPunct="0">
              <a:spcBef>
                <a:spcPct val="50000"/>
              </a:spcBef>
            </a:pPr>
            <a:r>
              <a:rPr lang="es-CL" sz="2400" dirty="0">
                <a:latin typeface="Times New Roman" pitchFamily="18" charset="0"/>
              </a:rPr>
              <a:t>q</a:t>
            </a:r>
            <a:endParaRPr lang="en-US" sz="2400" dirty="0">
              <a:latin typeface="Times New Roman" pitchFamily="18" charset="0"/>
            </a:endParaRPr>
          </a:p>
        </p:txBody>
      </p:sp>
      <p:cxnSp>
        <p:nvCxnSpPr>
          <p:cNvPr id="31" name="Conector recto 30">
            <a:extLst>
              <a:ext uri="{FF2B5EF4-FFF2-40B4-BE49-F238E27FC236}">
                <a16:creationId xmlns:a16="http://schemas.microsoft.com/office/drawing/2014/main" id="{5B4D1A72-AB33-814D-812B-A0968F27208A}"/>
              </a:ext>
            </a:extLst>
          </p:cNvPr>
          <p:cNvCxnSpPr/>
          <p:nvPr/>
        </p:nvCxnSpPr>
        <p:spPr>
          <a:xfrm>
            <a:off x="4341846" y="2519266"/>
            <a:ext cx="3097763" cy="3303037"/>
          </a:xfrm>
          <a:prstGeom prst="line">
            <a:avLst/>
          </a:prstGeom>
        </p:spPr>
        <p:style>
          <a:lnRef idx="2">
            <a:schemeClr val="accent1"/>
          </a:lnRef>
          <a:fillRef idx="0">
            <a:schemeClr val="accent1"/>
          </a:fillRef>
          <a:effectRef idx="1">
            <a:schemeClr val="accent1"/>
          </a:effectRef>
          <a:fontRef idx="minor">
            <a:schemeClr val="tx1"/>
          </a:fontRef>
        </p:style>
      </p:cxnSp>
      <p:cxnSp>
        <p:nvCxnSpPr>
          <p:cNvPr id="42" name="Conector recto 41">
            <a:extLst>
              <a:ext uri="{FF2B5EF4-FFF2-40B4-BE49-F238E27FC236}">
                <a16:creationId xmlns:a16="http://schemas.microsoft.com/office/drawing/2014/main" id="{E5B18F26-F21F-9A46-977C-A6B8F7858F9B}"/>
              </a:ext>
            </a:extLst>
          </p:cNvPr>
          <p:cNvCxnSpPr/>
          <p:nvPr/>
        </p:nvCxnSpPr>
        <p:spPr>
          <a:xfrm>
            <a:off x="5890727" y="1700856"/>
            <a:ext cx="3097763" cy="3303037"/>
          </a:xfrm>
          <a:prstGeom prst="line">
            <a:avLst/>
          </a:prstGeom>
        </p:spPr>
        <p:style>
          <a:lnRef idx="2">
            <a:schemeClr val="accent1"/>
          </a:lnRef>
          <a:fillRef idx="0">
            <a:schemeClr val="accent1"/>
          </a:fillRef>
          <a:effectRef idx="1">
            <a:schemeClr val="accent1"/>
          </a:effectRef>
          <a:fontRef idx="minor">
            <a:schemeClr val="tx1"/>
          </a:fontRef>
        </p:style>
      </p:cxnSp>
      <p:cxnSp>
        <p:nvCxnSpPr>
          <p:cNvPr id="43" name="Conector recto 42">
            <a:extLst>
              <a:ext uri="{FF2B5EF4-FFF2-40B4-BE49-F238E27FC236}">
                <a16:creationId xmlns:a16="http://schemas.microsoft.com/office/drawing/2014/main" id="{FCB293EF-5C42-D145-889A-00136251A581}"/>
              </a:ext>
            </a:extLst>
          </p:cNvPr>
          <p:cNvCxnSpPr/>
          <p:nvPr/>
        </p:nvCxnSpPr>
        <p:spPr>
          <a:xfrm>
            <a:off x="7091525" y="833708"/>
            <a:ext cx="3097763" cy="3303037"/>
          </a:xfrm>
          <a:prstGeom prst="line">
            <a:avLst/>
          </a:prstGeom>
        </p:spPr>
        <p:style>
          <a:lnRef idx="2">
            <a:schemeClr val="accent1"/>
          </a:lnRef>
          <a:fillRef idx="0">
            <a:schemeClr val="accent1"/>
          </a:fillRef>
          <a:effectRef idx="1">
            <a:schemeClr val="accent1"/>
          </a:effectRef>
          <a:fontRef idx="minor">
            <a:schemeClr val="tx1"/>
          </a:fontRef>
        </p:style>
      </p:cxnSp>
      <p:sp>
        <p:nvSpPr>
          <p:cNvPr id="4" name="CuadroTexto 3">
            <a:extLst>
              <a:ext uri="{FF2B5EF4-FFF2-40B4-BE49-F238E27FC236}">
                <a16:creationId xmlns:a16="http://schemas.microsoft.com/office/drawing/2014/main" id="{CF09ECBE-6673-7B49-96FF-F7646E988212}"/>
              </a:ext>
            </a:extLst>
          </p:cNvPr>
          <p:cNvSpPr txBox="1"/>
          <p:nvPr/>
        </p:nvSpPr>
        <p:spPr>
          <a:xfrm>
            <a:off x="2796211" y="252893"/>
            <a:ext cx="5486387" cy="800219"/>
          </a:xfrm>
          <a:prstGeom prst="rect">
            <a:avLst/>
          </a:prstGeom>
          <a:noFill/>
        </p:spPr>
        <p:txBody>
          <a:bodyPr wrap="square" rtlCol="0">
            <a:spAutoFit/>
          </a:bodyPr>
          <a:lstStyle/>
          <a:p>
            <a:r>
              <a:rPr lang="es-CL" sz="2800" dirty="0"/>
              <a:t>Industria con costos crecientes</a:t>
            </a:r>
          </a:p>
          <a:p>
            <a:endParaRPr lang="es-CL" dirty="0"/>
          </a:p>
        </p:txBody>
      </p:sp>
      <mc:AlternateContent xmlns:mc="http://schemas.openxmlformats.org/markup-compatibility/2006">
        <mc:Choice xmlns:p14="http://schemas.microsoft.com/office/powerpoint/2010/main" Requires="p14">
          <p:contentPart p14:bwMode="auto" r:id="rId3">
            <p14:nvContentPartPr>
              <p14:cNvPr id="5" name="Entrada de lápiz 4">
                <a:extLst>
                  <a:ext uri="{FF2B5EF4-FFF2-40B4-BE49-F238E27FC236}">
                    <a16:creationId xmlns:a16="http://schemas.microsoft.com/office/drawing/2014/main" id="{A5A6626D-B382-AA4C-9D15-8093A3272135}"/>
                  </a:ext>
                </a:extLst>
              </p14:cNvPr>
              <p14:cNvContentPartPr/>
              <p14:nvPr/>
            </p14:nvContentPartPr>
            <p14:xfrm>
              <a:off x="-696736" y="1617037"/>
              <a:ext cx="360" cy="360"/>
            </p14:xfrm>
          </p:contentPart>
        </mc:Choice>
        <mc:Fallback>
          <p:pic>
            <p:nvPicPr>
              <p:cNvPr id="5" name="Entrada de lápiz 4">
                <a:extLst>
                  <a:ext uri="{FF2B5EF4-FFF2-40B4-BE49-F238E27FC236}">
                    <a16:creationId xmlns:a16="http://schemas.microsoft.com/office/drawing/2014/main" id="{A5A6626D-B382-AA4C-9D15-8093A3272135}"/>
                  </a:ext>
                </a:extLst>
              </p:cNvPr>
              <p:cNvPicPr/>
              <p:nvPr/>
            </p:nvPicPr>
            <p:blipFill>
              <a:blip r:embed="rId4"/>
              <a:stretch>
                <a:fillRect/>
              </a:stretch>
            </p:blipFill>
            <p:spPr>
              <a:xfrm>
                <a:off x="-708976" y="1604797"/>
                <a:ext cx="24840" cy="2484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7" name="Entrada de lápiz 6">
                <a:extLst>
                  <a:ext uri="{FF2B5EF4-FFF2-40B4-BE49-F238E27FC236}">
                    <a16:creationId xmlns:a16="http://schemas.microsoft.com/office/drawing/2014/main" id="{FF9C9549-6DEF-DF45-8E64-8417A348F5C6}"/>
                  </a:ext>
                </a:extLst>
              </p14:cNvPr>
              <p14:cNvContentPartPr/>
              <p14:nvPr/>
            </p14:nvContentPartPr>
            <p14:xfrm>
              <a:off x="3363141" y="1331056"/>
              <a:ext cx="5887080" cy="4498200"/>
            </p14:xfrm>
          </p:contentPart>
        </mc:Choice>
        <mc:Fallback>
          <p:pic>
            <p:nvPicPr>
              <p:cNvPr id="7" name="Entrada de lápiz 6">
                <a:extLst>
                  <a:ext uri="{FF2B5EF4-FFF2-40B4-BE49-F238E27FC236}">
                    <a16:creationId xmlns:a16="http://schemas.microsoft.com/office/drawing/2014/main" id="{FF9C9549-6DEF-DF45-8E64-8417A348F5C6}"/>
                  </a:ext>
                </a:extLst>
              </p:cNvPr>
              <p:cNvPicPr/>
              <p:nvPr/>
            </p:nvPicPr>
            <p:blipFill>
              <a:blip r:embed="rId6"/>
              <a:stretch>
                <a:fillRect/>
              </a:stretch>
            </p:blipFill>
            <p:spPr>
              <a:xfrm>
                <a:off x="3350901" y="1318816"/>
                <a:ext cx="5911560" cy="4522680"/>
              </a:xfrm>
              <a:prstGeom prst="rect">
                <a:avLst/>
              </a:prstGeom>
            </p:spPr>
          </p:pic>
        </mc:Fallback>
      </mc:AlternateContent>
      <p:grpSp>
        <p:nvGrpSpPr>
          <p:cNvPr id="10" name="Grupo 9">
            <a:extLst>
              <a:ext uri="{FF2B5EF4-FFF2-40B4-BE49-F238E27FC236}">
                <a16:creationId xmlns:a16="http://schemas.microsoft.com/office/drawing/2014/main" id="{F7B88027-BD8C-7A44-8F68-D90D2062B9D3}"/>
              </a:ext>
            </a:extLst>
          </p:cNvPr>
          <p:cNvGrpSpPr/>
          <p:nvPr/>
        </p:nvGrpSpPr>
        <p:grpSpPr>
          <a:xfrm>
            <a:off x="6166424" y="2062717"/>
            <a:ext cx="175320" cy="192600"/>
            <a:chOff x="4642424" y="2062717"/>
            <a:chExt cx="175320" cy="192600"/>
          </a:xfrm>
        </p:grpSpPr>
        <mc:AlternateContent xmlns:mc="http://schemas.openxmlformats.org/markup-compatibility/2006" xmlns:p14="http://schemas.microsoft.com/office/powerpoint/2010/main">
          <mc:Choice Requires="p14">
            <p:contentPart p14:bwMode="auto" r:id="rId7">
              <p14:nvContentPartPr>
                <p14:cNvPr id="8" name="Entrada de lápiz 7">
                  <a:extLst>
                    <a:ext uri="{FF2B5EF4-FFF2-40B4-BE49-F238E27FC236}">
                      <a16:creationId xmlns:a16="http://schemas.microsoft.com/office/drawing/2014/main" id="{DED332A6-55FC-A04A-9228-57E0ABE1A71B}"/>
                    </a:ext>
                  </a:extLst>
                </p14:cNvPr>
                <p14:cNvContentPartPr/>
                <p14:nvPr/>
              </p14:nvContentPartPr>
              <p14:xfrm>
                <a:off x="4817384" y="2254957"/>
                <a:ext cx="360" cy="360"/>
              </p14:xfrm>
            </p:contentPart>
          </mc:Choice>
          <mc:Fallback xmlns="">
            <p:pic>
              <p:nvPicPr>
                <p:cNvPr id="8" name="Entrada de lápiz 7">
                  <a:extLst>
                    <a:ext uri="{FF2B5EF4-FFF2-40B4-BE49-F238E27FC236}">
                      <a16:creationId xmlns:a16="http://schemas.microsoft.com/office/drawing/2014/main" id="{DED332A6-55FC-A04A-9228-57E0ABE1A71B}"/>
                    </a:ext>
                  </a:extLst>
                </p:cNvPr>
                <p:cNvPicPr/>
                <p:nvPr/>
              </p:nvPicPr>
              <p:blipFill>
                <a:blip r:embed="rId8"/>
                <a:stretch>
                  <a:fillRect/>
                </a:stretch>
              </p:blipFill>
              <p:spPr>
                <a:xfrm>
                  <a:off x="4808744" y="2246317"/>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9" name="Entrada de lápiz 8">
                  <a:extLst>
                    <a:ext uri="{FF2B5EF4-FFF2-40B4-BE49-F238E27FC236}">
                      <a16:creationId xmlns:a16="http://schemas.microsoft.com/office/drawing/2014/main" id="{33B96388-11C4-554E-8DA4-9DD6ADEEF0A9}"/>
                    </a:ext>
                  </a:extLst>
                </p14:cNvPr>
                <p14:cNvContentPartPr/>
                <p14:nvPr/>
              </p14:nvContentPartPr>
              <p14:xfrm>
                <a:off x="4642424" y="2062717"/>
                <a:ext cx="360" cy="360"/>
              </p14:xfrm>
            </p:contentPart>
          </mc:Choice>
          <mc:Fallback xmlns="">
            <p:pic>
              <p:nvPicPr>
                <p:cNvPr id="9" name="Entrada de lápiz 8">
                  <a:extLst>
                    <a:ext uri="{FF2B5EF4-FFF2-40B4-BE49-F238E27FC236}">
                      <a16:creationId xmlns:a16="http://schemas.microsoft.com/office/drawing/2014/main" id="{33B96388-11C4-554E-8DA4-9DD6ADEEF0A9}"/>
                    </a:ext>
                  </a:extLst>
                </p:cNvPr>
                <p:cNvPicPr/>
                <p:nvPr/>
              </p:nvPicPr>
              <p:blipFill>
                <a:blip r:embed="rId8"/>
                <a:stretch>
                  <a:fillRect/>
                </a:stretch>
              </p:blipFill>
              <p:spPr>
                <a:xfrm>
                  <a:off x="4633784" y="2053717"/>
                  <a:ext cx="18000" cy="1800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10">
            <p14:nvContentPartPr>
              <p14:cNvPr id="11" name="Entrada de lápiz 10">
                <a:extLst>
                  <a:ext uri="{FF2B5EF4-FFF2-40B4-BE49-F238E27FC236}">
                    <a16:creationId xmlns:a16="http://schemas.microsoft.com/office/drawing/2014/main" id="{57AC0F3D-4661-CF47-A700-D76D0C61CE04}"/>
                  </a:ext>
                </a:extLst>
              </p14:cNvPr>
              <p14:cNvContentPartPr/>
              <p14:nvPr/>
            </p14:nvContentPartPr>
            <p14:xfrm>
              <a:off x="13132904" y="1407877"/>
              <a:ext cx="360" cy="360"/>
            </p14:xfrm>
          </p:contentPart>
        </mc:Choice>
        <mc:Fallback>
          <p:pic>
            <p:nvPicPr>
              <p:cNvPr id="11" name="Entrada de lápiz 10">
                <a:extLst>
                  <a:ext uri="{FF2B5EF4-FFF2-40B4-BE49-F238E27FC236}">
                    <a16:creationId xmlns:a16="http://schemas.microsoft.com/office/drawing/2014/main" id="{57AC0F3D-4661-CF47-A700-D76D0C61CE04}"/>
                  </a:ext>
                </a:extLst>
              </p:cNvPr>
              <p:cNvPicPr/>
              <p:nvPr/>
            </p:nvPicPr>
            <p:blipFill>
              <a:blip r:embed="rId4"/>
              <a:stretch>
                <a:fillRect/>
              </a:stretch>
            </p:blipFill>
            <p:spPr>
              <a:xfrm>
                <a:off x="13120664" y="1395637"/>
                <a:ext cx="24840" cy="2484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13" name="Entrada de lápiz 12">
                <a:extLst>
                  <a:ext uri="{FF2B5EF4-FFF2-40B4-BE49-F238E27FC236}">
                    <a16:creationId xmlns:a16="http://schemas.microsoft.com/office/drawing/2014/main" id="{4AB25BC9-A02A-2747-9A9D-B74CEF047097}"/>
                  </a:ext>
                </a:extLst>
              </p14:cNvPr>
              <p14:cNvContentPartPr/>
              <p14:nvPr/>
            </p14:nvContentPartPr>
            <p14:xfrm>
              <a:off x="-1272016" y="1838437"/>
              <a:ext cx="360" cy="360"/>
            </p14:xfrm>
          </p:contentPart>
        </mc:Choice>
        <mc:Fallback>
          <p:pic>
            <p:nvPicPr>
              <p:cNvPr id="13" name="Entrada de lápiz 12">
                <a:extLst>
                  <a:ext uri="{FF2B5EF4-FFF2-40B4-BE49-F238E27FC236}">
                    <a16:creationId xmlns:a16="http://schemas.microsoft.com/office/drawing/2014/main" id="{4AB25BC9-A02A-2747-9A9D-B74CEF047097}"/>
                  </a:ext>
                </a:extLst>
              </p:cNvPr>
              <p:cNvPicPr/>
              <p:nvPr/>
            </p:nvPicPr>
            <p:blipFill>
              <a:blip r:embed="rId4"/>
              <a:stretch>
                <a:fillRect/>
              </a:stretch>
            </p:blipFill>
            <p:spPr>
              <a:xfrm>
                <a:off x="-1284256" y="1826197"/>
                <a:ext cx="24840" cy="2484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14" name="Entrada de lápiz 13">
                <a:extLst>
                  <a:ext uri="{FF2B5EF4-FFF2-40B4-BE49-F238E27FC236}">
                    <a16:creationId xmlns:a16="http://schemas.microsoft.com/office/drawing/2014/main" id="{93C74881-DC5E-5D4D-98E8-7526943E360B}"/>
                  </a:ext>
                </a:extLst>
              </p14:cNvPr>
              <p14:cNvContentPartPr/>
              <p14:nvPr/>
            </p14:nvContentPartPr>
            <p14:xfrm>
              <a:off x="4844864" y="3047317"/>
              <a:ext cx="360" cy="360"/>
            </p14:xfrm>
          </p:contentPart>
        </mc:Choice>
        <mc:Fallback>
          <p:pic>
            <p:nvPicPr>
              <p:cNvPr id="14" name="Entrada de lápiz 13">
                <a:extLst>
                  <a:ext uri="{FF2B5EF4-FFF2-40B4-BE49-F238E27FC236}">
                    <a16:creationId xmlns:a16="http://schemas.microsoft.com/office/drawing/2014/main" id="{93C74881-DC5E-5D4D-98E8-7526943E360B}"/>
                  </a:ext>
                </a:extLst>
              </p:cNvPr>
              <p:cNvPicPr/>
              <p:nvPr/>
            </p:nvPicPr>
            <p:blipFill>
              <a:blip r:embed="rId4"/>
              <a:stretch>
                <a:fillRect/>
              </a:stretch>
            </p:blipFill>
            <p:spPr>
              <a:xfrm>
                <a:off x="4832624" y="3035077"/>
                <a:ext cx="24840" cy="24840"/>
              </a:xfrm>
              <a:prstGeom prst="rect">
                <a:avLst/>
              </a:prstGeom>
            </p:spPr>
          </p:pic>
        </mc:Fallback>
      </mc:AlternateContent>
    </p:spTree>
    <p:extLst>
      <p:ext uri="{BB962C8B-B14F-4D97-AF65-F5344CB8AC3E}">
        <p14:creationId xmlns:p14="http://schemas.microsoft.com/office/powerpoint/2010/main" val="36269110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s-CL"/>
              <a:t>Ejemplos</a:t>
            </a:r>
            <a:endParaRPr lang="en-US"/>
          </a:p>
        </p:txBody>
      </p:sp>
      <p:graphicFrame>
        <p:nvGraphicFramePr>
          <p:cNvPr id="388099" name="Group 3"/>
          <p:cNvGraphicFramePr>
            <a:graphicFrameLocks noGrp="1"/>
          </p:cNvGraphicFramePr>
          <p:nvPr>
            <p:ph idx="1"/>
          </p:nvPr>
        </p:nvGraphicFramePr>
        <p:xfrm>
          <a:off x="2209800" y="1981200"/>
          <a:ext cx="7772400" cy="4457700"/>
        </p:xfrm>
        <a:graphic>
          <a:graphicData uri="http://schemas.openxmlformats.org/drawingml/2006/table">
            <a:tbl>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1028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CL" sz="2800" b="0" i="0" u="none" strike="noStrike" cap="none" normalizeH="0" baseline="0">
                          <a:ln>
                            <a:noFill/>
                          </a:ln>
                          <a:solidFill>
                            <a:schemeClr val="tx1"/>
                          </a:solidFill>
                          <a:effectLst/>
                          <a:latin typeface="Arial" charset="0"/>
                        </a:rPr>
                        <a:t>Qué pasa con</a:t>
                      </a:r>
                      <a:endParaRPr kumimoji="0" lang="en-US" sz="28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CL" sz="2800" b="0" i="0" u="none" strike="noStrike" cap="none" normalizeH="0" baseline="0">
                          <a:ln>
                            <a:noFill/>
                          </a:ln>
                          <a:solidFill>
                            <a:schemeClr val="tx1"/>
                          </a:solidFill>
                          <a:effectLst/>
                          <a:latin typeface="Arial" charset="0"/>
                        </a:rPr>
                        <a:t>Si</a:t>
                      </a: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28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CL" sz="2800" b="0" i="0" u="none" strike="noStrike" cap="none" normalizeH="0" baseline="0">
                          <a:ln>
                            <a:noFill/>
                          </a:ln>
                          <a:solidFill>
                            <a:schemeClr val="tx1"/>
                          </a:solidFill>
                          <a:effectLst/>
                          <a:latin typeface="Arial" charset="0"/>
                        </a:rPr>
                        <a:t>Excedente del consumidor</a:t>
                      </a:r>
                      <a:endParaRPr kumimoji="0" lang="en-US" sz="28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CL" sz="2800" b="0" i="0" u="none" strike="noStrike" cap="none" normalizeH="0" baseline="0">
                          <a:ln>
                            <a:noFill/>
                          </a:ln>
                          <a:solidFill>
                            <a:schemeClr val="tx1"/>
                          </a:solidFill>
                          <a:effectLst/>
                          <a:latin typeface="Arial" charset="0"/>
                        </a:rPr>
                        <a:t>Aumenta el número de consumidores</a:t>
                      </a: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28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CL" sz="2800" b="0" i="0" u="none" strike="noStrike" cap="none" normalizeH="0" baseline="0">
                          <a:ln>
                            <a:noFill/>
                          </a:ln>
                          <a:solidFill>
                            <a:schemeClr val="tx1"/>
                          </a:solidFill>
                          <a:effectLst/>
                          <a:latin typeface="Arial" charset="0"/>
                        </a:rPr>
                        <a:t>Excedente del productor (servicios taxi en Santiago)</a:t>
                      </a:r>
                      <a:endParaRPr kumimoji="0" lang="en-US" sz="28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CL" sz="2800" b="0" i="0" u="none" strike="noStrike" cap="none" normalizeH="0" baseline="0">
                          <a:ln>
                            <a:noFill/>
                          </a:ln>
                          <a:solidFill>
                            <a:schemeClr val="tx1"/>
                          </a:solidFill>
                          <a:effectLst/>
                          <a:latin typeface="Arial" charset="0"/>
                        </a:rPr>
                        <a:t>Aumenta el número de taxis en Santiago</a:t>
                      </a: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287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CL" sz="2800" b="0" i="0" u="none" strike="noStrike" cap="none" normalizeH="0" baseline="0">
                          <a:ln>
                            <a:noFill/>
                          </a:ln>
                          <a:solidFill>
                            <a:schemeClr val="tx1"/>
                          </a:solidFill>
                          <a:effectLst/>
                          <a:latin typeface="Arial" charset="0"/>
                        </a:rPr>
                        <a:t>Ambos</a:t>
                      </a:r>
                      <a:endParaRPr kumimoji="0" lang="en-US" sz="28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CL" sz="2800" b="0" i="0" u="none" strike="noStrike" cap="none" normalizeH="0" baseline="0">
                          <a:ln>
                            <a:noFill/>
                          </a:ln>
                          <a:solidFill>
                            <a:schemeClr val="tx1"/>
                          </a:solidFill>
                          <a:effectLst/>
                          <a:latin typeface="Arial" charset="0"/>
                        </a:rPr>
                        <a:t>Baja el precio del bien</a:t>
                      </a: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1832019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Line 2"/>
          <p:cNvSpPr>
            <a:spLocks noChangeShapeType="1"/>
          </p:cNvSpPr>
          <p:nvPr/>
        </p:nvSpPr>
        <p:spPr bwMode="auto">
          <a:xfrm>
            <a:off x="3657600" y="762000"/>
            <a:ext cx="0" cy="3200400"/>
          </a:xfrm>
          <a:prstGeom prst="line">
            <a:avLst/>
          </a:prstGeom>
          <a:noFill/>
          <a:ln w="9525">
            <a:solidFill>
              <a:schemeClr val="tx1"/>
            </a:solidFill>
            <a:round/>
            <a:headEnd/>
            <a:tailEnd/>
          </a:ln>
        </p:spPr>
        <p:txBody>
          <a:bodyPr wrap="none" anchor="ctr"/>
          <a:lstStyle/>
          <a:p>
            <a:endParaRPr lang="es-CL"/>
          </a:p>
        </p:txBody>
      </p:sp>
      <p:sp>
        <p:nvSpPr>
          <p:cNvPr id="63491" name="Line 3"/>
          <p:cNvSpPr>
            <a:spLocks noChangeShapeType="1"/>
          </p:cNvSpPr>
          <p:nvPr/>
        </p:nvSpPr>
        <p:spPr bwMode="auto">
          <a:xfrm>
            <a:off x="3657600" y="3962400"/>
            <a:ext cx="5257800" cy="0"/>
          </a:xfrm>
          <a:prstGeom prst="line">
            <a:avLst/>
          </a:prstGeom>
          <a:noFill/>
          <a:ln w="9525">
            <a:solidFill>
              <a:schemeClr val="tx1"/>
            </a:solidFill>
            <a:round/>
            <a:headEnd/>
            <a:tailEnd/>
          </a:ln>
        </p:spPr>
        <p:txBody>
          <a:bodyPr wrap="none" anchor="ctr"/>
          <a:lstStyle/>
          <a:p>
            <a:endParaRPr lang="es-CL"/>
          </a:p>
        </p:txBody>
      </p:sp>
      <p:sp>
        <p:nvSpPr>
          <p:cNvPr id="63492" name="Text Box 4"/>
          <p:cNvSpPr txBox="1">
            <a:spLocks noChangeArrowheads="1"/>
          </p:cNvSpPr>
          <p:nvPr/>
        </p:nvSpPr>
        <p:spPr bwMode="auto">
          <a:xfrm>
            <a:off x="3489325" y="3922714"/>
            <a:ext cx="260350" cy="274637"/>
          </a:xfrm>
          <a:prstGeom prst="rect">
            <a:avLst/>
          </a:prstGeom>
          <a:noFill/>
          <a:ln w="9525">
            <a:noFill/>
            <a:miter lim="800000"/>
            <a:headEnd/>
            <a:tailEnd/>
          </a:ln>
        </p:spPr>
        <p:txBody>
          <a:bodyPr wrap="none">
            <a:spAutoFit/>
          </a:bodyPr>
          <a:lstStyle/>
          <a:p>
            <a:pPr eaLnBrk="0" hangingPunct="0"/>
            <a:r>
              <a:rPr lang="es-ES_tradnl" sz="1200">
                <a:latin typeface="Times New Roman" pitchFamily="18" charset="0"/>
              </a:rPr>
              <a:t>0</a:t>
            </a:r>
          </a:p>
        </p:txBody>
      </p:sp>
      <p:sp>
        <p:nvSpPr>
          <p:cNvPr id="63493" name="Text Box 5"/>
          <p:cNvSpPr txBox="1">
            <a:spLocks noChangeArrowheads="1"/>
          </p:cNvSpPr>
          <p:nvPr/>
        </p:nvSpPr>
        <p:spPr bwMode="auto">
          <a:xfrm>
            <a:off x="7391400" y="3962400"/>
            <a:ext cx="774700" cy="274638"/>
          </a:xfrm>
          <a:prstGeom prst="rect">
            <a:avLst/>
          </a:prstGeom>
          <a:noFill/>
          <a:ln w="9525">
            <a:noFill/>
            <a:miter lim="800000"/>
            <a:headEnd/>
            <a:tailEnd/>
          </a:ln>
        </p:spPr>
        <p:txBody>
          <a:bodyPr wrap="none">
            <a:spAutoFit/>
          </a:bodyPr>
          <a:lstStyle/>
          <a:p>
            <a:pPr eaLnBrk="0" hangingPunct="0"/>
            <a:r>
              <a:rPr lang="es-ES_tradnl" sz="1200">
                <a:latin typeface="Times New Roman" pitchFamily="18" charset="0"/>
              </a:rPr>
              <a:t>Cantidad </a:t>
            </a:r>
          </a:p>
        </p:txBody>
      </p:sp>
      <p:sp>
        <p:nvSpPr>
          <p:cNvPr id="63494" name="Text Box 6"/>
          <p:cNvSpPr txBox="1">
            <a:spLocks noChangeArrowheads="1"/>
          </p:cNvSpPr>
          <p:nvPr/>
        </p:nvSpPr>
        <p:spPr bwMode="auto">
          <a:xfrm>
            <a:off x="2667001" y="609600"/>
            <a:ext cx="612775" cy="274638"/>
          </a:xfrm>
          <a:prstGeom prst="rect">
            <a:avLst/>
          </a:prstGeom>
          <a:noFill/>
          <a:ln w="9525">
            <a:noFill/>
            <a:miter lim="800000"/>
            <a:headEnd/>
            <a:tailEnd/>
          </a:ln>
        </p:spPr>
        <p:txBody>
          <a:bodyPr wrap="none">
            <a:spAutoFit/>
          </a:bodyPr>
          <a:lstStyle/>
          <a:p>
            <a:pPr eaLnBrk="0" hangingPunct="0"/>
            <a:r>
              <a:rPr lang="es-ES_tradnl" sz="1200">
                <a:latin typeface="Times New Roman" pitchFamily="18" charset="0"/>
              </a:rPr>
              <a:t>Precio </a:t>
            </a:r>
          </a:p>
        </p:txBody>
      </p:sp>
      <p:sp>
        <p:nvSpPr>
          <p:cNvPr id="63495" name="Text Box 7"/>
          <p:cNvSpPr txBox="1">
            <a:spLocks noChangeArrowheads="1"/>
          </p:cNvSpPr>
          <p:nvPr/>
        </p:nvSpPr>
        <p:spPr bwMode="auto">
          <a:xfrm>
            <a:off x="2057400" y="2743201"/>
            <a:ext cx="1066800" cy="646331"/>
          </a:xfrm>
          <a:prstGeom prst="rect">
            <a:avLst/>
          </a:prstGeom>
          <a:noFill/>
          <a:ln w="9525">
            <a:noFill/>
            <a:miter lim="800000"/>
            <a:headEnd/>
            <a:tailEnd/>
          </a:ln>
        </p:spPr>
        <p:txBody>
          <a:bodyPr>
            <a:spAutoFit/>
          </a:bodyPr>
          <a:lstStyle/>
          <a:p>
            <a:pPr eaLnBrk="0" hangingPunct="0">
              <a:spcBef>
                <a:spcPct val="50000"/>
              </a:spcBef>
            </a:pPr>
            <a:r>
              <a:rPr lang="es-ES_tradnl" sz="1200">
                <a:latin typeface="Times New Roman" pitchFamily="18" charset="0"/>
              </a:rPr>
              <a:t>Precios que perciben los vendedores</a:t>
            </a:r>
          </a:p>
        </p:txBody>
      </p:sp>
      <p:sp>
        <p:nvSpPr>
          <p:cNvPr id="63496" name="Text Box 8"/>
          <p:cNvSpPr txBox="1">
            <a:spLocks noChangeArrowheads="1"/>
          </p:cNvSpPr>
          <p:nvPr/>
        </p:nvSpPr>
        <p:spPr bwMode="auto">
          <a:xfrm>
            <a:off x="2057400" y="2133600"/>
            <a:ext cx="998538" cy="457200"/>
          </a:xfrm>
          <a:prstGeom prst="rect">
            <a:avLst/>
          </a:prstGeom>
          <a:noFill/>
          <a:ln w="9525">
            <a:noFill/>
            <a:miter lim="800000"/>
            <a:headEnd/>
            <a:tailEnd/>
          </a:ln>
        </p:spPr>
        <p:txBody>
          <a:bodyPr wrap="none">
            <a:spAutoFit/>
          </a:bodyPr>
          <a:lstStyle/>
          <a:p>
            <a:pPr eaLnBrk="0" hangingPunct="0"/>
            <a:r>
              <a:rPr lang="es-ES_tradnl" sz="1200">
                <a:latin typeface="Times New Roman" pitchFamily="18" charset="0"/>
              </a:rPr>
              <a:t>Precio</a:t>
            </a:r>
          </a:p>
          <a:p>
            <a:pPr eaLnBrk="0" hangingPunct="0"/>
            <a:r>
              <a:rPr lang="es-ES_tradnl" sz="1200">
                <a:latin typeface="Times New Roman" pitchFamily="18" charset="0"/>
              </a:rPr>
              <a:t> sin impuesto</a:t>
            </a:r>
          </a:p>
        </p:txBody>
      </p:sp>
      <p:sp>
        <p:nvSpPr>
          <p:cNvPr id="63497" name="Text Box 9"/>
          <p:cNvSpPr txBox="1">
            <a:spLocks noChangeArrowheads="1"/>
          </p:cNvSpPr>
          <p:nvPr/>
        </p:nvSpPr>
        <p:spPr bwMode="auto">
          <a:xfrm>
            <a:off x="1905001" y="1524000"/>
            <a:ext cx="1236663" cy="457200"/>
          </a:xfrm>
          <a:prstGeom prst="rect">
            <a:avLst/>
          </a:prstGeom>
          <a:noFill/>
          <a:ln w="9525">
            <a:noFill/>
            <a:miter lim="800000"/>
            <a:headEnd/>
            <a:tailEnd/>
          </a:ln>
        </p:spPr>
        <p:txBody>
          <a:bodyPr wrap="none">
            <a:spAutoFit/>
          </a:bodyPr>
          <a:lstStyle/>
          <a:p>
            <a:pPr eaLnBrk="0" hangingPunct="0"/>
            <a:r>
              <a:rPr lang="es-ES_tradnl" sz="1200">
                <a:latin typeface="Times New Roman" pitchFamily="18" charset="0"/>
              </a:rPr>
              <a:t>Precio que pagan</a:t>
            </a:r>
          </a:p>
          <a:p>
            <a:pPr eaLnBrk="0" hangingPunct="0"/>
            <a:r>
              <a:rPr lang="es-ES_tradnl" sz="1200">
                <a:latin typeface="Times New Roman" pitchFamily="18" charset="0"/>
              </a:rPr>
              <a:t>los compradores</a:t>
            </a:r>
          </a:p>
        </p:txBody>
      </p:sp>
      <p:sp>
        <p:nvSpPr>
          <p:cNvPr id="63498" name="Text Box 10"/>
          <p:cNvSpPr txBox="1">
            <a:spLocks noChangeArrowheads="1"/>
          </p:cNvSpPr>
          <p:nvPr/>
        </p:nvSpPr>
        <p:spPr bwMode="auto">
          <a:xfrm>
            <a:off x="2209800" y="5029201"/>
            <a:ext cx="7467600" cy="830997"/>
          </a:xfrm>
          <a:prstGeom prst="rect">
            <a:avLst/>
          </a:prstGeom>
          <a:noFill/>
          <a:ln w="9525">
            <a:noFill/>
            <a:miter lim="800000"/>
            <a:headEnd/>
            <a:tailEnd/>
          </a:ln>
        </p:spPr>
        <p:txBody>
          <a:bodyPr>
            <a:spAutoFit/>
          </a:bodyPr>
          <a:lstStyle/>
          <a:p>
            <a:pPr algn="just" eaLnBrk="0" hangingPunct="0">
              <a:spcBef>
                <a:spcPct val="50000"/>
              </a:spcBef>
            </a:pPr>
            <a:r>
              <a:rPr lang="es-ES_tradnl" sz="1200">
                <a:latin typeface="Times New Roman" pitchFamily="18" charset="0"/>
              </a:rPr>
              <a:t>Figura 8.3 COMO AFECTA UN IMPUESTO AL BIENESTAR. Un impuesto sobre un bien reduce el excedente del consumidor (en el área B + C) y el del productor (en el área D + E). Como  la disminución del excedente del productor y del consumidor es superior a los ingresos fiscales (área B + D), se dice que el impuesto provoca una pérdida irrecuperable de eficiencia (área C + E). </a:t>
            </a:r>
          </a:p>
        </p:txBody>
      </p:sp>
      <p:sp>
        <p:nvSpPr>
          <p:cNvPr id="63499" name="Line 11"/>
          <p:cNvSpPr>
            <a:spLocks noChangeShapeType="1"/>
          </p:cNvSpPr>
          <p:nvPr/>
        </p:nvSpPr>
        <p:spPr bwMode="auto">
          <a:xfrm>
            <a:off x="3657600" y="1752600"/>
            <a:ext cx="1600200" cy="0"/>
          </a:xfrm>
          <a:prstGeom prst="line">
            <a:avLst/>
          </a:prstGeom>
          <a:noFill/>
          <a:ln w="9525">
            <a:solidFill>
              <a:schemeClr val="tx1"/>
            </a:solidFill>
            <a:prstDash val="sysDot"/>
            <a:round/>
            <a:headEnd/>
            <a:tailEnd/>
          </a:ln>
        </p:spPr>
        <p:txBody>
          <a:bodyPr wrap="none" anchor="ctr"/>
          <a:lstStyle/>
          <a:p>
            <a:endParaRPr lang="es-CL"/>
          </a:p>
        </p:txBody>
      </p:sp>
      <p:sp>
        <p:nvSpPr>
          <p:cNvPr id="63500" name="Line 12"/>
          <p:cNvSpPr>
            <a:spLocks noChangeShapeType="1"/>
          </p:cNvSpPr>
          <p:nvPr/>
        </p:nvSpPr>
        <p:spPr bwMode="auto">
          <a:xfrm>
            <a:off x="5257800" y="1752600"/>
            <a:ext cx="0" cy="2209800"/>
          </a:xfrm>
          <a:prstGeom prst="line">
            <a:avLst/>
          </a:prstGeom>
          <a:noFill/>
          <a:ln w="9525">
            <a:solidFill>
              <a:schemeClr val="tx1"/>
            </a:solidFill>
            <a:prstDash val="sysDot"/>
            <a:round/>
            <a:headEnd/>
            <a:tailEnd/>
          </a:ln>
        </p:spPr>
        <p:txBody>
          <a:bodyPr wrap="none" anchor="ctr"/>
          <a:lstStyle/>
          <a:p>
            <a:endParaRPr lang="es-CL"/>
          </a:p>
        </p:txBody>
      </p:sp>
      <p:sp>
        <p:nvSpPr>
          <p:cNvPr id="63501" name="Line 13"/>
          <p:cNvSpPr>
            <a:spLocks noChangeShapeType="1"/>
          </p:cNvSpPr>
          <p:nvPr/>
        </p:nvSpPr>
        <p:spPr bwMode="auto">
          <a:xfrm>
            <a:off x="3657600" y="2362200"/>
            <a:ext cx="2743200" cy="0"/>
          </a:xfrm>
          <a:prstGeom prst="line">
            <a:avLst/>
          </a:prstGeom>
          <a:noFill/>
          <a:ln w="9525">
            <a:solidFill>
              <a:schemeClr val="tx1"/>
            </a:solidFill>
            <a:prstDash val="sysDot"/>
            <a:round/>
            <a:headEnd/>
            <a:tailEnd/>
          </a:ln>
        </p:spPr>
        <p:txBody>
          <a:bodyPr wrap="none" anchor="ctr"/>
          <a:lstStyle/>
          <a:p>
            <a:endParaRPr lang="es-CL"/>
          </a:p>
        </p:txBody>
      </p:sp>
      <p:sp>
        <p:nvSpPr>
          <p:cNvPr id="63502" name="Line 14"/>
          <p:cNvSpPr>
            <a:spLocks noChangeShapeType="1"/>
          </p:cNvSpPr>
          <p:nvPr/>
        </p:nvSpPr>
        <p:spPr bwMode="auto">
          <a:xfrm>
            <a:off x="6400800" y="2362200"/>
            <a:ext cx="0" cy="1600200"/>
          </a:xfrm>
          <a:prstGeom prst="line">
            <a:avLst/>
          </a:prstGeom>
          <a:noFill/>
          <a:ln w="9525">
            <a:solidFill>
              <a:schemeClr val="tx1"/>
            </a:solidFill>
            <a:prstDash val="sysDot"/>
            <a:round/>
            <a:headEnd/>
            <a:tailEnd/>
          </a:ln>
        </p:spPr>
        <p:txBody>
          <a:bodyPr wrap="none" anchor="ctr"/>
          <a:lstStyle/>
          <a:p>
            <a:endParaRPr lang="es-CL"/>
          </a:p>
        </p:txBody>
      </p:sp>
      <p:sp>
        <p:nvSpPr>
          <p:cNvPr id="63503" name="Line 15"/>
          <p:cNvSpPr>
            <a:spLocks noChangeShapeType="1"/>
          </p:cNvSpPr>
          <p:nvPr/>
        </p:nvSpPr>
        <p:spPr bwMode="auto">
          <a:xfrm>
            <a:off x="3657600" y="2971800"/>
            <a:ext cx="1600200" cy="0"/>
          </a:xfrm>
          <a:prstGeom prst="line">
            <a:avLst/>
          </a:prstGeom>
          <a:noFill/>
          <a:ln w="9525">
            <a:solidFill>
              <a:schemeClr val="tx1"/>
            </a:solidFill>
            <a:prstDash val="sysDot"/>
            <a:round/>
            <a:headEnd/>
            <a:tailEnd/>
          </a:ln>
        </p:spPr>
        <p:txBody>
          <a:bodyPr wrap="none" anchor="ctr"/>
          <a:lstStyle/>
          <a:p>
            <a:endParaRPr lang="es-CL"/>
          </a:p>
        </p:txBody>
      </p:sp>
      <p:sp>
        <p:nvSpPr>
          <p:cNvPr id="63504" name="AutoShape 16"/>
          <p:cNvSpPr>
            <a:spLocks noChangeArrowheads="1"/>
          </p:cNvSpPr>
          <p:nvPr/>
        </p:nvSpPr>
        <p:spPr bwMode="auto">
          <a:xfrm rot="5383093">
            <a:off x="5219700" y="1790700"/>
            <a:ext cx="1219200" cy="1143000"/>
          </a:xfrm>
          <a:prstGeom prst="triangle">
            <a:avLst>
              <a:gd name="adj" fmla="val 50347"/>
            </a:avLst>
          </a:prstGeom>
          <a:solidFill>
            <a:schemeClr val="folHlink">
              <a:alpha val="50195"/>
            </a:schemeClr>
          </a:solidFill>
          <a:ln w="9525">
            <a:solidFill>
              <a:schemeClr val="bg1"/>
            </a:solidFill>
            <a:prstDash val="sysDot"/>
            <a:miter lim="800000"/>
            <a:headEnd/>
            <a:tailEnd/>
          </a:ln>
        </p:spPr>
        <p:txBody>
          <a:bodyPr rot="10800000" vert="eaVert" wrap="none" anchor="ctr"/>
          <a:lstStyle/>
          <a:p>
            <a:pPr algn="ctr" eaLnBrk="0" hangingPunct="0"/>
            <a:endParaRPr lang="es-ES" sz="1000">
              <a:latin typeface="Times New Roman" pitchFamily="18" charset="0"/>
            </a:endParaRPr>
          </a:p>
        </p:txBody>
      </p:sp>
      <p:cxnSp>
        <p:nvCxnSpPr>
          <p:cNvPr id="63505" name="AutoShape 17"/>
          <p:cNvCxnSpPr>
            <a:cxnSpLocks noChangeShapeType="1"/>
          </p:cNvCxnSpPr>
          <p:nvPr/>
        </p:nvCxnSpPr>
        <p:spPr bwMode="auto">
          <a:xfrm flipV="1">
            <a:off x="3962400" y="1447800"/>
            <a:ext cx="3962400" cy="2286000"/>
          </a:xfrm>
          <a:prstGeom prst="straightConnector1">
            <a:avLst/>
          </a:prstGeom>
          <a:noFill/>
          <a:ln w="28575">
            <a:solidFill>
              <a:schemeClr val="tx1"/>
            </a:solidFill>
            <a:round/>
            <a:headEnd/>
            <a:tailEnd/>
          </a:ln>
        </p:spPr>
      </p:cxnSp>
      <p:cxnSp>
        <p:nvCxnSpPr>
          <p:cNvPr id="63506" name="AutoShape 18"/>
          <p:cNvCxnSpPr>
            <a:cxnSpLocks noChangeShapeType="1"/>
          </p:cNvCxnSpPr>
          <p:nvPr/>
        </p:nvCxnSpPr>
        <p:spPr bwMode="auto">
          <a:xfrm>
            <a:off x="3962400" y="1066800"/>
            <a:ext cx="4343400" cy="2362200"/>
          </a:xfrm>
          <a:prstGeom prst="straightConnector1">
            <a:avLst/>
          </a:prstGeom>
          <a:noFill/>
          <a:ln w="28575">
            <a:solidFill>
              <a:schemeClr val="tx1"/>
            </a:solidFill>
            <a:round/>
            <a:headEnd/>
            <a:tailEnd/>
          </a:ln>
        </p:spPr>
      </p:cxnSp>
      <p:sp>
        <p:nvSpPr>
          <p:cNvPr id="63507" name="Text Box 19"/>
          <p:cNvSpPr txBox="1">
            <a:spLocks noChangeArrowheads="1"/>
          </p:cNvSpPr>
          <p:nvPr/>
        </p:nvSpPr>
        <p:spPr bwMode="auto">
          <a:xfrm>
            <a:off x="5410200" y="1981201"/>
            <a:ext cx="228600" cy="244475"/>
          </a:xfrm>
          <a:prstGeom prst="rect">
            <a:avLst/>
          </a:prstGeom>
          <a:noFill/>
          <a:ln w="9525">
            <a:noFill/>
            <a:miter lim="800000"/>
            <a:headEnd/>
            <a:tailEnd/>
          </a:ln>
        </p:spPr>
        <p:txBody>
          <a:bodyPr>
            <a:spAutoFit/>
          </a:bodyPr>
          <a:lstStyle/>
          <a:p>
            <a:pPr eaLnBrk="0" hangingPunct="0">
              <a:spcBef>
                <a:spcPct val="50000"/>
              </a:spcBef>
            </a:pPr>
            <a:r>
              <a:rPr lang="es-ES_tradnl" sz="1000">
                <a:latin typeface="Times New Roman" pitchFamily="18" charset="0"/>
              </a:rPr>
              <a:t>C</a:t>
            </a:r>
          </a:p>
        </p:txBody>
      </p:sp>
      <p:sp>
        <p:nvSpPr>
          <p:cNvPr id="63508" name="Text Box 20"/>
          <p:cNvSpPr txBox="1">
            <a:spLocks noChangeArrowheads="1"/>
          </p:cNvSpPr>
          <p:nvPr/>
        </p:nvSpPr>
        <p:spPr bwMode="auto">
          <a:xfrm>
            <a:off x="5410200" y="2438401"/>
            <a:ext cx="261938" cy="244475"/>
          </a:xfrm>
          <a:prstGeom prst="rect">
            <a:avLst/>
          </a:prstGeom>
          <a:noFill/>
          <a:ln w="9525">
            <a:noFill/>
            <a:miter lim="800000"/>
            <a:headEnd/>
            <a:tailEnd/>
          </a:ln>
        </p:spPr>
        <p:txBody>
          <a:bodyPr wrap="none">
            <a:spAutoFit/>
          </a:bodyPr>
          <a:lstStyle/>
          <a:p>
            <a:pPr eaLnBrk="0" hangingPunct="0"/>
            <a:r>
              <a:rPr lang="es-ES_tradnl" sz="1000">
                <a:latin typeface="Times New Roman" pitchFamily="18" charset="0"/>
              </a:rPr>
              <a:t>E</a:t>
            </a:r>
          </a:p>
        </p:txBody>
      </p:sp>
      <p:sp>
        <p:nvSpPr>
          <p:cNvPr id="63509" name="Text Box 21"/>
          <p:cNvSpPr txBox="1">
            <a:spLocks noChangeArrowheads="1"/>
          </p:cNvSpPr>
          <p:nvPr/>
        </p:nvSpPr>
        <p:spPr bwMode="auto">
          <a:xfrm>
            <a:off x="3717926" y="1355726"/>
            <a:ext cx="276225" cy="244475"/>
          </a:xfrm>
          <a:prstGeom prst="rect">
            <a:avLst/>
          </a:prstGeom>
          <a:noFill/>
          <a:ln w="9525">
            <a:noFill/>
            <a:miter lim="800000"/>
            <a:headEnd/>
            <a:tailEnd/>
          </a:ln>
        </p:spPr>
        <p:txBody>
          <a:bodyPr wrap="none">
            <a:spAutoFit/>
          </a:bodyPr>
          <a:lstStyle/>
          <a:p>
            <a:pPr eaLnBrk="0" hangingPunct="0"/>
            <a:r>
              <a:rPr lang="es-ES_tradnl" sz="1000">
                <a:latin typeface="Times New Roman" pitchFamily="18" charset="0"/>
              </a:rPr>
              <a:t>A</a:t>
            </a:r>
          </a:p>
        </p:txBody>
      </p:sp>
      <p:sp>
        <p:nvSpPr>
          <p:cNvPr id="63510" name="Text Box 22"/>
          <p:cNvSpPr txBox="1">
            <a:spLocks noChangeArrowheads="1"/>
          </p:cNvSpPr>
          <p:nvPr/>
        </p:nvSpPr>
        <p:spPr bwMode="auto">
          <a:xfrm>
            <a:off x="4175125" y="1965326"/>
            <a:ext cx="268288" cy="244475"/>
          </a:xfrm>
          <a:prstGeom prst="rect">
            <a:avLst/>
          </a:prstGeom>
          <a:noFill/>
          <a:ln w="9525">
            <a:noFill/>
            <a:miter lim="800000"/>
            <a:headEnd/>
            <a:tailEnd/>
          </a:ln>
        </p:spPr>
        <p:txBody>
          <a:bodyPr wrap="none">
            <a:spAutoFit/>
          </a:bodyPr>
          <a:lstStyle/>
          <a:p>
            <a:pPr eaLnBrk="0" hangingPunct="0"/>
            <a:r>
              <a:rPr lang="es-ES_tradnl" sz="1000">
                <a:latin typeface="Times New Roman" pitchFamily="18" charset="0"/>
              </a:rPr>
              <a:t>B</a:t>
            </a:r>
          </a:p>
        </p:txBody>
      </p:sp>
      <p:sp>
        <p:nvSpPr>
          <p:cNvPr id="63511" name="Text Box 23"/>
          <p:cNvSpPr txBox="1">
            <a:spLocks noChangeArrowheads="1"/>
          </p:cNvSpPr>
          <p:nvPr/>
        </p:nvSpPr>
        <p:spPr bwMode="auto">
          <a:xfrm>
            <a:off x="4191001" y="2590801"/>
            <a:ext cx="276225" cy="244475"/>
          </a:xfrm>
          <a:prstGeom prst="rect">
            <a:avLst/>
          </a:prstGeom>
          <a:noFill/>
          <a:ln w="9525">
            <a:noFill/>
            <a:miter lim="800000"/>
            <a:headEnd/>
            <a:tailEnd/>
          </a:ln>
        </p:spPr>
        <p:txBody>
          <a:bodyPr wrap="none">
            <a:spAutoFit/>
          </a:bodyPr>
          <a:lstStyle/>
          <a:p>
            <a:pPr eaLnBrk="0" hangingPunct="0"/>
            <a:r>
              <a:rPr lang="es-ES_tradnl" sz="1000">
                <a:latin typeface="Times New Roman" pitchFamily="18" charset="0"/>
              </a:rPr>
              <a:t>D</a:t>
            </a:r>
          </a:p>
        </p:txBody>
      </p:sp>
      <p:sp>
        <p:nvSpPr>
          <p:cNvPr id="63512" name="Text Box 24"/>
          <p:cNvSpPr txBox="1">
            <a:spLocks noChangeArrowheads="1"/>
          </p:cNvSpPr>
          <p:nvPr/>
        </p:nvSpPr>
        <p:spPr bwMode="auto">
          <a:xfrm>
            <a:off x="3794125" y="3184526"/>
            <a:ext cx="254000" cy="244475"/>
          </a:xfrm>
          <a:prstGeom prst="rect">
            <a:avLst/>
          </a:prstGeom>
          <a:noFill/>
          <a:ln w="9525">
            <a:noFill/>
            <a:miter lim="800000"/>
            <a:headEnd/>
            <a:tailEnd/>
          </a:ln>
        </p:spPr>
        <p:txBody>
          <a:bodyPr wrap="none">
            <a:spAutoFit/>
          </a:bodyPr>
          <a:lstStyle/>
          <a:p>
            <a:pPr eaLnBrk="0" hangingPunct="0"/>
            <a:r>
              <a:rPr lang="es-ES_tradnl" sz="1000">
                <a:latin typeface="Times New Roman" pitchFamily="18" charset="0"/>
              </a:rPr>
              <a:t>F</a:t>
            </a:r>
          </a:p>
        </p:txBody>
      </p:sp>
      <p:sp>
        <p:nvSpPr>
          <p:cNvPr id="63513" name="Text Box 25"/>
          <p:cNvSpPr txBox="1">
            <a:spLocks noChangeArrowheads="1"/>
          </p:cNvSpPr>
          <p:nvPr/>
        </p:nvSpPr>
        <p:spPr bwMode="auto">
          <a:xfrm>
            <a:off x="3200400" y="1600200"/>
            <a:ext cx="407988" cy="274638"/>
          </a:xfrm>
          <a:prstGeom prst="rect">
            <a:avLst/>
          </a:prstGeom>
          <a:noFill/>
          <a:ln w="9525">
            <a:noFill/>
            <a:miter lim="800000"/>
            <a:headEnd/>
            <a:tailEnd/>
          </a:ln>
        </p:spPr>
        <p:txBody>
          <a:bodyPr wrap="none">
            <a:spAutoFit/>
          </a:bodyPr>
          <a:lstStyle/>
          <a:p>
            <a:pPr eaLnBrk="0" hangingPunct="0"/>
            <a:r>
              <a:rPr lang="es-ES_tradnl" sz="1200">
                <a:latin typeface="Times New Roman" pitchFamily="18" charset="0"/>
              </a:rPr>
              <a:t>=</a:t>
            </a:r>
            <a:r>
              <a:rPr lang="es-ES_tradnl" sz="1200" i="1">
                <a:latin typeface="Times New Roman" pitchFamily="18" charset="0"/>
              </a:rPr>
              <a:t>P</a:t>
            </a:r>
            <a:r>
              <a:rPr lang="es-ES_tradnl" sz="1200" i="1" baseline="-25000">
                <a:latin typeface="Times New Roman" pitchFamily="18" charset="0"/>
              </a:rPr>
              <a:t>c</a:t>
            </a:r>
            <a:endParaRPr lang="es-ES_tradnl" sz="1200">
              <a:latin typeface="Times New Roman" pitchFamily="18" charset="0"/>
            </a:endParaRPr>
          </a:p>
        </p:txBody>
      </p:sp>
      <p:sp>
        <p:nvSpPr>
          <p:cNvPr id="63514" name="Text Box 26"/>
          <p:cNvSpPr txBox="1">
            <a:spLocks noChangeArrowheads="1"/>
          </p:cNvSpPr>
          <p:nvPr/>
        </p:nvSpPr>
        <p:spPr bwMode="auto">
          <a:xfrm>
            <a:off x="3200400" y="2286000"/>
            <a:ext cx="414338" cy="274638"/>
          </a:xfrm>
          <a:prstGeom prst="rect">
            <a:avLst/>
          </a:prstGeom>
          <a:noFill/>
          <a:ln w="9525">
            <a:noFill/>
            <a:miter lim="800000"/>
            <a:headEnd/>
            <a:tailEnd/>
          </a:ln>
        </p:spPr>
        <p:txBody>
          <a:bodyPr wrap="none">
            <a:spAutoFit/>
          </a:bodyPr>
          <a:lstStyle/>
          <a:p>
            <a:pPr eaLnBrk="0" hangingPunct="0"/>
            <a:r>
              <a:rPr lang="es-ES_tradnl" sz="1200">
                <a:latin typeface="Times New Roman" pitchFamily="18" charset="0"/>
              </a:rPr>
              <a:t>=</a:t>
            </a:r>
            <a:r>
              <a:rPr lang="es-ES_tradnl" sz="1200" i="1">
                <a:latin typeface="Times New Roman" pitchFamily="18" charset="0"/>
              </a:rPr>
              <a:t>P</a:t>
            </a:r>
            <a:r>
              <a:rPr lang="es-ES_tradnl" sz="1200" baseline="-25000">
                <a:latin typeface="Times New Roman" pitchFamily="18" charset="0"/>
              </a:rPr>
              <a:t>1</a:t>
            </a:r>
            <a:endParaRPr lang="es-ES_tradnl" sz="1200">
              <a:latin typeface="Times New Roman" pitchFamily="18" charset="0"/>
            </a:endParaRPr>
          </a:p>
        </p:txBody>
      </p:sp>
      <p:sp>
        <p:nvSpPr>
          <p:cNvPr id="63515" name="Text Box 27"/>
          <p:cNvSpPr txBox="1">
            <a:spLocks noChangeArrowheads="1"/>
          </p:cNvSpPr>
          <p:nvPr/>
        </p:nvSpPr>
        <p:spPr bwMode="auto">
          <a:xfrm>
            <a:off x="3184525" y="2855914"/>
            <a:ext cx="425450" cy="274637"/>
          </a:xfrm>
          <a:prstGeom prst="rect">
            <a:avLst/>
          </a:prstGeom>
          <a:noFill/>
          <a:ln w="9525">
            <a:noFill/>
            <a:miter lim="800000"/>
            <a:headEnd/>
            <a:tailEnd/>
          </a:ln>
        </p:spPr>
        <p:txBody>
          <a:bodyPr wrap="none">
            <a:spAutoFit/>
          </a:bodyPr>
          <a:lstStyle/>
          <a:p>
            <a:pPr eaLnBrk="0" hangingPunct="0"/>
            <a:r>
              <a:rPr lang="es-ES_tradnl" sz="1200">
                <a:latin typeface="Times New Roman" pitchFamily="18" charset="0"/>
              </a:rPr>
              <a:t>=</a:t>
            </a:r>
            <a:r>
              <a:rPr lang="es-ES_tradnl" sz="1200" i="1">
                <a:latin typeface="Times New Roman" pitchFamily="18" charset="0"/>
              </a:rPr>
              <a:t>P</a:t>
            </a:r>
            <a:r>
              <a:rPr lang="es-ES_tradnl" sz="1200" i="1" baseline="-25000">
                <a:latin typeface="Times New Roman" pitchFamily="18" charset="0"/>
              </a:rPr>
              <a:t>V</a:t>
            </a:r>
            <a:endParaRPr lang="es-ES_tradnl" sz="1200">
              <a:latin typeface="Times New Roman" pitchFamily="18" charset="0"/>
            </a:endParaRPr>
          </a:p>
        </p:txBody>
      </p:sp>
      <p:sp>
        <p:nvSpPr>
          <p:cNvPr id="63516" name="Text Box 28"/>
          <p:cNvSpPr txBox="1">
            <a:spLocks noChangeArrowheads="1"/>
          </p:cNvSpPr>
          <p:nvPr/>
        </p:nvSpPr>
        <p:spPr bwMode="auto">
          <a:xfrm>
            <a:off x="5165725" y="3998914"/>
            <a:ext cx="344488" cy="274637"/>
          </a:xfrm>
          <a:prstGeom prst="rect">
            <a:avLst/>
          </a:prstGeom>
          <a:noFill/>
          <a:ln w="9525">
            <a:noFill/>
            <a:miter lim="800000"/>
            <a:headEnd/>
            <a:tailEnd/>
          </a:ln>
        </p:spPr>
        <p:txBody>
          <a:bodyPr wrap="none">
            <a:spAutoFit/>
          </a:bodyPr>
          <a:lstStyle/>
          <a:p>
            <a:pPr eaLnBrk="0" hangingPunct="0"/>
            <a:r>
              <a:rPr lang="es-ES_tradnl" sz="1200" i="1">
                <a:latin typeface="Times New Roman" pitchFamily="18" charset="0"/>
              </a:rPr>
              <a:t>Q</a:t>
            </a:r>
            <a:r>
              <a:rPr lang="es-ES_tradnl" sz="1200" baseline="-25000">
                <a:latin typeface="Times New Roman" pitchFamily="18" charset="0"/>
              </a:rPr>
              <a:t>2</a:t>
            </a:r>
            <a:endParaRPr lang="es-ES_tradnl" sz="1200" i="1">
              <a:latin typeface="Times New Roman" pitchFamily="18" charset="0"/>
            </a:endParaRPr>
          </a:p>
        </p:txBody>
      </p:sp>
      <p:sp>
        <p:nvSpPr>
          <p:cNvPr id="63517" name="Text Box 29"/>
          <p:cNvSpPr txBox="1">
            <a:spLocks noChangeArrowheads="1"/>
          </p:cNvSpPr>
          <p:nvPr/>
        </p:nvSpPr>
        <p:spPr bwMode="auto">
          <a:xfrm>
            <a:off x="6232525" y="3998914"/>
            <a:ext cx="344488" cy="274637"/>
          </a:xfrm>
          <a:prstGeom prst="rect">
            <a:avLst/>
          </a:prstGeom>
          <a:noFill/>
          <a:ln w="9525">
            <a:noFill/>
            <a:miter lim="800000"/>
            <a:headEnd/>
            <a:tailEnd/>
          </a:ln>
        </p:spPr>
        <p:txBody>
          <a:bodyPr wrap="none">
            <a:spAutoFit/>
          </a:bodyPr>
          <a:lstStyle/>
          <a:p>
            <a:pPr eaLnBrk="0" hangingPunct="0"/>
            <a:r>
              <a:rPr lang="es-ES_tradnl" sz="1200" i="1">
                <a:latin typeface="Times New Roman" pitchFamily="18" charset="0"/>
              </a:rPr>
              <a:t>Q</a:t>
            </a:r>
            <a:r>
              <a:rPr lang="es-ES_tradnl" sz="1200" baseline="-25000">
                <a:latin typeface="Times New Roman" pitchFamily="18" charset="0"/>
              </a:rPr>
              <a:t>1</a:t>
            </a:r>
            <a:endParaRPr lang="es-ES_tradnl" sz="1200" i="1">
              <a:latin typeface="Times New Roman" pitchFamily="18" charset="0"/>
            </a:endParaRPr>
          </a:p>
        </p:txBody>
      </p:sp>
      <p:sp>
        <p:nvSpPr>
          <p:cNvPr id="63518" name="Text Box 30"/>
          <p:cNvSpPr txBox="1">
            <a:spLocks noChangeArrowheads="1"/>
          </p:cNvSpPr>
          <p:nvPr/>
        </p:nvSpPr>
        <p:spPr bwMode="auto">
          <a:xfrm>
            <a:off x="7908926" y="1331914"/>
            <a:ext cx="574675" cy="274637"/>
          </a:xfrm>
          <a:prstGeom prst="rect">
            <a:avLst/>
          </a:prstGeom>
          <a:noFill/>
          <a:ln w="9525">
            <a:noFill/>
            <a:miter lim="800000"/>
            <a:headEnd/>
            <a:tailEnd/>
          </a:ln>
        </p:spPr>
        <p:txBody>
          <a:bodyPr wrap="none">
            <a:spAutoFit/>
          </a:bodyPr>
          <a:lstStyle/>
          <a:p>
            <a:pPr eaLnBrk="0" hangingPunct="0"/>
            <a:r>
              <a:rPr lang="es-ES_tradnl" sz="1200">
                <a:latin typeface="Times New Roman" pitchFamily="18" charset="0"/>
              </a:rPr>
              <a:t>Oferta</a:t>
            </a:r>
          </a:p>
        </p:txBody>
      </p:sp>
      <p:sp>
        <p:nvSpPr>
          <p:cNvPr id="63519" name="Text Box 31"/>
          <p:cNvSpPr txBox="1">
            <a:spLocks noChangeArrowheads="1"/>
          </p:cNvSpPr>
          <p:nvPr/>
        </p:nvSpPr>
        <p:spPr bwMode="auto">
          <a:xfrm>
            <a:off x="8366125" y="3236914"/>
            <a:ext cx="769938" cy="274637"/>
          </a:xfrm>
          <a:prstGeom prst="rect">
            <a:avLst/>
          </a:prstGeom>
          <a:noFill/>
          <a:ln w="9525">
            <a:noFill/>
            <a:miter lim="800000"/>
            <a:headEnd/>
            <a:tailEnd/>
          </a:ln>
        </p:spPr>
        <p:txBody>
          <a:bodyPr wrap="none">
            <a:spAutoFit/>
          </a:bodyPr>
          <a:lstStyle/>
          <a:p>
            <a:pPr eaLnBrk="0" hangingPunct="0"/>
            <a:r>
              <a:rPr lang="es-ES_tradnl" sz="1200">
                <a:latin typeface="Times New Roman" pitchFamily="18" charset="0"/>
              </a:rPr>
              <a:t>Demanda</a:t>
            </a:r>
          </a:p>
        </p:txBody>
      </p:sp>
    </p:spTree>
    <p:extLst>
      <p:ext uri="{BB962C8B-B14F-4D97-AF65-F5344CB8AC3E}">
        <p14:creationId xmlns:p14="http://schemas.microsoft.com/office/powerpoint/2010/main" val="37444581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266" name="Object 2"/>
          <p:cNvGraphicFramePr>
            <a:graphicFrameLocks noChangeAspect="1"/>
          </p:cNvGraphicFramePr>
          <p:nvPr/>
        </p:nvGraphicFramePr>
        <p:xfrm>
          <a:off x="2286001" y="1828801"/>
          <a:ext cx="7737475" cy="2798763"/>
        </p:xfrm>
        <a:graphic>
          <a:graphicData uri="http://schemas.openxmlformats.org/presentationml/2006/ole">
            <mc:AlternateContent xmlns:mc="http://schemas.openxmlformats.org/markup-compatibility/2006">
              <mc:Choice xmlns:v="urn:schemas-microsoft-com:vml" Requires="v">
                <p:oleObj spid="_x0000_s1027" name="Documento" r:id="rId4" imgW="7699320" imgH="2798640" progId="Word.Document.8">
                  <p:embed/>
                </p:oleObj>
              </mc:Choice>
              <mc:Fallback>
                <p:oleObj name="Documento" r:id="rId4" imgW="7699320" imgH="2798640" progId="Word.Document.8">
                  <p:embed/>
                  <p:pic>
                    <p:nvPicPr>
                      <p:cNvPr id="11266"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1" y="1828801"/>
                        <a:ext cx="7737475" cy="2798763"/>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1267" name="Text Box 3"/>
          <p:cNvSpPr txBox="1">
            <a:spLocks noChangeArrowheads="1"/>
          </p:cNvSpPr>
          <p:nvPr/>
        </p:nvSpPr>
        <p:spPr bwMode="auto">
          <a:xfrm>
            <a:off x="2667000" y="533401"/>
            <a:ext cx="6629400" cy="954107"/>
          </a:xfrm>
          <a:prstGeom prst="rect">
            <a:avLst/>
          </a:prstGeom>
          <a:noFill/>
          <a:ln w="9525">
            <a:noFill/>
            <a:miter lim="800000"/>
            <a:headEnd/>
            <a:tailEnd/>
          </a:ln>
        </p:spPr>
        <p:txBody>
          <a:bodyPr>
            <a:spAutoFit/>
          </a:bodyPr>
          <a:lstStyle/>
          <a:p>
            <a:pPr algn="just" eaLnBrk="0" hangingPunct="0"/>
            <a:r>
              <a:rPr lang="es-ES_tradnl" sz="1400" b="1">
                <a:latin typeface="Times New Roman" pitchFamily="18" charset="0"/>
              </a:rPr>
              <a:t>Tabla 8.1</a:t>
            </a:r>
            <a:r>
              <a:rPr lang="es-ES_tradnl" sz="1400">
                <a:latin typeface="Times New Roman" pitchFamily="18" charset="0"/>
              </a:rPr>
              <a:t>. CAMBIOS DEL BIENESTAR  PROVOCADOS POR UN IMPUESTO.  Este cuadro se refiere a las áreas señaladas en la Figura 8.3 para mostrar cómo afecta un impuesto al bienestar de los compradores</a:t>
            </a:r>
          </a:p>
          <a:p>
            <a:pPr algn="just" eaLnBrk="0" hangingPunct="0"/>
            <a:r>
              <a:rPr lang="es-ES_tradnl" sz="1400">
                <a:latin typeface="Times New Roman" pitchFamily="18" charset="0"/>
              </a:rPr>
              <a:t>y de los vendedores en un mercado.</a:t>
            </a:r>
          </a:p>
        </p:txBody>
      </p:sp>
    </p:spTree>
    <p:extLst>
      <p:ext uri="{BB962C8B-B14F-4D97-AF65-F5344CB8AC3E}">
        <p14:creationId xmlns:p14="http://schemas.microsoft.com/office/powerpoint/2010/main" val="207580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1. CONCEPTOS BÁSICOS</a:t>
            </a:r>
            <a:endParaRPr lang="es-CL" dirty="0"/>
          </a:p>
        </p:txBody>
      </p:sp>
      <p:sp>
        <p:nvSpPr>
          <p:cNvPr id="6" name="Text Box 6"/>
          <p:cNvSpPr txBox="1">
            <a:spLocks noGrp="1" noChangeArrowheads="1"/>
          </p:cNvSpPr>
          <p:nvPr>
            <p:ph idx="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333625" indent="-2333625">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endParaRPr lang="es-ES_tradnl" altLang="es-MX" sz="1800" dirty="0"/>
          </a:p>
          <a:p>
            <a:pPr eaLnBrk="1" hangingPunct="1">
              <a:spcBef>
                <a:spcPct val="50000"/>
              </a:spcBef>
              <a:buFontTx/>
              <a:buNone/>
            </a:pPr>
            <a:r>
              <a:rPr lang="es-ES_tradnl" altLang="es-MX" sz="1800" dirty="0"/>
              <a:t>Necesidades &gt; Recursos  </a:t>
            </a:r>
            <a:r>
              <a:rPr lang="es-ES_tradnl" altLang="es-MX" sz="1800" dirty="0">
                <a:sym typeface="Wingdings" panose="05000000000000000000" pitchFamily="2" charset="2"/>
              </a:rPr>
              <a:t> Escasez</a:t>
            </a:r>
            <a:endParaRPr lang="es-ES_tradnl" altLang="es-MX" sz="1800" dirty="0"/>
          </a:p>
          <a:p>
            <a:pPr eaLnBrk="1" hangingPunct="1">
              <a:spcBef>
                <a:spcPct val="50000"/>
              </a:spcBef>
              <a:buFontTx/>
              <a:buNone/>
            </a:pPr>
            <a:endParaRPr lang="es-ES_tradnl" altLang="es-MX" sz="1800" dirty="0"/>
          </a:p>
          <a:p>
            <a:pPr eaLnBrk="1" hangingPunct="1">
              <a:spcBef>
                <a:spcPct val="50000"/>
              </a:spcBef>
              <a:buFontTx/>
              <a:buNone/>
            </a:pPr>
            <a:r>
              <a:rPr lang="es-ES_tradnl" altLang="es-MX" sz="1800" dirty="0"/>
              <a:t>Elegir </a:t>
            </a:r>
            <a:r>
              <a:rPr lang="es-ES_tradnl" altLang="es-MX" sz="1800" dirty="0">
                <a:sym typeface="Wingdings" pitchFamily="2" charset="2"/>
              </a:rPr>
              <a:t> Costo de oportunidad</a:t>
            </a:r>
          </a:p>
          <a:p>
            <a:pPr>
              <a:spcBef>
                <a:spcPct val="50000"/>
              </a:spcBef>
              <a:buNone/>
            </a:pPr>
            <a:endParaRPr lang="es-ES" altLang="es-MX" sz="1800" dirty="0"/>
          </a:p>
          <a:p>
            <a:pPr>
              <a:spcBef>
                <a:spcPct val="50000"/>
              </a:spcBef>
              <a:buNone/>
            </a:pPr>
            <a:r>
              <a:rPr lang="es-ES_tradnl" altLang="es-MX" sz="1800" b="1" dirty="0">
                <a:solidFill>
                  <a:srgbClr val="FF9900"/>
                </a:solidFill>
                <a:sym typeface="Wingdings" pitchFamily="2" charset="2"/>
              </a:rPr>
              <a:t>Costo de Oportunidad:</a:t>
            </a:r>
            <a:r>
              <a:rPr lang="es-ES_tradnl" altLang="es-MX" sz="1800" dirty="0">
                <a:solidFill>
                  <a:srgbClr val="FF9900"/>
                </a:solidFill>
                <a:sym typeface="Wingdings" pitchFamily="2" charset="2"/>
              </a:rPr>
              <a:t> </a:t>
            </a:r>
            <a:r>
              <a:rPr lang="es-MX" altLang="es-MX" sz="1800" dirty="0"/>
              <a:t>es el beneficio de la </a:t>
            </a:r>
            <a:r>
              <a:rPr lang="es-MX" altLang="es-MX" sz="1800" b="1" i="1" u="sng" dirty="0"/>
              <a:t>mejor alternativa sacrificada</a:t>
            </a:r>
            <a:r>
              <a:rPr lang="es-MX" altLang="es-MX" sz="1800" dirty="0"/>
              <a:t> cuando optamos por la mejor de todas las alternativas.</a:t>
            </a:r>
            <a:r>
              <a:rPr lang="es-ES_tradnl" altLang="es-MX" sz="1800" b="1" dirty="0">
                <a:solidFill>
                  <a:srgbClr val="FF9900"/>
                </a:solidFill>
              </a:rPr>
              <a:t> </a:t>
            </a:r>
          </a:p>
          <a:p>
            <a:pPr>
              <a:spcBef>
                <a:spcPct val="50000"/>
              </a:spcBef>
              <a:buNone/>
            </a:pPr>
            <a:endParaRPr lang="es-ES_tradnl" altLang="es-MX" sz="1800" b="1" dirty="0">
              <a:solidFill>
                <a:srgbClr val="FF9900"/>
              </a:solidFill>
            </a:endParaRPr>
          </a:p>
        </p:txBody>
      </p:sp>
    </p:spTree>
    <p:extLst>
      <p:ext uri="{BB962C8B-B14F-4D97-AF65-F5344CB8AC3E}">
        <p14:creationId xmlns:p14="http://schemas.microsoft.com/office/powerpoint/2010/main" val="112795664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ChangeArrowheads="1"/>
          </p:cNvSpPr>
          <p:nvPr/>
        </p:nvSpPr>
        <p:spPr bwMode="auto">
          <a:xfrm>
            <a:off x="3970338" y="3363913"/>
            <a:ext cx="1600200" cy="457200"/>
          </a:xfrm>
          <a:prstGeom prst="rect">
            <a:avLst/>
          </a:prstGeom>
          <a:solidFill>
            <a:schemeClr val="folHlink">
              <a:alpha val="50195"/>
            </a:schemeClr>
          </a:solidFill>
          <a:ln w="9525">
            <a:solidFill>
              <a:schemeClr val="bg1"/>
            </a:solidFill>
            <a:miter lim="800000"/>
            <a:headEnd/>
            <a:tailEnd/>
          </a:ln>
        </p:spPr>
        <p:txBody>
          <a:bodyPr wrap="none" anchor="ctr"/>
          <a:lstStyle/>
          <a:p>
            <a:endParaRPr lang="es-CL"/>
          </a:p>
        </p:txBody>
      </p:sp>
      <p:sp>
        <p:nvSpPr>
          <p:cNvPr id="64515" name="AutoShape 3"/>
          <p:cNvSpPr>
            <a:spLocks noChangeArrowheads="1"/>
          </p:cNvSpPr>
          <p:nvPr/>
        </p:nvSpPr>
        <p:spPr bwMode="auto">
          <a:xfrm>
            <a:off x="5570538" y="3363913"/>
            <a:ext cx="457200" cy="457200"/>
          </a:xfrm>
          <a:prstGeom prst="rtTriangle">
            <a:avLst/>
          </a:prstGeom>
          <a:solidFill>
            <a:srgbClr val="DDDDDD">
              <a:alpha val="50195"/>
            </a:srgbClr>
          </a:solidFill>
          <a:ln w="9525">
            <a:solidFill>
              <a:schemeClr val="bg1"/>
            </a:solidFill>
            <a:miter lim="800000"/>
            <a:headEnd/>
            <a:tailEnd/>
          </a:ln>
        </p:spPr>
        <p:txBody>
          <a:bodyPr wrap="none" anchor="ctr"/>
          <a:lstStyle/>
          <a:p>
            <a:pPr algn="ctr" eaLnBrk="0" hangingPunct="0"/>
            <a:endParaRPr lang="es-ES" sz="1400">
              <a:latin typeface="Times New Roman" pitchFamily="18" charset="0"/>
            </a:endParaRPr>
          </a:p>
        </p:txBody>
      </p:sp>
      <p:sp>
        <p:nvSpPr>
          <p:cNvPr id="64516" name="AutoShape 4"/>
          <p:cNvSpPr>
            <a:spLocks noChangeArrowheads="1"/>
          </p:cNvSpPr>
          <p:nvPr/>
        </p:nvSpPr>
        <p:spPr bwMode="auto">
          <a:xfrm rot="-5311208">
            <a:off x="3359150" y="3209925"/>
            <a:ext cx="533400" cy="685800"/>
          </a:xfrm>
          <a:prstGeom prst="rtTriangle">
            <a:avLst/>
          </a:prstGeom>
          <a:solidFill>
            <a:srgbClr val="DDDDDD">
              <a:alpha val="50195"/>
            </a:srgbClr>
          </a:solidFill>
          <a:ln w="9525">
            <a:solidFill>
              <a:schemeClr val="bg1"/>
            </a:solidFill>
            <a:miter lim="800000"/>
            <a:headEnd/>
            <a:tailEnd/>
          </a:ln>
        </p:spPr>
        <p:txBody>
          <a:bodyPr vert="eaVert" wrap="none" anchor="ctr"/>
          <a:lstStyle/>
          <a:p>
            <a:pPr algn="ctr" eaLnBrk="0" hangingPunct="0"/>
            <a:endParaRPr lang="es-ES" sz="1200">
              <a:latin typeface="Times New Roman" pitchFamily="18" charset="0"/>
            </a:endParaRPr>
          </a:p>
        </p:txBody>
      </p:sp>
      <p:sp>
        <p:nvSpPr>
          <p:cNvPr id="64517" name="AutoShape 5"/>
          <p:cNvSpPr>
            <a:spLocks noChangeArrowheads="1"/>
          </p:cNvSpPr>
          <p:nvPr/>
        </p:nvSpPr>
        <p:spPr bwMode="auto">
          <a:xfrm>
            <a:off x="3894138" y="2678113"/>
            <a:ext cx="1676400" cy="685800"/>
          </a:xfrm>
          <a:prstGeom prst="triangle">
            <a:avLst>
              <a:gd name="adj" fmla="val 58616"/>
            </a:avLst>
          </a:prstGeom>
          <a:solidFill>
            <a:schemeClr val="bg2">
              <a:alpha val="50195"/>
            </a:schemeClr>
          </a:solidFill>
          <a:ln w="9525">
            <a:solidFill>
              <a:schemeClr val="bg1"/>
            </a:solidFill>
            <a:miter lim="800000"/>
            <a:headEnd/>
            <a:tailEnd/>
          </a:ln>
        </p:spPr>
        <p:txBody>
          <a:bodyPr wrap="none" anchor="ctr"/>
          <a:lstStyle/>
          <a:p>
            <a:pPr algn="ctr" eaLnBrk="0" hangingPunct="0"/>
            <a:endParaRPr lang="es-ES" sz="2400">
              <a:latin typeface="Times New Roman" pitchFamily="18" charset="0"/>
            </a:endParaRPr>
          </a:p>
        </p:txBody>
      </p:sp>
      <p:sp>
        <p:nvSpPr>
          <p:cNvPr id="64518" name="AutoShape 6"/>
          <p:cNvSpPr>
            <a:spLocks noChangeArrowheads="1"/>
          </p:cNvSpPr>
          <p:nvPr/>
        </p:nvSpPr>
        <p:spPr bwMode="auto">
          <a:xfrm rot="5376630">
            <a:off x="2056607" y="1372394"/>
            <a:ext cx="3590925" cy="2065338"/>
          </a:xfrm>
          <a:prstGeom prst="triangle">
            <a:avLst>
              <a:gd name="adj" fmla="val 58023"/>
            </a:avLst>
          </a:prstGeom>
          <a:solidFill>
            <a:schemeClr val="bg2">
              <a:alpha val="50195"/>
            </a:schemeClr>
          </a:solidFill>
          <a:ln w="9525">
            <a:solidFill>
              <a:schemeClr val="bg1"/>
            </a:solidFill>
            <a:miter lim="800000"/>
            <a:headEnd/>
            <a:tailEnd/>
          </a:ln>
        </p:spPr>
        <p:txBody>
          <a:bodyPr rot="10800000" vert="eaVert" wrap="none" anchor="ctr"/>
          <a:lstStyle/>
          <a:p>
            <a:pPr algn="ctr" eaLnBrk="0" hangingPunct="0"/>
            <a:endParaRPr lang="es-ES" sz="2400">
              <a:latin typeface="Times New Roman" pitchFamily="18" charset="0"/>
            </a:endParaRPr>
          </a:p>
        </p:txBody>
      </p:sp>
      <p:sp>
        <p:nvSpPr>
          <p:cNvPr id="64519" name="Line 7"/>
          <p:cNvSpPr>
            <a:spLocks noChangeShapeType="1"/>
          </p:cNvSpPr>
          <p:nvPr/>
        </p:nvSpPr>
        <p:spPr bwMode="auto">
          <a:xfrm>
            <a:off x="2827338" y="392113"/>
            <a:ext cx="0" cy="4191000"/>
          </a:xfrm>
          <a:prstGeom prst="line">
            <a:avLst/>
          </a:prstGeom>
          <a:noFill/>
          <a:ln w="9525">
            <a:solidFill>
              <a:schemeClr val="tx1"/>
            </a:solidFill>
            <a:round/>
            <a:headEnd/>
            <a:tailEnd/>
          </a:ln>
        </p:spPr>
        <p:txBody>
          <a:bodyPr wrap="none" anchor="ctr"/>
          <a:lstStyle/>
          <a:p>
            <a:endParaRPr lang="es-CL"/>
          </a:p>
        </p:txBody>
      </p:sp>
      <p:sp>
        <p:nvSpPr>
          <p:cNvPr id="64520" name="Line 8"/>
          <p:cNvSpPr>
            <a:spLocks noChangeShapeType="1"/>
          </p:cNvSpPr>
          <p:nvPr/>
        </p:nvSpPr>
        <p:spPr bwMode="auto">
          <a:xfrm>
            <a:off x="2827338" y="4583113"/>
            <a:ext cx="5562600" cy="0"/>
          </a:xfrm>
          <a:prstGeom prst="line">
            <a:avLst/>
          </a:prstGeom>
          <a:noFill/>
          <a:ln w="9525">
            <a:solidFill>
              <a:schemeClr val="tx1"/>
            </a:solidFill>
            <a:round/>
            <a:headEnd/>
            <a:tailEnd/>
          </a:ln>
        </p:spPr>
        <p:txBody>
          <a:bodyPr wrap="none" anchor="ctr"/>
          <a:lstStyle/>
          <a:p>
            <a:endParaRPr lang="es-CL"/>
          </a:p>
        </p:txBody>
      </p:sp>
      <p:sp>
        <p:nvSpPr>
          <p:cNvPr id="64521" name="Line 9"/>
          <p:cNvSpPr>
            <a:spLocks noChangeShapeType="1"/>
          </p:cNvSpPr>
          <p:nvPr/>
        </p:nvSpPr>
        <p:spPr bwMode="auto">
          <a:xfrm>
            <a:off x="2827338" y="3821113"/>
            <a:ext cx="4724400" cy="0"/>
          </a:xfrm>
          <a:prstGeom prst="line">
            <a:avLst/>
          </a:prstGeom>
          <a:noFill/>
          <a:ln w="28575">
            <a:solidFill>
              <a:schemeClr val="bg2"/>
            </a:solidFill>
            <a:round/>
            <a:headEnd/>
            <a:tailEnd/>
          </a:ln>
        </p:spPr>
        <p:txBody>
          <a:bodyPr wrap="none" anchor="ctr"/>
          <a:lstStyle/>
          <a:p>
            <a:endParaRPr lang="es-CL"/>
          </a:p>
        </p:txBody>
      </p:sp>
      <p:sp>
        <p:nvSpPr>
          <p:cNvPr id="64522" name="Line 10"/>
          <p:cNvSpPr>
            <a:spLocks noChangeShapeType="1"/>
          </p:cNvSpPr>
          <p:nvPr/>
        </p:nvSpPr>
        <p:spPr bwMode="auto">
          <a:xfrm>
            <a:off x="2827338" y="3363913"/>
            <a:ext cx="4648200" cy="0"/>
          </a:xfrm>
          <a:prstGeom prst="line">
            <a:avLst/>
          </a:prstGeom>
          <a:noFill/>
          <a:ln w="28575">
            <a:solidFill>
              <a:schemeClr val="tx1"/>
            </a:solidFill>
            <a:round/>
            <a:headEnd/>
            <a:tailEnd/>
          </a:ln>
        </p:spPr>
        <p:txBody>
          <a:bodyPr wrap="none" anchor="ctr"/>
          <a:lstStyle/>
          <a:p>
            <a:endParaRPr lang="es-CL"/>
          </a:p>
        </p:txBody>
      </p:sp>
      <p:sp>
        <p:nvSpPr>
          <p:cNvPr id="64523" name="Line 11"/>
          <p:cNvSpPr>
            <a:spLocks noChangeShapeType="1"/>
          </p:cNvSpPr>
          <p:nvPr/>
        </p:nvSpPr>
        <p:spPr bwMode="auto">
          <a:xfrm>
            <a:off x="3970338" y="3363913"/>
            <a:ext cx="0" cy="1219200"/>
          </a:xfrm>
          <a:prstGeom prst="line">
            <a:avLst/>
          </a:prstGeom>
          <a:noFill/>
          <a:ln w="9525">
            <a:solidFill>
              <a:schemeClr val="tx1"/>
            </a:solidFill>
            <a:round/>
            <a:headEnd/>
            <a:tailEnd/>
          </a:ln>
        </p:spPr>
        <p:txBody>
          <a:bodyPr wrap="none" anchor="ctr"/>
          <a:lstStyle/>
          <a:p>
            <a:endParaRPr lang="es-CL"/>
          </a:p>
        </p:txBody>
      </p:sp>
      <p:sp>
        <p:nvSpPr>
          <p:cNvPr id="64524" name="Line 12"/>
          <p:cNvSpPr>
            <a:spLocks noChangeShapeType="1"/>
          </p:cNvSpPr>
          <p:nvPr/>
        </p:nvSpPr>
        <p:spPr bwMode="auto">
          <a:xfrm>
            <a:off x="3284538" y="3821113"/>
            <a:ext cx="0" cy="762000"/>
          </a:xfrm>
          <a:prstGeom prst="line">
            <a:avLst/>
          </a:prstGeom>
          <a:noFill/>
          <a:ln w="9525">
            <a:solidFill>
              <a:schemeClr val="tx1"/>
            </a:solidFill>
            <a:round/>
            <a:headEnd/>
            <a:tailEnd/>
          </a:ln>
        </p:spPr>
        <p:txBody>
          <a:bodyPr wrap="none" anchor="ctr"/>
          <a:lstStyle/>
          <a:p>
            <a:endParaRPr lang="es-CL"/>
          </a:p>
        </p:txBody>
      </p:sp>
      <p:sp>
        <p:nvSpPr>
          <p:cNvPr id="64525" name="Line 13"/>
          <p:cNvSpPr>
            <a:spLocks noChangeShapeType="1"/>
          </p:cNvSpPr>
          <p:nvPr/>
        </p:nvSpPr>
        <p:spPr bwMode="auto">
          <a:xfrm>
            <a:off x="2827338" y="620713"/>
            <a:ext cx="3657600" cy="3657600"/>
          </a:xfrm>
          <a:prstGeom prst="line">
            <a:avLst/>
          </a:prstGeom>
          <a:noFill/>
          <a:ln w="28575">
            <a:solidFill>
              <a:schemeClr val="bg2"/>
            </a:solidFill>
            <a:round/>
            <a:headEnd/>
            <a:tailEnd/>
          </a:ln>
        </p:spPr>
        <p:txBody>
          <a:bodyPr wrap="none" anchor="ctr"/>
          <a:lstStyle/>
          <a:p>
            <a:endParaRPr lang="es-CL"/>
          </a:p>
        </p:txBody>
      </p:sp>
      <p:cxnSp>
        <p:nvCxnSpPr>
          <p:cNvPr id="64526" name="AutoShape 14"/>
          <p:cNvCxnSpPr>
            <a:cxnSpLocks noChangeShapeType="1"/>
            <a:stCxn id="64525" idx="1"/>
            <a:endCxn id="64525" idx="1"/>
          </p:cNvCxnSpPr>
          <p:nvPr/>
        </p:nvCxnSpPr>
        <p:spPr bwMode="auto">
          <a:xfrm>
            <a:off x="6484938" y="4292600"/>
            <a:ext cx="0" cy="0"/>
          </a:xfrm>
          <a:prstGeom prst="straightConnector1">
            <a:avLst/>
          </a:prstGeom>
          <a:noFill/>
          <a:ln w="9525">
            <a:solidFill>
              <a:schemeClr val="tx1"/>
            </a:solidFill>
            <a:round/>
            <a:headEnd/>
            <a:tailEnd/>
          </a:ln>
        </p:spPr>
      </p:cxnSp>
      <p:cxnSp>
        <p:nvCxnSpPr>
          <p:cNvPr id="64527" name="AutoShape 15"/>
          <p:cNvCxnSpPr>
            <a:cxnSpLocks noChangeShapeType="1"/>
            <a:stCxn id="64525" idx="1"/>
            <a:endCxn id="64525" idx="1"/>
          </p:cNvCxnSpPr>
          <p:nvPr/>
        </p:nvCxnSpPr>
        <p:spPr bwMode="auto">
          <a:xfrm>
            <a:off x="6484938" y="4292600"/>
            <a:ext cx="0" cy="0"/>
          </a:xfrm>
          <a:prstGeom prst="straightConnector1">
            <a:avLst/>
          </a:prstGeom>
          <a:noFill/>
          <a:ln w="9525">
            <a:solidFill>
              <a:schemeClr val="tx1"/>
            </a:solidFill>
            <a:round/>
            <a:headEnd/>
            <a:tailEnd/>
          </a:ln>
        </p:spPr>
      </p:cxnSp>
      <p:cxnSp>
        <p:nvCxnSpPr>
          <p:cNvPr id="64528" name="AutoShape 16"/>
          <p:cNvCxnSpPr>
            <a:cxnSpLocks noChangeShapeType="1"/>
            <a:stCxn id="64525" idx="1"/>
            <a:endCxn id="64525" idx="1"/>
          </p:cNvCxnSpPr>
          <p:nvPr/>
        </p:nvCxnSpPr>
        <p:spPr bwMode="auto">
          <a:xfrm>
            <a:off x="6484938" y="4292600"/>
            <a:ext cx="0" cy="0"/>
          </a:xfrm>
          <a:prstGeom prst="straightConnector1">
            <a:avLst/>
          </a:prstGeom>
          <a:noFill/>
          <a:ln w="9525">
            <a:solidFill>
              <a:schemeClr val="tx1"/>
            </a:solidFill>
            <a:round/>
            <a:headEnd/>
            <a:tailEnd/>
          </a:ln>
        </p:spPr>
      </p:cxnSp>
      <p:cxnSp>
        <p:nvCxnSpPr>
          <p:cNvPr id="64529" name="AutoShape 17"/>
          <p:cNvCxnSpPr>
            <a:cxnSpLocks noChangeShapeType="1"/>
          </p:cNvCxnSpPr>
          <p:nvPr/>
        </p:nvCxnSpPr>
        <p:spPr bwMode="auto">
          <a:xfrm flipV="1">
            <a:off x="2827339" y="1306513"/>
            <a:ext cx="3881437" cy="2901950"/>
          </a:xfrm>
          <a:prstGeom prst="straightConnector1">
            <a:avLst/>
          </a:prstGeom>
          <a:noFill/>
          <a:ln w="28575">
            <a:solidFill>
              <a:schemeClr val="bg2"/>
            </a:solidFill>
            <a:round/>
            <a:headEnd/>
            <a:tailEnd/>
          </a:ln>
        </p:spPr>
      </p:cxnSp>
      <p:sp>
        <p:nvSpPr>
          <p:cNvPr id="64530" name="Line 18"/>
          <p:cNvSpPr>
            <a:spLocks noChangeShapeType="1"/>
          </p:cNvSpPr>
          <p:nvPr/>
        </p:nvSpPr>
        <p:spPr bwMode="auto">
          <a:xfrm>
            <a:off x="5570538" y="3363913"/>
            <a:ext cx="0" cy="1219200"/>
          </a:xfrm>
          <a:prstGeom prst="line">
            <a:avLst/>
          </a:prstGeom>
          <a:noFill/>
          <a:ln w="9525">
            <a:solidFill>
              <a:schemeClr val="tx1"/>
            </a:solidFill>
            <a:round/>
            <a:headEnd/>
            <a:tailEnd/>
          </a:ln>
        </p:spPr>
        <p:txBody>
          <a:bodyPr wrap="none" anchor="ctr"/>
          <a:lstStyle/>
          <a:p>
            <a:endParaRPr lang="es-CL"/>
          </a:p>
        </p:txBody>
      </p:sp>
      <p:sp>
        <p:nvSpPr>
          <p:cNvPr id="64531" name="Text Box 19"/>
          <p:cNvSpPr txBox="1">
            <a:spLocks noChangeArrowheads="1"/>
          </p:cNvSpPr>
          <p:nvPr/>
        </p:nvSpPr>
        <p:spPr bwMode="auto">
          <a:xfrm>
            <a:off x="1897063" y="200025"/>
            <a:ext cx="741362" cy="457200"/>
          </a:xfrm>
          <a:prstGeom prst="rect">
            <a:avLst/>
          </a:prstGeom>
          <a:noFill/>
          <a:ln w="9525">
            <a:noFill/>
            <a:miter lim="800000"/>
            <a:headEnd/>
            <a:tailEnd/>
          </a:ln>
        </p:spPr>
        <p:txBody>
          <a:bodyPr wrap="none">
            <a:spAutoFit/>
          </a:bodyPr>
          <a:lstStyle/>
          <a:p>
            <a:pPr eaLnBrk="0" hangingPunct="0"/>
            <a:r>
              <a:rPr lang="es-ES_tradnl" sz="1200">
                <a:latin typeface="Times New Roman" pitchFamily="18" charset="0"/>
              </a:rPr>
              <a:t>Precio </a:t>
            </a:r>
          </a:p>
          <a:p>
            <a:pPr eaLnBrk="0" hangingPunct="0"/>
            <a:r>
              <a:rPr lang="es-ES_tradnl" sz="1200">
                <a:latin typeface="Times New Roman" pitchFamily="18" charset="0"/>
              </a:rPr>
              <a:t>del acero</a:t>
            </a:r>
          </a:p>
        </p:txBody>
      </p:sp>
      <p:sp>
        <p:nvSpPr>
          <p:cNvPr id="64532" name="Text Box 20"/>
          <p:cNvSpPr txBox="1">
            <a:spLocks noChangeArrowheads="1"/>
          </p:cNvSpPr>
          <p:nvPr/>
        </p:nvSpPr>
        <p:spPr bwMode="auto">
          <a:xfrm>
            <a:off x="7535863" y="4619625"/>
            <a:ext cx="1289050" cy="274638"/>
          </a:xfrm>
          <a:prstGeom prst="rect">
            <a:avLst/>
          </a:prstGeom>
          <a:noFill/>
          <a:ln w="9525">
            <a:noFill/>
            <a:miter lim="800000"/>
            <a:headEnd/>
            <a:tailEnd/>
          </a:ln>
        </p:spPr>
        <p:txBody>
          <a:bodyPr wrap="none">
            <a:spAutoFit/>
          </a:bodyPr>
          <a:lstStyle/>
          <a:p>
            <a:pPr eaLnBrk="0" hangingPunct="0"/>
            <a:r>
              <a:rPr lang="es-ES_tradnl" sz="1200">
                <a:latin typeface="Times New Roman" pitchFamily="18" charset="0"/>
              </a:rPr>
              <a:t>Cantidad de acero</a:t>
            </a:r>
          </a:p>
        </p:txBody>
      </p:sp>
      <p:sp>
        <p:nvSpPr>
          <p:cNvPr id="64533" name="Text Box 21"/>
          <p:cNvSpPr txBox="1">
            <a:spLocks noChangeArrowheads="1"/>
          </p:cNvSpPr>
          <p:nvPr/>
        </p:nvSpPr>
        <p:spPr bwMode="auto">
          <a:xfrm>
            <a:off x="4122739" y="3821114"/>
            <a:ext cx="1317625" cy="830997"/>
          </a:xfrm>
          <a:prstGeom prst="rect">
            <a:avLst/>
          </a:prstGeom>
          <a:noFill/>
          <a:ln w="9525">
            <a:noFill/>
            <a:miter lim="800000"/>
            <a:headEnd/>
            <a:tailEnd/>
          </a:ln>
        </p:spPr>
        <p:txBody>
          <a:bodyPr>
            <a:spAutoFit/>
          </a:bodyPr>
          <a:lstStyle/>
          <a:p>
            <a:pPr algn="ctr" eaLnBrk="0" hangingPunct="0"/>
            <a:r>
              <a:rPr lang="es-ES_tradnl" sz="1200">
                <a:latin typeface="Times New Roman" pitchFamily="18" charset="0"/>
              </a:rPr>
              <a:t>Importaciones con</a:t>
            </a:r>
          </a:p>
          <a:p>
            <a:pPr algn="ctr" eaLnBrk="0" hangingPunct="0"/>
            <a:r>
              <a:rPr lang="es-ES_tradnl" sz="1200">
                <a:latin typeface="Times New Roman" pitchFamily="18" charset="0"/>
              </a:rPr>
              <a:t>arancel</a:t>
            </a:r>
          </a:p>
          <a:p>
            <a:pPr algn="ctr" eaLnBrk="0" hangingPunct="0"/>
            <a:r>
              <a:rPr lang="es-ES_tradnl" sz="2400">
                <a:latin typeface="Times New Roman" pitchFamily="18" charset="0"/>
                <a:sym typeface="MT Extra" pitchFamily="18" charset="2"/>
              </a:rPr>
              <a:t></a:t>
            </a:r>
            <a:endParaRPr lang="es-ES_tradnl" sz="1200">
              <a:latin typeface="Times New Roman" pitchFamily="18" charset="0"/>
            </a:endParaRPr>
          </a:p>
        </p:txBody>
      </p:sp>
      <p:sp>
        <p:nvSpPr>
          <p:cNvPr id="64534" name="Text Box 22"/>
          <p:cNvSpPr txBox="1">
            <a:spLocks noChangeArrowheads="1"/>
          </p:cNvSpPr>
          <p:nvPr/>
        </p:nvSpPr>
        <p:spPr bwMode="auto">
          <a:xfrm>
            <a:off x="2582863" y="4543425"/>
            <a:ext cx="260350" cy="274638"/>
          </a:xfrm>
          <a:prstGeom prst="rect">
            <a:avLst/>
          </a:prstGeom>
          <a:noFill/>
          <a:ln w="9525">
            <a:noFill/>
            <a:miter lim="800000"/>
            <a:headEnd/>
            <a:tailEnd/>
          </a:ln>
        </p:spPr>
        <p:txBody>
          <a:bodyPr wrap="none">
            <a:spAutoFit/>
          </a:bodyPr>
          <a:lstStyle/>
          <a:p>
            <a:pPr eaLnBrk="0" hangingPunct="0"/>
            <a:r>
              <a:rPr lang="es-ES_tradnl" sz="1200">
                <a:latin typeface="Times New Roman" pitchFamily="18" charset="0"/>
              </a:rPr>
              <a:t>0</a:t>
            </a:r>
          </a:p>
        </p:txBody>
      </p:sp>
      <p:sp>
        <p:nvSpPr>
          <p:cNvPr id="64535" name="Text Box 23"/>
          <p:cNvSpPr txBox="1">
            <a:spLocks noChangeArrowheads="1"/>
          </p:cNvSpPr>
          <p:nvPr/>
        </p:nvSpPr>
        <p:spPr bwMode="auto">
          <a:xfrm>
            <a:off x="3116264" y="4619625"/>
            <a:ext cx="401637" cy="274638"/>
          </a:xfrm>
          <a:prstGeom prst="rect">
            <a:avLst/>
          </a:prstGeom>
          <a:noFill/>
          <a:ln w="9525">
            <a:noFill/>
            <a:miter lim="800000"/>
            <a:headEnd/>
            <a:tailEnd/>
          </a:ln>
        </p:spPr>
        <p:txBody>
          <a:bodyPr wrap="none">
            <a:spAutoFit/>
          </a:bodyPr>
          <a:lstStyle/>
          <a:p>
            <a:pPr eaLnBrk="0" hangingPunct="0"/>
            <a:r>
              <a:rPr lang="es-ES_tradnl" sz="1200" i="1">
                <a:latin typeface="Times New Roman" pitchFamily="18" charset="0"/>
              </a:rPr>
              <a:t>Q</a:t>
            </a:r>
            <a:r>
              <a:rPr lang="es-ES_tradnl" sz="1200" baseline="-25000">
                <a:latin typeface="Times New Roman" pitchFamily="18" charset="0"/>
              </a:rPr>
              <a:t>1</a:t>
            </a:r>
            <a:r>
              <a:rPr lang="es-ES_tradnl" sz="1200" baseline="30000">
                <a:latin typeface="Times New Roman" pitchFamily="18" charset="0"/>
              </a:rPr>
              <a:t>S</a:t>
            </a:r>
            <a:endParaRPr lang="es-ES_tradnl" sz="1200">
              <a:latin typeface="Times New Roman" pitchFamily="18" charset="0"/>
            </a:endParaRPr>
          </a:p>
        </p:txBody>
      </p:sp>
      <p:sp>
        <p:nvSpPr>
          <p:cNvPr id="64536" name="Text Box 24"/>
          <p:cNvSpPr txBox="1">
            <a:spLocks noChangeArrowheads="1"/>
          </p:cNvSpPr>
          <p:nvPr/>
        </p:nvSpPr>
        <p:spPr bwMode="auto">
          <a:xfrm>
            <a:off x="3878264" y="4619625"/>
            <a:ext cx="401637" cy="274638"/>
          </a:xfrm>
          <a:prstGeom prst="rect">
            <a:avLst/>
          </a:prstGeom>
          <a:noFill/>
          <a:ln w="9525">
            <a:noFill/>
            <a:miter lim="800000"/>
            <a:headEnd/>
            <a:tailEnd/>
          </a:ln>
        </p:spPr>
        <p:txBody>
          <a:bodyPr wrap="none">
            <a:spAutoFit/>
          </a:bodyPr>
          <a:lstStyle/>
          <a:p>
            <a:pPr eaLnBrk="0" hangingPunct="0"/>
            <a:r>
              <a:rPr lang="es-ES_tradnl" sz="1200" i="1">
                <a:latin typeface="Times New Roman" pitchFamily="18" charset="0"/>
              </a:rPr>
              <a:t>Q</a:t>
            </a:r>
            <a:r>
              <a:rPr lang="es-ES_tradnl" sz="1200" baseline="-25000">
                <a:latin typeface="Times New Roman" pitchFamily="18" charset="0"/>
              </a:rPr>
              <a:t>2</a:t>
            </a:r>
            <a:r>
              <a:rPr lang="es-ES_tradnl" sz="1200" baseline="30000">
                <a:latin typeface="Times New Roman" pitchFamily="18" charset="0"/>
              </a:rPr>
              <a:t>S</a:t>
            </a:r>
            <a:endParaRPr lang="es-ES_tradnl" sz="1200">
              <a:latin typeface="Times New Roman" pitchFamily="18" charset="0"/>
            </a:endParaRPr>
          </a:p>
        </p:txBody>
      </p:sp>
      <p:sp>
        <p:nvSpPr>
          <p:cNvPr id="64537" name="Text Box 25"/>
          <p:cNvSpPr txBox="1">
            <a:spLocks noChangeArrowheads="1"/>
          </p:cNvSpPr>
          <p:nvPr/>
        </p:nvSpPr>
        <p:spPr bwMode="auto">
          <a:xfrm>
            <a:off x="5418139" y="4659314"/>
            <a:ext cx="434975" cy="274637"/>
          </a:xfrm>
          <a:prstGeom prst="rect">
            <a:avLst/>
          </a:prstGeom>
          <a:noFill/>
          <a:ln w="9525">
            <a:noFill/>
            <a:miter lim="800000"/>
            <a:headEnd/>
            <a:tailEnd/>
          </a:ln>
        </p:spPr>
        <p:txBody>
          <a:bodyPr>
            <a:spAutoFit/>
          </a:bodyPr>
          <a:lstStyle/>
          <a:p>
            <a:pPr eaLnBrk="0" hangingPunct="0">
              <a:spcBef>
                <a:spcPct val="50000"/>
              </a:spcBef>
            </a:pPr>
            <a:r>
              <a:rPr lang="es-ES_tradnl" sz="1200" i="1">
                <a:latin typeface="Times New Roman" pitchFamily="18" charset="0"/>
              </a:rPr>
              <a:t>Q</a:t>
            </a:r>
            <a:r>
              <a:rPr lang="es-ES_tradnl" sz="1200" baseline="-25000">
                <a:latin typeface="Times New Roman" pitchFamily="18" charset="0"/>
              </a:rPr>
              <a:t>2</a:t>
            </a:r>
            <a:r>
              <a:rPr lang="es-ES_tradnl" sz="1200" i="1" baseline="30000">
                <a:latin typeface="Times New Roman" pitchFamily="18" charset="0"/>
              </a:rPr>
              <a:t>D</a:t>
            </a:r>
            <a:endParaRPr lang="es-ES_tradnl" sz="1200" i="1">
              <a:latin typeface="Times New Roman" pitchFamily="18" charset="0"/>
            </a:endParaRPr>
          </a:p>
        </p:txBody>
      </p:sp>
      <p:sp>
        <p:nvSpPr>
          <p:cNvPr id="64538" name="Line 26"/>
          <p:cNvSpPr>
            <a:spLocks noChangeShapeType="1"/>
          </p:cNvSpPr>
          <p:nvPr/>
        </p:nvSpPr>
        <p:spPr bwMode="auto">
          <a:xfrm>
            <a:off x="6027738" y="3821113"/>
            <a:ext cx="0" cy="762000"/>
          </a:xfrm>
          <a:prstGeom prst="line">
            <a:avLst/>
          </a:prstGeom>
          <a:noFill/>
          <a:ln w="9525">
            <a:solidFill>
              <a:schemeClr val="tx1"/>
            </a:solidFill>
            <a:round/>
            <a:headEnd/>
            <a:tailEnd/>
          </a:ln>
        </p:spPr>
        <p:txBody>
          <a:bodyPr wrap="none" anchor="ctr"/>
          <a:lstStyle/>
          <a:p>
            <a:endParaRPr lang="es-CL"/>
          </a:p>
        </p:txBody>
      </p:sp>
      <p:sp>
        <p:nvSpPr>
          <p:cNvPr id="64539" name="Text Box 27"/>
          <p:cNvSpPr txBox="1">
            <a:spLocks noChangeArrowheads="1"/>
          </p:cNvSpPr>
          <p:nvPr/>
        </p:nvSpPr>
        <p:spPr bwMode="auto">
          <a:xfrm>
            <a:off x="5875338" y="4659314"/>
            <a:ext cx="457200" cy="274637"/>
          </a:xfrm>
          <a:prstGeom prst="rect">
            <a:avLst/>
          </a:prstGeom>
          <a:noFill/>
          <a:ln w="9525">
            <a:noFill/>
            <a:miter lim="800000"/>
            <a:headEnd/>
            <a:tailEnd/>
          </a:ln>
        </p:spPr>
        <p:txBody>
          <a:bodyPr>
            <a:spAutoFit/>
          </a:bodyPr>
          <a:lstStyle/>
          <a:p>
            <a:pPr eaLnBrk="0" hangingPunct="0">
              <a:spcBef>
                <a:spcPct val="50000"/>
              </a:spcBef>
            </a:pPr>
            <a:r>
              <a:rPr lang="es-ES_tradnl" sz="1200" i="1">
                <a:latin typeface="Times New Roman" pitchFamily="18" charset="0"/>
              </a:rPr>
              <a:t>Q</a:t>
            </a:r>
            <a:r>
              <a:rPr lang="es-ES_tradnl" sz="1200" i="1" baseline="-25000">
                <a:latin typeface="Times New Roman" pitchFamily="18" charset="0"/>
              </a:rPr>
              <a:t>1</a:t>
            </a:r>
            <a:r>
              <a:rPr lang="es-ES_tradnl" sz="1200" i="1" baseline="30000">
                <a:latin typeface="Times New Roman" pitchFamily="18" charset="0"/>
              </a:rPr>
              <a:t>D</a:t>
            </a:r>
            <a:endParaRPr lang="es-ES_tradnl" sz="1200" i="1">
              <a:latin typeface="Times New Roman" pitchFamily="18" charset="0"/>
            </a:endParaRPr>
          </a:p>
        </p:txBody>
      </p:sp>
      <p:sp>
        <p:nvSpPr>
          <p:cNvPr id="64540" name="Text Box 28"/>
          <p:cNvSpPr txBox="1">
            <a:spLocks noChangeArrowheads="1"/>
          </p:cNvSpPr>
          <p:nvPr/>
        </p:nvSpPr>
        <p:spPr bwMode="auto">
          <a:xfrm>
            <a:off x="3284538" y="4354514"/>
            <a:ext cx="3048000" cy="1463675"/>
          </a:xfrm>
          <a:prstGeom prst="rect">
            <a:avLst/>
          </a:prstGeom>
          <a:noFill/>
          <a:ln w="9525">
            <a:noFill/>
            <a:miter lim="800000"/>
            <a:headEnd/>
            <a:tailEnd/>
          </a:ln>
        </p:spPr>
        <p:txBody>
          <a:bodyPr>
            <a:spAutoFit/>
          </a:bodyPr>
          <a:lstStyle/>
          <a:p>
            <a:pPr algn="ctr" eaLnBrk="0" hangingPunct="0">
              <a:spcBef>
                <a:spcPct val="50000"/>
              </a:spcBef>
            </a:pPr>
            <a:r>
              <a:rPr lang="es-ES_tradnl" sz="7200">
                <a:latin typeface="Times New Roman" pitchFamily="18" charset="0"/>
                <a:sym typeface="MT Extra" pitchFamily="18" charset="2"/>
              </a:rPr>
              <a:t></a:t>
            </a:r>
            <a:endParaRPr lang="es-ES_tradnl" sz="1200">
              <a:latin typeface="Times New Roman" pitchFamily="18" charset="0"/>
              <a:sym typeface="MT Extra" pitchFamily="18" charset="2"/>
            </a:endParaRPr>
          </a:p>
          <a:p>
            <a:pPr algn="ctr" eaLnBrk="0" hangingPunct="0">
              <a:spcBef>
                <a:spcPct val="50000"/>
              </a:spcBef>
            </a:pPr>
            <a:r>
              <a:rPr lang="es-ES_tradnl" sz="1200">
                <a:latin typeface="Times New Roman" pitchFamily="18" charset="0"/>
                <a:sym typeface="MT Extra" pitchFamily="18" charset="2"/>
              </a:rPr>
              <a:t>Importaciones sin arancel</a:t>
            </a:r>
            <a:endParaRPr lang="es-ES_tradnl" sz="2400">
              <a:latin typeface="Times New Roman" pitchFamily="18" charset="0"/>
            </a:endParaRPr>
          </a:p>
        </p:txBody>
      </p:sp>
      <p:sp>
        <p:nvSpPr>
          <p:cNvPr id="64541" name="Text Box 29"/>
          <p:cNvSpPr txBox="1">
            <a:spLocks noChangeArrowheads="1"/>
          </p:cNvSpPr>
          <p:nvPr/>
        </p:nvSpPr>
        <p:spPr bwMode="auto">
          <a:xfrm>
            <a:off x="6621464" y="4162425"/>
            <a:ext cx="1258887" cy="274638"/>
          </a:xfrm>
          <a:prstGeom prst="rect">
            <a:avLst/>
          </a:prstGeom>
          <a:noFill/>
          <a:ln w="9525">
            <a:noFill/>
            <a:miter lim="800000"/>
            <a:headEnd/>
            <a:tailEnd/>
          </a:ln>
        </p:spPr>
        <p:txBody>
          <a:bodyPr wrap="none">
            <a:spAutoFit/>
          </a:bodyPr>
          <a:lstStyle/>
          <a:p>
            <a:pPr eaLnBrk="0" hangingPunct="0"/>
            <a:r>
              <a:rPr lang="es-ES_tradnl" sz="1200">
                <a:latin typeface="Times New Roman" pitchFamily="18" charset="0"/>
              </a:rPr>
              <a:t>Demanda interior</a:t>
            </a:r>
          </a:p>
        </p:txBody>
      </p:sp>
      <p:sp>
        <p:nvSpPr>
          <p:cNvPr id="64542" name="Line 30"/>
          <p:cNvSpPr>
            <a:spLocks noChangeShapeType="1"/>
          </p:cNvSpPr>
          <p:nvPr/>
        </p:nvSpPr>
        <p:spPr bwMode="auto">
          <a:xfrm flipV="1">
            <a:off x="6942138" y="3440113"/>
            <a:ext cx="0" cy="304800"/>
          </a:xfrm>
          <a:prstGeom prst="line">
            <a:avLst/>
          </a:prstGeom>
          <a:noFill/>
          <a:ln w="9525">
            <a:solidFill>
              <a:schemeClr val="tx1"/>
            </a:solidFill>
            <a:round/>
            <a:headEnd/>
            <a:tailEnd type="triangle" w="med" len="med"/>
          </a:ln>
        </p:spPr>
        <p:txBody>
          <a:bodyPr wrap="none" anchor="ctr"/>
          <a:lstStyle/>
          <a:p>
            <a:endParaRPr lang="es-CL"/>
          </a:p>
        </p:txBody>
      </p:sp>
      <p:sp>
        <p:nvSpPr>
          <p:cNvPr id="64543" name="Text Box 31"/>
          <p:cNvSpPr txBox="1">
            <a:spLocks noChangeArrowheads="1"/>
          </p:cNvSpPr>
          <p:nvPr/>
        </p:nvSpPr>
        <p:spPr bwMode="auto">
          <a:xfrm>
            <a:off x="7002464" y="3476625"/>
            <a:ext cx="668337" cy="274638"/>
          </a:xfrm>
          <a:prstGeom prst="rect">
            <a:avLst/>
          </a:prstGeom>
          <a:noFill/>
          <a:ln w="9525">
            <a:noFill/>
            <a:miter lim="800000"/>
            <a:headEnd/>
            <a:tailEnd/>
          </a:ln>
        </p:spPr>
        <p:txBody>
          <a:bodyPr wrap="none">
            <a:spAutoFit/>
          </a:bodyPr>
          <a:lstStyle/>
          <a:p>
            <a:pPr eaLnBrk="0" hangingPunct="0"/>
            <a:r>
              <a:rPr lang="es-ES_tradnl" sz="1200">
                <a:latin typeface="Times New Roman" pitchFamily="18" charset="0"/>
              </a:rPr>
              <a:t>Arancel</a:t>
            </a:r>
          </a:p>
        </p:txBody>
      </p:sp>
      <p:sp>
        <p:nvSpPr>
          <p:cNvPr id="64544" name="Text Box 32"/>
          <p:cNvSpPr txBox="1">
            <a:spLocks noChangeArrowheads="1"/>
          </p:cNvSpPr>
          <p:nvPr/>
        </p:nvSpPr>
        <p:spPr bwMode="auto">
          <a:xfrm>
            <a:off x="7551739" y="3668714"/>
            <a:ext cx="1114425" cy="274637"/>
          </a:xfrm>
          <a:prstGeom prst="rect">
            <a:avLst/>
          </a:prstGeom>
          <a:noFill/>
          <a:ln w="9525">
            <a:noFill/>
            <a:miter lim="800000"/>
            <a:headEnd/>
            <a:tailEnd/>
          </a:ln>
        </p:spPr>
        <p:txBody>
          <a:bodyPr wrap="none">
            <a:spAutoFit/>
          </a:bodyPr>
          <a:lstStyle/>
          <a:p>
            <a:pPr eaLnBrk="0" hangingPunct="0"/>
            <a:r>
              <a:rPr lang="es-ES_tradnl" sz="1200">
                <a:latin typeface="Times New Roman" pitchFamily="18" charset="0"/>
              </a:rPr>
              <a:t>Precio mundial</a:t>
            </a:r>
          </a:p>
        </p:txBody>
      </p:sp>
      <p:sp>
        <p:nvSpPr>
          <p:cNvPr id="64545" name="Text Box 33"/>
          <p:cNvSpPr txBox="1">
            <a:spLocks noChangeArrowheads="1"/>
          </p:cNvSpPr>
          <p:nvPr/>
        </p:nvSpPr>
        <p:spPr bwMode="auto">
          <a:xfrm>
            <a:off x="5935663" y="3736976"/>
            <a:ext cx="184150" cy="214313"/>
          </a:xfrm>
          <a:prstGeom prst="rect">
            <a:avLst/>
          </a:prstGeom>
          <a:noFill/>
          <a:ln w="9525">
            <a:noFill/>
            <a:miter lim="800000"/>
            <a:headEnd/>
            <a:tailEnd/>
          </a:ln>
        </p:spPr>
        <p:txBody>
          <a:bodyPr>
            <a:spAutoFit/>
          </a:bodyPr>
          <a:lstStyle/>
          <a:p>
            <a:pPr eaLnBrk="0" hangingPunct="0">
              <a:spcBef>
                <a:spcPct val="50000"/>
              </a:spcBef>
            </a:pPr>
            <a:endParaRPr lang="es-ES" sz="800">
              <a:latin typeface="Times New Roman" pitchFamily="18" charset="0"/>
            </a:endParaRPr>
          </a:p>
        </p:txBody>
      </p:sp>
      <p:sp>
        <p:nvSpPr>
          <p:cNvPr id="64546" name="Text Box 34"/>
          <p:cNvSpPr txBox="1">
            <a:spLocks noChangeArrowheads="1"/>
          </p:cNvSpPr>
          <p:nvPr/>
        </p:nvSpPr>
        <p:spPr bwMode="auto">
          <a:xfrm>
            <a:off x="5494339" y="2525714"/>
            <a:ext cx="1628775" cy="274637"/>
          </a:xfrm>
          <a:prstGeom prst="rect">
            <a:avLst/>
          </a:prstGeom>
          <a:noFill/>
          <a:ln w="9525">
            <a:noFill/>
            <a:miter lim="800000"/>
            <a:headEnd/>
            <a:tailEnd/>
          </a:ln>
        </p:spPr>
        <p:txBody>
          <a:bodyPr wrap="none">
            <a:spAutoFit/>
          </a:bodyPr>
          <a:lstStyle/>
          <a:p>
            <a:pPr eaLnBrk="0" hangingPunct="0"/>
            <a:r>
              <a:rPr lang="es-ES_tradnl" sz="1200">
                <a:latin typeface="Times New Roman" pitchFamily="18" charset="0"/>
              </a:rPr>
              <a:t>Equilibrio sin comercio</a:t>
            </a:r>
          </a:p>
        </p:txBody>
      </p:sp>
      <p:sp>
        <p:nvSpPr>
          <p:cNvPr id="64547" name="Line 35"/>
          <p:cNvSpPr>
            <a:spLocks noChangeShapeType="1"/>
          </p:cNvSpPr>
          <p:nvPr/>
        </p:nvSpPr>
        <p:spPr bwMode="auto">
          <a:xfrm>
            <a:off x="4960938" y="2678113"/>
            <a:ext cx="533400" cy="0"/>
          </a:xfrm>
          <a:prstGeom prst="line">
            <a:avLst/>
          </a:prstGeom>
          <a:noFill/>
          <a:ln w="9525">
            <a:solidFill>
              <a:schemeClr val="tx1"/>
            </a:solidFill>
            <a:round/>
            <a:headEnd type="triangle" w="med" len="med"/>
            <a:tailEnd/>
          </a:ln>
        </p:spPr>
        <p:txBody>
          <a:bodyPr wrap="none" anchor="ctr"/>
          <a:lstStyle/>
          <a:p>
            <a:endParaRPr lang="es-CL"/>
          </a:p>
        </p:txBody>
      </p:sp>
      <p:sp>
        <p:nvSpPr>
          <p:cNvPr id="64548" name="Text Box 36"/>
          <p:cNvSpPr txBox="1">
            <a:spLocks noChangeArrowheads="1"/>
          </p:cNvSpPr>
          <p:nvPr/>
        </p:nvSpPr>
        <p:spPr bwMode="auto">
          <a:xfrm>
            <a:off x="1897064" y="3095625"/>
            <a:ext cx="833437" cy="457200"/>
          </a:xfrm>
          <a:prstGeom prst="rect">
            <a:avLst/>
          </a:prstGeom>
          <a:noFill/>
          <a:ln w="9525">
            <a:noFill/>
            <a:miter lim="800000"/>
            <a:headEnd/>
            <a:tailEnd/>
          </a:ln>
        </p:spPr>
        <p:txBody>
          <a:bodyPr wrap="none">
            <a:spAutoFit/>
          </a:bodyPr>
          <a:lstStyle/>
          <a:p>
            <a:pPr eaLnBrk="0" hangingPunct="0"/>
            <a:r>
              <a:rPr lang="es-ES_tradnl" sz="1200">
                <a:latin typeface="Times New Roman" pitchFamily="18" charset="0"/>
              </a:rPr>
              <a:t>Precio con</a:t>
            </a:r>
          </a:p>
          <a:p>
            <a:pPr eaLnBrk="0" hangingPunct="0"/>
            <a:r>
              <a:rPr lang="es-ES_tradnl" sz="1200">
                <a:latin typeface="Times New Roman" pitchFamily="18" charset="0"/>
              </a:rPr>
              <a:t>arancel</a:t>
            </a:r>
          </a:p>
        </p:txBody>
      </p:sp>
      <p:sp>
        <p:nvSpPr>
          <p:cNvPr id="64549" name="Text Box 37"/>
          <p:cNvSpPr txBox="1">
            <a:spLocks noChangeArrowheads="1"/>
          </p:cNvSpPr>
          <p:nvPr/>
        </p:nvSpPr>
        <p:spPr bwMode="auto">
          <a:xfrm>
            <a:off x="1897064" y="3629025"/>
            <a:ext cx="790575" cy="457200"/>
          </a:xfrm>
          <a:prstGeom prst="rect">
            <a:avLst/>
          </a:prstGeom>
          <a:noFill/>
          <a:ln w="9525">
            <a:noFill/>
            <a:miter lim="800000"/>
            <a:headEnd/>
            <a:tailEnd/>
          </a:ln>
        </p:spPr>
        <p:txBody>
          <a:bodyPr wrap="none">
            <a:spAutoFit/>
          </a:bodyPr>
          <a:lstStyle/>
          <a:p>
            <a:pPr eaLnBrk="0" hangingPunct="0"/>
            <a:r>
              <a:rPr lang="es-ES_tradnl" sz="1200">
                <a:latin typeface="Times New Roman" pitchFamily="18" charset="0"/>
              </a:rPr>
              <a:t>Precio sin</a:t>
            </a:r>
          </a:p>
          <a:p>
            <a:pPr eaLnBrk="0" hangingPunct="0"/>
            <a:r>
              <a:rPr lang="es-ES_tradnl" sz="1200">
                <a:latin typeface="Times New Roman" pitchFamily="18" charset="0"/>
              </a:rPr>
              <a:t>arancel</a:t>
            </a:r>
          </a:p>
        </p:txBody>
      </p:sp>
      <p:sp>
        <p:nvSpPr>
          <p:cNvPr id="64550" name="Text Box 38"/>
          <p:cNvSpPr txBox="1">
            <a:spLocks noChangeArrowheads="1"/>
          </p:cNvSpPr>
          <p:nvPr/>
        </p:nvSpPr>
        <p:spPr bwMode="auto">
          <a:xfrm>
            <a:off x="3208338" y="2449514"/>
            <a:ext cx="381000" cy="274637"/>
          </a:xfrm>
          <a:prstGeom prst="rect">
            <a:avLst/>
          </a:prstGeom>
          <a:noFill/>
          <a:ln w="9525">
            <a:noFill/>
            <a:miter lim="800000"/>
            <a:headEnd/>
            <a:tailEnd/>
          </a:ln>
        </p:spPr>
        <p:txBody>
          <a:bodyPr>
            <a:spAutoFit/>
          </a:bodyPr>
          <a:lstStyle/>
          <a:p>
            <a:pPr eaLnBrk="0" hangingPunct="0">
              <a:spcBef>
                <a:spcPct val="50000"/>
              </a:spcBef>
            </a:pPr>
            <a:r>
              <a:rPr lang="es-ES_tradnl" sz="1200">
                <a:latin typeface="Times New Roman" pitchFamily="18" charset="0"/>
              </a:rPr>
              <a:t>A</a:t>
            </a:r>
            <a:endParaRPr lang="es-ES_tradnl" sz="2400">
              <a:latin typeface="Times New Roman" pitchFamily="18" charset="0"/>
            </a:endParaRPr>
          </a:p>
        </p:txBody>
      </p:sp>
      <p:sp>
        <p:nvSpPr>
          <p:cNvPr id="64551" name="Text Box 39"/>
          <p:cNvSpPr txBox="1">
            <a:spLocks noChangeArrowheads="1"/>
          </p:cNvSpPr>
          <p:nvPr/>
        </p:nvSpPr>
        <p:spPr bwMode="auto">
          <a:xfrm>
            <a:off x="4716463" y="2867025"/>
            <a:ext cx="285750" cy="274638"/>
          </a:xfrm>
          <a:prstGeom prst="rect">
            <a:avLst/>
          </a:prstGeom>
          <a:noFill/>
          <a:ln w="9525">
            <a:noFill/>
            <a:miter lim="800000"/>
            <a:headEnd/>
            <a:tailEnd/>
          </a:ln>
        </p:spPr>
        <p:txBody>
          <a:bodyPr wrap="none">
            <a:spAutoFit/>
          </a:bodyPr>
          <a:lstStyle/>
          <a:p>
            <a:pPr eaLnBrk="0" hangingPunct="0"/>
            <a:r>
              <a:rPr lang="es-ES_tradnl" sz="1200">
                <a:latin typeface="Times New Roman" pitchFamily="18" charset="0"/>
              </a:rPr>
              <a:t>B</a:t>
            </a:r>
          </a:p>
        </p:txBody>
      </p:sp>
      <p:sp>
        <p:nvSpPr>
          <p:cNvPr id="64552" name="Text Box 40"/>
          <p:cNvSpPr txBox="1">
            <a:spLocks noChangeArrowheads="1"/>
          </p:cNvSpPr>
          <p:nvPr/>
        </p:nvSpPr>
        <p:spPr bwMode="auto">
          <a:xfrm>
            <a:off x="2903538" y="3363914"/>
            <a:ext cx="285750" cy="274637"/>
          </a:xfrm>
          <a:prstGeom prst="rect">
            <a:avLst/>
          </a:prstGeom>
          <a:noFill/>
          <a:ln w="9525">
            <a:noFill/>
            <a:miter lim="800000"/>
            <a:headEnd/>
            <a:tailEnd/>
          </a:ln>
        </p:spPr>
        <p:txBody>
          <a:bodyPr wrap="none">
            <a:spAutoFit/>
          </a:bodyPr>
          <a:lstStyle/>
          <a:p>
            <a:pPr eaLnBrk="0" hangingPunct="0"/>
            <a:r>
              <a:rPr lang="es-ES_tradnl" sz="1200">
                <a:latin typeface="Times New Roman" pitchFamily="18" charset="0"/>
              </a:rPr>
              <a:t>C</a:t>
            </a:r>
          </a:p>
        </p:txBody>
      </p:sp>
      <p:sp>
        <p:nvSpPr>
          <p:cNvPr id="64553" name="Text Box 41"/>
          <p:cNvSpPr txBox="1">
            <a:spLocks noChangeArrowheads="1"/>
          </p:cNvSpPr>
          <p:nvPr/>
        </p:nvSpPr>
        <p:spPr bwMode="auto">
          <a:xfrm>
            <a:off x="2811464" y="3781425"/>
            <a:ext cx="293687" cy="274638"/>
          </a:xfrm>
          <a:prstGeom prst="rect">
            <a:avLst/>
          </a:prstGeom>
          <a:noFill/>
          <a:ln w="9525">
            <a:noFill/>
            <a:miter lim="800000"/>
            <a:headEnd/>
            <a:tailEnd/>
          </a:ln>
        </p:spPr>
        <p:txBody>
          <a:bodyPr wrap="none">
            <a:spAutoFit/>
          </a:bodyPr>
          <a:lstStyle/>
          <a:p>
            <a:pPr eaLnBrk="0" hangingPunct="0"/>
            <a:r>
              <a:rPr lang="es-ES_tradnl" sz="1200">
                <a:latin typeface="Times New Roman" pitchFamily="18" charset="0"/>
              </a:rPr>
              <a:t>G</a:t>
            </a:r>
          </a:p>
        </p:txBody>
      </p:sp>
      <p:sp>
        <p:nvSpPr>
          <p:cNvPr id="64554" name="Text Box 42"/>
          <p:cNvSpPr txBox="1">
            <a:spLocks noChangeArrowheads="1"/>
          </p:cNvSpPr>
          <p:nvPr/>
        </p:nvSpPr>
        <p:spPr bwMode="auto">
          <a:xfrm>
            <a:off x="3665539" y="3516314"/>
            <a:ext cx="293687" cy="274637"/>
          </a:xfrm>
          <a:prstGeom prst="rect">
            <a:avLst/>
          </a:prstGeom>
          <a:noFill/>
          <a:ln w="9525">
            <a:noFill/>
            <a:miter lim="800000"/>
            <a:headEnd/>
            <a:tailEnd/>
          </a:ln>
        </p:spPr>
        <p:txBody>
          <a:bodyPr wrap="none">
            <a:spAutoFit/>
          </a:bodyPr>
          <a:lstStyle/>
          <a:p>
            <a:pPr eaLnBrk="0" hangingPunct="0"/>
            <a:r>
              <a:rPr lang="es-ES_tradnl" sz="1200">
                <a:latin typeface="Times New Roman" pitchFamily="18" charset="0"/>
              </a:rPr>
              <a:t>D</a:t>
            </a:r>
          </a:p>
        </p:txBody>
      </p:sp>
      <p:sp>
        <p:nvSpPr>
          <p:cNvPr id="64555" name="Text Box 43"/>
          <p:cNvSpPr txBox="1">
            <a:spLocks noChangeArrowheads="1"/>
          </p:cNvSpPr>
          <p:nvPr/>
        </p:nvSpPr>
        <p:spPr bwMode="auto">
          <a:xfrm>
            <a:off x="4579938" y="3440114"/>
            <a:ext cx="184150" cy="274637"/>
          </a:xfrm>
          <a:prstGeom prst="rect">
            <a:avLst/>
          </a:prstGeom>
          <a:noFill/>
          <a:ln w="9525">
            <a:noFill/>
            <a:miter lim="800000"/>
            <a:headEnd/>
            <a:tailEnd/>
          </a:ln>
        </p:spPr>
        <p:txBody>
          <a:bodyPr>
            <a:spAutoFit/>
          </a:bodyPr>
          <a:lstStyle/>
          <a:p>
            <a:pPr eaLnBrk="0" hangingPunct="0">
              <a:spcBef>
                <a:spcPct val="50000"/>
              </a:spcBef>
            </a:pPr>
            <a:r>
              <a:rPr lang="es-ES_tradnl" sz="1200">
                <a:latin typeface="Times New Roman" pitchFamily="18" charset="0"/>
              </a:rPr>
              <a:t>E</a:t>
            </a:r>
          </a:p>
        </p:txBody>
      </p:sp>
      <p:sp>
        <p:nvSpPr>
          <p:cNvPr id="64556" name="Text Box 44"/>
          <p:cNvSpPr txBox="1">
            <a:spLocks noChangeArrowheads="1"/>
          </p:cNvSpPr>
          <p:nvPr/>
        </p:nvSpPr>
        <p:spPr bwMode="auto">
          <a:xfrm>
            <a:off x="5570539" y="3516314"/>
            <a:ext cx="268287" cy="274637"/>
          </a:xfrm>
          <a:prstGeom prst="rect">
            <a:avLst/>
          </a:prstGeom>
          <a:noFill/>
          <a:ln w="9525">
            <a:noFill/>
            <a:miter lim="800000"/>
            <a:headEnd/>
            <a:tailEnd/>
          </a:ln>
        </p:spPr>
        <p:txBody>
          <a:bodyPr wrap="none">
            <a:spAutoFit/>
          </a:bodyPr>
          <a:lstStyle/>
          <a:p>
            <a:pPr eaLnBrk="0" hangingPunct="0"/>
            <a:r>
              <a:rPr lang="es-ES_tradnl" sz="1200">
                <a:latin typeface="Times New Roman" pitchFamily="18" charset="0"/>
              </a:rPr>
              <a:t>F</a:t>
            </a:r>
          </a:p>
        </p:txBody>
      </p:sp>
      <p:sp>
        <p:nvSpPr>
          <p:cNvPr id="64557" name="Text Box 45"/>
          <p:cNvSpPr txBox="1">
            <a:spLocks noChangeArrowheads="1"/>
          </p:cNvSpPr>
          <p:nvPr/>
        </p:nvSpPr>
        <p:spPr bwMode="auto">
          <a:xfrm>
            <a:off x="6103938" y="1001714"/>
            <a:ext cx="1071562" cy="274637"/>
          </a:xfrm>
          <a:prstGeom prst="rect">
            <a:avLst/>
          </a:prstGeom>
          <a:noFill/>
          <a:ln w="9525">
            <a:noFill/>
            <a:miter lim="800000"/>
            <a:headEnd/>
            <a:tailEnd/>
          </a:ln>
        </p:spPr>
        <p:txBody>
          <a:bodyPr wrap="none">
            <a:spAutoFit/>
          </a:bodyPr>
          <a:lstStyle/>
          <a:p>
            <a:pPr eaLnBrk="0" hangingPunct="0"/>
            <a:r>
              <a:rPr lang="es-ES_tradnl" sz="1200">
                <a:latin typeface="Times New Roman" pitchFamily="18" charset="0"/>
              </a:rPr>
              <a:t>Oferta Interior</a:t>
            </a:r>
          </a:p>
        </p:txBody>
      </p:sp>
      <p:sp>
        <p:nvSpPr>
          <p:cNvPr id="64558" name="Text Box 46"/>
          <p:cNvSpPr txBox="1">
            <a:spLocks noChangeArrowheads="1"/>
          </p:cNvSpPr>
          <p:nvPr/>
        </p:nvSpPr>
        <p:spPr bwMode="auto">
          <a:xfrm>
            <a:off x="1905000" y="6019801"/>
            <a:ext cx="8229600" cy="646331"/>
          </a:xfrm>
          <a:prstGeom prst="rect">
            <a:avLst/>
          </a:prstGeom>
          <a:noFill/>
          <a:ln w="9525">
            <a:noFill/>
            <a:miter lim="800000"/>
            <a:headEnd/>
            <a:tailEnd/>
          </a:ln>
        </p:spPr>
        <p:txBody>
          <a:bodyPr>
            <a:spAutoFit/>
          </a:bodyPr>
          <a:lstStyle/>
          <a:p>
            <a:pPr algn="just" eaLnBrk="0" hangingPunct="0">
              <a:spcBef>
                <a:spcPct val="50000"/>
              </a:spcBef>
            </a:pPr>
            <a:r>
              <a:rPr lang="es-ES_tradnl" sz="1200" b="1">
                <a:latin typeface="Times New Roman" pitchFamily="18" charset="0"/>
              </a:rPr>
              <a:t>Figura 9.6 EFECTOS DE UN ARANCEL</a:t>
            </a:r>
            <a:r>
              <a:rPr lang="es-ES_tradnl" sz="1200">
                <a:latin typeface="Times New Roman" pitchFamily="18" charset="0"/>
              </a:rPr>
              <a:t>. Un arancel reduce la cantidad de importaciones y lleva a un mercado más cerca del equilibrio que existiría sin comercio.  El excedente total disminuye en una cuantía igual al área D + F.  Estos dos triángulos representan la pérdida irrecuperable de eficiencia provocada por el arancel.</a:t>
            </a:r>
          </a:p>
        </p:txBody>
      </p:sp>
    </p:spTree>
    <p:extLst>
      <p:ext uri="{BB962C8B-B14F-4D97-AF65-F5344CB8AC3E}">
        <p14:creationId xmlns:p14="http://schemas.microsoft.com/office/powerpoint/2010/main" val="18006909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290" name="Object 2"/>
          <p:cNvGraphicFramePr>
            <a:graphicFrameLocks noChangeAspect="1"/>
          </p:cNvGraphicFramePr>
          <p:nvPr/>
        </p:nvGraphicFramePr>
        <p:xfrm>
          <a:off x="2209800" y="2332038"/>
          <a:ext cx="8047038" cy="2286000"/>
        </p:xfrm>
        <a:graphic>
          <a:graphicData uri="http://schemas.openxmlformats.org/presentationml/2006/ole">
            <mc:AlternateContent xmlns:mc="http://schemas.openxmlformats.org/markup-compatibility/2006">
              <mc:Choice xmlns:v="urn:schemas-microsoft-com:vml" Requires="v">
                <p:oleObj spid="_x0000_s2051" name="Documento" r:id="rId4" imgW="7686720" imgH="2286000" progId="Word.Document.8">
                  <p:embed/>
                </p:oleObj>
              </mc:Choice>
              <mc:Fallback>
                <p:oleObj name="Documento" r:id="rId4" imgW="7686720" imgH="2286000" progId="Word.Document.8">
                  <p:embed/>
                  <p:pic>
                    <p:nvPicPr>
                      <p:cNvPr id="1229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9800" y="2332038"/>
                        <a:ext cx="8047038" cy="2286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2291" name="Text Box 3"/>
          <p:cNvSpPr txBox="1">
            <a:spLocks noChangeArrowheads="1"/>
          </p:cNvSpPr>
          <p:nvPr/>
        </p:nvSpPr>
        <p:spPr bwMode="auto">
          <a:xfrm>
            <a:off x="2133600" y="838201"/>
            <a:ext cx="8001000" cy="954107"/>
          </a:xfrm>
          <a:prstGeom prst="rect">
            <a:avLst/>
          </a:prstGeom>
          <a:noFill/>
          <a:ln w="9525">
            <a:noFill/>
            <a:miter lim="800000"/>
            <a:headEnd/>
            <a:tailEnd/>
          </a:ln>
        </p:spPr>
        <p:txBody>
          <a:bodyPr>
            <a:spAutoFit/>
          </a:bodyPr>
          <a:lstStyle/>
          <a:p>
            <a:pPr algn="just" eaLnBrk="0" hangingPunct="0">
              <a:spcBef>
                <a:spcPct val="50000"/>
              </a:spcBef>
            </a:pPr>
            <a:r>
              <a:rPr lang="es-ES_tradnl" sz="1400" b="1">
                <a:latin typeface="Times New Roman" pitchFamily="18" charset="0"/>
              </a:rPr>
              <a:t>Tabla 9.3</a:t>
            </a:r>
            <a:r>
              <a:rPr lang="es-ES_tradnl" sz="1400">
                <a:latin typeface="Times New Roman" pitchFamily="18" charset="0"/>
              </a:rPr>
              <a:t> LOS CAMBIOS QUE EXPERIMENTA EL BIENESTAR COMO CONSECUENCIA DE UN ARANCEL.  Este cuadro compara el bienestar económico existente cuando el comercio no está sujeto a restricciones con el bienestar económico existente cuando el comercio esta sujeto a un arancel.  Las letras se refieren a las áreas señaladas en la Figura 9.6</a:t>
            </a:r>
          </a:p>
        </p:txBody>
      </p:sp>
    </p:spTree>
    <p:extLst>
      <p:ext uri="{BB962C8B-B14F-4D97-AF65-F5344CB8AC3E}">
        <p14:creationId xmlns:p14="http://schemas.microsoft.com/office/powerpoint/2010/main" val="40392567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normAutofit/>
          </a:bodyPr>
          <a:lstStyle/>
          <a:p>
            <a:pPr eaLnBrk="1" hangingPunct="1"/>
            <a:r>
              <a:rPr lang="es-ES_tradnl" sz="4000"/>
              <a:t>El excedente es una medida del bienestar</a:t>
            </a:r>
            <a:endParaRPr lang="en-US" sz="4000"/>
          </a:p>
        </p:txBody>
      </p:sp>
      <p:sp>
        <p:nvSpPr>
          <p:cNvPr id="65539" name="Rectangle 3"/>
          <p:cNvSpPr>
            <a:spLocks noGrp="1" noChangeArrowheads="1"/>
          </p:cNvSpPr>
          <p:nvPr>
            <p:ph type="body" idx="1"/>
          </p:nvPr>
        </p:nvSpPr>
        <p:spPr/>
        <p:txBody>
          <a:bodyPr/>
          <a:lstStyle/>
          <a:p>
            <a:pPr eaLnBrk="1" hangingPunct="1"/>
            <a:r>
              <a:rPr lang="es-CL" dirty="0"/>
              <a:t>En el caso del excedente del consumidor es una medida de su bienestar económico dadas sus preferencias e ingresos</a:t>
            </a:r>
          </a:p>
          <a:p>
            <a:pPr eaLnBrk="1" hangingPunct="1"/>
            <a:r>
              <a:rPr lang="es-CL" dirty="0"/>
              <a:t>Pero a veces la disposición a pagar individual no es una buena medida del beneficio para la sociedad. Ejemplo: drogas</a:t>
            </a:r>
          </a:p>
          <a:p>
            <a:pPr eaLnBrk="1" hangingPunct="1"/>
            <a:r>
              <a:rPr lang="es-CL" dirty="0"/>
              <a:t>En general deberían respetarse las preferencias de las personas. </a:t>
            </a:r>
          </a:p>
          <a:p>
            <a:pPr lvl="1" eaLnBrk="1" hangingPunct="1"/>
            <a:r>
              <a:rPr lang="es-CL" dirty="0"/>
              <a:t>¿Otros ejemplos?</a:t>
            </a:r>
            <a:endParaRPr lang="en-US" dirty="0"/>
          </a:p>
        </p:txBody>
      </p:sp>
    </p:spTree>
    <p:extLst>
      <p:ext uri="{BB962C8B-B14F-4D97-AF65-F5344CB8AC3E}">
        <p14:creationId xmlns:p14="http://schemas.microsoft.com/office/powerpoint/2010/main" val="18664634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ChangeArrowheads="1"/>
          </p:cNvSpPr>
          <p:nvPr/>
        </p:nvSpPr>
        <p:spPr bwMode="auto">
          <a:xfrm>
            <a:off x="3505200" y="1828800"/>
            <a:ext cx="1905000" cy="1371600"/>
          </a:xfrm>
          <a:prstGeom prst="rect">
            <a:avLst/>
          </a:prstGeom>
          <a:solidFill>
            <a:schemeClr val="folHlink"/>
          </a:solidFill>
          <a:ln w="9525">
            <a:noFill/>
            <a:miter lim="800000"/>
            <a:headEnd/>
            <a:tailEnd/>
          </a:ln>
        </p:spPr>
        <p:txBody>
          <a:bodyPr wrap="none" anchor="ctr"/>
          <a:lstStyle/>
          <a:p>
            <a:pPr algn="ctr"/>
            <a:endParaRPr lang="es-ES" sz="2400">
              <a:solidFill>
                <a:schemeClr val="bg1"/>
              </a:solidFill>
              <a:latin typeface="Times New Roman" pitchFamily="18" charset="0"/>
            </a:endParaRPr>
          </a:p>
        </p:txBody>
      </p:sp>
      <p:sp>
        <p:nvSpPr>
          <p:cNvPr id="62467" name="Line 3"/>
          <p:cNvSpPr>
            <a:spLocks noChangeShapeType="1"/>
          </p:cNvSpPr>
          <p:nvPr/>
        </p:nvSpPr>
        <p:spPr bwMode="auto">
          <a:xfrm>
            <a:off x="3505200" y="990600"/>
            <a:ext cx="0" cy="3581400"/>
          </a:xfrm>
          <a:prstGeom prst="line">
            <a:avLst/>
          </a:prstGeom>
          <a:noFill/>
          <a:ln w="9525">
            <a:solidFill>
              <a:schemeClr val="tx1"/>
            </a:solidFill>
            <a:round/>
            <a:headEnd/>
            <a:tailEnd/>
          </a:ln>
        </p:spPr>
        <p:txBody>
          <a:bodyPr/>
          <a:lstStyle/>
          <a:p>
            <a:endParaRPr lang="es-CL"/>
          </a:p>
        </p:txBody>
      </p:sp>
      <p:cxnSp>
        <p:nvCxnSpPr>
          <p:cNvPr id="62468" name="AutoShape 4"/>
          <p:cNvCxnSpPr>
            <a:cxnSpLocks noChangeShapeType="1"/>
            <a:stCxn id="62467" idx="1"/>
          </p:cNvCxnSpPr>
          <p:nvPr/>
        </p:nvCxnSpPr>
        <p:spPr bwMode="auto">
          <a:xfrm>
            <a:off x="3505200" y="4572000"/>
            <a:ext cx="3962400" cy="0"/>
          </a:xfrm>
          <a:prstGeom prst="straightConnector1">
            <a:avLst/>
          </a:prstGeom>
          <a:noFill/>
          <a:ln w="9525">
            <a:solidFill>
              <a:schemeClr val="tx1"/>
            </a:solidFill>
            <a:round/>
            <a:headEnd/>
            <a:tailEnd/>
          </a:ln>
        </p:spPr>
      </p:cxnSp>
      <p:sp>
        <p:nvSpPr>
          <p:cNvPr id="62469" name="Line 5"/>
          <p:cNvSpPr>
            <a:spLocks noChangeShapeType="1"/>
          </p:cNvSpPr>
          <p:nvPr/>
        </p:nvSpPr>
        <p:spPr bwMode="auto">
          <a:xfrm>
            <a:off x="6324600" y="3276600"/>
            <a:ext cx="0" cy="1295400"/>
          </a:xfrm>
          <a:prstGeom prst="line">
            <a:avLst/>
          </a:prstGeom>
          <a:noFill/>
          <a:ln w="9525" cap="rnd">
            <a:solidFill>
              <a:schemeClr val="tx1"/>
            </a:solidFill>
            <a:prstDash val="sysDot"/>
            <a:round/>
            <a:headEnd/>
            <a:tailEnd/>
          </a:ln>
        </p:spPr>
        <p:txBody>
          <a:bodyPr/>
          <a:lstStyle/>
          <a:p>
            <a:endParaRPr lang="es-CL"/>
          </a:p>
        </p:txBody>
      </p:sp>
      <p:sp>
        <p:nvSpPr>
          <p:cNvPr id="62470" name="Line 6"/>
          <p:cNvSpPr>
            <a:spLocks noChangeShapeType="1"/>
          </p:cNvSpPr>
          <p:nvPr/>
        </p:nvSpPr>
        <p:spPr bwMode="auto">
          <a:xfrm flipV="1">
            <a:off x="5410200" y="1981200"/>
            <a:ext cx="1676400" cy="2590800"/>
          </a:xfrm>
          <a:prstGeom prst="line">
            <a:avLst/>
          </a:prstGeom>
          <a:noFill/>
          <a:ln w="38100">
            <a:solidFill>
              <a:schemeClr val="tx1"/>
            </a:solidFill>
            <a:round/>
            <a:headEnd/>
            <a:tailEnd/>
          </a:ln>
        </p:spPr>
        <p:txBody>
          <a:bodyPr/>
          <a:lstStyle/>
          <a:p>
            <a:endParaRPr lang="es-CL"/>
          </a:p>
        </p:txBody>
      </p:sp>
      <p:sp>
        <p:nvSpPr>
          <p:cNvPr id="62471" name="Line 7"/>
          <p:cNvSpPr>
            <a:spLocks noChangeShapeType="1"/>
          </p:cNvSpPr>
          <p:nvPr/>
        </p:nvSpPr>
        <p:spPr bwMode="auto">
          <a:xfrm>
            <a:off x="5105400" y="1371600"/>
            <a:ext cx="2133600" cy="3200400"/>
          </a:xfrm>
          <a:prstGeom prst="line">
            <a:avLst/>
          </a:prstGeom>
          <a:noFill/>
          <a:ln w="38100">
            <a:solidFill>
              <a:srgbClr val="5F5F5F"/>
            </a:solidFill>
            <a:round/>
            <a:headEnd/>
            <a:tailEnd/>
          </a:ln>
        </p:spPr>
        <p:txBody>
          <a:bodyPr/>
          <a:lstStyle/>
          <a:p>
            <a:endParaRPr lang="es-CL"/>
          </a:p>
        </p:txBody>
      </p:sp>
      <p:sp>
        <p:nvSpPr>
          <p:cNvPr id="62472" name="Line 8"/>
          <p:cNvSpPr>
            <a:spLocks noChangeShapeType="1"/>
          </p:cNvSpPr>
          <p:nvPr/>
        </p:nvSpPr>
        <p:spPr bwMode="auto">
          <a:xfrm flipV="1">
            <a:off x="5410200" y="1371600"/>
            <a:ext cx="0" cy="3200400"/>
          </a:xfrm>
          <a:prstGeom prst="line">
            <a:avLst/>
          </a:prstGeom>
          <a:noFill/>
          <a:ln w="38100">
            <a:solidFill>
              <a:schemeClr val="bg2"/>
            </a:solidFill>
            <a:round/>
            <a:headEnd/>
            <a:tailEnd/>
          </a:ln>
        </p:spPr>
        <p:txBody>
          <a:bodyPr/>
          <a:lstStyle/>
          <a:p>
            <a:endParaRPr lang="es-CL"/>
          </a:p>
        </p:txBody>
      </p:sp>
      <p:sp>
        <p:nvSpPr>
          <p:cNvPr id="62473" name="Line 9"/>
          <p:cNvSpPr>
            <a:spLocks noChangeShapeType="1"/>
          </p:cNvSpPr>
          <p:nvPr/>
        </p:nvSpPr>
        <p:spPr bwMode="auto">
          <a:xfrm flipH="1">
            <a:off x="3505200" y="1828800"/>
            <a:ext cx="1905000" cy="0"/>
          </a:xfrm>
          <a:prstGeom prst="line">
            <a:avLst/>
          </a:prstGeom>
          <a:noFill/>
          <a:ln w="9525">
            <a:solidFill>
              <a:schemeClr val="tx1"/>
            </a:solidFill>
            <a:prstDash val="sysDot"/>
            <a:round/>
            <a:headEnd/>
            <a:tailEnd/>
          </a:ln>
        </p:spPr>
        <p:txBody>
          <a:bodyPr/>
          <a:lstStyle/>
          <a:p>
            <a:endParaRPr lang="es-CL"/>
          </a:p>
        </p:txBody>
      </p:sp>
      <p:sp>
        <p:nvSpPr>
          <p:cNvPr id="62474" name="Text Box 10"/>
          <p:cNvSpPr txBox="1">
            <a:spLocks noChangeArrowheads="1"/>
          </p:cNvSpPr>
          <p:nvPr/>
        </p:nvSpPr>
        <p:spPr bwMode="auto">
          <a:xfrm>
            <a:off x="2819400" y="1676400"/>
            <a:ext cx="762000" cy="304800"/>
          </a:xfrm>
          <a:prstGeom prst="rect">
            <a:avLst/>
          </a:prstGeom>
          <a:noFill/>
          <a:ln w="9525">
            <a:noFill/>
            <a:miter lim="800000"/>
            <a:headEnd/>
            <a:tailEnd/>
          </a:ln>
        </p:spPr>
        <p:txBody>
          <a:bodyPr wrap="none">
            <a:spAutoFit/>
          </a:bodyPr>
          <a:lstStyle/>
          <a:p>
            <a:r>
              <a:rPr lang="es-ES" sz="1400">
                <a:latin typeface="Times New Roman" pitchFamily="18" charset="0"/>
              </a:rPr>
              <a:t>40.000$</a:t>
            </a:r>
          </a:p>
        </p:txBody>
      </p:sp>
      <p:sp>
        <p:nvSpPr>
          <p:cNvPr id="62475" name="Text Box 11"/>
          <p:cNvSpPr txBox="1">
            <a:spLocks noChangeArrowheads="1"/>
          </p:cNvSpPr>
          <p:nvPr/>
        </p:nvSpPr>
        <p:spPr bwMode="auto">
          <a:xfrm>
            <a:off x="2819400" y="3048000"/>
            <a:ext cx="762000" cy="304800"/>
          </a:xfrm>
          <a:prstGeom prst="rect">
            <a:avLst/>
          </a:prstGeom>
          <a:noFill/>
          <a:ln w="9525">
            <a:noFill/>
            <a:miter lim="800000"/>
            <a:headEnd/>
            <a:tailEnd/>
          </a:ln>
        </p:spPr>
        <p:txBody>
          <a:bodyPr wrap="none">
            <a:spAutoFit/>
          </a:bodyPr>
          <a:lstStyle/>
          <a:p>
            <a:r>
              <a:rPr lang="es-ES_tradnl" sz="1400">
                <a:latin typeface="Times New Roman" pitchFamily="18" charset="0"/>
              </a:rPr>
              <a:t>20.000$</a:t>
            </a:r>
            <a:endParaRPr lang="es-ES" sz="1400">
              <a:latin typeface="Times New Roman" pitchFamily="18" charset="0"/>
            </a:endParaRPr>
          </a:p>
        </p:txBody>
      </p:sp>
      <p:sp>
        <p:nvSpPr>
          <p:cNvPr id="62476" name="AutoShape 12"/>
          <p:cNvSpPr>
            <a:spLocks noChangeArrowheads="1"/>
          </p:cNvSpPr>
          <p:nvPr/>
        </p:nvSpPr>
        <p:spPr bwMode="auto">
          <a:xfrm>
            <a:off x="5410200" y="1828800"/>
            <a:ext cx="914400" cy="1371600"/>
          </a:xfrm>
          <a:prstGeom prst="rtTriangle">
            <a:avLst/>
          </a:prstGeom>
          <a:solidFill>
            <a:srgbClr val="DDDDDD"/>
          </a:solidFill>
          <a:ln w="9525">
            <a:noFill/>
            <a:miter lim="800000"/>
            <a:headEnd/>
            <a:tailEnd/>
          </a:ln>
        </p:spPr>
        <p:txBody>
          <a:bodyPr wrap="none" anchor="ctr"/>
          <a:lstStyle/>
          <a:p>
            <a:pPr algn="ctr"/>
            <a:r>
              <a:rPr lang="es-ES_tradnl" sz="1400">
                <a:latin typeface="Times New Roman" pitchFamily="18" charset="0"/>
              </a:rPr>
              <a:t>B</a:t>
            </a:r>
            <a:endParaRPr lang="es-ES" sz="1400">
              <a:latin typeface="Times New Roman" pitchFamily="18" charset="0"/>
            </a:endParaRPr>
          </a:p>
        </p:txBody>
      </p:sp>
      <p:sp>
        <p:nvSpPr>
          <p:cNvPr id="62477" name="AutoShape 13"/>
          <p:cNvSpPr>
            <a:spLocks noChangeArrowheads="1"/>
          </p:cNvSpPr>
          <p:nvPr/>
        </p:nvSpPr>
        <p:spPr bwMode="auto">
          <a:xfrm rot="5400000">
            <a:off x="5181600" y="3429000"/>
            <a:ext cx="1295400" cy="838200"/>
          </a:xfrm>
          <a:prstGeom prst="rtTriangle">
            <a:avLst/>
          </a:prstGeom>
          <a:solidFill>
            <a:srgbClr val="EAEAEA"/>
          </a:solidFill>
          <a:ln w="9525">
            <a:noFill/>
            <a:miter lim="800000"/>
            <a:headEnd/>
            <a:tailEnd/>
          </a:ln>
        </p:spPr>
        <p:txBody>
          <a:bodyPr wrap="none" anchor="ctr"/>
          <a:lstStyle/>
          <a:p>
            <a:pPr algn="ctr"/>
            <a:endParaRPr lang="es-ES" sz="1400">
              <a:latin typeface="Times New Roman" pitchFamily="18" charset="0"/>
            </a:endParaRPr>
          </a:p>
        </p:txBody>
      </p:sp>
      <p:sp>
        <p:nvSpPr>
          <p:cNvPr id="62478" name="Text Box 14"/>
          <p:cNvSpPr txBox="1">
            <a:spLocks noChangeArrowheads="1"/>
          </p:cNvSpPr>
          <p:nvPr/>
        </p:nvSpPr>
        <p:spPr bwMode="auto">
          <a:xfrm>
            <a:off x="4251325" y="2220913"/>
            <a:ext cx="312738" cy="304800"/>
          </a:xfrm>
          <a:prstGeom prst="rect">
            <a:avLst/>
          </a:prstGeom>
          <a:noFill/>
          <a:ln w="9525">
            <a:noFill/>
            <a:miter lim="800000"/>
            <a:headEnd/>
            <a:tailEnd/>
          </a:ln>
        </p:spPr>
        <p:txBody>
          <a:bodyPr wrap="none">
            <a:spAutoFit/>
          </a:bodyPr>
          <a:lstStyle/>
          <a:p>
            <a:r>
              <a:rPr lang="es-ES_tradnl" sz="1400">
                <a:latin typeface="Times New Roman" pitchFamily="18" charset="0"/>
              </a:rPr>
              <a:t>D</a:t>
            </a:r>
            <a:endParaRPr lang="es-ES" sz="1400">
              <a:latin typeface="Times New Roman" pitchFamily="18" charset="0"/>
            </a:endParaRPr>
          </a:p>
        </p:txBody>
      </p:sp>
      <p:sp>
        <p:nvSpPr>
          <p:cNvPr id="62479" name="Line 15"/>
          <p:cNvSpPr>
            <a:spLocks noChangeShapeType="1"/>
          </p:cNvSpPr>
          <p:nvPr/>
        </p:nvSpPr>
        <p:spPr bwMode="auto">
          <a:xfrm>
            <a:off x="3505200" y="3200400"/>
            <a:ext cx="2819400" cy="0"/>
          </a:xfrm>
          <a:prstGeom prst="line">
            <a:avLst/>
          </a:prstGeom>
          <a:noFill/>
          <a:ln w="9525">
            <a:solidFill>
              <a:schemeClr val="tx1"/>
            </a:solidFill>
            <a:prstDash val="sysDot"/>
            <a:round/>
            <a:headEnd/>
            <a:tailEnd/>
          </a:ln>
        </p:spPr>
        <p:txBody>
          <a:bodyPr/>
          <a:lstStyle/>
          <a:p>
            <a:endParaRPr lang="es-CL"/>
          </a:p>
        </p:txBody>
      </p:sp>
      <p:sp>
        <p:nvSpPr>
          <p:cNvPr id="62480" name="Text Box 16"/>
          <p:cNvSpPr txBox="1">
            <a:spLocks noChangeArrowheads="1"/>
          </p:cNvSpPr>
          <p:nvPr/>
        </p:nvSpPr>
        <p:spPr bwMode="auto">
          <a:xfrm>
            <a:off x="5562601" y="3429000"/>
            <a:ext cx="303213" cy="304800"/>
          </a:xfrm>
          <a:prstGeom prst="rect">
            <a:avLst/>
          </a:prstGeom>
          <a:noFill/>
          <a:ln w="9525">
            <a:noFill/>
            <a:miter lim="800000"/>
            <a:headEnd/>
            <a:tailEnd/>
          </a:ln>
        </p:spPr>
        <p:txBody>
          <a:bodyPr wrap="none">
            <a:spAutoFit/>
          </a:bodyPr>
          <a:lstStyle/>
          <a:p>
            <a:r>
              <a:rPr lang="es-ES_tradnl" sz="1400">
                <a:latin typeface="Times New Roman" pitchFamily="18" charset="0"/>
              </a:rPr>
              <a:t>C</a:t>
            </a:r>
            <a:endParaRPr lang="es-ES" sz="1400">
              <a:latin typeface="Times New Roman" pitchFamily="18" charset="0"/>
            </a:endParaRPr>
          </a:p>
        </p:txBody>
      </p:sp>
      <p:sp>
        <p:nvSpPr>
          <p:cNvPr id="62481" name="Text Box 17"/>
          <p:cNvSpPr txBox="1">
            <a:spLocks noChangeArrowheads="1"/>
          </p:cNvSpPr>
          <p:nvPr/>
        </p:nvSpPr>
        <p:spPr bwMode="auto">
          <a:xfrm>
            <a:off x="4251325" y="3668713"/>
            <a:ext cx="312738" cy="304800"/>
          </a:xfrm>
          <a:prstGeom prst="rect">
            <a:avLst/>
          </a:prstGeom>
          <a:noFill/>
          <a:ln w="9525">
            <a:noFill/>
            <a:miter lim="800000"/>
            <a:headEnd/>
            <a:tailEnd/>
          </a:ln>
        </p:spPr>
        <p:txBody>
          <a:bodyPr wrap="none">
            <a:spAutoFit/>
          </a:bodyPr>
          <a:lstStyle/>
          <a:p>
            <a:r>
              <a:rPr lang="es-ES_tradnl" sz="1400">
                <a:latin typeface="Times New Roman" pitchFamily="18" charset="0"/>
              </a:rPr>
              <a:t>A</a:t>
            </a:r>
            <a:endParaRPr lang="es-ES" sz="1400">
              <a:latin typeface="Times New Roman" pitchFamily="18" charset="0"/>
            </a:endParaRPr>
          </a:p>
        </p:txBody>
      </p:sp>
      <p:sp>
        <p:nvSpPr>
          <p:cNvPr id="62482" name="Text Box 18"/>
          <p:cNvSpPr txBox="1">
            <a:spLocks noChangeArrowheads="1"/>
          </p:cNvSpPr>
          <p:nvPr/>
        </p:nvSpPr>
        <p:spPr bwMode="auto">
          <a:xfrm>
            <a:off x="6019800" y="4659313"/>
            <a:ext cx="673100" cy="304800"/>
          </a:xfrm>
          <a:prstGeom prst="rect">
            <a:avLst/>
          </a:prstGeom>
          <a:noFill/>
          <a:ln w="9525">
            <a:noFill/>
            <a:miter lim="800000"/>
            <a:headEnd/>
            <a:tailEnd/>
          </a:ln>
        </p:spPr>
        <p:txBody>
          <a:bodyPr wrap="none">
            <a:spAutoFit/>
          </a:bodyPr>
          <a:lstStyle/>
          <a:p>
            <a:r>
              <a:rPr lang="es-ES_tradnl" sz="1400">
                <a:latin typeface="Times New Roman" pitchFamily="18" charset="0"/>
              </a:rPr>
              <a:t>12.000</a:t>
            </a:r>
            <a:endParaRPr lang="es-ES" sz="1400">
              <a:latin typeface="Times New Roman" pitchFamily="18" charset="0"/>
            </a:endParaRPr>
          </a:p>
        </p:txBody>
      </p:sp>
      <p:sp>
        <p:nvSpPr>
          <p:cNvPr id="62483" name="Text Box 19"/>
          <p:cNvSpPr txBox="1">
            <a:spLocks noChangeArrowheads="1"/>
          </p:cNvSpPr>
          <p:nvPr/>
        </p:nvSpPr>
        <p:spPr bwMode="auto">
          <a:xfrm>
            <a:off x="7010400" y="4659313"/>
            <a:ext cx="827088" cy="304800"/>
          </a:xfrm>
          <a:prstGeom prst="rect">
            <a:avLst/>
          </a:prstGeom>
          <a:noFill/>
          <a:ln w="9525">
            <a:noFill/>
            <a:miter lim="800000"/>
            <a:headEnd/>
            <a:tailEnd/>
          </a:ln>
        </p:spPr>
        <p:txBody>
          <a:bodyPr wrap="none">
            <a:spAutoFit/>
          </a:bodyPr>
          <a:lstStyle/>
          <a:p>
            <a:r>
              <a:rPr lang="es-ES_tradnl" sz="1400">
                <a:latin typeface="Times New Roman" pitchFamily="18" charset="0"/>
              </a:rPr>
              <a:t>Cantidad</a:t>
            </a:r>
            <a:endParaRPr lang="es-ES" sz="1400">
              <a:latin typeface="Times New Roman" pitchFamily="18" charset="0"/>
            </a:endParaRPr>
          </a:p>
        </p:txBody>
      </p:sp>
      <p:sp>
        <p:nvSpPr>
          <p:cNvPr id="62484" name="Text Box 20"/>
          <p:cNvSpPr txBox="1">
            <a:spLocks noChangeArrowheads="1"/>
          </p:cNvSpPr>
          <p:nvPr/>
        </p:nvSpPr>
        <p:spPr bwMode="auto">
          <a:xfrm>
            <a:off x="2803526" y="849313"/>
            <a:ext cx="638175" cy="304800"/>
          </a:xfrm>
          <a:prstGeom prst="rect">
            <a:avLst/>
          </a:prstGeom>
          <a:noFill/>
          <a:ln w="9525">
            <a:noFill/>
            <a:miter lim="800000"/>
            <a:headEnd/>
            <a:tailEnd/>
          </a:ln>
        </p:spPr>
        <p:txBody>
          <a:bodyPr wrap="none">
            <a:spAutoFit/>
          </a:bodyPr>
          <a:lstStyle/>
          <a:p>
            <a:r>
              <a:rPr lang="es-ES_tradnl" sz="1400">
                <a:latin typeface="Times New Roman" pitchFamily="18" charset="0"/>
              </a:rPr>
              <a:t>Precio</a:t>
            </a:r>
            <a:endParaRPr lang="es-ES" sz="1400">
              <a:latin typeface="Times New Roman" pitchFamily="18" charset="0"/>
            </a:endParaRPr>
          </a:p>
        </p:txBody>
      </p:sp>
      <p:sp>
        <p:nvSpPr>
          <p:cNvPr id="62485" name="Text Box 21"/>
          <p:cNvSpPr txBox="1">
            <a:spLocks noChangeArrowheads="1"/>
          </p:cNvSpPr>
          <p:nvPr/>
        </p:nvSpPr>
        <p:spPr bwMode="auto">
          <a:xfrm>
            <a:off x="5181600" y="4648200"/>
            <a:ext cx="584200" cy="304800"/>
          </a:xfrm>
          <a:prstGeom prst="rect">
            <a:avLst/>
          </a:prstGeom>
          <a:noFill/>
          <a:ln w="9525">
            <a:noFill/>
            <a:miter lim="800000"/>
            <a:headEnd/>
            <a:tailEnd/>
          </a:ln>
        </p:spPr>
        <p:txBody>
          <a:bodyPr wrap="none">
            <a:spAutoFit/>
          </a:bodyPr>
          <a:lstStyle/>
          <a:p>
            <a:r>
              <a:rPr lang="es-ES_tradnl" sz="1400">
                <a:latin typeface="Times New Roman" pitchFamily="18" charset="0"/>
              </a:rPr>
              <a:t>8.000</a:t>
            </a:r>
            <a:endParaRPr lang="es-ES" sz="1400">
              <a:latin typeface="Times New Roman" pitchFamily="18" charset="0"/>
            </a:endParaRPr>
          </a:p>
        </p:txBody>
      </p:sp>
      <p:sp>
        <p:nvSpPr>
          <p:cNvPr id="62486" name="Line 22"/>
          <p:cNvSpPr>
            <a:spLocks noChangeShapeType="1"/>
          </p:cNvSpPr>
          <p:nvPr/>
        </p:nvSpPr>
        <p:spPr bwMode="auto">
          <a:xfrm>
            <a:off x="4343400" y="4572000"/>
            <a:ext cx="0" cy="0"/>
          </a:xfrm>
          <a:prstGeom prst="line">
            <a:avLst/>
          </a:prstGeom>
          <a:noFill/>
          <a:ln w="9525">
            <a:solidFill>
              <a:schemeClr val="tx1"/>
            </a:solidFill>
            <a:round/>
            <a:headEnd/>
            <a:tailEnd/>
          </a:ln>
        </p:spPr>
        <p:txBody>
          <a:bodyPr/>
          <a:lstStyle/>
          <a:p>
            <a:endParaRPr lang="es-CL"/>
          </a:p>
        </p:txBody>
      </p:sp>
      <p:sp>
        <p:nvSpPr>
          <p:cNvPr id="62487" name="Text Box 23"/>
          <p:cNvSpPr txBox="1">
            <a:spLocks noChangeArrowheads="1"/>
          </p:cNvSpPr>
          <p:nvPr/>
        </p:nvSpPr>
        <p:spPr bwMode="auto">
          <a:xfrm>
            <a:off x="2667000" y="5181600"/>
            <a:ext cx="6781800" cy="304800"/>
          </a:xfrm>
          <a:prstGeom prst="rect">
            <a:avLst/>
          </a:prstGeom>
          <a:noFill/>
          <a:ln w="9525">
            <a:noFill/>
            <a:miter lim="800000"/>
            <a:headEnd/>
            <a:tailEnd/>
          </a:ln>
        </p:spPr>
        <p:txBody>
          <a:bodyPr>
            <a:spAutoFit/>
          </a:bodyPr>
          <a:lstStyle/>
          <a:p>
            <a:pPr algn="ctr">
              <a:spcBef>
                <a:spcPct val="50000"/>
              </a:spcBef>
            </a:pPr>
            <a:r>
              <a:rPr lang="es-ES_tradnl" sz="1400" b="1">
                <a:latin typeface="Times New Roman" pitchFamily="18" charset="0"/>
              </a:rPr>
              <a:t>Figura 9.7 El Mercado de riñones y el efecto de la National Organ Transplantation Act</a:t>
            </a:r>
            <a:endParaRPr lang="es-ES" sz="1400" b="1">
              <a:latin typeface="Times New Roman" pitchFamily="18" charset="0"/>
            </a:endParaRPr>
          </a:p>
        </p:txBody>
      </p:sp>
    </p:spTree>
    <p:extLst>
      <p:ext uri="{BB962C8B-B14F-4D97-AF65-F5344CB8AC3E}">
        <p14:creationId xmlns:p14="http://schemas.microsoft.com/office/powerpoint/2010/main" val="39605601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normAutofit/>
          </a:bodyPr>
          <a:lstStyle/>
          <a:p>
            <a:pPr eaLnBrk="1" hangingPunct="1"/>
            <a:r>
              <a:rPr lang="es-ES_tradnl" sz="4000"/>
              <a:t>Competencia perfecta maximiza excedente total</a:t>
            </a:r>
            <a:endParaRPr lang="en-US" sz="4000"/>
          </a:p>
        </p:txBody>
      </p:sp>
      <p:sp>
        <p:nvSpPr>
          <p:cNvPr id="66563" name="Rectangle 3"/>
          <p:cNvSpPr>
            <a:spLocks noGrp="1" noChangeArrowheads="1"/>
          </p:cNvSpPr>
          <p:nvPr>
            <p:ph type="body" idx="1"/>
          </p:nvPr>
        </p:nvSpPr>
        <p:spPr/>
        <p:txBody>
          <a:bodyPr/>
          <a:lstStyle/>
          <a:p>
            <a:pPr eaLnBrk="1" hangingPunct="1"/>
            <a:r>
              <a:rPr lang="es-CL"/>
              <a:t>Excedente total = EC + EP = </a:t>
            </a:r>
            <a:r>
              <a:rPr lang="es-CL">
                <a:cs typeface="Times New Roman" pitchFamily="18" charset="0"/>
              </a:rPr>
              <a:t>INT </a:t>
            </a:r>
            <a:r>
              <a:rPr lang="es-CL"/>
              <a:t>(Lo que están dispuestos a pagar los consumidores – P) + (P – costo para productores) </a:t>
            </a:r>
          </a:p>
          <a:p>
            <a:pPr eaLnBrk="1" hangingPunct="1"/>
            <a:r>
              <a:rPr lang="es-CL"/>
              <a:t>ET = Valor para consumidores – Costo para productores</a:t>
            </a:r>
          </a:p>
          <a:p>
            <a:pPr eaLnBrk="1" hangingPunct="1"/>
            <a:r>
              <a:rPr lang="es-CL"/>
              <a:t>Si la asignación de recursos maximiza el excedente total ES EFICIENTE</a:t>
            </a:r>
            <a:endParaRPr lang="en-US"/>
          </a:p>
        </p:txBody>
      </p:sp>
    </p:spTree>
    <p:extLst>
      <p:ext uri="{BB962C8B-B14F-4D97-AF65-F5344CB8AC3E}">
        <p14:creationId xmlns:p14="http://schemas.microsoft.com/office/powerpoint/2010/main" val="21077305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r>
              <a:rPr lang="es-CL" sz="4000"/>
              <a:t>Un sistema económico es ineficiente si</a:t>
            </a:r>
            <a:endParaRPr lang="en-US" sz="4000"/>
          </a:p>
        </p:txBody>
      </p:sp>
      <p:sp>
        <p:nvSpPr>
          <p:cNvPr id="67587" name="Rectangle 3"/>
          <p:cNvSpPr>
            <a:spLocks noGrp="1" noChangeArrowheads="1"/>
          </p:cNvSpPr>
          <p:nvPr>
            <p:ph type="body" idx="1"/>
          </p:nvPr>
        </p:nvSpPr>
        <p:spPr/>
        <p:txBody>
          <a:bodyPr/>
          <a:lstStyle/>
          <a:p>
            <a:pPr eaLnBrk="1" hangingPunct="1"/>
            <a:r>
              <a:rPr lang="es-CL"/>
              <a:t>Las unidades producidas NO son consumidas por los consumidores que más las valoran</a:t>
            </a:r>
          </a:p>
          <a:p>
            <a:pPr eaLnBrk="1" hangingPunct="1"/>
            <a:r>
              <a:rPr lang="es-CL"/>
              <a:t>Las unidades NO son producidas por los productores de menores costos</a:t>
            </a:r>
          </a:p>
          <a:p>
            <a:pPr eaLnBrk="1" hangingPunct="1"/>
            <a:r>
              <a:rPr lang="es-CL"/>
              <a:t>La cantidad producida es mayor o menor que el óptimo</a:t>
            </a:r>
            <a:endParaRPr lang="en-US"/>
          </a:p>
        </p:txBody>
      </p:sp>
    </p:spTree>
    <p:extLst>
      <p:ext uri="{BB962C8B-B14F-4D97-AF65-F5344CB8AC3E}">
        <p14:creationId xmlns:p14="http://schemas.microsoft.com/office/powerpoint/2010/main" val="21086699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r>
              <a:rPr lang="es-CL" sz="4000"/>
              <a:t>EFICIENCIA Y COMPETENCIA PERFECTA</a:t>
            </a:r>
            <a:endParaRPr lang="en-US" sz="4000"/>
          </a:p>
        </p:txBody>
      </p:sp>
      <p:sp>
        <p:nvSpPr>
          <p:cNvPr id="68611" name="Rectangle 3"/>
          <p:cNvSpPr>
            <a:spLocks noGrp="1" noChangeArrowheads="1"/>
          </p:cNvSpPr>
          <p:nvPr>
            <p:ph type="body" idx="1"/>
          </p:nvPr>
        </p:nvSpPr>
        <p:spPr/>
        <p:txBody>
          <a:bodyPr/>
          <a:lstStyle/>
          <a:p>
            <a:pPr eaLnBrk="1" hangingPunct="1"/>
            <a:r>
              <a:rPr lang="es-CL"/>
              <a:t>Las unidades producidas son consumidas por los consumidores que más las valoran</a:t>
            </a:r>
          </a:p>
          <a:p>
            <a:pPr eaLnBrk="1" hangingPunct="1"/>
            <a:r>
              <a:rPr lang="es-CL"/>
              <a:t>Estas unidades son producidas por los productores de menores costos</a:t>
            </a:r>
          </a:p>
          <a:p>
            <a:pPr eaLnBrk="1" hangingPunct="1"/>
            <a:r>
              <a:rPr lang="es-CL"/>
              <a:t>La cantidad producida maximiza el excedente total</a:t>
            </a:r>
            <a:endParaRPr lang="en-US"/>
          </a:p>
        </p:txBody>
      </p:sp>
    </p:spTree>
    <p:extLst>
      <p:ext uri="{BB962C8B-B14F-4D97-AF65-F5344CB8AC3E}">
        <p14:creationId xmlns:p14="http://schemas.microsoft.com/office/powerpoint/2010/main" val="26549311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4953000" y="1066800"/>
            <a:ext cx="4419600" cy="1143000"/>
          </a:xfrm>
        </p:spPr>
        <p:txBody>
          <a:bodyPr>
            <a:normAutofit/>
          </a:bodyPr>
          <a:lstStyle/>
          <a:p>
            <a:pPr eaLnBrk="1" hangingPunct="1"/>
            <a:r>
              <a:rPr lang="es-CL" sz="2400"/>
              <a:t>Producción más allá de q* valor para compradores es menor que costo para productores</a:t>
            </a:r>
            <a:endParaRPr lang="en-US" sz="2400"/>
          </a:p>
        </p:txBody>
      </p:sp>
      <p:sp>
        <p:nvSpPr>
          <p:cNvPr id="69635" name="Line 3"/>
          <p:cNvSpPr>
            <a:spLocks noChangeShapeType="1"/>
          </p:cNvSpPr>
          <p:nvPr/>
        </p:nvSpPr>
        <p:spPr bwMode="auto">
          <a:xfrm flipV="1">
            <a:off x="2286000" y="609600"/>
            <a:ext cx="0" cy="5486400"/>
          </a:xfrm>
          <a:prstGeom prst="line">
            <a:avLst/>
          </a:prstGeom>
          <a:noFill/>
          <a:ln w="9525">
            <a:solidFill>
              <a:schemeClr val="tx1"/>
            </a:solidFill>
            <a:round/>
            <a:headEnd/>
            <a:tailEnd type="triangle" w="med" len="med"/>
          </a:ln>
        </p:spPr>
        <p:txBody>
          <a:bodyPr/>
          <a:lstStyle/>
          <a:p>
            <a:endParaRPr lang="es-CL"/>
          </a:p>
        </p:txBody>
      </p:sp>
      <p:sp>
        <p:nvSpPr>
          <p:cNvPr id="69636" name="Line 4"/>
          <p:cNvSpPr>
            <a:spLocks noChangeShapeType="1"/>
          </p:cNvSpPr>
          <p:nvPr/>
        </p:nvSpPr>
        <p:spPr bwMode="auto">
          <a:xfrm>
            <a:off x="2286000" y="6096000"/>
            <a:ext cx="6934200" cy="0"/>
          </a:xfrm>
          <a:prstGeom prst="line">
            <a:avLst/>
          </a:prstGeom>
          <a:noFill/>
          <a:ln w="9525">
            <a:solidFill>
              <a:schemeClr val="tx1"/>
            </a:solidFill>
            <a:round/>
            <a:headEnd/>
            <a:tailEnd type="triangle" w="med" len="med"/>
          </a:ln>
        </p:spPr>
        <p:txBody>
          <a:bodyPr/>
          <a:lstStyle/>
          <a:p>
            <a:endParaRPr lang="es-CL"/>
          </a:p>
        </p:txBody>
      </p:sp>
      <p:sp>
        <p:nvSpPr>
          <p:cNvPr id="69637" name="Line 5"/>
          <p:cNvSpPr>
            <a:spLocks noChangeShapeType="1"/>
          </p:cNvSpPr>
          <p:nvPr/>
        </p:nvSpPr>
        <p:spPr bwMode="auto">
          <a:xfrm>
            <a:off x="2286000" y="1524000"/>
            <a:ext cx="4953000" cy="4648200"/>
          </a:xfrm>
          <a:prstGeom prst="line">
            <a:avLst/>
          </a:prstGeom>
          <a:noFill/>
          <a:ln w="9525">
            <a:solidFill>
              <a:schemeClr val="tx1"/>
            </a:solidFill>
            <a:round/>
            <a:headEnd/>
            <a:tailEnd/>
          </a:ln>
        </p:spPr>
        <p:txBody>
          <a:bodyPr/>
          <a:lstStyle/>
          <a:p>
            <a:endParaRPr lang="es-CL"/>
          </a:p>
        </p:txBody>
      </p:sp>
      <p:sp>
        <p:nvSpPr>
          <p:cNvPr id="69638" name="Line 6"/>
          <p:cNvSpPr>
            <a:spLocks noChangeShapeType="1"/>
          </p:cNvSpPr>
          <p:nvPr/>
        </p:nvSpPr>
        <p:spPr bwMode="auto">
          <a:xfrm flipV="1">
            <a:off x="2209800" y="2362200"/>
            <a:ext cx="5105400" cy="3352800"/>
          </a:xfrm>
          <a:prstGeom prst="line">
            <a:avLst/>
          </a:prstGeom>
          <a:noFill/>
          <a:ln w="9525">
            <a:solidFill>
              <a:schemeClr val="tx1"/>
            </a:solidFill>
            <a:round/>
            <a:headEnd/>
            <a:tailEnd/>
          </a:ln>
        </p:spPr>
        <p:txBody>
          <a:bodyPr/>
          <a:lstStyle/>
          <a:p>
            <a:endParaRPr lang="es-CL"/>
          </a:p>
        </p:txBody>
      </p:sp>
      <p:sp>
        <p:nvSpPr>
          <p:cNvPr id="69639" name="Line 7"/>
          <p:cNvSpPr>
            <a:spLocks noChangeShapeType="1"/>
          </p:cNvSpPr>
          <p:nvPr/>
        </p:nvSpPr>
        <p:spPr bwMode="auto">
          <a:xfrm>
            <a:off x="4876800" y="1447800"/>
            <a:ext cx="0" cy="4648200"/>
          </a:xfrm>
          <a:prstGeom prst="line">
            <a:avLst/>
          </a:prstGeom>
          <a:noFill/>
          <a:ln w="9525">
            <a:solidFill>
              <a:schemeClr val="tx1"/>
            </a:solidFill>
            <a:prstDash val="lgDash"/>
            <a:round/>
            <a:headEnd/>
            <a:tailEnd/>
          </a:ln>
        </p:spPr>
        <p:txBody>
          <a:bodyPr/>
          <a:lstStyle/>
          <a:p>
            <a:endParaRPr lang="es-CL"/>
          </a:p>
        </p:txBody>
      </p:sp>
      <p:sp>
        <p:nvSpPr>
          <p:cNvPr id="69640" name="Text Box 8"/>
          <p:cNvSpPr txBox="1">
            <a:spLocks noChangeArrowheads="1"/>
          </p:cNvSpPr>
          <p:nvPr/>
        </p:nvSpPr>
        <p:spPr bwMode="auto">
          <a:xfrm>
            <a:off x="4648200" y="6248400"/>
            <a:ext cx="609600" cy="457200"/>
          </a:xfrm>
          <a:prstGeom prst="rect">
            <a:avLst/>
          </a:prstGeom>
          <a:noFill/>
          <a:ln w="9525">
            <a:noFill/>
            <a:miter lim="800000"/>
            <a:headEnd/>
            <a:tailEnd/>
          </a:ln>
        </p:spPr>
        <p:txBody>
          <a:bodyPr>
            <a:spAutoFit/>
          </a:bodyPr>
          <a:lstStyle/>
          <a:p>
            <a:pPr eaLnBrk="0" hangingPunct="0">
              <a:spcBef>
                <a:spcPct val="50000"/>
              </a:spcBef>
            </a:pPr>
            <a:r>
              <a:rPr lang="es-CL" sz="2400">
                <a:latin typeface="Times New Roman" pitchFamily="18" charset="0"/>
              </a:rPr>
              <a:t>q*</a:t>
            </a:r>
            <a:endParaRPr lang="en-US" sz="2400">
              <a:latin typeface="Times New Roman" pitchFamily="18" charset="0"/>
            </a:endParaRPr>
          </a:p>
        </p:txBody>
      </p:sp>
      <p:sp>
        <p:nvSpPr>
          <p:cNvPr id="69641" name="Text Box 9"/>
          <p:cNvSpPr txBox="1">
            <a:spLocks noChangeArrowheads="1"/>
          </p:cNvSpPr>
          <p:nvPr/>
        </p:nvSpPr>
        <p:spPr bwMode="auto">
          <a:xfrm>
            <a:off x="2514600" y="1066800"/>
            <a:ext cx="2209800" cy="2308324"/>
          </a:xfrm>
          <a:prstGeom prst="rect">
            <a:avLst/>
          </a:prstGeom>
          <a:noFill/>
          <a:ln w="9525">
            <a:noFill/>
            <a:miter lim="800000"/>
            <a:headEnd/>
            <a:tailEnd/>
          </a:ln>
        </p:spPr>
        <p:txBody>
          <a:bodyPr>
            <a:spAutoFit/>
          </a:bodyPr>
          <a:lstStyle/>
          <a:p>
            <a:pPr eaLnBrk="0" hangingPunct="0">
              <a:spcBef>
                <a:spcPct val="50000"/>
              </a:spcBef>
            </a:pPr>
            <a:r>
              <a:rPr lang="es-CL" sz="2400">
                <a:latin typeface="Times New Roman" pitchFamily="18" charset="0"/>
              </a:rPr>
              <a:t>Valor para compradores es mayor que costo para productores en [0;q*]</a:t>
            </a:r>
            <a:endParaRPr lang="en-US" sz="2400">
              <a:latin typeface="Times New Roman" pitchFamily="18" charset="0"/>
            </a:endParaRPr>
          </a:p>
        </p:txBody>
      </p:sp>
    </p:spTree>
    <p:extLst>
      <p:ext uri="{BB962C8B-B14F-4D97-AF65-F5344CB8AC3E}">
        <p14:creationId xmlns:p14="http://schemas.microsoft.com/office/powerpoint/2010/main" val="32970823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3"/>
          <p:cNvSpPr>
            <a:spLocks noGrp="1" noChangeArrowheads="1"/>
          </p:cNvSpPr>
          <p:nvPr>
            <p:ph type="body" idx="1"/>
          </p:nvPr>
        </p:nvSpPr>
        <p:spPr/>
        <p:txBody>
          <a:bodyPr/>
          <a:lstStyle/>
          <a:p>
            <a:pPr eaLnBrk="1" hangingPunct="1"/>
            <a:r>
              <a:rPr lang="es-ES_tradnl"/>
              <a:t>“Los individuos son guiados por una mano invisible, a promover un fin que no formaba parte de sus planes... Preocupados de sus propios intereses frecuentemente promueven aquellos de la sociedad con mayor eficacia que cuando se proponen promoverlos.” (Adam Smith, La riqueza de las naciones)</a:t>
            </a:r>
          </a:p>
        </p:txBody>
      </p:sp>
    </p:spTree>
    <p:extLst>
      <p:ext uri="{BB962C8B-B14F-4D97-AF65-F5344CB8AC3E}">
        <p14:creationId xmlns:p14="http://schemas.microsoft.com/office/powerpoint/2010/main" val="22639648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1. CONCEPTOS BÁSICOS</a:t>
            </a:r>
            <a:endParaRPr lang="es-CL" dirty="0"/>
          </a:p>
        </p:txBody>
      </p:sp>
      <p:sp>
        <p:nvSpPr>
          <p:cNvPr id="5" name="Marcador de contenido 4"/>
          <p:cNvSpPr>
            <a:spLocks noGrp="1"/>
          </p:cNvSpPr>
          <p:nvPr>
            <p:ph idx="1"/>
          </p:nvPr>
        </p:nvSpPr>
        <p:spPr/>
        <p:txBody>
          <a:bodyPr>
            <a:normAutofit fontScale="47500" lnSpcReduction="20000"/>
          </a:bodyPr>
          <a:lstStyle/>
          <a:p>
            <a:r>
              <a:rPr lang="es-CL" sz="3600" b="1" dirty="0" smtClean="0"/>
              <a:t>¿Cómo tomar decisiones?</a:t>
            </a:r>
          </a:p>
          <a:p>
            <a:endParaRPr lang="es-CL" sz="3200" b="1" dirty="0" smtClean="0"/>
          </a:p>
          <a:p>
            <a:r>
              <a:rPr lang="es-CL" sz="3600" b="1" dirty="0" smtClean="0">
                <a:solidFill>
                  <a:srgbClr val="FF9900"/>
                </a:solidFill>
              </a:rPr>
              <a:t>Racionalidad Económica</a:t>
            </a:r>
          </a:p>
          <a:p>
            <a:pPr marL="550863" indent="-285750"/>
            <a:r>
              <a:rPr lang="es-CL" dirty="0" smtClean="0"/>
              <a:t>Elección entre alternativas respecto a objetos económicos</a:t>
            </a:r>
          </a:p>
          <a:p>
            <a:pPr marL="550863" indent="-285750"/>
            <a:r>
              <a:rPr lang="es-CL" dirty="0" smtClean="0"/>
              <a:t>Implica estimar beneficios y costos</a:t>
            </a:r>
          </a:p>
          <a:p>
            <a:pPr marL="550863" indent="-285750"/>
            <a:r>
              <a:rPr lang="es-CL" dirty="0" smtClean="0"/>
              <a:t>Coherencia</a:t>
            </a:r>
          </a:p>
          <a:p>
            <a:pPr marL="550863" indent="-285750"/>
            <a:r>
              <a:rPr lang="es-CL" dirty="0" smtClean="0"/>
              <a:t>Uso de información</a:t>
            </a:r>
          </a:p>
          <a:p>
            <a:pPr marL="550863" indent="-285750"/>
            <a:r>
              <a:rPr lang="es-CL" dirty="0" smtClean="0"/>
              <a:t>Análisis marginal</a:t>
            </a:r>
          </a:p>
          <a:p>
            <a:endParaRPr lang="es-CL" dirty="0" smtClean="0"/>
          </a:p>
          <a:p>
            <a:r>
              <a:rPr lang="es-CL" sz="3600" b="1" dirty="0" smtClean="0">
                <a:solidFill>
                  <a:srgbClr val="FF9900"/>
                </a:solidFill>
              </a:rPr>
              <a:t>Optimización: </a:t>
            </a:r>
          </a:p>
          <a:p>
            <a:pPr marL="550863" indent="-285750"/>
            <a:r>
              <a:rPr lang="es-CL" dirty="0" smtClean="0"/>
              <a:t>Maximizar o minimizar </a:t>
            </a:r>
            <a:r>
              <a:rPr lang="es-CL" dirty="0" smtClean="0">
                <a:sym typeface="Wingdings" panose="05000000000000000000" pitchFamily="2" charset="2"/>
              </a:rPr>
              <a:t> </a:t>
            </a:r>
            <a:r>
              <a:rPr lang="es-CL" dirty="0" smtClean="0"/>
              <a:t>Función Objetivo sujeta a Restricciones</a:t>
            </a:r>
          </a:p>
          <a:p>
            <a:endParaRPr lang="es-CL" dirty="0" smtClean="0"/>
          </a:p>
          <a:p>
            <a:endParaRPr lang="es-CL" dirty="0" smtClean="0"/>
          </a:p>
          <a:p>
            <a:r>
              <a:rPr lang="es-CL" sz="3600" b="1" dirty="0" smtClean="0">
                <a:solidFill>
                  <a:srgbClr val="FF9900"/>
                </a:solidFill>
              </a:rPr>
              <a:t>Racionalidad Limitada: </a:t>
            </a:r>
          </a:p>
          <a:p>
            <a:pPr marL="265113"/>
            <a:r>
              <a:rPr lang="es-CL" dirty="0"/>
              <a:t>L</a:t>
            </a:r>
            <a:r>
              <a:rPr lang="es-CL" dirty="0" smtClean="0"/>
              <a:t>as personas ahorran tiempo y esfuerzo tomando decisiones que son “razonablemente buenas”, en lugar de decisiones perfectas (H. </a:t>
            </a:r>
            <a:r>
              <a:rPr lang="es-CL" dirty="0" err="1" smtClean="0"/>
              <a:t>Simon</a:t>
            </a:r>
            <a:r>
              <a:rPr lang="es-CL" dirty="0" smtClean="0"/>
              <a:t>)</a:t>
            </a:r>
          </a:p>
        </p:txBody>
      </p:sp>
    </p:spTree>
    <p:extLst>
      <p:ext uri="{BB962C8B-B14F-4D97-AF65-F5344CB8AC3E}">
        <p14:creationId xmlns:p14="http://schemas.microsoft.com/office/powerpoint/2010/main" val="1297168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1. CONCEPTOS BÁSICOS</a:t>
            </a:r>
            <a:endParaRPr lang="es-CL" dirty="0"/>
          </a:p>
        </p:txBody>
      </p:sp>
      <p:sp>
        <p:nvSpPr>
          <p:cNvPr id="3" name="Marcador de contenido 2"/>
          <p:cNvSpPr>
            <a:spLocks noGrp="1"/>
          </p:cNvSpPr>
          <p:nvPr>
            <p:ph idx="1"/>
          </p:nvPr>
        </p:nvSpPr>
        <p:spPr/>
        <p:txBody>
          <a:bodyPr>
            <a:normAutofit fontScale="92500" lnSpcReduction="10000"/>
          </a:bodyPr>
          <a:lstStyle/>
          <a:p>
            <a:pPr>
              <a:spcBef>
                <a:spcPct val="0"/>
              </a:spcBef>
              <a:buNone/>
            </a:pPr>
            <a:r>
              <a:rPr lang="es-MX" altLang="es-MX" b="1" dirty="0">
                <a:solidFill>
                  <a:srgbClr val="FF9900"/>
                </a:solidFill>
              </a:rPr>
              <a:t>Demanda por un bien o servicio se deriva del problema que enfrenta el consumidor:</a:t>
            </a:r>
          </a:p>
          <a:p>
            <a:pPr>
              <a:spcBef>
                <a:spcPct val="0"/>
              </a:spcBef>
              <a:buNone/>
            </a:pPr>
            <a:endParaRPr lang="es-MX" altLang="es-MX" b="1" dirty="0"/>
          </a:p>
          <a:p>
            <a:pPr>
              <a:spcBef>
                <a:spcPct val="0"/>
              </a:spcBef>
              <a:buNone/>
            </a:pPr>
            <a:r>
              <a:rPr lang="es-MX" altLang="es-MX" b="1" dirty="0"/>
              <a:t>Maximizar su satisfacción sujeto a una restricción presupuestaria:</a:t>
            </a:r>
          </a:p>
          <a:p>
            <a:pPr>
              <a:spcBef>
                <a:spcPct val="0"/>
              </a:spcBef>
              <a:buNone/>
            </a:pPr>
            <a:endParaRPr lang="es-MX" altLang="es-MX" b="1" dirty="0"/>
          </a:p>
          <a:p>
            <a:pPr>
              <a:spcBef>
                <a:spcPct val="0"/>
              </a:spcBef>
              <a:buNone/>
            </a:pPr>
            <a:r>
              <a:rPr lang="es-MX" altLang="es-MX" dirty="0"/>
              <a:t>Max U = f(cantidades de bienes consumidos)</a:t>
            </a:r>
          </a:p>
          <a:p>
            <a:pPr>
              <a:spcBef>
                <a:spcPct val="0"/>
              </a:spcBef>
              <a:buNone/>
            </a:pPr>
            <a:endParaRPr lang="es-MX" altLang="es-MX" b="1" dirty="0"/>
          </a:p>
          <a:p>
            <a:pPr>
              <a:spcBef>
                <a:spcPct val="0"/>
              </a:spcBef>
              <a:buNone/>
            </a:pPr>
            <a:r>
              <a:rPr lang="es-MX" altLang="es-MX" b="1" dirty="0"/>
              <a:t>Sujeto a:</a:t>
            </a:r>
          </a:p>
          <a:p>
            <a:pPr>
              <a:spcBef>
                <a:spcPct val="0"/>
              </a:spcBef>
              <a:buNone/>
            </a:pPr>
            <a:r>
              <a:rPr lang="es-MX" altLang="es-MX" dirty="0"/>
              <a:t>Ingreso = Total de gasto en los bienes consumidos</a:t>
            </a:r>
          </a:p>
          <a:p>
            <a:pPr>
              <a:spcBef>
                <a:spcPct val="0"/>
              </a:spcBef>
              <a:buNone/>
            </a:pPr>
            <a:endParaRPr lang="es-MX" altLang="es-MX" b="1" dirty="0"/>
          </a:p>
          <a:p>
            <a:pPr>
              <a:spcBef>
                <a:spcPct val="0"/>
              </a:spcBef>
              <a:buNone/>
            </a:pPr>
            <a:r>
              <a:rPr lang="es-MX" altLang="es-MX" b="1" dirty="0"/>
              <a:t>Representación matemática:</a:t>
            </a:r>
          </a:p>
          <a:p>
            <a:pPr>
              <a:spcBef>
                <a:spcPct val="0"/>
              </a:spcBef>
              <a:buNone/>
            </a:pPr>
            <a:r>
              <a:rPr lang="es-MX" altLang="es-MX" dirty="0"/>
              <a:t>Max U = f(Q</a:t>
            </a:r>
            <a:r>
              <a:rPr lang="es-MX" altLang="es-MX" baseline="-25000" dirty="0"/>
              <a:t>A</a:t>
            </a:r>
            <a:r>
              <a:rPr lang="es-MX" altLang="es-MX" dirty="0"/>
              <a:t>, Q</a:t>
            </a:r>
            <a:r>
              <a:rPr lang="es-MX" altLang="es-MX" baseline="-25000" dirty="0"/>
              <a:t>B</a:t>
            </a:r>
            <a:r>
              <a:rPr lang="es-MX" altLang="es-MX" dirty="0"/>
              <a:t>)</a:t>
            </a:r>
          </a:p>
          <a:p>
            <a:pPr>
              <a:spcBef>
                <a:spcPct val="0"/>
              </a:spcBef>
              <a:buNone/>
            </a:pPr>
            <a:r>
              <a:rPr lang="es-MX" altLang="es-MX" dirty="0"/>
              <a:t>Y = </a:t>
            </a:r>
            <a:r>
              <a:rPr lang="es-MX" altLang="es-MX" dirty="0" err="1"/>
              <a:t>P</a:t>
            </a:r>
            <a:r>
              <a:rPr lang="es-MX" altLang="es-MX" baseline="-25000" dirty="0" err="1"/>
              <a:t>A</a:t>
            </a:r>
            <a:r>
              <a:rPr lang="es-MX" altLang="es-MX" dirty="0" err="1"/>
              <a:t>xQ</a:t>
            </a:r>
            <a:r>
              <a:rPr lang="es-MX" altLang="es-MX" baseline="-25000" dirty="0" err="1"/>
              <a:t>A</a:t>
            </a:r>
            <a:r>
              <a:rPr lang="es-MX" altLang="es-MX" dirty="0"/>
              <a:t> + </a:t>
            </a:r>
            <a:r>
              <a:rPr lang="es-MX" altLang="es-MX" dirty="0" err="1"/>
              <a:t>P</a:t>
            </a:r>
            <a:r>
              <a:rPr lang="es-MX" altLang="es-MX" baseline="-25000" dirty="0" err="1"/>
              <a:t>B</a:t>
            </a:r>
            <a:r>
              <a:rPr lang="es-MX" altLang="es-MX" dirty="0" err="1"/>
              <a:t>xQ</a:t>
            </a:r>
            <a:r>
              <a:rPr lang="es-MX" altLang="es-MX" baseline="-25000" dirty="0" err="1"/>
              <a:t>B</a:t>
            </a:r>
            <a:endParaRPr lang="es-MX" altLang="es-MX" baseline="-25000" dirty="0"/>
          </a:p>
          <a:p>
            <a:endParaRPr lang="es-CL" dirty="0"/>
          </a:p>
        </p:txBody>
      </p:sp>
    </p:spTree>
    <p:extLst>
      <p:ext uri="{BB962C8B-B14F-4D97-AF65-F5344CB8AC3E}">
        <p14:creationId xmlns:p14="http://schemas.microsoft.com/office/powerpoint/2010/main" val="246529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1. CONCEPTOS BÁSICOS</a:t>
            </a:r>
            <a:endParaRPr lang="es-CL" dirty="0"/>
          </a:p>
        </p:txBody>
      </p:sp>
      <p:sp>
        <p:nvSpPr>
          <p:cNvPr id="3" name="Marcador de contenido 2"/>
          <p:cNvSpPr>
            <a:spLocks noGrp="1"/>
          </p:cNvSpPr>
          <p:nvPr>
            <p:ph idx="1"/>
          </p:nvPr>
        </p:nvSpPr>
        <p:spPr/>
        <p:txBody>
          <a:bodyPr>
            <a:normAutofit fontScale="92500" lnSpcReduction="20000"/>
          </a:bodyPr>
          <a:lstStyle/>
          <a:p>
            <a:pPr>
              <a:spcBef>
                <a:spcPct val="0"/>
              </a:spcBef>
              <a:buNone/>
            </a:pPr>
            <a:r>
              <a:rPr lang="es-MX" altLang="es-MX" b="1" dirty="0">
                <a:solidFill>
                  <a:srgbClr val="FF9900"/>
                </a:solidFill>
              </a:rPr>
              <a:t>Oferta por un bien o servicio se deriva del problema que enfrenta la empresa:</a:t>
            </a:r>
          </a:p>
          <a:p>
            <a:pPr>
              <a:spcBef>
                <a:spcPct val="0"/>
              </a:spcBef>
              <a:buNone/>
            </a:pPr>
            <a:endParaRPr lang="en-US" altLang="es-MX" dirty="0"/>
          </a:p>
          <a:p>
            <a:pPr>
              <a:spcBef>
                <a:spcPct val="0"/>
              </a:spcBef>
              <a:buNone/>
            </a:pPr>
            <a:r>
              <a:rPr lang="en-US" altLang="es-MX" b="1" dirty="0" err="1"/>
              <a:t>Maximizar</a:t>
            </a:r>
            <a:r>
              <a:rPr lang="en-US" altLang="es-MX" b="1" dirty="0"/>
              <a:t> el </a:t>
            </a:r>
            <a:r>
              <a:rPr lang="en-US" altLang="es-MX" b="1" dirty="0" err="1"/>
              <a:t>beneficio</a:t>
            </a:r>
            <a:r>
              <a:rPr lang="en-US" altLang="es-MX" dirty="0"/>
              <a:t> </a:t>
            </a:r>
          </a:p>
          <a:p>
            <a:pPr>
              <a:spcBef>
                <a:spcPct val="0"/>
              </a:spcBef>
              <a:buNone/>
            </a:pPr>
            <a:endParaRPr lang="en-US" altLang="es-MX" dirty="0"/>
          </a:p>
          <a:p>
            <a:pPr>
              <a:spcBef>
                <a:spcPct val="0"/>
              </a:spcBef>
              <a:buNone/>
            </a:pPr>
            <a:r>
              <a:rPr lang="es-MX" altLang="es-MX" dirty="0"/>
              <a:t>Max B = Ingreso por ventas – Costos de producción</a:t>
            </a:r>
          </a:p>
          <a:p>
            <a:pPr>
              <a:spcBef>
                <a:spcPct val="0"/>
              </a:spcBef>
              <a:buNone/>
            </a:pPr>
            <a:endParaRPr lang="es-MX" altLang="es-MX" b="1" dirty="0"/>
          </a:p>
          <a:p>
            <a:pPr>
              <a:spcBef>
                <a:spcPct val="0"/>
              </a:spcBef>
              <a:buNone/>
            </a:pPr>
            <a:r>
              <a:rPr lang="es-MX" altLang="es-MX" b="1" dirty="0"/>
              <a:t>Sujeto a:</a:t>
            </a:r>
          </a:p>
          <a:p>
            <a:pPr>
              <a:spcBef>
                <a:spcPct val="0"/>
              </a:spcBef>
              <a:buNone/>
            </a:pPr>
            <a:r>
              <a:rPr lang="es-MX" altLang="es-MX" dirty="0"/>
              <a:t>Producción depende de tecnología y recursos disponibles.</a:t>
            </a:r>
          </a:p>
          <a:p>
            <a:pPr>
              <a:spcBef>
                <a:spcPct val="0"/>
              </a:spcBef>
              <a:buNone/>
            </a:pPr>
            <a:endParaRPr lang="es-MX" altLang="es-MX" b="1" dirty="0"/>
          </a:p>
          <a:p>
            <a:pPr>
              <a:spcBef>
                <a:spcPct val="0"/>
              </a:spcBef>
              <a:buNone/>
            </a:pPr>
            <a:r>
              <a:rPr lang="es-MX" altLang="es-MX" b="1" dirty="0"/>
              <a:t>Representación matemática:</a:t>
            </a:r>
          </a:p>
          <a:p>
            <a:pPr>
              <a:spcBef>
                <a:spcPct val="0"/>
              </a:spcBef>
              <a:buNone/>
            </a:pPr>
            <a:r>
              <a:rPr lang="es-MX" altLang="es-MX" dirty="0"/>
              <a:t>Max B = </a:t>
            </a:r>
            <a:r>
              <a:rPr lang="es-MX" altLang="es-MX" dirty="0" err="1"/>
              <a:t>PxQ</a:t>
            </a:r>
            <a:r>
              <a:rPr lang="es-MX" altLang="es-MX" dirty="0"/>
              <a:t> – CT</a:t>
            </a:r>
          </a:p>
          <a:p>
            <a:pPr>
              <a:spcBef>
                <a:spcPct val="0"/>
              </a:spcBef>
              <a:buNone/>
            </a:pPr>
            <a:endParaRPr lang="es-MX" altLang="es-MX" b="1" dirty="0"/>
          </a:p>
          <a:p>
            <a:pPr>
              <a:spcBef>
                <a:spcPct val="0"/>
              </a:spcBef>
              <a:buNone/>
            </a:pPr>
            <a:r>
              <a:rPr lang="es-MX" altLang="es-MX" b="1" dirty="0"/>
              <a:t>Sujeto a:</a:t>
            </a:r>
          </a:p>
          <a:p>
            <a:pPr>
              <a:spcBef>
                <a:spcPct val="0"/>
              </a:spcBef>
              <a:buNone/>
            </a:pPr>
            <a:r>
              <a:rPr lang="es-MX" altLang="es-MX" dirty="0"/>
              <a:t>Q = f(K,L,A)</a:t>
            </a:r>
          </a:p>
          <a:p>
            <a:endParaRPr lang="es-CL" dirty="0"/>
          </a:p>
        </p:txBody>
      </p:sp>
    </p:spTree>
    <p:extLst>
      <p:ext uri="{BB962C8B-B14F-4D97-AF65-F5344CB8AC3E}">
        <p14:creationId xmlns:p14="http://schemas.microsoft.com/office/powerpoint/2010/main" val="46898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2. EL MERCADO</a:t>
            </a:r>
            <a:endParaRPr lang="es-CL" dirty="0"/>
          </a:p>
        </p:txBody>
      </p:sp>
      <p:sp>
        <p:nvSpPr>
          <p:cNvPr id="4" name="Text Box 6"/>
          <p:cNvSpPr txBox="1">
            <a:spLocks noGrp="1" noChangeArrowheads="1"/>
          </p:cNvSpPr>
          <p:nvPr>
            <p:ph idx="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s-MX" altLang="es-MX" sz="1800" b="1" dirty="0">
                <a:solidFill>
                  <a:srgbClr val="FF9900"/>
                </a:solidFill>
              </a:rPr>
              <a:t>Mecanismo para resolver problema económico: El Mercado</a:t>
            </a:r>
          </a:p>
          <a:p>
            <a:pPr eaLnBrk="1" hangingPunct="1">
              <a:spcBef>
                <a:spcPct val="0"/>
              </a:spcBef>
              <a:buFontTx/>
              <a:buNone/>
            </a:pPr>
            <a:endParaRPr lang="es-MX" altLang="es-MX" sz="1800" b="1" dirty="0">
              <a:solidFill>
                <a:srgbClr val="FFCC00"/>
              </a:solidFill>
            </a:endParaRPr>
          </a:p>
          <a:p>
            <a:pPr eaLnBrk="1" hangingPunct="1">
              <a:spcBef>
                <a:spcPct val="0"/>
              </a:spcBef>
              <a:buFontTx/>
              <a:buNone/>
            </a:pPr>
            <a:r>
              <a:rPr lang="es-MX" altLang="es-MX" sz="1800" dirty="0"/>
              <a:t>Mercado: Mecanismo por medio del cual los compradores y vendedores interactúan para determinar los precios e intercambiar bienes y servicios.</a:t>
            </a:r>
          </a:p>
          <a:p>
            <a:pPr eaLnBrk="1" hangingPunct="1">
              <a:spcBef>
                <a:spcPct val="0"/>
              </a:spcBef>
              <a:buFontTx/>
              <a:buNone/>
            </a:pPr>
            <a:endParaRPr lang="es-MX" altLang="es-MX" sz="1800" dirty="0"/>
          </a:p>
          <a:p>
            <a:pPr eaLnBrk="1" hangingPunct="1">
              <a:spcBef>
                <a:spcPct val="0"/>
              </a:spcBef>
              <a:buFontTx/>
              <a:buNone/>
            </a:pPr>
            <a:endParaRPr lang="es-MX" altLang="es-MX" sz="1800" dirty="0"/>
          </a:p>
          <a:p>
            <a:pPr eaLnBrk="1" hangingPunct="1">
              <a:spcBef>
                <a:spcPct val="0"/>
              </a:spcBef>
              <a:buFontTx/>
              <a:buNone/>
            </a:pPr>
            <a:r>
              <a:rPr lang="es-MX" altLang="es-MX" sz="1800" dirty="0"/>
              <a:t>Los precios guían las decisiones de los productores y compradores en el mercado.</a:t>
            </a:r>
          </a:p>
          <a:p>
            <a:pPr eaLnBrk="1" hangingPunct="1">
              <a:spcBef>
                <a:spcPct val="0"/>
              </a:spcBef>
              <a:buFontTx/>
              <a:buNone/>
            </a:pPr>
            <a:endParaRPr lang="es-MX" altLang="es-MX" sz="1800" dirty="0"/>
          </a:p>
          <a:p>
            <a:pPr eaLnBrk="1" hangingPunct="1">
              <a:spcBef>
                <a:spcPct val="0"/>
              </a:spcBef>
              <a:buFontTx/>
              <a:buNone/>
            </a:pPr>
            <a:r>
              <a:rPr lang="es-MX" altLang="es-MX" sz="1800" dirty="0"/>
              <a:t>En el marco de la Evaluación de Proyectos los precios son parámetros claves en la evaluación, aunque para la Evaluación Social no todos los precios son observados.</a:t>
            </a:r>
            <a:endParaRPr lang="es-ES" altLang="es-MX" sz="1800" dirty="0"/>
          </a:p>
        </p:txBody>
      </p:sp>
    </p:spTree>
    <p:extLst>
      <p:ext uri="{BB962C8B-B14F-4D97-AF65-F5344CB8AC3E}">
        <p14:creationId xmlns:p14="http://schemas.microsoft.com/office/powerpoint/2010/main" val="233965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Oval 2050"/>
          <p:cNvSpPr>
            <a:spLocks noChangeArrowheads="1"/>
          </p:cNvSpPr>
          <p:nvPr/>
        </p:nvSpPr>
        <p:spPr bwMode="auto">
          <a:xfrm>
            <a:off x="4572000" y="1447800"/>
            <a:ext cx="1676400" cy="1676400"/>
          </a:xfrm>
          <a:prstGeom prst="ellipse">
            <a:avLst/>
          </a:prstGeom>
          <a:noFill/>
          <a:ln w="9525">
            <a:noFill/>
            <a:prstDash val="sysDot"/>
            <a:round/>
            <a:headEnd/>
            <a:tailEnd/>
          </a:ln>
        </p:spPr>
        <p:txBody>
          <a:bodyPr wrap="none" anchor="ctr"/>
          <a:lstStyle/>
          <a:p>
            <a:endParaRPr lang="es-CL"/>
          </a:p>
        </p:txBody>
      </p:sp>
      <p:sp>
        <p:nvSpPr>
          <p:cNvPr id="19459" name="Text Box 2051"/>
          <p:cNvSpPr txBox="1">
            <a:spLocks noChangeArrowheads="1"/>
          </p:cNvSpPr>
          <p:nvPr/>
        </p:nvSpPr>
        <p:spPr bwMode="auto">
          <a:xfrm>
            <a:off x="2971800" y="2895600"/>
            <a:ext cx="1295400" cy="254000"/>
          </a:xfrm>
          <a:prstGeom prst="rect">
            <a:avLst/>
          </a:prstGeom>
          <a:noFill/>
          <a:ln w="9525">
            <a:solidFill>
              <a:schemeClr val="tx1"/>
            </a:solidFill>
            <a:miter lim="800000"/>
            <a:headEnd/>
            <a:tailEnd/>
          </a:ln>
        </p:spPr>
        <p:txBody>
          <a:bodyPr>
            <a:spAutoFit/>
          </a:bodyPr>
          <a:lstStyle/>
          <a:p>
            <a:pPr algn="ctr" eaLnBrk="0" hangingPunct="0">
              <a:spcBef>
                <a:spcPct val="50000"/>
              </a:spcBef>
            </a:pPr>
            <a:r>
              <a:rPr lang="es-ES_tradnl" sz="1000">
                <a:latin typeface="Times New Roman" pitchFamily="18" charset="0"/>
              </a:rPr>
              <a:t>PERSONAS</a:t>
            </a:r>
          </a:p>
        </p:txBody>
      </p:sp>
      <p:sp>
        <p:nvSpPr>
          <p:cNvPr id="19460" name="Text Box 2052"/>
          <p:cNvSpPr txBox="1">
            <a:spLocks noChangeArrowheads="1"/>
          </p:cNvSpPr>
          <p:nvPr/>
        </p:nvSpPr>
        <p:spPr bwMode="auto">
          <a:xfrm>
            <a:off x="4343401" y="533400"/>
            <a:ext cx="365125" cy="2209800"/>
          </a:xfrm>
          <a:prstGeom prst="rect">
            <a:avLst/>
          </a:prstGeom>
          <a:solidFill>
            <a:srgbClr val="FFFFFF"/>
          </a:solidFill>
          <a:ln w="9525">
            <a:solidFill>
              <a:srgbClr val="000000"/>
            </a:solidFill>
            <a:miter lim="800000"/>
            <a:headEnd/>
            <a:tailEnd/>
          </a:ln>
        </p:spPr>
        <p:txBody>
          <a:bodyPr/>
          <a:lstStyle/>
          <a:p>
            <a:pPr algn="ctr" eaLnBrk="0" hangingPunct="0"/>
            <a:r>
              <a:rPr lang="es-ES" sz="1000">
                <a:latin typeface="Times New Roman" pitchFamily="18" charset="0"/>
              </a:rPr>
              <a:t>D</a:t>
            </a:r>
          </a:p>
          <a:p>
            <a:pPr algn="ctr" eaLnBrk="0" hangingPunct="0"/>
            <a:r>
              <a:rPr lang="es-ES" sz="1000">
                <a:latin typeface="Times New Roman" pitchFamily="18" charset="0"/>
              </a:rPr>
              <a:t>E</a:t>
            </a:r>
          </a:p>
          <a:p>
            <a:pPr algn="ctr" eaLnBrk="0" hangingPunct="0"/>
            <a:r>
              <a:rPr lang="es-ES" sz="1000">
                <a:latin typeface="Times New Roman" pitchFamily="18" charset="0"/>
              </a:rPr>
              <a:t>M</a:t>
            </a:r>
          </a:p>
          <a:p>
            <a:pPr algn="ctr" eaLnBrk="0" hangingPunct="0"/>
            <a:r>
              <a:rPr lang="es-ES" sz="1000">
                <a:latin typeface="Times New Roman" pitchFamily="18" charset="0"/>
              </a:rPr>
              <a:t>A</a:t>
            </a:r>
          </a:p>
          <a:p>
            <a:pPr algn="ctr" eaLnBrk="0" hangingPunct="0"/>
            <a:r>
              <a:rPr lang="es-ES" sz="1000">
                <a:latin typeface="Times New Roman" pitchFamily="18" charset="0"/>
              </a:rPr>
              <a:t>N</a:t>
            </a:r>
          </a:p>
          <a:p>
            <a:pPr algn="ctr" eaLnBrk="0" hangingPunct="0"/>
            <a:r>
              <a:rPr lang="es-ES" sz="1000">
                <a:latin typeface="Times New Roman" pitchFamily="18" charset="0"/>
              </a:rPr>
              <a:t>D</a:t>
            </a:r>
          </a:p>
          <a:p>
            <a:pPr algn="ctr" eaLnBrk="0" hangingPunct="0"/>
            <a:r>
              <a:rPr lang="es-ES" sz="1000">
                <a:latin typeface="Times New Roman" pitchFamily="18" charset="0"/>
              </a:rPr>
              <a:t>A</a:t>
            </a:r>
          </a:p>
          <a:p>
            <a:pPr algn="ctr" eaLnBrk="0" hangingPunct="0"/>
            <a:endParaRPr lang="es-ES" sz="1000">
              <a:latin typeface="Times New Roman" pitchFamily="18" charset="0"/>
            </a:endParaRPr>
          </a:p>
          <a:p>
            <a:pPr algn="ctr" eaLnBrk="0" hangingPunct="0"/>
            <a:r>
              <a:rPr lang="es-ES" sz="1000">
                <a:latin typeface="Times New Roman" pitchFamily="18" charset="0"/>
              </a:rPr>
              <a:t>B</a:t>
            </a:r>
          </a:p>
          <a:p>
            <a:pPr algn="ctr" eaLnBrk="0" hangingPunct="0"/>
            <a:r>
              <a:rPr lang="es-ES" sz="1000">
                <a:latin typeface="Times New Roman" pitchFamily="18" charset="0"/>
              </a:rPr>
              <a:t>I</a:t>
            </a:r>
          </a:p>
          <a:p>
            <a:pPr algn="ctr" eaLnBrk="0" hangingPunct="0"/>
            <a:r>
              <a:rPr lang="es-ES" sz="1000">
                <a:latin typeface="Times New Roman" pitchFamily="18" charset="0"/>
              </a:rPr>
              <a:t>E</a:t>
            </a:r>
          </a:p>
          <a:p>
            <a:pPr algn="ctr" eaLnBrk="0" hangingPunct="0"/>
            <a:r>
              <a:rPr lang="es-ES" sz="1000">
                <a:latin typeface="Times New Roman" pitchFamily="18" charset="0"/>
              </a:rPr>
              <a:t>N</a:t>
            </a:r>
          </a:p>
          <a:p>
            <a:pPr algn="ctr" eaLnBrk="0" hangingPunct="0"/>
            <a:r>
              <a:rPr lang="es-ES" sz="1000">
                <a:latin typeface="Times New Roman" pitchFamily="18" charset="0"/>
              </a:rPr>
              <a:t>E</a:t>
            </a:r>
          </a:p>
          <a:p>
            <a:pPr algn="ctr" eaLnBrk="0" hangingPunct="0"/>
            <a:r>
              <a:rPr lang="es-ES" sz="1000">
                <a:latin typeface="Times New Roman" pitchFamily="18" charset="0"/>
              </a:rPr>
              <a:t>S</a:t>
            </a:r>
          </a:p>
        </p:txBody>
      </p:sp>
      <p:sp>
        <p:nvSpPr>
          <p:cNvPr id="19461" name="Text Box 2053"/>
          <p:cNvSpPr txBox="1">
            <a:spLocks noChangeArrowheads="1"/>
          </p:cNvSpPr>
          <p:nvPr/>
        </p:nvSpPr>
        <p:spPr bwMode="auto">
          <a:xfrm>
            <a:off x="7086601" y="609600"/>
            <a:ext cx="365125" cy="2209800"/>
          </a:xfrm>
          <a:prstGeom prst="rect">
            <a:avLst/>
          </a:prstGeom>
          <a:solidFill>
            <a:srgbClr val="FFFFFF"/>
          </a:solidFill>
          <a:ln w="9525">
            <a:solidFill>
              <a:srgbClr val="000000"/>
            </a:solidFill>
            <a:miter lim="800000"/>
            <a:headEnd/>
            <a:tailEnd/>
          </a:ln>
        </p:spPr>
        <p:txBody>
          <a:bodyPr/>
          <a:lstStyle/>
          <a:p>
            <a:pPr algn="ctr" eaLnBrk="0" hangingPunct="0"/>
            <a:r>
              <a:rPr lang="es-ES" sz="1000">
                <a:latin typeface="Times New Roman" pitchFamily="18" charset="0"/>
              </a:rPr>
              <a:t>O</a:t>
            </a:r>
          </a:p>
          <a:p>
            <a:pPr algn="ctr" eaLnBrk="0" hangingPunct="0"/>
            <a:r>
              <a:rPr lang="es-ES" sz="1000">
                <a:latin typeface="Times New Roman" pitchFamily="18" charset="0"/>
              </a:rPr>
              <a:t>F</a:t>
            </a:r>
          </a:p>
          <a:p>
            <a:pPr algn="ctr" eaLnBrk="0" hangingPunct="0"/>
            <a:r>
              <a:rPr lang="es-ES" sz="1000">
                <a:latin typeface="Times New Roman" pitchFamily="18" charset="0"/>
              </a:rPr>
              <a:t>E</a:t>
            </a:r>
          </a:p>
          <a:p>
            <a:pPr algn="ctr" eaLnBrk="0" hangingPunct="0"/>
            <a:r>
              <a:rPr lang="es-ES" sz="1000">
                <a:latin typeface="Times New Roman" pitchFamily="18" charset="0"/>
              </a:rPr>
              <a:t>R</a:t>
            </a:r>
          </a:p>
          <a:p>
            <a:pPr algn="ctr" eaLnBrk="0" hangingPunct="0"/>
            <a:r>
              <a:rPr lang="es-ES" sz="1000">
                <a:latin typeface="Times New Roman" pitchFamily="18" charset="0"/>
              </a:rPr>
              <a:t>T</a:t>
            </a:r>
          </a:p>
          <a:p>
            <a:pPr algn="ctr" eaLnBrk="0" hangingPunct="0"/>
            <a:r>
              <a:rPr lang="es-ES" sz="1000">
                <a:latin typeface="Times New Roman" pitchFamily="18" charset="0"/>
              </a:rPr>
              <a:t>A</a:t>
            </a:r>
          </a:p>
          <a:p>
            <a:pPr algn="ctr" eaLnBrk="0" hangingPunct="0"/>
            <a:endParaRPr lang="es-ES" sz="1000">
              <a:latin typeface="Times New Roman" pitchFamily="18" charset="0"/>
            </a:endParaRPr>
          </a:p>
          <a:p>
            <a:pPr algn="ctr" eaLnBrk="0" hangingPunct="0"/>
            <a:endParaRPr lang="es-ES" sz="1000">
              <a:latin typeface="Times New Roman" pitchFamily="18" charset="0"/>
            </a:endParaRPr>
          </a:p>
          <a:p>
            <a:pPr algn="ctr" eaLnBrk="0" hangingPunct="0"/>
            <a:r>
              <a:rPr lang="es-ES" sz="1000">
                <a:latin typeface="Times New Roman" pitchFamily="18" charset="0"/>
              </a:rPr>
              <a:t>B</a:t>
            </a:r>
          </a:p>
          <a:p>
            <a:pPr algn="ctr" eaLnBrk="0" hangingPunct="0"/>
            <a:r>
              <a:rPr lang="es-ES" sz="1000">
                <a:latin typeface="Times New Roman" pitchFamily="18" charset="0"/>
              </a:rPr>
              <a:t>I</a:t>
            </a:r>
          </a:p>
          <a:p>
            <a:pPr algn="ctr" eaLnBrk="0" hangingPunct="0"/>
            <a:r>
              <a:rPr lang="es-ES" sz="1000">
                <a:latin typeface="Times New Roman" pitchFamily="18" charset="0"/>
              </a:rPr>
              <a:t>E</a:t>
            </a:r>
          </a:p>
          <a:p>
            <a:pPr algn="ctr" eaLnBrk="0" hangingPunct="0"/>
            <a:r>
              <a:rPr lang="es-ES" sz="1000">
                <a:latin typeface="Times New Roman" pitchFamily="18" charset="0"/>
              </a:rPr>
              <a:t>N</a:t>
            </a:r>
          </a:p>
          <a:p>
            <a:pPr algn="ctr" eaLnBrk="0" hangingPunct="0"/>
            <a:r>
              <a:rPr lang="es-ES" sz="1000">
                <a:latin typeface="Times New Roman" pitchFamily="18" charset="0"/>
              </a:rPr>
              <a:t>E</a:t>
            </a:r>
          </a:p>
          <a:p>
            <a:pPr algn="ctr" eaLnBrk="0" hangingPunct="0"/>
            <a:r>
              <a:rPr lang="es-ES" sz="1000">
                <a:latin typeface="Times New Roman" pitchFamily="18" charset="0"/>
              </a:rPr>
              <a:t>S</a:t>
            </a:r>
          </a:p>
        </p:txBody>
      </p:sp>
      <p:sp>
        <p:nvSpPr>
          <p:cNvPr id="19462" name="Text Box 2054"/>
          <p:cNvSpPr txBox="1">
            <a:spLocks noChangeArrowheads="1"/>
          </p:cNvSpPr>
          <p:nvPr/>
        </p:nvSpPr>
        <p:spPr bwMode="auto">
          <a:xfrm>
            <a:off x="7543800" y="2971800"/>
            <a:ext cx="1295400" cy="254000"/>
          </a:xfrm>
          <a:prstGeom prst="rect">
            <a:avLst/>
          </a:prstGeom>
          <a:noFill/>
          <a:ln w="9525">
            <a:solidFill>
              <a:schemeClr val="tx1"/>
            </a:solidFill>
            <a:miter lim="800000"/>
            <a:headEnd/>
            <a:tailEnd/>
          </a:ln>
        </p:spPr>
        <p:txBody>
          <a:bodyPr>
            <a:spAutoFit/>
          </a:bodyPr>
          <a:lstStyle/>
          <a:p>
            <a:pPr algn="ctr" eaLnBrk="0" hangingPunct="0">
              <a:spcBef>
                <a:spcPct val="50000"/>
              </a:spcBef>
            </a:pPr>
            <a:r>
              <a:rPr lang="es-ES_tradnl" sz="1000">
                <a:latin typeface="Times New Roman" pitchFamily="18" charset="0"/>
              </a:rPr>
              <a:t>EMPRESAS</a:t>
            </a:r>
          </a:p>
        </p:txBody>
      </p:sp>
      <p:cxnSp>
        <p:nvCxnSpPr>
          <p:cNvPr id="19463" name="AutoShape 2055"/>
          <p:cNvCxnSpPr>
            <a:cxnSpLocks noChangeShapeType="1"/>
            <a:stCxn id="19462" idx="0"/>
            <a:endCxn id="19461" idx="3"/>
          </p:cNvCxnSpPr>
          <p:nvPr/>
        </p:nvCxnSpPr>
        <p:spPr bwMode="auto">
          <a:xfrm rot="5400000" flipH="1">
            <a:off x="7192963" y="1973263"/>
            <a:ext cx="1257300" cy="739775"/>
          </a:xfrm>
          <a:prstGeom prst="bentConnector2">
            <a:avLst/>
          </a:prstGeom>
          <a:noFill/>
          <a:ln w="9525">
            <a:solidFill>
              <a:schemeClr val="tx1"/>
            </a:solidFill>
            <a:miter lim="800000"/>
            <a:headEnd/>
            <a:tailEnd type="triangle" w="med" len="med"/>
          </a:ln>
        </p:spPr>
      </p:cxnSp>
      <p:sp>
        <p:nvSpPr>
          <p:cNvPr id="19464" name="Text Box 2056"/>
          <p:cNvSpPr txBox="1">
            <a:spLocks noChangeArrowheads="1"/>
          </p:cNvSpPr>
          <p:nvPr/>
        </p:nvSpPr>
        <p:spPr bwMode="auto">
          <a:xfrm>
            <a:off x="4419601" y="3352800"/>
            <a:ext cx="365125" cy="2819400"/>
          </a:xfrm>
          <a:prstGeom prst="rect">
            <a:avLst/>
          </a:prstGeom>
          <a:solidFill>
            <a:srgbClr val="FFFFFF"/>
          </a:solidFill>
          <a:ln w="9525">
            <a:solidFill>
              <a:srgbClr val="000000"/>
            </a:solidFill>
            <a:miter lim="800000"/>
            <a:headEnd/>
            <a:tailEnd/>
          </a:ln>
        </p:spPr>
        <p:txBody>
          <a:bodyPr/>
          <a:lstStyle/>
          <a:p>
            <a:pPr algn="ctr" eaLnBrk="0" hangingPunct="0"/>
            <a:r>
              <a:rPr lang="es-ES" sz="1000">
                <a:latin typeface="Times New Roman" pitchFamily="18" charset="0"/>
              </a:rPr>
              <a:t>O</a:t>
            </a:r>
          </a:p>
          <a:p>
            <a:pPr algn="ctr" eaLnBrk="0" hangingPunct="0"/>
            <a:r>
              <a:rPr lang="es-ES" sz="1000">
                <a:latin typeface="Times New Roman" pitchFamily="18" charset="0"/>
              </a:rPr>
              <a:t>F</a:t>
            </a:r>
          </a:p>
          <a:p>
            <a:pPr algn="ctr" eaLnBrk="0" hangingPunct="0"/>
            <a:r>
              <a:rPr lang="es-ES" sz="1000">
                <a:latin typeface="Times New Roman" pitchFamily="18" charset="0"/>
              </a:rPr>
              <a:t>E</a:t>
            </a:r>
          </a:p>
          <a:p>
            <a:pPr algn="ctr" eaLnBrk="0" hangingPunct="0"/>
            <a:r>
              <a:rPr lang="es-ES" sz="1000">
                <a:latin typeface="Times New Roman" pitchFamily="18" charset="0"/>
              </a:rPr>
              <a:t>R</a:t>
            </a:r>
          </a:p>
          <a:p>
            <a:pPr algn="ctr" eaLnBrk="0" hangingPunct="0"/>
            <a:r>
              <a:rPr lang="es-ES" sz="1000">
                <a:latin typeface="Times New Roman" pitchFamily="18" charset="0"/>
              </a:rPr>
              <a:t>T</a:t>
            </a:r>
          </a:p>
          <a:p>
            <a:pPr algn="ctr" eaLnBrk="0" hangingPunct="0"/>
            <a:r>
              <a:rPr lang="es-ES" sz="1000">
                <a:latin typeface="Times New Roman" pitchFamily="18" charset="0"/>
              </a:rPr>
              <a:t>A</a:t>
            </a:r>
          </a:p>
          <a:p>
            <a:pPr algn="ctr" eaLnBrk="0" hangingPunct="0"/>
            <a:endParaRPr lang="es-ES" sz="1000">
              <a:latin typeface="Times New Roman" pitchFamily="18" charset="0"/>
            </a:endParaRPr>
          </a:p>
          <a:p>
            <a:pPr algn="ctr" eaLnBrk="0" hangingPunct="0"/>
            <a:r>
              <a:rPr lang="es-ES" sz="1000">
                <a:latin typeface="Times New Roman" pitchFamily="18" charset="0"/>
              </a:rPr>
              <a:t>D</a:t>
            </a:r>
          </a:p>
          <a:p>
            <a:pPr algn="ctr" eaLnBrk="0" hangingPunct="0"/>
            <a:r>
              <a:rPr lang="es-ES" sz="1000">
                <a:latin typeface="Times New Roman" pitchFamily="18" charset="0"/>
              </a:rPr>
              <a:t>E</a:t>
            </a:r>
          </a:p>
          <a:p>
            <a:pPr algn="ctr" eaLnBrk="0" hangingPunct="0"/>
            <a:endParaRPr lang="es-ES" sz="1000">
              <a:latin typeface="Times New Roman" pitchFamily="18" charset="0"/>
            </a:endParaRPr>
          </a:p>
          <a:p>
            <a:pPr algn="ctr" eaLnBrk="0" hangingPunct="0"/>
            <a:r>
              <a:rPr lang="es-ES" sz="1000">
                <a:latin typeface="Times New Roman" pitchFamily="18" charset="0"/>
              </a:rPr>
              <a:t>F</a:t>
            </a:r>
          </a:p>
          <a:p>
            <a:pPr algn="ctr" eaLnBrk="0" hangingPunct="0"/>
            <a:r>
              <a:rPr lang="es-ES" sz="1000">
                <a:latin typeface="Times New Roman" pitchFamily="18" charset="0"/>
              </a:rPr>
              <a:t>A</a:t>
            </a:r>
          </a:p>
          <a:p>
            <a:pPr algn="ctr" eaLnBrk="0" hangingPunct="0"/>
            <a:r>
              <a:rPr lang="es-ES" sz="1000">
                <a:latin typeface="Times New Roman" pitchFamily="18" charset="0"/>
              </a:rPr>
              <a:t>C</a:t>
            </a:r>
          </a:p>
          <a:p>
            <a:pPr algn="ctr" eaLnBrk="0" hangingPunct="0"/>
            <a:r>
              <a:rPr lang="es-ES" sz="1000">
                <a:latin typeface="Times New Roman" pitchFamily="18" charset="0"/>
              </a:rPr>
              <a:t>T</a:t>
            </a:r>
          </a:p>
          <a:p>
            <a:pPr algn="ctr" eaLnBrk="0" hangingPunct="0"/>
            <a:r>
              <a:rPr lang="es-ES" sz="1000">
                <a:latin typeface="Times New Roman" pitchFamily="18" charset="0"/>
              </a:rPr>
              <a:t>O</a:t>
            </a:r>
          </a:p>
          <a:p>
            <a:pPr algn="ctr" eaLnBrk="0" hangingPunct="0"/>
            <a:r>
              <a:rPr lang="es-ES" sz="1000">
                <a:latin typeface="Times New Roman" pitchFamily="18" charset="0"/>
              </a:rPr>
              <a:t>R</a:t>
            </a:r>
          </a:p>
          <a:p>
            <a:pPr algn="ctr" eaLnBrk="0" hangingPunct="0"/>
            <a:r>
              <a:rPr lang="es-ES" sz="1000">
                <a:latin typeface="Times New Roman" pitchFamily="18" charset="0"/>
              </a:rPr>
              <a:t>E</a:t>
            </a:r>
          </a:p>
          <a:p>
            <a:pPr algn="ctr" eaLnBrk="0" hangingPunct="0"/>
            <a:r>
              <a:rPr lang="es-ES" sz="1000">
                <a:latin typeface="Times New Roman" pitchFamily="18" charset="0"/>
              </a:rPr>
              <a:t>S</a:t>
            </a:r>
          </a:p>
        </p:txBody>
      </p:sp>
      <p:sp>
        <p:nvSpPr>
          <p:cNvPr id="19465" name="Text Box 2057"/>
          <p:cNvSpPr txBox="1">
            <a:spLocks noChangeArrowheads="1"/>
          </p:cNvSpPr>
          <p:nvPr/>
        </p:nvSpPr>
        <p:spPr bwMode="auto">
          <a:xfrm>
            <a:off x="7086601" y="3429000"/>
            <a:ext cx="365125" cy="2819400"/>
          </a:xfrm>
          <a:prstGeom prst="rect">
            <a:avLst/>
          </a:prstGeom>
          <a:solidFill>
            <a:srgbClr val="FFFFFF"/>
          </a:solidFill>
          <a:ln w="9525">
            <a:solidFill>
              <a:srgbClr val="000000"/>
            </a:solidFill>
            <a:miter lim="800000"/>
            <a:headEnd/>
            <a:tailEnd/>
          </a:ln>
        </p:spPr>
        <p:txBody>
          <a:bodyPr/>
          <a:lstStyle/>
          <a:p>
            <a:pPr algn="ctr" eaLnBrk="0" hangingPunct="0"/>
            <a:r>
              <a:rPr lang="es-ES" sz="1000">
                <a:latin typeface="Times New Roman" pitchFamily="18" charset="0"/>
              </a:rPr>
              <a:t>D</a:t>
            </a:r>
          </a:p>
          <a:p>
            <a:pPr algn="ctr" eaLnBrk="0" hangingPunct="0"/>
            <a:r>
              <a:rPr lang="es-ES" sz="1000">
                <a:latin typeface="Times New Roman" pitchFamily="18" charset="0"/>
              </a:rPr>
              <a:t>E</a:t>
            </a:r>
          </a:p>
          <a:p>
            <a:pPr algn="ctr" eaLnBrk="0" hangingPunct="0"/>
            <a:r>
              <a:rPr lang="es-ES" sz="1000">
                <a:latin typeface="Times New Roman" pitchFamily="18" charset="0"/>
              </a:rPr>
              <a:t>M</a:t>
            </a:r>
          </a:p>
          <a:p>
            <a:pPr algn="ctr" eaLnBrk="0" hangingPunct="0"/>
            <a:r>
              <a:rPr lang="es-ES" sz="1000">
                <a:latin typeface="Times New Roman" pitchFamily="18" charset="0"/>
              </a:rPr>
              <a:t>A</a:t>
            </a:r>
          </a:p>
          <a:p>
            <a:pPr algn="ctr" eaLnBrk="0" hangingPunct="0"/>
            <a:r>
              <a:rPr lang="es-ES" sz="1000">
                <a:latin typeface="Times New Roman" pitchFamily="18" charset="0"/>
              </a:rPr>
              <a:t>N</a:t>
            </a:r>
          </a:p>
          <a:p>
            <a:pPr algn="ctr" eaLnBrk="0" hangingPunct="0"/>
            <a:r>
              <a:rPr lang="es-ES" sz="1000">
                <a:latin typeface="Times New Roman" pitchFamily="18" charset="0"/>
              </a:rPr>
              <a:t>D</a:t>
            </a:r>
          </a:p>
          <a:p>
            <a:pPr algn="ctr" eaLnBrk="0" hangingPunct="0"/>
            <a:r>
              <a:rPr lang="es-ES" sz="1000">
                <a:latin typeface="Times New Roman" pitchFamily="18" charset="0"/>
              </a:rPr>
              <a:t>A</a:t>
            </a:r>
          </a:p>
          <a:p>
            <a:pPr algn="ctr" eaLnBrk="0" hangingPunct="0"/>
            <a:endParaRPr lang="es-ES" sz="1000">
              <a:latin typeface="Times New Roman" pitchFamily="18" charset="0"/>
            </a:endParaRPr>
          </a:p>
          <a:p>
            <a:pPr algn="ctr" eaLnBrk="0" hangingPunct="0"/>
            <a:r>
              <a:rPr lang="es-ES" sz="900">
                <a:latin typeface="Times New Roman" pitchFamily="18" charset="0"/>
              </a:rPr>
              <a:t>D</a:t>
            </a:r>
          </a:p>
          <a:p>
            <a:pPr algn="ctr" eaLnBrk="0" hangingPunct="0"/>
            <a:r>
              <a:rPr lang="es-ES" sz="900">
                <a:latin typeface="Times New Roman" pitchFamily="18" charset="0"/>
              </a:rPr>
              <a:t>E</a:t>
            </a:r>
            <a:endParaRPr lang="es-ES" sz="1000">
              <a:latin typeface="Times New Roman" pitchFamily="18" charset="0"/>
            </a:endParaRPr>
          </a:p>
          <a:p>
            <a:pPr algn="ctr" eaLnBrk="0" hangingPunct="0"/>
            <a:endParaRPr lang="es-ES" sz="1000">
              <a:latin typeface="Times New Roman" pitchFamily="18" charset="0"/>
            </a:endParaRPr>
          </a:p>
          <a:p>
            <a:pPr algn="ctr" eaLnBrk="0" hangingPunct="0"/>
            <a:r>
              <a:rPr lang="es-ES" sz="900">
                <a:latin typeface="Times New Roman" pitchFamily="18" charset="0"/>
              </a:rPr>
              <a:t>F</a:t>
            </a:r>
          </a:p>
          <a:p>
            <a:pPr algn="ctr" eaLnBrk="0" hangingPunct="0"/>
            <a:r>
              <a:rPr lang="es-ES" sz="900">
                <a:latin typeface="Times New Roman" pitchFamily="18" charset="0"/>
              </a:rPr>
              <a:t>A</a:t>
            </a:r>
          </a:p>
          <a:p>
            <a:pPr algn="ctr" eaLnBrk="0" hangingPunct="0"/>
            <a:r>
              <a:rPr lang="es-ES" sz="900">
                <a:latin typeface="Times New Roman" pitchFamily="18" charset="0"/>
              </a:rPr>
              <a:t>C</a:t>
            </a:r>
          </a:p>
          <a:p>
            <a:pPr algn="ctr" eaLnBrk="0" hangingPunct="0"/>
            <a:r>
              <a:rPr lang="es-ES" sz="900">
                <a:latin typeface="Times New Roman" pitchFamily="18" charset="0"/>
              </a:rPr>
              <a:t>T</a:t>
            </a:r>
          </a:p>
          <a:p>
            <a:pPr algn="ctr" eaLnBrk="0" hangingPunct="0"/>
            <a:r>
              <a:rPr lang="es-ES" sz="900">
                <a:latin typeface="Times New Roman" pitchFamily="18" charset="0"/>
              </a:rPr>
              <a:t>O</a:t>
            </a:r>
          </a:p>
          <a:p>
            <a:pPr algn="ctr" eaLnBrk="0" hangingPunct="0"/>
            <a:r>
              <a:rPr lang="es-ES" sz="900">
                <a:latin typeface="Times New Roman" pitchFamily="18" charset="0"/>
              </a:rPr>
              <a:t>R</a:t>
            </a:r>
          </a:p>
          <a:p>
            <a:pPr algn="ctr" eaLnBrk="0" hangingPunct="0"/>
            <a:r>
              <a:rPr lang="es-ES" sz="900">
                <a:latin typeface="Times New Roman" pitchFamily="18" charset="0"/>
              </a:rPr>
              <a:t>E</a:t>
            </a:r>
          </a:p>
          <a:p>
            <a:pPr algn="ctr" eaLnBrk="0" hangingPunct="0"/>
            <a:r>
              <a:rPr lang="es-ES" sz="900">
                <a:latin typeface="Times New Roman" pitchFamily="18" charset="0"/>
              </a:rPr>
              <a:t>S</a:t>
            </a:r>
            <a:endParaRPr lang="es-ES" sz="1000">
              <a:latin typeface="Times New Roman" pitchFamily="18" charset="0"/>
            </a:endParaRPr>
          </a:p>
        </p:txBody>
      </p:sp>
      <p:sp>
        <p:nvSpPr>
          <p:cNvPr id="19466" name="Oval 2058"/>
          <p:cNvSpPr>
            <a:spLocks noChangeArrowheads="1"/>
          </p:cNvSpPr>
          <p:nvPr/>
        </p:nvSpPr>
        <p:spPr bwMode="auto">
          <a:xfrm>
            <a:off x="5638800" y="533400"/>
            <a:ext cx="381000" cy="2133600"/>
          </a:xfrm>
          <a:prstGeom prst="ellipse">
            <a:avLst/>
          </a:prstGeom>
          <a:solidFill>
            <a:schemeClr val="bg1"/>
          </a:solidFill>
          <a:ln w="9525">
            <a:solidFill>
              <a:schemeClr val="tx1"/>
            </a:solidFill>
            <a:round/>
            <a:headEnd/>
            <a:tailEnd/>
          </a:ln>
        </p:spPr>
        <p:txBody>
          <a:bodyPr wrap="none" anchor="ctr"/>
          <a:lstStyle/>
          <a:p>
            <a:pPr algn="ctr" eaLnBrk="0" hangingPunct="0"/>
            <a:r>
              <a:rPr lang="es-ES_tradnl" sz="1000">
                <a:latin typeface="Times New Roman" pitchFamily="18" charset="0"/>
              </a:rPr>
              <a:t>P</a:t>
            </a:r>
          </a:p>
          <a:p>
            <a:pPr algn="ctr" eaLnBrk="0" hangingPunct="0"/>
            <a:r>
              <a:rPr lang="es-ES_tradnl" sz="1000">
                <a:latin typeface="Times New Roman" pitchFamily="18" charset="0"/>
              </a:rPr>
              <a:t>R</a:t>
            </a:r>
          </a:p>
          <a:p>
            <a:pPr algn="ctr" eaLnBrk="0" hangingPunct="0"/>
            <a:r>
              <a:rPr lang="es-ES_tradnl" sz="1000">
                <a:latin typeface="Times New Roman" pitchFamily="18" charset="0"/>
              </a:rPr>
              <a:t>E</a:t>
            </a:r>
          </a:p>
          <a:p>
            <a:pPr algn="ctr" eaLnBrk="0" hangingPunct="0"/>
            <a:r>
              <a:rPr lang="es-ES_tradnl" sz="1000">
                <a:latin typeface="Times New Roman" pitchFamily="18" charset="0"/>
              </a:rPr>
              <a:t>C</a:t>
            </a:r>
          </a:p>
          <a:p>
            <a:pPr algn="ctr" eaLnBrk="0" hangingPunct="0"/>
            <a:r>
              <a:rPr lang="es-ES_tradnl" sz="1000">
                <a:latin typeface="Times New Roman" pitchFamily="18" charset="0"/>
              </a:rPr>
              <a:t>I</a:t>
            </a:r>
          </a:p>
          <a:p>
            <a:pPr algn="ctr" eaLnBrk="0" hangingPunct="0"/>
            <a:r>
              <a:rPr lang="es-ES_tradnl" sz="1000">
                <a:latin typeface="Times New Roman" pitchFamily="18" charset="0"/>
              </a:rPr>
              <a:t>O</a:t>
            </a:r>
          </a:p>
          <a:p>
            <a:pPr algn="ctr" eaLnBrk="0" hangingPunct="0"/>
            <a:r>
              <a:rPr lang="es-ES_tradnl" sz="1000">
                <a:latin typeface="Times New Roman" pitchFamily="18" charset="0"/>
              </a:rPr>
              <a:t>S</a:t>
            </a:r>
          </a:p>
          <a:p>
            <a:pPr algn="ctr" eaLnBrk="0" hangingPunct="0"/>
            <a:endParaRPr lang="es-ES_tradnl" sz="1000">
              <a:latin typeface="Times New Roman" pitchFamily="18" charset="0"/>
            </a:endParaRPr>
          </a:p>
          <a:p>
            <a:pPr algn="ctr" eaLnBrk="0" hangingPunct="0"/>
            <a:r>
              <a:rPr lang="es-ES_tradnl" sz="1000">
                <a:latin typeface="Times New Roman" pitchFamily="18" charset="0"/>
              </a:rPr>
              <a:t>B</a:t>
            </a:r>
          </a:p>
          <a:p>
            <a:pPr algn="ctr" eaLnBrk="0" hangingPunct="0"/>
            <a:r>
              <a:rPr lang="es-ES_tradnl" sz="1000">
                <a:latin typeface="Times New Roman" pitchFamily="18" charset="0"/>
              </a:rPr>
              <a:t>I</a:t>
            </a:r>
          </a:p>
          <a:p>
            <a:pPr algn="ctr" eaLnBrk="0" hangingPunct="0"/>
            <a:r>
              <a:rPr lang="es-ES_tradnl" sz="1000">
                <a:latin typeface="Times New Roman" pitchFamily="18" charset="0"/>
              </a:rPr>
              <a:t>E</a:t>
            </a:r>
          </a:p>
          <a:p>
            <a:pPr algn="ctr" eaLnBrk="0" hangingPunct="0"/>
            <a:r>
              <a:rPr lang="es-ES_tradnl" sz="1000">
                <a:latin typeface="Times New Roman" pitchFamily="18" charset="0"/>
              </a:rPr>
              <a:t>N</a:t>
            </a:r>
          </a:p>
          <a:p>
            <a:pPr algn="ctr" eaLnBrk="0" hangingPunct="0"/>
            <a:r>
              <a:rPr lang="es-ES_tradnl" sz="1000">
                <a:latin typeface="Times New Roman" pitchFamily="18" charset="0"/>
              </a:rPr>
              <a:t>E</a:t>
            </a:r>
          </a:p>
          <a:p>
            <a:pPr algn="ctr" eaLnBrk="0" hangingPunct="0"/>
            <a:r>
              <a:rPr lang="es-ES_tradnl" sz="1000">
                <a:latin typeface="Times New Roman" pitchFamily="18" charset="0"/>
              </a:rPr>
              <a:t>S</a:t>
            </a:r>
          </a:p>
        </p:txBody>
      </p:sp>
      <p:sp>
        <p:nvSpPr>
          <p:cNvPr id="19467" name="Oval 2059"/>
          <p:cNvSpPr>
            <a:spLocks noChangeArrowheads="1"/>
          </p:cNvSpPr>
          <p:nvPr/>
        </p:nvSpPr>
        <p:spPr bwMode="auto">
          <a:xfrm>
            <a:off x="5715000" y="3886200"/>
            <a:ext cx="381000" cy="2514600"/>
          </a:xfrm>
          <a:prstGeom prst="ellipse">
            <a:avLst/>
          </a:prstGeom>
          <a:solidFill>
            <a:schemeClr val="bg1"/>
          </a:solidFill>
          <a:ln w="9525">
            <a:solidFill>
              <a:schemeClr val="tx1"/>
            </a:solidFill>
            <a:round/>
            <a:headEnd/>
            <a:tailEnd/>
          </a:ln>
        </p:spPr>
        <p:txBody>
          <a:bodyPr wrap="none" anchor="ctr"/>
          <a:lstStyle/>
          <a:p>
            <a:pPr algn="ctr" eaLnBrk="0" hangingPunct="0"/>
            <a:r>
              <a:rPr lang="es-ES_tradnl" sz="1000">
                <a:latin typeface="Times New Roman" pitchFamily="18" charset="0"/>
              </a:rPr>
              <a:t>P</a:t>
            </a:r>
          </a:p>
          <a:p>
            <a:pPr algn="ctr" eaLnBrk="0" hangingPunct="0"/>
            <a:r>
              <a:rPr lang="es-ES_tradnl" sz="1000">
                <a:latin typeface="Times New Roman" pitchFamily="18" charset="0"/>
              </a:rPr>
              <a:t>R</a:t>
            </a:r>
          </a:p>
          <a:p>
            <a:pPr algn="ctr" eaLnBrk="0" hangingPunct="0"/>
            <a:r>
              <a:rPr lang="es-ES_tradnl" sz="1000">
                <a:latin typeface="Times New Roman" pitchFamily="18" charset="0"/>
              </a:rPr>
              <a:t>E</a:t>
            </a:r>
          </a:p>
          <a:p>
            <a:pPr algn="ctr" eaLnBrk="0" hangingPunct="0"/>
            <a:r>
              <a:rPr lang="es-ES_tradnl" sz="1000">
                <a:latin typeface="Times New Roman" pitchFamily="18" charset="0"/>
              </a:rPr>
              <a:t>C</a:t>
            </a:r>
          </a:p>
          <a:p>
            <a:pPr algn="ctr" eaLnBrk="0" hangingPunct="0"/>
            <a:r>
              <a:rPr lang="es-ES_tradnl" sz="1000">
                <a:latin typeface="Times New Roman" pitchFamily="18" charset="0"/>
              </a:rPr>
              <a:t>I</a:t>
            </a:r>
          </a:p>
          <a:p>
            <a:pPr algn="ctr" eaLnBrk="0" hangingPunct="0"/>
            <a:r>
              <a:rPr lang="es-ES_tradnl" sz="1000">
                <a:latin typeface="Times New Roman" pitchFamily="18" charset="0"/>
              </a:rPr>
              <a:t>O</a:t>
            </a:r>
          </a:p>
          <a:p>
            <a:pPr algn="ctr" eaLnBrk="0" hangingPunct="0"/>
            <a:r>
              <a:rPr lang="es-ES_tradnl" sz="1000">
                <a:latin typeface="Times New Roman" pitchFamily="18" charset="0"/>
              </a:rPr>
              <a:t>S</a:t>
            </a:r>
          </a:p>
          <a:p>
            <a:pPr algn="ctr" eaLnBrk="0" hangingPunct="0"/>
            <a:endParaRPr lang="es-ES_tradnl" sz="1000">
              <a:latin typeface="Times New Roman" pitchFamily="18" charset="0"/>
            </a:endParaRPr>
          </a:p>
          <a:p>
            <a:pPr algn="ctr" eaLnBrk="0" hangingPunct="0"/>
            <a:r>
              <a:rPr lang="es-ES_tradnl" sz="1000">
                <a:latin typeface="Times New Roman" pitchFamily="18" charset="0"/>
              </a:rPr>
              <a:t>F</a:t>
            </a:r>
          </a:p>
          <a:p>
            <a:pPr algn="ctr" eaLnBrk="0" hangingPunct="0"/>
            <a:r>
              <a:rPr lang="es-ES_tradnl" sz="1000">
                <a:latin typeface="Times New Roman" pitchFamily="18" charset="0"/>
              </a:rPr>
              <a:t>A</a:t>
            </a:r>
          </a:p>
          <a:p>
            <a:pPr algn="ctr" eaLnBrk="0" hangingPunct="0"/>
            <a:r>
              <a:rPr lang="es-ES_tradnl" sz="1000">
                <a:latin typeface="Times New Roman" pitchFamily="18" charset="0"/>
              </a:rPr>
              <a:t>C</a:t>
            </a:r>
          </a:p>
          <a:p>
            <a:pPr algn="ctr" eaLnBrk="0" hangingPunct="0"/>
            <a:r>
              <a:rPr lang="es-ES_tradnl" sz="1000">
                <a:latin typeface="Times New Roman" pitchFamily="18" charset="0"/>
              </a:rPr>
              <a:t>T</a:t>
            </a:r>
          </a:p>
          <a:p>
            <a:pPr algn="ctr" eaLnBrk="0" hangingPunct="0"/>
            <a:r>
              <a:rPr lang="es-ES_tradnl" sz="1000">
                <a:latin typeface="Times New Roman" pitchFamily="18" charset="0"/>
              </a:rPr>
              <a:t>O</a:t>
            </a:r>
          </a:p>
          <a:p>
            <a:pPr algn="ctr" eaLnBrk="0" hangingPunct="0"/>
            <a:r>
              <a:rPr lang="es-ES_tradnl" sz="1000">
                <a:latin typeface="Times New Roman" pitchFamily="18" charset="0"/>
              </a:rPr>
              <a:t>R</a:t>
            </a:r>
          </a:p>
          <a:p>
            <a:pPr algn="ctr" eaLnBrk="0" hangingPunct="0"/>
            <a:r>
              <a:rPr lang="es-ES_tradnl" sz="1000">
                <a:latin typeface="Times New Roman" pitchFamily="18" charset="0"/>
              </a:rPr>
              <a:t>E</a:t>
            </a:r>
          </a:p>
          <a:p>
            <a:pPr algn="ctr" eaLnBrk="0" hangingPunct="0"/>
            <a:r>
              <a:rPr lang="es-ES_tradnl" sz="1000">
                <a:latin typeface="Times New Roman" pitchFamily="18" charset="0"/>
              </a:rPr>
              <a:t>S</a:t>
            </a:r>
          </a:p>
        </p:txBody>
      </p:sp>
      <p:sp>
        <p:nvSpPr>
          <p:cNvPr id="19468" name="Line 2060"/>
          <p:cNvSpPr>
            <a:spLocks noChangeShapeType="1"/>
          </p:cNvSpPr>
          <p:nvPr/>
        </p:nvSpPr>
        <p:spPr bwMode="auto">
          <a:xfrm>
            <a:off x="4800600" y="1676400"/>
            <a:ext cx="762000" cy="0"/>
          </a:xfrm>
          <a:prstGeom prst="line">
            <a:avLst/>
          </a:prstGeom>
          <a:noFill/>
          <a:ln w="9525">
            <a:solidFill>
              <a:schemeClr val="tx1"/>
            </a:solidFill>
            <a:round/>
            <a:headEnd/>
            <a:tailEnd type="triangle" w="med" len="med"/>
          </a:ln>
        </p:spPr>
        <p:txBody>
          <a:bodyPr wrap="none" anchor="ctr"/>
          <a:lstStyle/>
          <a:p>
            <a:endParaRPr lang="es-CL"/>
          </a:p>
        </p:txBody>
      </p:sp>
      <p:sp>
        <p:nvSpPr>
          <p:cNvPr id="19469" name="Line 2061"/>
          <p:cNvSpPr>
            <a:spLocks noChangeShapeType="1"/>
          </p:cNvSpPr>
          <p:nvPr/>
        </p:nvSpPr>
        <p:spPr bwMode="auto">
          <a:xfrm>
            <a:off x="4876800" y="5105400"/>
            <a:ext cx="685800" cy="0"/>
          </a:xfrm>
          <a:prstGeom prst="line">
            <a:avLst/>
          </a:prstGeom>
          <a:noFill/>
          <a:ln w="9525">
            <a:solidFill>
              <a:schemeClr val="tx1"/>
            </a:solidFill>
            <a:round/>
            <a:headEnd/>
            <a:tailEnd type="triangle" w="med" len="med"/>
          </a:ln>
        </p:spPr>
        <p:txBody>
          <a:bodyPr wrap="none" anchor="ctr"/>
          <a:lstStyle/>
          <a:p>
            <a:endParaRPr lang="es-CL"/>
          </a:p>
        </p:txBody>
      </p:sp>
      <p:sp>
        <p:nvSpPr>
          <p:cNvPr id="19470" name="Line 2062"/>
          <p:cNvSpPr>
            <a:spLocks noChangeShapeType="1"/>
          </p:cNvSpPr>
          <p:nvPr/>
        </p:nvSpPr>
        <p:spPr bwMode="auto">
          <a:xfrm flipH="1">
            <a:off x="6248400" y="1676400"/>
            <a:ext cx="609600" cy="0"/>
          </a:xfrm>
          <a:prstGeom prst="line">
            <a:avLst/>
          </a:prstGeom>
          <a:noFill/>
          <a:ln w="9525">
            <a:solidFill>
              <a:schemeClr val="tx1"/>
            </a:solidFill>
            <a:round/>
            <a:headEnd/>
            <a:tailEnd type="triangle" w="med" len="med"/>
          </a:ln>
        </p:spPr>
        <p:txBody>
          <a:bodyPr wrap="none" anchor="ctr"/>
          <a:lstStyle/>
          <a:p>
            <a:endParaRPr lang="es-CL"/>
          </a:p>
        </p:txBody>
      </p:sp>
      <p:sp>
        <p:nvSpPr>
          <p:cNvPr id="19471" name="Line 2063"/>
          <p:cNvSpPr>
            <a:spLocks noChangeShapeType="1"/>
          </p:cNvSpPr>
          <p:nvPr/>
        </p:nvSpPr>
        <p:spPr bwMode="auto">
          <a:xfrm flipH="1">
            <a:off x="6248400" y="5105400"/>
            <a:ext cx="762000" cy="0"/>
          </a:xfrm>
          <a:prstGeom prst="line">
            <a:avLst/>
          </a:prstGeom>
          <a:noFill/>
          <a:ln w="9525">
            <a:solidFill>
              <a:schemeClr val="tx1"/>
            </a:solidFill>
            <a:round/>
            <a:headEnd/>
            <a:tailEnd type="triangle" w="med" len="med"/>
          </a:ln>
        </p:spPr>
        <p:txBody>
          <a:bodyPr wrap="none" anchor="ctr"/>
          <a:lstStyle/>
          <a:p>
            <a:endParaRPr lang="es-CL"/>
          </a:p>
        </p:txBody>
      </p:sp>
      <p:cxnSp>
        <p:nvCxnSpPr>
          <p:cNvPr id="19472" name="AutoShape 2064"/>
          <p:cNvCxnSpPr>
            <a:cxnSpLocks noChangeShapeType="1"/>
            <a:stCxn id="19459" idx="0"/>
            <a:endCxn id="19460" idx="1"/>
          </p:cNvCxnSpPr>
          <p:nvPr/>
        </p:nvCxnSpPr>
        <p:spPr bwMode="auto">
          <a:xfrm rot="-5400000">
            <a:off x="3352800" y="1905000"/>
            <a:ext cx="1257300" cy="723900"/>
          </a:xfrm>
          <a:prstGeom prst="bentConnector2">
            <a:avLst/>
          </a:prstGeom>
          <a:noFill/>
          <a:ln w="9525">
            <a:solidFill>
              <a:schemeClr val="tx1"/>
            </a:solidFill>
            <a:miter lim="800000"/>
            <a:headEnd/>
            <a:tailEnd type="triangle" w="med" len="med"/>
          </a:ln>
        </p:spPr>
      </p:cxnSp>
      <p:cxnSp>
        <p:nvCxnSpPr>
          <p:cNvPr id="19473" name="AutoShape 2065"/>
          <p:cNvCxnSpPr>
            <a:cxnSpLocks noChangeShapeType="1"/>
            <a:stCxn id="19462" idx="2"/>
            <a:endCxn id="19465" idx="3"/>
          </p:cNvCxnSpPr>
          <p:nvPr/>
        </p:nvCxnSpPr>
        <p:spPr bwMode="auto">
          <a:xfrm rot="5400000">
            <a:off x="7015163" y="3662363"/>
            <a:ext cx="1612900" cy="739775"/>
          </a:xfrm>
          <a:prstGeom prst="bentConnector2">
            <a:avLst/>
          </a:prstGeom>
          <a:noFill/>
          <a:ln w="9525">
            <a:solidFill>
              <a:schemeClr val="tx1"/>
            </a:solidFill>
            <a:miter lim="800000"/>
            <a:headEnd/>
            <a:tailEnd type="triangle" w="med" len="med"/>
          </a:ln>
        </p:spPr>
      </p:cxnSp>
      <p:cxnSp>
        <p:nvCxnSpPr>
          <p:cNvPr id="19474" name="AutoShape 2066"/>
          <p:cNvCxnSpPr>
            <a:cxnSpLocks noChangeShapeType="1"/>
            <a:stCxn id="19459" idx="2"/>
            <a:endCxn id="19464" idx="1"/>
          </p:cNvCxnSpPr>
          <p:nvPr/>
        </p:nvCxnSpPr>
        <p:spPr bwMode="auto">
          <a:xfrm rot="16200000" flipH="1">
            <a:off x="3213100" y="3556000"/>
            <a:ext cx="1612900" cy="800100"/>
          </a:xfrm>
          <a:prstGeom prst="bentConnector2">
            <a:avLst/>
          </a:prstGeom>
          <a:noFill/>
          <a:ln w="9525">
            <a:solidFill>
              <a:schemeClr val="tx1"/>
            </a:solidFill>
            <a:miter lim="800000"/>
            <a:headEnd/>
            <a:tailEnd type="triangle" w="med" len="med"/>
          </a:ln>
        </p:spPr>
      </p:cxnSp>
      <p:sp>
        <p:nvSpPr>
          <p:cNvPr id="19475" name="Oval 2067"/>
          <p:cNvSpPr>
            <a:spLocks noChangeArrowheads="1"/>
          </p:cNvSpPr>
          <p:nvPr/>
        </p:nvSpPr>
        <p:spPr bwMode="auto">
          <a:xfrm>
            <a:off x="1828800" y="152400"/>
            <a:ext cx="3505200" cy="3200400"/>
          </a:xfrm>
          <a:prstGeom prst="ellipse">
            <a:avLst/>
          </a:prstGeom>
          <a:noFill/>
          <a:ln w="9525">
            <a:solidFill>
              <a:schemeClr val="tx1"/>
            </a:solidFill>
            <a:prstDash val="sysDot"/>
            <a:round/>
            <a:headEnd/>
            <a:tailEnd/>
          </a:ln>
        </p:spPr>
        <p:txBody>
          <a:bodyPr wrap="none" anchor="ctr"/>
          <a:lstStyle/>
          <a:p>
            <a:endParaRPr lang="es-CL"/>
          </a:p>
        </p:txBody>
      </p:sp>
      <p:sp>
        <p:nvSpPr>
          <p:cNvPr id="19476" name="Oval 2068"/>
          <p:cNvSpPr>
            <a:spLocks noChangeArrowheads="1"/>
          </p:cNvSpPr>
          <p:nvPr/>
        </p:nvSpPr>
        <p:spPr bwMode="auto">
          <a:xfrm>
            <a:off x="6400800" y="152400"/>
            <a:ext cx="3657600" cy="3276600"/>
          </a:xfrm>
          <a:prstGeom prst="ellipse">
            <a:avLst/>
          </a:prstGeom>
          <a:noFill/>
          <a:ln w="9525">
            <a:solidFill>
              <a:schemeClr val="tx1"/>
            </a:solidFill>
            <a:prstDash val="sysDot"/>
            <a:round/>
            <a:headEnd/>
            <a:tailEnd/>
          </a:ln>
        </p:spPr>
        <p:txBody>
          <a:bodyPr wrap="none" anchor="ctr"/>
          <a:lstStyle/>
          <a:p>
            <a:endParaRPr lang="es-CL"/>
          </a:p>
        </p:txBody>
      </p:sp>
      <p:sp>
        <p:nvSpPr>
          <p:cNvPr id="19477" name="Oval 2069"/>
          <p:cNvSpPr>
            <a:spLocks noChangeArrowheads="1"/>
          </p:cNvSpPr>
          <p:nvPr/>
        </p:nvSpPr>
        <p:spPr bwMode="auto">
          <a:xfrm>
            <a:off x="1828800" y="2743200"/>
            <a:ext cx="3657600" cy="3810000"/>
          </a:xfrm>
          <a:prstGeom prst="ellipse">
            <a:avLst/>
          </a:prstGeom>
          <a:noFill/>
          <a:ln w="9525">
            <a:solidFill>
              <a:schemeClr val="tx1"/>
            </a:solidFill>
            <a:prstDash val="sysDot"/>
            <a:round/>
            <a:headEnd/>
            <a:tailEnd/>
          </a:ln>
        </p:spPr>
        <p:txBody>
          <a:bodyPr wrap="none" anchor="ctr"/>
          <a:lstStyle/>
          <a:p>
            <a:endParaRPr lang="es-CL"/>
          </a:p>
        </p:txBody>
      </p:sp>
      <p:sp>
        <p:nvSpPr>
          <p:cNvPr id="19478" name="Oval 2070"/>
          <p:cNvSpPr>
            <a:spLocks noChangeArrowheads="1"/>
          </p:cNvSpPr>
          <p:nvPr/>
        </p:nvSpPr>
        <p:spPr bwMode="auto">
          <a:xfrm>
            <a:off x="6324600" y="2819400"/>
            <a:ext cx="3810000" cy="3810000"/>
          </a:xfrm>
          <a:prstGeom prst="ellipse">
            <a:avLst/>
          </a:prstGeom>
          <a:noFill/>
          <a:ln w="9525">
            <a:solidFill>
              <a:schemeClr val="tx1"/>
            </a:solidFill>
            <a:prstDash val="sysDot"/>
            <a:round/>
            <a:headEnd/>
            <a:tailEnd/>
          </a:ln>
        </p:spPr>
        <p:txBody>
          <a:bodyPr wrap="none" anchor="ctr"/>
          <a:lstStyle/>
          <a:p>
            <a:endParaRPr lang="es-CL"/>
          </a:p>
        </p:txBody>
      </p:sp>
      <p:sp>
        <p:nvSpPr>
          <p:cNvPr id="19479" name="Text Box 2071"/>
          <p:cNvSpPr txBox="1">
            <a:spLocks noChangeArrowheads="1"/>
          </p:cNvSpPr>
          <p:nvPr/>
        </p:nvSpPr>
        <p:spPr bwMode="auto">
          <a:xfrm>
            <a:off x="2438400" y="838201"/>
            <a:ext cx="1371600" cy="473075"/>
          </a:xfrm>
          <a:prstGeom prst="rect">
            <a:avLst/>
          </a:prstGeom>
          <a:noFill/>
          <a:ln w="9525">
            <a:noFill/>
            <a:miter lim="800000"/>
            <a:headEnd/>
            <a:tailEnd/>
          </a:ln>
        </p:spPr>
        <p:txBody>
          <a:bodyPr>
            <a:spAutoFit/>
          </a:bodyPr>
          <a:lstStyle/>
          <a:p>
            <a:pPr eaLnBrk="0" hangingPunct="0">
              <a:spcBef>
                <a:spcPct val="50000"/>
              </a:spcBef>
            </a:pPr>
            <a:r>
              <a:rPr lang="es-ES_tradnl" sz="1000">
                <a:latin typeface="Times New Roman" pitchFamily="18" charset="0"/>
              </a:rPr>
              <a:t>TEORIA DEL</a:t>
            </a:r>
          </a:p>
          <a:p>
            <a:pPr eaLnBrk="0" hangingPunct="0">
              <a:spcBef>
                <a:spcPct val="50000"/>
              </a:spcBef>
            </a:pPr>
            <a:r>
              <a:rPr lang="es-ES_tradnl" sz="1000">
                <a:latin typeface="Times New Roman" pitchFamily="18" charset="0"/>
              </a:rPr>
              <a:t>CONSUMIDOR</a:t>
            </a:r>
          </a:p>
        </p:txBody>
      </p:sp>
      <p:sp>
        <p:nvSpPr>
          <p:cNvPr id="19480" name="Text Box 2072"/>
          <p:cNvSpPr txBox="1">
            <a:spLocks noChangeArrowheads="1"/>
          </p:cNvSpPr>
          <p:nvPr/>
        </p:nvSpPr>
        <p:spPr bwMode="auto">
          <a:xfrm>
            <a:off x="8366125" y="669926"/>
            <a:ext cx="1054100" cy="396875"/>
          </a:xfrm>
          <a:prstGeom prst="rect">
            <a:avLst/>
          </a:prstGeom>
          <a:noFill/>
          <a:ln w="9525">
            <a:noFill/>
            <a:miter lim="800000"/>
            <a:headEnd/>
            <a:tailEnd/>
          </a:ln>
        </p:spPr>
        <p:txBody>
          <a:bodyPr wrap="none">
            <a:spAutoFit/>
          </a:bodyPr>
          <a:lstStyle/>
          <a:p>
            <a:pPr eaLnBrk="0" hangingPunct="0"/>
            <a:r>
              <a:rPr lang="es-ES_tradnl" sz="1000">
                <a:latin typeface="Times New Roman" pitchFamily="18" charset="0"/>
              </a:rPr>
              <a:t>TEORIA DE LA</a:t>
            </a:r>
          </a:p>
          <a:p>
            <a:pPr eaLnBrk="0" hangingPunct="0"/>
            <a:r>
              <a:rPr lang="es-ES_tradnl" sz="1000">
                <a:latin typeface="Times New Roman" pitchFamily="18" charset="0"/>
              </a:rPr>
              <a:t>EMPRESA</a:t>
            </a:r>
          </a:p>
        </p:txBody>
      </p:sp>
      <p:sp>
        <p:nvSpPr>
          <p:cNvPr id="19481" name="Text Box 2073"/>
          <p:cNvSpPr txBox="1">
            <a:spLocks noChangeArrowheads="1"/>
          </p:cNvSpPr>
          <p:nvPr/>
        </p:nvSpPr>
        <p:spPr bwMode="auto">
          <a:xfrm>
            <a:off x="2270125" y="5089526"/>
            <a:ext cx="1397000" cy="396875"/>
          </a:xfrm>
          <a:prstGeom prst="rect">
            <a:avLst/>
          </a:prstGeom>
          <a:noFill/>
          <a:ln w="9525">
            <a:noFill/>
            <a:miter lim="800000"/>
            <a:headEnd/>
            <a:tailEnd/>
          </a:ln>
        </p:spPr>
        <p:txBody>
          <a:bodyPr wrap="none">
            <a:spAutoFit/>
          </a:bodyPr>
          <a:lstStyle/>
          <a:p>
            <a:pPr eaLnBrk="0" hangingPunct="0"/>
            <a:r>
              <a:rPr lang="es-ES_tradnl" sz="1000">
                <a:latin typeface="Times New Roman" pitchFamily="18" charset="0"/>
              </a:rPr>
              <a:t>EXTENSION TEORIA</a:t>
            </a:r>
          </a:p>
          <a:p>
            <a:pPr eaLnBrk="0" hangingPunct="0"/>
            <a:r>
              <a:rPr lang="es-ES_tradnl" sz="1000">
                <a:latin typeface="Times New Roman" pitchFamily="18" charset="0"/>
              </a:rPr>
              <a:t>DEL CONSUMIDOR</a:t>
            </a:r>
          </a:p>
        </p:txBody>
      </p:sp>
      <p:sp>
        <p:nvSpPr>
          <p:cNvPr id="19482" name="Text Box 2074"/>
          <p:cNvSpPr txBox="1">
            <a:spLocks noChangeArrowheads="1"/>
          </p:cNvSpPr>
          <p:nvPr/>
        </p:nvSpPr>
        <p:spPr bwMode="auto">
          <a:xfrm>
            <a:off x="8305800" y="5410201"/>
            <a:ext cx="1143000" cy="473075"/>
          </a:xfrm>
          <a:prstGeom prst="rect">
            <a:avLst/>
          </a:prstGeom>
          <a:noFill/>
          <a:ln w="9525">
            <a:noFill/>
            <a:miter lim="800000"/>
            <a:headEnd/>
            <a:tailEnd/>
          </a:ln>
        </p:spPr>
        <p:txBody>
          <a:bodyPr>
            <a:spAutoFit/>
          </a:bodyPr>
          <a:lstStyle/>
          <a:p>
            <a:pPr eaLnBrk="0" hangingPunct="0">
              <a:spcBef>
                <a:spcPct val="50000"/>
              </a:spcBef>
            </a:pPr>
            <a:r>
              <a:rPr lang="es-ES_tradnl" sz="1000">
                <a:latin typeface="Times New Roman" pitchFamily="18" charset="0"/>
              </a:rPr>
              <a:t>DEMANDA </a:t>
            </a:r>
          </a:p>
          <a:p>
            <a:pPr eaLnBrk="0" hangingPunct="0">
              <a:spcBef>
                <a:spcPct val="50000"/>
              </a:spcBef>
            </a:pPr>
            <a:r>
              <a:rPr lang="es-ES_tradnl" sz="1000">
                <a:latin typeface="Times New Roman" pitchFamily="18" charset="0"/>
              </a:rPr>
              <a:t>DERIVADA</a:t>
            </a:r>
          </a:p>
        </p:txBody>
      </p:sp>
    </p:spTree>
    <p:extLst>
      <p:ext uri="{BB962C8B-B14F-4D97-AF65-F5344CB8AC3E}">
        <p14:creationId xmlns:p14="http://schemas.microsoft.com/office/powerpoint/2010/main" val="1373696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DEMANDA DE BIENES Y SERVICIOS</a:t>
            </a:r>
            <a:endParaRPr lang="es-CL" dirty="0"/>
          </a:p>
        </p:txBody>
      </p:sp>
      <p:sp>
        <p:nvSpPr>
          <p:cNvPr id="3" name="Marcador de contenido 2"/>
          <p:cNvSpPr>
            <a:spLocks noGrp="1"/>
          </p:cNvSpPr>
          <p:nvPr>
            <p:ph idx="1"/>
          </p:nvPr>
        </p:nvSpPr>
        <p:spPr/>
        <p:txBody>
          <a:bodyPr>
            <a:normAutofit fontScale="85000" lnSpcReduction="20000"/>
          </a:bodyPr>
          <a:lstStyle/>
          <a:p>
            <a:pPr>
              <a:spcBef>
                <a:spcPct val="0"/>
              </a:spcBef>
              <a:buNone/>
            </a:pPr>
            <a:r>
              <a:rPr lang="es-MX" altLang="es-MX" b="1" dirty="0">
                <a:solidFill>
                  <a:srgbClr val="FF9900"/>
                </a:solidFill>
              </a:rPr>
              <a:t>Demanda por un bien o servicio:</a:t>
            </a:r>
          </a:p>
          <a:p>
            <a:pPr>
              <a:spcBef>
                <a:spcPct val="0"/>
              </a:spcBef>
              <a:buNone/>
            </a:pPr>
            <a:endParaRPr lang="es-MX" altLang="es-MX" b="1" dirty="0">
              <a:solidFill>
                <a:srgbClr val="FF9900"/>
              </a:solidFill>
            </a:endParaRPr>
          </a:p>
          <a:p>
            <a:pPr algn="ctr">
              <a:spcBef>
                <a:spcPct val="0"/>
              </a:spcBef>
              <a:buNone/>
            </a:pPr>
            <a:r>
              <a:rPr lang="es-MX" altLang="es-MX" dirty="0"/>
              <a:t>“</a:t>
            </a:r>
            <a:r>
              <a:rPr lang="es-MX" altLang="es-MX" b="1" u="sng" dirty="0"/>
              <a:t>Cantidades máximas</a:t>
            </a:r>
            <a:r>
              <a:rPr lang="es-MX" altLang="es-MX" dirty="0"/>
              <a:t> del bien o servicio que están </a:t>
            </a:r>
            <a:r>
              <a:rPr lang="es-MX" altLang="es-MX" b="1" dirty="0">
                <a:solidFill>
                  <a:schemeClr val="hlink"/>
                </a:solidFill>
              </a:rPr>
              <a:t>dispuestos</a:t>
            </a:r>
            <a:r>
              <a:rPr lang="es-MX" altLang="es-MX" dirty="0"/>
              <a:t> y son </a:t>
            </a:r>
            <a:r>
              <a:rPr lang="es-MX" altLang="es-MX" b="1" dirty="0">
                <a:solidFill>
                  <a:schemeClr val="hlink"/>
                </a:solidFill>
              </a:rPr>
              <a:t>capaces</a:t>
            </a:r>
            <a:r>
              <a:rPr lang="es-MX" altLang="es-MX" dirty="0"/>
              <a:t> de comprar a los distintos precios posibles en una unidad de tiempo”.</a:t>
            </a:r>
            <a:endParaRPr lang="es-ES" altLang="es-MX" dirty="0"/>
          </a:p>
          <a:p>
            <a:pPr>
              <a:spcBef>
                <a:spcPct val="50000"/>
              </a:spcBef>
              <a:buNone/>
            </a:pPr>
            <a:endParaRPr lang="es-ES_tradnl" altLang="es-MX" dirty="0"/>
          </a:p>
          <a:p>
            <a:pPr algn="ctr">
              <a:spcBef>
                <a:spcPct val="50000"/>
              </a:spcBef>
              <a:buNone/>
            </a:pPr>
            <a:r>
              <a:rPr lang="es-ES_tradnl" altLang="es-MX" dirty="0"/>
              <a:t>“</a:t>
            </a:r>
            <a:r>
              <a:rPr lang="es-ES_tradnl" altLang="es-MX" b="1" u="sng" dirty="0"/>
              <a:t>Precios máximos</a:t>
            </a:r>
            <a:r>
              <a:rPr lang="es-ES_tradnl" altLang="es-MX" dirty="0"/>
              <a:t> que están </a:t>
            </a:r>
            <a:r>
              <a:rPr lang="es-ES_tradnl" altLang="es-MX" b="1" dirty="0">
                <a:solidFill>
                  <a:schemeClr val="hlink"/>
                </a:solidFill>
              </a:rPr>
              <a:t>dispuestos </a:t>
            </a:r>
            <a:r>
              <a:rPr lang="es-ES_tradnl" altLang="es-MX" dirty="0"/>
              <a:t>y son </a:t>
            </a:r>
            <a:r>
              <a:rPr lang="es-ES_tradnl" altLang="es-MX" b="1" dirty="0">
                <a:solidFill>
                  <a:schemeClr val="hlink"/>
                </a:solidFill>
              </a:rPr>
              <a:t>capaces</a:t>
            </a:r>
            <a:r>
              <a:rPr lang="es-ES_tradnl" altLang="es-MX" dirty="0"/>
              <a:t> de pagar por las distintas cantidades posibles en una unidad de tiempo”.</a:t>
            </a:r>
          </a:p>
          <a:p>
            <a:pPr algn="ctr">
              <a:spcBef>
                <a:spcPct val="50000"/>
              </a:spcBef>
              <a:buNone/>
            </a:pPr>
            <a:endParaRPr lang="es-ES_tradnl" altLang="es-MX" dirty="0"/>
          </a:p>
          <a:p>
            <a:pPr algn="ctr">
              <a:spcBef>
                <a:spcPct val="50000"/>
              </a:spcBef>
              <a:buNone/>
            </a:pPr>
            <a:endParaRPr lang="es-ES_tradnl" altLang="es-MX" dirty="0"/>
          </a:p>
          <a:p>
            <a:pPr algn="ctr">
              <a:spcBef>
                <a:spcPct val="50000"/>
              </a:spcBef>
              <a:buNone/>
            </a:pPr>
            <a:r>
              <a:rPr lang="es-ES_tradnl" altLang="es-MX" dirty="0"/>
              <a:t>El precio representa el </a:t>
            </a:r>
            <a:r>
              <a:rPr lang="es-ES_tradnl" altLang="es-MX" b="1" dirty="0">
                <a:solidFill>
                  <a:schemeClr val="hlink"/>
                </a:solidFill>
              </a:rPr>
              <a:t>beneficio privado</a:t>
            </a:r>
            <a:r>
              <a:rPr lang="es-ES_tradnl" altLang="es-MX" dirty="0"/>
              <a:t> que el consumo de ese bien entrega a la persona. El </a:t>
            </a:r>
            <a:r>
              <a:rPr lang="es-ES_tradnl" altLang="es-MX" b="1" dirty="0">
                <a:solidFill>
                  <a:schemeClr val="hlink"/>
                </a:solidFill>
              </a:rPr>
              <a:t>valor privado</a:t>
            </a:r>
            <a:r>
              <a:rPr lang="es-ES_tradnl" altLang="es-MX" dirty="0"/>
              <a:t> de las cosas depende de la satisfacción que el consumidor </a:t>
            </a:r>
            <a:r>
              <a:rPr lang="es-ES_tradnl" altLang="es-MX" dirty="0" smtClean="0"/>
              <a:t>obtenga</a:t>
            </a:r>
            <a:endParaRPr lang="es-ES" altLang="es-MX" dirty="0"/>
          </a:p>
        </p:txBody>
      </p:sp>
    </p:spTree>
    <p:extLst>
      <p:ext uri="{BB962C8B-B14F-4D97-AF65-F5344CB8AC3E}">
        <p14:creationId xmlns:p14="http://schemas.microsoft.com/office/powerpoint/2010/main" val="270211558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268</TotalTime>
  <Words>1991</Words>
  <Application>Microsoft Office PowerPoint</Application>
  <PresentationFormat>Panorámica</PresentationFormat>
  <Paragraphs>468</Paragraphs>
  <Slides>38</Slides>
  <Notes>20</Notes>
  <HiddenSlides>0</HiddenSlides>
  <MMClips>0</MMClips>
  <ScaleCrop>false</ScaleCrop>
  <HeadingPairs>
    <vt:vector size="8" baseType="variant">
      <vt:variant>
        <vt:lpstr>Fuentes usadas</vt:lpstr>
      </vt:variant>
      <vt:variant>
        <vt:i4>8</vt:i4>
      </vt:variant>
      <vt:variant>
        <vt:lpstr>Tema</vt:lpstr>
      </vt:variant>
      <vt:variant>
        <vt:i4>1</vt:i4>
      </vt:variant>
      <vt:variant>
        <vt:lpstr>Servidores OLE incrustados</vt:lpstr>
      </vt:variant>
      <vt:variant>
        <vt:i4>1</vt:i4>
      </vt:variant>
      <vt:variant>
        <vt:lpstr>Títulos de diapositiva</vt:lpstr>
      </vt:variant>
      <vt:variant>
        <vt:i4>38</vt:i4>
      </vt:variant>
    </vt:vector>
  </HeadingPairs>
  <TitlesOfParts>
    <vt:vector size="48" baseType="lpstr">
      <vt:lpstr>Arial</vt:lpstr>
      <vt:lpstr>Calibri</vt:lpstr>
      <vt:lpstr>Calibri Light</vt:lpstr>
      <vt:lpstr>MT Extra</vt:lpstr>
      <vt:lpstr>Roboto Medium</vt:lpstr>
      <vt:lpstr>Symbol</vt:lpstr>
      <vt:lpstr>Times New Roman</vt:lpstr>
      <vt:lpstr>Wingdings</vt:lpstr>
      <vt:lpstr>Tema de Office</vt:lpstr>
      <vt:lpstr>Documento</vt:lpstr>
      <vt:lpstr>Diplomado PREPARACION Y EVALUACION SOCIAL DE PROYECTOS</vt:lpstr>
      <vt:lpstr>Estructura del Repaso </vt:lpstr>
      <vt:lpstr>1. CONCEPTOS BÁSICOS</vt:lpstr>
      <vt:lpstr>1. CONCEPTOS BÁSICOS</vt:lpstr>
      <vt:lpstr>1. CONCEPTOS BÁSICOS</vt:lpstr>
      <vt:lpstr>1. CONCEPTOS BÁSICOS</vt:lpstr>
      <vt:lpstr>2. EL MERCADO</vt:lpstr>
      <vt:lpstr>Presentación de PowerPoint</vt:lpstr>
      <vt:lpstr>DEMANDA DE BIENES Y SERVICIOS</vt:lpstr>
      <vt:lpstr>DEMANDA DE BIENES Y SERVICIOS</vt:lpstr>
      <vt:lpstr>DEMANDA DE BIENES Y SERVICIOS</vt:lpstr>
      <vt:lpstr>DEMANDA DE BIENES Y SERVICIOS</vt:lpstr>
      <vt:lpstr>4. OFERTA DE BIENES Y SERVICIOS</vt:lpstr>
      <vt:lpstr>4. OFERTA DE BIENES Y SERVICIOS</vt:lpstr>
      <vt:lpstr>4. OFERTA DE BIENES Y SERVICIOS</vt:lpstr>
      <vt:lpstr>OFERTA DE BIENES Y SERVICIOS</vt:lpstr>
      <vt:lpstr>5. Precio de Mercado</vt:lpstr>
      <vt:lpstr>Mercado competitivo: supuestos</vt:lpstr>
      <vt:lpstr>5. PRECIO DE MERCADO</vt:lpstr>
      <vt:lpstr>Presentación de PowerPoint</vt:lpstr>
      <vt:lpstr>EXCEDENTE DEL CONSUMIDOR</vt:lpstr>
      <vt:lpstr>Excedente del productor</vt:lpstr>
      <vt:lpstr>EP= P*q* - Integral bajo Cmg entre 0 y q* </vt:lpstr>
      <vt:lpstr>Y también EP= P*Aq* CVMe*</vt:lpstr>
      <vt:lpstr>Casos en que hay excedente del productor de largo plazo</vt:lpstr>
      <vt:lpstr>Presentación de PowerPoint</vt:lpstr>
      <vt:lpstr>Ejemplos</vt:lpstr>
      <vt:lpstr>Presentación de PowerPoint</vt:lpstr>
      <vt:lpstr>Presentación de PowerPoint</vt:lpstr>
      <vt:lpstr>Presentación de PowerPoint</vt:lpstr>
      <vt:lpstr>Presentación de PowerPoint</vt:lpstr>
      <vt:lpstr>El excedente es una medida del bienestar</vt:lpstr>
      <vt:lpstr>Presentación de PowerPoint</vt:lpstr>
      <vt:lpstr>Competencia perfecta maximiza excedente total</vt:lpstr>
      <vt:lpstr>Un sistema económico es ineficiente si</vt:lpstr>
      <vt:lpstr>EFICIENCIA Y COMPETENCIA PERFECTA</vt:lpstr>
      <vt:lpstr>Producción más allá de q* valor para compradores es menor que costo para productores</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UsuarioCSP</dc:creator>
  <cp:lastModifiedBy>UsuarioCSP</cp:lastModifiedBy>
  <cp:revision>14</cp:revision>
  <dcterms:created xsi:type="dcterms:W3CDTF">2022-04-07T14:07:09Z</dcterms:created>
  <dcterms:modified xsi:type="dcterms:W3CDTF">2022-04-07T18:35:37Z</dcterms:modified>
</cp:coreProperties>
</file>