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9601200" cy="7315200"/>
  <p:embeddedFontLst>
    <p:embeddedFont>
      <p:font typeface="Raleway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Corbel"/>
      <p:regular r:id="rId29"/>
      <p:bold r:id="rId30"/>
      <p:italic r:id="rId31"/>
      <p:boldItalic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hkEMSei7IANDiKrUiKfkrw5eCz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bel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bel-italic.fntdata"/><Relationship Id="rId30" Type="http://schemas.openxmlformats.org/officeDocument/2006/relationships/font" Target="fonts/Corbel-bold.fntdata"/><Relationship Id="rId11" Type="http://schemas.openxmlformats.org/officeDocument/2006/relationships/slide" Target="slides/slide5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4.xml"/><Relationship Id="rId32" Type="http://schemas.openxmlformats.org/officeDocument/2006/relationships/font" Target="fonts/Corbel-boldItalic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Comfortaa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54100" lIns="108225" spcFirstLastPara="1" rIns="108225" wrap="square" tIns="54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439014" y="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54100" lIns="108225" spcFirstLastPara="1" rIns="108225" wrap="square" tIns="541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605088" y="914400"/>
            <a:ext cx="4391025" cy="247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60120" y="3519876"/>
            <a:ext cx="7680960" cy="2880924"/>
          </a:xfrm>
          <a:prstGeom prst="rect">
            <a:avLst/>
          </a:prstGeom>
          <a:noFill/>
          <a:ln>
            <a:noFill/>
          </a:ln>
        </p:spPr>
        <p:txBody>
          <a:bodyPr anchorCtr="0" anchor="t" bIns="54100" lIns="108225" spcFirstLastPara="1" rIns="108225" wrap="square" tIns="541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94944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54100" lIns="108225" spcFirstLastPara="1" rIns="108225" wrap="square" tIns="54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439014" y="694944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54100" lIns="108225" spcFirstLastPara="1" rIns="108225" wrap="square" tIns="54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-C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accc7ec3a_0_0:notes"/>
          <p:cNvSpPr txBox="1"/>
          <p:nvPr>
            <p:ph idx="1" type="body"/>
          </p:nvPr>
        </p:nvSpPr>
        <p:spPr>
          <a:xfrm>
            <a:off x="960119" y="3519875"/>
            <a:ext cx="7680900" cy="28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2775" lIns="105575" spcFirstLastPara="1" rIns="105575" wrap="square" tIns="527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g13accc7ec3a_0_0:notes"/>
          <p:cNvSpPr/>
          <p:nvPr>
            <p:ph idx="2" type="sldImg"/>
          </p:nvPr>
        </p:nvSpPr>
        <p:spPr>
          <a:xfrm>
            <a:off x="1488621" y="914400"/>
            <a:ext cx="2509200" cy="2470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/>
          <p:nvPr>
            <p:ph idx="2" type="sldImg"/>
          </p:nvPr>
        </p:nvSpPr>
        <p:spPr>
          <a:xfrm>
            <a:off x="-735013" y="974725"/>
            <a:ext cx="8667751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720091" y="6177280"/>
            <a:ext cx="5760600" cy="5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72" name="Google Shape;172;p16:notes"/>
          <p:cNvSpPr txBox="1"/>
          <p:nvPr>
            <p:ph idx="10" type="dt"/>
          </p:nvPr>
        </p:nvSpPr>
        <p:spPr>
          <a:xfrm>
            <a:off x="5439015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73" name="Google Shape;173;p16:notes"/>
          <p:cNvSpPr txBox="1"/>
          <p:nvPr>
            <p:ph idx="11" type="ftr"/>
          </p:nvPr>
        </p:nvSpPr>
        <p:spPr>
          <a:xfrm>
            <a:off x="0" y="694944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74" name="Google Shape;174;p16:notes"/>
          <p:cNvSpPr txBox="1"/>
          <p:nvPr>
            <p:ph idx="3" type="hdr"/>
          </p:nvPr>
        </p:nvSpPr>
        <p:spPr>
          <a:xfrm>
            <a:off x="0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-690563" y="946150"/>
            <a:ext cx="8418513" cy="473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7:notes"/>
          <p:cNvSpPr txBox="1"/>
          <p:nvPr>
            <p:ph idx="1" type="body"/>
          </p:nvPr>
        </p:nvSpPr>
        <p:spPr>
          <a:xfrm>
            <a:off x="704137" y="5997646"/>
            <a:ext cx="5633085" cy="5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111250" lIns="111250" spcFirstLastPara="1" rIns="111250" wrap="square" tIns="111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82" name="Google Shape;182;p17:notes"/>
          <p:cNvSpPr txBox="1"/>
          <p:nvPr>
            <p:ph idx="10" type="dt"/>
          </p:nvPr>
        </p:nvSpPr>
        <p:spPr>
          <a:xfrm>
            <a:off x="5318508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83" name="Google Shape;183;p17:notes"/>
          <p:cNvSpPr txBox="1"/>
          <p:nvPr>
            <p:ph idx="11" type="ftr"/>
          </p:nvPr>
        </p:nvSpPr>
        <p:spPr>
          <a:xfrm>
            <a:off x="0" y="6747354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b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84" name="Google Shape;184;p17:notes"/>
          <p:cNvSpPr txBox="1"/>
          <p:nvPr>
            <p:ph idx="3" type="hdr"/>
          </p:nvPr>
        </p:nvSpPr>
        <p:spPr>
          <a:xfrm>
            <a:off x="0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:notes"/>
          <p:cNvSpPr/>
          <p:nvPr>
            <p:ph idx="2" type="sldImg"/>
          </p:nvPr>
        </p:nvSpPr>
        <p:spPr>
          <a:xfrm>
            <a:off x="-690563" y="946150"/>
            <a:ext cx="8418513" cy="473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704137" y="5997646"/>
            <a:ext cx="5633085" cy="5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111250" lIns="111250" spcFirstLastPara="1" rIns="111250" wrap="square" tIns="111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 txBox="1"/>
          <p:nvPr>
            <p:ph idx="10" type="dt"/>
          </p:nvPr>
        </p:nvSpPr>
        <p:spPr>
          <a:xfrm>
            <a:off x="5318508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94" name="Google Shape;194;p18:notes"/>
          <p:cNvSpPr txBox="1"/>
          <p:nvPr>
            <p:ph idx="11" type="ftr"/>
          </p:nvPr>
        </p:nvSpPr>
        <p:spPr>
          <a:xfrm>
            <a:off x="0" y="6747354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b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95" name="Google Shape;195;p18:notes"/>
          <p:cNvSpPr txBox="1"/>
          <p:nvPr>
            <p:ph idx="3" type="hdr"/>
          </p:nvPr>
        </p:nvSpPr>
        <p:spPr>
          <a:xfrm>
            <a:off x="0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/>
          <p:nvPr>
            <p:ph idx="2" type="sldImg"/>
          </p:nvPr>
        </p:nvSpPr>
        <p:spPr>
          <a:xfrm>
            <a:off x="-735013" y="974725"/>
            <a:ext cx="8667751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9:notes"/>
          <p:cNvSpPr txBox="1"/>
          <p:nvPr>
            <p:ph idx="1" type="body"/>
          </p:nvPr>
        </p:nvSpPr>
        <p:spPr>
          <a:xfrm>
            <a:off x="720091" y="6177280"/>
            <a:ext cx="5760720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05" name="Google Shape;205;p19:notes"/>
          <p:cNvSpPr txBox="1"/>
          <p:nvPr>
            <p:ph idx="10" type="dt"/>
          </p:nvPr>
        </p:nvSpPr>
        <p:spPr>
          <a:xfrm>
            <a:off x="5439015" y="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206" name="Google Shape;206;p19:notes"/>
          <p:cNvSpPr txBox="1"/>
          <p:nvPr>
            <p:ph idx="11" type="ftr"/>
          </p:nvPr>
        </p:nvSpPr>
        <p:spPr>
          <a:xfrm>
            <a:off x="0" y="694944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207" name="Google Shape;207;p19:notes"/>
          <p:cNvSpPr txBox="1"/>
          <p:nvPr>
            <p:ph idx="3" type="hdr"/>
          </p:nvPr>
        </p:nvSpPr>
        <p:spPr>
          <a:xfrm>
            <a:off x="0" y="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:notes"/>
          <p:cNvSpPr/>
          <p:nvPr>
            <p:ph idx="2" type="sldImg"/>
          </p:nvPr>
        </p:nvSpPr>
        <p:spPr>
          <a:xfrm>
            <a:off x="-690563" y="946150"/>
            <a:ext cx="8418513" cy="473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32:notes"/>
          <p:cNvSpPr txBox="1"/>
          <p:nvPr>
            <p:ph idx="1" type="body"/>
          </p:nvPr>
        </p:nvSpPr>
        <p:spPr>
          <a:xfrm>
            <a:off x="704137" y="5997646"/>
            <a:ext cx="5633085" cy="5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111250" lIns="111250" spcFirstLastPara="1" rIns="111250" wrap="square" tIns="111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217" name="Google Shape;217;p32:notes"/>
          <p:cNvSpPr txBox="1"/>
          <p:nvPr>
            <p:ph idx="10" type="dt"/>
          </p:nvPr>
        </p:nvSpPr>
        <p:spPr>
          <a:xfrm>
            <a:off x="5318508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218" name="Google Shape;218;p32:notes"/>
          <p:cNvSpPr txBox="1"/>
          <p:nvPr>
            <p:ph idx="11" type="ftr"/>
          </p:nvPr>
        </p:nvSpPr>
        <p:spPr>
          <a:xfrm>
            <a:off x="0" y="6747354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b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219" name="Google Shape;219;p32:notes"/>
          <p:cNvSpPr txBox="1"/>
          <p:nvPr>
            <p:ph idx="3" type="hdr"/>
          </p:nvPr>
        </p:nvSpPr>
        <p:spPr>
          <a:xfrm>
            <a:off x="0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8:notes"/>
          <p:cNvSpPr/>
          <p:nvPr>
            <p:ph idx="2" type="sldImg"/>
          </p:nvPr>
        </p:nvSpPr>
        <p:spPr>
          <a:xfrm>
            <a:off x="-690563" y="946150"/>
            <a:ext cx="8418513" cy="473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8:notes"/>
          <p:cNvSpPr txBox="1"/>
          <p:nvPr>
            <p:ph idx="1" type="body"/>
          </p:nvPr>
        </p:nvSpPr>
        <p:spPr>
          <a:xfrm>
            <a:off x="704137" y="5997646"/>
            <a:ext cx="5633085" cy="5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111250" lIns="111250" spcFirstLastPara="1" rIns="111250" wrap="square" tIns="111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82" name="Google Shape;82;p58:notes"/>
          <p:cNvSpPr txBox="1"/>
          <p:nvPr>
            <p:ph idx="10" type="dt"/>
          </p:nvPr>
        </p:nvSpPr>
        <p:spPr>
          <a:xfrm>
            <a:off x="5318508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83" name="Google Shape;83;p58:notes"/>
          <p:cNvSpPr txBox="1"/>
          <p:nvPr>
            <p:ph idx="11" type="ftr"/>
          </p:nvPr>
        </p:nvSpPr>
        <p:spPr>
          <a:xfrm>
            <a:off x="0" y="6747354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b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84" name="Google Shape;84;p58:notes"/>
          <p:cNvSpPr txBox="1"/>
          <p:nvPr>
            <p:ph idx="3" type="hdr"/>
          </p:nvPr>
        </p:nvSpPr>
        <p:spPr>
          <a:xfrm>
            <a:off x="0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9:notes"/>
          <p:cNvSpPr/>
          <p:nvPr>
            <p:ph idx="2" type="sldImg"/>
          </p:nvPr>
        </p:nvSpPr>
        <p:spPr>
          <a:xfrm>
            <a:off x="-690563" y="946150"/>
            <a:ext cx="8418513" cy="473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9:notes"/>
          <p:cNvSpPr txBox="1"/>
          <p:nvPr>
            <p:ph idx="1" type="body"/>
          </p:nvPr>
        </p:nvSpPr>
        <p:spPr>
          <a:xfrm>
            <a:off x="704137" y="5997646"/>
            <a:ext cx="5633085" cy="5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111250" lIns="111250" spcFirstLastPara="1" rIns="111250" wrap="square" tIns="111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92" name="Google Shape;92;p59:notes"/>
          <p:cNvSpPr txBox="1"/>
          <p:nvPr>
            <p:ph idx="10" type="dt"/>
          </p:nvPr>
        </p:nvSpPr>
        <p:spPr>
          <a:xfrm>
            <a:off x="5318508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93" name="Google Shape;93;p59:notes"/>
          <p:cNvSpPr txBox="1"/>
          <p:nvPr>
            <p:ph idx="11" type="ftr"/>
          </p:nvPr>
        </p:nvSpPr>
        <p:spPr>
          <a:xfrm>
            <a:off x="0" y="6747354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b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94" name="Google Shape;94;p59:notes"/>
          <p:cNvSpPr txBox="1"/>
          <p:nvPr>
            <p:ph idx="3" type="hdr"/>
          </p:nvPr>
        </p:nvSpPr>
        <p:spPr>
          <a:xfrm>
            <a:off x="0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-735013" y="974725"/>
            <a:ext cx="8667751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720091" y="6177280"/>
            <a:ext cx="5760600" cy="5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 txBox="1"/>
          <p:nvPr>
            <p:ph idx="10" type="dt"/>
          </p:nvPr>
        </p:nvSpPr>
        <p:spPr>
          <a:xfrm>
            <a:off x="5439015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02" name="Google Shape;102;p1:notes"/>
          <p:cNvSpPr txBox="1"/>
          <p:nvPr>
            <p:ph idx="11" type="ftr"/>
          </p:nvPr>
        </p:nvSpPr>
        <p:spPr>
          <a:xfrm>
            <a:off x="0" y="694944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03" name="Google Shape;103;p1:notes"/>
          <p:cNvSpPr txBox="1"/>
          <p:nvPr>
            <p:ph idx="3" type="hdr"/>
          </p:nvPr>
        </p:nvSpPr>
        <p:spPr>
          <a:xfrm>
            <a:off x="0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-735013" y="974725"/>
            <a:ext cx="8667751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720091" y="6177280"/>
            <a:ext cx="5760600" cy="5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 txBox="1"/>
          <p:nvPr>
            <p:ph idx="10" type="dt"/>
          </p:nvPr>
        </p:nvSpPr>
        <p:spPr>
          <a:xfrm>
            <a:off x="5439015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14" name="Google Shape;114;p5:notes"/>
          <p:cNvSpPr txBox="1"/>
          <p:nvPr>
            <p:ph idx="11" type="ftr"/>
          </p:nvPr>
        </p:nvSpPr>
        <p:spPr>
          <a:xfrm>
            <a:off x="0" y="694944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15" name="Google Shape;115;p5:notes"/>
          <p:cNvSpPr txBox="1"/>
          <p:nvPr>
            <p:ph idx="3" type="hdr"/>
          </p:nvPr>
        </p:nvSpPr>
        <p:spPr>
          <a:xfrm>
            <a:off x="0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4:notes"/>
          <p:cNvSpPr/>
          <p:nvPr>
            <p:ph idx="2" type="sldImg"/>
          </p:nvPr>
        </p:nvSpPr>
        <p:spPr>
          <a:xfrm>
            <a:off x="-690563" y="946150"/>
            <a:ext cx="8418513" cy="473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4:notes"/>
          <p:cNvSpPr txBox="1"/>
          <p:nvPr>
            <p:ph idx="1" type="body"/>
          </p:nvPr>
        </p:nvSpPr>
        <p:spPr>
          <a:xfrm>
            <a:off x="704137" y="5997646"/>
            <a:ext cx="5633085" cy="5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111250" lIns="111250" spcFirstLastPara="1" rIns="111250" wrap="square" tIns="111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28" name="Google Shape;128;p64:notes"/>
          <p:cNvSpPr txBox="1"/>
          <p:nvPr>
            <p:ph idx="10" type="dt"/>
          </p:nvPr>
        </p:nvSpPr>
        <p:spPr>
          <a:xfrm>
            <a:off x="5318508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29" name="Google Shape;129;p64:notes"/>
          <p:cNvSpPr txBox="1"/>
          <p:nvPr>
            <p:ph idx="11" type="ftr"/>
          </p:nvPr>
        </p:nvSpPr>
        <p:spPr>
          <a:xfrm>
            <a:off x="0" y="6747354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b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30" name="Google Shape;130;p64:notes"/>
          <p:cNvSpPr txBox="1"/>
          <p:nvPr>
            <p:ph idx="3" type="hdr"/>
          </p:nvPr>
        </p:nvSpPr>
        <p:spPr>
          <a:xfrm>
            <a:off x="0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5:notes"/>
          <p:cNvSpPr/>
          <p:nvPr>
            <p:ph idx="2" type="sldImg"/>
          </p:nvPr>
        </p:nvSpPr>
        <p:spPr>
          <a:xfrm>
            <a:off x="-690563" y="946150"/>
            <a:ext cx="8418513" cy="473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5:notes"/>
          <p:cNvSpPr txBox="1"/>
          <p:nvPr>
            <p:ph idx="1" type="body"/>
          </p:nvPr>
        </p:nvSpPr>
        <p:spPr>
          <a:xfrm>
            <a:off x="704137" y="5997646"/>
            <a:ext cx="5633085" cy="5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111250" lIns="111250" spcFirstLastPara="1" rIns="111250" wrap="square" tIns="111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37" name="Google Shape;137;p65:notes"/>
          <p:cNvSpPr txBox="1"/>
          <p:nvPr>
            <p:ph idx="10" type="dt"/>
          </p:nvPr>
        </p:nvSpPr>
        <p:spPr>
          <a:xfrm>
            <a:off x="5318508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38" name="Google Shape;138;p65:notes"/>
          <p:cNvSpPr txBox="1"/>
          <p:nvPr>
            <p:ph idx="11" type="ftr"/>
          </p:nvPr>
        </p:nvSpPr>
        <p:spPr>
          <a:xfrm>
            <a:off x="0" y="6747354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b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39" name="Google Shape;139;p65:notes"/>
          <p:cNvSpPr txBox="1"/>
          <p:nvPr>
            <p:ph idx="3" type="hdr"/>
          </p:nvPr>
        </p:nvSpPr>
        <p:spPr>
          <a:xfrm>
            <a:off x="0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-690563" y="946150"/>
            <a:ext cx="8418513" cy="4735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4:notes"/>
          <p:cNvSpPr txBox="1"/>
          <p:nvPr>
            <p:ph idx="1" type="body"/>
          </p:nvPr>
        </p:nvSpPr>
        <p:spPr>
          <a:xfrm>
            <a:off x="704137" y="5997646"/>
            <a:ext cx="5633085" cy="5681980"/>
          </a:xfrm>
          <a:prstGeom prst="rect">
            <a:avLst/>
          </a:prstGeom>
          <a:noFill/>
          <a:ln>
            <a:noFill/>
          </a:ln>
        </p:spPr>
        <p:txBody>
          <a:bodyPr anchorCtr="0" anchor="t" bIns="111250" lIns="111250" spcFirstLastPara="1" rIns="111250" wrap="square" tIns="1112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49" name="Google Shape;149;p14:notes"/>
          <p:cNvSpPr txBox="1"/>
          <p:nvPr>
            <p:ph idx="10" type="dt"/>
          </p:nvPr>
        </p:nvSpPr>
        <p:spPr>
          <a:xfrm>
            <a:off x="5318508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50" name="Google Shape;150;p14:notes"/>
          <p:cNvSpPr txBox="1"/>
          <p:nvPr>
            <p:ph idx="11" type="ftr"/>
          </p:nvPr>
        </p:nvSpPr>
        <p:spPr>
          <a:xfrm>
            <a:off x="0" y="6747354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b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51" name="Google Shape;151;p14:notes"/>
          <p:cNvSpPr txBox="1"/>
          <p:nvPr>
            <p:ph idx="3" type="hdr"/>
          </p:nvPr>
        </p:nvSpPr>
        <p:spPr>
          <a:xfrm>
            <a:off x="0" y="2"/>
            <a:ext cx="4068339" cy="355020"/>
          </a:xfrm>
          <a:prstGeom prst="rect">
            <a:avLst/>
          </a:prstGeom>
          <a:noFill/>
          <a:ln>
            <a:noFill/>
          </a:ln>
        </p:spPr>
        <p:txBody>
          <a:bodyPr anchorCtr="0" anchor="t" bIns="55600" lIns="111250" spcFirstLastPara="1" rIns="111250" wrap="square" tIns="5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-735013" y="974725"/>
            <a:ext cx="8667751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5:notes"/>
          <p:cNvSpPr txBox="1"/>
          <p:nvPr>
            <p:ph idx="1" type="body"/>
          </p:nvPr>
        </p:nvSpPr>
        <p:spPr>
          <a:xfrm>
            <a:off x="720091" y="6177280"/>
            <a:ext cx="5760600" cy="5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58" name="Google Shape;158;p15:notes"/>
          <p:cNvSpPr txBox="1"/>
          <p:nvPr>
            <p:ph idx="10" type="dt"/>
          </p:nvPr>
        </p:nvSpPr>
        <p:spPr>
          <a:xfrm>
            <a:off x="5439015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16y17/08/2021</a:t>
            </a:r>
            <a:endParaRPr/>
          </a:p>
        </p:txBody>
      </p:sp>
      <p:sp>
        <p:nvSpPr>
          <p:cNvPr id="159" name="Google Shape;159;p15:notes"/>
          <p:cNvSpPr txBox="1"/>
          <p:nvPr>
            <p:ph idx="11" type="ftr"/>
          </p:nvPr>
        </p:nvSpPr>
        <p:spPr>
          <a:xfrm>
            <a:off x="0" y="694944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CD1201 Proyecto de Innovación en Ingeniería y Ciencias</a:t>
            </a:r>
            <a:endParaRPr/>
          </a:p>
        </p:txBody>
      </p:sp>
      <p:sp>
        <p:nvSpPr>
          <p:cNvPr id="160" name="Google Shape;160;p15:notes"/>
          <p:cNvSpPr txBox="1"/>
          <p:nvPr>
            <p:ph idx="3" type="hdr"/>
          </p:nvPr>
        </p:nvSpPr>
        <p:spPr>
          <a:xfrm>
            <a:off x="0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CL"/>
              <a:t>2021-2 clase 01 Introducción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/>
          <p:nvPr>
            <p:ph idx="11" type="ftr"/>
          </p:nvPr>
        </p:nvSpPr>
        <p:spPr>
          <a:xfrm>
            <a:off x="4702428" y="4937387"/>
            <a:ext cx="4363720" cy="142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4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/>
          <p:nvPr>
            <p:ph type="ctrTitle"/>
          </p:nvPr>
        </p:nvSpPr>
        <p:spPr>
          <a:xfrm>
            <a:off x="98695" y="381000"/>
            <a:ext cx="8946608" cy="8503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37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23" name="Google Shape;2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4" name="Google Shape;24;p37"/>
          <p:cNvSpPr/>
          <p:nvPr/>
        </p:nvSpPr>
        <p:spPr>
          <a:xfrm>
            <a:off x="0" y="4911972"/>
            <a:ext cx="9144000" cy="180340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7"/>
          <p:cNvSpPr/>
          <p:nvPr/>
        </p:nvSpPr>
        <p:spPr>
          <a:xfrm>
            <a:off x="0" y="5080561"/>
            <a:ext cx="9143999" cy="6293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7"/>
          <p:cNvSpPr txBox="1"/>
          <p:nvPr/>
        </p:nvSpPr>
        <p:spPr>
          <a:xfrm>
            <a:off x="3497580" y="4937387"/>
            <a:ext cx="5568568" cy="11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-CL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 Desafíos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1589404" y="905509"/>
            <a:ext cx="596519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1328674" y="1558290"/>
            <a:ext cx="1940560" cy="27705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800">
                <a:solidFill>
                  <a:srgbClr val="00A09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2" type="body"/>
          </p:nvPr>
        </p:nvSpPr>
        <p:spPr>
          <a:xfrm>
            <a:off x="5320029" y="905509"/>
            <a:ext cx="2703195" cy="31483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11" type="ftr"/>
          </p:nvPr>
        </p:nvSpPr>
        <p:spPr>
          <a:xfrm>
            <a:off x="4702428" y="4937387"/>
            <a:ext cx="4363720" cy="142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8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 and two columns 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/>
          <p:nvPr>
            <p:ph type="title"/>
          </p:nvPr>
        </p:nvSpPr>
        <p:spPr>
          <a:xfrm>
            <a:off x="2788285" y="245998"/>
            <a:ext cx="35673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2400">
                <a:solidFill>
                  <a:srgbClr val="00A09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p41"/>
          <p:cNvSpPr txBox="1"/>
          <p:nvPr>
            <p:ph idx="11" type="ftr"/>
          </p:nvPr>
        </p:nvSpPr>
        <p:spPr>
          <a:xfrm>
            <a:off x="4750689" y="4940399"/>
            <a:ext cx="4314300" cy="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0" y="4902975"/>
            <a:ext cx="914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/>
          <p:nvPr>
            <p:ph type="ctrTitle"/>
          </p:nvPr>
        </p:nvSpPr>
        <p:spPr>
          <a:xfrm>
            <a:off x="98695" y="381000"/>
            <a:ext cx="8946608" cy="8503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36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61" name="Google Shape;61;p36"/>
          <p:cNvSpPr/>
          <p:nvPr/>
        </p:nvSpPr>
        <p:spPr>
          <a:xfrm>
            <a:off x="0" y="4911972"/>
            <a:ext cx="9144000" cy="180340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6"/>
          <p:cNvSpPr/>
          <p:nvPr/>
        </p:nvSpPr>
        <p:spPr>
          <a:xfrm>
            <a:off x="0" y="5080561"/>
            <a:ext cx="9143999" cy="6293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6"/>
          <p:cNvSpPr txBox="1"/>
          <p:nvPr/>
        </p:nvSpPr>
        <p:spPr>
          <a:xfrm>
            <a:off x="3497580" y="4937387"/>
            <a:ext cx="5568568" cy="11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-CL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 Desafíos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/>
          <p:nvPr/>
        </p:nvSpPr>
        <p:spPr>
          <a:xfrm>
            <a:off x="68124" y="34148"/>
            <a:ext cx="1430522" cy="579661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33"/>
          <p:cNvSpPr txBox="1"/>
          <p:nvPr>
            <p:ph type="title"/>
          </p:nvPr>
        </p:nvSpPr>
        <p:spPr>
          <a:xfrm>
            <a:off x="1589404" y="905509"/>
            <a:ext cx="596519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3"/>
          <p:cNvSpPr txBox="1"/>
          <p:nvPr>
            <p:ph idx="1" type="body"/>
          </p:nvPr>
        </p:nvSpPr>
        <p:spPr>
          <a:xfrm>
            <a:off x="347662" y="1374521"/>
            <a:ext cx="844867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"/>
          <p:cNvSpPr txBox="1"/>
          <p:nvPr>
            <p:ph idx="11" type="ftr"/>
          </p:nvPr>
        </p:nvSpPr>
        <p:spPr>
          <a:xfrm>
            <a:off x="4702428" y="4937387"/>
            <a:ext cx="4363720" cy="142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3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/>
          <p:nvPr/>
        </p:nvSpPr>
        <p:spPr>
          <a:xfrm>
            <a:off x="68124" y="34148"/>
            <a:ext cx="1430522" cy="579661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5"/>
          <p:cNvSpPr txBox="1"/>
          <p:nvPr>
            <p:ph type="title"/>
          </p:nvPr>
        </p:nvSpPr>
        <p:spPr>
          <a:xfrm>
            <a:off x="1589404" y="905509"/>
            <a:ext cx="596519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5"/>
          <p:cNvSpPr txBox="1"/>
          <p:nvPr>
            <p:ph idx="1" type="body"/>
          </p:nvPr>
        </p:nvSpPr>
        <p:spPr>
          <a:xfrm>
            <a:off x="347662" y="1374521"/>
            <a:ext cx="844867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472458" y="46341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54" name="Google Shape;54;p35"/>
          <p:cNvSpPr/>
          <p:nvPr/>
        </p:nvSpPr>
        <p:spPr>
          <a:xfrm>
            <a:off x="0" y="4911972"/>
            <a:ext cx="9144000" cy="180340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5"/>
          <p:cNvSpPr txBox="1"/>
          <p:nvPr/>
        </p:nvSpPr>
        <p:spPr>
          <a:xfrm>
            <a:off x="3497580" y="4937387"/>
            <a:ext cx="5568568" cy="11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s-CL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CD1100 Desafíos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5"/>
          <p:cNvSpPr/>
          <p:nvPr/>
        </p:nvSpPr>
        <p:spPr>
          <a:xfrm>
            <a:off x="0" y="5080561"/>
            <a:ext cx="9143999" cy="6293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accc7ec3a_0_0"/>
          <p:cNvSpPr/>
          <p:nvPr/>
        </p:nvSpPr>
        <p:spPr>
          <a:xfrm>
            <a:off x="0" y="2577414"/>
            <a:ext cx="9144000" cy="898525"/>
          </a:xfrm>
          <a:custGeom>
            <a:rect b="b" l="l" r="r" t="t"/>
            <a:pathLst>
              <a:path extrusionOk="0" h="898525" w="9144000">
                <a:moveTo>
                  <a:pt x="0" y="898448"/>
                </a:moveTo>
                <a:lnTo>
                  <a:pt x="9144000" y="898448"/>
                </a:lnTo>
                <a:lnTo>
                  <a:pt x="9144000" y="0"/>
                </a:lnTo>
                <a:lnTo>
                  <a:pt x="0" y="0"/>
                </a:lnTo>
                <a:lnTo>
                  <a:pt x="0" y="898448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13accc7ec3a_0_0"/>
          <p:cNvSpPr/>
          <p:nvPr/>
        </p:nvSpPr>
        <p:spPr>
          <a:xfrm>
            <a:off x="0" y="3468593"/>
            <a:ext cx="9144000" cy="6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13accc7ec3a_0_0"/>
          <p:cNvSpPr txBox="1"/>
          <p:nvPr/>
        </p:nvSpPr>
        <p:spPr>
          <a:xfrm>
            <a:off x="1043608" y="1640107"/>
            <a:ext cx="77724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br>
              <a:rPr b="1" i="0" lang="es-CL" sz="35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b="1" i="0" lang="es-CL" sz="3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DESAFÍOS DE INNOVACIÓN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" name="Google Shape;71;g13accc7ec3a_0_0"/>
          <p:cNvSpPr/>
          <p:nvPr/>
        </p:nvSpPr>
        <p:spPr>
          <a:xfrm>
            <a:off x="4907915" y="2843529"/>
            <a:ext cx="3978000" cy="426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13accc7ec3a_0_0"/>
          <p:cNvSpPr txBox="1"/>
          <p:nvPr/>
        </p:nvSpPr>
        <p:spPr>
          <a:xfrm>
            <a:off x="3937600" y="137650"/>
            <a:ext cx="5118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L" sz="16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CD1100 Sección </a:t>
            </a:r>
            <a:r>
              <a:rPr lang="es-CL" sz="16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b="0" i="0" lang="es-CL" sz="16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– Clase 15</a:t>
            </a:r>
            <a:endParaRPr b="0" i="0" sz="1600" u="none" cap="none" strike="noStrike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1" lang="es-CL" sz="16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Comunicación de ideas hacia la Presentación Final</a:t>
            </a:r>
            <a:endParaRPr b="0" i="1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g13accc7ec3a_0_0"/>
          <p:cNvSpPr txBox="1"/>
          <p:nvPr/>
        </p:nvSpPr>
        <p:spPr>
          <a:xfrm>
            <a:off x="1494780" y="3674100"/>
            <a:ext cx="22770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L" sz="1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Profesores:</a:t>
            </a:r>
            <a:endParaRPr b="0" i="0" sz="28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6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Jorge Castillo</a:t>
            </a:r>
            <a:endParaRPr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 sz="16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Pedro Mirauda</a:t>
            </a:r>
            <a:endParaRPr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4" name="Google Shape;74;g13accc7ec3a_0_0"/>
          <p:cNvSpPr txBox="1"/>
          <p:nvPr/>
        </p:nvSpPr>
        <p:spPr>
          <a:xfrm>
            <a:off x="4012355" y="3686575"/>
            <a:ext cx="22770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L" sz="1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Auxiliares:</a:t>
            </a:r>
            <a:endParaRPr b="0" i="0" sz="28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Bastián Valdés</a:t>
            </a:r>
            <a:endParaRPr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 sz="16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Dominique Duque</a:t>
            </a:r>
            <a:endParaRPr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9595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5" name="Google Shape;75;g13accc7ec3a_0_0"/>
          <p:cNvSpPr txBox="1"/>
          <p:nvPr/>
        </p:nvSpPr>
        <p:spPr>
          <a:xfrm>
            <a:off x="6289349" y="3686575"/>
            <a:ext cx="25176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L" sz="1600" u="none" cap="none" strike="noStrik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Ayudantes:</a:t>
            </a:r>
            <a:endParaRPr b="0" i="0" sz="28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Esteban Zuñiga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Felipe Zapata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Ivan Perez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L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Victoria Romano</a:t>
            </a:r>
            <a:endParaRPr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2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" name="Google Shape;76;g13accc7ec3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8566" y="3666132"/>
            <a:ext cx="452314" cy="42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3accc7ec3a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6186" y="3723148"/>
            <a:ext cx="353525" cy="3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3accc7ec3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86305" y="3709066"/>
            <a:ext cx="353525" cy="3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253" y="188329"/>
            <a:ext cx="4819494" cy="464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6"/>
          <p:cNvSpPr txBox="1"/>
          <p:nvPr/>
        </p:nvSpPr>
        <p:spPr>
          <a:xfrm>
            <a:off x="4581341" y="4417590"/>
            <a:ext cx="4148700" cy="3231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1" lang="es-CL" sz="9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El diseño como storytelling/Ellen Lupton</a:t>
            </a:r>
            <a:endParaRPr b="0" i="1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7"/>
          <p:cNvSpPr txBox="1"/>
          <p:nvPr/>
        </p:nvSpPr>
        <p:spPr>
          <a:xfrm>
            <a:off x="810289" y="3310020"/>
            <a:ext cx="7523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Explicando el Futuro o la Innovación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Ya sea mediante simples bocetos o mediante mundos imaginarios elaborados con detalle, el diseño-ficción ofrece un campo muy rico para visualizar el futuro y representar tanto las promesas como los peligros de la tecnología. La innovación se encuentra en el futuro de lo que aún no existe y requiere de una base de información para que logremos entender la necesidad de su existencia.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-1" y="117662"/>
            <a:ext cx="9153525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00A195"/>
                </a:solidFill>
                <a:latin typeface="Raleway"/>
                <a:ea typeface="Raleway"/>
                <a:cs typeface="Raleway"/>
                <a:sym typeface="Raleway"/>
              </a:rPr>
              <a:t>STORYTELLING: Pensar con Storyboards</a:t>
            </a:r>
            <a:endParaRPr b="1" i="0" sz="2400" u="none" cap="none" strike="noStrike">
              <a:solidFill>
                <a:srgbClr val="00A19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9" name="Google Shape;1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777" y="836883"/>
            <a:ext cx="6876446" cy="2274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-1" y="117662"/>
            <a:ext cx="9153525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00A195"/>
                </a:solidFill>
                <a:latin typeface="Raleway"/>
                <a:ea typeface="Raleway"/>
                <a:cs typeface="Raleway"/>
                <a:sym typeface="Raleway"/>
              </a:rPr>
              <a:t>STORYTELLING: Pensar con Storyboards</a:t>
            </a:r>
            <a:endParaRPr b="1" i="0" sz="2400" u="none" cap="none" strike="noStrike">
              <a:solidFill>
                <a:srgbClr val="00A19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9" name="Google Shape;1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9348" y="706638"/>
            <a:ext cx="3133669" cy="40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 txBox="1"/>
          <p:nvPr/>
        </p:nvSpPr>
        <p:spPr>
          <a:xfrm>
            <a:off x="419597" y="871620"/>
            <a:ext cx="4031901" cy="2246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 Usuario y su contexto nos dan Coherencia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 mismo producto puede tener innumerables versiones, dependiendo del usuario que abordemos y su contexto, es por eso que será muy importante dentro de la comunicación de proyecto que demos un tiempo a explicar el usuario y los datos que nos llevaron a tomar decisiones para definir la Propuesta conceptual de solución.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660648" y="4470510"/>
            <a:ext cx="4148700" cy="3385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1" lang="es-CL" sz="10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El diseño como storytelling/Ellen Lupton</a:t>
            </a:r>
            <a:endParaRPr b="0" i="1" sz="10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545350" y="1604175"/>
            <a:ext cx="7596900" cy="2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0" i="0" lang="es-CL" sz="1300" u="none" cap="none" strike="noStrike">
                <a:solidFill>
                  <a:srgbClr val="00A195"/>
                </a:solidFill>
                <a:latin typeface="Raleway"/>
                <a:ea typeface="Raleway"/>
                <a:cs typeface="Raleway"/>
                <a:sym typeface="Raleway"/>
              </a:rPr>
              <a:t>INSTRUCCIONES:</a:t>
            </a:r>
            <a:endParaRPr b="0" i="0" sz="1300" u="none" cap="none" strike="noStrike">
              <a:solidFill>
                <a:srgbClr val="00A19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700"/>
              <a:buFont typeface="Raleway"/>
              <a:buAutoNum type="arabicPeriod"/>
            </a:pPr>
            <a:r>
              <a:rPr b="0" i="0" lang="es-CL" sz="17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Desarrollar el Storytelling de su proyecto (expresión sintética de su </a:t>
            </a:r>
            <a:r>
              <a:rPr lang="es-CL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investigación</a:t>
            </a:r>
            <a:r>
              <a:rPr b="0" i="0" lang="es-CL" sz="17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s-CL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análisis</a:t>
            </a:r>
            <a:r>
              <a:rPr b="0" i="0" lang="es-CL" sz="17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, procesos, descubrimiento, propuesta de </a:t>
            </a:r>
            <a:r>
              <a:rPr lang="es-CL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solución</a:t>
            </a:r>
            <a:r>
              <a:rPr b="0" i="0" lang="es-CL" sz="17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que contenga Usuario, Contexto, Necesidad, </a:t>
            </a:r>
            <a:r>
              <a:rPr lang="es-CL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síntomas</a:t>
            </a:r>
            <a:r>
              <a:rPr b="0" i="0" lang="es-CL" sz="17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, hallazgo, etc etc.)</a:t>
            </a:r>
            <a:r>
              <a:rPr lang="es-CL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70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700"/>
              <a:buFont typeface="Raleway"/>
              <a:buAutoNum type="arabicPeriod"/>
            </a:pPr>
            <a:r>
              <a:rPr lang="es-CL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Definir cuál será la estructura de su presentación (para la Presentación Final oral) </a:t>
            </a:r>
            <a:r>
              <a:rPr i="1" lang="es-CL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*Pueden inspirarse en el Elevator Pitch también*</a:t>
            </a:r>
            <a:endParaRPr sz="170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300" u="none" cap="none" strike="noStrike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1" sz="1100" u="none" cap="none" strike="noStrike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0" y="353425"/>
            <a:ext cx="88542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000" u="none" cap="none" strike="noStrike">
                <a:solidFill>
                  <a:srgbClr val="EF8600"/>
                </a:solidFill>
                <a:latin typeface="Raleway"/>
                <a:ea typeface="Raleway"/>
                <a:cs typeface="Raleway"/>
                <a:sym typeface="Raleway"/>
              </a:rPr>
              <a:t>Actividad 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Storytelling y estructura de presentación</a:t>
            </a:r>
            <a:endParaRPr b="1" i="1" sz="2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C:\Users\Cecilia\Desktop\Clases Innovación ING\Recursos\246x0w.jpg" id="212" name="Google Shape;2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90" y="4271115"/>
            <a:ext cx="462900" cy="4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780600" y="4187495"/>
            <a:ext cx="836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L" sz="12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Entregar 1 documento PDF, subir a U-cursos en </a:t>
            </a:r>
            <a:r>
              <a:rPr b="1" i="0" lang="es-CL" sz="1200" u="none" cap="none" strike="noStrike">
                <a:solidFill>
                  <a:srgbClr val="CC0000"/>
                </a:solidFill>
                <a:latin typeface="Raleway"/>
                <a:ea typeface="Raleway"/>
                <a:cs typeface="Raleway"/>
                <a:sym typeface="Raleway"/>
              </a:rPr>
              <a:t>Actividad 15</a:t>
            </a:r>
            <a:endParaRPr b="0" i="0" sz="1200" u="none" cap="none" strike="noStrike">
              <a:solidFill>
                <a:srgbClr val="CC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 txBox="1"/>
          <p:nvPr/>
        </p:nvSpPr>
        <p:spPr>
          <a:xfrm>
            <a:off x="0" y="2248584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s-CL" sz="3600" u="none" cap="none" strike="noStrike">
                <a:solidFill>
                  <a:srgbClr val="009999"/>
                </a:solidFill>
                <a:latin typeface="Comfortaa"/>
                <a:ea typeface="Comfortaa"/>
                <a:cs typeface="Comfortaa"/>
                <a:sym typeface="Comfortaa"/>
              </a:rPr>
              <a:t>¿preguntas?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8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58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5143500" w="91440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3E3E3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8"/>
          <p:cNvSpPr txBox="1"/>
          <p:nvPr/>
        </p:nvSpPr>
        <p:spPr>
          <a:xfrm>
            <a:off x="0" y="2319010"/>
            <a:ext cx="9144000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300"/>
              <a:buFont typeface="Arial"/>
              <a:buNone/>
            </a:pPr>
            <a:r>
              <a:rPr b="0" i="0" lang="es-CL" sz="3200" u="none" cap="none" strike="noStrik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COMUNICAR IDEAS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9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 txBox="1"/>
          <p:nvPr/>
        </p:nvSpPr>
        <p:spPr>
          <a:xfrm>
            <a:off x="1398000" y="1712550"/>
            <a:ext cx="63480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“A veces una</a:t>
            </a:r>
            <a:r>
              <a:rPr b="1" i="0" lang="es-CL" sz="3200" u="none" cap="none" strike="noStrike">
                <a:solidFill>
                  <a:srgbClr val="E36C09"/>
                </a:solidFill>
                <a:latin typeface="Raleway"/>
                <a:ea typeface="Raleway"/>
                <a:cs typeface="Raleway"/>
                <a:sym typeface="Raleway"/>
              </a:rPr>
              <a:t> idea</a:t>
            </a:r>
            <a:r>
              <a:rPr b="1" i="0" lang="es-CL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0" lang="es-CL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puede convertirse en tu peor enemigo, sobre todo cuando impide pensar en </a:t>
            </a:r>
            <a:r>
              <a:rPr b="1" i="0" lang="es-CL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alternativas” ….</a:t>
            </a:r>
            <a:endParaRPr b="1" i="0" sz="3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0" y="1680603"/>
            <a:ext cx="9144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Una vez </a:t>
            </a:r>
            <a:r>
              <a:rPr b="1" i="1" lang="es-CL" sz="18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Raleway"/>
                <a:ea typeface="Raleway"/>
                <a:cs typeface="Raleway"/>
                <a:sym typeface="Raleway"/>
              </a:rPr>
              <a:t>definido el problema</a:t>
            </a: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ideamos soluciones y desarrollamos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conceptos en mayor profundidad, esto </a:t>
            </a:r>
            <a:r>
              <a:rPr b="1" i="0" lang="es-CL" sz="18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Raleway"/>
                <a:ea typeface="Raleway"/>
                <a:cs typeface="Raleway"/>
                <a:sym typeface="Raleway"/>
              </a:rPr>
              <a:t>implicará comunicar </a:t>
            </a:r>
            <a:endParaRPr b="1" i="0" sz="1400" u="none" cap="none" strike="noStrike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1" lang="es-CL" sz="18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ideas</a:t>
            </a: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tanto a tu </a:t>
            </a:r>
            <a:r>
              <a:rPr b="1" i="1" lang="es-CL" sz="18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equipo</a:t>
            </a: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como a posibles </a:t>
            </a:r>
            <a:r>
              <a:rPr b="1" i="1" lang="es-CL" sz="18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clientes</a:t>
            </a: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 </a:t>
            </a:r>
            <a:r>
              <a:rPr b="1" i="1" lang="es-CL" sz="18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usuarios</a:t>
            </a: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434450" y="3680513"/>
            <a:ext cx="671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es-CL" sz="1700" u="none" cap="none" strike="noStrik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BOCETOS + CONCEPTOS + EXPLORACIÓN</a:t>
            </a:r>
            <a:endParaRPr b="1" i="0" sz="15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1434450" y="3945086"/>
            <a:ext cx="671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es-CL" sz="17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DIAGRAMAS + STORYBOARDS + PRESENTACIÓN</a:t>
            </a:r>
            <a:endParaRPr b="1" i="0" sz="1500" u="none" cap="none" strike="noStrik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4623300" y="3388613"/>
            <a:ext cx="332400" cy="29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0" y="1840578"/>
            <a:ext cx="9144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Queremos definir los </a:t>
            </a:r>
            <a:r>
              <a:rPr b="1" i="1" lang="es-CL" sz="18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Raleway"/>
                <a:ea typeface="Raleway"/>
                <a:cs typeface="Raleway"/>
                <a:sym typeface="Raleway"/>
              </a:rPr>
              <a:t>datos relevantes </a:t>
            </a:r>
            <a:r>
              <a:rPr b="1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para la correcta comprensión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de nuestro proyecto, encontrar un lenguaje </a:t>
            </a:r>
            <a:r>
              <a:rPr b="1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certero y entendible</a:t>
            </a:r>
            <a:r>
              <a:rPr b="0" i="1" lang="es-CL" sz="1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por nuestros interlocutores, lo que puede incluir </a:t>
            </a:r>
            <a:r>
              <a:rPr b="0" i="1" lang="es-CL" sz="1800" u="none" cap="none" strike="noStrike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tanto </a:t>
            </a:r>
            <a:r>
              <a:rPr b="1" i="1" lang="es-CL" sz="1800" u="none" cap="none" strike="noStrike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palabras</a:t>
            </a:r>
            <a:r>
              <a:rPr b="0" i="1" lang="es-CL" sz="1800" u="none" cap="none" strike="noStrike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 como recursos </a:t>
            </a:r>
            <a:r>
              <a:rPr b="1" i="1" lang="es-CL" sz="1800" u="none" cap="none" strike="noStrike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gráficos</a:t>
            </a:r>
            <a:r>
              <a:rPr b="0" i="1" lang="es-CL" sz="1800" u="none" cap="none" strike="noStrike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1100" u="none" cap="none" strike="noStrike">
              <a:solidFill>
                <a:srgbClr val="00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2237703" y="4171767"/>
            <a:ext cx="1504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es-CL" sz="12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ANTECEDENTES</a:t>
            </a:r>
            <a:endParaRPr b="1" i="0" sz="1200" u="none" cap="none" strike="noStrik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3893626" y="4171767"/>
            <a:ext cx="15048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es-CL" sz="12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PUNTO DE VISTA</a:t>
            </a:r>
            <a:endParaRPr b="1" i="0" sz="1200" u="none" cap="none" strike="noStrik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5659204" y="4171767"/>
            <a:ext cx="12855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es-CL" sz="12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PROCESO</a:t>
            </a:r>
            <a:endParaRPr b="1" i="0" sz="1200" u="none" cap="none" strike="noStrik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1291038" y="3825871"/>
            <a:ext cx="67101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es-CL" sz="1800" u="none" cap="none" strike="noStrik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ESTRATEGIA DE COMUNICACIÓN DE PROYECTO</a:t>
            </a:r>
            <a:endParaRPr b="1" i="0" sz="1800" u="none" cap="none" strike="noStrike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3670905" y="4293866"/>
            <a:ext cx="2943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es-CL" sz="36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  <a:endParaRPr b="1" i="0" sz="3600" u="none" cap="none" strike="noStrik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5381656" y="4293866"/>
            <a:ext cx="2943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b="1" i="0" lang="es-CL" sz="36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+</a:t>
            </a:r>
            <a:endParaRPr b="1" i="0" sz="3600" u="none" cap="none" strike="noStrike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4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4"/>
          <p:cNvSpPr txBox="1"/>
          <p:nvPr/>
        </p:nvSpPr>
        <p:spPr>
          <a:xfrm>
            <a:off x="1061250" y="1729050"/>
            <a:ext cx="70215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3200" u="none" cap="none" strike="noStrike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Mostrar </a:t>
            </a:r>
            <a:r>
              <a:rPr b="0" i="0" lang="es-CL" sz="3200" u="none" cap="none" strike="noStrike">
                <a:solidFill>
                  <a:srgbClr val="0000FF"/>
                </a:solidFill>
                <a:latin typeface="Raleway"/>
                <a:ea typeface="Raleway"/>
                <a:cs typeface="Raleway"/>
                <a:sym typeface="Raleway"/>
              </a:rPr>
              <a:t>nuestras ideas</a:t>
            </a:r>
            <a:endParaRPr b="0" i="0" sz="3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 parte importante del proceso y</a:t>
            </a:r>
            <a:endParaRPr b="0" i="0" sz="3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 sólo su </a:t>
            </a:r>
            <a:r>
              <a:rPr b="1" i="0" lang="es-CL" sz="3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culminación</a:t>
            </a:r>
            <a:endParaRPr b="1" i="0" sz="3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5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5"/>
          <p:cNvSpPr txBox="1"/>
          <p:nvPr/>
        </p:nvSpPr>
        <p:spPr>
          <a:xfrm>
            <a:off x="810289" y="3281668"/>
            <a:ext cx="7523420" cy="954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Ellen Lupton/ El diseño como Storytelling</a:t>
            </a:r>
            <a:endParaRPr b="1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Los diseñadores usan storyboards para comunicar sus ideas a los clientes y colaboradores. También emplean ilustraciones narrativas para reflexionar sobre un problema, esbozar ideas y empatizar con los usuarios cuando afrontan sus retos diarios. 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65"/>
          <p:cNvSpPr txBox="1"/>
          <p:nvPr/>
        </p:nvSpPr>
        <p:spPr>
          <a:xfrm>
            <a:off x="-1" y="117662"/>
            <a:ext cx="9153525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L" sz="2400" u="none" cap="none" strike="noStrike">
                <a:solidFill>
                  <a:srgbClr val="00A195"/>
                </a:solidFill>
                <a:latin typeface="Raleway"/>
                <a:ea typeface="Raleway"/>
                <a:cs typeface="Raleway"/>
                <a:sym typeface="Raleway"/>
              </a:rPr>
              <a:t>STORYTELLING: Pensar con Storyboards</a:t>
            </a:r>
            <a:endParaRPr b="1" i="0" sz="2400" u="none" cap="none" strike="noStrike">
              <a:solidFill>
                <a:srgbClr val="00A19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4" name="Google Shape;144;p65"/>
          <p:cNvPicPr preferRelativeResize="0"/>
          <p:nvPr/>
        </p:nvPicPr>
        <p:blipFill rotWithShape="1">
          <a:blip r:embed="rId3">
            <a:alphaModFix/>
          </a:blip>
          <a:srcRect b="49733" l="0" r="0" t="0"/>
          <a:stretch/>
        </p:blipFill>
        <p:spPr>
          <a:xfrm>
            <a:off x="1442991" y="1213332"/>
            <a:ext cx="6258017" cy="165638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5"/>
          <p:cNvSpPr txBox="1"/>
          <p:nvPr/>
        </p:nvSpPr>
        <p:spPr>
          <a:xfrm>
            <a:off x="4574254" y="4424677"/>
            <a:ext cx="4148700" cy="3231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1" lang="es-CL" sz="900" u="none" cap="none" strike="noStrike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El diseño como storytelling/Ellen Lupton</a:t>
            </a:r>
            <a:endParaRPr b="0" i="1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4"/>
          <p:cNvSpPr txBox="1"/>
          <p:nvPr/>
        </p:nvSpPr>
        <p:spPr>
          <a:xfrm>
            <a:off x="899220" y="1729048"/>
            <a:ext cx="73455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Para poder </a:t>
            </a:r>
            <a:r>
              <a:rPr b="1" i="0" lang="es-CL" sz="24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expresar</a:t>
            </a:r>
            <a:r>
              <a:rPr b="0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nuestro proyecto de forma </a:t>
            </a:r>
            <a:r>
              <a:rPr b="1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sintética</a:t>
            </a:r>
            <a:r>
              <a:rPr b="0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nos exije una </a:t>
            </a:r>
            <a:r>
              <a:rPr b="1" i="0" lang="es-CL" sz="24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comprensión</a:t>
            </a:r>
            <a:r>
              <a:rPr b="0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muy profunda de nuestro </a:t>
            </a:r>
            <a:r>
              <a:rPr b="1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problema</a:t>
            </a:r>
            <a:r>
              <a:rPr b="0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su </a:t>
            </a:r>
            <a:r>
              <a:rPr b="1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contexto</a:t>
            </a:r>
            <a:r>
              <a:rPr b="0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y la </a:t>
            </a:r>
            <a:r>
              <a:rPr b="1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propuesta conceptual de solución</a:t>
            </a:r>
            <a:r>
              <a:rPr b="0" i="0" lang="es-CL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0" i="0" sz="2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9499" y="2737427"/>
            <a:ext cx="3243424" cy="197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1" y="733054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ts val="3000"/>
              <a:buFont typeface="Calibri"/>
              <a:buNone/>
            </a:pPr>
            <a:r>
              <a:rPr b="0" i="0" lang="es-CL" sz="3000" u="none" cap="none" strike="noStrike">
                <a:solidFill>
                  <a:srgbClr val="777777"/>
                </a:solidFill>
                <a:latin typeface="Raleway"/>
                <a:ea typeface="Raleway"/>
                <a:cs typeface="Raleway"/>
                <a:sym typeface="Raleway"/>
              </a:rPr>
              <a:t>Estructura del Discurso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15"/>
          <p:cNvSpPr/>
          <p:nvPr/>
        </p:nvSpPr>
        <p:spPr>
          <a:xfrm rot="-5400000">
            <a:off x="4460100" y="362590"/>
            <a:ext cx="223800" cy="1955100"/>
          </a:xfrm>
          <a:prstGeom prst="leftBrace">
            <a:avLst>
              <a:gd fmla="val 69809" name="adj1"/>
              <a:gd fmla="val 50000" name="adj2"/>
            </a:avLst>
          </a:prstGeom>
          <a:noFill/>
          <a:ln cap="flat" cmpd="sng" w="9525">
            <a:solidFill>
              <a:srgbClr val="00A1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606055" y="1368514"/>
            <a:ext cx="7932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1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Gustav Freytag creó el concepto de </a:t>
            </a:r>
            <a:r>
              <a:rPr b="1" i="1" lang="es-CL" sz="1400" u="none" cap="none" strike="noStrik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marco narrativo</a:t>
            </a:r>
            <a:r>
              <a:rPr b="0" i="1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Dividió las obras dramáticas en cinco partes: </a:t>
            </a:r>
            <a:r>
              <a:rPr b="1" i="1" lang="es-CL" sz="14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exposición</a:t>
            </a:r>
            <a:r>
              <a:rPr b="0" i="1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i="1" lang="es-CL" sz="14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acción ascendente</a:t>
            </a:r>
            <a:r>
              <a:rPr b="0" i="1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i="1" lang="es-CL" sz="14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clímax</a:t>
            </a:r>
            <a:r>
              <a:rPr b="0" i="1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b="1" i="1" lang="es-CL" sz="14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acción descendente </a:t>
            </a:r>
            <a:r>
              <a:rPr b="0" i="1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 </a:t>
            </a:r>
            <a:r>
              <a:rPr b="1" i="1" lang="es-CL" sz="1400" u="none" cap="none" strike="noStrike">
                <a:solidFill>
                  <a:srgbClr val="009999"/>
                </a:solidFill>
                <a:latin typeface="Raleway"/>
                <a:ea typeface="Raleway"/>
                <a:cs typeface="Raleway"/>
                <a:sym typeface="Raleway"/>
              </a:rPr>
              <a:t>desenlace</a:t>
            </a:r>
            <a:r>
              <a:rPr b="0" i="1" lang="es-CL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 El patrón de Freytag, con sus subidas y bajadas, suele visualizarse como una pirámide, cuya cúspide la constituye el punto de acción más alto. Este útil diagrama se conoce como "pirámide de Freytag"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7" name="Google Shape;167;p15"/>
          <p:cNvCxnSpPr/>
          <p:nvPr/>
        </p:nvCxnSpPr>
        <p:spPr>
          <a:xfrm>
            <a:off x="734942" y="1692117"/>
            <a:ext cx="1164743" cy="0"/>
          </a:xfrm>
          <a:prstGeom prst="straightConnector1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15"/>
          <p:cNvSpPr/>
          <p:nvPr/>
        </p:nvSpPr>
        <p:spPr>
          <a:xfrm rot="-5400000">
            <a:off x="4460100" y="1866583"/>
            <a:ext cx="223800" cy="1955100"/>
          </a:xfrm>
          <a:prstGeom prst="leftBrace">
            <a:avLst>
              <a:gd fmla="val 69809" name="adj1"/>
              <a:gd fmla="val 50000" name="adj2"/>
            </a:avLst>
          </a:prstGeom>
          <a:noFill/>
          <a:ln cap="flat" cmpd="sng" w="9525">
            <a:solidFill>
              <a:srgbClr val="00A1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Horacio Buldrini D'Ottone</dc:creator>
</cp:coreProperties>
</file>