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ink/ink1.xml" ContentType="application/inkml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ink/ink2.xml" ContentType="application/inkml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665" r:id="rId2"/>
    <p:sldId id="671" r:id="rId3"/>
    <p:sldId id="678" r:id="rId4"/>
    <p:sldId id="679" r:id="rId5"/>
    <p:sldId id="680" r:id="rId6"/>
    <p:sldId id="681" r:id="rId7"/>
    <p:sldId id="682" r:id="rId8"/>
    <p:sldId id="683" r:id="rId9"/>
    <p:sldId id="684" r:id="rId10"/>
    <p:sldId id="685" r:id="rId11"/>
    <p:sldId id="686" r:id="rId12"/>
    <p:sldId id="687" r:id="rId13"/>
    <p:sldId id="688" r:id="rId14"/>
    <p:sldId id="691" r:id="rId15"/>
    <p:sldId id="690" r:id="rId16"/>
    <p:sldId id="692" r:id="rId17"/>
    <p:sldId id="693" r:id="rId18"/>
    <p:sldId id="694" r:id="rId19"/>
    <p:sldId id="695" r:id="rId20"/>
    <p:sldId id="697" r:id="rId21"/>
    <p:sldId id="698" r:id="rId22"/>
    <p:sldId id="699" r:id="rId23"/>
  </p:sldIdLst>
  <p:sldSz cx="9144000" cy="6858000" type="screen4x3"/>
  <p:notesSz cx="6858000" cy="9144000"/>
  <p:custDataLst>
    <p:tags r:id="rId25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683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4" autoAdjust="0"/>
    <p:restoredTop sz="94602" autoAdjust="0"/>
  </p:normalViewPr>
  <p:slideViewPr>
    <p:cSldViewPr>
      <p:cViewPr varScale="1">
        <p:scale>
          <a:sx n="100" d="100"/>
          <a:sy n="100" d="100"/>
        </p:scale>
        <p:origin x="14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7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3.7044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1-10-29T19:32:47.97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6138 17604 0,'18'0'47,"0"0"-47,-1 0 15,19 0-15,-19 0 16,1 0-16,-1 0 15,19 0-15,-19 0 16,19 0-16,34 0 16,-35 0-16,36 0 15,0 0-15,17 0 16,-53 0 0,71 0-16,-18 0 0,18 0 15,-53 0-15,53 0 16,-71 0-16,36 0 15,-36 0 1,-18 0-16,36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3.7044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1-10-29T20:38:04.12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21996 18009 0,'0'18'32,"0"0"-32,0-1 15,17 1-15,-17 0 16,18-1-1,0 1 1,-18-1 0,17 1-1,-17 0 1,18-18 15,-18 17-31,18-17 0,-1 18 31,1-18-15,-1 18 15,1-18-31,0 17 16,-1-17 0,1 0-16,0 0 15,70 18 1,-18-18-1,54 18 1,-54-1 0,19 1-1,-19-18 1,-17 0 0,-18 0-1,1 0 1,17 0-1,-18 0 1,18 0 15,0 0-15,-18-18 0,-17 18-16,-1 0 15,1 0 1,0-17-1,-1-1 1,1 0 0,17 1-1,-17-19 1,35-17 15,-36 36-31,19-18 31,-19 17-15,-17 0-16,35-17 0,-17-18 31,0 18-15,-18-1 0,17 19-1,-17-1 1,0 1-1,18-1 1,-18-17 0,18 17-1,-18 0 1,0 1 0,0-19 15,0 19-31,0-36 31,0 35-15,0-17-1,0 17 1,-18-35 0,18 36-1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B2B17FD-B47E-478B-BD51-3B36164FBB25}" type="datetimeFigureOut">
              <a:rPr lang="es-ES"/>
              <a:pPr>
                <a:defRPr/>
              </a:pPr>
              <a:t>29/10/2021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EFDA460-7C81-47E4-82FE-622036C06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76EFF-A625-4B5D-8546-7E08BCDEB751}" type="datetimeFigureOut">
              <a:rPr lang="es-ES"/>
              <a:pPr>
                <a:defRPr/>
              </a:pPr>
              <a:t>29/10/2021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63E18-1523-405D-A14F-CECEDA60BFEC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9D5D4-097E-4B19-9B4C-17FABF406559}" type="datetimeFigureOut">
              <a:rPr lang="es-ES"/>
              <a:pPr>
                <a:defRPr/>
              </a:pPr>
              <a:t>29/10/2021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0F542-FF4C-4F75-B35A-75FF40518DCB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54F0-A791-485B-9D69-2B303757247A}" type="datetimeFigureOut">
              <a:rPr lang="es-ES"/>
              <a:pPr>
                <a:defRPr/>
              </a:pPr>
              <a:t>29/10/2021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4B615-5D2F-4641-BDE7-5C1FDEA0F770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57AE0-A78F-4C6F-A998-68B0F6793DB1}" type="datetimeFigureOut">
              <a:rPr lang="es-ES"/>
              <a:pPr>
                <a:defRPr/>
              </a:pPr>
              <a:t>29/10/2021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918E-9ED3-4C46-A515-D6B6BE4F1777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59EF4-1313-4F5F-A4FF-C631C4515096}" type="datetimeFigureOut">
              <a:rPr lang="es-ES"/>
              <a:pPr>
                <a:defRPr/>
              </a:pPr>
              <a:t>29/10/2021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EBAF8-A823-4403-96A2-60A39148D53D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6ECBD-E25B-46BA-AC94-1EE32AB38FFD}" type="datetimeFigureOut">
              <a:rPr lang="es-ES"/>
              <a:pPr>
                <a:defRPr/>
              </a:pPr>
              <a:t>29/10/2021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47655-E2DF-4A27-9EA3-42AD31EC2B65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43308-43DC-4585-80F9-892EE44F68F6}" type="datetimeFigureOut">
              <a:rPr lang="es-ES"/>
              <a:pPr>
                <a:defRPr/>
              </a:pPr>
              <a:t>29/10/2021</a:t>
            </a:fld>
            <a:endParaRPr lang="es-C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ECB8-5057-42BA-A54F-FD995C102322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09C98-8F5F-48D1-80C5-096F9F64592C}" type="datetimeFigureOut">
              <a:rPr lang="es-ES"/>
              <a:pPr>
                <a:defRPr/>
              </a:pPr>
              <a:t>29/10/2021</a:t>
            </a:fld>
            <a:endParaRPr lang="es-C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79E9D-A0CF-4516-999B-ED5111C6222F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DF036-B4F3-4240-9F7E-59E8F2467F06}" type="datetimeFigureOut">
              <a:rPr lang="es-ES"/>
              <a:pPr>
                <a:defRPr/>
              </a:pPr>
              <a:t>29/10/2021</a:t>
            </a:fld>
            <a:endParaRPr lang="es-C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3D0FD-97BC-4C22-8A68-785810A8D141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6F6EC-FC99-4C09-A52F-D19F72224975}" type="datetimeFigureOut">
              <a:rPr lang="es-ES"/>
              <a:pPr>
                <a:defRPr/>
              </a:pPr>
              <a:t>29/10/2021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C7DDB-A0EB-4009-89A5-FDE81ACA46B9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3C0D3-FB36-4877-9696-A01AF2FC8387}" type="datetimeFigureOut">
              <a:rPr lang="es-ES"/>
              <a:pPr>
                <a:defRPr/>
              </a:pPr>
              <a:t>29/10/2021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1F9CB-7B0C-4E2F-B8AA-02D616B5A255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2D635FE-FFEC-47F1-B2AB-9F990DBF00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1220679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51" imgH="351" progId="TCLayout.ActiveDocument.1">
                  <p:embed/>
                </p:oleObj>
              </mc:Choice>
              <mc:Fallback>
                <p:oleObj name="think-cell Slide" r:id="rId14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1331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E022FE-5DAC-4596-9CBA-D0DDC126EF56}" type="datetimeFigureOut">
              <a:rPr lang="es-ES"/>
              <a:pPr>
                <a:defRPr/>
              </a:pPr>
              <a:t>29/10/2021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F07E24-44C7-41F0-BEFD-C67FCA80681B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2.png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customXml" Target="../ink/ink2.xml"/><Relationship Id="rId5" Type="http://schemas.openxmlformats.org/officeDocument/2006/relationships/image" Target="../media/image13.emf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16.png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customXml" Target="../ink/ink1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0.emf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0.emf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23E9140-AA46-4156-9979-C96A4149EF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696824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23E9140-AA46-4156-9979-C96A4149EF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5" name="1 Título"/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s-CL" sz="3100" dirty="0"/>
              <a:t>Diseño Minero</a:t>
            </a:r>
            <a:br>
              <a:rPr lang="es-CL" sz="3100" dirty="0"/>
            </a:br>
            <a:br>
              <a:rPr lang="es-CL" sz="3100" dirty="0"/>
            </a:br>
            <a:r>
              <a:rPr lang="es-CL" sz="3100" dirty="0"/>
              <a:t>Calculo de Flota</a:t>
            </a:r>
            <a:endParaRPr lang="es-ES" sz="31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L" sz="2400" dirty="0">
                <a:solidFill>
                  <a:schemeClr val="tx1"/>
                </a:solidFill>
              </a:rPr>
              <a:t>Fernando Peirano </a:t>
            </a:r>
            <a:r>
              <a:rPr lang="es-CL" sz="2400" dirty="0" err="1">
                <a:solidFill>
                  <a:schemeClr val="tx1"/>
                </a:solidFill>
              </a:rPr>
              <a:t>Opazo</a:t>
            </a:r>
            <a:endParaRPr lang="es-CL" sz="2400" i="1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L" sz="24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L" sz="2400" dirty="0">
                <a:solidFill>
                  <a:schemeClr val="tx1"/>
                </a:solidFill>
              </a:rPr>
              <a:t>fpeirano@gmail.com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L" sz="2400" dirty="0">
              <a:solidFill>
                <a:schemeClr val="tx1"/>
              </a:solidFill>
            </a:endParaRPr>
          </a:p>
        </p:txBody>
      </p:sp>
      <p:pic>
        <p:nvPicPr>
          <p:cNvPr id="26627" name="Picture 2" descr="C:\Documents and Settings\Administrador\Mis documentos\U\Laboratorio DELPHOS\logo FCFM.jpg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466525" y="309562"/>
            <a:ext cx="6210950" cy="160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9248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A6DD4612-73E1-40FA-B18B-4F1E9F6D580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039604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5FE28C1-2235-46C6-BE1A-72A15EAF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 err="1"/>
              <a:t>Dimensionamiento</a:t>
            </a:r>
            <a:r>
              <a:rPr lang="en-GB" dirty="0"/>
              <a:t> de </a:t>
            </a:r>
            <a:r>
              <a:rPr lang="en-GB" dirty="0" err="1"/>
              <a:t>Perforación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7664D7-7F66-4D64-9287-7199CB040536}"/>
              </a:ext>
            </a:extLst>
          </p:cNvPr>
          <p:cNvSpPr txBox="1"/>
          <p:nvPr/>
        </p:nvSpPr>
        <p:spPr>
          <a:xfrm>
            <a:off x="457200" y="1600200"/>
            <a:ext cx="822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800" b="0" i="0" u="none" strike="noStrike" baseline="0" dirty="0">
                <a:latin typeface="CIDFont+F1"/>
              </a:rPr>
              <a:t>Dados los siguientes parámetros operacionales, determine el número de perforadoras para sostener una producción anual de 18 </a:t>
            </a:r>
            <a:r>
              <a:rPr lang="es-ES" sz="1800" b="0" i="0" u="none" strike="noStrike" baseline="0" dirty="0" err="1">
                <a:latin typeface="CIDFont+F1"/>
              </a:rPr>
              <a:t>Mtpa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85D59B-4338-4A55-839B-9DB0DF14181F}"/>
              </a:ext>
            </a:extLst>
          </p:cNvPr>
          <p:cNvSpPr txBox="1"/>
          <p:nvPr/>
        </p:nvSpPr>
        <p:spPr>
          <a:xfrm>
            <a:off x="457200" y="2429093"/>
            <a:ext cx="457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0" i="0" u="sng" strike="noStrike" baseline="0" dirty="0" err="1">
                <a:latin typeface="CIDFont+F2"/>
              </a:rPr>
              <a:t>Parámetros</a:t>
            </a:r>
            <a:r>
              <a:rPr lang="en-GB" sz="1800" b="0" i="0" u="sng" strike="noStrike" baseline="0" dirty="0">
                <a:latin typeface="CIDFont+F2"/>
              </a:rPr>
              <a:t> </a:t>
            </a:r>
            <a:r>
              <a:rPr lang="en-GB" sz="1800" b="0" i="0" u="sng" strike="noStrike" baseline="0" dirty="0" err="1">
                <a:latin typeface="CIDFont+F2"/>
              </a:rPr>
              <a:t>Diseño</a:t>
            </a:r>
            <a:r>
              <a:rPr lang="en-GB" sz="1800" b="0" i="0" u="sng" strike="noStrike" baseline="0" dirty="0">
                <a:latin typeface="CIDFont+F2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latin typeface="CIDFont+F2"/>
              </a:rPr>
              <a:t>Burden: 9 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 err="1">
                <a:latin typeface="CIDFont+F2"/>
              </a:rPr>
              <a:t>Espaciamiento</a:t>
            </a:r>
            <a:r>
              <a:rPr lang="en-GB" sz="1800" b="0" i="0" u="none" strike="noStrike" baseline="0" dirty="0">
                <a:latin typeface="CIDFont+F2"/>
              </a:rPr>
              <a:t>: 8 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latin typeface="CIDFont+F2"/>
              </a:rPr>
              <a:t>Altura de Banco: 10 </a:t>
            </a:r>
            <a:r>
              <a:rPr lang="en-GB" sz="1800" b="0" i="0" u="none" strike="noStrike" baseline="0" dirty="0" err="1">
                <a:latin typeface="CIDFont+F2"/>
              </a:rPr>
              <a:t>mts</a:t>
            </a:r>
            <a:endParaRPr lang="en-GB" sz="1800" b="0" i="0" u="none" strike="noStrike" baseline="0" dirty="0">
              <a:latin typeface="CIDFont+F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 err="1">
                <a:latin typeface="CIDFont+F2"/>
              </a:rPr>
              <a:t>Pasadura</a:t>
            </a:r>
            <a:r>
              <a:rPr lang="en-GB" sz="1800" b="0" i="0" u="none" strike="noStrike" baseline="0" dirty="0">
                <a:latin typeface="CIDFont+F2"/>
              </a:rPr>
              <a:t> 2 </a:t>
            </a:r>
            <a:r>
              <a:rPr lang="en-GB" sz="1800" b="0" i="0" u="none" strike="noStrike" baseline="0" dirty="0" err="1">
                <a:latin typeface="CIDFont+F2"/>
              </a:rPr>
              <a:t>mts</a:t>
            </a:r>
            <a:endParaRPr lang="en-GB" sz="1800" b="0" i="0" u="none" strike="noStrike" baseline="0" dirty="0">
              <a:latin typeface="CIDFont+F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 err="1">
                <a:latin typeface="CIDFont+F2"/>
              </a:rPr>
              <a:t>Densidad</a:t>
            </a:r>
            <a:r>
              <a:rPr lang="en-GB" sz="1800" b="0" i="0" u="none" strike="noStrike" baseline="0" dirty="0">
                <a:latin typeface="CIDFont+F2"/>
              </a:rPr>
              <a:t>: 2.5 t/m3</a:t>
            </a:r>
          </a:p>
          <a:p>
            <a:pPr algn="l"/>
            <a:r>
              <a:rPr lang="en-GB" sz="1800" b="0" i="0" u="sng" strike="noStrike" baseline="0" dirty="0" err="1">
                <a:latin typeface="CIDFont+F2"/>
              </a:rPr>
              <a:t>Parámetros</a:t>
            </a:r>
            <a:r>
              <a:rPr lang="en-GB" sz="1800" b="0" i="0" u="sng" strike="noStrike" baseline="0" dirty="0">
                <a:latin typeface="CIDFont+F2"/>
              </a:rPr>
              <a:t> </a:t>
            </a:r>
            <a:r>
              <a:rPr lang="en-GB" sz="1800" b="0" i="0" u="sng" strike="noStrike" baseline="0" dirty="0" err="1">
                <a:latin typeface="CIDFont+F2"/>
              </a:rPr>
              <a:t>Operacionales</a:t>
            </a:r>
            <a:r>
              <a:rPr lang="en-GB" sz="1800" b="0" i="0" u="sng" strike="noStrike" baseline="0" dirty="0">
                <a:latin typeface="CIDFont+F2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CIDFont+F2"/>
              </a:rPr>
              <a:t>Velocidad de perforación: 26 m/</a:t>
            </a:r>
            <a:r>
              <a:rPr lang="es-ES" sz="1800" b="0" i="0" u="none" strike="noStrike" baseline="0" dirty="0" err="1">
                <a:latin typeface="CIDFont+F2"/>
              </a:rPr>
              <a:t>h_ef</a:t>
            </a:r>
            <a:endParaRPr lang="es-ES" sz="1800" b="0" i="0" u="none" strike="noStrike" baseline="0" dirty="0">
              <a:latin typeface="CIDFont+F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 err="1">
                <a:latin typeface="CIDFont+F2"/>
              </a:rPr>
              <a:t>Disponibilidad</a:t>
            </a:r>
            <a:r>
              <a:rPr lang="en-GB" sz="1800" b="0" i="0" u="none" strike="noStrike" baseline="0" dirty="0">
                <a:latin typeface="CIDFont+F2"/>
              </a:rPr>
              <a:t> </a:t>
            </a:r>
            <a:r>
              <a:rPr lang="en-GB" sz="1800" b="0" i="0" u="none" strike="noStrike" baseline="0" dirty="0" err="1">
                <a:latin typeface="CIDFont+F2"/>
              </a:rPr>
              <a:t>Mecánica</a:t>
            </a:r>
            <a:r>
              <a:rPr lang="en-GB" sz="1800" b="0" i="0" u="none" strike="noStrike" baseline="0" dirty="0">
                <a:latin typeface="CIDFont+F2"/>
              </a:rPr>
              <a:t>: 75%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b="0" i="0" u="none" strike="noStrike" baseline="0" dirty="0">
                <a:latin typeface="CIDFont+F2"/>
              </a:rPr>
              <a:t>Horas nominales turno: 12 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b="0" i="0" u="none" strike="noStrike" baseline="0" dirty="0">
                <a:latin typeface="CIDFont+F2"/>
              </a:rPr>
              <a:t>Horas Operativas turno: 10 h_op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dirty="0">
                <a:latin typeface="CIDFont+F2"/>
              </a:rPr>
              <a:t>Factor Operacional: 60% (h_ef / h_op)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4FE638-A08C-482D-8A94-36CD206D1D55}"/>
              </a:ext>
            </a:extLst>
          </p:cNvPr>
          <p:cNvSpPr txBox="1"/>
          <p:nvPr/>
        </p:nvSpPr>
        <p:spPr>
          <a:xfrm>
            <a:off x="4782988" y="2901527"/>
            <a:ext cx="4320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latin typeface="CIDFont+F2"/>
              </a:rPr>
              <a:t>Ton 1 </a:t>
            </a:r>
            <a:r>
              <a:rPr lang="fr-FR" sz="1800" b="0" i="0" u="none" strike="noStrike" baseline="0" dirty="0" err="1">
                <a:latin typeface="CIDFont+F2"/>
              </a:rPr>
              <a:t>Pozo</a:t>
            </a:r>
            <a:r>
              <a:rPr lang="fr-FR" sz="1800" b="0" i="0" u="none" strike="noStrike" baseline="0" dirty="0">
                <a:latin typeface="CIDFont+F2"/>
              </a:rPr>
              <a:t> = B x E x A x D = 1,800 t/</a:t>
            </a:r>
            <a:r>
              <a:rPr lang="fr-FR" sz="1800" b="0" i="0" u="none" strike="noStrike" baseline="0" dirty="0" err="1">
                <a:latin typeface="CIDFont+F2"/>
              </a:rPr>
              <a:t>pozo</a:t>
            </a:r>
            <a:endParaRPr lang="fr-FR" sz="1800" b="0" i="0" u="none" strike="noStrike" baseline="0" dirty="0">
              <a:latin typeface="CIDFont+F2"/>
            </a:endParaRPr>
          </a:p>
          <a:p>
            <a:pPr algn="l"/>
            <a:r>
              <a:rPr lang="es-ES" sz="1800" b="0" i="0" u="none" strike="noStrike" baseline="0" dirty="0">
                <a:latin typeface="CIDFont+F2"/>
              </a:rPr>
              <a:t>Se requiere 10,000 pozos durante el año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D69CE4-321A-427D-BA85-D5A1B620771C}"/>
              </a:ext>
            </a:extLst>
          </p:cNvPr>
          <p:cNvSpPr txBox="1"/>
          <p:nvPr/>
        </p:nvSpPr>
        <p:spPr>
          <a:xfrm>
            <a:off x="4777680" y="4066775"/>
            <a:ext cx="4114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 err="1">
                <a:latin typeface="CIDFont+F2"/>
              </a:rPr>
              <a:t>Cuantos</a:t>
            </a:r>
            <a:r>
              <a:rPr lang="en-US" sz="1800" b="0" i="0" u="none" strike="noStrike" baseline="0" dirty="0">
                <a:latin typeface="CIDFont+F2"/>
              </a:rPr>
              <a:t> metros y horas para </a:t>
            </a:r>
            <a:r>
              <a:rPr lang="en-US" sz="1800" b="0" i="0" u="none" strike="noStrike" baseline="0" dirty="0" err="1">
                <a:latin typeface="CIDFont+F2"/>
              </a:rPr>
              <a:t>perforarlos</a:t>
            </a:r>
            <a:r>
              <a:rPr lang="en-US" sz="1800" b="0" i="0" u="none" strike="noStrike" baseline="0" dirty="0">
                <a:latin typeface="CIDFont+F2"/>
              </a:rPr>
              <a:t>?</a:t>
            </a:r>
          </a:p>
          <a:p>
            <a:pPr algn="l"/>
            <a:r>
              <a:rPr lang="pl-PL" sz="1800" b="0" i="0" u="none" strike="noStrike" baseline="0" dirty="0">
                <a:latin typeface="CIDFont+F2"/>
              </a:rPr>
              <a:t>M</a:t>
            </a:r>
            <a:r>
              <a:rPr lang="en-US" sz="1800" b="0" i="0" u="none" strike="noStrike" baseline="0" dirty="0" err="1">
                <a:latin typeface="CIDFont+F2"/>
              </a:rPr>
              <a:t>etros</a:t>
            </a:r>
            <a:r>
              <a:rPr lang="en-US" sz="1800" b="0" i="0" u="none" strike="noStrike" baseline="0" dirty="0">
                <a:latin typeface="CIDFont+F2"/>
              </a:rPr>
              <a:t> de</a:t>
            </a:r>
            <a:r>
              <a:rPr lang="pl-PL" sz="1800" b="0" i="0" u="none" strike="noStrike" baseline="0" dirty="0">
                <a:latin typeface="CIDFont+F2"/>
              </a:rPr>
              <a:t> 1 Pozo = A+P = 12 m</a:t>
            </a:r>
          </a:p>
          <a:p>
            <a:pPr algn="l"/>
            <a:r>
              <a:rPr lang="es-ES" sz="1800" b="0" i="0" u="none" strike="noStrike" baseline="0" dirty="0">
                <a:latin typeface="CIDFont+F2"/>
              </a:rPr>
              <a:t>Se requiere 120,000 m perforados durante el año</a:t>
            </a:r>
          </a:p>
          <a:p>
            <a:pPr algn="l"/>
            <a:r>
              <a:rPr lang="es-ES" sz="1800" b="0" i="0" u="none" strike="noStrike" baseline="0" dirty="0">
                <a:latin typeface="CIDFont+F2"/>
              </a:rPr>
              <a:t>Demorará 4,615 </a:t>
            </a:r>
            <a:r>
              <a:rPr lang="es-ES" sz="1800" b="0" i="0" u="none" strike="noStrike" baseline="0" dirty="0" err="1">
                <a:latin typeface="CIDFont+F2"/>
              </a:rPr>
              <a:t>h_ef</a:t>
            </a:r>
            <a:r>
              <a:rPr lang="es-ES" sz="1800" b="0" i="0" u="none" strike="noStrike" baseline="0" dirty="0">
                <a:latin typeface="CIDFont+F2"/>
              </a:rPr>
              <a:t> en perforar todos los </a:t>
            </a:r>
            <a:r>
              <a:rPr lang="en-GB" sz="1800" b="0" i="0" u="none" strike="noStrike" baseline="0" dirty="0" err="1">
                <a:latin typeface="CIDFont+F2"/>
              </a:rPr>
              <a:t>pozos</a:t>
            </a:r>
            <a:endParaRPr lang="en-GB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9C6B4C1-31D8-420F-87DC-020028D2CFDA}"/>
              </a:ext>
            </a:extLst>
          </p:cNvPr>
          <p:cNvSpPr/>
          <p:nvPr/>
        </p:nvSpPr>
        <p:spPr>
          <a:xfrm>
            <a:off x="3779912" y="3055320"/>
            <a:ext cx="720080" cy="373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D3B49DF9-33B0-4585-924D-E811F68595DF}"/>
              </a:ext>
            </a:extLst>
          </p:cNvPr>
          <p:cNvSpPr/>
          <p:nvPr/>
        </p:nvSpPr>
        <p:spPr>
          <a:xfrm>
            <a:off x="6588224" y="3611562"/>
            <a:ext cx="792088" cy="408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434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FC9838D-DF6B-4B49-905A-6DB5F28F0B1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33913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E1706-062D-4699-93D0-89F42753D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 err="1"/>
              <a:t>Dimensionamiento</a:t>
            </a:r>
            <a:r>
              <a:rPr lang="en-GB" dirty="0"/>
              <a:t> de </a:t>
            </a:r>
            <a:r>
              <a:rPr lang="en-GB" dirty="0" err="1"/>
              <a:t>Perforacion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DECDE2-B1B0-4F94-B40B-F8C3509DACFB}"/>
              </a:ext>
            </a:extLst>
          </p:cNvPr>
          <p:cNvSpPr txBox="1"/>
          <p:nvPr/>
        </p:nvSpPr>
        <p:spPr>
          <a:xfrm>
            <a:off x="457200" y="1604020"/>
            <a:ext cx="36107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0" i="0" u="none" strike="noStrike" baseline="0" dirty="0" err="1">
                <a:latin typeface="CIDFont+F2"/>
              </a:rPr>
              <a:t>Parámetros</a:t>
            </a:r>
            <a:r>
              <a:rPr lang="en-GB" sz="1800" b="0" i="0" u="none" strike="noStrike" baseline="0" dirty="0">
                <a:latin typeface="CIDFont+F2"/>
              </a:rPr>
              <a:t> </a:t>
            </a:r>
            <a:r>
              <a:rPr lang="en-GB" sz="1800" b="0" i="0" u="none" strike="noStrike" baseline="0" dirty="0" err="1">
                <a:latin typeface="CIDFont+F2"/>
              </a:rPr>
              <a:t>Operacionales</a:t>
            </a:r>
            <a:r>
              <a:rPr lang="en-GB" sz="1800" b="0" i="0" u="none" strike="noStrike" baseline="0" dirty="0">
                <a:latin typeface="CIDFont+F2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CIDFont+F2"/>
              </a:rPr>
              <a:t>Velocidad de perforación: 26 m/h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 err="1">
                <a:latin typeface="CIDFont+F2"/>
              </a:rPr>
              <a:t>Disponibilidad</a:t>
            </a:r>
            <a:r>
              <a:rPr lang="en-GB" sz="1800" b="0" i="0" u="none" strike="noStrike" baseline="0" dirty="0">
                <a:latin typeface="CIDFont+F2"/>
              </a:rPr>
              <a:t> </a:t>
            </a:r>
            <a:r>
              <a:rPr lang="en-GB" sz="1800" b="0" i="0" u="none" strike="noStrike" baseline="0" dirty="0" err="1">
                <a:latin typeface="CIDFont+F2"/>
              </a:rPr>
              <a:t>Mecánica</a:t>
            </a:r>
            <a:r>
              <a:rPr lang="en-GB" sz="1800" b="0" i="0" u="none" strike="noStrike" baseline="0" dirty="0">
                <a:latin typeface="CIDFont+F2"/>
              </a:rPr>
              <a:t>: 80%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b="0" i="0" u="none" strike="noStrike" baseline="0" dirty="0">
                <a:latin typeface="CIDFont+F2"/>
              </a:rPr>
              <a:t>Horas nominales turno: 12 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b="0" i="0" u="none" strike="noStrike" baseline="0" dirty="0">
                <a:latin typeface="CIDFont+F2"/>
              </a:rPr>
              <a:t>Horas operativas turno: 10 h_op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b="0" i="0" u="none" strike="noStrike" baseline="0" dirty="0">
                <a:latin typeface="CIDFont+F2"/>
              </a:rPr>
              <a:t>Horas Efectivas turno: 6 h_ef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8C316-FF47-434E-B93F-660C1307C46B}"/>
              </a:ext>
            </a:extLst>
          </p:cNvPr>
          <p:cNvSpPr txBox="1"/>
          <p:nvPr/>
        </p:nvSpPr>
        <p:spPr>
          <a:xfrm>
            <a:off x="4211960" y="1604020"/>
            <a:ext cx="4572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CIDFont+F2"/>
              </a:rPr>
              <a:t>En 1 año tenemos 24 x 365 horas = 8760 </a:t>
            </a:r>
            <a:r>
              <a:rPr lang="es-ES" sz="1800" b="0" i="0" u="none" strike="noStrike" baseline="0" dirty="0" err="1">
                <a:latin typeface="CIDFont+F2"/>
              </a:rPr>
              <a:t>hrs</a:t>
            </a:r>
            <a:endParaRPr lang="es-ES" sz="1800" b="0" i="0" u="none" strike="noStrike" baseline="0" dirty="0">
              <a:latin typeface="CIDFont+F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CIDFont+F2"/>
              </a:rPr>
              <a:t>Del total de horas, solo el 80% del tiempo la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CIDFont+F2"/>
              </a:rPr>
              <a:t>máquina estará disponible, es decir 7,008 </a:t>
            </a:r>
            <a:r>
              <a:rPr lang="es-ES" sz="1800" b="0" i="0" u="none" strike="noStrike" baseline="0" dirty="0" err="1">
                <a:latin typeface="CIDFont+F2"/>
              </a:rPr>
              <a:t>hrs</a:t>
            </a:r>
            <a:endParaRPr lang="es-ES" sz="1800" b="0" i="0" u="none" strike="noStrike" baseline="0" dirty="0">
              <a:latin typeface="CIDFont+F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CIDFont+F2"/>
              </a:rPr>
              <a:t>Además, de esas 7,008 horas disponibles, la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CIDFont+F2"/>
              </a:rPr>
              <a:t>Su utilización será </a:t>
            </a:r>
            <a:r>
              <a:rPr lang="en-GB" sz="1800" b="0" i="0" u="none" strike="noStrike" baseline="0" dirty="0">
                <a:latin typeface="CIDFont+F2"/>
              </a:rPr>
              <a:t>de (10/12) = 83%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err="1">
                <a:latin typeface="CIDFont+F2"/>
              </a:rPr>
              <a:t>Su</a:t>
            </a:r>
            <a:r>
              <a:rPr lang="en-GB" dirty="0">
                <a:latin typeface="CIDFont+F2"/>
              </a:rPr>
              <a:t> Factor </a:t>
            </a:r>
            <a:r>
              <a:rPr lang="en-GB" dirty="0" err="1">
                <a:latin typeface="CIDFont+F2"/>
              </a:rPr>
              <a:t>Operacional</a:t>
            </a:r>
            <a:r>
              <a:rPr lang="en-GB" dirty="0">
                <a:latin typeface="CIDFont+F2"/>
              </a:rPr>
              <a:t> (</a:t>
            </a:r>
            <a:r>
              <a:rPr lang="en-GB" dirty="0" err="1">
                <a:latin typeface="CIDFont+F2"/>
              </a:rPr>
              <a:t>h_ef</a:t>
            </a:r>
            <a:r>
              <a:rPr lang="en-GB" dirty="0">
                <a:latin typeface="CIDFont+F2"/>
              </a:rPr>
              <a:t> / </a:t>
            </a:r>
            <a:r>
              <a:rPr lang="en-GB" dirty="0" err="1">
                <a:latin typeface="CIDFont+F2"/>
              </a:rPr>
              <a:t>h_op</a:t>
            </a:r>
            <a:r>
              <a:rPr lang="en-GB" dirty="0">
                <a:latin typeface="CIDFont+F2"/>
              </a:rPr>
              <a:t>) = 60%</a:t>
            </a:r>
            <a:endParaRPr lang="en-GB" sz="1800" b="0" i="0" u="none" strike="noStrike" baseline="0" dirty="0">
              <a:latin typeface="CIDFont+F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CIDFont+F2"/>
              </a:rPr>
              <a:t>Es decir, en un año las horas efectivas son: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 err="1">
                <a:latin typeface="CIDFont+F2"/>
              </a:rPr>
              <a:t>H_ef</a:t>
            </a:r>
            <a:r>
              <a:rPr lang="en-GB" sz="1800" b="0" i="0" u="none" strike="noStrike" baseline="0" dirty="0">
                <a:latin typeface="CIDFont+F2"/>
              </a:rPr>
              <a:t> = 8760*80%*83%*60% = 3,504 </a:t>
            </a:r>
            <a:r>
              <a:rPr lang="en-GB" sz="1800" b="0" i="0" u="none" strike="noStrike" baseline="0" dirty="0" err="1">
                <a:latin typeface="CIDFont+F2"/>
              </a:rPr>
              <a:t>h_ef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D703B2-091D-4B94-ADF9-B4B14165F27E}"/>
              </a:ext>
            </a:extLst>
          </p:cNvPr>
          <p:cNvSpPr txBox="1"/>
          <p:nvPr/>
        </p:nvSpPr>
        <p:spPr>
          <a:xfrm>
            <a:off x="683568" y="4581128"/>
            <a:ext cx="77768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0" i="0" u="none" strike="noStrike" baseline="0" dirty="0">
                <a:latin typeface="CIDFont+F2"/>
              </a:rPr>
              <a:t>Dividimos las horas requeridas por las horas por equipo:</a:t>
            </a:r>
          </a:p>
          <a:p>
            <a:pPr algn="ctr"/>
            <a:r>
              <a:rPr lang="pt-BR" sz="2400" b="0" i="0" u="none" strike="noStrike" baseline="0" dirty="0">
                <a:latin typeface="CIDFont+F2"/>
              </a:rPr>
              <a:t>N° Equipos = 4615 / 3504 = 1.32 perforadoras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0CFDD6-B572-4592-8DE6-A05BEF72B595}"/>
              </a:ext>
            </a:extLst>
          </p:cNvPr>
          <p:cNvSpPr txBox="1"/>
          <p:nvPr/>
        </p:nvSpPr>
        <p:spPr>
          <a:xfrm>
            <a:off x="683568" y="5435714"/>
            <a:ext cx="4536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dirty="0">
                <a:latin typeface="CIDFont+F2"/>
              </a:rPr>
              <a:t>Nos quedamos con 1 o dos perforadoras?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862902-73F6-4E88-83C6-522457C2C337}"/>
              </a:ext>
            </a:extLst>
          </p:cNvPr>
          <p:cNvSpPr txBox="1"/>
          <p:nvPr/>
        </p:nvSpPr>
        <p:spPr>
          <a:xfrm>
            <a:off x="683568" y="5945698"/>
            <a:ext cx="4536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dirty="0">
                <a:latin typeface="CIDFont+F2"/>
              </a:rPr>
              <a:t>Y para la Perforación de </a:t>
            </a:r>
            <a:r>
              <a:rPr lang="es-ES" dirty="0" err="1">
                <a:latin typeface="CIDFont+F2"/>
              </a:rPr>
              <a:t>Pre-corte</a:t>
            </a:r>
            <a:r>
              <a:rPr lang="es-ES" dirty="0">
                <a:latin typeface="CIDFont+F2"/>
              </a:rPr>
              <a:t>?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4FE194-89BF-483F-9DD5-9DF74CE2FA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539"/>
          <a:stretch/>
        </p:blipFill>
        <p:spPr>
          <a:xfrm>
            <a:off x="5580112" y="5253980"/>
            <a:ext cx="1636837" cy="15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99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A728C80F-B41F-4F15-B523-E24ABF9BC55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5826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92244CC-7824-45EA-8F1B-42C4E0682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 err="1"/>
              <a:t>Dimensionamiento</a:t>
            </a:r>
            <a:r>
              <a:rPr lang="en-GB" dirty="0"/>
              <a:t> de </a:t>
            </a:r>
            <a:r>
              <a:rPr lang="en-GB" dirty="0" err="1"/>
              <a:t>Perforación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41D2-3053-4884-AF89-8D9250FBA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593C12-39F6-4566-BB23-C55A3D80B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1589161"/>
            <a:ext cx="8229599" cy="49377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D72F00-4C98-4DAD-919A-808D60BE3305}"/>
              </a:ext>
            </a:extLst>
          </p:cNvPr>
          <p:cNvSpPr txBox="1"/>
          <p:nvPr/>
        </p:nvSpPr>
        <p:spPr>
          <a:xfrm>
            <a:off x="611560" y="119944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Ejemplo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824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88BEAAA8-92F1-427E-BC49-4A85BCF3F75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24821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6A0855B-9FA6-4159-AB00-11971164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 err="1"/>
              <a:t>Dimensionamiento</a:t>
            </a:r>
            <a:r>
              <a:rPr lang="en-GB" dirty="0"/>
              <a:t> De </a:t>
            </a:r>
            <a:r>
              <a:rPr lang="en-GB" dirty="0" err="1"/>
              <a:t>Carguío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FAFCD3-D2E4-419C-9711-5B8F9D5F7A92}"/>
              </a:ext>
            </a:extLst>
          </p:cNvPr>
          <p:cNvSpPr txBox="1"/>
          <p:nvPr/>
        </p:nvSpPr>
        <p:spPr>
          <a:xfrm>
            <a:off x="457200" y="1600200"/>
            <a:ext cx="8229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800" b="0" i="0" u="none" strike="noStrike" baseline="0" dirty="0">
                <a:latin typeface="CIDFont+F1"/>
              </a:rPr>
              <a:t>¿Qué necesito saber para estimar la cantidad de palas requeridas?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 err="1">
                <a:latin typeface="CIDFont+F1"/>
              </a:rPr>
              <a:t>Tonelaje</a:t>
            </a:r>
            <a:r>
              <a:rPr lang="en-GB" sz="1800" b="0" i="0" u="none" strike="noStrike" baseline="0" dirty="0">
                <a:latin typeface="CIDFont+F1"/>
              </a:rPr>
              <a:t> a mover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u="none" strike="noStrike" baseline="0" dirty="0">
                <a:latin typeface="CIDFont+F2"/>
              </a:rPr>
              <a:t>Plan </a:t>
            </a:r>
            <a:r>
              <a:rPr lang="en-GB" b="0" i="0" u="none" strike="noStrike" baseline="0" dirty="0" err="1">
                <a:latin typeface="CIDFont+F2"/>
              </a:rPr>
              <a:t>Minero</a:t>
            </a:r>
            <a:endParaRPr lang="en-GB" b="0" i="0" u="none" strike="noStrike" baseline="0" dirty="0">
              <a:latin typeface="CIDFont+F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CIDFont+F1"/>
              </a:rPr>
              <a:t>Cuanto me demoro en cargar un equipo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u="none" strike="noStrike" baseline="0" dirty="0" err="1">
                <a:latin typeface="CIDFont+F2"/>
              </a:rPr>
              <a:t>Capacidad</a:t>
            </a:r>
            <a:r>
              <a:rPr lang="en-GB" b="0" i="0" u="none" strike="noStrike" baseline="0" dirty="0">
                <a:latin typeface="CIDFont+F2"/>
              </a:rPr>
              <a:t> </a:t>
            </a:r>
            <a:r>
              <a:rPr lang="en-GB" b="0" i="0" u="none" strike="noStrike" baseline="0" dirty="0" err="1">
                <a:latin typeface="CIDFont+F2"/>
              </a:rPr>
              <a:t>Balde</a:t>
            </a:r>
            <a:endParaRPr lang="en-GB" b="0" i="0" u="none" strike="noStrike" baseline="0" dirty="0">
              <a:latin typeface="CIDFont+F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0" i="0" u="none" strike="noStrike" baseline="0" dirty="0">
                <a:latin typeface="CIDFont+F2"/>
              </a:rPr>
              <a:t>Capacidad Camión Número de pases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u="none" strike="noStrike" baseline="0" dirty="0" err="1">
                <a:latin typeface="CIDFont+F2"/>
              </a:rPr>
              <a:t>Velocidad</a:t>
            </a:r>
            <a:r>
              <a:rPr lang="en-GB" b="0" i="0" u="none" strike="noStrike" baseline="0" dirty="0">
                <a:latin typeface="CIDFont+F2"/>
              </a:rPr>
              <a:t> de </a:t>
            </a:r>
            <a:r>
              <a:rPr lang="en-GB" b="0" i="0" u="none" strike="noStrike" baseline="0" dirty="0" err="1">
                <a:latin typeface="CIDFont+F2"/>
              </a:rPr>
              <a:t>pase</a:t>
            </a:r>
            <a:endParaRPr lang="en-GB" b="0" i="0" u="none" strike="noStrike" baseline="0" dirty="0">
              <a:latin typeface="CIDFont+F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u="none" strike="noStrike" baseline="0" dirty="0" err="1">
                <a:latin typeface="CIDFont+F2"/>
              </a:rPr>
              <a:t>Esperas</a:t>
            </a:r>
            <a:r>
              <a:rPr lang="en-GB" b="0" i="0" u="none" strike="noStrike" baseline="0" dirty="0">
                <a:latin typeface="CIDFont+F2"/>
              </a:rPr>
              <a:t> dentro del </a:t>
            </a:r>
            <a:r>
              <a:rPr lang="en-GB" b="0" i="0" u="none" strike="noStrike" baseline="0" dirty="0" err="1">
                <a:latin typeface="CIDFont+F2"/>
              </a:rPr>
              <a:t>ciclo</a:t>
            </a:r>
            <a:endParaRPr lang="en-GB" b="0" i="0" u="none" strike="noStrike" baseline="0" dirty="0">
              <a:latin typeface="CIDFont+F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CIDFont+F1"/>
              </a:rPr>
              <a:t>¿Cuántas horas realmente se trabaja en un día?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u="none" strike="noStrike" baseline="0" dirty="0" err="1">
                <a:latin typeface="CIDFont+F2"/>
              </a:rPr>
              <a:t>Utilización</a:t>
            </a:r>
            <a:endParaRPr lang="en-GB" b="0" i="0" u="none" strike="noStrike" baseline="0" dirty="0">
              <a:latin typeface="CIDFont+F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CIDFont+F1"/>
              </a:rPr>
              <a:t>Del total de horas, ¿cuántas estará la máquina Disponible?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u="none" strike="noStrike" baseline="0" dirty="0" err="1">
                <a:latin typeface="CIDFont+F2"/>
              </a:rPr>
              <a:t>Disponibilidad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ECB015-E235-44C2-B22A-62FD23091B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64" r="53947" b="49518"/>
          <a:stretch/>
        </p:blipFill>
        <p:spPr>
          <a:xfrm>
            <a:off x="5652119" y="2060848"/>
            <a:ext cx="3268649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22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0CD3FC1-BDF1-4A62-8437-3949E172F71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0CD3FC1-BDF1-4A62-8437-3949E172F7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8638803-B2D7-4BD3-98BB-944FB908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 err="1"/>
              <a:t>Dimensionamiento</a:t>
            </a:r>
            <a:r>
              <a:rPr lang="en-GB" dirty="0"/>
              <a:t> De </a:t>
            </a:r>
            <a:r>
              <a:rPr lang="en-GB" dirty="0" err="1"/>
              <a:t>Carguío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7D087B-A48F-4393-8393-B25EEC03DF01}"/>
              </a:ext>
            </a:extLst>
          </p:cNvPr>
          <p:cNvSpPr txBox="1"/>
          <p:nvPr/>
        </p:nvSpPr>
        <p:spPr>
          <a:xfrm>
            <a:off x="457200" y="1600200"/>
            <a:ext cx="822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800" b="0" i="0" u="none" strike="noStrike" baseline="0" dirty="0">
                <a:latin typeface="CIDFont+F1"/>
              </a:rPr>
              <a:t>Dados los siguientes parámetros operacionales, determine el número de palas para sostener una producción </a:t>
            </a:r>
            <a:r>
              <a:rPr lang="en-GB" sz="1800" b="0" i="0" u="none" strike="noStrike" baseline="0" dirty="0" err="1">
                <a:latin typeface="CIDFont+F1"/>
              </a:rPr>
              <a:t>anual</a:t>
            </a:r>
            <a:r>
              <a:rPr lang="en-GB" sz="1800" b="0" i="0" u="none" strike="noStrike" baseline="0" dirty="0">
                <a:latin typeface="CIDFont+F1"/>
              </a:rPr>
              <a:t> de 18 Mtpa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68AC4F-BD9E-4056-B6E6-12A64BBF7660}"/>
              </a:ext>
            </a:extLst>
          </p:cNvPr>
          <p:cNvSpPr txBox="1"/>
          <p:nvPr/>
        </p:nvSpPr>
        <p:spPr>
          <a:xfrm>
            <a:off x="457200" y="2429093"/>
            <a:ext cx="4572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0" i="0" u="sng" strike="noStrike" baseline="0" dirty="0" err="1">
                <a:latin typeface="CIDFont+F2"/>
              </a:rPr>
              <a:t>Parámetros</a:t>
            </a:r>
            <a:r>
              <a:rPr lang="en-GB" sz="1800" b="0" i="0" u="sng" strike="noStrike" baseline="0" dirty="0">
                <a:latin typeface="CIDFont+F2"/>
              </a:rPr>
              <a:t> </a:t>
            </a:r>
            <a:r>
              <a:rPr lang="en-GB" sz="1800" b="0" i="0" u="sng" strike="noStrike" baseline="0" dirty="0" err="1">
                <a:latin typeface="CIDFont+F2"/>
              </a:rPr>
              <a:t>Equipos</a:t>
            </a:r>
            <a:r>
              <a:rPr lang="en-GB" sz="1800" b="0" i="0" u="sng" strike="noStrike" baseline="0" dirty="0">
                <a:latin typeface="CIDFont+F2"/>
              </a:rPr>
              <a:t>/Material: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 err="1">
                <a:latin typeface="CIDFont+F2"/>
              </a:rPr>
              <a:t>Capacidad</a:t>
            </a:r>
            <a:r>
              <a:rPr lang="en-GB" sz="1800" b="0" i="0" u="none" strike="noStrike" baseline="0" dirty="0">
                <a:latin typeface="CIDFont+F2"/>
              </a:rPr>
              <a:t> </a:t>
            </a:r>
            <a:r>
              <a:rPr lang="en-GB" sz="1800" b="0" i="0" u="none" strike="noStrike" baseline="0" dirty="0" err="1">
                <a:latin typeface="CIDFont+F2"/>
              </a:rPr>
              <a:t>Balde</a:t>
            </a:r>
            <a:r>
              <a:rPr lang="en-GB" sz="1800" b="0" i="0" u="none" strike="noStrike" baseline="0" dirty="0">
                <a:latin typeface="CIDFont+F2"/>
              </a:rPr>
              <a:t>: 12 m3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CIDFont+F2"/>
              </a:rPr>
              <a:t>Capacidad Max Camión: 100 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 err="1">
                <a:latin typeface="CIDFont+F2"/>
              </a:rPr>
              <a:t>Densidad</a:t>
            </a:r>
            <a:r>
              <a:rPr lang="en-GB" sz="1800" b="0" i="0" u="none" strike="noStrike" baseline="0" dirty="0">
                <a:latin typeface="CIDFont+F2"/>
              </a:rPr>
              <a:t> Roca: 2.5 t/m3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 err="1">
                <a:latin typeface="CIDFont+F2"/>
              </a:rPr>
              <a:t>Esponjamiento</a:t>
            </a:r>
            <a:r>
              <a:rPr lang="en-GB" sz="1800" b="0" i="0" u="none" strike="noStrike" baseline="0" dirty="0">
                <a:latin typeface="CIDFont+F2"/>
              </a:rPr>
              <a:t>: 50%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latin typeface="CIDFont+F2"/>
              </a:rPr>
              <a:t>Factor de </a:t>
            </a:r>
            <a:r>
              <a:rPr lang="en-GB" sz="1800" b="0" i="0" u="none" strike="noStrike" baseline="0" dirty="0" err="1">
                <a:latin typeface="CIDFont+F2"/>
              </a:rPr>
              <a:t>llenado</a:t>
            </a:r>
            <a:r>
              <a:rPr lang="en-GB" sz="1800" b="0" i="0" u="none" strike="noStrike" baseline="0" dirty="0">
                <a:latin typeface="CIDFont+F2"/>
              </a:rPr>
              <a:t>: 90%</a:t>
            </a:r>
          </a:p>
          <a:p>
            <a:pPr algn="l"/>
            <a:r>
              <a:rPr lang="en-GB" sz="1800" b="0" i="0" u="sng" strike="noStrike" baseline="0" dirty="0" err="1">
                <a:latin typeface="CIDFont+F2"/>
              </a:rPr>
              <a:t>Parámetros</a:t>
            </a:r>
            <a:r>
              <a:rPr lang="en-GB" sz="1800" b="0" i="0" u="sng" strike="noStrike" baseline="0" dirty="0">
                <a:latin typeface="CIDFont+F2"/>
              </a:rPr>
              <a:t> </a:t>
            </a:r>
            <a:r>
              <a:rPr lang="en-GB" sz="1800" b="0" i="0" u="sng" strike="noStrike" baseline="0" dirty="0" err="1">
                <a:latin typeface="CIDFont+F2"/>
              </a:rPr>
              <a:t>Operacionales</a:t>
            </a:r>
            <a:r>
              <a:rPr lang="en-GB" sz="1800" b="0" i="0" u="sng" strike="noStrike" baseline="0" dirty="0">
                <a:latin typeface="CIDFont+F2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CIDFont+F2"/>
              </a:rPr>
              <a:t>Tiempo por pase: 45 </a:t>
            </a:r>
            <a:r>
              <a:rPr lang="es-ES" sz="1800" b="0" i="0" u="none" strike="noStrike" baseline="0" dirty="0" err="1">
                <a:latin typeface="CIDFont+F2"/>
              </a:rPr>
              <a:t>seg</a:t>
            </a:r>
            <a:r>
              <a:rPr lang="es-ES" sz="1800" b="0" i="0" u="none" strike="noStrike" baseline="0" dirty="0">
                <a:latin typeface="CIDFont+F2"/>
              </a:rPr>
              <a:t>/ciclo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CIDFont+F2"/>
              </a:rPr>
              <a:t>Espera camión: 60 </a:t>
            </a:r>
            <a:r>
              <a:rPr lang="es-ES" sz="1800" b="0" i="0" u="none" strike="noStrike" baseline="0" dirty="0" err="1">
                <a:latin typeface="CIDFont+F2"/>
              </a:rPr>
              <a:t>seg</a:t>
            </a:r>
            <a:r>
              <a:rPr lang="es-ES" sz="1800" b="0" i="0" u="none" strike="noStrike" baseline="0" dirty="0">
                <a:latin typeface="CIDFont+F2"/>
              </a:rPr>
              <a:t>/ciclo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 err="1">
                <a:latin typeface="CIDFont+F2"/>
              </a:rPr>
              <a:t>Demoras</a:t>
            </a:r>
            <a:r>
              <a:rPr lang="en-GB" sz="1800" b="0" i="0" u="none" strike="noStrike" baseline="0" dirty="0">
                <a:latin typeface="CIDFont+F2"/>
              </a:rPr>
              <a:t> </a:t>
            </a:r>
            <a:r>
              <a:rPr lang="en-GB" sz="1800" b="0" i="0" u="none" strike="noStrike" baseline="0" dirty="0" err="1">
                <a:latin typeface="CIDFont+F2"/>
              </a:rPr>
              <a:t>piso</a:t>
            </a:r>
            <a:r>
              <a:rPr lang="en-GB" sz="1800" b="0" i="0" u="none" strike="noStrike" baseline="0" dirty="0">
                <a:latin typeface="CIDFont+F2"/>
              </a:rPr>
              <a:t>: 30 seg/</a:t>
            </a:r>
            <a:r>
              <a:rPr lang="en-GB" sz="1800" b="0" i="0" u="none" strike="noStrike" baseline="0" dirty="0" err="1">
                <a:latin typeface="CIDFont+F2"/>
              </a:rPr>
              <a:t>ciclo</a:t>
            </a:r>
            <a:endParaRPr lang="en-GB" sz="1800" b="0" i="0" u="none" strike="noStrike" baseline="0" dirty="0">
              <a:latin typeface="CIDFont+F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 err="1">
                <a:latin typeface="CIDFont+F2"/>
              </a:rPr>
              <a:t>Disponibilidad</a:t>
            </a:r>
            <a:r>
              <a:rPr lang="en-GB" sz="1800" b="0" i="0" u="none" strike="noStrike" baseline="0" dirty="0">
                <a:latin typeface="CIDFont+F2"/>
              </a:rPr>
              <a:t>: 83%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b="0" i="0" u="none" strike="noStrike" baseline="0" dirty="0">
                <a:latin typeface="CIDFont+F2"/>
              </a:rPr>
              <a:t>Horas nominales turno: 12 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b="0" i="0" u="none" strike="noStrike" baseline="0" dirty="0">
                <a:latin typeface="CIDFont+F2"/>
              </a:rPr>
              <a:t>Horas Efectivas turno: 9 h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379DD5-7BB9-400E-8C2F-CD7530EA00A1}"/>
              </a:ext>
            </a:extLst>
          </p:cNvPr>
          <p:cNvSpPr txBox="1"/>
          <p:nvPr/>
        </p:nvSpPr>
        <p:spPr>
          <a:xfrm>
            <a:off x="4211960" y="2492896"/>
            <a:ext cx="4680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latin typeface="CIDFont+F2"/>
              </a:rPr>
              <a:t>Ton 1 </a:t>
            </a:r>
            <a:r>
              <a:rPr lang="fr-FR" sz="1800" b="0" i="0" u="none" strike="noStrike" baseline="0" dirty="0" err="1">
                <a:latin typeface="CIDFont+F2"/>
              </a:rPr>
              <a:t>baldada</a:t>
            </a:r>
            <a:r>
              <a:rPr lang="fr-FR" sz="1800" b="0" i="0" u="none" strike="noStrike" baseline="0" dirty="0">
                <a:latin typeface="CIDFont+F2"/>
              </a:rPr>
              <a:t> = Cap * </a:t>
            </a:r>
            <a:r>
              <a:rPr lang="fr-FR" sz="1800" b="0" i="0" u="none" strike="noStrike" baseline="0" dirty="0" err="1">
                <a:latin typeface="CIDFont+F2"/>
              </a:rPr>
              <a:t>Dens</a:t>
            </a:r>
            <a:r>
              <a:rPr lang="fr-FR" sz="1800" b="0" i="0" u="none" strike="noStrike" baseline="0" dirty="0">
                <a:latin typeface="CIDFont+F2"/>
              </a:rPr>
              <a:t> / (1+ Esp)*</a:t>
            </a:r>
            <a:r>
              <a:rPr lang="fr-FR" sz="1800" b="0" i="0" u="none" strike="noStrike" baseline="0" dirty="0" err="1">
                <a:latin typeface="CIDFont+F2"/>
              </a:rPr>
              <a:t>FLl</a:t>
            </a:r>
            <a:r>
              <a:rPr lang="fr-FR" sz="1800" b="0" i="0" u="none" strike="noStrike" baseline="0" dirty="0">
                <a:latin typeface="CIDFont+F2"/>
              </a:rPr>
              <a:t> = 18 t</a:t>
            </a:r>
          </a:p>
          <a:p>
            <a:pPr algn="l"/>
            <a:r>
              <a:rPr lang="fr-FR" sz="1800" b="0" i="0" u="none" strike="noStrike" baseline="0" dirty="0">
                <a:latin typeface="CIDFont+F2"/>
              </a:rPr>
              <a:t># </a:t>
            </a:r>
            <a:r>
              <a:rPr lang="fr-FR" sz="1800" b="0" i="0" u="none" strike="noStrike" baseline="0" dirty="0" err="1">
                <a:latin typeface="CIDFont+F2"/>
              </a:rPr>
              <a:t>Pases</a:t>
            </a:r>
            <a:r>
              <a:rPr lang="fr-FR" sz="1800" b="0" i="0" u="none" strike="noStrike" baseline="0" dirty="0">
                <a:latin typeface="CIDFont+F2"/>
              </a:rPr>
              <a:t> </a:t>
            </a:r>
            <a:r>
              <a:rPr lang="fr-FR" sz="1800" b="0" i="0" u="none" strike="noStrike" baseline="0" dirty="0" err="1">
                <a:latin typeface="CIDFont+F2"/>
              </a:rPr>
              <a:t>Camión</a:t>
            </a:r>
            <a:r>
              <a:rPr lang="fr-FR" sz="1800" b="0" i="0" u="none" strike="noStrike" baseline="0" dirty="0">
                <a:latin typeface="CIDFont+F2"/>
              </a:rPr>
              <a:t> = 100 t / 18 t = 5.5 </a:t>
            </a:r>
            <a:r>
              <a:rPr lang="fr-FR" sz="1800" b="0" i="0" u="none" strike="noStrike" baseline="0" dirty="0">
                <a:latin typeface="CIDFont+F2"/>
                <a:sym typeface="Wingdings" panose="05000000000000000000" pitchFamily="2" charset="2"/>
              </a:rPr>
              <a:t></a:t>
            </a:r>
            <a:r>
              <a:rPr lang="fr-FR" sz="1800" b="0" i="0" u="none" strike="noStrike" baseline="0" dirty="0">
                <a:latin typeface="CIDFont+F2"/>
              </a:rPr>
              <a:t> 5</a:t>
            </a:r>
          </a:p>
          <a:p>
            <a:pPr algn="l"/>
            <a:r>
              <a:rPr lang="fr-FR" sz="1800" b="0" i="0" u="none" strike="noStrike" baseline="0" dirty="0">
                <a:latin typeface="CIDFont+F2"/>
              </a:rPr>
              <a:t>Cap </a:t>
            </a:r>
            <a:r>
              <a:rPr lang="fr-FR" sz="1800" b="0" i="0" u="none" strike="noStrike" baseline="0" dirty="0" err="1">
                <a:latin typeface="CIDFont+F2"/>
              </a:rPr>
              <a:t>Tpte</a:t>
            </a:r>
            <a:r>
              <a:rPr lang="fr-FR" sz="1800" b="0" i="0" u="none" strike="noStrike" baseline="0" dirty="0">
                <a:latin typeface="CIDFont+F2"/>
              </a:rPr>
              <a:t> </a:t>
            </a:r>
            <a:r>
              <a:rPr lang="fr-FR" sz="1800" b="0" i="0" u="none" strike="noStrike" baseline="0" dirty="0" err="1">
                <a:latin typeface="CIDFont+F2"/>
              </a:rPr>
              <a:t>Camión</a:t>
            </a:r>
            <a:r>
              <a:rPr lang="fr-FR" sz="1800" b="0" i="0" u="none" strike="noStrike" baseline="0" dirty="0">
                <a:latin typeface="CIDFont+F2"/>
              </a:rPr>
              <a:t> = 5 * 18 t = 90 t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6D79AA-8B93-41FB-9260-27BCF51A860E}"/>
              </a:ext>
            </a:extLst>
          </p:cNvPr>
          <p:cNvSpPr txBox="1"/>
          <p:nvPr/>
        </p:nvSpPr>
        <p:spPr>
          <a:xfrm>
            <a:off x="4499992" y="4149080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0" i="0" u="none" strike="noStrike" baseline="0" dirty="0">
                <a:latin typeface="CIDFont+F2"/>
              </a:rPr>
              <a:t>T. </a:t>
            </a:r>
            <a:r>
              <a:rPr lang="en-GB" sz="1800" b="0" i="0" u="none" strike="noStrike" baseline="0" dirty="0" err="1">
                <a:latin typeface="CIDFont+F2"/>
              </a:rPr>
              <a:t>Ciclo</a:t>
            </a:r>
            <a:r>
              <a:rPr lang="en-GB" sz="1800" b="0" i="0" u="none" strike="noStrike" baseline="0" dirty="0">
                <a:latin typeface="CIDFont+F2"/>
              </a:rPr>
              <a:t> Pala = </a:t>
            </a:r>
            <a:r>
              <a:rPr lang="en-GB" sz="1800" b="0" i="0" u="none" strike="noStrike" baseline="0" dirty="0" err="1">
                <a:latin typeface="CIDFont+F2"/>
              </a:rPr>
              <a:t>Carguío</a:t>
            </a:r>
            <a:r>
              <a:rPr lang="en-GB" sz="1800" b="0" i="0" u="none" strike="noStrike" baseline="0" dirty="0">
                <a:latin typeface="CIDFont+F2"/>
              </a:rPr>
              <a:t> + </a:t>
            </a:r>
            <a:r>
              <a:rPr lang="en-GB" sz="1800" b="0" i="0" u="none" strike="noStrike" baseline="0" dirty="0" err="1">
                <a:latin typeface="CIDFont+F2"/>
              </a:rPr>
              <a:t>Espera</a:t>
            </a:r>
            <a:r>
              <a:rPr lang="en-GB" sz="1800" b="0" i="0" u="none" strike="noStrike" baseline="0" dirty="0">
                <a:latin typeface="CIDFont+F2"/>
              </a:rPr>
              <a:t> + </a:t>
            </a:r>
            <a:r>
              <a:rPr lang="en-GB" sz="1800" b="0" i="0" u="none" strike="noStrike" baseline="0" dirty="0" err="1">
                <a:latin typeface="CIDFont+F2"/>
              </a:rPr>
              <a:t>Demoras</a:t>
            </a:r>
            <a:endParaRPr lang="en-GB" sz="1800" b="0" i="0" u="none" strike="noStrike" baseline="0" dirty="0">
              <a:latin typeface="CIDFont+F2"/>
            </a:endParaRPr>
          </a:p>
          <a:p>
            <a:pPr algn="l"/>
            <a:r>
              <a:rPr lang="en-GB" sz="1800" b="0" i="0" u="none" strike="noStrike" baseline="0" dirty="0">
                <a:latin typeface="CIDFont+F2"/>
              </a:rPr>
              <a:t>= 5*45 + 60 + 30 seg = 5.25 m</a:t>
            </a:r>
          </a:p>
          <a:p>
            <a:pPr algn="l"/>
            <a:r>
              <a:rPr lang="es-ES" sz="1800" b="0" i="0" u="none" strike="noStrike" baseline="0" dirty="0" err="1">
                <a:latin typeface="CIDFont+F2"/>
              </a:rPr>
              <a:t>Rend</a:t>
            </a:r>
            <a:r>
              <a:rPr lang="es-ES" sz="1800" b="0" i="0" u="none" strike="noStrike" baseline="0" dirty="0">
                <a:latin typeface="CIDFont+F2"/>
              </a:rPr>
              <a:t> </a:t>
            </a:r>
            <a:r>
              <a:rPr lang="es-ES" sz="1800" b="0" i="0" u="none" strike="noStrike" baseline="0" dirty="0" err="1">
                <a:latin typeface="CIDFont+F2"/>
              </a:rPr>
              <a:t>tph</a:t>
            </a:r>
            <a:r>
              <a:rPr lang="es-ES" sz="1800" b="0" i="0" u="none" strike="noStrike" baseline="0" dirty="0">
                <a:latin typeface="CIDFont+F2"/>
              </a:rPr>
              <a:t> = Carguíos en 1 hora * ton</a:t>
            </a:r>
          </a:p>
          <a:p>
            <a:pPr algn="l"/>
            <a:r>
              <a:rPr lang="en-GB" sz="1800" b="0" i="0" u="none" strike="noStrike" baseline="0" dirty="0">
                <a:latin typeface="CIDFont+F2"/>
              </a:rPr>
              <a:t>= 60/5.25 * 90 = 1,028 tph</a:t>
            </a:r>
          </a:p>
          <a:p>
            <a:pPr algn="l"/>
            <a:r>
              <a:rPr lang="es-ES" sz="1800" b="0" i="0" u="none" strike="noStrike" baseline="0" dirty="0">
                <a:latin typeface="CIDFont+F2"/>
              </a:rPr>
              <a:t>Para cumplir plan requiere 17,509 </a:t>
            </a:r>
            <a:r>
              <a:rPr lang="es-ES" sz="1800" b="0" i="0" u="none" strike="noStrike" baseline="0" dirty="0" err="1">
                <a:latin typeface="CIDFont+F2"/>
              </a:rPr>
              <a:t>h_ef</a:t>
            </a:r>
            <a:r>
              <a:rPr lang="es-ES" sz="1800" b="0" i="0" u="none" strike="noStrike" baseline="0" dirty="0">
                <a:latin typeface="CIDFont+F2"/>
              </a:rPr>
              <a:t> (Requeridas)</a:t>
            </a:r>
          </a:p>
        </p:txBody>
      </p:sp>
    </p:spTree>
    <p:extLst>
      <p:ext uri="{BB962C8B-B14F-4D97-AF65-F5344CB8AC3E}">
        <p14:creationId xmlns:p14="http://schemas.microsoft.com/office/powerpoint/2010/main" val="1936007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00A38A17-C5FF-467E-B8C2-619DF370BD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02512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4A3049-3EE3-47DB-9FEC-9491721A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 err="1"/>
              <a:t>Dimensionamiento</a:t>
            </a:r>
            <a:r>
              <a:rPr lang="en-GB" dirty="0"/>
              <a:t> </a:t>
            </a:r>
            <a:r>
              <a:rPr lang="en-GB" dirty="0" err="1"/>
              <a:t>Carguío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2746B0-15A1-4603-8408-3D6E1A7B75A9}"/>
              </a:ext>
            </a:extLst>
          </p:cNvPr>
          <p:cNvSpPr txBox="1"/>
          <p:nvPr/>
        </p:nvSpPr>
        <p:spPr>
          <a:xfrm>
            <a:off x="461814" y="1600200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0" i="0" u="none" strike="noStrike" baseline="0" dirty="0" err="1">
                <a:latin typeface="CIDFont+F2"/>
              </a:rPr>
              <a:t>Parámetros</a:t>
            </a:r>
            <a:r>
              <a:rPr lang="en-GB" sz="1800" b="0" i="0" u="none" strike="noStrike" baseline="0" dirty="0">
                <a:latin typeface="CIDFont+F2"/>
              </a:rPr>
              <a:t> </a:t>
            </a:r>
            <a:r>
              <a:rPr lang="en-GB" sz="1800" b="0" i="0" u="none" strike="noStrike" baseline="0" dirty="0" err="1">
                <a:latin typeface="CIDFont+F2"/>
              </a:rPr>
              <a:t>Operacionales</a:t>
            </a:r>
            <a:r>
              <a:rPr lang="en-GB" sz="1800" b="0" i="0" u="none" strike="noStrike" baseline="0" dirty="0">
                <a:latin typeface="CIDFont+F2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CIDFont+F2"/>
              </a:rPr>
              <a:t>Tiempo por pase: 45 </a:t>
            </a:r>
            <a:r>
              <a:rPr lang="es-ES" sz="1800" b="0" i="0" u="none" strike="noStrike" baseline="0" dirty="0" err="1">
                <a:latin typeface="CIDFont+F2"/>
              </a:rPr>
              <a:t>seg</a:t>
            </a:r>
            <a:r>
              <a:rPr lang="es-ES" sz="1800" b="0" i="0" u="none" strike="noStrike" baseline="0" dirty="0">
                <a:latin typeface="CIDFont+F2"/>
              </a:rPr>
              <a:t>/ciclo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CIDFont+F2"/>
              </a:rPr>
              <a:t>Espera camión: 60 </a:t>
            </a:r>
            <a:r>
              <a:rPr lang="es-ES" sz="1800" b="0" i="0" u="none" strike="noStrike" baseline="0" dirty="0" err="1">
                <a:latin typeface="CIDFont+F2"/>
              </a:rPr>
              <a:t>seg</a:t>
            </a:r>
            <a:r>
              <a:rPr lang="es-ES" sz="1800" b="0" i="0" u="none" strike="noStrike" baseline="0" dirty="0">
                <a:latin typeface="CIDFont+F2"/>
              </a:rPr>
              <a:t>/ciclo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 err="1">
                <a:latin typeface="CIDFont+F2"/>
              </a:rPr>
              <a:t>Demoras</a:t>
            </a:r>
            <a:r>
              <a:rPr lang="en-GB" sz="1800" b="0" i="0" u="none" strike="noStrike" baseline="0" dirty="0">
                <a:latin typeface="CIDFont+F2"/>
              </a:rPr>
              <a:t> </a:t>
            </a:r>
            <a:r>
              <a:rPr lang="en-GB" sz="1800" b="0" i="0" u="none" strike="noStrike" baseline="0" dirty="0" err="1">
                <a:latin typeface="CIDFont+F2"/>
              </a:rPr>
              <a:t>piso</a:t>
            </a:r>
            <a:r>
              <a:rPr lang="en-GB" sz="1800" b="0" i="0" u="none" strike="noStrike" baseline="0" dirty="0">
                <a:latin typeface="CIDFont+F2"/>
              </a:rPr>
              <a:t>: 30 seg/</a:t>
            </a:r>
            <a:r>
              <a:rPr lang="en-GB" sz="1800" b="0" i="0" u="none" strike="noStrike" baseline="0" dirty="0" err="1">
                <a:latin typeface="CIDFont+F2"/>
              </a:rPr>
              <a:t>ciclo</a:t>
            </a:r>
            <a:endParaRPr lang="en-GB" sz="1800" b="0" i="0" u="none" strike="noStrike" baseline="0" dirty="0">
              <a:latin typeface="CIDFont+F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 err="1">
                <a:latin typeface="CIDFont+F2"/>
              </a:rPr>
              <a:t>Disponibilidad</a:t>
            </a:r>
            <a:r>
              <a:rPr lang="en-GB" sz="1800" b="0" i="0" u="none" strike="noStrike" baseline="0" dirty="0">
                <a:latin typeface="CIDFont+F2"/>
              </a:rPr>
              <a:t>: 83%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b="0" i="0" u="none" strike="noStrike" baseline="0" dirty="0">
                <a:latin typeface="CIDFont+F2"/>
              </a:rPr>
              <a:t>Horas nominales turno: 12 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b="0" i="0" u="none" strike="noStrike" baseline="0" dirty="0">
                <a:latin typeface="CIDFont+F2"/>
              </a:rPr>
              <a:t>Horas Efectivas turno: 9 h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FE998D-4FEA-4A11-94CE-9F38EBC0D483}"/>
              </a:ext>
            </a:extLst>
          </p:cNvPr>
          <p:cNvSpPr txBox="1"/>
          <p:nvPr/>
        </p:nvSpPr>
        <p:spPr>
          <a:xfrm>
            <a:off x="4110186" y="1604367"/>
            <a:ext cx="457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800" b="0" i="0" u="none" strike="noStrike" baseline="0" dirty="0">
                <a:latin typeface="CIDFont+F2"/>
              </a:rPr>
              <a:t>En 1 año tenemos 24 x 365 horas = 8760 </a:t>
            </a:r>
            <a:r>
              <a:rPr lang="es-ES" sz="1800" b="0" i="0" u="none" strike="noStrike" baseline="0" dirty="0" err="1">
                <a:latin typeface="CIDFont+F2"/>
              </a:rPr>
              <a:t>hrs</a:t>
            </a:r>
            <a:endParaRPr lang="es-ES" sz="1800" b="0" i="0" u="none" strike="noStrike" baseline="0" dirty="0">
              <a:latin typeface="CIDFont+F2"/>
            </a:endParaRPr>
          </a:p>
          <a:p>
            <a:pPr algn="l"/>
            <a:r>
              <a:rPr lang="es-ES" sz="1800" b="0" i="0" u="none" strike="noStrike" baseline="0" dirty="0">
                <a:latin typeface="CIDFont+F2"/>
              </a:rPr>
              <a:t>Del total de horas, solo el 83% del tiempo la</a:t>
            </a:r>
          </a:p>
          <a:p>
            <a:pPr algn="l"/>
            <a:r>
              <a:rPr lang="es-ES" sz="1800" b="0" i="0" u="none" strike="noStrike" baseline="0" dirty="0">
                <a:latin typeface="CIDFont+F2"/>
              </a:rPr>
              <a:t>máquina estará disponible, es decir 7,270 horas</a:t>
            </a:r>
          </a:p>
          <a:p>
            <a:pPr algn="l"/>
            <a:r>
              <a:rPr lang="es-ES" sz="1800" b="0" i="0" u="none" strike="noStrike" baseline="0" dirty="0">
                <a:latin typeface="CIDFont+F2"/>
              </a:rPr>
              <a:t>Además, de esas 7,270 horas disponibles, la pala </a:t>
            </a:r>
            <a:r>
              <a:rPr lang="en-GB" sz="1800" b="0" i="0" u="none" strike="noStrike" baseline="0" dirty="0" err="1">
                <a:latin typeface="CIDFont+F2"/>
              </a:rPr>
              <a:t>estará</a:t>
            </a:r>
            <a:r>
              <a:rPr lang="en-GB" sz="1800" b="0" i="0" u="none" strike="noStrike" baseline="0" dirty="0">
                <a:latin typeface="CIDFont+F2"/>
              </a:rPr>
              <a:t> 9 horas por </a:t>
            </a:r>
            <a:r>
              <a:rPr lang="en-GB" sz="1800" b="0" i="0" u="none" strike="noStrike" baseline="0" dirty="0" err="1">
                <a:latin typeface="CIDFont+F2"/>
              </a:rPr>
              <a:t>turno</a:t>
            </a:r>
            <a:r>
              <a:rPr lang="en-GB" sz="1800" b="0" i="0" u="none" strike="noStrike" baseline="0" dirty="0">
                <a:latin typeface="CIDFont+F2"/>
              </a:rPr>
              <a:t> operando de forma </a:t>
            </a:r>
            <a:r>
              <a:rPr lang="en-GB" sz="1800" b="0" i="0" u="none" strike="noStrike" baseline="0" dirty="0" err="1">
                <a:latin typeface="CIDFont+F2"/>
              </a:rPr>
              <a:t>efectiva</a:t>
            </a:r>
            <a:r>
              <a:rPr lang="en-GB" sz="1800" b="0" i="0" u="none" strike="noStrike" baseline="0" dirty="0">
                <a:latin typeface="CIDFont+F2"/>
              </a:rPr>
              <a:t> y </a:t>
            </a:r>
            <a:r>
              <a:rPr lang="en-GB" sz="1800" b="0" i="0" u="none" strike="noStrike" baseline="0" dirty="0" err="1">
                <a:latin typeface="CIDFont+F2"/>
              </a:rPr>
              <a:t>su</a:t>
            </a:r>
            <a:r>
              <a:rPr lang="en-GB" sz="1800" b="0" i="0" u="none" strike="noStrike" baseline="0" dirty="0">
                <a:latin typeface="CIDFont+F2"/>
              </a:rPr>
              <a:t> </a:t>
            </a:r>
            <a:r>
              <a:rPr lang="es-ES" sz="1800" b="0" i="0" u="none" strike="noStrike" baseline="0" dirty="0">
                <a:latin typeface="CIDFont+F2"/>
              </a:rPr>
              <a:t>utilización será de (9/12) = 75%</a:t>
            </a:r>
          </a:p>
          <a:p>
            <a:pPr algn="l"/>
            <a:r>
              <a:rPr lang="es-ES" sz="1800" b="0" i="0" u="none" strike="noStrike" baseline="0" dirty="0">
                <a:latin typeface="CIDFont+F2"/>
              </a:rPr>
              <a:t>Es decir, en un año las horas efectivas son:</a:t>
            </a:r>
          </a:p>
          <a:p>
            <a:pPr algn="l"/>
            <a:r>
              <a:rPr lang="en-GB" sz="1800" b="0" i="0" u="none" strike="noStrike" baseline="0" dirty="0" err="1">
                <a:latin typeface="CIDFont+F2"/>
              </a:rPr>
              <a:t>H_ef</a:t>
            </a:r>
            <a:r>
              <a:rPr lang="en-GB" sz="1800" b="0" i="0" u="none" strike="noStrike" baseline="0" dirty="0">
                <a:latin typeface="CIDFont+F2"/>
              </a:rPr>
              <a:t> = 8760*83%*75% = 5,453 </a:t>
            </a:r>
            <a:r>
              <a:rPr lang="en-GB" sz="1800" b="0" i="0" u="none" strike="noStrike" baseline="0" dirty="0" err="1">
                <a:latin typeface="CIDFont+F2"/>
              </a:rPr>
              <a:t>h_ef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440EB5-2B51-4637-90F7-2DFB4CBBF94D}"/>
              </a:ext>
            </a:extLst>
          </p:cNvPr>
          <p:cNvSpPr txBox="1"/>
          <p:nvPr/>
        </p:nvSpPr>
        <p:spPr>
          <a:xfrm>
            <a:off x="1403648" y="4791968"/>
            <a:ext cx="66247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u="none" strike="noStrike" baseline="0" dirty="0">
                <a:latin typeface="CIDFont+F2"/>
              </a:rPr>
              <a:t>N° </a:t>
            </a:r>
            <a:r>
              <a:rPr lang="en-GB" sz="2400" b="0" i="0" u="none" strike="noStrike" baseline="0" dirty="0" err="1">
                <a:latin typeface="CIDFont+F2"/>
              </a:rPr>
              <a:t>Equipos</a:t>
            </a:r>
            <a:r>
              <a:rPr lang="en-GB" sz="2400" b="0" i="0" u="none" strike="noStrike" baseline="0" dirty="0">
                <a:latin typeface="CIDFont+F2"/>
              </a:rPr>
              <a:t> = 17,509 / 5,453 = 3.2 </a:t>
            </a:r>
            <a:r>
              <a:rPr lang="en-GB" sz="2400" b="0" i="0" u="none" strike="noStrike" baseline="0" dirty="0" err="1">
                <a:latin typeface="CIDFont+F2"/>
              </a:rPr>
              <a:t>Palas</a:t>
            </a:r>
            <a:r>
              <a:rPr lang="en-GB" sz="2400" b="0" i="0" u="none" strike="noStrike" baseline="0" dirty="0">
                <a:latin typeface="CIDFont+F2"/>
              </a:rPr>
              <a:t> </a:t>
            </a:r>
          </a:p>
          <a:p>
            <a:r>
              <a:rPr lang="en-GB" sz="2400" dirty="0">
                <a:latin typeface="CIDFont+F2"/>
                <a:sym typeface="Wingdings" panose="05000000000000000000" pitchFamily="2" charset="2"/>
              </a:rPr>
              <a:t> </a:t>
            </a:r>
            <a:r>
              <a:rPr lang="en-GB" sz="2400" b="0" i="0" u="none" strike="noStrike" baseline="0" dirty="0">
                <a:latin typeface="CIDFont+F2"/>
              </a:rPr>
              <a:t>3 o 4 </a:t>
            </a:r>
            <a:r>
              <a:rPr lang="en-GB" sz="2400" b="0" i="0" u="none" strike="noStrike" baseline="0" dirty="0" err="1">
                <a:latin typeface="CIDFont+F2"/>
              </a:rPr>
              <a:t>Palas</a:t>
            </a:r>
            <a:r>
              <a:rPr lang="en-GB" sz="2400" b="0" i="0" u="none" strike="noStrike" baseline="0" dirty="0">
                <a:latin typeface="CIDFont+F2"/>
              </a:rPr>
              <a:t>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17695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51D95B3-174E-409F-ACB7-537D1395722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24870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05F1F70-007D-429D-B205-E78B5FC9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 err="1"/>
              <a:t>Dimensionamiento</a:t>
            </a:r>
            <a:r>
              <a:rPr lang="en-GB" dirty="0"/>
              <a:t> </a:t>
            </a:r>
            <a:r>
              <a:rPr lang="en-GB" dirty="0" err="1"/>
              <a:t>Carguío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FB8D5-0201-460F-8BE0-B409D5BEE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845545-868E-43E7-8761-D7670D229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622588"/>
            <a:ext cx="8229600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89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5A5C47B-7B4E-491B-9F3D-59D3662DE1B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15772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0FFF58E-3113-4C09-8D97-CB1B570F4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 err="1"/>
              <a:t>Dimensionamiento</a:t>
            </a:r>
            <a:r>
              <a:rPr lang="en-GB" dirty="0"/>
              <a:t> De </a:t>
            </a:r>
            <a:r>
              <a:rPr lang="en-GB" dirty="0" err="1"/>
              <a:t>Transporte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F1D526-9E46-474D-8E40-4042C827AA80}"/>
              </a:ext>
            </a:extLst>
          </p:cNvPr>
          <p:cNvSpPr txBox="1"/>
          <p:nvPr/>
        </p:nvSpPr>
        <p:spPr>
          <a:xfrm>
            <a:off x="457200" y="1601848"/>
            <a:ext cx="8229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800" b="0" i="0" u="none" strike="noStrike" baseline="0" dirty="0">
                <a:latin typeface="CIDFont+F1"/>
              </a:rPr>
              <a:t>¿Qué necesito saber para estimar la cantidad de camiones requeridas?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 err="1">
                <a:latin typeface="CIDFont+F1"/>
              </a:rPr>
              <a:t>Tonelaje</a:t>
            </a:r>
            <a:r>
              <a:rPr lang="en-GB" sz="1800" b="0" i="0" u="none" strike="noStrike" baseline="0" dirty="0">
                <a:latin typeface="CIDFont+F1"/>
              </a:rPr>
              <a:t> a mover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u="none" strike="noStrike" baseline="0" dirty="0">
                <a:latin typeface="CIDFont+F2"/>
              </a:rPr>
              <a:t>Plan </a:t>
            </a:r>
            <a:r>
              <a:rPr lang="en-GB" b="0" i="0" u="none" strike="noStrike" baseline="0" dirty="0" err="1">
                <a:latin typeface="CIDFont+F2"/>
              </a:rPr>
              <a:t>Minero</a:t>
            </a:r>
            <a:endParaRPr lang="en-GB" b="0" i="0" u="none" strike="noStrike" baseline="0" dirty="0">
              <a:latin typeface="CIDFont+F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CIDFont+F1"/>
              </a:rPr>
              <a:t>Cuanto me demoro en transportar el material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u="none" strike="noStrike" baseline="0" dirty="0">
                <a:latin typeface="CIDFont+F2"/>
              </a:rPr>
              <a:t>Plan </a:t>
            </a:r>
            <a:r>
              <a:rPr lang="en-GB" b="0" i="0" u="none" strike="noStrike" baseline="0" dirty="0" err="1">
                <a:latin typeface="CIDFont+F2"/>
              </a:rPr>
              <a:t>Minero</a:t>
            </a:r>
            <a:endParaRPr lang="en-GB" b="0" i="0" u="none" strike="noStrike" baseline="0" dirty="0">
              <a:latin typeface="CIDFont+F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u="none" strike="noStrike" baseline="0" dirty="0" err="1">
                <a:latin typeface="CIDFont+F2"/>
              </a:rPr>
              <a:t>Perfil</a:t>
            </a:r>
            <a:r>
              <a:rPr lang="en-GB" b="0" i="0" u="none" strike="noStrike" baseline="0" dirty="0">
                <a:latin typeface="CIDFont+F2"/>
              </a:rPr>
              <a:t> de </a:t>
            </a:r>
            <a:r>
              <a:rPr lang="en-GB" b="0" i="0" u="none" strike="noStrike" baseline="0" dirty="0" err="1">
                <a:latin typeface="CIDFont+F2"/>
              </a:rPr>
              <a:t>Transporte</a:t>
            </a:r>
            <a:r>
              <a:rPr lang="en-GB" b="0" i="0" u="none" strike="noStrike" baseline="0" dirty="0">
                <a:latin typeface="CIDFont+F2"/>
              </a:rPr>
              <a:t> (</a:t>
            </a:r>
            <a:r>
              <a:rPr lang="en-GB" b="0" i="0" u="none" strike="noStrike" baseline="0" dirty="0" err="1">
                <a:latin typeface="CIDFont+F2"/>
              </a:rPr>
              <a:t>Distancias</a:t>
            </a:r>
            <a:r>
              <a:rPr lang="en-GB" b="0" i="0" u="none" strike="noStrike" baseline="0" dirty="0">
                <a:latin typeface="CIDFont+F2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u="none" strike="noStrike" baseline="0" dirty="0" err="1">
                <a:latin typeface="CIDFont+F2"/>
              </a:rPr>
              <a:t>Perfil</a:t>
            </a:r>
            <a:r>
              <a:rPr lang="en-GB" b="0" i="0" u="none" strike="noStrike" baseline="0" dirty="0">
                <a:latin typeface="CIDFont+F2"/>
              </a:rPr>
              <a:t> de </a:t>
            </a:r>
            <a:r>
              <a:rPr lang="en-GB" b="0" i="0" u="none" strike="noStrike" baseline="0" dirty="0" err="1">
                <a:latin typeface="CIDFont+F2"/>
              </a:rPr>
              <a:t>Velocidades</a:t>
            </a:r>
            <a:endParaRPr lang="en-GB" b="0" i="0" u="none" strike="noStrike" baseline="0" dirty="0">
              <a:latin typeface="CIDFont+F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0" i="0" u="none" strike="noStrike" baseline="0" dirty="0">
                <a:latin typeface="CIDFont+F2"/>
              </a:rPr>
              <a:t>Tiempos Fijos: Carguío, esperas, maniobras, aculatamiento, descarga, otros.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CIDFont+F1"/>
              </a:rPr>
              <a:t>¿Cuántas horas realmente se trabaja en un día?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u="none" strike="noStrike" baseline="0" dirty="0" err="1">
                <a:latin typeface="CIDFont+F2"/>
              </a:rPr>
              <a:t>Utilización</a:t>
            </a:r>
            <a:endParaRPr lang="en-GB" b="0" i="0" u="none" strike="noStrike" baseline="0" dirty="0">
              <a:latin typeface="CIDFont+F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CIDFont+F1"/>
              </a:rPr>
              <a:t>Del total de horas, ¿cuántas estará la máquina Disponible?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u="none" strike="noStrike" baseline="0" dirty="0" err="1">
                <a:latin typeface="CIDFont+F2"/>
              </a:rPr>
              <a:t>Disponibilidad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2E5647-88E6-42AD-A892-097007D73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4725144"/>
            <a:ext cx="2961578" cy="202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02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4F1428B8-8039-46FE-8D37-05B769BC111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40350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418CFBB-693F-40CC-A05D-35F4AF873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 err="1"/>
              <a:t>Dimensionamiento</a:t>
            </a:r>
            <a:r>
              <a:rPr lang="en-GB" dirty="0"/>
              <a:t> De </a:t>
            </a:r>
            <a:r>
              <a:rPr lang="en-GB" dirty="0" err="1"/>
              <a:t>Transporte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63023D-A2D0-46B4-91AC-29461D17B350}"/>
              </a:ext>
            </a:extLst>
          </p:cNvPr>
          <p:cNvSpPr txBox="1"/>
          <p:nvPr/>
        </p:nvSpPr>
        <p:spPr>
          <a:xfrm>
            <a:off x="323528" y="1379409"/>
            <a:ext cx="4572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0" i="0" u="none" strike="noStrike" baseline="0" dirty="0" err="1">
                <a:latin typeface="CIDFont+F2"/>
              </a:rPr>
              <a:t>Tiempo</a:t>
            </a:r>
            <a:r>
              <a:rPr lang="en-GB" sz="1800" b="0" i="0" u="none" strike="noStrike" baseline="0" dirty="0">
                <a:latin typeface="CIDFont+F2"/>
              </a:rPr>
              <a:t> de </a:t>
            </a:r>
            <a:r>
              <a:rPr lang="en-GB" sz="1800" b="0" i="0" u="none" strike="noStrike" baseline="0" dirty="0" err="1">
                <a:latin typeface="CIDFont+F2"/>
              </a:rPr>
              <a:t>Ciclo</a:t>
            </a:r>
            <a:endParaRPr lang="en-GB" sz="1800" b="0" i="0" u="none" strike="noStrike" baseline="0" dirty="0">
              <a:latin typeface="CIDFont+F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 err="1">
                <a:latin typeface="CIDFont+F2"/>
              </a:rPr>
              <a:t>Tiempos</a:t>
            </a:r>
            <a:r>
              <a:rPr lang="en-GB" sz="1800" b="0" i="0" u="none" strike="noStrike" baseline="0" dirty="0">
                <a:latin typeface="CIDFont+F2"/>
              </a:rPr>
              <a:t> </a:t>
            </a:r>
            <a:r>
              <a:rPr lang="en-GB" sz="1800" b="0" i="0" u="none" strike="noStrike" baseline="0" dirty="0" err="1">
                <a:latin typeface="CIDFont+F2"/>
              </a:rPr>
              <a:t>Fijos</a:t>
            </a:r>
            <a:r>
              <a:rPr lang="en-GB" sz="1800" b="0" i="0" u="none" strike="noStrike" baseline="0" dirty="0">
                <a:latin typeface="CIDFont+F2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u="none" strike="noStrike" baseline="0" dirty="0" err="1">
                <a:latin typeface="CIDFont+F2"/>
              </a:rPr>
              <a:t>Carguío</a:t>
            </a:r>
            <a:r>
              <a:rPr lang="en-GB" b="0" i="0" u="none" strike="noStrike" baseline="0" dirty="0">
                <a:latin typeface="CIDFont+F2"/>
              </a:rPr>
              <a:t>: 3.75 min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u="none" strike="noStrike" baseline="0" dirty="0" err="1">
                <a:latin typeface="CIDFont+F2"/>
              </a:rPr>
              <a:t>Descarga+Aculat</a:t>
            </a:r>
            <a:r>
              <a:rPr lang="en-GB" b="0" i="0" u="none" strike="noStrike" baseline="0" dirty="0">
                <a:latin typeface="CIDFont+F2"/>
              </a:rPr>
              <a:t>: 0.5 min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u="none" strike="noStrike" baseline="0" dirty="0" err="1">
                <a:latin typeface="CIDFont+F2"/>
              </a:rPr>
              <a:t>Otros</a:t>
            </a:r>
            <a:r>
              <a:rPr lang="en-GB" b="0" i="0" u="none" strike="noStrike" baseline="0" dirty="0">
                <a:latin typeface="CIDFont+F2"/>
              </a:rPr>
              <a:t>: 1.5 min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CIDFont+F2"/>
              </a:rPr>
              <a:t>Distancia de </a:t>
            </a:r>
            <a:r>
              <a:rPr lang="es-ES" sz="1800" b="0" i="0" u="none" strike="noStrike" baseline="0" dirty="0" err="1">
                <a:latin typeface="CIDFont+F2"/>
              </a:rPr>
              <a:t>Tpte</a:t>
            </a:r>
            <a:r>
              <a:rPr lang="es-ES" sz="1800" b="0" i="0" u="none" strike="noStrike" baseline="0" dirty="0">
                <a:latin typeface="CIDFont+F2"/>
              </a:rPr>
              <a:t> Media en el periodo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u="none" strike="noStrike" baseline="0" dirty="0">
                <a:latin typeface="CIDFont+F2"/>
              </a:rPr>
              <a:t>1800 </a:t>
            </a:r>
            <a:r>
              <a:rPr lang="en-GB" b="0" i="0" u="none" strike="noStrike" baseline="0" dirty="0" err="1">
                <a:latin typeface="CIDFont+F2"/>
              </a:rPr>
              <a:t>mts</a:t>
            </a:r>
            <a:r>
              <a:rPr lang="en-GB" b="0" i="0" u="none" strike="noStrike" baseline="0" dirty="0">
                <a:latin typeface="CIDFont+F2"/>
              </a:rPr>
              <a:t> </a:t>
            </a:r>
            <a:r>
              <a:rPr lang="en-GB" b="0" i="0" u="none" strike="noStrike" baseline="0" dirty="0" err="1">
                <a:latin typeface="CIDFont+F2"/>
              </a:rPr>
              <a:t>subiendo</a:t>
            </a:r>
            <a:r>
              <a:rPr lang="en-GB" b="0" i="0" u="none" strike="noStrike" baseline="0" dirty="0">
                <a:latin typeface="CIDFont+F2"/>
              </a:rPr>
              <a:t> </a:t>
            </a:r>
            <a:r>
              <a:rPr lang="en-GB" b="0" i="0" u="none" strike="noStrike" baseline="0" dirty="0" err="1">
                <a:latin typeface="CIDFont+F2"/>
              </a:rPr>
              <a:t>cargado</a:t>
            </a:r>
            <a:endParaRPr lang="en-GB" b="0" i="0" u="none" strike="noStrike" baseline="0" dirty="0">
              <a:latin typeface="CIDFont+F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u="none" strike="noStrike" baseline="0" dirty="0">
                <a:latin typeface="CIDFont+F2"/>
              </a:rPr>
              <a:t>1500 </a:t>
            </a:r>
            <a:r>
              <a:rPr lang="en-GB" b="0" i="0" u="none" strike="noStrike" baseline="0" dirty="0" err="1">
                <a:latin typeface="CIDFont+F2"/>
              </a:rPr>
              <a:t>mts</a:t>
            </a:r>
            <a:r>
              <a:rPr lang="en-GB" b="0" i="0" u="none" strike="noStrike" baseline="0" dirty="0">
                <a:latin typeface="CIDFont+F2"/>
              </a:rPr>
              <a:t> horizontal </a:t>
            </a:r>
            <a:r>
              <a:rPr lang="en-GB" b="0" i="0" u="none" strike="noStrike" baseline="0" dirty="0" err="1">
                <a:latin typeface="CIDFont+F2"/>
              </a:rPr>
              <a:t>cargado</a:t>
            </a:r>
            <a:endParaRPr lang="en-GB" b="0" i="0" u="none" strike="noStrike" baseline="0" dirty="0">
              <a:latin typeface="CIDFont+F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u="none" strike="noStrike" baseline="0" dirty="0">
                <a:latin typeface="CIDFont+F2"/>
              </a:rPr>
              <a:t>500 </a:t>
            </a:r>
            <a:r>
              <a:rPr lang="en-GB" b="0" i="0" u="none" strike="noStrike" baseline="0" dirty="0" err="1">
                <a:latin typeface="CIDFont+F2"/>
              </a:rPr>
              <a:t>mts</a:t>
            </a:r>
            <a:r>
              <a:rPr lang="en-GB" b="0" i="0" u="none" strike="noStrike" baseline="0" dirty="0">
                <a:latin typeface="CIDFont+F2"/>
              </a:rPr>
              <a:t> </a:t>
            </a:r>
            <a:r>
              <a:rPr lang="en-GB" b="0" i="0" u="none" strike="noStrike" baseline="0" dirty="0" err="1">
                <a:latin typeface="CIDFont+F2"/>
              </a:rPr>
              <a:t>bajando</a:t>
            </a:r>
            <a:r>
              <a:rPr lang="en-GB" b="0" i="0" u="none" strike="noStrike" baseline="0" dirty="0">
                <a:latin typeface="CIDFont+F2"/>
              </a:rPr>
              <a:t> </a:t>
            </a:r>
            <a:r>
              <a:rPr lang="en-GB" b="0" i="0" u="none" strike="noStrike" baseline="0" dirty="0" err="1">
                <a:latin typeface="CIDFont+F2"/>
              </a:rPr>
              <a:t>cargado</a:t>
            </a:r>
            <a:endParaRPr lang="en-GB" b="0" i="0" u="none" strike="noStrike" baseline="0" dirty="0">
              <a:latin typeface="CIDFont+F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 err="1">
                <a:latin typeface="CIDFont+F2"/>
              </a:rPr>
              <a:t>Velocidades</a:t>
            </a:r>
            <a:r>
              <a:rPr lang="en-GB" sz="1800" b="0" i="0" u="none" strike="noStrike" baseline="0" dirty="0">
                <a:latin typeface="CIDFont+F2"/>
              </a:rPr>
              <a:t> (Modo simple)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0" i="0" u="none" strike="noStrike" baseline="0" dirty="0">
                <a:latin typeface="CIDFont+F2"/>
              </a:rPr>
              <a:t>15 km/h subiendo cargado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0" i="0" u="none" strike="noStrike" baseline="0" dirty="0">
                <a:latin typeface="CIDFont+F2"/>
              </a:rPr>
              <a:t>30 km/h horizontal cargado/vacío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0" i="0" u="none" strike="noStrike" baseline="0" dirty="0">
                <a:latin typeface="CIDFont+F2"/>
              </a:rPr>
              <a:t>20 km/h bajando cargado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u="none" strike="noStrike" baseline="0" dirty="0">
                <a:latin typeface="CIDFont+F2"/>
              </a:rPr>
              <a:t>30 km/h </a:t>
            </a:r>
            <a:r>
              <a:rPr lang="en-GB" b="0" i="0" u="none" strike="noStrike" baseline="0" dirty="0" err="1">
                <a:latin typeface="CIDFont+F2"/>
              </a:rPr>
              <a:t>subiendo</a:t>
            </a:r>
            <a:r>
              <a:rPr lang="en-GB" b="0" i="0" u="none" strike="noStrike" baseline="0" dirty="0">
                <a:latin typeface="CIDFont+F2"/>
              </a:rPr>
              <a:t> </a:t>
            </a:r>
            <a:r>
              <a:rPr lang="en-GB" b="0" i="0" u="none" strike="noStrike" baseline="0" dirty="0" err="1">
                <a:latin typeface="CIDFont+F2"/>
              </a:rPr>
              <a:t>vacío</a:t>
            </a:r>
            <a:endParaRPr lang="en-GB" b="0" i="0" u="none" strike="noStrike" baseline="0" dirty="0">
              <a:latin typeface="CIDFont+F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u="none" strike="noStrike" baseline="0" dirty="0">
                <a:latin typeface="CIDFont+F2"/>
              </a:rPr>
              <a:t>30 km/h </a:t>
            </a:r>
            <a:r>
              <a:rPr lang="en-GB" b="0" i="0" u="none" strike="noStrike" baseline="0" dirty="0" err="1">
                <a:latin typeface="CIDFont+F2"/>
              </a:rPr>
              <a:t>bajando</a:t>
            </a:r>
            <a:r>
              <a:rPr lang="en-GB" b="0" i="0" u="none" strike="noStrike" baseline="0" dirty="0">
                <a:latin typeface="CIDFont+F2"/>
              </a:rPr>
              <a:t> </a:t>
            </a:r>
            <a:r>
              <a:rPr lang="en-GB" b="0" i="0" u="none" strike="noStrike" baseline="0" dirty="0" err="1">
                <a:latin typeface="CIDFont+F2"/>
              </a:rPr>
              <a:t>vacío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CE73A7-5C6E-435B-ACA7-48AD579E2619}"/>
              </a:ext>
            </a:extLst>
          </p:cNvPr>
          <p:cNvSpPr txBox="1"/>
          <p:nvPr/>
        </p:nvSpPr>
        <p:spPr>
          <a:xfrm>
            <a:off x="4499992" y="1340768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0" i="0" u="none" strike="noStrike" baseline="0" dirty="0" err="1">
                <a:latin typeface="CIDFont+F2"/>
              </a:rPr>
              <a:t>Tiempo</a:t>
            </a:r>
            <a:r>
              <a:rPr lang="en-GB" sz="1800" b="0" i="0" u="none" strike="noStrike" baseline="0" dirty="0">
                <a:latin typeface="CIDFont+F2"/>
              </a:rPr>
              <a:t> de </a:t>
            </a:r>
            <a:r>
              <a:rPr lang="en-GB" sz="1800" b="0" i="0" u="none" strike="noStrike" baseline="0" dirty="0" err="1">
                <a:latin typeface="CIDFont+F2"/>
              </a:rPr>
              <a:t>Viaje</a:t>
            </a:r>
            <a:r>
              <a:rPr lang="en-GB" sz="1800" b="0" i="0" u="none" strike="noStrike" baseline="0" dirty="0">
                <a:latin typeface="CIDFont+F2"/>
              </a:rPr>
              <a:t>:</a:t>
            </a:r>
          </a:p>
          <a:p>
            <a:pPr algn="l"/>
            <a:r>
              <a:rPr lang="en-GB" sz="1800" b="0" i="0" u="none" strike="noStrike" baseline="0" dirty="0">
                <a:latin typeface="CIDFont+F2"/>
              </a:rPr>
              <a:t>1.8/15+1.8/30+1.5/30+1.5/30+0.5/20+0.5/30 = 19.3 mins</a:t>
            </a:r>
          </a:p>
          <a:p>
            <a:pPr algn="l"/>
            <a:r>
              <a:rPr lang="es-ES" sz="1800" b="0" i="0" u="none" strike="noStrike" baseline="0" dirty="0">
                <a:latin typeface="CIDFont+F2"/>
              </a:rPr>
              <a:t>T. Ciclo = T. Fijos + T. Viaje </a:t>
            </a:r>
          </a:p>
          <a:p>
            <a:pPr algn="l"/>
            <a:r>
              <a:rPr lang="es-ES" sz="1800" b="0" i="0" u="none" strike="noStrike" baseline="0" dirty="0">
                <a:latin typeface="CIDFont+F2"/>
              </a:rPr>
              <a:t>= 5.75+19.3 = 25.05 </a:t>
            </a:r>
            <a:r>
              <a:rPr lang="es-ES" sz="1800" b="0" i="0" u="none" strike="noStrike" baseline="0" dirty="0" err="1">
                <a:latin typeface="CIDFont+F2"/>
              </a:rPr>
              <a:t>mins</a:t>
            </a:r>
            <a:endParaRPr lang="es-ES" sz="1800" b="0" i="0" u="none" strike="noStrike" baseline="0" dirty="0">
              <a:latin typeface="CIDFont+F2"/>
            </a:endParaRPr>
          </a:p>
          <a:p>
            <a:pPr algn="l"/>
            <a:r>
              <a:rPr lang="en-GB" sz="1800" b="0" i="0" u="none" strike="noStrike" baseline="0" dirty="0">
                <a:latin typeface="CIDFont+F2"/>
              </a:rPr>
              <a:t>Rend (tph) = 60/25.05*90 = 215.5 tph</a:t>
            </a:r>
          </a:p>
          <a:p>
            <a:pPr algn="l"/>
            <a:r>
              <a:rPr lang="es-ES" sz="1800" b="0" i="0" u="none" strike="noStrike" baseline="0" dirty="0">
                <a:latin typeface="CIDFont+F2"/>
              </a:rPr>
              <a:t>Para cumplir plan requiere 83,527 horas camión </a:t>
            </a:r>
            <a:r>
              <a:rPr lang="en-GB" sz="1800" b="0" i="0" u="none" strike="noStrike" baseline="0" dirty="0" err="1">
                <a:latin typeface="CIDFont+F2"/>
              </a:rPr>
              <a:t>efectivas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932593-644E-476F-ADBC-1C38C1252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109" y="3429000"/>
            <a:ext cx="2252235" cy="34014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7DD542D-01A0-4DD6-9890-984CA9AE0262}"/>
                  </a:ext>
                </a:extLst>
              </p14:cNvPr>
              <p14:cNvContentPartPr/>
              <p14:nvPr/>
            </p14:nvContentPartPr>
            <p14:xfrm>
              <a:off x="7918560" y="6299280"/>
              <a:ext cx="546480" cy="298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7DD542D-01A0-4DD6-9890-984CA9AE026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09200" y="6289920"/>
                <a:ext cx="565200" cy="31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2574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3A5217EA-60C6-4D8B-BA3B-DED20E55686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624647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28D0078-B3DB-435B-95B9-237CAAFE9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 err="1"/>
              <a:t>Dimensionamiento</a:t>
            </a:r>
            <a:r>
              <a:rPr lang="en-GB" dirty="0"/>
              <a:t> De </a:t>
            </a:r>
            <a:r>
              <a:rPr lang="en-GB" dirty="0" err="1"/>
              <a:t>Transporte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65B817-16B4-4AC0-9D55-31311AA0C471}"/>
              </a:ext>
            </a:extLst>
          </p:cNvPr>
          <p:cNvSpPr txBox="1"/>
          <p:nvPr/>
        </p:nvSpPr>
        <p:spPr>
          <a:xfrm>
            <a:off x="457200" y="1600200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0" i="0" u="none" strike="noStrike" baseline="0" dirty="0" err="1">
                <a:latin typeface="CIDFont+F2"/>
              </a:rPr>
              <a:t>Parámetros</a:t>
            </a:r>
            <a:r>
              <a:rPr lang="en-GB" sz="1800" b="0" i="0" u="none" strike="noStrike" baseline="0" dirty="0">
                <a:latin typeface="CIDFont+F2"/>
              </a:rPr>
              <a:t> </a:t>
            </a:r>
            <a:r>
              <a:rPr lang="en-GB" sz="1800" b="0" i="0" u="none" strike="noStrike" baseline="0" dirty="0" err="1">
                <a:latin typeface="CIDFont+F2"/>
              </a:rPr>
              <a:t>Operacionales</a:t>
            </a:r>
            <a:r>
              <a:rPr lang="en-GB" sz="1800" b="0" i="0" u="none" strike="noStrike" baseline="0" dirty="0">
                <a:latin typeface="CIDFont+F2"/>
              </a:rPr>
              <a:t>:</a:t>
            </a:r>
          </a:p>
          <a:p>
            <a:pPr algn="l"/>
            <a:r>
              <a:rPr lang="en-GB" sz="1800" b="0" i="0" u="none" strike="noStrike" baseline="0" dirty="0" err="1">
                <a:latin typeface="CIDFont+F2"/>
              </a:rPr>
              <a:t>Disponibilidad</a:t>
            </a:r>
            <a:r>
              <a:rPr lang="en-GB" sz="1800" b="0" i="0" u="none" strike="noStrike" baseline="0" dirty="0">
                <a:latin typeface="CIDFont+F2"/>
              </a:rPr>
              <a:t>: 78%</a:t>
            </a:r>
          </a:p>
          <a:p>
            <a:pPr algn="l"/>
            <a:r>
              <a:rPr lang="pt-BR" sz="1800" b="0" i="0" u="none" strike="noStrike" baseline="0" dirty="0">
                <a:latin typeface="CIDFont+F2"/>
              </a:rPr>
              <a:t>Horas nominales turno: 12 h</a:t>
            </a:r>
          </a:p>
          <a:p>
            <a:pPr algn="l"/>
            <a:r>
              <a:rPr lang="pt-BR" dirty="0">
                <a:latin typeface="CIDFont+F2"/>
              </a:rPr>
              <a:t>Horas Operativas turno: 10 h</a:t>
            </a:r>
            <a:endParaRPr lang="pt-BR" sz="1800" b="0" i="0" u="none" strike="noStrike" baseline="0" dirty="0">
              <a:latin typeface="CIDFont+F2"/>
            </a:endParaRPr>
          </a:p>
          <a:p>
            <a:pPr algn="l"/>
            <a:r>
              <a:rPr lang="pt-BR" sz="1800" b="0" i="0" u="none" strike="noStrike" baseline="0" dirty="0">
                <a:latin typeface="CIDFont+F2"/>
              </a:rPr>
              <a:t>Horas Efectivas turno: 9 h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C52464-A2DF-461D-8DF8-B5BAD899B93C}"/>
              </a:ext>
            </a:extLst>
          </p:cNvPr>
          <p:cNvSpPr txBox="1"/>
          <p:nvPr/>
        </p:nvSpPr>
        <p:spPr>
          <a:xfrm>
            <a:off x="4139580" y="1574651"/>
            <a:ext cx="457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800" b="0" i="0" u="none" strike="noStrike" baseline="0" dirty="0">
                <a:latin typeface="CIDFont+F2"/>
              </a:rPr>
              <a:t>En 1 año tenemos 24 x 365 horas = 8760 </a:t>
            </a:r>
            <a:r>
              <a:rPr lang="es-ES" sz="1800" b="0" i="0" u="none" strike="noStrike" baseline="0" dirty="0" err="1">
                <a:latin typeface="CIDFont+F2"/>
              </a:rPr>
              <a:t>hrs</a:t>
            </a:r>
            <a:endParaRPr lang="es-ES" sz="1800" b="0" i="0" u="none" strike="noStrike" baseline="0" dirty="0">
              <a:latin typeface="CIDFont+F2"/>
            </a:endParaRPr>
          </a:p>
          <a:p>
            <a:pPr algn="l"/>
            <a:r>
              <a:rPr lang="es-ES" sz="1800" b="0" i="0" u="none" strike="noStrike" baseline="0" dirty="0">
                <a:latin typeface="CIDFont+F2"/>
              </a:rPr>
              <a:t>Del total de horas, solo el 78% del tiempo la</a:t>
            </a:r>
          </a:p>
          <a:p>
            <a:pPr algn="l"/>
            <a:r>
              <a:rPr lang="es-ES" sz="1800" b="0" i="0" u="none" strike="noStrike" baseline="0" dirty="0">
                <a:latin typeface="CIDFont+F2"/>
              </a:rPr>
              <a:t>máquina estará disponible, es decir 6,833 horas</a:t>
            </a:r>
          </a:p>
          <a:p>
            <a:pPr algn="l"/>
            <a:r>
              <a:rPr lang="es-ES" sz="1800" b="0" i="0" u="none" strike="noStrike" baseline="0" dirty="0">
                <a:latin typeface="CIDFont+F2"/>
              </a:rPr>
              <a:t>Además, de las horas disponibles, los camiones</a:t>
            </a:r>
          </a:p>
          <a:p>
            <a:pPr algn="l"/>
            <a:r>
              <a:rPr lang="es-ES" sz="1800" b="0" i="0" u="none" strike="noStrike" baseline="0" dirty="0">
                <a:latin typeface="CIDFont+F2"/>
              </a:rPr>
              <a:t>estarán 10 horas por </a:t>
            </a:r>
            <a:r>
              <a:rPr lang="es-ES" sz="1800" b="0" i="0" u="none" strike="noStrike" baseline="0">
                <a:latin typeface="CIDFont+F2"/>
              </a:rPr>
              <a:t>turno operando, </a:t>
            </a:r>
            <a:r>
              <a:rPr lang="es-ES" sz="1800" b="0" i="0" u="none" strike="noStrike" baseline="0" dirty="0">
                <a:latin typeface="CIDFont+F2"/>
              </a:rPr>
              <a:t>por lo tanto su utilización será de (10/12) = 83%</a:t>
            </a:r>
          </a:p>
          <a:p>
            <a:pPr algn="l"/>
            <a:r>
              <a:rPr lang="es-ES" dirty="0">
                <a:latin typeface="CIDFont+F2"/>
              </a:rPr>
              <a:t>Y su Factor operacional es de (9/10) = 90%</a:t>
            </a:r>
            <a:endParaRPr lang="es-ES" sz="1800" b="0" i="0" u="none" strike="noStrike" baseline="0" dirty="0">
              <a:latin typeface="CIDFont+F2"/>
            </a:endParaRPr>
          </a:p>
          <a:p>
            <a:pPr algn="l"/>
            <a:r>
              <a:rPr lang="es-ES" sz="1800" b="0" i="0" u="none" strike="noStrike" baseline="0" dirty="0">
                <a:latin typeface="CIDFont+F2"/>
              </a:rPr>
              <a:t>Es decir, en un año las horas efectivas son:</a:t>
            </a:r>
          </a:p>
          <a:p>
            <a:pPr algn="l"/>
            <a:r>
              <a:rPr lang="en-GB" sz="1800" b="0" i="0" u="none" strike="noStrike" baseline="0" dirty="0" err="1">
                <a:latin typeface="CIDFont+F2"/>
              </a:rPr>
              <a:t>H_ef</a:t>
            </a:r>
            <a:r>
              <a:rPr lang="en-GB" sz="1800" b="0" i="0" u="none" strike="noStrike" baseline="0" dirty="0">
                <a:latin typeface="CIDFont+F2"/>
              </a:rPr>
              <a:t> = 8760*78%*83%*90% = 5,125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CBC887-B4E1-4484-84AF-FDA51E6E078A}"/>
              </a:ext>
            </a:extLst>
          </p:cNvPr>
          <p:cNvSpPr txBox="1"/>
          <p:nvPr/>
        </p:nvSpPr>
        <p:spPr>
          <a:xfrm>
            <a:off x="2051720" y="5013176"/>
            <a:ext cx="53823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0" i="0" u="none" strike="noStrike" baseline="0" dirty="0" err="1">
                <a:latin typeface="CIDFont+F2"/>
              </a:rPr>
              <a:t>N°</a:t>
            </a:r>
            <a:r>
              <a:rPr lang="es-ES" sz="2800" b="0" i="0" u="none" strike="noStrike" baseline="0" dirty="0">
                <a:latin typeface="CIDFont+F2"/>
              </a:rPr>
              <a:t> Equipos = 83,527 / 5,125 = 16.3 </a:t>
            </a:r>
          </a:p>
          <a:p>
            <a:r>
              <a:rPr lang="es-ES" sz="2800" dirty="0">
                <a:latin typeface="CIDFont+F2"/>
                <a:sym typeface="Wingdings" panose="05000000000000000000" pitchFamily="2" charset="2"/>
              </a:rPr>
              <a:t></a:t>
            </a:r>
            <a:r>
              <a:rPr lang="es-ES" sz="2800" b="0" i="0" u="none" strike="noStrike" baseline="0" dirty="0">
                <a:latin typeface="CIDFont+F2"/>
              </a:rPr>
              <a:t> 16 Camiones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5793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400" dirty="0"/>
              <a:t>Contenidos</a:t>
            </a:r>
          </a:p>
        </p:txBody>
      </p:sp>
      <p:sp>
        <p:nvSpPr>
          <p:cNvPr id="27650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Equipos Principales</a:t>
            </a:r>
          </a:p>
          <a:p>
            <a:r>
              <a:rPr lang="es-ES" dirty="0"/>
              <a:t>Equipos Auxiliares</a:t>
            </a:r>
          </a:p>
          <a:p>
            <a:r>
              <a:rPr lang="es-ES" dirty="0"/>
              <a:t>Norma ASARCO</a:t>
            </a:r>
          </a:p>
          <a:p>
            <a:r>
              <a:rPr lang="es-ES" dirty="0"/>
              <a:t>Dimensionamiento </a:t>
            </a:r>
            <a:r>
              <a:rPr lang="es-ES" dirty="0" err="1"/>
              <a:t>Perforacion</a:t>
            </a:r>
            <a:endParaRPr lang="es-ES" dirty="0"/>
          </a:p>
          <a:p>
            <a:r>
              <a:rPr lang="es-ES" dirty="0"/>
              <a:t>Dimensionamiento </a:t>
            </a:r>
            <a:r>
              <a:rPr lang="es-ES" dirty="0" err="1"/>
              <a:t>Carguio</a:t>
            </a:r>
            <a:endParaRPr lang="es-ES" dirty="0"/>
          </a:p>
          <a:p>
            <a:r>
              <a:rPr lang="es-ES" dirty="0"/>
              <a:t>Dimensionamiento Transporte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2753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8A4EE83-D19F-4035-AFE3-26CC6205B23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45192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84B8E37-8DB8-430D-A422-C8AE2582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 err="1"/>
              <a:t>Dimensionamiento</a:t>
            </a:r>
            <a:r>
              <a:rPr lang="en-GB" dirty="0"/>
              <a:t> de </a:t>
            </a:r>
            <a:r>
              <a:rPr lang="en-GB" dirty="0" err="1"/>
              <a:t>Transporte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82A53F-F326-4C50-B09D-804F71A9B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30747"/>
            <a:ext cx="9144000" cy="27965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8359FD-E0B0-4C60-8023-A82AD3214665}"/>
              </a:ext>
            </a:extLst>
          </p:cNvPr>
          <p:cNvSpPr txBox="1"/>
          <p:nvPr/>
        </p:nvSpPr>
        <p:spPr>
          <a:xfrm>
            <a:off x="683568" y="153952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Ejemplo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267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8A4EE83-D19F-4035-AFE3-26CC6205B23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8A4EE83-D19F-4035-AFE3-26CC6205B2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84B8E37-8DB8-430D-A422-C8AE2582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 err="1"/>
              <a:t>Dimensionamiento</a:t>
            </a:r>
            <a:r>
              <a:rPr lang="en-GB" dirty="0"/>
              <a:t> de </a:t>
            </a:r>
            <a:r>
              <a:rPr lang="en-GB" dirty="0" err="1"/>
              <a:t>Transporte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8359FD-E0B0-4C60-8023-A82AD3214665}"/>
              </a:ext>
            </a:extLst>
          </p:cNvPr>
          <p:cNvSpPr txBox="1"/>
          <p:nvPr/>
        </p:nvSpPr>
        <p:spPr>
          <a:xfrm>
            <a:off x="683568" y="153952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Ejemplo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816A3-CC85-4E70-84BF-4262C2931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5641"/>
            <a:ext cx="9144000" cy="488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06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DDA46F9-FDC4-4048-8EAB-1EEADE3F33B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95539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B7E6447-221D-4B0A-9756-DA8BFDDC2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 err="1"/>
              <a:t>Preguntas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3C69E-0BD1-4AFD-8EA5-7FA78A96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2DF003-A3CF-41BB-BCD4-E5EF139E4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6829" y="3602571"/>
            <a:ext cx="3682753" cy="2523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5A45A0-E775-4B14-8156-5752FDE21D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15" t="664" r="55359" b="49518"/>
          <a:stretch/>
        </p:blipFill>
        <p:spPr>
          <a:xfrm>
            <a:off x="3131840" y="2852936"/>
            <a:ext cx="3096345" cy="2232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E7D199-C98F-4986-850F-C4DBD9DCE01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26" t="3158" r="59884" b="7396"/>
          <a:stretch/>
        </p:blipFill>
        <p:spPr>
          <a:xfrm>
            <a:off x="467544" y="1600200"/>
            <a:ext cx="2791222" cy="278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9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3489BC5-0B85-4606-94C3-34D10858A8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58160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42C4CAC-0927-46A9-8A81-1A2421C94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 err="1"/>
              <a:t>Equipos</a:t>
            </a:r>
            <a:r>
              <a:rPr lang="en-GB" dirty="0"/>
              <a:t> </a:t>
            </a:r>
            <a:r>
              <a:rPr lang="en-GB" dirty="0" err="1"/>
              <a:t>Principales</a:t>
            </a:r>
            <a:r>
              <a:rPr lang="en-GB" dirty="0"/>
              <a:t> - </a:t>
            </a:r>
            <a:r>
              <a:rPr lang="en-GB" dirty="0" err="1"/>
              <a:t>Perforadoras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C8782-C176-40DD-BCE1-5B318B09D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Perforacion</a:t>
            </a:r>
            <a:r>
              <a:rPr lang="en-GB" dirty="0"/>
              <a:t> / </a:t>
            </a:r>
            <a:r>
              <a:rPr lang="en-GB" dirty="0" err="1"/>
              <a:t>Tronadura</a:t>
            </a:r>
            <a:r>
              <a:rPr lang="en-GB" dirty="0"/>
              <a:t>, </a:t>
            </a:r>
            <a:r>
              <a:rPr lang="en-GB" dirty="0" err="1"/>
              <a:t>Carguío</a:t>
            </a:r>
            <a:r>
              <a:rPr lang="en-GB" dirty="0"/>
              <a:t> y </a:t>
            </a:r>
            <a:r>
              <a:rPr lang="en-GB" dirty="0" err="1"/>
              <a:t>Transporte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2791C2-DCCC-4F33-AEF4-804EAD8C69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4221088"/>
            <a:ext cx="5809343" cy="24620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0C2AFA-D4F1-489E-B066-BBB44BBEB80D}"/>
              </a:ext>
            </a:extLst>
          </p:cNvPr>
          <p:cNvSpPr txBox="1"/>
          <p:nvPr/>
        </p:nvSpPr>
        <p:spPr>
          <a:xfrm>
            <a:off x="457200" y="2136338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800" b="0" i="0" u="none" strike="noStrike" baseline="0" dirty="0">
                <a:latin typeface="CIDFont+F1"/>
              </a:rPr>
              <a:t>Perforadora: </a:t>
            </a:r>
            <a:r>
              <a:rPr lang="es-ES" sz="1800" b="0" i="0" u="none" strike="noStrike" baseline="0" dirty="0">
                <a:latin typeface="CIDFont+F2"/>
              </a:rPr>
              <a:t>Equipos cuya finalidad es generar oquedades en el macizo rocoso, con el objetivo de insertar algún material explosivo y producir el arranque de material. La resultante de la perforación se denomina pozos / tiros / barrenos y poseen características físicas de acuerdo al requerimiento operacional / diseño, tales como longitud, ángulo y diámetro. Además, los pozos se distribuyen en el espacio de acuerdo a un patrón </a:t>
            </a:r>
            <a:r>
              <a:rPr lang="es-ES" sz="1800" b="0" i="0" u="none" strike="noStrike" baseline="0" dirty="0" err="1">
                <a:latin typeface="CIDFont+F2"/>
              </a:rPr>
              <a:t>pre-definido</a:t>
            </a:r>
            <a:r>
              <a:rPr lang="es-ES" sz="1800" b="0" i="0" u="none" strike="noStrike" baseline="0" dirty="0">
                <a:latin typeface="CIDFont+F2"/>
              </a:rPr>
              <a:t> producto de análisis de fragmentación / calidad del macizo / otros.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587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20094E41-A5A6-40C5-A60E-0407D121211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30693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31151E1-1143-4C81-812B-DF23A1486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 err="1"/>
              <a:t>Equipos</a:t>
            </a:r>
            <a:r>
              <a:rPr lang="en-GB" dirty="0"/>
              <a:t> </a:t>
            </a:r>
            <a:r>
              <a:rPr lang="en-GB" dirty="0" err="1"/>
              <a:t>Principales</a:t>
            </a:r>
            <a:r>
              <a:rPr lang="en-GB" dirty="0"/>
              <a:t> - </a:t>
            </a:r>
            <a:r>
              <a:rPr lang="en-GB" dirty="0" err="1"/>
              <a:t>Carguío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5CD734-5166-4A68-BD12-C6D01EEB89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64" b="1"/>
          <a:stretch/>
        </p:blipFill>
        <p:spPr>
          <a:xfrm>
            <a:off x="1979712" y="3154848"/>
            <a:ext cx="5472608" cy="34319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48F992-506B-4FD7-86CA-A50CA85D6296}"/>
              </a:ext>
            </a:extLst>
          </p:cNvPr>
          <p:cNvSpPr txBox="1"/>
          <p:nvPr/>
        </p:nvSpPr>
        <p:spPr>
          <a:xfrm>
            <a:off x="457199" y="1988840"/>
            <a:ext cx="8079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800" b="0" i="0" u="none" strike="noStrike" baseline="0" dirty="0">
                <a:latin typeface="CIDFont+F1"/>
              </a:rPr>
              <a:t>Equipos de Carguío: </a:t>
            </a:r>
            <a:r>
              <a:rPr lang="es-ES" sz="1800" b="0" i="0" u="none" strike="noStrike" baseline="0" dirty="0">
                <a:latin typeface="CIDFont+F2"/>
              </a:rPr>
              <a:t>Equipos cuya finalidad es cargar el material tronado y depositarlo sobre algún equipo de transporte o simplemente, transportarlo con su balde hasta algún acopio intermedio.</a:t>
            </a: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374397C-E4A3-44AD-BD22-C17CF8E6D4BB}"/>
                  </a:ext>
                </a:extLst>
              </p14:cNvPr>
              <p14:cNvContentPartPr/>
              <p14:nvPr/>
            </p14:nvContentPartPr>
            <p14:xfrm>
              <a:off x="2209680" y="6337440"/>
              <a:ext cx="4575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374397C-E4A3-44AD-BD22-C17CF8E6D4B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00320" y="6328080"/>
                <a:ext cx="4762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369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3624CDB-B192-4EA2-85CF-6DC0042A37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82062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E010D80-BCD2-4663-8B6D-0081C6B11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 err="1"/>
              <a:t>Equipos</a:t>
            </a:r>
            <a:r>
              <a:rPr lang="en-GB" dirty="0"/>
              <a:t> </a:t>
            </a:r>
            <a:r>
              <a:rPr lang="en-GB" dirty="0" err="1"/>
              <a:t>Principales</a:t>
            </a:r>
            <a:r>
              <a:rPr lang="en-GB" dirty="0"/>
              <a:t> - </a:t>
            </a:r>
            <a:r>
              <a:rPr lang="en-GB" dirty="0" err="1"/>
              <a:t>Transporte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3AB2FA-5C69-48C7-A19B-C05F3B31CA27}"/>
              </a:ext>
            </a:extLst>
          </p:cNvPr>
          <p:cNvSpPr txBox="1"/>
          <p:nvPr/>
        </p:nvSpPr>
        <p:spPr>
          <a:xfrm>
            <a:off x="611560" y="160020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i="0" u="none" strike="noStrike" baseline="0" dirty="0">
                <a:latin typeface="CIDFont+F1"/>
              </a:rPr>
              <a:t>Equipos de Transporte: </a:t>
            </a:r>
            <a:r>
              <a:rPr lang="es-ES" sz="1800" b="0" i="0" u="none" strike="noStrike" baseline="0" dirty="0">
                <a:latin typeface="CIDFont+F2"/>
              </a:rPr>
              <a:t>Equipos cuya finalidad es transportar el material hasta el destino planificado.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BC4194-7FD1-42A5-83AA-B9EC9719D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702" y="2171998"/>
            <a:ext cx="4033156" cy="27637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DAC5D8-4055-40E9-BB5A-2429622308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5492" y="2348880"/>
            <a:ext cx="3898810" cy="261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3624CDB-B192-4EA2-85CF-6DC0042A37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66419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3624CDB-B192-4EA2-85CF-6DC0042A37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E010D80-BCD2-4663-8B6D-0081C6B11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 err="1"/>
              <a:t>Equipos</a:t>
            </a:r>
            <a:r>
              <a:rPr lang="en-GB" dirty="0"/>
              <a:t> </a:t>
            </a:r>
            <a:r>
              <a:rPr lang="en-GB" dirty="0" err="1"/>
              <a:t>Principales</a:t>
            </a:r>
            <a:r>
              <a:rPr lang="en-GB" dirty="0"/>
              <a:t> – Eq. </a:t>
            </a:r>
            <a:r>
              <a:rPr lang="en-GB" dirty="0" err="1"/>
              <a:t>Auxiliares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3AB2FA-5C69-48C7-A19B-C05F3B31CA27}"/>
              </a:ext>
            </a:extLst>
          </p:cNvPr>
          <p:cNvSpPr txBox="1"/>
          <p:nvPr/>
        </p:nvSpPr>
        <p:spPr>
          <a:xfrm>
            <a:off x="611560" y="1600200"/>
            <a:ext cx="8075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800" b="0" i="0" u="none" strike="noStrike" baseline="0" dirty="0">
                <a:latin typeface="CIDFont+F1"/>
              </a:rPr>
              <a:t>Equipos de Auxiliares: </a:t>
            </a:r>
            <a:r>
              <a:rPr lang="es-ES" sz="1800" b="0" i="0" u="none" strike="noStrike" baseline="0" dirty="0">
                <a:latin typeface="CIDFont+F2"/>
              </a:rPr>
              <a:t>Equipos de apoyo a la operación, normalmente se utiliza:</a:t>
            </a:r>
          </a:p>
          <a:p>
            <a:pPr algn="l"/>
            <a:r>
              <a:rPr lang="es-ES" sz="1800" b="1" i="0" u="none" strike="noStrike" baseline="0" dirty="0">
                <a:latin typeface="CIDFont+F1"/>
              </a:rPr>
              <a:t>Motoniveladoras</a:t>
            </a:r>
            <a:r>
              <a:rPr lang="es-ES" sz="1800" b="0" i="0" u="none" strike="noStrike" baseline="0" dirty="0">
                <a:latin typeface="CIDFont+F2"/>
              </a:rPr>
              <a:t>: Mantención de caminos, construcción de pretiles</a:t>
            </a:r>
          </a:p>
          <a:p>
            <a:pPr algn="l"/>
            <a:r>
              <a:rPr lang="es-ES" sz="1800" b="1" i="0" u="none" strike="noStrike" baseline="0" dirty="0">
                <a:latin typeface="CIDFont+F1"/>
              </a:rPr>
              <a:t>Bulldozer</a:t>
            </a:r>
            <a:r>
              <a:rPr lang="es-ES" sz="1800" b="0" i="0" u="none" strike="noStrike" baseline="0" dirty="0">
                <a:latin typeface="CIDFont+F2"/>
              </a:rPr>
              <a:t>: Mantención de botaderos, apoyo en frentes de carguío apretadas, </a:t>
            </a:r>
            <a:r>
              <a:rPr lang="es-ES" sz="1800" b="0" i="0" u="none" strike="noStrike" baseline="0" dirty="0" err="1">
                <a:latin typeface="CIDFont+F2"/>
              </a:rPr>
              <a:t>etc</a:t>
            </a:r>
            <a:endParaRPr lang="es-ES" sz="1800" b="0" i="0" u="none" strike="noStrike" baseline="0" dirty="0">
              <a:latin typeface="CIDFont+F2"/>
            </a:endParaRPr>
          </a:p>
          <a:p>
            <a:pPr algn="l"/>
            <a:r>
              <a:rPr lang="es-ES" sz="1800" b="1" i="0" u="none" strike="noStrike" baseline="0" dirty="0" err="1">
                <a:latin typeface="CIDFont+F1"/>
              </a:rPr>
              <a:t>Wheeldozer</a:t>
            </a:r>
            <a:r>
              <a:rPr lang="es-ES" sz="1800" b="0" i="0" u="none" strike="noStrike" baseline="0" dirty="0">
                <a:latin typeface="CIDFont+F2"/>
              </a:rPr>
              <a:t>: Mantención de caminos, apoyo en limpiezas de patios de perforación, construcción pretiles, </a:t>
            </a:r>
            <a:r>
              <a:rPr lang="es-ES" sz="1800" b="0" i="0" u="none" strike="noStrike" baseline="0" dirty="0" err="1">
                <a:latin typeface="CIDFont+F2"/>
              </a:rPr>
              <a:t>etc</a:t>
            </a:r>
            <a:endParaRPr lang="es-ES" sz="1800" b="0" i="0" u="none" strike="noStrike" baseline="0" dirty="0">
              <a:latin typeface="CIDFont+F2"/>
            </a:endParaRPr>
          </a:p>
          <a:p>
            <a:pPr algn="l"/>
            <a:r>
              <a:rPr lang="en-GB" sz="1800" b="1" i="0" u="none" strike="noStrike" baseline="0" dirty="0" err="1">
                <a:latin typeface="CIDFont+F1"/>
              </a:rPr>
              <a:t>Aljibe</a:t>
            </a:r>
            <a:r>
              <a:rPr lang="en-GB" sz="1800" b="0" i="0" u="none" strike="noStrike" baseline="0" dirty="0">
                <a:latin typeface="CIDFont+F2"/>
              </a:rPr>
              <a:t>: </a:t>
            </a:r>
            <a:r>
              <a:rPr lang="en-GB" sz="1800" b="0" i="0" u="none" strike="noStrike" baseline="0" dirty="0" err="1">
                <a:latin typeface="CIDFont+F2"/>
              </a:rPr>
              <a:t>Regadío</a:t>
            </a:r>
            <a:r>
              <a:rPr lang="en-GB" sz="1800" b="0" i="0" u="none" strike="noStrike" baseline="0" dirty="0">
                <a:latin typeface="CIDFont+F2"/>
              </a:rPr>
              <a:t> de </a:t>
            </a:r>
            <a:r>
              <a:rPr lang="en-GB" sz="1800" b="0" i="0" u="none" strike="noStrike" baseline="0" dirty="0" err="1">
                <a:latin typeface="CIDFont+F2"/>
              </a:rPr>
              <a:t>pistas</a:t>
            </a:r>
            <a:endParaRPr lang="en-GB" sz="1800" b="0" i="0" u="none" strike="noStrike" baseline="0" dirty="0">
              <a:latin typeface="CIDFont+F2"/>
            </a:endParaRPr>
          </a:p>
          <a:p>
            <a:pPr algn="l"/>
            <a:r>
              <a:rPr lang="es-ES" sz="1800" b="1" i="0" u="none" strike="noStrike" baseline="0" dirty="0">
                <a:latin typeface="CIDFont+F1"/>
              </a:rPr>
              <a:t>Excavadora</a:t>
            </a:r>
            <a:r>
              <a:rPr lang="es-ES" sz="1800" b="0" i="0" u="none" strike="noStrike" baseline="0" dirty="0">
                <a:latin typeface="CIDFont+F2"/>
              </a:rPr>
              <a:t>: Saneamiento taludes, logro línea diseño, etc.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24F065-BF77-4445-880B-3271A4318D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44" b="-1"/>
          <a:stretch/>
        </p:blipFill>
        <p:spPr>
          <a:xfrm>
            <a:off x="460648" y="3768020"/>
            <a:ext cx="5617176" cy="28153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7E9770-0C81-45A2-ABF4-B239347F5F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2951" y="3735367"/>
            <a:ext cx="2851881" cy="30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76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C863B89-CC8D-4342-A98B-52472822A00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99814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4078CC-3EBF-4A55-BD48-5AA6EDFBB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Norma ASARCO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7EAD92-2EF4-43E6-A8C3-B18C1F1C2CB2}"/>
              </a:ext>
            </a:extLst>
          </p:cNvPr>
          <p:cNvSpPr txBox="1"/>
          <p:nvPr/>
        </p:nvSpPr>
        <p:spPr>
          <a:xfrm>
            <a:off x="457200" y="16002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800" b="0" i="0" u="none" strike="noStrike" baseline="0" dirty="0">
                <a:latin typeface="CIDFont+F2"/>
              </a:rPr>
              <a:t>La norma ASARCO (American </a:t>
            </a:r>
            <a:r>
              <a:rPr lang="es-ES" sz="1800" b="0" i="0" u="none" strike="noStrike" baseline="0" dirty="0" err="1">
                <a:latin typeface="CIDFont+F2"/>
              </a:rPr>
              <a:t>Smelting</a:t>
            </a:r>
            <a:r>
              <a:rPr lang="es-ES" sz="1800" b="0" i="0" u="none" strike="noStrike" baseline="0" dirty="0">
                <a:latin typeface="CIDFont+F2"/>
              </a:rPr>
              <a:t> &amp; </a:t>
            </a:r>
            <a:r>
              <a:rPr lang="es-ES" sz="1800" b="0" i="0" u="none" strike="noStrike" baseline="0" dirty="0" err="1">
                <a:latin typeface="CIDFont+F2"/>
              </a:rPr>
              <a:t>Refining</a:t>
            </a:r>
            <a:r>
              <a:rPr lang="es-ES" sz="1800" b="0" i="0" u="none" strike="noStrike" baseline="0" dirty="0">
                <a:latin typeface="CIDFont+F2"/>
              </a:rPr>
              <a:t> Co.) es el marco de referencia que se utiliza para la definición de conceptos y distribución de los tiempos en los equipos incurren en la operación.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459ACA-EB97-4493-A01F-022DA5C4E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523530"/>
            <a:ext cx="8147248" cy="11054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895A73-7F64-41CC-92C0-ACC0E1D6FD69}"/>
              </a:ext>
            </a:extLst>
          </p:cNvPr>
          <p:cNvSpPr txBox="1"/>
          <p:nvPr/>
        </p:nvSpPr>
        <p:spPr>
          <a:xfrm>
            <a:off x="457200" y="3717032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1" dirty="0"/>
              <a:t>Tiempo Cronológico</a:t>
            </a:r>
            <a:r>
              <a:rPr lang="es-CL" sz="1600" dirty="0"/>
              <a:t>: Corresponde al tiempo calendario, 24 </a:t>
            </a:r>
            <a:r>
              <a:rPr lang="es-CL" sz="1600" dirty="0" err="1"/>
              <a:t>hrs</a:t>
            </a:r>
            <a:r>
              <a:rPr lang="es-CL" sz="1600" dirty="0"/>
              <a:t>, 365 días/año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1" dirty="0"/>
              <a:t>Tiempo inhábil</a:t>
            </a:r>
            <a:r>
              <a:rPr lang="es-CL" sz="1600" dirty="0"/>
              <a:t>. Tiempo en que la faena suspende las actividades de producción y mantención de equipos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1" dirty="0"/>
              <a:t>Tiempo Hábil</a:t>
            </a:r>
            <a:r>
              <a:rPr lang="es-CL" sz="1600" dirty="0"/>
              <a:t>: Horas en que la faena está en labores productivas o de mantención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1" dirty="0"/>
              <a:t>Tiempo de mantención y reparación</a:t>
            </a:r>
            <a:r>
              <a:rPr lang="es-CL" sz="1600" dirty="0"/>
              <a:t>: es el tiempo hábil en que el equipo no puede operar debido a fallas o por encontrarse en mantención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1" dirty="0"/>
              <a:t>Tiempo de reserva</a:t>
            </a:r>
            <a:r>
              <a:rPr lang="es-CL" sz="1600" dirty="0"/>
              <a:t>: tiempo en que un equipo se encuentra detenido estando en condiciones de operar, debido a que el programa de producción no lo requiere. Es un tiempo de planificación, por lo que demoras no programadas o que sean por necesidades de la operación no deberían adjudicarse a este ítem.</a:t>
            </a:r>
          </a:p>
        </p:txBody>
      </p:sp>
    </p:spTree>
    <p:extLst>
      <p:ext uri="{BB962C8B-B14F-4D97-AF65-F5344CB8AC3E}">
        <p14:creationId xmlns:p14="http://schemas.microsoft.com/office/powerpoint/2010/main" val="2121260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C863B89-CC8D-4342-A98B-52472822A00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C863B89-CC8D-4342-A98B-52472822A0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4078CC-3EBF-4A55-BD48-5AA6EDFBB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Norma ASARCO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7EAD92-2EF4-43E6-A8C3-B18C1F1C2CB2}"/>
              </a:ext>
            </a:extLst>
          </p:cNvPr>
          <p:cNvSpPr txBox="1"/>
          <p:nvPr/>
        </p:nvSpPr>
        <p:spPr>
          <a:xfrm>
            <a:off x="457200" y="16002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800" b="0" i="0" u="none" strike="noStrike" baseline="0" dirty="0">
                <a:latin typeface="CIDFont+F2"/>
              </a:rPr>
              <a:t>La norma ASARCO (American </a:t>
            </a:r>
            <a:r>
              <a:rPr lang="es-ES" sz="1800" b="0" i="0" u="none" strike="noStrike" baseline="0" dirty="0" err="1">
                <a:latin typeface="CIDFont+F2"/>
              </a:rPr>
              <a:t>Smelting</a:t>
            </a:r>
            <a:r>
              <a:rPr lang="es-ES" sz="1800" b="0" i="0" u="none" strike="noStrike" baseline="0" dirty="0">
                <a:latin typeface="CIDFont+F2"/>
              </a:rPr>
              <a:t> &amp; </a:t>
            </a:r>
            <a:r>
              <a:rPr lang="es-ES" sz="1800" b="0" i="0" u="none" strike="noStrike" baseline="0" dirty="0" err="1">
                <a:latin typeface="CIDFont+F2"/>
              </a:rPr>
              <a:t>Refining</a:t>
            </a:r>
            <a:r>
              <a:rPr lang="es-ES" sz="1800" b="0" i="0" u="none" strike="noStrike" baseline="0" dirty="0">
                <a:latin typeface="CIDFont+F2"/>
              </a:rPr>
              <a:t> Co.) es el marco de referencia que se utiliza para la definición de conceptos y distribución de los tiempos en los equipos incurren en la operación.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459ACA-EB97-4493-A01F-022DA5C4E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35" y="2420888"/>
            <a:ext cx="8424330" cy="1142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895A73-7F64-41CC-92C0-ACC0E1D6FD69}"/>
              </a:ext>
            </a:extLst>
          </p:cNvPr>
          <p:cNvSpPr txBox="1"/>
          <p:nvPr/>
        </p:nvSpPr>
        <p:spPr>
          <a:xfrm>
            <a:off x="457200" y="3717032"/>
            <a:ext cx="79928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1" dirty="0"/>
              <a:t>Tiempo de Operación</a:t>
            </a:r>
            <a:r>
              <a:rPr lang="es-CL" sz="1600" dirty="0"/>
              <a:t>: Tiempo en que el equipo, estando en condiciones de operar, se encuentra entregado a su operador para realizar el trabajo asignado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1" dirty="0"/>
              <a:t>Tiempo de operación efectiva: </a:t>
            </a:r>
            <a:r>
              <a:rPr lang="es-CL" sz="1600" dirty="0"/>
              <a:t>tiempo en que el equipo está operando de acuerdo al objetico para el cual fue adquirido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1" dirty="0"/>
              <a:t>Tiempo de pérdidas operacionales: </a:t>
            </a:r>
            <a:r>
              <a:rPr lang="es-CL" sz="1600" dirty="0"/>
              <a:t>tiempo en que el equipo, estando en condiciones de operar, entregado a su operador y con una tarea asignada, no realiza la tarea por motivos necesarios de la producción, por ejemplo, traslados, limpiezas, interferencias,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1" dirty="0"/>
              <a:t>Demoras no programadas: </a:t>
            </a:r>
            <a:r>
              <a:rPr lang="es-CL" sz="1600" dirty="0"/>
              <a:t> despeje por tronadura, limpieza de canchas, charlas de seguridad, abastecimiento de combustible, agua,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1" dirty="0"/>
              <a:t>Demoras programadas: </a:t>
            </a:r>
            <a:r>
              <a:rPr lang="es-CL" sz="1600" dirty="0"/>
              <a:t>Colación y entrada / salida de turno</a:t>
            </a:r>
            <a:endParaRPr lang="es-CL" sz="1600" b="1" dirty="0"/>
          </a:p>
        </p:txBody>
      </p:sp>
    </p:spTree>
    <p:extLst>
      <p:ext uri="{BB962C8B-B14F-4D97-AF65-F5344CB8AC3E}">
        <p14:creationId xmlns:p14="http://schemas.microsoft.com/office/powerpoint/2010/main" val="1216346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F383C60-9431-4062-AEB1-FF5473301A3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09817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51" progId="TCLayout.ActiveDocument.1">
                  <p:embed/>
                </p:oleObj>
              </mc:Choice>
              <mc:Fallback>
                <p:oleObj name="think-cell Slide" r:id="rId3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5263BDC-B0EA-4429-B975-465B0732C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 err="1"/>
              <a:t>Dimensionamiento</a:t>
            </a:r>
            <a:r>
              <a:rPr lang="en-GB" dirty="0"/>
              <a:t> de </a:t>
            </a:r>
            <a:r>
              <a:rPr lang="en-GB" dirty="0" err="1"/>
              <a:t>Perforación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B6F0FD-6B3E-4001-BC1F-63CB41D84102}"/>
              </a:ext>
            </a:extLst>
          </p:cNvPr>
          <p:cNvSpPr txBox="1"/>
          <p:nvPr/>
        </p:nvSpPr>
        <p:spPr>
          <a:xfrm>
            <a:off x="457200" y="160020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800" b="0" i="0" u="none" strike="noStrike" baseline="0" dirty="0">
                <a:latin typeface="CIDFont+F1"/>
              </a:rPr>
              <a:t>¿Qué necesito saber para estimar la cantidad de perforadoras requeridas?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CIDFont+F1"/>
              </a:rPr>
              <a:t>Número de pozos a perforar en un periodo determinado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u="none" strike="noStrike" baseline="0" dirty="0" err="1">
                <a:latin typeface="CIDFont+F2"/>
              </a:rPr>
              <a:t>Tonelaje</a:t>
            </a:r>
            <a:r>
              <a:rPr lang="en-GB" b="0" i="0" u="none" strike="noStrike" baseline="0" dirty="0">
                <a:latin typeface="CIDFont+F2"/>
              </a:rPr>
              <a:t> a </a:t>
            </a:r>
            <a:r>
              <a:rPr lang="en-GB" b="0" i="0" u="none" strike="noStrike" baseline="0" dirty="0" err="1">
                <a:latin typeface="CIDFont+F2"/>
              </a:rPr>
              <a:t>tronar</a:t>
            </a:r>
            <a:endParaRPr lang="en-GB" b="0" i="0" u="none" strike="noStrike" baseline="0" dirty="0">
              <a:latin typeface="CIDFont+F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0" i="0" u="none" strike="noStrike" baseline="0" dirty="0">
                <a:latin typeface="CIDFont+F2"/>
              </a:rPr>
              <a:t>Malla de perforación (</a:t>
            </a:r>
            <a:r>
              <a:rPr lang="es-ES" b="0" i="0" u="none" strike="noStrike" baseline="0" dirty="0" err="1">
                <a:latin typeface="CIDFont+F2"/>
              </a:rPr>
              <a:t>burden</a:t>
            </a:r>
            <a:r>
              <a:rPr lang="es-ES" b="0" i="0" u="none" strike="noStrike" baseline="0" dirty="0">
                <a:latin typeface="CIDFont+F2"/>
              </a:rPr>
              <a:t> / espaciamiento)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u="none" strike="noStrike" baseline="0" dirty="0">
                <a:latin typeface="CIDFont+F2"/>
              </a:rPr>
              <a:t>Largo de </a:t>
            </a:r>
            <a:r>
              <a:rPr lang="en-GB" b="0" i="0" u="none" strike="noStrike" baseline="0" dirty="0" err="1">
                <a:latin typeface="CIDFont+F2"/>
              </a:rPr>
              <a:t>pozo</a:t>
            </a:r>
            <a:r>
              <a:rPr lang="en-GB" b="0" i="0" u="none" strike="noStrike" baseline="0" dirty="0">
                <a:latin typeface="CIDFont+F2"/>
              </a:rPr>
              <a:t> = </a:t>
            </a:r>
            <a:r>
              <a:rPr lang="en-GB" b="0" i="0" u="none" strike="noStrike" baseline="0" dirty="0" err="1">
                <a:latin typeface="CIDFont+F2"/>
              </a:rPr>
              <a:t>altura</a:t>
            </a:r>
            <a:r>
              <a:rPr lang="en-GB" b="0" i="0" u="none" strike="noStrike" baseline="0" dirty="0">
                <a:latin typeface="CIDFont+F2"/>
              </a:rPr>
              <a:t> de banco + </a:t>
            </a:r>
            <a:r>
              <a:rPr lang="en-GB" b="0" i="0" u="none" strike="noStrike" baseline="0" dirty="0" err="1">
                <a:latin typeface="CIDFont+F2"/>
              </a:rPr>
              <a:t>pasadura</a:t>
            </a:r>
            <a:endParaRPr lang="en-GB" b="0" i="0" u="none" strike="noStrike" baseline="0" dirty="0">
              <a:latin typeface="CIDFont+F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u="none" strike="noStrike" baseline="0" dirty="0" err="1">
                <a:latin typeface="CIDFont+F2"/>
              </a:rPr>
              <a:t>Densidad</a:t>
            </a:r>
            <a:r>
              <a:rPr lang="en-GB" b="0" i="0" u="none" strike="noStrike" baseline="0" dirty="0">
                <a:latin typeface="CIDFont+F2"/>
              </a:rPr>
              <a:t> de la </a:t>
            </a:r>
            <a:r>
              <a:rPr lang="en-GB" b="0" i="0" u="none" strike="noStrike" baseline="0" dirty="0" err="1">
                <a:latin typeface="CIDFont+F2"/>
              </a:rPr>
              <a:t>roca</a:t>
            </a:r>
            <a:endParaRPr lang="en-GB" b="0" i="0" u="none" strike="noStrike" baseline="0" dirty="0">
              <a:latin typeface="CIDFont+F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CIDFont+F1"/>
              </a:rPr>
              <a:t>Cuanto me demoro en perforar todos los pozos requeridos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u="none" strike="noStrike" baseline="0" dirty="0" err="1">
                <a:latin typeface="CIDFont+F2"/>
              </a:rPr>
              <a:t>Velocidad</a:t>
            </a:r>
            <a:r>
              <a:rPr lang="en-GB" b="0" i="0" u="none" strike="noStrike" baseline="0" dirty="0">
                <a:latin typeface="CIDFont+F2"/>
              </a:rPr>
              <a:t> de </a:t>
            </a:r>
            <a:r>
              <a:rPr lang="en-GB" b="0" i="0" u="none" strike="noStrike" baseline="0" dirty="0" err="1">
                <a:latin typeface="CIDFont+F2"/>
              </a:rPr>
              <a:t>perforación</a:t>
            </a:r>
            <a:r>
              <a:rPr lang="en-GB" b="0" i="0" u="none" strike="noStrike" baseline="0" dirty="0">
                <a:latin typeface="CIDFont+F2"/>
              </a:rPr>
              <a:t> (</a:t>
            </a:r>
            <a:r>
              <a:rPr lang="en-GB" b="0" i="0" u="none" strike="noStrike" baseline="0" dirty="0" err="1">
                <a:latin typeface="CIDFont+F2"/>
              </a:rPr>
              <a:t>efectiva</a:t>
            </a:r>
            <a:r>
              <a:rPr lang="en-GB" b="0" i="0" u="none" strike="noStrike" baseline="0" dirty="0">
                <a:latin typeface="CIDFont+F2"/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CIDFont+F1"/>
              </a:rPr>
              <a:t>¿Cuántas horas realmente se trabaja en un día?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u="none" strike="noStrike" baseline="0" dirty="0" err="1">
                <a:latin typeface="CIDFont+F2"/>
              </a:rPr>
              <a:t>Utilización</a:t>
            </a:r>
            <a:r>
              <a:rPr lang="en-GB" b="0" i="0" u="none" strike="noStrike" baseline="0" dirty="0">
                <a:latin typeface="CIDFont+F2"/>
              </a:rPr>
              <a:t> o (</a:t>
            </a:r>
            <a:r>
              <a:rPr lang="en-GB" b="0" i="0" u="none" strike="noStrike" baseline="0" dirty="0" err="1">
                <a:latin typeface="CIDFont+F2"/>
              </a:rPr>
              <a:t>Uso</a:t>
            </a:r>
            <a:r>
              <a:rPr lang="en-GB" b="0" i="0" u="none" strike="noStrike" baseline="0" dirty="0">
                <a:latin typeface="CIDFont+F2"/>
              </a:rPr>
              <a:t> de la </a:t>
            </a:r>
            <a:r>
              <a:rPr lang="en-GB" b="0" i="0" u="none" strike="noStrike" baseline="0" dirty="0" err="1">
                <a:latin typeface="CIDFont+F2"/>
              </a:rPr>
              <a:t>Disponibilidad</a:t>
            </a:r>
            <a:r>
              <a:rPr lang="en-GB" dirty="0">
                <a:latin typeface="CIDFont+F2"/>
              </a:rPr>
              <a:t>)</a:t>
            </a:r>
            <a:endParaRPr lang="en-GB" b="0" i="0" u="none" strike="noStrike" baseline="0" dirty="0">
              <a:latin typeface="CIDFont+F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CIDFont+F1"/>
              </a:rPr>
              <a:t>Del total de horas, ¿cuántas estará la máquina disponible?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u="none" strike="noStrike" baseline="0" dirty="0" err="1">
                <a:latin typeface="CIDFont+F2"/>
              </a:rPr>
              <a:t>Disponibilidad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8C60B-A28D-4B05-8B87-8F1AC6D92771}"/>
              </a:ext>
            </a:extLst>
          </p:cNvPr>
          <p:cNvSpPr txBox="1"/>
          <p:nvPr/>
        </p:nvSpPr>
        <p:spPr>
          <a:xfrm>
            <a:off x="2843808" y="5252067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 x U x FO x </a:t>
            </a:r>
            <a:r>
              <a:rPr lang="en-GB" sz="2400" dirty="0" err="1"/>
              <a:t>R_ef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5DDC94-F421-46A3-95E5-C416BF92C17F}"/>
              </a:ext>
            </a:extLst>
          </p:cNvPr>
          <p:cNvSpPr txBox="1"/>
          <p:nvPr/>
        </p:nvSpPr>
        <p:spPr>
          <a:xfrm>
            <a:off x="2924450" y="5962574"/>
            <a:ext cx="545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¿</a:t>
            </a:r>
            <a:r>
              <a:rPr lang="en-GB" dirty="0" err="1"/>
              <a:t>Cómo</a:t>
            </a:r>
            <a:r>
              <a:rPr lang="en-GB" dirty="0"/>
              <a:t> </a:t>
            </a:r>
            <a:r>
              <a:rPr lang="en-GB" dirty="0" err="1"/>
              <a:t>saber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hablamos</a:t>
            </a:r>
            <a:r>
              <a:rPr lang="en-GB" dirty="0"/>
              <a:t> de </a:t>
            </a:r>
            <a:r>
              <a:rPr lang="en-GB" dirty="0" err="1"/>
              <a:t>rendimiento</a:t>
            </a:r>
            <a:r>
              <a:rPr lang="en-GB" dirty="0"/>
              <a:t> </a:t>
            </a:r>
            <a:r>
              <a:rPr lang="en-GB" dirty="0" err="1"/>
              <a:t>efectivo</a:t>
            </a:r>
            <a:r>
              <a:rPr lang="en-GB" dirty="0"/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D0A84D-A831-416F-BEBB-CCAC77162F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7856"/>
          <a:stretch/>
        </p:blipFill>
        <p:spPr>
          <a:xfrm>
            <a:off x="603738" y="5016520"/>
            <a:ext cx="1725670" cy="173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968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21158</TotalTime>
  <Words>1768</Words>
  <Application>Microsoft Office PowerPoint</Application>
  <PresentationFormat>On-screen Show (4:3)</PresentationFormat>
  <Paragraphs>204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CIDFont+F1</vt:lpstr>
      <vt:lpstr>CIDFont+F2</vt:lpstr>
      <vt:lpstr>Diseño personalizado</vt:lpstr>
      <vt:lpstr>think-cell Slide</vt:lpstr>
      <vt:lpstr>Diseño Minero  Calculo de Flota</vt:lpstr>
      <vt:lpstr>Contenidos</vt:lpstr>
      <vt:lpstr>Equipos Principales - Perforadoras</vt:lpstr>
      <vt:lpstr>Equipos Principales - Carguío</vt:lpstr>
      <vt:lpstr>Equipos Principales - Transporte</vt:lpstr>
      <vt:lpstr>Equipos Principales – Eq. Auxiliares</vt:lpstr>
      <vt:lpstr>Norma ASARCO</vt:lpstr>
      <vt:lpstr>Norma ASARCO</vt:lpstr>
      <vt:lpstr>Dimensionamiento de Perforación</vt:lpstr>
      <vt:lpstr>Dimensionamiento de Perforación</vt:lpstr>
      <vt:lpstr>Dimensionamiento de Perforacion</vt:lpstr>
      <vt:lpstr>Dimensionamiento de Perforación</vt:lpstr>
      <vt:lpstr>Dimensionamiento De Carguío</vt:lpstr>
      <vt:lpstr>Dimensionamiento De Carguío</vt:lpstr>
      <vt:lpstr>Dimensionamiento Carguío</vt:lpstr>
      <vt:lpstr>Dimensionamiento Carguío</vt:lpstr>
      <vt:lpstr>Dimensionamiento De Transporte</vt:lpstr>
      <vt:lpstr>Dimensionamiento De Transporte</vt:lpstr>
      <vt:lpstr>Dimensionamiento De Transporte</vt:lpstr>
      <vt:lpstr>Dimensionamiento de Transporte</vt:lpstr>
      <vt:lpstr>Dimensionamiento de Transporte</vt:lpstr>
      <vt:lpstr>Preguntas?</vt:lpstr>
    </vt:vector>
  </TitlesOfParts>
  <Company>Windows 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de Investigación: Secuenciamiento ante Incertidumbre</dc:title>
  <dc:creator>WinuE</dc:creator>
  <cp:lastModifiedBy>Peirano O., Fernando A.</cp:lastModifiedBy>
  <cp:revision>266</cp:revision>
  <dcterms:created xsi:type="dcterms:W3CDTF">2009-11-10T03:54:40Z</dcterms:created>
  <dcterms:modified xsi:type="dcterms:W3CDTF">2021-10-29T21:06:22Z</dcterms:modified>
</cp:coreProperties>
</file>