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1" r:id="rId3"/>
    <p:sldId id="348" r:id="rId4"/>
    <p:sldId id="279" r:id="rId5"/>
    <p:sldId id="265" r:id="rId6"/>
    <p:sldId id="321" r:id="rId7"/>
    <p:sldId id="322" r:id="rId8"/>
    <p:sldId id="324" r:id="rId9"/>
    <p:sldId id="349" r:id="rId10"/>
    <p:sldId id="350" r:id="rId11"/>
    <p:sldId id="264" r:id="rId12"/>
    <p:sldId id="351" r:id="rId13"/>
    <p:sldId id="263" r:id="rId14"/>
    <p:sldId id="352" r:id="rId15"/>
    <p:sldId id="353" r:id="rId16"/>
    <p:sldId id="354" r:id="rId17"/>
    <p:sldId id="323" r:id="rId18"/>
    <p:sldId id="325" r:id="rId19"/>
    <p:sldId id="356" r:id="rId20"/>
    <p:sldId id="357" r:id="rId21"/>
    <p:sldId id="335" r:id="rId22"/>
    <p:sldId id="359" r:id="rId23"/>
    <p:sldId id="360" r:id="rId24"/>
    <p:sldId id="361" r:id="rId25"/>
    <p:sldId id="362" r:id="rId26"/>
    <p:sldId id="326" r:id="rId27"/>
    <p:sldId id="365" r:id="rId28"/>
    <p:sldId id="260" r:id="rId29"/>
    <p:sldId id="367" r:id="rId30"/>
    <p:sldId id="368" r:id="rId31"/>
    <p:sldId id="345" r:id="rId32"/>
    <p:sldId id="300" r:id="rId33"/>
  </p:sldIdLst>
  <p:sldSz cx="9144000" cy="5143500" type="screen16x9"/>
  <p:notesSz cx="6858000" cy="9144000"/>
  <p:embeddedFontLst>
    <p:embeddedFont>
      <p:font typeface="Lato" panose="020B0604020202020204" charset="0"/>
      <p:regular r:id="rId36"/>
      <p:bold r:id="rId37"/>
      <p:italic r:id="rId38"/>
      <p:boldItalic r:id="rId39"/>
    </p:embeddedFont>
    <p:embeddedFont>
      <p:font typeface="Raleway" panose="020B0604020202020204" charset="0"/>
      <p:regular r:id="rId40"/>
      <p:bold r:id="rId41"/>
      <p:italic r:id="rId42"/>
      <p:boldItalic r:id="rId43"/>
    </p:embeddedFont>
    <p:embeddedFont>
      <p:font typeface="Tahoma" panose="020B0604030504040204" pitchFamily="3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186"/>
    <a:srgbClr val="156090"/>
    <a:srgbClr val="2185C5"/>
    <a:srgbClr val="F20253"/>
    <a:srgbClr val="FF9715"/>
    <a:srgbClr val="526A7E"/>
    <a:srgbClr val="738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35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3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4602"/>
    </p:cViewPr>
  </p:sorter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D1AD4A2-D7DA-4F4B-86C0-2820D8FDB5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09C1BC-5383-45AA-B8DF-2B156E3506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46BDB-5F28-4C43-B2B5-B5D6C7635C89}" type="datetimeFigureOut">
              <a:rPr lang="es-CL" smtClean="0"/>
              <a:t>16-03-2021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DF8071-2D57-48C9-9E48-0155A33085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4A1B4A-CF89-49AC-8D82-4E2985121F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B5EBB-1126-44EF-92C3-E5B5DCE82A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2087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5900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339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116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403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564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187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794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11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432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876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331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780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00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071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348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072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5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8355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4369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223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82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24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033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413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845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6"/>
                </a:solidFill>
              </a:rPr>
              <a:t>“</a:t>
            </a:r>
            <a:endParaRPr sz="96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6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Unida 3: El gerente público como estratega</a:t>
            </a:r>
            <a:endParaRPr dirty="0"/>
          </a:p>
        </p:txBody>
      </p:sp>
      <p:sp>
        <p:nvSpPr>
          <p:cNvPr id="3" name="Google Shape;88;p12">
            <a:extLst>
              <a:ext uri="{FF2B5EF4-FFF2-40B4-BE49-F238E27FC236}">
                <a16:creationId xmlns:a16="http://schemas.microsoft.com/office/drawing/2014/main" id="{A32F7CBD-7E10-4BEB-8475-A5F65005666E}"/>
              </a:ext>
            </a:extLst>
          </p:cNvPr>
          <p:cNvSpPr txBox="1">
            <a:spLocks/>
          </p:cNvSpPr>
          <p:nvPr/>
        </p:nvSpPr>
        <p:spPr>
          <a:xfrm>
            <a:off x="645225" y="1220975"/>
            <a:ext cx="67365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CL" sz="3400" dirty="0"/>
              <a:t>Introducción a la Gestión Pública</a:t>
            </a:r>
          </a:p>
          <a:p>
            <a:pPr algn="r"/>
            <a:endParaRPr lang="es-CL" sz="2000" dirty="0"/>
          </a:p>
          <a:p>
            <a:pPr algn="r"/>
            <a:r>
              <a:rPr lang="es-CL" sz="2000" dirty="0"/>
              <a:t>Prof. Juan Carlos Cortázar</a:t>
            </a:r>
          </a:p>
          <a:p>
            <a:endParaRPr lang="es-CL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638519" y="553046"/>
            <a:ext cx="8218402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¿Cómo identifica una empresa privada una estrategia valiosa para su futuro?</a:t>
            </a:r>
          </a:p>
        </p:txBody>
      </p:sp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638519" y="1510891"/>
            <a:ext cx="6884208" cy="36076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 Identifica un rumbo de acción que permite aprovechar oportunidades para mejorar su </a:t>
            </a:r>
            <a:r>
              <a:rPr lang="es-ES" sz="1800" b="1" dirty="0"/>
              <a:t>desempeño financiero </a:t>
            </a:r>
            <a:r>
              <a:rPr lang="es-ES" sz="1800" dirty="0"/>
              <a:t>(maximiza ganancias) 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    Ello permite la </a:t>
            </a:r>
            <a:r>
              <a:rPr lang="es-ES" sz="1800" b="1" dirty="0"/>
              <a:t>supervivencia</a:t>
            </a:r>
            <a:r>
              <a:rPr lang="es-ES" sz="1800" dirty="0"/>
              <a:t> de la empresa como entidad generadora de bienes y servicios </a:t>
            </a:r>
            <a:r>
              <a:rPr lang="es-ES" sz="1800" b="1" dirty="0"/>
              <a:t>valiosos para los clientes</a:t>
            </a:r>
            <a:r>
              <a:rPr lang="es-ES" altLang="es-CL" sz="1800" b="1" i="1" dirty="0">
                <a:latin typeface="Tahoma" panose="020B0604030504040204" pitchFamily="34" charset="0"/>
              </a:rPr>
              <a:t>	</a:t>
            </a:r>
            <a:r>
              <a:rPr lang="es-ES" altLang="es-CL" sz="1800" i="1" dirty="0">
                <a:latin typeface="Tahoma" panose="020B0604030504040204" pitchFamily="34" charset="0"/>
              </a:rPr>
              <a:t>		</a:t>
            </a:r>
            <a:endParaRPr lang="es-ES" sz="1800" dirty="0"/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516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665168" y="530281"/>
            <a:ext cx="8183353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En el sector privado la estrategia alinea directamente tres elementos importantes:</a:t>
            </a: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665168" y="3967488"/>
            <a:ext cx="2371200" cy="833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Desempeño financiero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dirty="0"/>
              <a:t>(accionistas)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4299422" y="1410228"/>
            <a:ext cx="2371200" cy="9322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Valor generado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dirty="0"/>
              <a:t>(clientes)</a:t>
            </a:r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5533385" y="3176043"/>
            <a:ext cx="2754535" cy="807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Sobrevivencia organizativa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dirty="0"/>
              <a:t>(sistema de producción)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7" name="Picture 8" descr="BD10479_">
            <a:extLst>
              <a:ext uri="{FF2B5EF4-FFF2-40B4-BE49-F238E27FC236}">
                <a16:creationId xmlns:a16="http://schemas.microsoft.com/office/drawing/2014/main" id="{B686638A-F26B-4716-A41D-CB856BCE6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22" y="1652438"/>
            <a:ext cx="10668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BS00614_">
            <a:extLst>
              <a:ext uri="{FF2B5EF4-FFF2-40B4-BE49-F238E27FC236}">
                <a16:creationId xmlns:a16="http://schemas.microsoft.com/office/drawing/2014/main" id="{D98CCB16-BA71-4972-8E5C-83912554E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88" y="3062032"/>
            <a:ext cx="13716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BD20041_">
            <a:extLst>
              <a:ext uri="{FF2B5EF4-FFF2-40B4-BE49-F238E27FC236}">
                <a16:creationId xmlns:a16="http://schemas.microsoft.com/office/drawing/2014/main" id="{F52C4485-CA20-488D-9AF5-E17B12F63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726" y="4013639"/>
            <a:ext cx="13716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53;p20">
            <a:extLst>
              <a:ext uri="{FF2B5EF4-FFF2-40B4-BE49-F238E27FC236}">
                <a16:creationId xmlns:a16="http://schemas.microsoft.com/office/drawing/2014/main" id="{28580442-911D-463C-8454-12DFB4AC51D6}"/>
              </a:ext>
            </a:extLst>
          </p:cNvPr>
          <p:cNvSpPr txBox="1">
            <a:spLocks/>
          </p:cNvSpPr>
          <p:nvPr/>
        </p:nvSpPr>
        <p:spPr>
          <a:xfrm>
            <a:off x="6634042" y="4002758"/>
            <a:ext cx="2371200" cy="38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>
              <a:buFont typeface="Lato"/>
              <a:buNone/>
            </a:pPr>
            <a:r>
              <a:rPr lang="es-CL" b="1" dirty="0"/>
              <a:t>Moore (2000)</a:t>
            </a:r>
          </a:p>
        </p:txBody>
      </p:sp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367CAF82-B51F-47C8-AA92-A9E822238161}"/>
              </a:ext>
            </a:extLst>
          </p:cNvPr>
          <p:cNvSpPr/>
          <p:nvPr/>
        </p:nvSpPr>
        <p:spPr>
          <a:xfrm>
            <a:off x="3086959" y="2479717"/>
            <a:ext cx="2578196" cy="1776024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638519" y="553046"/>
            <a:ext cx="8218402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¿Se procede igual en el sector público?</a:t>
            </a:r>
          </a:p>
        </p:txBody>
      </p:sp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638519" y="1510891"/>
            <a:ext cx="6884208" cy="36076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 algn="just">
              <a:lnSpc>
                <a:spcPct val="150000"/>
              </a:lnSpc>
              <a:buSzPts val="2400"/>
            </a:pPr>
            <a:r>
              <a:rPr lang="es-ES" sz="1800" b="1" dirty="0"/>
              <a:t>Cuatro diferencias en el proceso de creación de estrategias:</a:t>
            </a:r>
          </a:p>
          <a:p>
            <a:pPr marL="933450" lvl="1" indent="-400050" algn="just">
              <a:lnSpc>
                <a:spcPct val="150000"/>
              </a:lnSpc>
              <a:buFont typeface="+mj-lt"/>
              <a:buAutoNum type="arabicPeriod"/>
            </a:pPr>
            <a:r>
              <a:rPr lang="es-ES" altLang="es-CL" sz="1800" i="1" dirty="0">
                <a:latin typeface="Tahoma" panose="020B0604030504040204" pitchFamily="34" charset="0"/>
              </a:rPr>
              <a:t>El contenido y rol de la misión</a:t>
            </a:r>
          </a:p>
          <a:p>
            <a:pPr marL="933450" lvl="1" indent="-400050" algn="just">
              <a:lnSpc>
                <a:spcPct val="150000"/>
              </a:lnSpc>
              <a:buFont typeface="+mj-lt"/>
              <a:buAutoNum type="arabicPeriod"/>
            </a:pPr>
            <a:r>
              <a:rPr lang="es-ES" altLang="es-CL" sz="1800" i="1" dirty="0">
                <a:latin typeface="Tahoma" panose="020B0604030504040204" pitchFamily="34" charset="0"/>
              </a:rPr>
              <a:t>Las fuentes de financiamiento</a:t>
            </a:r>
          </a:p>
          <a:p>
            <a:pPr marL="933450" lvl="1" indent="-400050" algn="just">
              <a:lnSpc>
                <a:spcPct val="150000"/>
              </a:lnSpc>
              <a:buFont typeface="+mj-lt"/>
              <a:buAutoNum type="arabicPeriod"/>
            </a:pPr>
            <a:r>
              <a:rPr lang="es-ES" altLang="es-CL" sz="1800" i="1" dirty="0">
                <a:latin typeface="Tahoma" panose="020B0604030504040204" pitchFamily="34" charset="0"/>
              </a:rPr>
              <a:t>Los criterios para evaluar el desempeño</a:t>
            </a:r>
          </a:p>
          <a:p>
            <a:pPr marL="933450" lvl="1" indent="-400050" algn="just">
              <a:lnSpc>
                <a:spcPct val="150000"/>
              </a:lnSpc>
              <a:buFont typeface="+mj-lt"/>
              <a:buAutoNum type="arabicPeriod"/>
            </a:pPr>
            <a:r>
              <a:rPr lang="es-ES" altLang="es-CL" sz="1800" i="1" dirty="0">
                <a:latin typeface="Tahoma" panose="020B0604030504040204" pitchFamily="34" charset="0"/>
              </a:rPr>
              <a:t>El cálculo estratégico clave</a:t>
            </a:r>
          </a:p>
          <a:p>
            <a:pPr indent="-381000" algn="just">
              <a:lnSpc>
                <a:spcPct val="115000"/>
              </a:lnSpc>
              <a:buSzPts val="2400"/>
            </a:pPr>
            <a:endParaRPr lang="es-ES" sz="1800" dirty="0"/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6" name="Picture 4" descr="BS01022_">
            <a:extLst>
              <a:ext uri="{FF2B5EF4-FFF2-40B4-BE49-F238E27FC236}">
                <a16:creationId xmlns:a16="http://schemas.microsoft.com/office/drawing/2014/main" id="{2785EB11-A4CB-47AE-8981-71DB8E2D4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27" y="2256764"/>
            <a:ext cx="16764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13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767707" y="257840"/>
            <a:ext cx="3136800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Privado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s-CL"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i="1" dirty="0"/>
              <a:t>La empresa existe para maximizar el patrimonio de los accionistas</a:t>
            </a: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571999" y="257840"/>
            <a:ext cx="3908575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Público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i="1" dirty="0"/>
              <a:t>La organización existe para lograr una </a:t>
            </a:r>
            <a:r>
              <a:rPr lang="es-ES" b="1" i="1" dirty="0"/>
              <a:t>misión*</a:t>
            </a:r>
            <a:r>
              <a:rPr lang="es-ES" i="1" dirty="0"/>
              <a:t> que es considerada socialmente valiosa</a:t>
            </a: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8" name="Google Shape;365;p35">
            <a:extLst>
              <a:ext uri="{FF2B5EF4-FFF2-40B4-BE49-F238E27FC236}">
                <a16:creationId xmlns:a16="http://schemas.microsoft.com/office/drawing/2014/main" id="{89E865DE-1AB1-4AE1-AE17-5F62C686FF46}"/>
              </a:ext>
            </a:extLst>
          </p:cNvPr>
          <p:cNvSpPr txBox="1">
            <a:spLocks/>
          </p:cNvSpPr>
          <p:nvPr/>
        </p:nvSpPr>
        <p:spPr>
          <a:xfrm>
            <a:off x="323498" y="2255170"/>
            <a:ext cx="3581009" cy="263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ato"/>
              <a:buChar char="▷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La actividad (rubro del negocio) es sólo un medio para lograr la misión de incrementar el patrimonio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El cambio de actividad o negocio es justificable y valorada</a:t>
            </a:r>
          </a:p>
          <a:p>
            <a:pPr marL="76200" indent="0" algn="just">
              <a:lnSpc>
                <a:spcPct val="115000"/>
              </a:lnSpc>
              <a:buSzPts val="2400"/>
              <a:buNone/>
            </a:pPr>
            <a:r>
              <a:rPr lang="es-ES" altLang="es-CL" sz="1800" i="1" dirty="0">
                <a:latin typeface="Tahoma" panose="020B0604030504040204" pitchFamily="34" charset="0"/>
              </a:rPr>
              <a:t>	</a:t>
            </a:r>
            <a:endParaRPr lang="es-ES" sz="1800" dirty="0"/>
          </a:p>
        </p:txBody>
      </p:sp>
      <p:sp>
        <p:nvSpPr>
          <p:cNvPr id="9" name="Google Shape;365;p35">
            <a:extLst>
              <a:ext uri="{FF2B5EF4-FFF2-40B4-BE49-F238E27FC236}">
                <a16:creationId xmlns:a16="http://schemas.microsoft.com/office/drawing/2014/main" id="{2073892C-2B71-46F2-B49A-D2AD154F0030}"/>
              </a:ext>
            </a:extLst>
          </p:cNvPr>
          <p:cNvSpPr txBox="1">
            <a:spLocks/>
          </p:cNvSpPr>
          <p:nvPr/>
        </p:nvSpPr>
        <p:spPr>
          <a:xfrm>
            <a:off x="4101600" y="2255170"/>
            <a:ext cx="3581009" cy="263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ato"/>
              <a:buChar char="▷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La actividad o campo de acción está sustantivamente ligada a la misión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El cambio de actividad es sancionado (rigidez de misión)</a:t>
            </a:r>
          </a:p>
          <a:p>
            <a:pPr marL="76200" indent="0" algn="just">
              <a:lnSpc>
                <a:spcPct val="115000"/>
              </a:lnSpc>
              <a:buSzPts val="2400"/>
              <a:buNone/>
            </a:pPr>
            <a:r>
              <a:rPr lang="es-ES" altLang="es-CL" sz="1800" i="1" dirty="0">
                <a:latin typeface="Tahoma" panose="020B0604030504040204" pitchFamily="34" charset="0"/>
              </a:rPr>
              <a:t>	</a:t>
            </a:r>
            <a:endParaRPr lang="es-ES" sz="1800" dirty="0"/>
          </a:p>
        </p:txBody>
      </p:sp>
      <p:sp>
        <p:nvSpPr>
          <p:cNvPr id="11" name="Google Shape;373;p36">
            <a:extLst>
              <a:ext uri="{FF2B5EF4-FFF2-40B4-BE49-F238E27FC236}">
                <a16:creationId xmlns:a16="http://schemas.microsoft.com/office/drawing/2014/main" id="{E345007C-B166-4972-B26D-11B11E9330AD}"/>
              </a:ext>
            </a:extLst>
          </p:cNvPr>
          <p:cNvSpPr txBox="1"/>
          <p:nvPr/>
        </p:nvSpPr>
        <p:spPr>
          <a:xfrm>
            <a:off x="114725" y="4741483"/>
            <a:ext cx="8593340" cy="26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i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*La misión debe dar a conocer los problemas públicos particulares que la organización se propone atacar: define el valor público a generar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767707" y="257840"/>
            <a:ext cx="3136800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Privado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s-CL"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i="1" dirty="0"/>
              <a:t>Los ingresos se logran mediante la venta de bienes y servicios</a:t>
            </a: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571999" y="257840"/>
            <a:ext cx="3908575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Público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i="1" dirty="0"/>
              <a:t>Los ingresos se logran mediante sistema impositivo o donaciones</a:t>
            </a: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" name="Google Shape;365;p35">
            <a:extLst>
              <a:ext uri="{FF2B5EF4-FFF2-40B4-BE49-F238E27FC236}">
                <a16:creationId xmlns:a16="http://schemas.microsoft.com/office/drawing/2014/main" id="{89E865DE-1AB1-4AE1-AE17-5F62C686FF46}"/>
              </a:ext>
            </a:extLst>
          </p:cNvPr>
          <p:cNvSpPr txBox="1">
            <a:spLocks/>
          </p:cNvSpPr>
          <p:nvPr/>
        </p:nvSpPr>
        <p:spPr>
          <a:xfrm>
            <a:off x="323498" y="2255170"/>
            <a:ext cx="3581009" cy="263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ato"/>
              <a:buChar char="▷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El consumidor o usuario financia el producto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Recursos dependen directamente del logro de la misión</a:t>
            </a:r>
          </a:p>
          <a:p>
            <a:pPr marL="76200" indent="0" algn="just">
              <a:lnSpc>
                <a:spcPct val="115000"/>
              </a:lnSpc>
              <a:buSzPts val="2400"/>
              <a:buNone/>
            </a:pPr>
            <a:r>
              <a:rPr lang="es-ES" altLang="es-CL" sz="1800" i="1" dirty="0">
                <a:latin typeface="Tahoma" panose="020B0604030504040204" pitchFamily="34" charset="0"/>
              </a:rPr>
              <a:t>	</a:t>
            </a:r>
            <a:endParaRPr lang="es-ES" sz="1800" dirty="0"/>
          </a:p>
        </p:txBody>
      </p:sp>
      <p:sp>
        <p:nvSpPr>
          <p:cNvPr id="9" name="Google Shape;365;p35">
            <a:extLst>
              <a:ext uri="{FF2B5EF4-FFF2-40B4-BE49-F238E27FC236}">
                <a16:creationId xmlns:a16="http://schemas.microsoft.com/office/drawing/2014/main" id="{2073892C-2B71-46F2-B49A-D2AD154F0030}"/>
              </a:ext>
            </a:extLst>
          </p:cNvPr>
          <p:cNvSpPr txBox="1">
            <a:spLocks/>
          </p:cNvSpPr>
          <p:nvPr/>
        </p:nvSpPr>
        <p:spPr>
          <a:xfrm>
            <a:off x="4101600" y="2255170"/>
            <a:ext cx="3581009" cy="263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ato"/>
              <a:buChar char="▷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El usuario es distinto al financiador del servicio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Recursos no dependen directamente del logro de la misión y de la calidad del desempeño (inercia presupuestal)</a:t>
            </a:r>
          </a:p>
          <a:p>
            <a:pPr marL="76200" indent="0" algn="just">
              <a:lnSpc>
                <a:spcPct val="115000"/>
              </a:lnSpc>
              <a:buSzPts val="2400"/>
              <a:buNone/>
            </a:pPr>
            <a:r>
              <a:rPr lang="es-ES" altLang="es-CL" sz="1800" i="1" dirty="0">
                <a:latin typeface="Tahoma" panose="020B0604030504040204" pitchFamily="34" charset="0"/>
              </a:rPr>
              <a:t>	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762628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767707" y="257840"/>
            <a:ext cx="3136800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Privado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s-CL"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i="1" dirty="0"/>
              <a:t>El resultado financiero es el criterio de buen desempeño</a:t>
            </a: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571999" y="257840"/>
            <a:ext cx="3908575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Público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i="1" dirty="0"/>
              <a:t>Eficiencia y efectividad en el logro de la misión es criterio de buen desempeño</a:t>
            </a: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8" name="Google Shape;365;p35">
            <a:extLst>
              <a:ext uri="{FF2B5EF4-FFF2-40B4-BE49-F238E27FC236}">
                <a16:creationId xmlns:a16="http://schemas.microsoft.com/office/drawing/2014/main" id="{89E865DE-1AB1-4AE1-AE17-5F62C686FF46}"/>
              </a:ext>
            </a:extLst>
          </p:cNvPr>
          <p:cNvSpPr txBox="1">
            <a:spLocks/>
          </p:cNvSpPr>
          <p:nvPr/>
        </p:nvSpPr>
        <p:spPr>
          <a:xfrm>
            <a:off x="323498" y="2255170"/>
            <a:ext cx="3581009" cy="263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ato"/>
              <a:buChar char="▷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Sistema de precios del mercado facilita la evaluación del desempeño (balance)</a:t>
            </a:r>
          </a:p>
          <a:p>
            <a:pPr marL="76200" indent="0" algn="just">
              <a:lnSpc>
                <a:spcPct val="115000"/>
              </a:lnSpc>
              <a:buSzPts val="2400"/>
              <a:buNone/>
            </a:pPr>
            <a:r>
              <a:rPr lang="es-ES" altLang="es-CL" sz="1800" i="1" dirty="0">
                <a:latin typeface="Tahoma" panose="020B0604030504040204" pitchFamily="34" charset="0"/>
              </a:rPr>
              <a:t>	</a:t>
            </a:r>
            <a:endParaRPr lang="es-ES" sz="1800" dirty="0"/>
          </a:p>
        </p:txBody>
      </p:sp>
      <p:sp>
        <p:nvSpPr>
          <p:cNvPr id="9" name="Google Shape;365;p35">
            <a:extLst>
              <a:ext uri="{FF2B5EF4-FFF2-40B4-BE49-F238E27FC236}">
                <a16:creationId xmlns:a16="http://schemas.microsoft.com/office/drawing/2014/main" id="{2073892C-2B71-46F2-B49A-D2AD154F0030}"/>
              </a:ext>
            </a:extLst>
          </p:cNvPr>
          <p:cNvSpPr txBox="1">
            <a:spLocks/>
          </p:cNvSpPr>
          <p:nvPr/>
        </p:nvSpPr>
        <p:spPr>
          <a:xfrm>
            <a:off x="4101600" y="2255170"/>
            <a:ext cx="3581009" cy="263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ato"/>
              <a:buChar char="▷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Es complicado medir la generación de valor público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Se recurre a conjunto complejo e incompleto de medidas (evaluación resultados e impacto)	</a:t>
            </a:r>
          </a:p>
          <a:p>
            <a:pPr marL="76200" indent="0" algn="just">
              <a:lnSpc>
                <a:spcPct val="115000"/>
              </a:lnSpc>
              <a:buSzPts val="2400"/>
              <a:buNone/>
            </a:pPr>
            <a:r>
              <a:rPr lang="es-ES" altLang="es-CL" sz="1800" i="1" dirty="0">
                <a:latin typeface="Tahoma" panose="020B0604030504040204" pitchFamily="34" charset="0"/>
              </a:rPr>
              <a:t>	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3309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767707" y="257840"/>
            <a:ext cx="3136800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Privado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s-CL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i="1" dirty="0"/>
              <a:t>Identificar capacidades distintivas para la generación de valor</a:t>
            </a: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571999" y="257840"/>
            <a:ext cx="3908575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Público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i="1" dirty="0"/>
              <a:t>Identificar mejores alternativas para el logro de la misión</a:t>
            </a: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8" name="Google Shape;365;p35">
            <a:extLst>
              <a:ext uri="{FF2B5EF4-FFF2-40B4-BE49-F238E27FC236}">
                <a16:creationId xmlns:a16="http://schemas.microsoft.com/office/drawing/2014/main" id="{89E865DE-1AB1-4AE1-AE17-5F62C686FF46}"/>
              </a:ext>
            </a:extLst>
          </p:cNvPr>
          <p:cNvSpPr txBox="1">
            <a:spLocks/>
          </p:cNvSpPr>
          <p:nvPr/>
        </p:nvSpPr>
        <p:spPr>
          <a:xfrm>
            <a:off x="323498" y="2255170"/>
            <a:ext cx="3581009" cy="263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ato"/>
              <a:buChar char="▷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Se busca que el servicio o producto sea aceptado por los consumidores</a:t>
            </a:r>
          </a:p>
          <a:p>
            <a:pPr marL="76200" indent="0" algn="just">
              <a:lnSpc>
                <a:spcPct val="115000"/>
              </a:lnSpc>
              <a:buSzPts val="2400"/>
              <a:buNone/>
            </a:pPr>
            <a:r>
              <a:rPr lang="es-ES" altLang="es-CL" sz="1800" i="1" dirty="0">
                <a:latin typeface="Tahoma" panose="020B0604030504040204" pitchFamily="34" charset="0"/>
              </a:rPr>
              <a:t>	</a:t>
            </a:r>
            <a:endParaRPr lang="es-ES" sz="1800" dirty="0"/>
          </a:p>
        </p:txBody>
      </p:sp>
      <p:sp>
        <p:nvSpPr>
          <p:cNvPr id="9" name="Google Shape;365;p35">
            <a:extLst>
              <a:ext uri="{FF2B5EF4-FFF2-40B4-BE49-F238E27FC236}">
                <a16:creationId xmlns:a16="http://schemas.microsoft.com/office/drawing/2014/main" id="{2073892C-2B71-46F2-B49A-D2AD154F0030}"/>
              </a:ext>
            </a:extLst>
          </p:cNvPr>
          <p:cNvSpPr txBox="1">
            <a:spLocks/>
          </p:cNvSpPr>
          <p:nvPr/>
        </p:nvSpPr>
        <p:spPr>
          <a:xfrm>
            <a:off x="4101600" y="2255170"/>
            <a:ext cx="3581009" cy="263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ato"/>
              <a:buChar char="▷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Se requiere autoridad, recursos y aceptación de la opinión pública</a:t>
            </a:r>
          </a:p>
          <a:p>
            <a:pPr marL="76200" indent="0" algn="just">
              <a:lnSpc>
                <a:spcPct val="115000"/>
              </a:lnSpc>
              <a:buSzPts val="2400"/>
              <a:buNone/>
            </a:pPr>
            <a:r>
              <a:rPr lang="es-ES" altLang="es-CL" sz="1800" i="1" dirty="0">
                <a:latin typeface="Tahoma" panose="020B0604030504040204" pitchFamily="34" charset="0"/>
              </a:rPr>
              <a:t>	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27599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893701" y="207428"/>
            <a:ext cx="7708039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¿Cuál es el problema?</a:t>
            </a:r>
            <a:endParaRPr lang="es-CL" dirty="0"/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A64FC5D3-3FCD-4D43-96A9-9AC5E6A09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46" y="3687650"/>
            <a:ext cx="16192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CL" sz="2000" dirty="0">
                <a:solidFill>
                  <a:schemeClr val="accent3"/>
                </a:solidFill>
                <a:latin typeface="Tahoma" panose="020B0604030504040204" pitchFamily="34" charset="0"/>
              </a:rPr>
              <a:t>Desempeño financiero</a:t>
            </a:r>
          </a:p>
          <a:p>
            <a:pPr>
              <a:spcBef>
                <a:spcPct val="50000"/>
              </a:spcBef>
              <a:buFontTx/>
              <a:buNone/>
            </a:pPr>
            <a:endParaRPr lang="es-ES_tradnl" altLang="es-CL" sz="2000" dirty="0">
              <a:solidFill>
                <a:schemeClr val="accent3"/>
              </a:solidFill>
              <a:latin typeface="Tahoma" panose="020B0604030504040204" pitchFamily="34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96FFF253-FA27-4149-8959-83CF6D6C2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955" y="3718439"/>
            <a:ext cx="22509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CL" sz="2000" dirty="0">
                <a:solidFill>
                  <a:schemeClr val="accent3"/>
                </a:solidFill>
                <a:latin typeface="Tahoma" panose="020B0604030504040204" pitchFamily="34" charset="0"/>
              </a:rPr>
              <a:t>Sobrevivencia organizativa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CF1A0ACA-B1A7-478A-8267-5D3429B9B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955" y="1240358"/>
            <a:ext cx="152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CL" sz="2000" dirty="0">
                <a:solidFill>
                  <a:schemeClr val="accent3"/>
                </a:solidFill>
                <a:latin typeface="Tahoma" panose="020B0604030504040204" pitchFamily="34" charset="0"/>
              </a:rPr>
              <a:t>Valor social</a:t>
            </a:r>
          </a:p>
        </p:txBody>
      </p:sp>
      <p:sp>
        <p:nvSpPr>
          <p:cNvPr id="26" name="Google Shape;365;p35">
            <a:extLst>
              <a:ext uri="{FF2B5EF4-FFF2-40B4-BE49-F238E27FC236}">
                <a16:creationId xmlns:a16="http://schemas.microsoft.com/office/drawing/2014/main" id="{7E3E7E10-E2A6-4E17-A56F-5D0F3F19E5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13957" y="1038129"/>
            <a:ext cx="3442857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 algn="just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s-ES" sz="1500" dirty="0"/>
              <a:t>La entidad recibe recursos aunque no genera resultados valiosos</a:t>
            </a:r>
          </a:p>
          <a:p>
            <a:pPr indent="-381000" algn="just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s-ES" sz="1500" dirty="0"/>
              <a:t>La actividad es valiosa pero financieramente insostenible</a:t>
            </a:r>
          </a:p>
          <a:p>
            <a:pPr indent="-381000" algn="just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s-ES" sz="1500" dirty="0"/>
              <a:t>La actividad es financieramente sostenible pero no valiosa</a:t>
            </a:r>
          </a:p>
          <a:p>
            <a:pPr indent="-381000" algn="just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s-ES" sz="1500" dirty="0"/>
              <a:t>La entidad subsiste aunque no genera resultados valiosos</a:t>
            </a:r>
          </a:p>
        </p:txBody>
      </p:sp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51E245C9-E33E-44B8-82B4-F2FAC6E1187E}"/>
              </a:ext>
            </a:extLst>
          </p:cNvPr>
          <p:cNvSpPr/>
          <p:nvPr/>
        </p:nvSpPr>
        <p:spPr>
          <a:xfrm>
            <a:off x="1186946" y="1710360"/>
            <a:ext cx="2488018" cy="1953226"/>
          </a:xfrm>
          <a:prstGeom prst="triangl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D6A8556-A4E6-4FBE-A4FC-6F5F7FE70A73}"/>
              </a:ext>
            </a:extLst>
          </p:cNvPr>
          <p:cNvCxnSpPr>
            <a:cxnSpLocks/>
          </p:cNvCxnSpPr>
          <p:nvPr/>
        </p:nvCxnSpPr>
        <p:spPr>
          <a:xfrm>
            <a:off x="1626781" y="2286000"/>
            <a:ext cx="550765" cy="400973"/>
          </a:xfrm>
          <a:prstGeom prst="line">
            <a:avLst/>
          </a:prstGeom>
          <a:ln w="76200">
            <a:solidFill>
              <a:srgbClr val="156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D4AB1DCD-B12F-44B4-961B-A4EB724E8350}"/>
              </a:ext>
            </a:extLst>
          </p:cNvPr>
          <p:cNvCxnSpPr>
            <a:cxnSpLocks/>
          </p:cNvCxnSpPr>
          <p:nvPr/>
        </p:nvCxnSpPr>
        <p:spPr>
          <a:xfrm>
            <a:off x="1513367" y="2413306"/>
            <a:ext cx="550765" cy="400973"/>
          </a:xfrm>
          <a:prstGeom prst="line">
            <a:avLst/>
          </a:prstGeom>
          <a:ln w="76200">
            <a:solidFill>
              <a:srgbClr val="156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CBC746C-F6D8-4766-8342-FA56D5EEB491}"/>
              </a:ext>
            </a:extLst>
          </p:cNvPr>
          <p:cNvCxnSpPr>
            <a:cxnSpLocks/>
          </p:cNvCxnSpPr>
          <p:nvPr/>
        </p:nvCxnSpPr>
        <p:spPr>
          <a:xfrm rot="6000000">
            <a:off x="2771312" y="2339494"/>
            <a:ext cx="550765" cy="400973"/>
          </a:xfrm>
          <a:prstGeom prst="line">
            <a:avLst/>
          </a:prstGeom>
          <a:ln w="76200">
            <a:solidFill>
              <a:srgbClr val="156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BCCB77F7-A039-4A3A-8BB3-D4966B7C382E}"/>
              </a:ext>
            </a:extLst>
          </p:cNvPr>
          <p:cNvCxnSpPr>
            <a:cxnSpLocks/>
          </p:cNvCxnSpPr>
          <p:nvPr/>
        </p:nvCxnSpPr>
        <p:spPr>
          <a:xfrm rot="6000000">
            <a:off x="2878826" y="2466887"/>
            <a:ext cx="550765" cy="400973"/>
          </a:xfrm>
          <a:prstGeom prst="line">
            <a:avLst/>
          </a:prstGeom>
          <a:ln w="76200">
            <a:solidFill>
              <a:srgbClr val="156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550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564092" y="250768"/>
            <a:ext cx="7708039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¿Por qué es diferente?</a:t>
            </a:r>
          </a:p>
        </p:txBody>
      </p:sp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564092" y="1542516"/>
            <a:ext cx="6884208" cy="17529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 algn="just">
              <a:lnSpc>
                <a:spcPct val="115000"/>
              </a:lnSpc>
              <a:buSzPts val="2400"/>
              <a:buFont typeface="+mj-lt"/>
              <a:buAutoNum type="alphaUcPeriod"/>
            </a:pPr>
            <a:r>
              <a:rPr lang="es-ES" sz="1800" dirty="0"/>
              <a:t>En la toma de decisiones, el mercado es sustituido por el </a:t>
            </a:r>
            <a:r>
              <a:rPr lang="es-ES" sz="1800" b="1" dirty="0"/>
              <a:t>proceso político</a:t>
            </a:r>
          </a:p>
          <a:p>
            <a:pPr indent="-381000" algn="just">
              <a:lnSpc>
                <a:spcPct val="115000"/>
              </a:lnSpc>
              <a:buSzPts val="2400"/>
              <a:buFont typeface="+mj-lt"/>
              <a:buAutoNum type="alphaUcPeriod"/>
            </a:pPr>
            <a:r>
              <a:rPr lang="es-ES" sz="1800" dirty="0"/>
              <a:t>El Estado utiliza el </a:t>
            </a:r>
            <a:r>
              <a:rPr lang="es-ES" sz="1800" b="1" dirty="0"/>
              <a:t>poder público </a:t>
            </a:r>
            <a:r>
              <a:rPr lang="es-ES" sz="1800" dirty="0"/>
              <a:t>para imponer decisiones</a:t>
            </a:r>
          </a:p>
          <a:p>
            <a:pPr indent="-381000" algn="just">
              <a:lnSpc>
                <a:spcPct val="115000"/>
              </a:lnSpc>
              <a:buSzPts val="2400"/>
              <a:buFont typeface="+mj-lt"/>
              <a:buAutoNum type="alphaUcPeriod"/>
            </a:pPr>
            <a:r>
              <a:rPr lang="es-ES" sz="1800" dirty="0"/>
              <a:t>El </a:t>
            </a:r>
            <a:r>
              <a:rPr lang="es-ES" sz="1800" b="1" dirty="0"/>
              <a:t>valor público </a:t>
            </a:r>
            <a:r>
              <a:rPr lang="es-ES" sz="1800" dirty="0"/>
              <a:t>tiene cualidades distintas a las del valor de mercado</a:t>
            </a:r>
          </a:p>
          <a:p>
            <a:pPr indent="-381000" algn="just">
              <a:lnSpc>
                <a:spcPct val="115000"/>
              </a:lnSpc>
              <a:buSzPts val="2400"/>
              <a:buFont typeface="+mj-lt"/>
              <a:buAutoNum type="alphaUcPeriod"/>
            </a:pPr>
            <a:r>
              <a:rPr lang="es-ES" sz="1800" dirty="0"/>
              <a:t>Es extremadamente difícil</a:t>
            </a:r>
            <a:r>
              <a:rPr lang="es-ES" sz="1800" b="1" dirty="0"/>
              <a:t> medir </a:t>
            </a:r>
            <a:r>
              <a:rPr lang="es-ES" sz="1800" dirty="0"/>
              <a:t>el valor público</a:t>
            </a:r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ADD1326-25AB-475B-8C65-E8CC52B09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11" y="950496"/>
            <a:ext cx="1145639" cy="1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FC6EDC0C-2C05-462D-BBE6-9856A3E67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26" y="2801811"/>
            <a:ext cx="1139924" cy="151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505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922087" y="1267243"/>
            <a:ext cx="3136800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Generación de Bienes y servicios 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s-CL"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i="1" dirty="0"/>
              <a:t>Generación de bienes y servicios que responden a problemas relevantes para ciudadanos/ usuarios</a:t>
            </a: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726379" y="1267243"/>
            <a:ext cx="3990109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Proceso de producción (decisión) de bienes y servicios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i="1" dirty="0"/>
              <a:t>El proceso de producción (decisión) de los bienes y servicios aporta valor por su carácter deliberativo: es la única forma de definir legítimamente qué es valioso y qué es más valioso </a:t>
            </a: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7" name="Google Shape;364;p35">
            <a:extLst>
              <a:ext uri="{FF2B5EF4-FFF2-40B4-BE49-F238E27FC236}">
                <a16:creationId xmlns:a16="http://schemas.microsoft.com/office/drawing/2014/main" id="{4CDD43E8-AFCB-40A8-B630-515DAEACA1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4092" y="250768"/>
            <a:ext cx="7708039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VP: Dos puntos de referencia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CA1B410-8C0E-4986-A277-CCEC37E5D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30" y="3911530"/>
            <a:ext cx="1568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CL" sz="2400" dirty="0">
                <a:solidFill>
                  <a:schemeClr val="accent3"/>
                </a:solidFill>
                <a:latin typeface="Tahoma" panose="020B0604030504040204" pitchFamily="34" charset="0"/>
              </a:rPr>
              <a:t>Servicios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5863292-A4DE-4F50-ACAB-3FD98EBF3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487" y="3973085"/>
            <a:ext cx="18796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CL" sz="2400" dirty="0">
                <a:solidFill>
                  <a:schemeClr val="accent3"/>
                </a:solidFill>
                <a:latin typeface="Tahoma" panose="020B0604030504040204" pitchFamily="34" charset="0"/>
              </a:rPr>
              <a:t>Resultados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08A52851-4F60-4822-B286-647ABD1A2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304" y="4173140"/>
            <a:ext cx="343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CL" sz="2400" dirty="0">
                <a:solidFill>
                  <a:schemeClr val="accent3"/>
                </a:solidFill>
                <a:latin typeface="Tahoma" panose="020B0604030504040204" pitchFamily="34" charset="0"/>
              </a:rPr>
              <a:t>Legitimidad - Confianza</a:t>
            </a:r>
          </a:p>
        </p:txBody>
      </p:sp>
    </p:spTree>
    <p:extLst>
      <p:ext uri="{BB962C8B-B14F-4D97-AF65-F5344CB8AC3E}">
        <p14:creationId xmlns:p14="http://schemas.microsoft.com/office/powerpoint/2010/main" val="10138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83068" y="23702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Repasando la unidad anterior</a:t>
            </a:r>
            <a:endParaRPr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611654" y="1130163"/>
            <a:ext cx="7920691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s-ES" sz="1900" dirty="0"/>
              <a:t>Haciendo una </a:t>
            </a:r>
            <a:r>
              <a:rPr lang="es-ES" sz="1900" b="1" dirty="0"/>
              <a:t>analogía</a:t>
            </a:r>
            <a:r>
              <a:rPr lang="es-ES" sz="1900" dirty="0"/>
              <a:t> con el mundo de la producción de valor privado, podemos decir que los gerentes públicos debemos generar </a:t>
            </a:r>
            <a:r>
              <a:rPr lang="es-ES" sz="1900" b="1" dirty="0"/>
              <a:t>valor público.</a:t>
            </a:r>
          </a:p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s-ES" sz="1900" dirty="0"/>
              <a:t>En la producción del valor público, la </a:t>
            </a:r>
            <a:r>
              <a:rPr lang="es-ES" sz="1900" b="1" dirty="0"/>
              <a:t>política</a:t>
            </a:r>
            <a:r>
              <a:rPr lang="es-ES" sz="1900" dirty="0"/>
              <a:t> «sustituye al mercado»: mecanismo social para la transacción entre intereses.</a:t>
            </a:r>
          </a:p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s-ES" sz="1900" dirty="0"/>
              <a:t>No tenemos manera plenamente objetiva de ponernos de acuerdo sobre qué tiene mayor valor público: intereses irreductibles y en conflicto. En consecuencia, acordamos las</a:t>
            </a:r>
            <a:r>
              <a:rPr lang="es-ES" sz="1900" b="1" dirty="0"/>
              <a:t> reglas </a:t>
            </a:r>
            <a:r>
              <a:rPr lang="es-ES" sz="1900" dirty="0"/>
              <a:t>para acordar qué es valioso y cuánto.</a:t>
            </a:r>
          </a:p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s-ES" sz="1900" dirty="0"/>
              <a:t>De ahí deriva el fuerte carácter </a:t>
            </a:r>
            <a:r>
              <a:rPr lang="es-ES" sz="1900" b="1" dirty="0"/>
              <a:t>formal y argumentativo </a:t>
            </a:r>
            <a:r>
              <a:rPr lang="es-ES" sz="1900" dirty="0"/>
              <a:t>de la creación de valor público.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483566" y="328563"/>
            <a:ext cx="7708039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/>
              <a:t>2. ¿Cómo pensar estratégicamente en el sector público?</a:t>
            </a:r>
            <a:endParaRPr lang="es-CL" dirty="0"/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A64FC5D3-3FCD-4D43-96A9-9AC5E6A09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37" y="2767063"/>
            <a:ext cx="26659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CL" sz="2000" dirty="0">
                <a:solidFill>
                  <a:schemeClr val="accent3"/>
                </a:solidFill>
                <a:latin typeface="Tahoma" panose="020B0604030504040204" pitchFamily="34" charset="0"/>
              </a:rPr>
              <a:t>Mirada hacia afuera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96FFF253-FA27-4149-8959-83CF6D6C2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863" y="3784372"/>
            <a:ext cx="26659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CL" sz="2000" dirty="0">
                <a:solidFill>
                  <a:schemeClr val="accent3"/>
                </a:solidFill>
                <a:latin typeface="Tahoma" panose="020B0604030504040204" pitchFamily="34" charset="0"/>
              </a:rPr>
              <a:t>Mirada hacia abajo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CF1A0ACA-B1A7-478A-8267-5D3429B9B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011" y="1481678"/>
            <a:ext cx="2400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CL" sz="2000" dirty="0">
                <a:solidFill>
                  <a:schemeClr val="accent3"/>
                </a:solidFill>
                <a:latin typeface="Tahoma" panose="020B0604030504040204" pitchFamily="34" charset="0"/>
              </a:rPr>
              <a:t>Mirada hacia arriba</a:t>
            </a:r>
          </a:p>
        </p:txBody>
      </p:sp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51E245C9-E33E-44B8-82B4-F2FAC6E1187E}"/>
              </a:ext>
            </a:extLst>
          </p:cNvPr>
          <p:cNvSpPr/>
          <p:nvPr/>
        </p:nvSpPr>
        <p:spPr>
          <a:xfrm rot="16200000">
            <a:off x="3709653" y="1536202"/>
            <a:ext cx="1682402" cy="3540316"/>
          </a:xfrm>
          <a:prstGeom prst="triangle">
            <a:avLst>
              <a:gd name="adj" fmla="val 49523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Google Shape;365;p35">
            <a:extLst>
              <a:ext uri="{FF2B5EF4-FFF2-40B4-BE49-F238E27FC236}">
                <a16:creationId xmlns:a16="http://schemas.microsoft.com/office/drawing/2014/main" id="{525E5872-F229-4AA9-8831-C88EAB98B2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8563" y="1185963"/>
            <a:ext cx="7586874" cy="990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lnSpc>
                <a:spcPct val="115000"/>
              </a:lnSpc>
              <a:buSzPts val="2400"/>
              <a:buNone/>
            </a:pPr>
            <a:r>
              <a:rPr lang="es-ES" sz="1800" b="1" dirty="0"/>
              <a:t>3 cálculos estratégicos básicos</a:t>
            </a:r>
          </a:p>
          <a:p>
            <a:pPr marL="76200" indent="0" algn="just">
              <a:lnSpc>
                <a:spcPct val="115000"/>
              </a:lnSpc>
              <a:buSzPts val="2400"/>
              <a:buNone/>
            </a:pPr>
            <a:endParaRPr lang="es-AR" altLang="es-CL" sz="1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6" name="Google Shape;365;p35">
            <a:extLst>
              <a:ext uri="{FF2B5EF4-FFF2-40B4-BE49-F238E27FC236}">
                <a16:creationId xmlns:a16="http://schemas.microsoft.com/office/drawing/2014/main" id="{D246F036-B6D8-481C-930B-3A288AC44577}"/>
              </a:ext>
            </a:extLst>
          </p:cNvPr>
          <p:cNvSpPr txBox="1">
            <a:spLocks/>
          </p:cNvSpPr>
          <p:nvPr/>
        </p:nvSpPr>
        <p:spPr>
          <a:xfrm>
            <a:off x="93579" y="3027200"/>
            <a:ext cx="2665971" cy="132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76200" indent="0" algn="r">
              <a:lnSpc>
                <a:spcPct val="115000"/>
              </a:lnSpc>
              <a:buSzPts val="2400"/>
              <a:buFont typeface="Lato"/>
              <a:buNone/>
            </a:pPr>
            <a:r>
              <a:rPr lang="es-ES" sz="1800" dirty="0"/>
              <a:t>¿El programa responde a problemas valiosos para alguien?</a:t>
            </a:r>
          </a:p>
          <a:p>
            <a:pPr marL="76200" indent="0" algn="just">
              <a:lnSpc>
                <a:spcPct val="115000"/>
              </a:lnSpc>
              <a:buSzPts val="2400"/>
              <a:buFont typeface="Lato"/>
              <a:buNone/>
            </a:pPr>
            <a:endParaRPr lang="es-AR" altLang="es-CL" sz="1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9" name="Google Shape;365;p35">
            <a:extLst>
              <a:ext uri="{FF2B5EF4-FFF2-40B4-BE49-F238E27FC236}">
                <a16:creationId xmlns:a16="http://schemas.microsoft.com/office/drawing/2014/main" id="{E292F95F-7DD4-4C0E-82D6-1E047EBDDE30}"/>
              </a:ext>
            </a:extLst>
          </p:cNvPr>
          <p:cNvSpPr txBox="1">
            <a:spLocks/>
          </p:cNvSpPr>
          <p:nvPr/>
        </p:nvSpPr>
        <p:spPr>
          <a:xfrm>
            <a:off x="6321010" y="1655402"/>
            <a:ext cx="2665971" cy="132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76200" indent="0">
              <a:lnSpc>
                <a:spcPct val="115000"/>
              </a:lnSpc>
              <a:buSzPts val="2400"/>
              <a:buFont typeface="Lato"/>
              <a:buNone/>
            </a:pPr>
            <a:r>
              <a:rPr lang="es-ES" sz="1800" dirty="0"/>
              <a:t>¿El programa tiene el respaldo político y social necesario?</a:t>
            </a:r>
          </a:p>
          <a:p>
            <a:pPr marL="76200" indent="0" algn="just">
              <a:lnSpc>
                <a:spcPct val="115000"/>
              </a:lnSpc>
              <a:buSzPts val="2400"/>
              <a:buFont typeface="Lato"/>
              <a:buNone/>
            </a:pPr>
            <a:endParaRPr lang="es-AR" altLang="es-CL" sz="1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22" name="Google Shape;365;p35">
            <a:extLst>
              <a:ext uri="{FF2B5EF4-FFF2-40B4-BE49-F238E27FC236}">
                <a16:creationId xmlns:a16="http://schemas.microsoft.com/office/drawing/2014/main" id="{4B0A7A16-5C03-402D-944D-C4D81A3C9679}"/>
              </a:ext>
            </a:extLst>
          </p:cNvPr>
          <p:cNvSpPr txBox="1">
            <a:spLocks/>
          </p:cNvSpPr>
          <p:nvPr/>
        </p:nvSpPr>
        <p:spPr>
          <a:xfrm>
            <a:off x="6321011" y="3931244"/>
            <a:ext cx="2665971" cy="132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76200" indent="0">
              <a:lnSpc>
                <a:spcPct val="115000"/>
              </a:lnSpc>
              <a:buSzPts val="2400"/>
              <a:buFont typeface="Lato"/>
              <a:buNone/>
            </a:pPr>
            <a:r>
              <a:rPr lang="es-ES" sz="1800" dirty="0"/>
              <a:t>¿Tenemos capacidad organizativa para implementarlo?</a:t>
            </a:r>
          </a:p>
          <a:p>
            <a:pPr marL="76200" indent="0" algn="just">
              <a:lnSpc>
                <a:spcPct val="115000"/>
              </a:lnSpc>
              <a:buSzPts val="2400"/>
              <a:buFont typeface="Lato"/>
              <a:buNone/>
            </a:pPr>
            <a:endParaRPr lang="es-AR" altLang="es-CL" sz="1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97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526874" y="291646"/>
            <a:ext cx="8569277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A. Mirada hacia afuera</a:t>
            </a:r>
          </a:p>
        </p:txBody>
      </p:sp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654185" y="1230282"/>
            <a:ext cx="7835629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El programa debe ser </a:t>
            </a:r>
            <a:r>
              <a:rPr lang="es-ES" sz="1800" b="1" dirty="0"/>
              <a:t>sustantivamente valioso </a:t>
            </a:r>
            <a:r>
              <a:rPr lang="es-ES" sz="1800" dirty="0"/>
              <a:t>para alguien (ciudadano/usuario)</a:t>
            </a:r>
          </a:p>
          <a:p>
            <a:pPr lvl="2" algn="just">
              <a:lnSpc>
                <a:spcPct val="115000"/>
              </a:lnSpc>
            </a:pPr>
            <a:r>
              <a:rPr lang="es-ES" sz="1800" dirty="0"/>
              <a:t>Genera valor para los ciudadanos al hacer visible y enfrentar </a:t>
            </a:r>
            <a:r>
              <a:rPr lang="es-ES" sz="1800" b="1" dirty="0"/>
              <a:t>problemas relevantes </a:t>
            </a:r>
            <a:r>
              <a:rPr lang="es-ES" sz="1800" dirty="0"/>
              <a:t>para ellos, mediante </a:t>
            </a:r>
            <a:r>
              <a:rPr lang="es-ES" sz="1800" b="1" dirty="0"/>
              <a:t>servicios de calidad </a:t>
            </a:r>
            <a:r>
              <a:rPr lang="es-ES" sz="1800" dirty="0"/>
              <a:t>y al menor costo posible (eficiencia)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Este es el campo de la </a:t>
            </a:r>
            <a:r>
              <a:rPr lang="es-ES" sz="1800" b="1" dirty="0"/>
              <a:t>gestión programática</a:t>
            </a:r>
          </a:p>
          <a:p>
            <a:pPr lvl="2" algn="just">
              <a:lnSpc>
                <a:spcPct val="115000"/>
              </a:lnSpc>
            </a:pPr>
            <a:r>
              <a:rPr lang="es-ES" sz="1800" dirty="0"/>
              <a:t>Objetivos y metas</a:t>
            </a:r>
          </a:p>
          <a:p>
            <a:pPr lvl="2" algn="just">
              <a:lnSpc>
                <a:spcPct val="115000"/>
              </a:lnSpc>
            </a:pPr>
            <a:r>
              <a:rPr lang="es-ES" sz="1800" dirty="0"/>
              <a:t>Características del producto/ servicio (calidad)</a:t>
            </a:r>
          </a:p>
          <a:p>
            <a:pPr lvl="2" algn="just">
              <a:lnSpc>
                <a:spcPct val="115000"/>
              </a:lnSpc>
            </a:pPr>
            <a:r>
              <a:rPr lang="es-ES" sz="1800" dirty="0"/>
              <a:t>Características del sistema de entrega</a:t>
            </a:r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5064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526874" y="291646"/>
            <a:ext cx="8569277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B. Mirada hacia arriba</a:t>
            </a:r>
          </a:p>
        </p:txBody>
      </p:sp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654185" y="1230282"/>
            <a:ext cx="7835629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El programa debe obtener </a:t>
            </a:r>
            <a:r>
              <a:rPr lang="es-ES" sz="1800" b="1" dirty="0"/>
              <a:t>respaldo político (autoridades) y apoyo social (ciudadanos) </a:t>
            </a:r>
            <a:r>
              <a:rPr lang="es-ES" sz="1800" dirty="0"/>
              <a:t>de manera que sea legítimo y viable </a:t>
            </a:r>
          </a:p>
          <a:p>
            <a:pPr lvl="2" algn="just">
              <a:lnSpc>
                <a:spcPct val="115000"/>
              </a:lnSpc>
            </a:pPr>
            <a:r>
              <a:rPr lang="es-ES" sz="1800" dirty="0"/>
              <a:t>capaz de atraer </a:t>
            </a:r>
            <a:r>
              <a:rPr lang="es-ES" sz="1800" b="1" dirty="0"/>
              <a:t>apoyo</a:t>
            </a:r>
            <a:r>
              <a:rPr lang="es-ES" sz="1800" dirty="0"/>
              <a:t> de actores cuya autorización o participación es necesaria</a:t>
            </a:r>
          </a:p>
          <a:p>
            <a:pPr lvl="2" algn="just">
              <a:lnSpc>
                <a:spcPct val="115000"/>
              </a:lnSpc>
            </a:pPr>
            <a:r>
              <a:rPr lang="es-ES" sz="1800" dirty="0"/>
              <a:t>capaz de generar </a:t>
            </a:r>
            <a:r>
              <a:rPr lang="es-ES" sz="1800" b="1" dirty="0"/>
              <a:t>autoridad</a:t>
            </a:r>
            <a:r>
              <a:rPr lang="es-ES" sz="1800" dirty="0"/>
              <a:t> (moldear mandato)</a:t>
            </a:r>
          </a:p>
          <a:p>
            <a:pPr lvl="2" algn="just">
              <a:lnSpc>
                <a:spcPct val="115000"/>
              </a:lnSpc>
            </a:pPr>
            <a:r>
              <a:rPr lang="es-ES" sz="1800" dirty="0"/>
              <a:t>capaz de atraer </a:t>
            </a:r>
            <a:r>
              <a:rPr lang="es-ES" sz="1800" b="1" dirty="0"/>
              <a:t>recursos</a:t>
            </a:r>
          </a:p>
          <a:p>
            <a:pPr lvl="2" algn="just">
              <a:lnSpc>
                <a:spcPct val="115000"/>
              </a:lnSpc>
            </a:pPr>
            <a:r>
              <a:rPr lang="es-ES" sz="1800" dirty="0"/>
              <a:t>capaz de generar </a:t>
            </a:r>
            <a:r>
              <a:rPr lang="es-ES" sz="1800" b="1" dirty="0"/>
              <a:t>responsabilidad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Este es el campo de la </a:t>
            </a:r>
            <a:r>
              <a:rPr lang="es-ES" sz="1800" b="1" dirty="0"/>
              <a:t>gestión política</a:t>
            </a:r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4752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526874" y="291646"/>
            <a:ext cx="8569277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C. Mirada hacia abajo/adentro</a:t>
            </a:r>
          </a:p>
        </p:txBody>
      </p:sp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654185" y="1230282"/>
            <a:ext cx="7835629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El programa debe ser </a:t>
            </a:r>
            <a:r>
              <a:rPr lang="es-ES" sz="1800" b="1" dirty="0"/>
              <a:t>operativamente viable</a:t>
            </a:r>
          </a:p>
          <a:p>
            <a:pPr lvl="2" algn="just">
              <a:lnSpc>
                <a:spcPct val="115000"/>
              </a:lnSpc>
            </a:pPr>
            <a:r>
              <a:rPr lang="es-ES" sz="1800" dirty="0"/>
              <a:t>El </a:t>
            </a:r>
            <a:r>
              <a:rPr lang="es-ES" sz="1800" b="1" dirty="0"/>
              <a:t>marco administrativo </a:t>
            </a:r>
            <a:r>
              <a:rPr lang="es-ES" sz="1800" dirty="0"/>
              <a:t>debe permitir el despliegue de las capacidades legales, financieras, materiales y humanas necesarias</a:t>
            </a:r>
          </a:p>
          <a:p>
            <a:pPr lvl="2" algn="just">
              <a:lnSpc>
                <a:spcPct val="115000"/>
              </a:lnSpc>
            </a:pPr>
            <a:r>
              <a:rPr lang="es-ES" sz="1800" dirty="0"/>
              <a:t>La organización debe generar </a:t>
            </a:r>
            <a:r>
              <a:rPr lang="es-ES" sz="1800" b="1" dirty="0"/>
              <a:t>incentivos</a:t>
            </a:r>
            <a:r>
              <a:rPr lang="es-ES" sz="1800" dirty="0"/>
              <a:t> adecuados para el desempeño de los involucrados (compromiso, cooperación, flexibilidad, participación)</a:t>
            </a:r>
          </a:p>
          <a:p>
            <a:pPr lvl="2" algn="just">
              <a:lnSpc>
                <a:spcPct val="115000"/>
              </a:lnSpc>
            </a:pPr>
            <a:r>
              <a:rPr lang="es-ES" sz="1800" dirty="0"/>
              <a:t>La organización debe tener </a:t>
            </a:r>
            <a:r>
              <a:rPr lang="es-ES" sz="1800" b="1" dirty="0"/>
              <a:t>procesos de trabajo </a:t>
            </a:r>
            <a:r>
              <a:rPr lang="es-ES" sz="1800" dirty="0"/>
              <a:t>que promueven calidad y eficiencia (rediseño)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Este es el campo de la </a:t>
            </a:r>
            <a:r>
              <a:rPr lang="es-ES" sz="1800" b="1" dirty="0"/>
              <a:t>gestión operativa </a:t>
            </a:r>
            <a:r>
              <a:rPr lang="es-ES" sz="1800" dirty="0"/>
              <a:t>: acción sobre la estructura, sistemas y procesos organizativos</a:t>
            </a:r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0268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A64FC5D3-3FCD-4D43-96A9-9AC5E6A09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52" y="1664386"/>
            <a:ext cx="26659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CL" sz="1600" dirty="0">
                <a:solidFill>
                  <a:schemeClr val="accent3"/>
                </a:solidFill>
                <a:latin typeface="Tahoma" panose="020B0604030504040204" pitchFamily="34" charset="0"/>
              </a:rPr>
              <a:t>Mirada hacia afuera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96FFF253-FA27-4149-8959-83CF6D6C2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275" y="2949233"/>
            <a:ext cx="26659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CL" sz="1600" dirty="0">
                <a:solidFill>
                  <a:schemeClr val="accent3"/>
                </a:solidFill>
                <a:latin typeface="Tahoma" panose="020B0604030504040204" pitchFamily="34" charset="0"/>
              </a:rPr>
              <a:t>Mirada hacia abajo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CF1A0ACA-B1A7-478A-8267-5D3429B9B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911" y="235774"/>
            <a:ext cx="2400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CL" sz="1600" dirty="0">
                <a:solidFill>
                  <a:schemeClr val="accent3"/>
                </a:solidFill>
                <a:latin typeface="Tahoma" panose="020B0604030504040204" pitchFamily="34" charset="0"/>
              </a:rPr>
              <a:t>Mirada hacia arriba</a:t>
            </a:r>
          </a:p>
        </p:txBody>
      </p:sp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51E245C9-E33E-44B8-82B4-F2FAC6E1187E}"/>
              </a:ext>
            </a:extLst>
          </p:cNvPr>
          <p:cNvSpPr/>
          <p:nvPr/>
        </p:nvSpPr>
        <p:spPr>
          <a:xfrm rot="16200000">
            <a:off x="2796676" y="1054203"/>
            <a:ext cx="1682402" cy="3540316"/>
          </a:xfrm>
          <a:prstGeom prst="triangle">
            <a:avLst>
              <a:gd name="adj" fmla="val 49523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Google Shape;365;p35">
            <a:extLst>
              <a:ext uri="{FF2B5EF4-FFF2-40B4-BE49-F238E27FC236}">
                <a16:creationId xmlns:a16="http://schemas.microsoft.com/office/drawing/2014/main" id="{D246F036-B6D8-481C-930B-3A288AC44577}"/>
              </a:ext>
            </a:extLst>
          </p:cNvPr>
          <p:cNvSpPr txBox="1">
            <a:spLocks/>
          </p:cNvSpPr>
          <p:nvPr/>
        </p:nvSpPr>
        <p:spPr>
          <a:xfrm>
            <a:off x="140611" y="1872602"/>
            <a:ext cx="2665971" cy="132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76200" indent="0" algn="just">
              <a:lnSpc>
                <a:spcPct val="115000"/>
              </a:lnSpc>
              <a:buSzPts val="2400"/>
              <a:buFont typeface="Lato"/>
              <a:buNone/>
            </a:pPr>
            <a:r>
              <a:rPr lang="es-ES" sz="1600" dirty="0"/>
              <a:t>¿El programa responde a problemas valiosos para alguien?</a:t>
            </a:r>
          </a:p>
          <a:p>
            <a:pPr marL="76200" indent="0" algn="just">
              <a:lnSpc>
                <a:spcPct val="115000"/>
              </a:lnSpc>
              <a:buSzPts val="2400"/>
              <a:buFont typeface="Lato"/>
              <a:buNone/>
            </a:pPr>
            <a:endParaRPr lang="es-AR" altLang="es-CL" sz="16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9" name="Google Shape;365;p35">
            <a:extLst>
              <a:ext uri="{FF2B5EF4-FFF2-40B4-BE49-F238E27FC236}">
                <a16:creationId xmlns:a16="http://schemas.microsoft.com/office/drawing/2014/main" id="{E292F95F-7DD4-4C0E-82D6-1E047EBDDE30}"/>
              </a:ext>
            </a:extLst>
          </p:cNvPr>
          <p:cNvSpPr txBox="1">
            <a:spLocks/>
          </p:cNvSpPr>
          <p:nvPr/>
        </p:nvSpPr>
        <p:spPr>
          <a:xfrm>
            <a:off x="5321809" y="395036"/>
            <a:ext cx="3485367" cy="68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76200" indent="0" algn="just">
              <a:lnSpc>
                <a:spcPct val="115000"/>
              </a:lnSpc>
              <a:buSzPts val="2400"/>
              <a:buFont typeface="Lato"/>
              <a:buNone/>
            </a:pPr>
            <a:r>
              <a:rPr lang="es-ES" sz="1600" dirty="0"/>
              <a:t>¿El programa tiene el respaldo político y social necesario?</a:t>
            </a:r>
          </a:p>
          <a:p>
            <a:pPr marL="76200" indent="0" algn="just">
              <a:lnSpc>
                <a:spcPct val="115000"/>
              </a:lnSpc>
              <a:buSzPts val="2400"/>
              <a:buFont typeface="Lato"/>
              <a:buNone/>
            </a:pPr>
            <a:endParaRPr lang="es-AR" altLang="es-CL" sz="16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22" name="Google Shape;365;p35">
            <a:extLst>
              <a:ext uri="{FF2B5EF4-FFF2-40B4-BE49-F238E27FC236}">
                <a16:creationId xmlns:a16="http://schemas.microsoft.com/office/drawing/2014/main" id="{4B0A7A16-5C03-402D-944D-C4D81A3C9679}"/>
              </a:ext>
            </a:extLst>
          </p:cNvPr>
          <p:cNvSpPr txBox="1">
            <a:spLocks/>
          </p:cNvSpPr>
          <p:nvPr/>
        </p:nvSpPr>
        <p:spPr>
          <a:xfrm>
            <a:off x="5374663" y="3111684"/>
            <a:ext cx="3352478" cy="76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76200" indent="0">
              <a:lnSpc>
                <a:spcPct val="115000"/>
              </a:lnSpc>
              <a:buSzPts val="2400"/>
              <a:buFont typeface="Lato"/>
              <a:buNone/>
            </a:pPr>
            <a:r>
              <a:rPr lang="es-ES" sz="1600" dirty="0"/>
              <a:t>¿Tenemos capacidad organizativa para implementarlo</a:t>
            </a:r>
          </a:p>
        </p:txBody>
      </p:sp>
      <p:sp>
        <p:nvSpPr>
          <p:cNvPr id="14" name="Google Shape;365;p35">
            <a:extLst>
              <a:ext uri="{FF2B5EF4-FFF2-40B4-BE49-F238E27FC236}">
                <a16:creationId xmlns:a16="http://schemas.microsoft.com/office/drawing/2014/main" id="{D28C1C92-BD1C-46B7-AA31-6D0DA31FB570}"/>
              </a:ext>
            </a:extLst>
          </p:cNvPr>
          <p:cNvSpPr txBox="1">
            <a:spLocks/>
          </p:cNvSpPr>
          <p:nvPr/>
        </p:nvSpPr>
        <p:spPr>
          <a:xfrm>
            <a:off x="140612" y="3270898"/>
            <a:ext cx="2884976" cy="1320417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76200" indent="0">
              <a:lnSpc>
                <a:spcPct val="115000"/>
              </a:lnSpc>
              <a:spcBef>
                <a:spcPts val="0"/>
              </a:spcBef>
              <a:buSzPts val="2400"/>
              <a:buFont typeface="Lato"/>
              <a:buNone/>
            </a:pPr>
            <a:r>
              <a:rPr lang="es-ES" sz="1600" b="1" dirty="0">
                <a:solidFill>
                  <a:srgbClr val="156090"/>
                </a:solidFill>
              </a:rPr>
              <a:t>Gestión programática</a:t>
            </a:r>
          </a:p>
          <a:p>
            <a:pPr marL="76200" indent="0">
              <a:lnSpc>
                <a:spcPct val="115000"/>
              </a:lnSpc>
              <a:buSzPts val="2400"/>
              <a:buFont typeface="Lato"/>
              <a:buNone/>
            </a:pPr>
            <a:r>
              <a:rPr lang="es-ES" sz="1600" dirty="0">
                <a:solidFill>
                  <a:srgbClr val="156090"/>
                </a:solidFill>
              </a:rPr>
              <a:t>Establecimiento de políticas, programas y proyectos</a:t>
            </a:r>
          </a:p>
          <a:p>
            <a:pPr marL="76200" indent="0" algn="just">
              <a:lnSpc>
                <a:spcPct val="115000"/>
              </a:lnSpc>
              <a:buSzPts val="2400"/>
              <a:buFont typeface="Lato"/>
              <a:buNone/>
            </a:pPr>
            <a:endParaRPr lang="es-AR" altLang="es-CL" sz="16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7" name="Google Shape;365;p35">
            <a:extLst>
              <a:ext uri="{FF2B5EF4-FFF2-40B4-BE49-F238E27FC236}">
                <a16:creationId xmlns:a16="http://schemas.microsoft.com/office/drawing/2014/main" id="{0A9AF655-EC6A-42F2-A764-821326B32705}"/>
              </a:ext>
            </a:extLst>
          </p:cNvPr>
          <p:cNvSpPr txBox="1">
            <a:spLocks/>
          </p:cNvSpPr>
          <p:nvPr/>
        </p:nvSpPr>
        <p:spPr>
          <a:xfrm>
            <a:off x="5576011" y="3853594"/>
            <a:ext cx="3231165" cy="112543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76200" indent="0" algn="just">
              <a:lnSpc>
                <a:spcPct val="115000"/>
              </a:lnSpc>
              <a:spcBef>
                <a:spcPts val="0"/>
              </a:spcBef>
              <a:buSzPts val="2400"/>
              <a:buFont typeface="Lato"/>
              <a:buNone/>
            </a:pPr>
            <a:r>
              <a:rPr lang="es-ES" sz="1600" b="1" dirty="0">
                <a:solidFill>
                  <a:srgbClr val="156090"/>
                </a:solidFill>
              </a:rPr>
              <a:t>Gestión organizativa</a:t>
            </a:r>
          </a:p>
          <a:p>
            <a:pPr marL="76200" indent="0" algn="just">
              <a:lnSpc>
                <a:spcPct val="115000"/>
              </a:lnSpc>
              <a:buSzPts val="2400"/>
              <a:buFont typeface="Lato"/>
              <a:buNone/>
            </a:pPr>
            <a:r>
              <a:rPr lang="es-ES" sz="1600" dirty="0">
                <a:solidFill>
                  <a:srgbClr val="156090"/>
                </a:solidFill>
              </a:rPr>
              <a:t>Gestión de estructuras, sistemas y procesos operativos</a:t>
            </a:r>
          </a:p>
          <a:p>
            <a:pPr marL="76200" indent="0" algn="just">
              <a:lnSpc>
                <a:spcPct val="115000"/>
              </a:lnSpc>
              <a:buSzPts val="2400"/>
              <a:buFont typeface="Lato"/>
              <a:buNone/>
            </a:pPr>
            <a:endParaRPr lang="es-AR" altLang="es-CL" sz="16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23" name="Google Shape;365;p35">
            <a:extLst>
              <a:ext uri="{FF2B5EF4-FFF2-40B4-BE49-F238E27FC236}">
                <a16:creationId xmlns:a16="http://schemas.microsoft.com/office/drawing/2014/main" id="{BBD40B78-A8C4-4155-8341-EEC51C1FFAA1}"/>
              </a:ext>
            </a:extLst>
          </p:cNvPr>
          <p:cNvSpPr txBox="1">
            <a:spLocks/>
          </p:cNvSpPr>
          <p:nvPr/>
        </p:nvSpPr>
        <p:spPr>
          <a:xfrm>
            <a:off x="5490275" y="1168547"/>
            <a:ext cx="3189802" cy="1364263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76200" indent="0" algn="just">
              <a:lnSpc>
                <a:spcPct val="115000"/>
              </a:lnSpc>
              <a:spcBef>
                <a:spcPts val="0"/>
              </a:spcBef>
              <a:buSzPts val="2400"/>
              <a:buFont typeface="Lato"/>
              <a:buNone/>
            </a:pPr>
            <a:r>
              <a:rPr lang="es-ES" sz="1600" b="1" dirty="0">
                <a:solidFill>
                  <a:srgbClr val="156090"/>
                </a:solidFill>
              </a:rPr>
              <a:t>Gestión política</a:t>
            </a:r>
          </a:p>
          <a:p>
            <a:pPr marL="76200" indent="0" algn="just">
              <a:lnSpc>
                <a:spcPct val="115000"/>
              </a:lnSpc>
              <a:buSzPts val="2400"/>
              <a:buFont typeface="Lato"/>
              <a:buNone/>
            </a:pPr>
            <a:r>
              <a:rPr lang="es-ES" sz="1600" dirty="0">
                <a:solidFill>
                  <a:srgbClr val="156090"/>
                </a:solidFill>
              </a:rPr>
              <a:t>Obtención de recursos y autoridad mediante negociación con el entorno autorizante</a:t>
            </a:r>
          </a:p>
        </p:txBody>
      </p:sp>
      <p:pic>
        <p:nvPicPr>
          <p:cNvPr id="24" name="Picture 10">
            <a:extLst>
              <a:ext uri="{FF2B5EF4-FFF2-40B4-BE49-F238E27FC236}">
                <a16:creationId xmlns:a16="http://schemas.microsoft.com/office/drawing/2014/main" id="{CDDBD9F6-BC4A-4B28-B898-5DAB3ED31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4" y="277434"/>
            <a:ext cx="852699" cy="113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276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511709" y="83811"/>
            <a:ext cx="7853728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100" dirty="0"/>
              <a:t>3. Estrategias y el rol del gerente público</a:t>
            </a:r>
            <a:endParaRPr lang="es-CL" sz="3100" dirty="0"/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9" name="Google Shape;118;p16">
            <a:extLst>
              <a:ext uri="{FF2B5EF4-FFF2-40B4-BE49-F238E27FC236}">
                <a16:creationId xmlns:a16="http://schemas.microsoft.com/office/drawing/2014/main" id="{94D8F246-A1C1-443F-BF34-931F77D913F2}"/>
              </a:ext>
            </a:extLst>
          </p:cNvPr>
          <p:cNvSpPr txBox="1">
            <a:spLocks/>
          </p:cNvSpPr>
          <p:nvPr/>
        </p:nvSpPr>
        <p:spPr>
          <a:xfrm>
            <a:off x="747870" y="2811922"/>
            <a:ext cx="8007055" cy="181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50000"/>
              </a:lnSpc>
              <a:buFont typeface="Lato"/>
              <a:buNone/>
            </a:pPr>
            <a:r>
              <a:rPr lang="es-ES" sz="1900" dirty="0">
                <a:solidFill>
                  <a:schemeClr val="bg2">
                    <a:lumMod val="75000"/>
                  </a:schemeClr>
                </a:solidFill>
              </a:rPr>
              <a:t>“los planificadores pueden husmear en lugares que normalmente no visitarían para encontrar patrones entre el ruido de los experimentos fallidos, actividades aparentemente aleatorias y un aprendizaje desordenado” </a:t>
            </a:r>
            <a:r>
              <a:rPr lang="es-ES" sz="1900" b="1" dirty="0">
                <a:solidFill>
                  <a:schemeClr val="bg2">
                    <a:lumMod val="75000"/>
                  </a:schemeClr>
                </a:solidFill>
              </a:rPr>
              <a:t>(Mintzberg 2000)</a:t>
            </a:r>
          </a:p>
        </p:txBody>
      </p:sp>
      <p:sp>
        <p:nvSpPr>
          <p:cNvPr id="10" name="Google Shape;365;p35">
            <a:extLst>
              <a:ext uri="{FF2B5EF4-FFF2-40B4-BE49-F238E27FC236}">
                <a16:creationId xmlns:a16="http://schemas.microsoft.com/office/drawing/2014/main" id="{34509900-175C-401D-9AA6-98B84F460FD2}"/>
              </a:ext>
            </a:extLst>
          </p:cNvPr>
          <p:cNvSpPr txBox="1">
            <a:spLocks/>
          </p:cNvSpPr>
          <p:nvPr/>
        </p:nvSpPr>
        <p:spPr>
          <a:xfrm>
            <a:off x="511709" y="941211"/>
            <a:ext cx="8120582" cy="181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-381000" algn="just">
              <a:lnSpc>
                <a:spcPct val="115000"/>
              </a:lnSpc>
              <a:buSzPts val="2400"/>
            </a:pPr>
            <a:r>
              <a:rPr lang="es-ES" sz="1800" b="1" dirty="0"/>
              <a:t>Encontrar estrategias</a:t>
            </a:r>
          </a:p>
          <a:p>
            <a:pPr lvl="1" algn="just">
              <a:lnSpc>
                <a:spcPct val="115000"/>
              </a:lnSpc>
            </a:pPr>
            <a:r>
              <a:rPr lang="es-ES" sz="1800" dirty="0"/>
              <a:t>Reconocer procesos emergentes, promoverlos (si son valiosos), ampliar su impacto, sintetizar estrategias globales: identificar oportunidades de generación de valor en el funcionamiento ordinario de la organización</a:t>
            </a:r>
          </a:p>
        </p:txBody>
      </p:sp>
    </p:spTree>
    <p:extLst>
      <p:ext uri="{BB962C8B-B14F-4D97-AF65-F5344CB8AC3E}">
        <p14:creationId xmlns:p14="http://schemas.microsoft.com/office/powerpoint/2010/main" val="2420687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893701" y="215157"/>
            <a:ext cx="5901071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Analizar e interpretar</a:t>
            </a:r>
          </a:p>
        </p:txBody>
      </p:sp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893701" y="1299554"/>
            <a:ext cx="6884208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Estudiar la información existente, logrando que los directivos la tomen en consideración para desarrollar estrategias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Ofrecer a los directivos interpretaciones alternativas de las situaciones en las cuales la organización interviene: identificar oportunidades de generación de valor en el entorno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Ofrecer a los directivos interpretaciones alternativas de los procesos que realiza la propia organización: identificar oportunidades de generación de valor en la organización misma</a:t>
            </a:r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248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893701" y="215157"/>
            <a:ext cx="5901071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Promover la creatividad</a:t>
            </a:r>
          </a:p>
        </p:txBody>
      </p:sp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893701" y="1299554"/>
            <a:ext cx="6884208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Animar a los miembros de la organización a pensar el futuro de manera creativa, promoviendo conductas que mejoren el desempeño de la organización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   Ayudar a las personas a salir de sus rutinas conceptuales: plantear preguntas difíciles, desafiar suposiciones convencionales (ello puede suponer cuestionar las estrategias y planes vigentes)</a:t>
            </a:r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5397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439387" y="1912416"/>
            <a:ext cx="8419605" cy="34196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100" dirty="0"/>
              <a:t> “(</a:t>
            </a:r>
            <a:r>
              <a:rPr lang="es-ES" sz="2100" b="1" dirty="0"/>
              <a:t>El pensador analítico</a:t>
            </a:r>
            <a:r>
              <a:rPr lang="es-ES" sz="2100" dirty="0"/>
              <a:t>) está dedicado a llevar orden a la organización. Sobre todo, esta persona programa las estrategias que se tiene la intención de realizar y ve que se comuniquen con claridad. El o ella también realiza estudios analíticos para asegurar que se tomen en cuenta los datos contundentes y estudia cuidadosamente las estrategias que se van a implementar. Podríamos llamar a esta persona planificador derecho.”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100" b="1" dirty="0"/>
              <a:t> (Mintzberg 2000)</a:t>
            </a:r>
            <a:endParaRPr sz="2100" b="1"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10" name="Google Shape;364;p35">
            <a:extLst>
              <a:ext uri="{FF2B5EF4-FFF2-40B4-BE49-F238E27FC236}">
                <a16:creationId xmlns:a16="http://schemas.microsoft.com/office/drawing/2014/main" id="{CED89727-00EF-4775-935B-815A91589B3F}"/>
              </a:ext>
            </a:extLst>
          </p:cNvPr>
          <p:cNvSpPr txBox="1">
            <a:spLocks/>
          </p:cNvSpPr>
          <p:nvPr/>
        </p:nvSpPr>
        <p:spPr>
          <a:xfrm>
            <a:off x="717980" y="511003"/>
            <a:ext cx="770803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 dirty="0"/>
              <a:t> Zurdos y derechos</a:t>
            </a:r>
            <a:endParaRPr lang="es-CL" dirty="0"/>
          </a:p>
        </p:txBody>
      </p:sp>
      <p:pic>
        <p:nvPicPr>
          <p:cNvPr id="11" name="Picture 5" descr="bd06887_">
            <a:extLst>
              <a:ext uri="{FF2B5EF4-FFF2-40B4-BE49-F238E27FC236}">
                <a16:creationId xmlns:a16="http://schemas.microsoft.com/office/drawing/2014/main" id="{2A249890-0CBB-4ED4-BE14-484C4E19D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73" y="233118"/>
            <a:ext cx="1120990" cy="113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409573" y="1934668"/>
            <a:ext cx="8324603" cy="34196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100" dirty="0"/>
              <a:t> “(</a:t>
            </a:r>
            <a:r>
              <a:rPr lang="es-ES" sz="2100" b="1" dirty="0"/>
              <a:t>El pensador creativo</a:t>
            </a:r>
            <a:r>
              <a:rPr lang="es-ES" sz="2100" dirty="0"/>
              <a:t>) busca abrir el proceso de desarrollo de las estrategias. Como analista blando este planificador está dispuesto a realizar estudios más rápidos y sucios. A él o ella le gusta encontrar estrategias en sitios extraños y animar a otros a pensar de manera estratégica. Esta persona se inclina más hacia los procesos intuitivos (…) A esta persona la podríamos llamar planificador zurdo”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100" b="1" dirty="0"/>
              <a:t> (Mintzberg 2000)</a:t>
            </a:r>
            <a:endParaRPr sz="2100" b="1"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10" name="Google Shape;364;p35">
            <a:extLst>
              <a:ext uri="{FF2B5EF4-FFF2-40B4-BE49-F238E27FC236}">
                <a16:creationId xmlns:a16="http://schemas.microsoft.com/office/drawing/2014/main" id="{CED89727-00EF-4775-935B-815A91589B3F}"/>
              </a:ext>
            </a:extLst>
          </p:cNvPr>
          <p:cNvSpPr txBox="1">
            <a:spLocks/>
          </p:cNvSpPr>
          <p:nvPr/>
        </p:nvSpPr>
        <p:spPr>
          <a:xfrm>
            <a:off x="717980" y="511003"/>
            <a:ext cx="770803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 dirty="0"/>
              <a:t> Zurdos y derechos</a:t>
            </a:r>
            <a:endParaRPr lang="es-CL" dirty="0"/>
          </a:p>
        </p:txBody>
      </p:sp>
      <p:pic>
        <p:nvPicPr>
          <p:cNvPr id="5" name="Picture 5" descr="bd20179_">
            <a:extLst>
              <a:ext uri="{FF2B5EF4-FFF2-40B4-BE49-F238E27FC236}">
                <a16:creationId xmlns:a16="http://schemas.microsoft.com/office/drawing/2014/main" id="{6ED26322-5A4A-4813-9DB0-F808ECAAD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23" y="308344"/>
            <a:ext cx="1052053" cy="106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70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568523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s-CL" dirty="0"/>
              <a:t>La estrategia en el sector privado y en el sector público</a:t>
            </a:r>
          </a:p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s-CL" dirty="0"/>
              <a:t>¿Cómo pensar estratégicamente en el sector público?</a:t>
            </a:r>
            <a:endParaRPr lang="es-ES" dirty="0"/>
          </a:p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s-ES" dirty="0"/>
              <a:t>Estrategias y rol del gerente público</a:t>
            </a:r>
            <a:endParaRPr lang="es-CL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4918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0" y="1864311"/>
            <a:ext cx="9144000" cy="34196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100" dirty="0"/>
              <a:t>“Los verdaderos estrategas </a:t>
            </a:r>
            <a:r>
              <a:rPr lang="es-ES" sz="2100" b="1" dirty="0"/>
              <a:t>se ensucian las manos excavando el suelo en busca de ideas</a:t>
            </a:r>
            <a:r>
              <a:rPr lang="es-ES" sz="2100" dirty="0"/>
              <a:t> y las verdaderas estrategias se desarrollan a partir de las ocasionales pepitas de oro que hallan. Estas no son personas que se abstraen de los </a:t>
            </a:r>
            <a:r>
              <a:rPr lang="es-ES" sz="2100" b="1" dirty="0"/>
              <a:t>detalles cotidianos</a:t>
            </a:r>
            <a:r>
              <a:rPr lang="es-ES" sz="2100" dirty="0"/>
              <a:t>; son quienes se enfrascan en ellos a la vez que son capaces de abstraer los mensajes estratégicos de ellos.” 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100" dirty="0"/>
              <a:t>“(Los planificadores) deberían trabajar en el espíritu de lo que a mí me gusta llamar un “analista blando” cuya intención es </a:t>
            </a:r>
            <a:r>
              <a:rPr lang="es-ES" sz="2100" b="1" dirty="0"/>
              <a:t>plantear las preguntas correctas</a:t>
            </a:r>
            <a:r>
              <a:rPr lang="es-ES" sz="2100" dirty="0"/>
              <a:t> en lugar de encontrar las respuestas correctas.”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100" b="1" dirty="0"/>
              <a:t>(Mintzberg, 2000)</a:t>
            </a: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10" name="Google Shape;364;p35">
            <a:extLst>
              <a:ext uri="{FF2B5EF4-FFF2-40B4-BE49-F238E27FC236}">
                <a16:creationId xmlns:a16="http://schemas.microsoft.com/office/drawing/2014/main" id="{CED89727-00EF-4775-935B-815A91589B3F}"/>
              </a:ext>
            </a:extLst>
          </p:cNvPr>
          <p:cNvSpPr txBox="1">
            <a:spLocks/>
          </p:cNvSpPr>
          <p:nvPr/>
        </p:nvSpPr>
        <p:spPr>
          <a:xfrm>
            <a:off x="717980" y="511003"/>
            <a:ext cx="770803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 dirty="0"/>
              <a:t> Zurdos y derechos</a:t>
            </a:r>
            <a:endParaRPr lang="es-CL" dirty="0"/>
          </a:p>
        </p:txBody>
      </p:sp>
      <p:pic>
        <p:nvPicPr>
          <p:cNvPr id="5" name="Picture 3" descr="j0198360">
            <a:extLst>
              <a:ext uri="{FF2B5EF4-FFF2-40B4-BE49-F238E27FC236}">
                <a16:creationId xmlns:a16="http://schemas.microsoft.com/office/drawing/2014/main" id="{48AF3C86-AB9A-4A5C-B0C2-89246C786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36" y="408232"/>
            <a:ext cx="1337819" cy="103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188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511709" y="357116"/>
            <a:ext cx="7853728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100" dirty="0"/>
              <a:t>¿Cómo pensar estratégicamente en el sector público?</a:t>
            </a:r>
            <a:endParaRPr lang="es-CL" sz="3100" dirty="0"/>
          </a:p>
        </p:txBody>
      </p:sp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590304" y="1134925"/>
            <a:ext cx="7586874" cy="628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lnSpc>
                <a:spcPct val="115000"/>
              </a:lnSpc>
              <a:buSzPts val="2400"/>
              <a:buNone/>
            </a:pPr>
            <a:r>
              <a:rPr lang="es-ES" sz="1800" dirty="0"/>
              <a:t>Consideremos un caso </a:t>
            </a:r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8" name="Google Shape;118;p16">
            <a:extLst>
              <a:ext uri="{FF2B5EF4-FFF2-40B4-BE49-F238E27FC236}">
                <a16:creationId xmlns:a16="http://schemas.microsoft.com/office/drawing/2014/main" id="{CEED22CD-14E4-45D9-AB4C-9442D018F452}"/>
              </a:ext>
            </a:extLst>
          </p:cNvPr>
          <p:cNvSpPr txBox="1">
            <a:spLocks/>
          </p:cNvSpPr>
          <p:nvPr/>
        </p:nvSpPr>
        <p:spPr>
          <a:xfrm>
            <a:off x="1289272" y="3053872"/>
            <a:ext cx="6753334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200000"/>
              </a:lnSpc>
              <a:buFont typeface="Lato"/>
              <a:buNone/>
            </a:pPr>
            <a:r>
              <a:rPr lang="es-ES" sz="1600" dirty="0"/>
              <a:t>Las transformaciones del Plan Vida (Buenos Aires, 2001 – 2002)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656B61B-22F0-4475-BF37-A7FB65D0D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468" y="1662545"/>
            <a:ext cx="2400941" cy="1602082"/>
          </a:xfrm>
          <a:prstGeom prst="rect">
            <a:avLst/>
          </a:prstGeom>
        </p:spPr>
      </p:pic>
      <p:sp>
        <p:nvSpPr>
          <p:cNvPr id="9" name="Google Shape;118;p16">
            <a:extLst>
              <a:ext uri="{FF2B5EF4-FFF2-40B4-BE49-F238E27FC236}">
                <a16:creationId xmlns:a16="http://schemas.microsoft.com/office/drawing/2014/main" id="{94D8F246-A1C1-443F-BF34-931F77D913F2}"/>
              </a:ext>
            </a:extLst>
          </p:cNvPr>
          <p:cNvSpPr txBox="1">
            <a:spLocks/>
          </p:cNvSpPr>
          <p:nvPr/>
        </p:nvSpPr>
        <p:spPr>
          <a:xfrm>
            <a:off x="590304" y="3756307"/>
            <a:ext cx="8007055" cy="8199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200000"/>
              </a:lnSpc>
              <a:buFont typeface="Lato"/>
              <a:buNone/>
            </a:pPr>
            <a:r>
              <a:rPr lang="es-ES" sz="2600" b="1" dirty="0"/>
              <a:t>¿El equipo del Ministerio pensó y actuó estratégicamente?</a:t>
            </a:r>
          </a:p>
        </p:txBody>
      </p:sp>
    </p:spTree>
    <p:extLst>
      <p:ext uri="{BB962C8B-B14F-4D97-AF65-F5344CB8AC3E}">
        <p14:creationId xmlns:p14="http://schemas.microsoft.com/office/powerpoint/2010/main" val="1983346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Bibliografía </a:t>
            </a:r>
            <a:endParaRPr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body" idx="1"/>
          </p:nvPr>
        </p:nvSpPr>
        <p:spPr>
          <a:xfrm>
            <a:off x="893700" y="1425388"/>
            <a:ext cx="7463491" cy="3359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▷"/>
            </a:pPr>
            <a:r>
              <a:rPr lang="es-ES" sz="1250" b="1" dirty="0"/>
              <a:t>Mintzberg, H.; </a:t>
            </a:r>
            <a:r>
              <a:rPr lang="es-ES" sz="1250" b="1" dirty="0" err="1"/>
              <a:t>Ahlstrand</a:t>
            </a:r>
            <a:r>
              <a:rPr lang="es-ES" sz="1250" b="1" dirty="0"/>
              <a:t>, B. y </a:t>
            </a:r>
            <a:r>
              <a:rPr lang="es-ES" sz="1250" b="1" dirty="0" err="1"/>
              <a:t>Lampel</a:t>
            </a:r>
            <a:r>
              <a:rPr lang="es-ES" sz="1250" b="1" dirty="0"/>
              <a:t>, J. </a:t>
            </a:r>
            <a:r>
              <a:rPr lang="es-ES" sz="1250" dirty="0"/>
              <a:t>(1999) Safari a la Estrategia. Una visita guiada por la jungla del </a:t>
            </a:r>
            <a:r>
              <a:rPr lang="es-ES" sz="1250" dirty="0" err="1"/>
              <a:t>management</a:t>
            </a:r>
            <a:r>
              <a:rPr lang="es-ES" sz="1250" dirty="0"/>
              <a:t> estratégico. Buenos Aires: </a:t>
            </a:r>
            <a:r>
              <a:rPr lang="es-ES" sz="1250" dirty="0" err="1"/>
              <a:t>Girjalbo</a:t>
            </a:r>
            <a:r>
              <a:rPr lang="es-ES" sz="1250" dirty="0"/>
              <a:t>.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▷"/>
            </a:pPr>
            <a:r>
              <a:rPr lang="es-ES" sz="1250" b="1" dirty="0"/>
              <a:t>Mintzberg, H. </a:t>
            </a:r>
            <a:r>
              <a:rPr lang="es-ES" sz="1250" dirty="0"/>
              <a:t>(2000) “El auge y desplome de la planificación estratégica”, en: Harvard Business </a:t>
            </a:r>
            <a:r>
              <a:rPr lang="es-ES" sz="1250" dirty="0" err="1"/>
              <a:t>Review</a:t>
            </a:r>
            <a:r>
              <a:rPr lang="es-ES" sz="1250" dirty="0"/>
              <a:t>, </a:t>
            </a:r>
            <a:r>
              <a:rPr lang="es-ES" sz="1250" dirty="0" err="1"/>
              <a:t>january-februrary</a:t>
            </a:r>
            <a:r>
              <a:rPr lang="es-ES" sz="1250" dirty="0"/>
              <a:t> 1994, pp. 107-114.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▷"/>
            </a:pPr>
            <a:r>
              <a:rPr lang="es-ES" sz="1250" b="1" dirty="0"/>
              <a:t>Moore, M. </a:t>
            </a:r>
            <a:r>
              <a:rPr lang="es-ES" sz="1250" dirty="0"/>
              <a:t>(1995) Gestión Estratégica y creación de valor en el sector público. Buenos Aires: Paidós.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▷"/>
            </a:pPr>
            <a:r>
              <a:rPr lang="es-ES" sz="1250" b="1" dirty="0"/>
              <a:t>Moore, M. </a:t>
            </a:r>
            <a:r>
              <a:rPr lang="es-ES" sz="1250" dirty="0"/>
              <a:t>(2000) Gerencia para la generación de valor: Estrategia organizativa en las instituciones con fines de lucro sin fines de lucro y gubernamentales. En: </a:t>
            </a:r>
            <a:r>
              <a:rPr lang="es-ES" sz="1250" dirty="0" err="1"/>
              <a:t>Nonprofit</a:t>
            </a:r>
            <a:r>
              <a:rPr lang="es-ES" sz="1250" dirty="0"/>
              <a:t> and </a:t>
            </a:r>
            <a:r>
              <a:rPr lang="es-ES" sz="1250" dirty="0" err="1"/>
              <a:t>Volunteer</a:t>
            </a:r>
            <a:r>
              <a:rPr lang="es-ES" sz="1250" dirty="0"/>
              <a:t> Sector </a:t>
            </a:r>
            <a:r>
              <a:rPr lang="es-ES" sz="1250" dirty="0" err="1"/>
              <a:t>Quarterly</a:t>
            </a:r>
            <a:r>
              <a:rPr lang="es-ES" sz="1250" dirty="0"/>
              <a:t>, vol. 28, 1. 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▷"/>
            </a:pPr>
            <a:endParaRPr lang="en-US" sz="1250" dirty="0"/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▷"/>
            </a:pPr>
            <a:endParaRPr lang="en-US" sz="1250" dirty="0"/>
          </a:p>
        </p:txBody>
      </p:sp>
      <p:sp>
        <p:nvSpPr>
          <p:cNvPr id="374" name="Google Shape;374;p3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97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504213" y="176340"/>
            <a:ext cx="813557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1. Gerentes públicos y estrategia </a:t>
            </a:r>
            <a:endParaRPr lang="es-CL" dirty="0"/>
          </a:p>
        </p:txBody>
      </p:sp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504213" y="1033740"/>
            <a:ext cx="7831713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05000"/>
              </a:lnSpc>
              <a:spcAft>
                <a:spcPct val="40000"/>
              </a:spcAft>
              <a:buClr>
                <a:srgbClr val="FFCC00"/>
              </a:buClr>
              <a:buFontTx/>
              <a:buNone/>
              <a:defRPr/>
            </a:pPr>
            <a:r>
              <a:rPr lang="es-MX" sz="1800" dirty="0">
                <a:latin typeface="Tahoma" pitchFamily="34" charset="0"/>
              </a:rPr>
              <a:t>“En nuestra mirada los gerentes públicos son vistos como exploradores que, con otros, buscan descubrir, definir y producir valor público. En lugar de simplemente idear los medios para lograr los propósitos del mandato, ellos devienen en agentes centrales en el descubrimiento y definición de que sería valioso hacer. En lugar de ser solamente responsables por garantizar la continuidad, ellos devienen en importantes innovadores para cambiar lo que las organizaciones públicas hacen y cómo lo hacen.</a:t>
            </a:r>
          </a:p>
          <a:p>
            <a:pPr algn="ctr">
              <a:lnSpc>
                <a:spcPct val="105000"/>
              </a:lnSpc>
              <a:spcAft>
                <a:spcPct val="40000"/>
              </a:spcAft>
              <a:buClr>
                <a:srgbClr val="FFCC00"/>
              </a:buClr>
              <a:buFontTx/>
              <a:buNone/>
              <a:defRPr/>
            </a:pPr>
            <a:r>
              <a:rPr lang="es-MX" sz="1800" dirty="0">
                <a:latin typeface="Tahoma" pitchFamily="34" charset="0"/>
              </a:rPr>
              <a:t>En breve, en esta mirada, los gerentes </a:t>
            </a:r>
            <a:r>
              <a:rPr lang="es-MX" sz="1800" dirty="0">
                <a:solidFill>
                  <a:srgbClr val="7C8186"/>
                </a:solidFill>
                <a:latin typeface="Tahoma" pitchFamily="34" charset="0"/>
              </a:rPr>
              <a:t>públicos vienen </a:t>
            </a:r>
            <a:r>
              <a:rPr lang="es-MX" sz="1800" dirty="0">
                <a:latin typeface="Tahoma" pitchFamily="34" charset="0"/>
              </a:rPr>
              <a:t>a ser </a:t>
            </a:r>
            <a:r>
              <a:rPr lang="es-MX" sz="1800" b="1" dirty="0">
                <a:latin typeface="Tahoma" pitchFamily="34" charset="0"/>
              </a:rPr>
              <a:t>estrategas</a:t>
            </a:r>
            <a:r>
              <a:rPr lang="es-MX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</a:rPr>
              <a:t> </a:t>
            </a:r>
            <a:r>
              <a:rPr lang="es-MX" sz="1800" dirty="0">
                <a:latin typeface="Tahoma" pitchFamily="34" charset="0"/>
              </a:rPr>
              <a:t>más que técnicos. </a:t>
            </a:r>
          </a:p>
          <a:p>
            <a:pPr algn="r">
              <a:lnSpc>
                <a:spcPct val="90000"/>
              </a:lnSpc>
              <a:spcAft>
                <a:spcPct val="40000"/>
              </a:spcAft>
              <a:buClr>
                <a:srgbClr val="FFCC00"/>
              </a:buClr>
              <a:buFontTx/>
              <a:buNone/>
              <a:defRPr/>
            </a:pPr>
            <a:r>
              <a:rPr lang="es-MX" sz="1400" b="1" dirty="0">
                <a:latin typeface="Tahoma" pitchFamily="34" charset="0"/>
              </a:rPr>
              <a:t>(M. Moore. </a:t>
            </a:r>
            <a:r>
              <a:rPr lang="es-MX" sz="1400" b="1" dirty="0" err="1">
                <a:latin typeface="Tahoma" pitchFamily="34" charset="0"/>
              </a:rPr>
              <a:t>Creating</a:t>
            </a:r>
            <a:r>
              <a:rPr lang="es-MX" sz="1400" b="1" dirty="0">
                <a:latin typeface="Tahoma" pitchFamily="34" charset="0"/>
              </a:rPr>
              <a:t> </a:t>
            </a:r>
            <a:r>
              <a:rPr lang="es-MX" sz="1400" b="1" dirty="0" err="1">
                <a:latin typeface="Tahoma" pitchFamily="34" charset="0"/>
              </a:rPr>
              <a:t>Public</a:t>
            </a:r>
            <a:r>
              <a:rPr lang="es-MX" sz="1400" b="1" dirty="0">
                <a:latin typeface="Tahoma" pitchFamily="34" charset="0"/>
              </a:rPr>
              <a:t> </a:t>
            </a:r>
            <a:r>
              <a:rPr lang="es-MX" sz="1400" b="1" dirty="0" err="1">
                <a:latin typeface="Tahoma" pitchFamily="34" charset="0"/>
              </a:rPr>
              <a:t>Value</a:t>
            </a:r>
            <a:r>
              <a:rPr lang="es-MX" sz="1400" b="1" dirty="0">
                <a:latin typeface="Tahoma" pitchFamily="34" charset="0"/>
              </a:rPr>
              <a:t>. Harvard: 1995, p. 20)</a:t>
            </a:r>
            <a:endParaRPr lang="es-ES" altLang="es-CL" sz="1800" b="1" dirty="0">
              <a:latin typeface="Tahoma" panose="020B0604030504040204" pitchFamily="34" charset="0"/>
            </a:endParaRPr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968127" y="722354"/>
            <a:ext cx="4539538" cy="2201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b="1" dirty="0"/>
              <a:t>Observación: 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/>
              <a:t>Esta es una perspectiva para entender la estrategia y el pensamiento estratégico, basada en algunas escuelas (empresarial, liderazgo, aprendizaje)...pero en la jungla estratégica hay otras miradas diferentes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s-ES" sz="18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s-ES"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1D0A2AE-FD57-4000-8A0F-A3461AAC4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94" y="2238419"/>
            <a:ext cx="1494663" cy="211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B535F3C-7DF2-464B-8AEA-6048E3A2F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54" y="382112"/>
            <a:ext cx="1315300" cy="17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893701" y="388991"/>
            <a:ext cx="7708039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¿Qué es una estrategia?</a:t>
            </a:r>
            <a:endParaRPr lang="es-CL" dirty="0"/>
          </a:p>
        </p:txBody>
      </p:sp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893701" y="1301383"/>
            <a:ext cx="6884208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 algn="just">
              <a:lnSpc>
                <a:spcPct val="115000"/>
              </a:lnSpc>
              <a:buSzPts val="2400"/>
            </a:pPr>
            <a:r>
              <a:rPr lang="es-ES" sz="1800" b="1" dirty="0"/>
              <a:t>Plan:</a:t>
            </a:r>
          </a:p>
          <a:p>
            <a:pPr marL="533400" lvl="1" indent="0" algn="just">
              <a:lnSpc>
                <a:spcPct val="115000"/>
              </a:lnSpc>
              <a:buNone/>
            </a:pPr>
            <a:r>
              <a:rPr lang="es-ES" sz="1800" dirty="0"/>
              <a:t>Orientación, guía y rumbo de acción hacia el futuro. Un camino para llegar al objetivo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b="1" dirty="0"/>
              <a:t>Patrón:</a:t>
            </a:r>
          </a:p>
          <a:p>
            <a:pPr marL="533400" lvl="1" indent="0" algn="just">
              <a:lnSpc>
                <a:spcPct val="115000"/>
              </a:lnSpc>
              <a:buNone/>
            </a:pPr>
            <a:r>
              <a:rPr lang="es-ES" sz="1800" dirty="0"/>
              <a:t>Conducta coherente en el tiempo: formas de acción que caracterizan a la organización y sus productos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b="1" dirty="0"/>
              <a:t>Perspectiva</a:t>
            </a:r>
          </a:p>
          <a:p>
            <a:pPr marL="533400" lvl="1" indent="0" algn="just">
              <a:lnSpc>
                <a:spcPct val="115000"/>
              </a:lnSpc>
              <a:buNone/>
            </a:pPr>
            <a:r>
              <a:rPr lang="es-ES" sz="1800" dirty="0"/>
              <a:t>Visión superior de la organización (y capacidades para lograrla)</a:t>
            </a:r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86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C340A592-2BA8-4A7D-91E4-DD9E44570413}"/>
              </a:ext>
            </a:extLst>
          </p:cNvPr>
          <p:cNvSpPr/>
          <p:nvPr/>
        </p:nvSpPr>
        <p:spPr>
          <a:xfrm>
            <a:off x="6454815" y="1203905"/>
            <a:ext cx="2957124" cy="29406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FD11F6F-2F3E-49AF-B8DA-B920282CDC1A}"/>
              </a:ext>
            </a:extLst>
          </p:cNvPr>
          <p:cNvSpPr/>
          <p:nvPr/>
        </p:nvSpPr>
        <p:spPr>
          <a:xfrm>
            <a:off x="7268098" y="2068341"/>
            <a:ext cx="1440919" cy="13427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893701" y="491574"/>
            <a:ext cx="7708039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¿En qué consiste pensar y actuar  estratégicamente ?</a:t>
            </a:r>
          </a:p>
        </p:txBody>
      </p:sp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893701" y="1383772"/>
            <a:ext cx="5485834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 algn="just">
              <a:lnSpc>
                <a:spcPct val="115000"/>
              </a:lnSpc>
              <a:buSzPts val="2400"/>
              <a:buFont typeface="+mj-lt"/>
              <a:buAutoNum type="alphaUcPeriod"/>
            </a:pPr>
            <a:r>
              <a:rPr lang="es-ES" sz="1800" b="1" dirty="0"/>
              <a:t>Reaccionar</a:t>
            </a:r>
            <a:r>
              <a:rPr lang="es-ES" sz="1800" dirty="0"/>
              <a:t> a cambios en el entorno social, el mandato y  en el ámbito de acción para seguir produciendo valor </a:t>
            </a:r>
          </a:p>
          <a:p>
            <a:pPr indent="-381000" algn="just">
              <a:lnSpc>
                <a:spcPct val="115000"/>
              </a:lnSpc>
              <a:buSzPts val="2400"/>
              <a:buFont typeface="+mj-lt"/>
              <a:buAutoNum type="alphaUcPeriod"/>
            </a:pPr>
            <a:endParaRPr lang="es-ES" sz="1800" dirty="0"/>
          </a:p>
          <a:p>
            <a:pPr indent="-381000" algn="just">
              <a:lnSpc>
                <a:spcPct val="115000"/>
              </a:lnSpc>
              <a:buSzPts val="2400"/>
              <a:buFont typeface="+mj-lt"/>
              <a:buAutoNum type="alphaUcPeriod"/>
            </a:pPr>
            <a:r>
              <a:rPr lang="es-ES" sz="1800" b="1" dirty="0"/>
              <a:t>Aprovechar</a:t>
            </a:r>
            <a:r>
              <a:rPr lang="es-ES" sz="1800" dirty="0"/>
              <a:t> los cambios para incrementar el valor producido </a:t>
            </a:r>
          </a:p>
          <a:p>
            <a:pPr indent="-381000" algn="just">
              <a:lnSpc>
                <a:spcPct val="115000"/>
              </a:lnSpc>
              <a:buSzPts val="2400"/>
              <a:buFont typeface="+mj-lt"/>
              <a:buAutoNum type="alphaUcPeriod"/>
            </a:pPr>
            <a:endParaRPr lang="es-ES" sz="1800" dirty="0"/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7" name="Picture 2069" descr="C:\Documents and Settings\JuanCC\Application Data\Microsoft\Media Catalog\Downloaded Clips\cl33\j0129335.wmf">
            <a:extLst>
              <a:ext uri="{FF2B5EF4-FFF2-40B4-BE49-F238E27FC236}">
                <a16:creationId xmlns:a16="http://schemas.microsoft.com/office/drawing/2014/main" id="{E94C902A-5803-4F6E-992A-F8EDC2E1E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829" y="2199887"/>
            <a:ext cx="1040218" cy="96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70" descr="C:\Documents and Settings\JuanCC\Application Data\Microsoft\Media Catalog\Downloaded Clips\cl2\PE06213_.wmf">
            <a:extLst>
              <a:ext uri="{FF2B5EF4-FFF2-40B4-BE49-F238E27FC236}">
                <a16:creationId xmlns:a16="http://schemas.microsoft.com/office/drawing/2014/main" id="{E6AE475D-0469-43C0-AC7C-2104D2FE4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139" y="1209858"/>
            <a:ext cx="856487" cy="83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71" descr="C:\Documents and Settings\JuanCC\Application Data\Microsoft\Media Catalog\Downloaded Clips\cl0\BS00602_.wmf">
            <a:extLst>
              <a:ext uri="{FF2B5EF4-FFF2-40B4-BE49-F238E27FC236}">
                <a16:creationId xmlns:a16="http://schemas.microsoft.com/office/drawing/2014/main" id="{1EDFA7FB-0D41-4886-8FCC-19A37CB8D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40" y="3270523"/>
            <a:ext cx="888385" cy="77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72" descr="C:\Documents and Settings\Owner\Application Data\Microsoft\Media Catalog\Downloaded Clips\cl84\j0332022.wmf">
            <a:extLst>
              <a:ext uri="{FF2B5EF4-FFF2-40B4-BE49-F238E27FC236}">
                <a16:creationId xmlns:a16="http://schemas.microsoft.com/office/drawing/2014/main" id="{F7F804BF-C6F5-4FB4-9C4D-C44F1B4A7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99" y="3446724"/>
            <a:ext cx="888385" cy="87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52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638519" y="252985"/>
            <a:ext cx="7708039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La estrategia permite a los directivos:</a:t>
            </a:r>
          </a:p>
        </p:txBody>
      </p:sp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638519" y="1282856"/>
            <a:ext cx="6884208" cy="17529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Contemplar su organización en un contexto más amplio y de largo plazo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Centrar la atención en el entorno externo y en el futuro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Poner atención en los cambios del entorno y en cómo afectan las ventajas y capacidades de la organización 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Analizar las oportunidades de su organización para sacar provecho de sus ventajas en un contexto en cambio (cambio organizacional)</a:t>
            </a:r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7" name="Picture 1028" descr="C:\Documents and Settings\JuanCC\Application Data\Microsoft\Media Catalog\Downloaded Clips\cl2\BD07041_.wmf">
            <a:extLst>
              <a:ext uri="{FF2B5EF4-FFF2-40B4-BE49-F238E27FC236}">
                <a16:creationId xmlns:a16="http://schemas.microsoft.com/office/drawing/2014/main" id="{599E3DB7-E706-43FA-9F62-DA79E1107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958" y="2057132"/>
            <a:ext cx="12192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274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638519" y="252985"/>
            <a:ext cx="8218402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Las estrategias implican ventajas y riesgos</a:t>
            </a:r>
          </a:p>
        </p:txBody>
      </p:sp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638518" y="1282855"/>
            <a:ext cx="7308693" cy="36076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La estrategia da </a:t>
            </a:r>
            <a:r>
              <a:rPr lang="es-ES" sz="1800" b="1" dirty="0"/>
              <a:t>rumbo</a:t>
            </a:r>
            <a:r>
              <a:rPr lang="es-ES" sz="1800" dirty="0"/>
              <a:t> a la organización, pero puede servir como anteojera que </a:t>
            </a:r>
            <a:r>
              <a:rPr lang="es-ES" sz="1800" b="1" dirty="0"/>
              <a:t>oculta peligros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La estrategia coordina y </a:t>
            </a:r>
            <a:r>
              <a:rPr lang="es-ES" sz="1800" b="1" dirty="0"/>
              <a:t>concentra</a:t>
            </a:r>
            <a:r>
              <a:rPr lang="es-ES" sz="1800" dirty="0"/>
              <a:t> los esfuerzos, pero puede generar un </a:t>
            </a:r>
            <a:r>
              <a:rPr lang="es-ES" sz="1800" b="1" dirty="0"/>
              <a:t>“pensamiento único”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La estrategia da </a:t>
            </a:r>
            <a:r>
              <a:rPr lang="es-ES" sz="1800" b="1" dirty="0"/>
              <a:t>sentido</a:t>
            </a:r>
            <a:r>
              <a:rPr lang="es-ES" sz="1800" dirty="0"/>
              <a:t> a la labor de la organización, pero puede </a:t>
            </a:r>
            <a:r>
              <a:rPr lang="es-ES" sz="1800" b="1" dirty="0"/>
              <a:t>simplificarla en exceso</a:t>
            </a:r>
          </a:p>
          <a:p>
            <a:pPr indent="-381000" algn="just">
              <a:lnSpc>
                <a:spcPct val="115000"/>
              </a:lnSpc>
              <a:buSzPts val="2400"/>
            </a:pPr>
            <a:r>
              <a:rPr lang="es-ES" sz="1800" dirty="0"/>
              <a:t>La estrategia da </a:t>
            </a:r>
            <a:r>
              <a:rPr lang="es-ES" sz="1800" b="1" dirty="0"/>
              <a:t>consistencia</a:t>
            </a:r>
            <a:r>
              <a:rPr lang="es-ES" sz="1800" dirty="0"/>
              <a:t> y reduce la ambigüedad, pero es una simplificación que </a:t>
            </a:r>
            <a:r>
              <a:rPr lang="es-ES" sz="1800" b="1" dirty="0"/>
              <a:t>distorsiona la realidad</a:t>
            </a:r>
          </a:p>
          <a:p>
            <a:pPr marL="76200" indent="0" algn="just">
              <a:lnSpc>
                <a:spcPct val="115000"/>
              </a:lnSpc>
              <a:buSzPts val="2400"/>
              <a:buNone/>
            </a:pPr>
            <a:r>
              <a:rPr lang="es-ES" altLang="es-CL" sz="1800" i="1" dirty="0">
                <a:latin typeface="Tahoma" panose="020B0604030504040204" pitchFamily="34" charset="0"/>
              </a:rPr>
              <a:t>				</a:t>
            </a:r>
            <a:r>
              <a:rPr lang="es-ES" altLang="es-CL" sz="1800" b="1" i="1" dirty="0">
                <a:latin typeface="Tahoma" panose="020B0604030504040204" pitchFamily="34" charset="0"/>
              </a:rPr>
              <a:t>	        Mintzberg (1999)</a:t>
            </a:r>
            <a:endParaRPr lang="es-PE" altLang="es-CL" sz="1800" b="1" i="1" dirty="0">
              <a:latin typeface="Tahoma" panose="020B0604030504040204" pitchFamily="34" charset="0"/>
            </a:endParaRPr>
          </a:p>
          <a:p>
            <a:pPr indent="-381000" algn="just">
              <a:lnSpc>
                <a:spcPct val="115000"/>
              </a:lnSpc>
              <a:buSzPts val="2400"/>
            </a:pPr>
            <a:endParaRPr lang="es-ES" sz="1800" dirty="0"/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550799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2133</Words>
  <Application>Microsoft Office PowerPoint</Application>
  <PresentationFormat>Presentación en pantalla (16:9)</PresentationFormat>
  <Paragraphs>228</Paragraphs>
  <Slides>32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Raleway</vt:lpstr>
      <vt:lpstr>Arial</vt:lpstr>
      <vt:lpstr>Lato</vt:lpstr>
      <vt:lpstr>Tahoma</vt:lpstr>
      <vt:lpstr>Antonio template</vt:lpstr>
      <vt:lpstr>Unida 3: El gerente público como estratega</vt:lpstr>
      <vt:lpstr>Repasando la unidad anterior</vt:lpstr>
      <vt:lpstr>Agenda</vt:lpstr>
      <vt:lpstr>1. Gerentes públicos y estrategia </vt:lpstr>
      <vt:lpstr>Presentación de PowerPoint</vt:lpstr>
      <vt:lpstr> ¿Qué es una estrategia?</vt:lpstr>
      <vt:lpstr>¿En qué consiste pensar y actuar  estratégicamente ?</vt:lpstr>
      <vt:lpstr>La estrategia permite a los directivos:</vt:lpstr>
      <vt:lpstr>Las estrategias implican ventajas y riesgos</vt:lpstr>
      <vt:lpstr>¿Cómo identifica una empresa privada una estrategia valiosa para su futuro?</vt:lpstr>
      <vt:lpstr>En el sector privado la estrategia alinea directamente tres elementos importantes:</vt:lpstr>
      <vt:lpstr>¿Se procede igual en el sector público?</vt:lpstr>
      <vt:lpstr>Presentación de PowerPoint</vt:lpstr>
      <vt:lpstr>Presentación de PowerPoint</vt:lpstr>
      <vt:lpstr>Presentación de PowerPoint</vt:lpstr>
      <vt:lpstr>Presentación de PowerPoint</vt:lpstr>
      <vt:lpstr>¿Cuál es el problema?</vt:lpstr>
      <vt:lpstr>¿Por qué es diferente?</vt:lpstr>
      <vt:lpstr>VP: Dos puntos de referencia</vt:lpstr>
      <vt:lpstr>2. ¿Cómo pensar estratégicamente en el sector público?</vt:lpstr>
      <vt:lpstr>A. Mirada hacia afuera</vt:lpstr>
      <vt:lpstr>B. Mirada hacia arriba</vt:lpstr>
      <vt:lpstr>C. Mirada hacia abajo/adentro</vt:lpstr>
      <vt:lpstr>Presentación de PowerPoint</vt:lpstr>
      <vt:lpstr>3. Estrategias y el rol del gerente público</vt:lpstr>
      <vt:lpstr>Analizar e interpretar</vt:lpstr>
      <vt:lpstr>Promover la creatividad</vt:lpstr>
      <vt:lpstr>Presentación de PowerPoint</vt:lpstr>
      <vt:lpstr>Presentación de PowerPoint</vt:lpstr>
      <vt:lpstr>Presentación de PowerPoint</vt:lpstr>
      <vt:lpstr>¿Cómo pensar estratégicamente en el sector público?</vt:lpstr>
      <vt:lpstr>Bibliografía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1: Introducción</dc:title>
  <dc:creator>Juan Cortazar</dc:creator>
  <cp:lastModifiedBy>Juan Cortazar</cp:lastModifiedBy>
  <cp:revision>60</cp:revision>
  <dcterms:modified xsi:type="dcterms:W3CDTF">2021-03-16T23:15:36Z</dcterms:modified>
</cp:coreProperties>
</file>