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d3e662f0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d3e662f0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21b131c8c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21b131c8c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d3e662f0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d3e662f0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d3e662f0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ed3e662f0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d3e662f0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d3e662f0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d3e662f0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ed3e662f0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d3e662f0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ed3e662f0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d3e662f0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ed3e662f0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21b131c8c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21b131c8c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96390e564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96390e564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21b131c8c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21b131c8c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6390e564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6390e564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6390e564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6390e564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21b131c8c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21b131c8c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d3e662f0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d3e662f0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d3e662f0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d3e662f0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d3e662f0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d3e662f0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d3e662f0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d3e662f0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94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86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/>
              <a:t>¿Cómo funciona un VC?</a:t>
            </a:r>
            <a:endParaRPr sz="48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/>
              <a:t>IN6004 Gestión Integral de Negocios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/>
              <a:t>Primavera 2021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/>
              <a:t>Basado en VC101 de ALLVP</a:t>
            </a:r>
            <a:endParaRPr sz="300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602500" y="1290946"/>
            <a:ext cx="59976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Rentabilidad</a:t>
            </a: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 rotWithShape="1">
          <a:blip r:embed="rId5">
            <a:alphaModFix/>
          </a:blip>
          <a:srcRect b="31351" l="0" r="0" t="0"/>
          <a:stretch/>
        </p:blipFill>
        <p:spPr>
          <a:xfrm>
            <a:off x="76200" y="2211953"/>
            <a:ext cx="9143999" cy="232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/>
          <p:nvPr/>
        </p:nvSpPr>
        <p:spPr>
          <a:xfrm>
            <a:off x="3934500" y="4743300"/>
            <a:ext cx="520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Lato"/>
                <a:ea typeface="Lato"/>
                <a:cs typeface="Lato"/>
                <a:sym typeface="Lato"/>
              </a:rPr>
              <a:t>Fuente: JPMorgan, https://cliffcore.com/what-is-a-good-roi/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602500" y="1290950"/>
            <a:ext cx="80520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VC tiene que retornar más</a:t>
            </a:r>
            <a:endParaRPr/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729450" y="2099575"/>
            <a:ext cx="7688700" cy="26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s-419" sz="2400"/>
              <a:t>DAP: 1 - 3%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s-419" sz="2400"/>
              <a:t>FM/Ipsa: 5 - 10%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s-419" sz="2400"/>
              <a:t>Inmobiliario: 10 - 15%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s-419" sz="2400"/>
              <a:t>Private Equity: 15 - 20%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s-419" sz="2400"/>
              <a:t>VC: 25%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602500" y="1290950"/>
            <a:ext cx="80520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¿Cómo manejar el riesgo?</a:t>
            </a:r>
            <a:endParaRPr/>
          </a:p>
        </p:txBody>
      </p:sp>
      <p:sp>
        <p:nvSpPr>
          <p:cNvPr id="176" name="Google Shape;176;p24"/>
          <p:cNvSpPr txBox="1"/>
          <p:nvPr>
            <p:ph idx="1" type="body"/>
          </p:nvPr>
        </p:nvSpPr>
        <p:spPr>
          <a:xfrm>
            <a:off x="729450" y="2099575"/>
            <a:ext cx="7688700" cy="26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s-419" sz="2400"/>
              <a:t>Diversificar: múltiples inversiones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s-419" sz="2400"/>
              <a:t>Industrias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s-419" sz="2400"/>
              <a:t>Países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s-419" sz="2400"/>
              <a:t>Etapas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s-419" sz="2400"/>
              <a:t>Tracción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602500" y="1290950"/>
            <a:ext cx="80520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¿Cómo ganan plata?</a:t>
            </a:r>
            <a:endParaRPr/>
          </a:p>
        </p:txBody>
      </p:sp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729450" y="2099575"/>
            <a:ext cx="7688700" cy="26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s-419" sz="2400"/>
              <a:t>Exit: salida de la inversión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s-419" sz="2400"/>
              <a:t>Acquisition (venta total o parcial)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s-419" sz="2400"/>
              <a:t>IPO: salir en bolsa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s-419" sz="2400"/>
              <a:t>~~Dividendos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title"/>
          </p:nvPr>
        </p:nvSpPr>
        <p:spPr>
          <a:xfrm>
            <a:off x="602500" y="1290950"/>
            <a:ext cx="80520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 la práctica</a:t>
            </a:r>
            <a:endParaRPr/>
          </a:p>
        </p:txBody>
      </p:sp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729450" y="2099575"/>
            <a:ext cx="7688700" cy="26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s-419" sz="2400"/>
              <a:t>Fondo $100m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s-419" sz="2400"/>
              <a:t>Horizonte inversión 5 años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s-419" sz="2400"/>
              <a:t>10 inversiones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s-419" sz="2400"/>
              <a:t>4 fail - 3 zombies - 3 hits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s-419" sz="2400"/>
              <a:t>¿Cuánto tiene que retornar cada hit?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title"/>
          </p:nvPr>
        </p:nvSpPr>
        <p:spPr>
          <a:xfrm>
            <a:off x="602500" y="1290950"/>
            <a:ext cx="80520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 la práctica</a:t>
            </a:r>
            <a:endParaRPr/>
          </a:p>
        </p:txBody>
      </p:sp>
      <p:sp>
        <p:nvSpPr>
          <p:cNvPr id="200" name="Google Shape;200;p27"/>
          <p:cNvSpPr txBox="1"/>
          <p:nvPr>
            <p:ph idx="1" type="body"/>
          </p:nvPr>
        </p:nvSpPr>
        <p:spPr>
          <a:xfrm>
            <a:off x="729450" y="2099575"/>
            <a:ext cx="7688700" cy="26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s-419" sz="2400"/>
              <a:t>Fondo $100m - 15% mgnt = $85m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s-419" sz="2400"/>
              <a:t>25% rentabilidad 5 años = 3x = $300m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s-419" sz="2400"/>
              <a:t>10 inversiones: $8.5m c/u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s-419" sz="2400"/>
              <a:t>4 fail = $0 + 3 zombies = $10m x3 = $30m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s-419" sz="2400"/>
              <a:t>3 hits = $300m - $30m ~ $270m/3 = $90m c/u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s-419" sz="2400"/>
              <a:t>$90m/$8.5m ~ </a:t>
            </a:r>
            <a:r>
              <a:rPr b="1" lang="es-419" sz="2400"/>
              <a:t>10x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01" name="Google Shape;20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/>
              <a:t>¿Cómo funciona un VC?</a:t>
            </a:r>
            <a:endParaRPr sz="4800"/>
          </a:p>
        </p:txBody>
      </p:sp>
      <p:sp>
        <p:nvSpPr>
          <p:cNvPr id="208" name="Google Shape;208;p28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/>
              <a:t>IN6004 Gestión Integral de Negocios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/>
              <a:t>Primavera 2021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/>
              <a:t>Basado en VC101 de ALLVP</a:t>
            </a:r>
            <a:endParaRPr sz="3000"/>
          </a:p>
        </p:txBody>
      </p:sp>
      <p:pic>
        <p:nvPicPr>
          <p:cNvPr id="209" name="Google Shape;20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type="title"/>
          </p:nvPr>
        </p:nvSpPr>
        <p:spPr>
          <a:xfrm>
            <a:off x="602500" y="1290950"/>
            <a:ext cx="80520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 clase: Cómo partir una startup</a:t>
            </a:r>
            <a:endParaRPr/>
          </a:p>
        </p:txBody>
      </p:sp>
      <p:sp>
        <p:nvSpPr>
          <p:cNvPr id="216" name="Google Shape;216;p29"/>
          <p:cNvSpPr txBox="1"/>
          <p:nvPr>
            <p:ph idx="1" type="body"/>
          </p:nvPr>
        </p:nvSpPr>
        <p:spPr>
          <a:xfrm>
            <a:off x="729450" y="2099575"/>
            <a:ext cx="7688700" cy="26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s-419" sz="2400"/>
              <a:t>10 minutos conversando en grupos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s-419" sz="2400"/>
              <a:t>5 minutos plenario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➔"/>
            </a:pPr>
            <a:r>
              <a:rPr b="1" lang="es-419" sz="2400"/>
              <a:t>¿Qué fue lo que más te llamó la atención? 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➔"/>
            </a:pPr>
            <a:r>
              <a:rPr b="1" lang="es-419" sz="2400"/>
              <a:t>¿Por qué te gustó (o no)?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➔"/>
            </a:pPr>
            <a:r>
              <a:rPr b="1" lang="es-419" sz="2400"/>
              <a:t>¿Trabajarías en Cornershop? Por qué?</a:t>
            </a:r>
            <a:endParaRPr b="1"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17" name="Google Shape;21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type="title"/>
          </p:nvPr>
        </p:nvSpPr>
        <p:spPr>
          <a:xfrm>
            <a:off x="602500" y="1290946"/>
            <a:ext cx="59976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Próxima clase</a:t>
            </a:r>
            <a:endParaRPr/>
          </a:p>
        </p:txBody>
      </p:sp>
      <p:sp>
        <p:nvSpPr>
          <p:cNvPr id="224" name="Google Shape;224;p30"/>
          <p:cNvSpPr txBox="1"/>
          <p:nvPr>
            <p:ph idx="1" type="body"/>
          </p:nvPr>
        </p:nvSpPr>
        <p:spPr>
          <a:xfrm>
            <a:off x="729450" y="2099575"/>
            <a:ext cx="7655400" cy="26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b="1" lang="es-419" sz="2400"/>
              <a:t>Presentación Evaluada</a:t>
            </a:r>
            <a:endParaRPr i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b="1" lang="es-419" sz="2400"/>
              <a:t>Presentar entre 1 y 3 posibles negocios/proyectos:</a:t>
            </a:r>
            <a:endParaRPr b="1"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b="1" lang="es-419" sz="2400"/>
              <a:t>Problemas reales, de futuro, grandes/globales</a:t>
            </a:r>
            <a:endParaRPr b="1"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b="1" lang="es-419" sz="2400"/>
              <a:t>Ideas iniciales de soluciones</a:t>
            </a:r>
            <a:endParaRPr b="1"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b="1" lang="es-419" sz="2400"/>
              <a:t>Máximo 5 minutos!</a:t>
            </a:r>
            <a:endParaRPr b="1"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25" name="Google Shape;22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/>
              <a:t>Semana 1</a:t>
            </a:r>
            <a:endParaRPr sz="4800"/>
          </a:p>
        </p:txBody>
      </p:sp>
      <p:sp>
        <p:nvSpPr>
          <p:cNvPr id="232" name="Google Shape;232;p31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/>
              <a:t>IN6004 Gestión Integral de Negocios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/>
              <a:t>Primavera 2020</a:t>
            </a:r>
            <a:endParaRPr sz="3000"/>
          </a:p>
        </p:txBody>
      </p:sp>
      <p:pic>
        <p:nvPicPr>
          <p:cNvPr id="233" name="Google Shape;2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0337" y="883292"/>
            <a:ext cx="4283332" cy="4203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602500" y="1290950"/>
            <a:ext cx="69669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Venture Capital Jargon 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729450" y="2099575"/>
            <a:ext cx="2796600" cy="23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Capital de Riesgo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Fondo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Managing Partner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Limited Partner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Term-sheet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Carry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3663150" y="2099575"/>
            <a:ext cx="2796600" cy="23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Exit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Pitch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Deck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Due Diligence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Equity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Stocks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6040650" y="2099575"/>
            <a:ext cx="2796600" cy="23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Convertible note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SAFE/KISS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Valuation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Dilution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IPO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NDA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602500" y="1290946"/>
            <a:ext cx="59976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Un VC invierte en startups</a:t>
            </a: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5112" y="1907150"/>
            <a:ext cx="6453773" cy="323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110250" y="2185275"/>
            <a:ext cx="8923500" cy="12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200"/>
              <a:t>startup != emprendimiento</a:t>
            </a:r>
            <a:endParaRPr sz="5200"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602500" y="1290946"/>
            <a:ext cx="59976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Estructura de un fondo</a:t>
            </a:r>
            <a:endParaRPr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729450" y="2099575"/>
            <a:ext cx="8053200" cy="26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Fondo = plata 🤑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Managing Partner levanta y administra el fondo 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Limited Partners aportan el capital (inversionistas del fondo)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MP decide sobre las inversiones 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Objetivo: rentabilidad</a:t>
            </a:r>
            <a:endParaRPr sz="2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602500" y="1290946"/>
            <a:ext cx="59976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Costos y condiciones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729450" y="2099575"/>
            <a:ext cx="6108000" cy="26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Management fee: ~ 1-2% al año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Plazo: 5 - 10 años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Sin retiros “intermedios”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Carry: 10 - 20% sobre utilidad</a:t>
            </a:r>
            <a:endParaRPr sz="2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602500" y="1290946"/>
            <a:ext cx="59976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Riesgo</a:t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 rotWithShape="1">
          <a:blip r:embed="rId5">
            <a:alphaModFix/>
          </a:blip>
          <a:srcRect b="18146" l="0" r="0" t="0"/>
          <a:stretch/>
        </p:blipFill>
        <p:spPr>
          <a:xfrm>
            <a:off x="1143488" y="2125487"/>
            <a:ext cx="6857026" cy="239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3934500" y="4743300"/>
            <a:ext cx="520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Lato"/>
                <a:ea typeface="Lato"/>
                <a:cs typeface="Lato"/>
                <a:sym typeface="Lato"/>
              </a:rPr>
              <a:t>Fuente: https://stryber.com/insights/truth-about-startup-failure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729450" y="1805575"/>
            <a:ext cx="6646800" cy="18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500"/>
              <a:t>VC:</a:t>
            </a:r>
            <a:endParaRPr sz="5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500"/>
              <a:t>ilíquido + riesgoso</a:t>
            </a:r>
            <a:endParaRPr sz="5500"/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92725"/>
            <a:ext cx="1958399" cy="6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750" y="203344"/>
            <a:ext cx="1958401" cy="431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