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25" r:id="rId1"/>
  </p:sldMasterIdLst>
  <p:sldIdLst>
    <p:sldId id="256" r:id="rId2"/>
    <p:sldId id="257" r:id="rId3"/>
    <p:sldId id="258" r:id="rId4"/>
    <p:sldId id="263" r:id="rId5"/>
    <p:sldId id="264" r:id="rId6"/>
    <p:sldId id="266" r:id="rId7"/>
    <p:sldId id="265" r:id="rId8"/>
    <p:sldId id="259" r:id="rId9"/>
    <p:sldId id="260" r:id="rId10"/>
    <p:sldId id="268" r:id="rId11"/>
    <p:sldId id="269" r:id="rId12"/>
    <p:sldId id="270" r:id="rId13"/>
    <p:sldId id="271" r:id="rId14"/>
    <p:sldId id="272" r:id="rId15"/>
    <p:sldId id="261" r:id="rId16"/>
    <p:sldId id="262" r:id="rId17"/>
    <p:sldId id="273" r:id="rId18"/>
    <p:sldId id="277" r:id="rId19"/>
    <p:sldId id="279" r:id="rId20"/>
    <p:sldId id="278" r:id="rId21"/>
    <p:sldId id="274" r:id="rId22"/>
    <p:sldId id="280" r:id="rId23"/>
    <p:sldId id="283" r:id="rId24"/>
    <p:sldId id="286" r:id="rId25"/>
    <p:sldId id="285" r:id="rId26"/>
    <p:sldId id="284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0"/>
  </p:normalViewPr>
  <p:slideViewPr>
    <p:cSldViewPr snapToGrid="0" snapToObjects="1">
      <p:cViewPr>
        <p:scale>
          <a:sx n="127" d="100"/>
          <a:sy n="127" d="100"/>
        </p:scale>
        <p:origin x="144" y="-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5D7CE7C-8CCE-E042-9ABF-49E02B145805}" type="datetimeFigureOut">
              <a:rPr lang="es-CL" smtClean="0"/>
              <a:t>01-11-21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2BF6B66-9658-9D42-9634-3F403CD1BA8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15426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7CE7C-8CCE-E042-9ABF-49E02B145805}" type="datetimeFigureOut">
              <a:rPr lang="es-CL" smtClean="0"/>
              <a:t>01-11-21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6B66-9658-9D42-9634-3F403CD1BA8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36700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5D7CE7C-8CCE-E042-9ABF-49E02B145805}" type="datetimeFigureOut">
              <a:rPr lang="es-CL" smtClean="0"/>
              <a:t>01-11-21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2BF6B66-9658-9D42-9634-3F403CD1BA8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89113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7CE7C-8CCE-E042-9ABF-49E02B145805}" type="datetimeFigureOut">
              <a:rPr lang="es-CL" smtClean="0"/>
              <a:t>01-11-21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42BF6B66-9658-9D42-9634-3F403CD1BA8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35105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5D7CE7C-8CCE-E042-9ABF-49E02B145805}" type="datetimeFigureOut">
              <a:rPr lang="es-CL" smtClean="0"/>
              <a:t>01-11-21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2BF6B66-9658-9D42-9634-3F403CD1BA8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64072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7CE7C-8CCE-E042-9ABF-49E02B145805}" type="datetimeFigureOut">
              <a:rPr lang="es-CL" smtClean="0"/>
              <a:t>01-11-21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6B66-9658-9D42-9634-3F403CD1BA8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41685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7CE7C-8CCE-E042-9ABF-49E02B145805}" type="datetimeFigureOut">
              <a:rPr lang="es-CL" smtClean="0"/>
              <a:t>01-11-21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6B66-9658-9D42-9634-3F403CD1BA8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6204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7CE7C-8CCE-E042-9ABF-49E02B145805}" type="datetimeFigureOut">
              <a:rPr lang="es-CL" smtClean="0"/>
              <a:t>01-11-21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6B66-9658-9D42-9634-3F403CD1BA82}" type="slidenum">
              <a:rPr lang="es-CL" smtClean="0"/>
              <a:t>‹Nº›</a:t>
            </a:fld>
            <a:endParaRPr lang="es-CL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01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7CE7C-8CCE-E042-9ABF-49E02B145805}" type="datetimeFigureOut">
              <a:rPr lang="es-CL" smtClean="0"/>
              <a:t>01-11-21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6B66-9658-9D42-9634-3F403CD1BA8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71505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5D7CE7C-8CCE-E042-9ABF-49E02B145805}" type="datetimeFigureOut">
              <a:rPr lang="es-CL" smtClean="0"/>
              <a:t>01-11-21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2BF6B66-9658-9D42-9634-3F403CD1BA8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00485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7CE7C-8CCE-E042-9ABF-49E02B145805}" type="datetimeFigureOut">
              <a:rPr lang="es-CL" smtClean="0"/>
              <a:t>01-11-21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F6B66-9658-9D42-9634-3F403CD1BA8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595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5D7CE7C-8CCE-E042-9ABF-49E02B145805}" type="datetimeFigureOut">
              <a:rPr lang="es-CL" smtClean="0"/>
              <a:t>01-11-21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42BF6B66-9658-9D42-9634-3F403CD1BA82}" type="slidenum">
              <a:rPr lang="es-CL" smtClean="0"/>
              <a:t>‹Nº›</a:t>
            </a:fld>
            <a:endParaRPr lang="es-CL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69206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27" r:id="rId2"/>
    <p:sldLayoutId id="2147484028" r:id="rId3"/>
    <p:sldLayoutId id="2147484029" r:id="rId4"/>
    <p:sldLayoutId id="2147484030" r:id="rId5"/>
    <p:sldLayoutId id="2147484031" r:id="rId6"/>
    <p:sldLayoutId id="2147484032" r:id="rId7"/>
    <p:sldLayoutId id="2147484033" r:id="rId8"/>
    <p:sldLayoutId id="2147484034" r:id="rId9"/>
    <p:sldLayoutId id="2147484035" r:id="rId10"/>
    <p:sldLayoutId id="2147484036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5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7CB9C3-E4C8-884B-B01B-58568D1DD5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b="1" dirty="0"/>
              <a:t>Auxiliar Control 1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4FD556B-3CFC-0B4B-9158-2BA915DD39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CL" dirty="0"/>
              <a:t>IN2201 - Economía 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946330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763F64-2F4D-4948-AEB3-B9A714F2A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P2. Teoría de juegos y asignaciones</a:t>
            </a:r>
          </a:p>
        </p:txBody>
      </p:sp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E4AB796C-1DA1-514B-A684-9B0C3DFECB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88214" y="2712800"/>
            <a:ext cx="6015572" cy="2826762"/>
          </a:xfrm>
        </p:spPr>
      </p:pic>
    </p:spTree>
    <p:extLst>
      <p:ext uri="{BB962C8B-B14F-4D97-AF65-F5344CB8AC3E}">
        <p14:creationId xmlns:p14="http://schemas.microsoft.com/office/powerpoint/2010/main" val="34493991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763F64-2F4D-4948-AEB3-B9A714F2A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P2. Teoría de juegos y asignaciones</a:t>
            </a:r>
          </a:p>
        </p:txBody>
      </p:sp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E4AB796C-1DA1-514B-A684-9B0C3DFECB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88214" y="2712800"/>
            <a:ext cx="6015572" cy="2826762"/>
          </a:xfrm>
        </p:spPr>
      </p:pic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5A0D98D9-74FA-5640-AC26-5DB4167AE62F}"/>
              </a:ext>
            </a:extLst>
          </p:cNvPr>
          <p:cNvCxnSpPr/>
          <p:nvPr/>
        </p:nvCxnSpPr>
        <p:spPr>
          <a:xfrm>
            <a:off x="8378456" y="2712800"/>
            <a:ext cx="0" cy="282676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DD54E3BC-8412-D14B-8F47-F42BD7923B08}"/>
              </a:ext>
            </a:extLst>
          </p:cNvPr>
          <p:cNvCxnSpPr>
            <a:cxnSpLocks/>
          </p:cNvCxnSpPr>
          <p:nvPr/>
        </p:nvCxnSpPr>
        <p:spPr>
          <a:xfrm>
            <a:off x="3098847" y="5124894"/>
            <a:ext cx="60155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53915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C8B735D-0A67-F143-B11B-CA1B479757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2703" y="2712800"/>
            <a:ext cx="5766594" cy="2826762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2763F64-2F4D-4948-AEB3-B9A714F2A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P2. Teoría de juegos y asignaciones</a:t>
            </a:r>
          </a:p>
        </p:txBody>
      </p:sp>
    </p:spTree>
    <p:extLst>
      <p:ext uri="{BB962C8B-B14F-4D97-AF65-F5344CB8AC3E}">
        <p14:creationId xmlns:p14="http://schemas.microsoft.com/office/powerpoint/2010/main" val="21419439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C8B735D-0A67-F143-B11B-CA1B479757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2703" y="2712800"/>
            <a:ext cx="5766594" cy="2826762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2763F64-2F4D-4948-AEB3-B9A714F2A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P2. Teoría de juegos y asignaciones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551F9C18-E06C-E641-9A9D-63169E3C0112}"/>
              </a:ext>
            </a:extLst>
          </p:cNvPr>
          <p:cNvSpPr/>
          <p:nvPr/>
        </p:nvSpPr>
        <p:spPr>
          <a:xfrm>
            <a:off x="4096858" y="4811233"/>
            <a:ext cx="1157288" cy="457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7FA2AD08-A63F-FE4B-9DC1-5DA0C1ED2216}"/>
              </a:ext>
            </a:extLst>
          </p:cNvPr>
          <p:cNvSpPr/>
          <p:nvPr/>
        </p:nvSpPr>
        <p:spPr>
          <a:xfrm>
            <a:off x="5254146" y="4343400"/>
            <a:ext cx="1157288" cy="457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FAA663D0-D531-414D-929D-93D7B73C8DBC}"/>
              </a:ext>
            </a:extLst>
          </p:cNvPr>
          <p:cNvSpPr/>
          <p:nvPr/>
        </p:nvSpPr>
        <p:spPr>
          <a:xfrm>
            <a:off x="6422067" y="3875567"/>
            <a:ext cx="1157288" cy="457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677800E-558B-AE4B-BDA2-ACCF94D42FF9}"/>
              </a:ext>
            </a:extLst>
          </p:cNvPr>
          <p:cNvSpPr/>
          <p:nvPr/>
        </p:nvSpPr>
        <p:spPr>
          <a:xfrm>
            <a:off x="7579355" y="3407734"/>
            <a:ext cx="1157288" cy="457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438997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C8B735D-0A67-F143-B11B-CA1B479757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2703" y="2712800"/>
            <a:ext cx="5766594" cy="2826762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2763F64-2F4D-4948-AEB3-B9A714F2A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P2. Teoría de juegos y asignaciones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551F9C18-E06C-E641-9A9D-63169E3C0112}"/>
              </a:ext>
            </a:extLst>
          </p:cNvPr>
          <p:cNvSpPr/>
          <p:nvPr/>
        </p:nvSpPr>
        <p:spPr>
          <a:xfrm>
            <a:off x="4096858" y="4811233"/>
            <a:ext cx="1157288" cy="457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7FA2AD08-A63F-FE4B-9DC1-5DA0C1ED2216}"/>
              </a:ext>
            </a:extLst>
          </p:cNvPr>
          <p:cNvSpPr/>
          <p:nvPr/>
        </p:nvSpPr>
        <p:spPr>
          <a:xfrm>
            <a:off x="5254146" y="4343400"/>
            <a:ext cx="1157288" cy="457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FAA663D0-D531-414D-929D-93D7B73C8DBC}"/>
              </a:ext>
            </a:extLst>
          </p:cNvPr>
          <p:cNvSpPr/>
          <p:nvPr/>
        </p:nvSpPr>
        <p:spPr>
          <a:xfrm>
            <a:off x="6422067" y="3875567"/>
            <a:ext cx="1157288" cy="457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677800E-558B-AE4B-BDA2-ACCF94D42FF9}"/>
              </a:ext>
            </a:extLst>
          </p:cNvPr>
          <p:cNvSpPr/>
          <p:nvPr/>
        </p:nvSpPr>
        <p:spPr>
          <a:xfrm>
            <a:off x="7579355" y="3407734"/>
            <a:ext cx="1157288" cy="457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416DDD7-3283-0445-955E-657E24E8CB2F}"/>
              </a:ext>
            </a:extLst>
          </p:cNvPr>
          <p:cNvSpPr txBox="1"/>
          <p:nvPr/>
        </p:nvSpPr>
        <p:spPr>
          <a:xfrm>
            <a:off x="3638540" y="5670979"/>
            <a:ext cx="53407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3200" dirty="0"/>
              <a:t>¿Son Pareto óptimos?¿Por qué?</a:t>
            </a:r>
          </a:p>
        </p:txBody>
      </p:sp>
    </p:spTree>
    <p:extLst>
      <p:ext uri="{BB962C8B-B14F-4D97-AF65-F5344CB8AC3E}">
        <p14:creationId xmlns:p14="http://schemas.microsoft.com/office/powerpoint/2010/main" val="9884907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268E96-02DA-A749-9914-7D24BE050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Repaso – monopolio y discriminación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C5296CAB-5276-E04F-995B-CC19280EADC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70292" y="2472346"/>
                <a:ext cx="4852045" cy="2806174"/>
              </a:xfrm>
            </p:spPr>
            <p:txBody>
              <a:bodyPr/>
              <a:lstStyle/>
              <a:p>
                <a:r>
                  <a:rPr lang="es-CL" b="1" dirty="0"/>
                  <a:t>El problema del monopolista</a:t>
                </a:r>
                <a:endParaRPr lang="es-CL" dirty="0"/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s-ES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s-ES">
                                <a:latin typeface="Cambria Math" panose="02040503050406030204" pitchFamily="18" charset="0"/>
                              </a:rPr>
                              <m:t>max</m:t>
                            </m:r>
                          </m:e>
                          <m:lim>
                            <m:r>
                              <a:rPr lang="es-ES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lim>
                        </m:limLow>
                      </m:fName>
                      <m:e>
                        <m:r>
                          <m:rPr>
                            <m:sty m:val="p"/>
                          </m:rPr>
                          <a:rPr lang="es-ES" b="0" i="0" smtClean="0">
                            <a:latin typeface="Cambria Math" panose="02040503050406030204" pitchFamily="18" charset="0"/>
                          </a:rPr>
                          <m:t>Π</m:t>
                        </m:r>
                        <m:d>
                          <m:dPr>
                            <m:ctrlPr>
                              <a:rPr lang="es-E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d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d>
                          <m:dPr>
                            <m:ctrlPr>
                              <a:rPr lang="es-E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d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  <m:r>
                      <a:rPr lang="es-E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s-CL" dirty="0"/>
              </a:p>
              <a:p>
                <a:pPr marL="324000" lvl="1" indent="0">
                  <a:buNone/>
                </a:pPr>
                <a:endParaRPr lang="es-CL" dirty="0"/>
              </a:p>
              <a:p>
                <a:r>
                  <a:rPr lang="es-CL" b="1" dirty="0"/>
                  <a:t>Discriminación en precios</a:t>
                </a:r>
                <a:endParaRPr lang="es-CL" dirty="0"/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s-ES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s-ES">
                                <a:latin typeface="Cambria Math" panose="02040503050406030204" pitchFamily="18" charset="0"/>
                              </a:rPr>
                              <m:t>max</m:t>
                            </m:r>
                          </m:e>
                          <m:lim>
                            <m:sSub>
                              <m:sSubPr>
                                <m:ctrlP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lim>
                        </m:limLow>
                      </m:fName>
                      <m:e>
                        <m:r>
                          <m:rPr>
                            <m:sty m:val="p"/>
                          </m:rPr>
                          <a:rPr lang="es-ES">
                            <a:latin typeface="Cambria Math" panose="02040503050406030204" pitchFamily="18" charset="0"/>
                          </a:rPr>
                          <m:t>Π</m:t>
                        </m:r>
                        <m:d>
                          <m:dPr>
                            <m:ctrlPr>
                              <a:rPr lang="es-E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r>
                          <a:rPr lang="es-ES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s-ES" i="1">
                            <a:latin typeface="Cambria Math" panose="02040503050406030204" pitchFamily="18" charset="0"/>
                          </a:rPr>
                          <m:t>𝐼</m:t>
                        </m:r>
                        <m:d>
                          <m:dPr>
                            <m:ctrlPr>
                              <a:rPr lang="es-E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r>
                          <a:rPr lang="es-E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ES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s-ES" i="1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s-E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s-E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s-E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  <m:r>
                      <a:rPr lang="es-E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s-CL" dirty="0"/>
              </a:p>
            </p:txBody>
          </p:sp>
        </mc:Choice>
        <mc:Fallback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C5296CAB-5276-E04F-995B-CC19280EAD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0292" y="2472346"/>
                <a:ext cx="4852045" cy="2806174"/>
              </a:xfrm>
              <a:blipFill>
                <a:blip r:embed="rId2"/>
                <a:stretch>
                  <a:fillRect l="-522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Marcador de contenido 2">
                <a:extLst>
                  <a:ext uri="{FF2B5EF4-FFF2-40B4-BE49-F238E27FC236}">
                    <a16:creationId xmlns:a16="http://schemas.microsoft.com/office/drawing/2014/main" id="{DD2DD8C4-6A77-5F4E-AA07-332A4D7A560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04295" y="2464568"/>
                <a:ext cx="4852045" cy="1822533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marL="306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630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900000" indent="-270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24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60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9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2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5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8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b="1" dirty="0"/>
                  <a:t>Condición de optimalidad:</a:t>
                </a:r>
                <a:endParaRPr lang="es-E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</m:sub>
                    </m:sSub>
                    <m:d>
                      <m:d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s-E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s-E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s-ES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s-E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s-CL" dirty="0"/>
              </a:p>
              <a:p>
                <a:pPr lvl="1"/>
                <a:r>
                  <a:rPr lang="es-CL" dirty="0"/>
                  <a:t>¿Cómo interpretamos cada uno?</a:t>
                </a:r>
              </a:p>
            </p:txBody>
          </p:sp>
        </mc:Choice>
        <mc:Fallback>
          <p:sp>
            <p:nvSpPr>
              <p:cNvPr id="5" name="Marcador de contenido 2">
                <a:extLst>
                  <a:ext uri="{FF2B5EF4-FFF2-40B4-BE49-F238E27FC236}">
                    <a16:creationId xmlns:a16="http://schemas.microsoft.com/office/drawing/2014/main" id="{DD2DD8C4-6A77-5F4E-AA07-332A4D7A56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4295" y="2464568"/>
                <a:ext cx="4852045" cy="1822533"/>
              </a:xfrm>
              <a:prstGeom prst="rect">
                <a:avLst/>
              </a:prstGeom>
              <a:blipFill>
                <a:blip r:embed="rId3"/>
                <a:stretch>
                  <a:fillRect l="-522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Marcador de contenido 2">
                <a:extLst>
                  <a:ext uri="{FF2B5EF4-FFF2-40B4-BE49-F238E27FC236}">
                    <a16:creationId xmlns:a16="http://schemas.microsoft.com/office/drawing/2014/main" id="{617B9147-FDDA-5A4C-8925-B1060BD6317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04295" y="3375834"/>
                <a:ext cx="4852045" cy="3064082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marL="306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630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900000" indent="-270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24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60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9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2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5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8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ES" b="1" dirty="0"/>
                  <a:t>A considerar:</a:t>
                </a:r>
                <a:endParaRPr lang="es-ES" dirty="0"/>
              </a:p>
              <a:p>
                <a:pPr lvl="1"/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s-CL" dirty="0"/>
                  <a:t> es cóncavo</a:t>
                </a:r>
              </a:p>
              <a:p>
                <a:pPr lvl="1"/>
                <a:r>
                  <a:rPr lang="es-CL" b="1" u="sng" dirty="0"/>
                  <a:t>Ojo</a:t>
                </a:r>
                <a:r>
                  <a:rPr lang="es-CL" dirty="0"/>
                  <a:t>:  Si </a:t>
                </a:r>
                <a14:m>
                  <m:oMath xmlns:m="http://schemas.openxmlformats.org/officeDocument/2006/math">
                    <m:r>
                      <a:rPr lang="es-ES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s-E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s-E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s-CL" dirty="0"/>
                  <a:t>, entonces</a:t>
                </a:r>
              </a:p>
              <a:p>
                <a:pPr marL="324000" lvl="1" indent="0">
                  <a:buNone/>
                </a:pPr>
                <a:r>
                  <a:rPr lang="es-CL" dirty="0"/>
                  <a:t>		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</m:sub>
                    </m:sSub>
                    <m:d>
                      <m:d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</m:d>
                    <m:r>
                      <a:rPr lang="es-E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𝑑𝐼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𝑑𝑃</m:t>
                        </m:r>
                      </m:den>
                    </m:f>
                    <m:r>
                      <a:rPr lang="es-ES" b="0" i="1" smtClean="0">
                        <a:latin typeface="Cambria Math" panose="02040503050406030204" pitchFamily="18" charset="0"/>
                      </a:rPr>
                      <m:t>⋅</m:t>
                    </m:r>
                    <m:f>
                      <m:f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𝑑𝑃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𝑑𝑄</m:t>
                        </m:r>
                      </m:den>
                    </m:f>
                  </m:oMath>
                </a14:m>
                <a:endParaRPr lang="es-CL" dirty="0"/>
              </a:p>
            </p:txBody>
          </p:sp>
        </mc:Choice>
        <mc:Fallback>
          <p:sp>
            <p:nvSpPr>
              <p:cNvPr id="6" name="Marcador de contenido 2">
                <a:extLst>
                  <a:ext uri="{FF2B5EF4-FFF2-40B4-BE49-F238E27FC236}">
                    <a16:creationId xmlns:a16="http://schemas.microsoft.com/office/drawing/2014/main" id="{617B9147-FDDA-5A4C-8925-B1060BD631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4295" y="3375834"/>
                <a:ext cx="4852045" cy="3064082"/>
              </a:xfrm>
              <a:prstGeom prst="rect">
                <a:avLst/>
              </a:prstGeom>
              <a:blipFill>
                <a:blip r:embed="rId4"/>
                <a:stretch>
                  <a:fillRect l="-522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02659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763F64-2F4D-4948-AEB3-B9A714F2A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P3. monopolio y discriminación</a:t>
            </a:r>
          </a:p>
        </p:txBody>
      </p:sp>
      <p:pic>
        <p:nvPicPr>
          <p:cNvPr id="9" name="Marcador de contenido 8">
            <a:extLst>
              <a:ext uri="{FF2B5EF4-FFF2-40B4-BE49-F238E27FC236}">
                <a16:creationId xmlns:a16="http://schemas.microsoft.com/office/drawing/2014/main" id="{A9054BF5-FAFC-6748-94DC-F9FF1C4FD2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1025" y="2214365"/>
            <a:ext cx="11029950" cy="3611958"/>
          </a:xfrm>
        </p:spPr>
      </p:pic>
    </p:spTree>
    <p:extLst>
      <p:ext uri="{BB962C8B-B14F-4D97-AF65-F5344CB8AC3E}">
        <p14:creationId xmlns:p14="http://schemas.microsoft.com/office/powerpoint/2010/main" val="41858036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763F64-2F4D-4948-AEB3-B9A714F2A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P3. monopolio y discriminación</a:t>
            </a:r>
          </a:p>
        </p:txBody>
      </p:sp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2BBF5F90-B0FB-0A48-9A2B-8177A7FD66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0858" y="1958964"/>
            <a:ext cx="11029950" cy="1293835"/>
          </a:xfr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AEA85E7-90E1-1D4B-BC81-97B5DEDC29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0978" y="4043363"/>
            <a:ext cx="10292667" cy="1484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3805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763F64-2F4D-4948-AEB3-B9A714F2A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P3. monopolio y discriminación</a:t>
            </a:r>
          </a:p>
        </p:txBody>
      </p:sp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BBA7285F-B320-894E-8B54-AA07EEBCDA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0858" y="2323568"/>
            <a:ext cx="11029950" cy="3162832"/>
          </a:xfrm>
        </p:spPr>
      </p:pic>
    </p:spTree>
    <p:extLst>
      <p:ext uri="{BB962C8B-B14F-4D97-AF65-F5344CB8AC3E}">
        <p14:creationId xmlns:p14="http://schemas.microsoft.com/office/powerpoint/2010/main" val="14873520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763F64-2F4D-4948-AEB3-B9A714F2A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P3. monopolio y discriminación</a:t>
            </a:r>
          </a:p>
        </p:txBody>
      </p:sp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6EAD435E-FEAE-1F45-BFD0-92F3688CED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3863" y="2244136"/>
            <a:ext cx="11029950" cy="2523706"/>
          </a:xfr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F8E58A2-2862-4F46-9181-F40B4DE90F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763" y="4612794"/>
            <a:ext cx="55753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12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4EFC1C-32AE-554C-9CC0-436F5D057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Repaso - Escasez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Marcador de contenido 4">
                <a:extLst>
                  <a:ext uri="{FF2B5EF4-FFF2-40B4-BE49-F238E27FC236}">
                    <a16:creationId xmlns:a16="http://schemas.microsoft.com/office/drawing/2014/main" id="{68168817-A2ED-D74D-81E4-6B9EA1D9594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14076" y="2185684"/>
                <a:ext cx="4681924" cy="1615327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s-ES" b="0" i="0" smtClean="0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e>
                            <m:lim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lim>
                          </m:limLow>
                        </m:fName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           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func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) </m:t>
                      </m:r>
                    </m:oMath>
                  </m:oMathPara>
                </a14:m>
                <a:endParaRPr lang="es-ES" b="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     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s-ES" i="1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≤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𝐼</m:t>
                      </m:r>
                    </m:oMath>
                  </m:oMathPara>
                </a14:m>
                <a:endParaRPr lang="es-ES" dirty="0"/>
              </a:p>
              <a:p>
                <a:pPr marL="0" indent="0">
                  <a:buNone/>
                </a:pPr>
                <a:r>
                  <a:rPr lang="es-ES" b="0" dirty="0"/>
                  <a:t>        </a:t>
                </a:r>
                <a14:m>
                  <m:oMath xmlns:m="http://schemas.openxmlformats.org/officeDocument/2006/math">
                    <m:r>
                      <a:rPr lang="es-ES" b="0" i="0" smtClean="0">
                        <a:latin typeface="Cambria Math" panose="02040503050406030204" pitchFamily="18" charset="0"/>
                      </a:rPr>
                      <m:t>            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≥0</m:t>
                    </m:r>
                  </m:oMath>
                </a14:m>
                <a:endParaRPr lang="es-ES" b="0" dirty="0"/>
              </a:p>
            </p:txBody>
          </p:sp>
        </mc:Choice>
        <mc:Fallback>
          <p:sp>
            <p:nvSpPr>
              <p:cNvPr id="5" name="Marcador de contenido 4">
                <a:extLst>
                  <a:ext uri="{FF2B5EF4-FFF2-40B4-BE49-F238E27FC236}">
                    <a16:creationId xmlns:a16="http://schemas.microsoft.com/office/drawing/2014/main" id="{68168817-A2ED-D74D-81E4-6B9EA1D9594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14076" y="2185684"/>
                <a:ext cx="4681924" cy="1615327"/>
              </a:xfrm>
              <a:blipFill>
                <a:blip r:embed="rId2"/>
                <a:stretch>
                  <a:fillRect l="-541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>
            <a:extLst>
              <a:ext uri="{FF2B5EF4-FFF2-40B4-BE49-F238E27FC236}">
                <a16:creationId xmlns:a16="http://schemas.microsoft.com/office/drawing/2014/main" id="{507E63BD-6848-3647-8242-14E58D459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637" y="2180496"/>
            <a:ext cx="5603875" cy="415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Marcador de contenido 4">
                <a:extLst>
                  <a:ext uri="{FF2B5EF4-FFF2-40B4-BE49-F238E27FC236}">
                    <a16:creationId xmlns:a16="http://schemas.microsoft.com/office/drawing/2014/main" id="{A22C2125-3544-8645-A830-E3A4B6F7434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81192" y="3800189"/>
                <a:ext cx="4681924" cy="771811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92500"/>
              </a:bodyPr>
              <a:lstStyle>
                <a:lvl1pPr marL="306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630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900000" indent="-270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24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60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9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2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5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8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Wingdings 2" panose="05020102010507070707" pitchFamily="18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𝑇𝑀𝑆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s-ES" b="0" dirty="0"/>
              </a:p>
            </p:txBody>
          </p:sp>
        </mc:Choice>
        <mc:Fallback>
          <p:sp>
            <p:nvSpPr>
              <p:cNvPr id="7" name="Marcador de contenido 4">
                <a:extLst>
                  <a:ext uri="{FF2B5EF4-FFF2-40B4-BE49-F238E27FC236}">
                    <a16:creationId xmlns:a16="http://schemas.microsoft.com/office/drawing/2014/main" id="{A22C2125-3544-8645-A830-E3A4B6F743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192" y="3800189"/>
                <a:ext cx="4681924" cy="77181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Marcador de contenido 4">
                <a:extLst>
                  <a:ext uri="{FF2B5EF4-FFF2-40B4-BE49-F238E27FC236}">
                    <a16:creationId xmlns:a16="http://schemas.microsoft.com/office/drawing/2014/main" id="{22D91F40-DDB4-1343-B1E0-F697A0686C5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42453" y="4756139"/>
                <a:ext cx="4681924" cy="771811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92500"/>
              </a:bodyPr>
              <a:lstStyle>
                <a:lvl1pPr marL="306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630000" indent="-306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900000" indent="-270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24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602000" indent="-2340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9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2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5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800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2"/>
                  </a:buClr>
                  <a:buSzPct val="92000"/>
                  <a:buFont typeface="Wingdings 2" panose="05020102010507070707" pitchFamily="18" charset="2"/>
                  <a:buChar char=""/>
                  <a:defRPr sz="1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Wingdings 2" panose="05020102010507070707" pitchFamily="18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den>
                      </m:f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⇔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ES" b="0" dirty="0"/>
              </a:p>
            </p:txBody>
          </p:sp>
        </mc:Choice>
        <mc:Fallback>
          <p:sp>
            <p:nvSpPr>
              <p:cNvPr id="8" name="Marcador de contenido 4">
                <a:extLst>
                  <a:ext uri="{FF2B5EF4-FFF2-40B4-BE49-F238E27FC236}">
                    <a16:creationId xmlns:a16="http://schemas.microsoft.com/office/drawing/2014/main" id="{22D91F40-DDB4-1343-B1E0-F697A0686C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453" y="4756139"/>
                <a:ext cx="4681924" cy="77181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uadroTexto 5">
            <a:extLst>
              <a:ext uri="{FF2B5EF4-FFF2-40B4-BE49-F238E27FC236}">
                <a16:creationId xmlns:a16="http://schemas.microsoft.com/office/drawing/2014/main" id="{C537EC43-7877-5443-9EF2-F2E634D55FBA}"/>
              </a:ext>
            </a:extLst>
          </p:cNvPr>
          <p:cNvSpPr txBox="1"/>
          <p:nvPr/>
        </p:nvSpPr>
        <p:spPr>
          <a:xfrm>
            <a:off x="581192" y="4898107"/>
            <a:ext cx="1380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/>
              <a:t>Optimalidad:</a:t>
            </a:r>
          </a:p>
        </p:txBody>
      </p:sp>
    </p:spTree>
    <p:extLst>
      <p:ext uri="{BB962C8B-B14F-4D97-AF65-F5344CB8AC3E}">
        <p14:creationId xmlns:p14="http://schemas.microsoft.com/office/powerpoint/2010/main" val="10300992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763F64-2F4D-4948-AEB3-B9A714F2A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P3. monopolio y discriminación</a:t>
            </a:r>
          </a:p>
        </p:txBody>
      </p:sp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2BBF5F90-B0FB-0A48-9A2B-8177A7FD66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0858" y="1958964"/>
            <a:ext cx="11029950" cy="1293835"/>
          </a:xfr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AEA85E7-90E1-1D4B-BC81-97B5DEDC29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0978" y="4043363"/>
            <a:ext cx="10292667" cy="1484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769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763F64-2F4D-4948-AEB3-B9A714F2A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P3. monopolio y discriminación</a:t>
            </a:r>
          </a:p>
        </p:txBody>
      </p:sp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95A1C074-6CC0-0147-80A7-1B9D0B0FE0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0858" y="2052881"/>
            <a:ext cx="11029950" cy="1175234"/>
          </a:xfr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D7C41C36-A6F7-4144-AB37-837AB0F2D3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75" y="3693320"/>
            <a:ext cx="10324933" cy="1631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6941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763F64-2F4D-4948-AEB3-B9A714F2A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P3. monopolio y discriminación</a:t>
            </a:r>
          </a:p>
        </p:txBody>
      </p:sp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520B7EC8-0579-E243-8319-2D66A72E91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0858" y="2004684"/>
            <a:ext cx="11029950" cy="1145246"/>
          </a:xfr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01EC71B-B3A3-5349-930D-FC7B881AED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9538" y="3098800"/>
            <a:ext cx="5752924" cy="609271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D57D597A-0767-404A-B1D4-F1DE64535D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4575" y="4203219"/>
            <a:ext cx="3775075" cy="195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3907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763F64-2F4D-4948-AEB3-B9A714F2A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P3. monopolio y discriminación</a:t>
            </a:r>
          </a:p>
        </p:txBody>
      </p:sp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520B7EC8-0579-E243-8319-2D66A72E91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0858" y="2004684"/>
            <a:ext cx="11029950" cy="1145246"/>
          </a:xfr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01EC71B-B3A3-5349-930D-FC7B881AED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9538" y="3098800"/>
            <a:ext cx="5752924" cy="609271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D57D597A-0767-404A-B1D4-F1DE64535D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4575" y="4203219"/>
            <a:ext cx="3775075" cy="195262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D5C43160-54D9-2448-A9FB-B1910480AE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4074" y="4293091"/>
            <a:ext cx="3632200" cy="1018191"/>
          </a:xfrm>
          <a:prstGeom prst="rect">
            <a:avLst/>
          </a:prstGeom>
        </p:spPr>
      </p:pic>
      <p:sp>
        <p:nvSpPr>
          <p:cNvPr id="14" name="Cerrar llave 13">
            <a:extLst>
              <a:ext uri="{FF2B5EF4-FFF2-40B4-BE49-F238E27FC236}">
                <a16:creationId xmlns:a16="http://schemas.microsoft.com/office/drawing/2014/main" id="{5CD839BE-ED95-D045-A9BF-1E16A5B948D6}"/>
              </a:ext>
            </a:extLst>
          </p:cNvPr>
          <p:cNvSpPr/>
          <p:nvPr/>
        </p:nvSpPr>
        <p:spPr>
          <a:xfrm>
            <a:off x="4986338" y="4244046"/>
            <a:ext cx="285750" cy="1156629"/>
          </a:xfrm>
          <a:prstGeom prst="rightBrace">
            <a:avLst>
              <a:gd name="adj1" fmla="val 38101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909427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763F64-2F4D-4948-AEB3-B9A714F2A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P3. monopolio y discriminación</a:t>
            </a:r>
          </a:p>
        </p:txBody>
      </p:sp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520B7EC8-0579-E243-8319-2D66A72E91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0858" y="2004684"/>
            <a:ext cx="11029950" cy="1145246"/>
          </a:xfr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01EC71B-B3A3-5349-930D-FC7B881AED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9538" y="3098800"/>
            <a:ext cx="5752924" cy="609271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D57D597A-0767-404A-B1D4-F1DE64535D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4575" y="4203219"/>
            <a:ext cx="3775075" cy="1952625"/>
          </a:xfrm>
          <a:prstGeom prst="rect">
            <a:avLst/>
          </a:prstGeom>
        </p:spPr>
      </p:pic>
      <p:sp>
        <p:nvSpPr>
          <p:cNvPr id="14" name="Cerrar llave 13">
            <a:extLst>
              <a:ext uri="{FF2B5EF4-FFF2-40B4-BE49-F238E27FC236}">
                <a16:creationId xmlns:a16="http://schemas.microsoft.com/office/drawing/2014/main" id="{5CD839BE-ED95-D045-A9BF-1E16A5B948D6}"/>
              </a:ext>
            </a:extLst>
          </p:cNvPr>
          <p:cNvSpPr/>
          <p:nvPr/>
        </p:nvSpPr>
        <p:spPr>
          <a:xfrm>
            <a:off x="4986338" y="4244046"/>
            <a:ext cx="285750" cy="1156629"/>
          </a:xfrm>
          <a:prstGeom prst="rightBrace">
            <a:avLst>
              <a:gd name="adj1" fmla="val 38101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23494645-0F26-8741-8AB0-402F1DD99107}"/>
                  </a:ext>
                </a:extLst>
              </p:cNvPr>
              <p:cNvSpPr txBox="1"/>
              <p:nvPr/>
            </p:nvSpPr>
            <p:spPr>
              <a:xfrm>
                <a:off x="5630753" y="4413241"/>
                <a:ext cx="2116525" cy="818237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s-E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s-ES" sz="28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s-ES" sz="2800" b="0" i="0" smtClean="0">
                                <a:latin typeface="Cambria Math" panose="02040503050406030204" pitchFamily="18" charset="0"/>
                              </a:rPr>
                              <m:t>Π</m:t>
                            </m:r>
                          </m:e>
                          <m:sub>
                            <m:r>
                              <a:rPr lang="es-ES" sz="28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  <m:r>
                              <a:rPr lang="es-ES" sz="2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s-ES" sz="28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num>
                      <m:den>
                        <m:r>
                          <a:rPr lang="es-E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s-ES" sz="28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s-ES" sz="28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E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s-ES" sz="2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s-ES" sz="2800">
                                <a:latin typeface="Cambria Math" panose="02040503050406030204" pitchFamily="18" charset="0"/>
                              </a:rPr>
                              <m:t>Π</m:t>
                            </m:r>
                          </m:e>
                          <m:sub>
                            <m:r>
                              <a:rPr lang="es-ES" sz="28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  <m:r>
                              <a:rPr lang="es-ES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s-ES" sz="2800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num>
                      <m:den>
                        <m:r>
                          <a:rPr lang="es-E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den>
                    </m:f>
                  </m:oMath>
                </a14:m>
                <a:endParaRPr lang="es-CL" sz="2400" dirty="0"/>
              </a:p>
            </p:txBody>
          </p:sp>
        </mc:Choice>
        <mc:Fallback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23494645-0F26-8741-8AB0-402F1DD991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0753" y="4413241"/>
                <a:ext cx="2116525" cy="818237"/>
              </a:xfrm>
              <a:prstGeom prst="rect">
                <a:avLst/>
              </a:prstGeom>
              <a:blipFill>
                <a:blip r:embed="rId5"/>
                <a:stretch>
                  <a:fillRect b="-3030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53717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763F64-2F4D-4948-AEB3-B9A714F2A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P3. monopolio y discriminación</a:t>
            </a:r>
          </a:p>
        </p:txBody>
      </p:sp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520B7EC8-0579-E243-8319-2D66A72E91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0858" y="2004684"/>
            <a:ext cx="11029950" cy="1145246"/>
          </a:xfr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01EC71B-B3A3-5349-930D-FC7B881AED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9538" y="3098800"/>
            <a:ext cx="5752924" cy="609271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D57D597A-0767-404A-B1D4-F1DE64535D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4575" y="4203219"/>
            <a:ext cx="3775075" cy="195262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D5C43160-54D9-2448-A9FB-B1910480AE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4074" y="4293091"/>
            <a:ext cx="3632200" cy="1018191"/>
          </a:xfrm>
          <a:prstGeom prst="rect">
            <a:avLst/>
          </a:prstGeom>
        </p:spPr>
      </p:pic>
      <p:sp>
        <p:nvSpPr>
          <p:cNvPr id="14" name="Cerrar llave 13">
            <a:extLst>
              <a:ext uri="{FF2B5EF4-FFF2-40B4-BE49-F238E27FC236}">
                <a16:creationId xmlns:a16="http://schemas.microsoft.com/office/drawing/2014/main" id="{5CD839BE-ED95-D045-A9BF-1E16A5B948D6}"/>
              </a:ext>
            </a:extLst>
          </p:cNvPr>
          <p:cNvSpPr/>
          <p:nvPr/>
        </p:nvSpPr>
        <p:spPr>
          <a:xfrm>
            <a:off x="4986338" y="4244046"/>
            <a:ext cx="285750" cy="1156629"/>
          </a:xfrm>
          <a:prstGeom prst="rightBrace">
            <a:avLst>
              <a:gd name="adj1" fmla="val 38101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" name="Rectángulo redondeado 2">
            <a:extLst>
              <a:ext uri="{FF2B5EF4-FFF2-40B4-BE49-F238E27FC236}">
                <a16:creationId xmlns:a16="http://schemas.microsoft.com/office/drawing/2014/main" id="{A8DA9B3D-A62D-B94C-8B7C-2E8530CC5C04}"/>
              </a:ext>
            </a:extLst>
          </p:cNvPr>
          <p:cNvSpPr/>
          <p:nvPr/>
        </p:nvSpPr>
        <p:spPr>
          <a:xfrm>
            <a:off x="2398295" y="5630779"/>
            <a:ext cx="2101516" cy="40105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Rectángulo redondeado 9">
            <a:extLst>
              <a:ext uri="{FF2B5EF4-FFF2-40B4-BE49-F238E27FC236}">
                <a16:creationId xmlns:a16="http://schemas.microsoft.com/office/drawing/2014/main" id="{A6E6660B-D5E7-B147-921E-3289CC45890E}"/>
              </a:ext>
            </a:extLst>
          </p:cNvPr>
          <p:cNvSpPr/>
          <p:nvPr/>
        </p:nvSpPr>
        <p:spPr>
          <a:xfrm>
            <a:off x="5869156" y="4940969"/>
            <a:ext cx="2101516" cy="33822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76761B0-7828-E74C-90CE-6D2B9608EF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97708" y="5198979"/>
            <a:ext cx="3213100" cy="8636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B05F0C4A-BBAD-F54B-97AF-F20E26A978F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2893"/>
          <a:stretch/>
        </p:blipFill>
        <p:spPr>
          <a:xfrm>
            <a:off x="7715250" y="6217170"/>
            <a:ext cx="4076700" cy="264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9733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763F64-2F4D-4948-AEB3-B9A714F2A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P3. monopolio y discriminación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887CE73-B077-1442-8590-15EA9767B8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192" y="2571751"/>
            <a:ext cx="5557992" cy="318611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4CDECD8D-3127-5C44-ACE5-69AB1481E5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5482" y="2571751"/>
            <a:ext cx="5546191" cy="3186110"/>
          </a:xfrm>
          <a:prstGeom prst="rect">
            <a:avLst/>
          </a:prstGeom>
        </p:spPr>
      </p:pic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898C9D1B-D622-EC43-88D1-F22B6C4FECAA}"/>
              </a:ext>
            </a:extLst>
          </p:cNvPr>
          <p:cNvCxnSpPr>
            <a:cxnSpLocks/>
          </p:cNvCxnSpPr>
          <p:nvPr/>
        </p:nvCxnSpPr>
        <p:spPr>
          <a:xfrm>
            <a:off x="2691245" y="3429000"/>
            <a:ext cx="0" cy="1776846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D4041A99-E098-0442-AD5F-785282040B5F}"/>
              </a:ext>
            </a:extLst>
          </p:cNvPr>
          <p:cNvCxnSpPr>
            <a:cxnSpLocks/>
          </p:cNvCxnSpPr>
          <p:nvPr/>
        </p:nvCxnSpPr>
        <p:spPr>
          <a:xfrm>
            <a:off x="1721426" y="3176337"/>
            <a:ext cx="0" cy="2029509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A9196C23-5636-8C41-98C9-4ED171605917}"/>
              </a:ext>
            </a:extLst>
          </p:cNvPr>
          <p:cNvCxnSpPr>
            <a:cxnSpLocks/>
          </p:cNvCxnSpPr>
          <p:nvPr/>
        </p:nvCxnSpPr>
        <p:spPr>
          <a:xfrm>
            <a:off x="8682971" y="3621505"/>
            <a:ext cx="0" cy="1552074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79A07F38-63FE-7842-8D64-375D972293A5}"/>
              </a:ext>
            </a:extLst>
          </p:cNvPr>
          <p:cNvCxnSpPr>
            <a:cxnSpLocks/>
          </p:cNvCxnSpPr>
          <p:nvPr/>
        </p:nvCxnSpPr>
        <p:spPr>
          <a:xfrm>
            <a:off x="10006445" y="3946358"/>
            <a:ext cx="0" cy="121920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AEF87895-6589-7A4D-830A-93D5BA5C3984}"/>
                  </a:ext>
                </a:extLst>
              </p:cNvPr>
              <p:cNvSpPr txBox="1"/>
              <p:nvPr/>
            </p:nvSpPr>
            <p:spPr>
              <a:xfrm>
                <a:off x="703383" y="5959893"/>
                <a:ext cx="10701495" cy="3919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L" dirty="0"/>
                  <a:t>La utilidad se maximiza con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𝑚𝑔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s-CL" dirty="0"/>
                  <a:t>, mientras eso no ocurra y haya una restricción activa entonces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</a:rPr>
                          <m:t>𝑚𝑔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s-ES" i="1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s-CL" dirty="0"/>
              </a:p>
            </p:txBody>
          </p:sp>
        </mc:Choice>
        <mc:Fallback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AEF87895-6589-7A4D-830A-93D5BA5C39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383" y="5959893"/>
                <a:ext cx="10701495" cy="391902"/>
              </a:xfrm>
              <a:prstGeom prst="rect">
                <a:avLst/>
              </a:prstGeom>
              <a:blipFill>
                <a:blip r:embed="rId4"/>
                <a:stretch>
                  <a:fillRect l="-474" t="-6250" b="-12500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CuadroTexto 25">
            <a:extLst>
              <a:ext uri="{FF2B5EF4-FFF2-40B4-BE49-F238E27FC236}">
                <a16:creationId xmlns:a16="http://schemas.microsoft.com/office/drawing/2014/main" id="{284A402E-1731-644A-AA25-22C97B1B7916}"/>
              </a:ext>
            </a:extLst>
          </p:cNvPr>
          <p:cNvSpPr txBox="1"/>
          <p:nvPr/>
        </p:nvSpPr>
        <p:spPr>
          <a:xfrm>
            <a:off x="2350937" y="2202419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/>
              <a:t>Demanda 1ra Clase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960F61B4-EECB-DA43-98FE-7C40B4EF2519}"/>
              </a:ext>
            </a:extLst>
          </p:cNvPr>
          <p:cNvSpPr txBox="1"/>
          <p:nvPr/>
        </p:nvSpPr>
        <p:spPr>
          <a:xfrm>
            <a:off x="7979326" y="2202419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/>
              <a:t>Demanda 2da Clase</a:t>
            </a:r>
          </a:p>
        </p:txBody>
      </p:sp>
    </p:spTree>
    <p:extLst>
      <p:ext uri="{BB962C8B-B14F-4D97-AF65-F5344CB8AC3E}">
        <p14:creationId xmlns:p14="http://schemas.microsoft.com/office/powerpoint/2010/main" val="1639934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763F64-2F4D-4948-AEB3-B9A714F2A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P1. Escasez</a:t>
            </a:r>
          </a:p>
        </p:txBody>
      </p:sp>
      <p:pic>
        <p:nvPicPr>
          <p:cNvPr id="9" name="Marcador de contenido 8">
            <a:extLst>
              <a:ext uri="{FF2B5EF4-FFF2-40B4-BE49-F238E27FC236}">
                <a16:creationId xmlns:a16="http://schemas.microsoft.com/office/drawing/2014/main" id="{62F8882F-A6F5-D741-9F2A-9C91A7081C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1428" y="2181225"/>
            <a:ext cx="10309143" cy="3678238"/>
          </a:xfrm>
        </p:spPr>
      </p:pic>
    </p:spTree>
    <p:extLst>
      <p:ext uri="{BB962C8B-B14F-4D97-AF65-F5344CB8AC3E}">
        <p14:creationId xmlns:p14="http://schemas.microsoft.com/office/powerpoint/2010/main" val="2628657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763F64-2F4D-4948-AEB3-B9A714F2A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P1. Escasez</a:t>
            </a:r>
          </a:p>
        </p:txBody>
      </p:sp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C6B019B4-1F34-364C-A75B-5652AB9F39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6725" y="2078361"/>
            <a:ext cx="11029950" cy="797865"/>
          </a:xfr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B37F502-371E-E74A-BD40-27956203D4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318" y="3429000"/>
            <a:ext cx="10933357" cy="2436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85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763F64-2F4D-4948-AEB3-B9A714F2A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P1. Escasez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E6D6BD1A-AEC1-0247-A662-2BCDE816DC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0858" y="2029312"/>
            <a:ext cx="11029950" cy="1067414"/>
          </a:xfr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1422633A-2BD5-0C48-A4E6-E9CDDCDD8A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1337" y="3200400"/>
            <a:ext cx="10069325" cy="3494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513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763F64-2F4D-4948-AEB3-B9A714F2A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P1. Escasez</a:t>
            </a: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D78596B6-59DB-AA48-9587-2423CCE612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7957" b="16886"/>
          <a:stretch/>
        </p:blipFill>
        <p:spPr>
          <a:xfrm>
            <a:off x="580691" y="1943101"/>
            <a:ext cx="11029950" cy="442912"/>
          </a:xfr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EEE7976-7EF4-304B-9479-3668FB9415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691" y="2903481"/>
            <a:ext cx="11158538" cy="2606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222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763F64-2F4D-4948-AEB3-B9A714F2A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P1. Escasez</a:t>
            </a:r>
          </a:p>
        </p:txBody>
      </p:sp>
      <p:pic>
        <p:nvPicPr>
          <p:cNvPr id="9" name="Marcador de contenido 8">
            <a:extLst>
              <a:ext uri="{FF2B5EF4-FFF2-40B4-BE49-F238E27FC236}">
                <a16:creationId xmlns:a16="http://schemas.microsoft.com/office/drawing/2014/main" id="{4076A358-FC87-1643-8474-85556D9830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303" y="2024061"/>
            <a:ext cx="10828106" cy="4233864"/>
          </a:xfr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5B23ED82-F060-754C-A5B1-A3AD4EAC43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012" y="5030469"/>
            <a:ext cx="3227387" cy="1287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1952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268E96-02DA-A749-9914-7D24BE050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Repaso – Teoría de juegos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C5296CAB-5276-E04F-995B-CC19280EADC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81192" y="2180496"/>
                <a:ext cx="11029615" cy="4188406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s-CL" b="1" dirty="0"/>
                  <a:t>Juego</a:t>
                </a:r>
              </a:p>
              <a:p>
                <a:pPr lvl="1"/>
                <a:r>
                  <a:rPr lang="es-CL" dirty="0"/>
                  <a:t>Conjunto de jugadores: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lit/>
                      </m:rPr>
                      <a:rPr lang="es-ES" b="0" i="1" smtClean="0">
                        <a:latin typeface="Cambria Math" panose="02040503050406030204" pitchFamily="18" charset="0"/>
                      </a:rPr>
                      <m:t>{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1,…,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,…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m:rPr>
                        <m:lit/>
                      </m:rPr>
                      <a:rPr lang="es-ES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s-CL" dirty="0"/>
              </a:p>
              <a:p>
                <a:pPr lvl="1"/>
                <a:r>
                  <a:rPr lang="es-ES" dirty="0"/>
                  <a:t>Conjunto de estrategias: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b="0" i="0" smtClean="0">
                        <a:latin typeface="Cambria Math" panose="02040503050406030204" pitchFamily="18" charset="0"/>
                      </a:rPr>
                      <m:t>S</m:t>
                    </m:r>
                    <m:r>
                      <a:rPr lang="es-ES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×…</m:t>
                    </m:r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×…</m:t>
                    </m:r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s-ES" b="0" dirty="0"/>
                  <a:t>, llamamos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E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s-E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e>
                    </m:d>
                    <m:r>
                      <a:rPr lang="es-ES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s-ES" b="0" dirty="0"/>
                  <a:t> un </a:t>
                </a:r>
                <a:r>
                  <a:rPr lang="es-ES" b="1" dirty="0"/>
                  <a:t>perfil de estrategias</a:t>
                </a:r>
              </a:p>
              <a:p>
                <a:pPr lvl="1"/>
                <a:r>
                  <a:rPr lang="es-CL" dirty="0"/>
                  <a:t>Pagos: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s-CL" dirty="0"/>
              </a:p>
              <a:p>
                <a:r>
                  <a:rPr lang="es-CL" b="1" dirty="0"/>
                  <a:t>Equilibrio de Nash</a:t>
                </a:r>
              </a:p>
              <a:p>
                <a:pPr lvl="1"/>
                <a:r>
                  <a:rPr lang="es-CL" i="1" dirty="0"/>
                  <a:t>“Ningún jugador tiene incentivo a desviarse”</a:t>
                </a:r>
              </a:p>
              <a:p>
                <a:pPr lvl="1"/>
                <a:r>
                  <a:rPr lang="es-CL" dirty="0"/>
                  <a:t>Perfil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s-CL" dirty="0"/>
                  <a:t>, tal que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s-E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s-ES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s-E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s-ES" b="0" i="1" smtClean="0">
                        <a:latin typeface="Cambria Math" panose="02040503050406030204" pitchFamily="18" charset="0"/>
                      </a:rPr>
                      <m:t>)≥</m:t>
                    </m:r>
                    <m:sSubSup>
                      <m:sSubSup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s-E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s-E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s-E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s-ES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  <m:r>
                      <a:rPr lang="es-ES" i="1"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s-E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s-E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s-ES" b="0" i="1" smtClean="0">
                        <a:latin typeface="Cambria Math" panose="02040503050406030204" pitchFamily="18" charset="0"/>
                      </a:rPr>
                      <m:t>)  ∀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s-CL" dirty="0"/>
              </a:p>
              <a:p>
                <a:r>
                  <a:rPr lang="es-CL" b="1" dirty="0"/>
                  <a:t>Definición de eficiencia de Pareto</a:t>
                </a:r>
              </a:p>
              <a:p>
                <a:pPr lvl="1"/>
                <a:r>
                  <a:rPr lang="es-CL" i="1" dirty="0"/>
                  <a:t>“Nadie puede mejorar si no es a costa de otro agente”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s-CL" i="1" dirty="0"/>
                  <a:t> </a:t>
                </a:r>
                <a:r>
                  <a:rPr lang="es-CL" dirty="0"/>
                  <a:t>es Pareto-eficiente si es que NO existe otra asignación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s-CL" dirty="0"/>
                  <a:t> tal que:</a:t>
                </a:r>
              </a:p>
              <a:p>
                <a:pPr marL="972900" lvl="2" indent="-34290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∀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:  </m:t>
                    </m:r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E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e>
                    </m:d>
                    <m:r>
                      <a:rPr lang="es-ES" b="0" i="1" smtClean="0">
                        <a:latin typeface="Cambria Math" panose="02040503050406030204" pitchFamily="18" charset="0"/>
                      </a:rPr>
                      <m:t>≥</m:t>
                    </m:r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E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e>
                    </m:d>
                  </m:oMath>
                </a14:m>
                <a:endParaRPr lang="es-ES" b="0" dirty="0"/>
              </a:p>
              <a:p>
                <a:pPr marL="972900" lvl="2" indent="-34290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s-ES" i="1" smtClean="0">
                        <a:latin typeface="Cambria Math" panose="02040503050406030204" pitchFamily="18" charset="0"/>
                      </a:rPr>
                      <m:t>∃</m:t>
                    </m:r>
                    <m:sSup>
                      <m:sSup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i="1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p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s-ES" i="1">
                        <a:latin typeface="Cambria Math" panose="02040503050406030204" pitchFamily="18" charset="0"/>
                      </a:rPr>
                      <m:t>∈</m:t>
                    </m:r>
                    <m:r>
                      <a:rPr lang="es-ES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s-ES" i="1">
                        <a:latin typeface="Cambria Math" panose="02040503050406030204" pitchFamily="18" charset="0"/>
                      </a:rPr>
                      <m:t>: 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sSup>
                          <m:sSupPr>
                            <m:ctrlPr>
                              <a:rPr lang="es-E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E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  <m:sup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d>
                      <m:d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E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s-E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e>
                    </m:d>
                    <m:r>
                      <a:rPr lang="es-ES" b="0" i="1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</m:sSub>
                    <m:d>
                      <m:d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E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s-ES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e>
                    </m:d>
                  </m:oMath>
                </a14:m>
                <a:endParaRPr lang="es-ES" dirty="0"/>
              </a:p>
              <a:p>
                <a:pPr lvl="1"/>
                <a:endParaRPr lang="es-CL" dirty="0"/>
              </a:p>
            </p:txBody>
          </p:sp>
        </mc:Choice>
        <mc:Fallback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C5296CAB-5276-E04F-995B-CC19280EAD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1192" y="2180496"/>
                <a:ext cx="11029615" cy="4188406"/>
              </a:xfrm>
              <a:blipFill>
                <a:blip r:embed="rId2"/>
                <a:stretch>
                  <a:fillRect l="-115" t="-1813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0834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763F64-2F4D-4948-AEB3-B9A714F2A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P2. Teoría de juegos y asignaciones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7E336DE6-B5D2-E54F-A366-2E753E1414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0858" y="2165821"/>
            <a:ext cx="11029950" cy="2177956"/>
          </a:xfrm>
        </p:spPr>
      </p:pic>
    </p:spTree>
    <p:extLst>
      <p:ext uri="{BB962C8B-B14F-4D97-AF65-F5344CB8AC3E}">
        <p14:creationId xmlns:p14="http://schemas.microsoft.com/office/powerpoint/2010/main" val="44069803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o">
  <a:themeElements>
    <a:clrScheme name="Dividendo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o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o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{303E96DE-B4FD-E84D-AF8A-36245D93359A}tf10001123</Template>
  <TotalTime>177</TotalTime>
  <Words>379</Words>
  <Application>Microsoft Macintosh PowerPoint</Application>
  <PresentationFormat>Panorámica</PresentationFormat>
  <Paragraphs>62</Paragraphs>
  <Slides>26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1" baseType="lpstr">
      <vt:lpstr>Arial</vt:lpstr>
      <vt:lpstr>Cambria Math</vt:lpstr>
      <vt:lpstr>Gill Sans MT</vt:lpstr>
      <vt:lpstr>Wingdings 2</vt:lpstr>
      <vt:lpstr>Dividendo</vt:lpstr>
      <vt:lpstr>Auxiliar Control 1</vt:lpstr>
      <vt:lpstr>Repaso - Escasez</vt:lpstr>
      <vt:lpstr>P1. Escasez</vt:lpstr>
      <vt:lpstr>P1. Escasez</vt:lpstr>
      <vt:lpstr>P1. Escasez</vt:lpstr>
      <vt:lpstr>P1. Escasez</vt:lpstr>
      <vt:lpstr>P1. Escasez</vt:lpstr>
      <vt:lpstr>Repaso – Teoría de juegos</vt:lpstr>
      <vt:lpstr>P2. Teoría de juegos y asignaciones</vt:lpstr>
      <vt:lpstr>P2. Teoría de juegos y asignaciones</vt:lpstr>
      <vt:lpstr>P2. Teoría de juegos y asignaciones</vt:lpstr>
      <vt:lpstr>P2. Teoría de juegos y asignaciones</vt:lpstr>
      <vt:lpstr>P2. Teoría de juegos y asignaciones</vt:lpstr>
      <vt:lpstr>P2. Teoría de juegos y asignaciones</vt:lpstr>
      <vt:lpstr>Repaso – monopolio y discriminación</vt:lpstr>
      <vt:lpstr>P3. monopolio y discriminación</vt:lpstr>
      <vt:lpstr>P3. monopolio y discriminación</vt:lpstr>
      <vt:lpstr>P3. monopolio y discriminación</vt:lpstr>
      <vt:lpstr>P3. monopolio y discriminación</vt:lpstr>
      <vt:lpstr>P3. monopolio y discriminación</vt:lpstr>
      <vt:lpstr>P3. monopolio y discriminación</vt:lpstr>
      <vt:lpstr>P3. monopolio y discriminación</vt:lpstr>
      <vt:lpstr>P3. monopolio y discriminación</vt:lpstr>
      <vt:lpstr>P3. monopolio y discriminación</vt:lpstr>
      <vt:lpstr>P3. monopolio y discriminación</vt:lpstr>
      <vt:lpstr>P3. monopolio y discriminación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Auxiliar Control 1</dc:title>
  <dc:creator>Gonzalo Nicolas Diaz Munoz (gonzalo.diaz.m)</dc:creator>
  <cp:lastModifiedBy>Gonzalo Nicolas Diaz Munoz (gonzalo.diaz.m)</cp:lastModifiedBy>
  <cp:revision>2</cp:revision>
  <dcterms:created xsi:type="dcterms:W3CDTF">2021-11-02T01:28:32Z</dcterms:created>
  <dcterms:modified xsi:type="dcterms:W3CDTF">2021-11-02T04:26:14Z</dcterms:modified>
</cp:coreProperties>
</file>