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9144000"/>
  <p:notesSz cx="6858000" cy="9144000"/>
  <p:embeddedFontLst>
    <p:embeddedFont>
      <p:font typeface="Corbel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j8ZkXYydZ04dq/t6jsvqOgJlh+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AC413E-62CE-48D0-8691-FC782895732A}">
  <a:tblStyle styleId="{D1AC413E-62CE-48D0-8691-FC782895732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E0B827A1-182B-4D9A-884E-498C55F3EC3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BE8E7"/>
          </a:solidFill>
        </a:fill>
      </a:tcStyle>
    </a:wholeTbl>
    <a:band1H>
      <a:tcTxStyle b="off" i="off"/>
      <a:tcStyle>
        <a:fill>
          <a:solidFill>
            <a:srgbClr val="F6CE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6CECB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3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Corbel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Corbel-italic.fntdata"/><Relationship Id="rId14" Type="http://schemas.openxmlformats.org/officeDocument/2006/relationships/slide" Target="slides/slide7.xml"/><Relationship Id="rId36" Type="http://schemas.openxmlformats.org/officeDocument/2006/relationships/font" Target="fonts/Corbel-bold.fntdata"/><Relationship Id="rId17" Type="http://schemas.openxmlformats.org/officeDocument/2006/relationships/slide" Target="slides/slide10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9.xml"/><Relationship Id="rId38" Type="http://schemas.openxmlformats.org/officeDocument/2006/relationships/font" Target="fonts/Corbel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Secuencia de palabras que puede estar constituida por una o varias oraciones.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3. </a:t>
            </a:r>
            <a:r>
              <a:rPr lang="en-US"/>
              <a:t>m. Ling. Secuencia con valor comunicativo,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7" name="Google Shape;22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b="1" lang="en-US"/>
              <a:t>Leer el resumen y las palabras clave</a:t>
            </a:r>
            <a:r>
              <a:rPr lang="en-US"/>
              <a:t>: </a:t>
            </a:r>
            <a:r>
              <a:rPr i="1" lang="en-US"/>
              <a:t>¿El artículo es pertinente para el tema que estoy trabajando? 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/>
              <a:t>“Navegar” a través del texto identificando su </a:t>
            </a:r>
            <a:r>
              <a:rPr b="1" lang="en-US"/>
              <a:t>estructura</a:t>
            </a:r>
            <a:r>
              <a:rPr lang="en-US"/>
              <a:t> y los subtítulos: </a:t>
            </a:r>
            <a:r>
              <a:rPr i="1" lang="en-US"/>
              <a:t>¿Cómo se organiza el texto? 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/>
              <a:t>Leer la </a:t>
            </a:r>
            <a:r>
              <a:rPr b="1" lang="en-US"/>
              <a:t>introducción</a:t>
            </a:r>
            <a:r>
              <a:rPr lang="en-US"/>
              <a:t> para identificar: marco y objetivo del trabajo. </a:t>
            </a:r>
            <a:endParaRPr/>
          </a:p>
          <a:p>
            <a:pPr indent="-342900" lvl="0" marL="34290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/>
              <a:t>Leer las siguientes secciones según un </a:t>
            </a:r>
            <a:r>
              <a:rPr b="1" lang="en-US"/>
              <a:t>foco de lectura determinado:</a:t>
            </a:r>
            <a:r>
              <a:rPr lang="en-US"/>
              <a:t> ¿Cuál es el objetivo de mi lectura? ¿Qué estoy buscando? ¿Qué información es necesaria para cubrir mi foco de lectura?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2" name="Google Shape;52;p3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4" name="Google Shape;54;p3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scielo.cl/cgi-bin/wxis.exe/iah/?IsisScript=iah/iah.xis&amp;base=article%5Edlibrary&amp;format=iso.pft&amp;lang=e&amp;nextAction=lnk&amp;indexSearch=AU&amp;exprSearch=GARCIA,+RAFAEL+J.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>
            <p:ph type="ctrTitle"/>
          </p:nvPr>
        </p:nvSpPr>
        <p:spPr>
          <a:xfrm>
            <a:off x="395536" y="2636912"/>
            <a:ext cx="8204448" cy="13386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None/>
            </a:pPr>
            <a:r>
              <a:rPr b="1" lang="en-US" sz="2600">
                <a:latin typeface="Helvetica Neue"/>
                <a:ea typeface="Helvetica Neue"/>
                <a:cs typeface="Helvetica Neue"/>
                <a:sym typeface="Helvetica Neue"/>
              </a:rPr>
              <a:t>Comunicación académica en Ingeniería y Ciencias</a:t>
            </a:r>
            <a:br>
              <a:rPr b="1" lang="en-US" sz="260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600">
                <a:latin typeface="Helvetica Neue"/>
                <a:ea typeface="Helvetica Neue"/>
                <a:cs typeface="Helvetica Neue"/>
                <a:sym typeface="Helvetica Neue"/>
              </a:rPr>
              <a:t>Clase 7 / Semana 7</a:t>
            </a:r>
            <a:endParaRPr sz="2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232025" y="4437063"/>
            <a:ext cx="48958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Enrique Sologuren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Carmen Gloria Nuñez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Paula Morgado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Amparo Galdames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059112" y="5637566"/>
            <a:ext cx="32416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Semestre Primavera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304825"/>
            <a:ext cx="2735585" cy="908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14026" l="0" r="0" t="13518"/>
          <a:stretch/>
        </p:blipFill>
        <p:spPr>
          <a:xfrm>
            <a:off x="5264419" y="304825"/>
            <a:ext cx="3726912" cy="90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8760" y="366280"/>
            <a:ext cx="1714004" cy="78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>
            <p:ph type="title"/>
          </p:nvPr>
        </p:nvSpPr>
        <p:spPr>
          <a:xfrm>
            <a:off x="628650" y="58521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El discurso académico y científico: exposición y argumentación</a:t>
            </a:r>
            <a:endParaRPr/>
          </a:p>
        </p:txBody>
      </p:sp>
      <p:pic>
        <p:nvPicPr>
          <p:cNvPr id="256" name="Google Shape;256;p10"/>
          <p:cNvPicPr preferRelativeResize="0"/>
          <p:nvPr/>
        </p:nvPicPr>
        <p:blipFill rotWithShape="1">
          <a:blip r:embed="rId3">
            <a:alphaModFix/>
          </a:blip>
          <a:srcRect b="-1" l="11048" r="12984" t="0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 txBox="1"/>
          <p:nvPr>
            <p:ph idx="1" type="body"/>
          </p:nvPr>
        </p:nvSpPr>
        <p:spPr>
          <a:xfrm>
            <a:off x="5660136" y="2516777"/>
            <a:ext cx="2852928" cy="3660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b="1" lang="en-US" sz="1900"/>
              <a:t>Debate: </a:t>
            </a:r>
            <a:r>
              <a:rPr lang="en-US" sz="1900"/>
              <a:t>¿Cuáles son las características del registro académico de las ciencias físicas y matemáticas? ¿Consideras que esta forma de comunicarse conlleva exposición y argumentación?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344190" y="453981"/>
            <a:ext cx="8455619" cy="187781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 txBox="1"/>
          <p:nvPr>
            <p:ph type="title"/>
          </p:nvPr>
        </p:nvSpPr>
        <p:spPr>
          <a:xfrm>
            <a:off x="548639" y="731520"/>
            <a:ext cx="7999609" cy="1426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El discurso académico y científico: exposición y argumentación</a:t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344190" y="2480956"/>
            <a:ext cx="6755199" cy="391812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 txBox="1"/>
          <p:nvPr>
            <p:ph idx="1" type="body"/>
          </p:nvPr>
        </p:nvSpPr>
        <p:spPr>
          <a:xfrm>
            <a:off x="340515" y="2331792"/>
            <a:ext cx="6529371" cy="4067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95885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400"/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Características del registro académico de las ciencias físicas y matemáticas.</a:t>
            </a:r>
            <a:endParaRPr/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Entrada a un nuevo contexto sociocultural y a un metalenguaje particular.</a:t>
            </a:r>
            <a:endParaRPr/>
          </a:p>
          <a:p>
            <a:pPr indent="-171449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Lenguaje especializado y metalenguaje.</a:t>
            </a:r>
            <a:endParaRPr/>
          </a:p>
          <a:p>
            <a:pPr indent="0" lvl="1" marL="34290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300"/>
          </a:p>
          <a:p>
            <a:pPr indent="-171449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Representaciones propias.</a:t>
            </a:r>
            <a:endParaRPr/>
          </a:p>
          <a:p>
            <a:pPr indent="-47306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/>
          </a:p>
          <a:p>
            <a:pPr indent="-171449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Historias compartidas, espacios de referencia compartidos por la comunidad.</a:t>
            </a:r>
            <a:endParaRPr/>
          </a:p>
          <a:p>
            <a:pPr indent="-47306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/>
          </a:p>
          <a:p>
            <a:pPr indent="-171449" lvl="1" marL="514350" rtl="0" algn="just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Código particular dependiente del género de la disciplina, el paradigma al que al que adscribe el autor o investigador, estilos propios de su “escuela”, etc.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7219287" y="2480956"/>
            <a:ext cx="1584198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7219287" y="4529023"/>
            <a:ext cx="1580522" cy="1870055"/>
          </a:xfrm>
          <a:prstGeom prst="rect">
            <a:avLst/>
          </a:prstGeom>
          <a:solidFill>
            <a:schemeClr val="accent1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 txBox="1"/>
          <p:nvPr>
            <p:ph type="title"/>
          </p:nvPr>
        </p:nvSpPr>
        <p:spPr>
          <a:xfrm>
            <a:off x="835357" y="2960716"/>
            <a:ext cx="302725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Géneros: El resumen y la bibliografía anotada</a:t>
            </a:r>
            <a:endParaRPr/>
          </a:p>
        </p:txBody>
      </p:sp>
      <p:grpSp>
        <p:nvGrpSpPr>
          <p:cNvPr id="274" name="Google Shape;274;p12"/>
          <p:cNvGrpSpPr/>
          <p:nvPr/>
        </p:nvGrpSpPr>
        <p:grpSpPr>
          <a:xfrm>
            <a:off x="-2" y="2984992"/>
            <a:ext cx="548639" cy="673460"/>
            <a:chOff x="3940602" y="308034"/>
            <a:chExt cx="2116791" cy="3428999"/>
          </a:xfrm>
        </p:grpSpPr>
        <p:sp>
          <p:nvSpPr>
            <p:cNvPr id="275" name="Google Shape;275;p1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12"/>
          <p:cNvSpPr/>
          <p:nvPr/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1869" y="2030761"/>
            <a:ext cx="4152000" cy="273772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352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 txBox="1"/>
          <p:nvPr>
            <p:ph type="title"/>
          </p:nvPr>
        </p:nvSpPr>
        <p:spPr>
          <a:xfrm>
            <a:off x="606478" y="386930"/>
            <a:ext cx="6927525" cy="11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b="1" lang="en-US" sz="4700"/>
              <a:t>El resumen</a:t>
            </a:r>
            <a:endParaRPr/>
          </a:p>
        </p:txBody>
      </p:sp>
      <p:grpSp>
        <p:nvGrpSpPr>
          <p:cNvPr id="287" name="Google Shape;287;p13"/>
          <p:cNvGrpSpPr/>
          <p:nvPr/>
        </p:nvGrpSpPr>
        <p:grpSpPr>
          <a:xfrm>
            <a:off x="-1" y="1998368"/>
            <a:ext cx="8771274" cy="782176"/>
            <a:chOff x="-2" y="1998368"/>
            <a:chExt cx="11695084" cy="782176"/>
          </a:xfrm>
        </p:grpSpPr>
        <p:sp>
          <p:nvSpPr>
            <p:cNvPr id="288" name="Google Shape;288;p1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3"/>
          <p:cNvSpPr/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3"/>
          <p:cNvSpPr txBox="1"/>
          <p:nvPr>
            <p:ph idx="1" type="body"/>
          </p:nvPr>
        </p:nvSpPr>
        <p:spPr>
          <a:xfrm>
            <a:off x="595245" y="2599509"/>
            <a:ext cx="7607751" cy="34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Un resumen es un texto en el que se </a:t>
            </a:r>
            <a:r>
              <a:rPr b="1" lang="en-US"/>
              <a:t>reformula</a:t>
            </a:r>
            <a:r>
              <a:rPr lang="en-US"/>
              <a:t>, de manera </a:t>
            </a:r>
            <a:r>
              <a:rPr b="1" lang="en-US"/>
              <a:t>condensada</a:t>
            </a:r>
            <a:r>
              <a:rPr lang="en-US"/>
              <a:t>, la </a:t>
            </a:r>
            <a:r>
              <a:rPr b="1" lang="en-US"/>
              <a:t>información</a:t>
            </a:r>
            <a:r>
              <a:rPr lang="en-US"/>
              <a:t> de otro texto. Se trata, por consiguiente, de una </a:t>
            </a:r>
            <a:r>
              <a:rPr b="1" lang="en-US"/>
              <a:t>paráfrasis</a:t>
            </a:r>
            <a:r>
              <a:rPr lang="en-US"/>
              <a:t> y, como tal, debiera respetar la composición del documento que le da origen.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>
            <p:ph type="title"/>
          </p:nvPr>
        </p:nvSpPr>
        <p:spPr>
          <a:xfrm>
            <a:off x="449706" y="679731"/>
            <a:ext cx="3128996" cy="37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las características de los textos hablamos de diferentes tipos de resúmenes: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14"/>
          <p:cNvGrpSpPr/>
          <p:nvPr/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300" name="Google Shape;300;p14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cap="flat" cmpd="sng" w="152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1" name="Google Shape;301;p14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4039948" y="269324"/>
            <a:ext cx="4587584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" name="Google Shape;303;p14"/>
          <p:cNvGraphicFramePr/>
          <p:nvPr/>
        </p:nvGraphicFramePr>
        <p:xfrm>
          <a:off x="4230429" y="962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{D1AC413E-62CE-48D0-8691-FC782895732A}</a:tableStyleId>
              </a:tblPr>
              <a:tblGrid>
                <a:gridCol w="2629150"/>
                <a:gridCol w="1577475"/>
              </a:tblGrid>
              <a:tr h="74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 original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Reducción (B)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Ensayo, texto expositivo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Resumen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Artículo científico o humanístico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Sinopsis (abstract)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Libro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Índice inicial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Exposición magistral del profesor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Apuntes del alumno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Lección del libro de texto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Esquema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Libro, proyecto, investigación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Bibliografía anotada</a:t>
                      </a:r>
                      <a:endParaRPr sz="1400" u="none" cap="none" strike="noStrike"/>
                    </a:p>
                  </a:txBody>
                  <a:tcPr marT="0" marB="0" marR="59600" marL="596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/>
          <p:nvPr/>
        </p:nvSpPr>
        <p:spPr>
          <a:xfrm>
            <a:off x="346543" y="450222"/>
            <a:ext cx="7337381" cy="278186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 txBox="1"/>
          <p:nvPr>
            <p:ph type="title"/>
          </p:nvPr>
        </p:nvSpPr>
        <p:spPr>
          <a:xfrm>
            <a:off x="581024" y="762000"/>
            <a:ext cx="6875771" cy="214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b="1" lang="en-US" sz="4200">
                <a:solidFill>
                  <a:srgbClr val="FFFFFF"/>
                </a:solidFill>
              </a:rPr>
              <a:t>Es importante tener presente que:</a:t>
            </a:r>
            <a:endParaRPr/>
          </a:p>
        </p:txBody>
      </p:sp>
      <p:sp>
        <p:nvSpPr>
          <p:cNvPr id="310" name="Google Shape;310;p15"/>
          <p:cNvSpPr/>
          <p:nvPr/>
        </p:nvSpPr>
        <p:spPr>
          <a:xfrm>
            <a:off x="7811994" y="459771"/>
            <a:ext cx="970949" cy="129699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7807906" y="1935089"/>
            <a:ext cx="970949" cy="1296998"/>
          </a:xfrm>
          <a:prstGeom prst="rect">
            <a:avLst/>
          </a:prstGeom>
          <a:solidFill>
            <a:schemeClr val="accent1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346542" y="3395974"/>
            <a:ext cx="8432313" cy="300666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 txBox="1"/>
          <p:nvPr>
            <p:ph idx="1" type="body"/>
          </p:nvPr>
        </p:nvSpPr>
        <p:spPr>
          <a:xfrm>
            <a:off x="581022" y="3648548"/>
            <a:ext cx="7935180" cy="2481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Ningún  resumen estará </a:t>
            </a:r>
            <a:r>
              <a:rPr b="1" i="1" lang="en-US" sz="2300"/>
              <a:t>totalmente acabado</a:t>
            </a:r>
            <a:r>
              <a:rPr lang="en-US" sz="2300"/>
              <a:t>, ni será idéntico a otro, realizado a partir del mismo texto. </a:t>
            </a:r>
            <a:endParaRPr/>
          </a:p>
          <a:p>
            <a:pPr indent="-254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Cada autor </a:t>
            </a:r>
            <a:r>
              <a:rPr b="1" lang="en-US" sz="2300"/>
              <a:t>valorará</a:t>
            </a:r>
            <a:r>
              <a:rPr lang="en-US" sz="2300"/>
              <a:t> de </a:t>
            </a:r>
            <a:r>
              <a:rPr b="1" lang="en-US" sz="2300"/>
              <a:t>manera</a:t>
            </a:r>
            <a:r>
              <a:rPr lang="en-US" sz="2300"/>
              <a:t> </a:t>
            </a:r>
            <a:r>
              <a:rPr b="1" lang="en-US" sz="2300"/>
              <a:t>diversa</a:t>
            </a:r>
            <a:r>
              <a:rPr lang="en-US" sz="2300"/>
              <a:t> la </a:t>
            </a:r>
            <a:r>
              <a:rPr b="1" lang="en-US" sz="2300"/>
              <a:t>información</a:t>
            </a:r>
            <a:r>
              <a:rPr lang="en-US" sz="2300"/>
              <a:t> contenida en el original.</a:t>
            </a:r>
            <a:endParaRPr sz="2300"/>
          </a:p>
          <a:p>
            <a:pPr indent="-254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t/>
            </a:r>
            <a:endParaRPr sz="2300"/>
          </a:p>
        </p:txBody>
      </p:sp>
      <p:sp>
        <p:nvSpPr>
          <p:cNvPr id="314" name="Google Shape;314;p1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 flipH="1" rot="10800000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100000">
                <a:srgbClr val="B43512"/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E84C22">
                  <a:alpha val="40392"/>
                </a:srgbClr>
              </a:gs>
              <a:gs pos="74000">
                <a:srgbClr val="F19279">
                  <a:alpha val="0"/>
                </a:srgbClr>
              </a:gs>
              <a:gs pos="100000">
                <a:srgbClr val="F19279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352"/>
                </a:srgbClr>
              </a:gs>
              <a:gs pos="78000">
                <a:srgbClr val="E84C22">
                  <a:alpha val="14509"/>
                </a:srgbClr>
              </a:gs>
              <a:gs pos="100000">
                <a:srgbClr val="E84C22">
                  <a:alpha val="14509"/>
                </a:srgbClr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 txBox="1"/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b="1" lang="en-US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 elaborar un resumen, considera:</a:t>
            </a:r>
            <a:endParaRPr/>
          </a:p>
        </p:txBody>
      </p:sp>
      <p:sp>
        <p:nvSpPr>
          <p:cNvPr id="325" name="Google Shape;325;p16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6" name="Google Shape;326;p16"/>
          <p:cNvGraphicFramePr/>
          <p:nvPr/>
        </p:nvGraphicFramePr>
        <p:xfrm>
          <a:off x="783285" y="19662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{E0B827A1-182B-4D9A-884E-498C55F3EC32}</a:tableStyleId>
              </a:tblPr>
              <a:tblGrid>
                <a:gridCol w="2140175"/>
                <a:gridCol w="5437250"/>
              </a:tblGrid>
              <a:tr h="358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Análisis del contexto</a:t>
                      </a:r>
                      <a:endParaRPr sz="1600" u="none" cap="none" strike="noStrike"/>
                    </a:p>
                  </a:txBody>
                  <a:tcPr marT="40775" marB="40775" marR="81550" marL="81550" anchor="ctr"/>
                </a:tc>
                <a:tc hMerge="1"/>
              </a:tr>
              <a:tr h="35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Texto original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¿Qué características tiene el original?</a:t>
                      </a:r>
                      <a:endParaRPr sz="1600" u="none" cap="none" strike="noStrike"/>
                    </a:p>
                  </a:txBody>
                  <a:tcPr marT="40775" marB="40775" marR="81550" marL="81550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Destinatario 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¿Para quién es el resumen? ¿Para mí? ¿Para otra persona?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Propósito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¿Qué se pretende hacer con el resumen?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¿Qué voy a hacer con él?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</a:tr>
              <a:tr h="84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Diseño de reducción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¿Qué tipo de reducción es la más adecuada? ¿Resumen, esquema, sinopsis, bibliografía anotada? ¿Qué extensión debe tener? ¿Qué tipo de información interesa?</a:t>
                      </a:r>
                      <a:endParaRPr sz="1600" u="none" cap="none" strike="noStrike"/>
                    </a:p>
                  </a:txBody>
                  <a:tcPr marT="40775" marB="40775" marR="81550" marL="81550" anchor="ctr"/>
                </a:tc>
              </a:tr>
              <a:tr h="3587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Comprensión del original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0775" marB="40775" marR="81550" marL="81550" anchor="ctr"/>
                </a:tc>
                <a:tc hMerge="1"/>
              </a:tr>
              <a:tr h="35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Mensaje 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¿Cuál es el mensaje o el significado esencial del original?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</a:tr>
              <a:tr h="35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Ideas 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¿Cuáles son las ideas o los puntos fundamentales?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</a:tr>
              <a:tr h="60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Estructura 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¿Qué estructura tiene el texto? ¿Cuántas partes lo componen?</a:t>
                      </a:r>
                      <a:endParaRPr sz="1400" u="none" cap="none" strike="noStrike"/>
                    </a:p>
                  </a:txBody>
                  <a:tcPr marT="40775" marB="40775" marR="81550" marL="815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/>
          <p:nvPr/>
        </p:nvSpPr>
        <p:spPr>
          <a:xfrm>
            <a:off x="342900" y="461737"/>
            <a:ext cx="1612020" cy="1870055"/>
          </a:xfrm>
          <a:prstGeom prst="rect">
            <a:avLst/>
          </a:prstGeom>
          <a:solidFill>
            <a:schemeClr val="accent5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2064453" y="453981"/>
            <a:ext cx="5006340" cy="187781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 txBox="1"/>
          <p:nvPr>
            <p:ph type="title"/>
          </p:nvPr>
        </p:nvSpPr>
        <p:spPr>
          <a:xfrm>
            <a:off x="2283909" y="731520"/>
            <a:ext cx="4567428" cy="1426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b="1" lang="en-US">
                <a:solidFill>
                  <a:srgbClr val="FFFFFF"/>
                </a:solidFill>
              </a:rPr>
              <a:t>Para elaborar un resumen, considera:</a:t>
            </a: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344190" y="2480956"/>
            <a:ext cx="8448154" cy="391812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8" name="Google Shape;338;p17"/>
          <p:cNvGraphicFramePr/>
          <p:nvPr/>
        </p:nvGraphicFramePr>
        <p:xfrm>
          <a:off x="591741" y="29166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{E0B827A1-182B-4D9A-884E-498C55F3EC32}</a:tableStyleId>
              </a:tblPr>
              <a:tblGrid>
                <a:gridCol w="2166025"/>
                <a:gridCol w="5782600"/>
              </a:tblGrid>
              <a:tr h="4112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Selección de datos</a:t>
                      </a:r>
                      <a:endParaRPr sz="1800" u="none" cap="none" strike="noStrike"/>
                    </a:p>
                  </a:txBody>
                  <a:tcPr marT="46750" marB="46750" marR="93475" marL="93475" anchor="ctr"/>
                </a:tc>
                <a:tc hMerge="1"/>
              </a:tr>
              <a:tr h="69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Datos importantes</a:t>
                      </a:r>
                      <a:endParaRPr sz="1400" u="none" cap="none" strike="noStrike"/>
                    </a:p>
                  </a:txBody>
                  <a:tcPr marT="46750" marB="46750" marR="93475" marL="934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¿Qué datos del original deben incluirse en la reducción, según el propósito?</a:t>
                      </a:r>
                      <a:endParaRPr sz="1400" u="none" cap="none" strike="noStrike"/>
                    </a:p>
                  </a:txBody>
                  <a:tcPr marT="46750" marB="46750" marR="93475" marL="93475" anchor="ctr"/>
                </a:tc>
              </a:tr>
              <a:tr h="9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Prescindibles </a:t>
                      </a:r>
                      <a:endParaRPr sz="1800" u="none" cap="none" strike="noStrike"/>
                    </a:p>
                  </a:txBody>
                  <a:tcPr marT="46750" marB="46750" marR="93475" marL="934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¿Qué datos del original deben omitirse en la reducción?</a:t>
                      </a:r>
                      <a:endParaRPr sz="1400" u="none" cap="none" strike="noStrike"/>
                    </a:p>
                  </a:txBody>
                  <a:tcPr marT="46750" marB="46750" marR="93475" marL="93475" anchor="ctr"/>
                </a:tc>
              </a:tr>
              <a:tr h="97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Estructura</a:t>
                      </a:r>
                      <a:endParaRPr sz="1400" u="none" cap="none" strike="noStrike"/>
                    </a:p>
                  </a:txBody>
                  <a:tcPr marT="46750" marB="46750" marR="93475" marL="934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¿Cómo se van a estructurar los datos en la reducción?</a:t>
                      </a:r>
                      <a:endParaRPr sz="1400" u="none" cap="none" strike="noStrike"/>
                    </a:p>
                  </a:txBody>
                  <a:tcPr marT="46750" marB="46750" marR="93475" marL="934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/>
          <p:nvPr/>
        </p:nvSpPr>
        <p:spPr>
          <a:xfrm>
            <a:off x="342900" y="461737"/>
            <a:ext cx="1612020" cy="1870055"/>
          </a:xfrm>
          <a:prstGeom prst="rect">
            <a:avLst/>
          </a:prstGeom>
          <a:solidFill>
            <a:schemeClr val="accent5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2064453" y="453981"/>
            <a:ext cx="5006340" cy="187781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 txBox="1"/>
          <p:nvPr>
            <p:ph type="title"/>
          </p:nvPr>
        </p:nvSpPr>
        <p:spPr>
          <a:xfrm>
            <a:off x="2283909" y="731520"/>
            <a:ext cx="4567428" cy="1426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El abstract</a:t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344190" y="2480956"/>
            <a:ext cx="8448154" cy="391812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8"/>
          <p:cNvGrpSpPr/>
          <p:nvPr/>
        </p:nvGrpSpPr>
        <p:grpSpPr>
          <a:xfrm>
            <a:off x="591741" y="2825676"/>
            <a:ext cx="7948611" cy="3229123"/>
            <a:chOff x="0" y="26913"/>
            <a:chExt cx="7948611" cy="3229123"/>
          </a:xfrm>
        </p:grpSpPr>
        <p:sp>
          <p:nvSpPr>
            <p:cNvPr id="349" name="Google Shape;349;p18"/>
            <p:cNvSpPr/>
            <p:nvPr/>
          </p:nvSpPr>
          <p:spPr>
            <a:xfrm>
              <a:off x="0" y="26913"/>
              <a:ext cx="2483941" cy="149036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 txBox="1"/>
            <p:nvPr/>
          </p:nvSpPr>
          <p:spPr>
            <a:xfrm>
              <a:off x="0" y="26913"/>
              <a:ext cx="2483941" cy="149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Movida 1: Situar la investigación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2732335" y="26913"/>
              <a:ext cx="2483941" cy="1490364"/>
            </a:xfrm>
            <a:prstGeom prst="rect">
              <a:avLst/>
            </a:prstGeom>
            <a:solidFill>
              <a:srgbClr val="F59C3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 txBox="1"/>
            <p:nvPr/>
          </p:nvSpPr>
          <p:spPr>
            <a:xfrm>
              <a:off x="2732335" y="26913"/>
              <a:ext cx="2483941" cy="149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Movida 2: Presentar la investigación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5464670" y="26913"/>
              <a:ext cx="2483941" cy="1490364"/>
            </a:xfrm>
            <a:prstGeom prst="rect">
              <a:avLst/>
            </a:prstGeom>
            <a:solidFill>
              <a:srgbClr val="EA7B2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 txBox="1"/>
            <p:nvPr/>
          </p:nvSpPr>
          <p:spPr>
            <a:xfrm>
              <a:off x="5464670" y="26913"/>
              <a:ext cx="2483941" cy="149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Movida 3: Describir la metodología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1366167" y="1765672"/>
              <a:ext cx="2483941" cy="1490364"/>
            </a:xfrm>
            <a:prstGeom prst="rect">
              <a:avLst/>
            </a:prstGeom>
            <a:solidFill>
              <a:srgbClr val="D55E1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 txBox="1"/>
            <p:nvPr/>
          </p:nvSpPr>
          <p:spPr>
            <a:xfrm>
              <a:off x="1366167" y="1765672"/>
              <a:ext cx="2483941" cy="149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Movida 4: Resumir los resultados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098503" y="1765672"/>
              <a:ext cx="2483941" cy="1490364"/>
            </a:xfrm>
            <a:prstGeom prst="rect">
              <a:avLst/>
            </a:prstGeom>
            <a:solidFill>
              <a:srgbClr val="B5482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 txBox="1"/>
            <p:nvPr/>
          </p:nvSpPr>
          <p:spPr>
            <a:xfrm>
              <a:off x="4098503" y="1765672"/>
              <a:ext cx="2483941" cy="149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Movida 5: Discutir la investigación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 txBox="1"/>
          <p:nvPr>
            <p:ph type="title"/>
          </p:nvPr>
        </p:nvSpPr>
        <p:spPr>
          <a:xfrm>
            <a:off x="482600" y="321734"/>
            <a:ext cx="8178799" cy="391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Revisemos este ejemplo</a:t>
            </a:r>
            <a:endParaRPr b="1"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9"/>
          <p:cNvSpPr txBox="1"/>
          <p:nvPr>
            <p:ph idx="4294967295" type="body"/>
          </p:nvPr>
        </p:nvSpPr>
        <p:spPr>
          <a:xfrm>
            <a:off x="491539" y="715054"/>
            <a:ext cx="8039946" cy="61448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76327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/>
              <a:t>El control de la temperatura de los alimentos mediante la utilización de un equipo de congelación criogénico se torna complicado cuando se emplean técnicas de control clásico tipo PID (Proporcional + Integral + Derivativo), debido al fuerte acoplamiento entre las variables y las no linealidades propias del sistema. Actualmente, en la mayoría de las plantas procesadoras de alimentos que utilizan túneles de congelación criogénico, el control es llevado a cabo por medio del ajuste manual de los valores de consigna o setpoint de los lazos de control de velocidad y temperatura del túnel de congelación, lo que trae como consecuencia desviaciones en la salida del proceso, derivadas principalmente de la diferencia de criterios existentes entre los operadores y de la velocidad de respuesta de estos últimos ante variaciones en las condiciones del proceso. En este trabajo se tratan separadamente los lazos de control de velocidad y temperatura, se reconfiguran y entonan los lazos existentes, para luego desarrollar un controlador difuso tipo Takagi-Sugeno que permite ajustar el valor de consigna de la temperatura del túnel de congelación en función al producto y las condiciones de entrada del alimento al proceso. El comportamiento del sistema se comprueba mediante la simulación del mismo, verificándose que se mantiene la temperatura del producto en -18 °C, pese a que fue sometido a cambios en la masa de producto a enfriar (de 200 kg a 220 kg) y en el flujo másico del producto (de 650 kg/h a 700 kg/h).</a:t>
            </a:r>
            <a:endParaRPr/>
          </a:p>
          <a:p>
            <a:pPr indent="111569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/>
          </a:p>
          <a:p>
            <a:pPr indent="-93503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1900"/>
              <a:t>Palabras clave : </a:t>
            </a:r>
            <a:r>
              <a:rPr lang="en-US" sz="1900"/>
              <a:t>Congelación de alimentos; controlador PID; identificación de sistemas; control difuso; controlador Takagi-Sugeno.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900"/>
              <a:t> Referencia: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GARCIA, R.</a:t>
            </a:r>
            <a:r>
              <a:rPr lang="en-US" sz="1900"/>
              <a:t> et al. (2017). Diseño de una estrategia de control difuso aplicada al proceso de ultracongelación de alimentos.</a:t>
            </a:r>
            <a:r>
              <a:rPr i="1" lang="en-US" sz="1900"/>
              <a:t> Ingeniare. Rev. chil. ing.</a:t>
            </a:r>
            <a:r>
              <a:rPr lang="en-US" sz="1900"/>
              <a:t> [online], vol.25, n.1, pp.70-84. </a:t>
            </a:r>
            <a:endParaRPr/>
          </a:p>
        </p:txBody>
      </p:sp>
      <p:sp>
        <p:nvSpPr>
          <p:cNvPr id="366" name="Google Shape;366;p19"/>
          <p:cNvSpPr/>
          <p:nvPr/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/>
          <p:nvPr/>
        </p:nvSpPr>
        <p:spPr>
          <a:xfrm rot="-5400000">
            <a:off x="7400197" y="1502156"/>
            <a:ext cx="2532832" cy="954774"/>
          </a:xfrm>
          <a:prstGeom prst="triangle">
            <a:avLst>
              <a:gd fmla="val 50000" name="adj"/>
            </a:avLst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/>
          <p:nvPr/>
        </p:nvSpPr>
        <p:spPr>
          <a:xfrm rot="5400000">
            <a:off x="-628518" y="5230015"/>
            <a:ext cx="2017580" cy="760545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9"/>
          <p:cNvSpPr/>
          <p:nvPr/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611188" y="115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Meta de aprendizaje</a:t>
            </a:r>
            <a:endParaRPr b="1">
              <a:solidFill>
                <a:srgbClr val="FF0000"/>
              </a:solidFill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461134" y="1127365"/>
            <a:ext cx="8545258" cy="5107325"/>
            <a:chOff x="137606" y="2621"/>
            <a:chExt cx="8545258" cy="5107325"/>
          </a:xfrm>
        </p:grpSpPr>
        <p:sp>
          <p:nvSpPr>
            <p:cNvPr id="111" name="Google Shape;111;p2"/>
            <p:cNvSpPr/>
            <p:nvPr/>
          </p:nvSpPr>
          <p:spPr>
            <a:xfrm rot="5400000">
              <a:off x="4945306" y="-2218522"/>
              <a:ext cx="1387721" cy="608739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>
                  <a:alpha val="89411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2595470" y="199057"/>
              <a:ext cx="6019652" cy="1252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Identificar estrategias para resumir información.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7606" y="2621"/>
              <a:ext cx="2457863" cy="16451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D1431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217914" y="82929"/>
              <a:ext cx="2297247" cy="1484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67625" spcFirstLastPara="1" rIns="167625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¿Qué?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5400000">
              <a:off x="4969258" y="-503012"/>
              <a:ext cx="1316086" cy="611110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>
                  <a:alpha val="89411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571749" y="1958743"/>
              <a:ext cx="6046859" cy="1187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28600" lvl="1" marL="2286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través de la aplicación de estrategias de lectura, modelado y ejemplos de textos técnicos.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7606" y="1729985"/>
              <a:ext cx="2434143" cy="16451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D1431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217914" y="1810293"/>
              <a:ext cx="2273527" cy="1484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67625" spcFirstLastPara="1" rIns="167625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¿Cómo?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5400000">
              <a:off x="4765622" y="1284796"/>
              <a:ext cx="1652597" cy="599770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chemeClr val="accent1">
                  <a:alpha val="89411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593070" y="3538022"/>
              <a:ext cx="5917030" cy="1491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5400" lvl="1" marL="1143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 mejorar tu habilidad de comprensión lectora.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7606" y="3461093"/>
              <a:ext cx="2455463" cy="16451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D1431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217914" y="3541401"/>
              <a:ext cx="2294847" cy="1484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67625" spcFirstLastPara="1" rIns="167625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b="0" i="0" lang="en-US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¿Para qué?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istoria y evolución del resumen de textos" id="123" name="Google Shape;1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405" y="1233562"/>
            <a:ext cx="2166920" cy="1470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acterísticas de una Estrategia Exitosa" id="124" name="Google Shape;12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207" y="2852781"/>
            <a:ext cx="1649995" cy="1649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s mejores frases de lectura están aquí - Avanc" id="125" name="Google Shape;1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134" y="4591562"/>
            <a:ext cx="2620671" cy="171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>
            <p:ph type="title"/>
          </p:nvPr>
        </p:nvSpPr>
        <p:spPr>
          <a:xfrm>
            <a:off x="3701212" y="0"/>
            <a:ext cx="4939868" cy="1676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b="1" lang="en-US" sz="4700"/>
              <a:t>Para seleccionar datos, debes :</a:t>
            </a:r>
            <a:endParaRPr/>
          </a:p>
        </p:txBody>
      </p:sp>
      <p:sp>
        <p:nvSpPr>
          <p:cNvPr id="375" name="Google Shape;375;p20"/>
          <p:cNvSpPr txBox="1"/>
          <p:nvPr>
            <p:ph idx="1" type="body"/>
          </p:nvPr>
        </p:nvSpPr>
        <p:spPr>
          <a:xfrm>
            <a:off x="3560353" y="1502544"/>
            <a:ext cx="4985587" cy="1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Antes de iniciar la tarea de resumir un texto, es necesario saber que existen </a:t>
            </a:r>
            <a:r>
              <a:rPr b="1" lang="en-US" sz="2000"/>
              <a:t>mecanismos lingüísticos que permiten reducir la información.</a:t>
            </a:r>
            <a:r>
              <a:rPr lang="en-US" sz="2000"/>
              <a:t> Nos referimos a:</a:t>
            </a:r>
            <a:endParaRPr sz="2000"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376" name="Google Shape;376;p20"/>
          <p:cNvPicPr preferRelativeResize="0"/>
          <p:nvPr/>
        </p:nvPicPr>
        <p:blipFill rotWithShape="1">
          <a:blip r:embed="rId3">
            <a:alphaModFix/>
          </a:blip>
          <a:srcRect b="-1" l="37681" r="28480" t="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0"/>
          <p:cNvSpPr txBox="1"/>
          <p:nvPr/>
        </p:nvSpPr>
        <p:spPr>
          <a:xfrm>
            <a:off x="457200" y="2183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20"/>
          <p:cNvGrpSpPr/>
          <p:nvPr/>
        </p:nvGrpSpPr>
        <p:grpSpPr>
          <a:xfrm>
            <a:off x="3724073" y="3048811"/>
            <a:ext cx="4939867" cy="2564596"/>
            <a:chOff x="0" y="610411"/>
            <a:chExt cx="4939867" cy="2564596"/>
          </a:xfrm>
        </p:grpSpPr>
        <p:sp>
          <p:nvSpPr>
            <p:cNvPr id="380" name="Google Shape;380;p20"/>
            <p:cNvSpPr/>
            <p:nvPr/>
          </p:nvSpPr>
          <p:spPr>
            <a:xfrm>
              <a:off x="0" y="610411"/>
              <a:ext cx="4939867" cy="79150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EC462"/>
                </a:gs>
                <a:gs pos="50000">
                  <a:srgbClr val="FFBF3D"/>
                </a:gs>
                <a:gs pos="100000">
                  <a:srgbClr val="E3AB2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 txBox="1"/>
            <p:nvPr/>
          </p:nvSpPr>
          <p:spPr>
            <a:xfrm>
              <a:off x="38638" y="649049"/>
              <a:ext cx="4862591" cy="714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Supresión u omisión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0" y="1496957"/>
              <a:ext cx="4939867" cy="79150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D884E"/>
                </a:gs>
                <a:gs pos="50000">
                  <a:srgbClr val="F3791A"/>
                </a:gs>
                <a:gs pos="100000">
                  <a:srgbClr val="E1690C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38638" y="1535595"/>
              <a:ext cx="4862591" cy="714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Generalización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0" y="2383502"/>
              <a:ext cx="4939867" cy="79150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F604D"/>
                </a:gs>
                <a:gs pos="50000">
                  <a:srgbClr val="BC431C"/>
                </a:gs>
                <a:gs pos="100000">
                  <a:srgbClr val="AC3812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38638" y="2422140"/>
              <a:ext cx="4862591" cy="714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Construcción o integración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1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1"/>
          <p:cNvSpPr txBox="1"/>
          <p:nvPr>
            <p:ph type="title"/>
          </p:nvPr>
        </p:nvSpPr>
        <p:spPr>
          <a:xfrm>
            <a:off x="712788" y="33338"/>
            <a:ext cx="63484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US"/>
              <a:t>En síntesis</a:t>
            </a:r>
            <a:endParaRPr/>
          </a:p>
        </p:txBody>
      </p:sp>
      <p:sp>
        <p:nvSpPr>
          <p:cNvPr id="392" name="Google Shape;392;p21"/>
          <p:cNvSpPr txBox="1"/>
          <p:nvPr>
            <p:ph idx="1" type="body"/>
          </p:nvPr>
        </p:nvSpPr>
        <p:spPr>
          <a:xfrm>
            <a:off x="4067944" y="570818"/>
            <a:ext cx="4681538" cy="5805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i="1" lang="en-US" sz="2300"/>
              <a:t>Determinar el </a:t>
            </a:r>
            <a:r>
              <a:rPr b="1" i="1" lang="en-US" sz="2300"/>
              <a:t>tipo del texto </a:t>
            </a:r>
            <a:r>
              <a:rPr i="1" lang="en-US" sz="2300"/>
              <a:t>que se desea resumir y su propósito comunicativo.</a:t>
            </a:r>
            <a:endParaRPr i="1"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1" i="1" lang="en-US" sz="2300"/>
              <a:t>Esclarecer la finalidad </a:t>
            </a:r>
            <a:r>
              <a:rPr i="1" lang="en-US" sz="2300"/>
              <a:t>o propósito del resumen.</a:t>
            </a:r>
            <a:endParaRPr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i="1" lang="en-US" sz="2300"/>
              <a:t>Realizar una </a:t>
            </a:r>
            <a:r>
              <a:rPr b="1" i="1" lang="en-US" sz="2300"/>
              <a:t>lectura global </a:t>
            </a:r>
            <a:r>
              <a:rPr i="1" lang="en-US" sz="2300"/>
              <a:t>del texto original.</a:t>
            </a:r>
            <a:endParaRPr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1" i="1" lang="en-US" sz="2300"/>
              <a:t>Separar</a:t>
            </a:r>
            <a:r>
              <a:rPr i="1" lang="en-US" sz="2300"/>
              <a:t> las </a:t>
            </a:r>
            <a:r>
              <a:rPr b="1" i="1" lang="en-US" sz="2300"/>
              <a:t>ideas fundamentales </a:t>
            </a:r>
            <a:r>
              <a:rPr i="1" lang="en-US" sz="2300"/>
              <a:t>del texto en una relectura analítica.</a:t>
            </a:r>
            <a:endParaRPr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i="1" lang="en-US" sz="2300"/>
              <a:t>Redactar un </a:t>
            </a:r>
            <a:r>
              <a:rPr b="1" i="1" lang="en-US" sz="2300"/>
              <a:t>primer borrador</a:t>
            </a:r>
            <a:r>
              <a:rPr i="1" lang="en-US" sz="2300"/>
              <a:t>.</a:t>
            </a:r>
            <a:endParaRPr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b="1" i="1" lang="en-US" sz="2300"/>
              <a:t>Confrontar</a:t>
            </a:r>
            <a:r>
              <a:rPr i="1" lang="en-US" sz="2300"/>
              <a:t> el texto resultante con el texto base.</a:t>
            </a:r>
            <a:endParaRPr sz="2300"/>
          </a:p>
          <a:p>
            <a:pPr indent="-457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i="1" lang="en-US" sz="2300"/>
              <a:t>Redactar el </a:t>
            </a:r>
            <a:r>
              <a:rPr b="1" i="1" lang="en-US" sz="2300"/>
              <a:t>texto definitivo</a:t>
            </a:r>
            <a:r>
              <a:rPr i="1" lang="en-US" sz="2300"/>
              <a:t>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1116013" y="2781300"/>
            <a:ext cx="251936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Pasos para elaborar un 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0" name="Google Shape;400;p22"/>
          <p:cNvGraphicFramePr/>
          <p:nvPr/>
        </p:nvGraphicFramePr>
        <p:xfrm>
          <a:off x="457199" y="116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{E0B827A1-182B-4D9A-884E-498C55F3EC32}</a:tableStyleId>
              </a:tblPr>
              <a:tblGrid>
                <a:gridCol w="5618475"/>
                <a:gridCol w="860225"/>
                <a:gridCol w="1009225"/>
                <a:gridCol w="721050"/>
              </a:tblGrid>
              <a:tr h="681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Pauta de evaluación 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Logrado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100" u="none" cap="none" strike="noStrike"/>
                        <a:t>Medianamente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100" u="none" cap="none" strike="noStrike"/>
                        <a:t>Logrado</a:t>
                      </a:r>
                      <a:endParaRPr b="1" i="0" sz="11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No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logrado</a:t>
                      </a:r>
                      <a:endParaRPr b="1" i="0" sz="12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911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Contiene información acerca del texto original (autor, título, publicación en la que está inserto).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865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Identifica con claridad los elementos esenciales, según el tipo de texto al que corresponda.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865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Reproduce la información sin incluir consideraciones personales.</a:t>
                      </a:r>
                      <a:endParaRPr sz="18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580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Está escrito con un estilo académico y profesional.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580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Respeta los principios de coherencia y cohesión.</a:t>
                      </a:r>
                      <a:endParaRPr sz="1400" u="none" cap="none" strike="noStrike"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  <a:tr h="911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Incluye marcadores de resumen, tales como “el autor considera”, “asegura”, “sostiene”, etc.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8200" marB="0" marR="68125" marL="68125" anchor="ctr"/>
                </a:tc>
              </a:tr>
            </a:tbl>
          </a:graphicData>
        </a:graphic>
      </p:graphicFrame>
      <p:sp>
        <p:nvSpPr>
          <p:cNvPr id="401" name="Google Shape;401;p22"/>
          <p:cNvSpPr txBox="1"/>
          <p:nvPr>
            <p:ph type="title"/>
          </p:nvPr>
        </p:nvSpPr>
        <p:spPr>
          <a:xfrm>
            <a:off x="254884" y="0"/>
            <a:ext cx="8921055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Algunas consideraciones para revisar tu resumen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/>
          <p:nvPr>
            <p:ph type="title"/>
          </p:nvPr>
        </p:nvSpPr>
        <p:spPr>
          <a:xfrm>
            <a:off x="3957996" y="640081"/>
            <a:ext cx="4705943" cy="37042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</a:pPr>
            <a:r>
              <a:rPr lang="en-US" sz="5700"/>
              <a:t>Bibliografía anotada</a:t>
            </a:r>
            <a:endParaRPr sz="5700"/>
          </a:p>
        </p:txBody>
      </p:sp>
      <p:pic>
        <p:nvPicPr>
          <p:cNvPr descr="Mano de una persona&#10;&#10;Descripción generada automáticamente con confianza media" id="407" name="Google Shape;407;p23"/>
          <p:cNvPicPr preferRelativeResize="0"/>
          <p:nvPr/>
        </p:nvPicPr>
        <p:blipFill rotWithShape="1">
          <a:blip r:embed="rId3">
            <a:alphaModFix/>
          </a:blip>
          <a:srcRect b="0" l="38204" r="25965" t="0"/>
          <a:stretch/>
        </p:blipFill>
        <p:spPr>
          <a:xfrm>
            <a:off x="475499" y="640082"/>
            <a:ext cx="3003475" cy="557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/>
          <p:nvPr/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 txBox="1"/>
          <p:nvPr>
            <p:ph type="title"/>
          </p:nvPr>
        </p:nvSpPr>
        <p:spPr>
          <a:xfrm>
            <a:off x="582930" y="731519"/>
            <a:ext cx="2133893" cy="3237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Bibliografía anotada</a:t>
            </a:r>
            <a:endParaRPr/>
          </a:p>
        </p:txBody>
      </p:sp>
      <p:sp>
        <p:nvSpPr>
          <p:cNvPr id="414" name="Google Shape;414;p24"/>
          <p:cNvSpPr/>
          <p:nvPr/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5">
              <a:alpha val="9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3033452" y="4416552"/>
            <a:ext cx="5766356" cy="198424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4"/>
          <p:cNvGrpSpPr/>
          <p:nvPr/>
        </p:nvGrpSpPr>
        <p:grpSpPr>
          <a:xfrm>
            <a:off x="-3831759" y="-639794"/>
            <a:ext cx="12551079" cy="8469012"/>
            <a:chOff x="-7116539" y="-1087849"/>
            <a:chExt cx="12551079" cy="8469012"/>
          </a:xfrm>
        </p:grpSpPr>
        <p:sp>
          <p:nvSpPr>
            <p:cNvPr id="417" name="Google Shape;417;p24"/>
            <p:cNvSpPr/>
            <p:nvPr/>
          </p:nvSpPr>
          <p:spPr>
            <a:xfrm>
              <a:off x="-7116539" y="-1087849"/>
              <a:ext cx="8469012" cy="8469012"/>
            </a:xfrm>
            <a:prstGeom prst="blockArc">
              <a:avLst>
                <a:gd fmla="val 18900000" name="adj1"/>
                <a:gd fmla="val 2700000" name="adj2"/>
                <a:gd fmla="val 255" name="adj3"/>
              </a:avLst>
            </a:prstGeom>
            <a:noFill/>
            <a:ln cap="flat" cmpd="sng" w="9525">
              <a:solidFill>
                <a:srgbClr val="3F3F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07595" y="483829"/>
              <a:ext cx="4726944" cy="968163"/>
            </a:xfrm>
            <a:prstGeom prst="rect">
              <a:avLst/>
            </a:prstGeom>
            <a:gradFill>
              <a:gsLst>
                <a:gs pos="0">
                  <a:srgbClr val="66665F"/>
                </a:gs>
                <a:gs pos="50000">
                  <a:srgbClr val="4F4F45"/>
                </a:gs>
                <a:gs pos="100000">
                  <a:srgbClr val="45453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 txBox="1"/>
            <p:nvPr/>
          </p:nvSpPr>
          <p:spPr>
            <a:xfrm>
              <a:off x="707595" y="483829"/>
              <a:ext cx="4726944" cy="968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8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Una bibliografía anotada o bibliografía comentada es un documento que tiene como objetivo listar y detallar las fuentes relevantes para investigar sobre un tópico académico.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102493" y="362809"/>
              <a:ext cx="1210204" cy="1210204"/>
            </a:xfrm>
            <a:prstGeom prst="ellipse">
              <a:avLst/>
            </a:prstGeom>
            <a:solidFill>
              <a:srgbClr val="EEECE0"/>
            </a:solidFill>
            <a:ln cap="flat" cmpd="sng" w="9525">
              <a:solidFill>
                <a:srgbClr val="4F4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1262666" y="1936326"/>
              <a:ext cx="4171874" cy="968163"/>
            </a:xfrm>
            <a:prstGeom prst="rect">
              <a:avLst/>
            </a:prstGeom>
            <a:gradFill>
              <a:gsLst>
                <a:gs pos="0">
                  <a:srgbClr val="66665F"/>
                </a:gs>
                <a:gs pos="50000">
                  <a:srgbClr val="4F4F45"/>
                </a:gs>
                <a:gs pos="100000">
                  <a:srgbClr val="45453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 txBox="1"/>
            <p:nvPr/>
          </p:nvSpPr>
          <p:spPr>
            <a:xfrm>
              <a:off x="1262666" y="1936326"/>
              <a:ext cx="4171874" cy="968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8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 utilizan mucho para generar proyectos o investigaciones, ya que revisan cada fuente de acuerdo con su pertinencia para el trabajo a desarrollar. 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657564" y="1815306"/>
              <a:ext cx="1210204" cy="1210204"/>
            </a:xfrm>
            <a:prstGeom prst="ellipse">
              <a:avLst/>
            </a:prstGeom>
            <a:solidFill>
              <a:srgbClr val="EEECE0"/>
            </a:solidFill>
            <a:ln cap="flat" cmpd="sng" w="9525">
              <a:solidFill>
                <a:srgbClr val="4F4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1262666" y="3388823"/>
              <a:ext cx="4171874" cy="968163"/>
            </a:xfrm>
            <a:prstGeom prst="rect">
              <a:avLst/>
            </a:prstGeom>
            <a:gradFill>
              <a:gsLst>
                <a:gs pos="0">
                  <a:srgbClr val="66665F"/>
                </a:gs>
                <a:gs pos="50000">
                  <a:srgbClr val="4F4F45"/>
                </a:gs>
                <a:gs pos="100000">
                  <a:srgbClr val="45453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 txBox="1"/>
            <p:nvPr/>
          </p:nvSpPr>
          <p:spPr>
            <a:xfrm>
              <a:off x="1262666" y="3388823"/>
              <a:ext cx="4171874" cy="968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8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Cuando están publicadas, sirven para que otros investigadores interesados en el mismo tema puedan tener un punto de partida para consultar textos relevantes. 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57564" y="3267802"/>
              <a:ext cx="1210204" cy="1210204"/>
            </a:xfrm>
            <a:prstGeom prst="ellipse">
              <a:avLst/>
            </a:prstGeom>
            <a:solidFill>
              <a:srgbClr val="EEECE0"/>
            </a:solidFill>
            <a:ln cap="flat" cmpd="sng" w="9525">
              <a:solidFill>
                <a:srgbClr val="4F4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07595" y="4841319"/>
              <a:ext cx="4726944" cy="968163"/>
            </a:xfrm>
            <a:prstGeom prst="rect">
              <a:avLst/>
            </a:prstGeom>
            <a:gradFill>
              <a:gsLst>
                <a:gs pos="0">
                  <a:srgbClr val="66665F"/>
                </a:gs>
                <a:gs pos="50000">
                  <a:srgbClr val="4F4F45"/>
                </a:gs>
                <a:gs pos="100000">
                  <a:srgbClr val="45453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 txBox="1"/>
            <p:nvPr/>
          </p:nvSpPr>
          <p:spPr>
            <a:xfrm>
              <a:off x="707595" y="4841319"/>
              <a:ext cx="4726944" cy="968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768475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Cuando se utilizan para evaluar en alguna materia, normalmente </a:t>
              </a: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buscan evaluar tu capacidad para seleccionar la mejor información disponible sobre un tema.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102493" y="4720299"/>
              <a:ext cx="1210204" cy="1210204"/>
            </a:xfrm>
            <a:prstGeom prst="ellipse">
              <a:avLst/>
            </a:prstGeom>
            <a:solidFill>
              <a:srgbClr val="EEECE0"/>
            </a:solidFill>
            <a:ln cap="flat" cmpd="sng" w="9525">
              <a:solidFill>
                <a:srgbClr val="4F4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/>
          <p:nvPr/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5"/>
          <p:cNvSpPr/>
          <p:nvPr/>
        </p:nvSpPr>
        <p:spPr>
          <a:xfrm>
            <a:off x="241300" y="321733"/>
            <a:ext cx="8680116" cy="6214534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25"/>
          <p:cNvPicPr preferRelativeResize="0"/>
          <p:nvPr/>
        </p:nvPicPr>
        <p:blipFill rotWithShape="1">
          <a:blip r:embed="rId3">
            <a:alphaModFix/>
          </a:blip>
          <a:srcRect b="-1" l="0" r="-1" t="42"/>
          <a:stretch/>
        </p:blipFill>
        <p:spPr>
          <a:xfrm>
            <a:off x="253746" y="338328"/>
            <a:ext cx="8661654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>
            <a:off x="480060" y="325369"/>
            <a:ext cx="3276451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Laboratorio de escritura: Escribir nuestro proyecto grupal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480060" y="2586994"/>
            <a:ext cx="2606040" cy="18288"/>
          </a:xfrm>
          <a:custGeom>
            <a:rect b="b" l="l" r="r" t="t"/>
            <a:pathLst>
              <a:path extrusionOk="0" fill="none" h="18288" w="260604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extrusionOk="0" h="18288" w="260604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extrusionOk="0" fill="none" h="18288" w="260604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zarra&#10;&#10;Descripción generada automáticamente" id="444" name="Google Shape;444;p26"/>
          <p:cNvPicPr preferRelativeResize="0"/>
          <p:nvPr/>
        </p:nvPicPr>
        <p:blipFill rotWithShape="1">
          <a:blip r:embed="rId3">
            <a:alphaModFix/>
          </a:blip>
          <a:srcRect b="16207" l="7614" r="11958" t="0"/>
          <a:stretch/>
        </p:blipFill>
        <p:spPr>
          <a:xfrm>
            <a:off x="5147733" y="1454234"/>
            <a:ext cx="3448473" cy="3819708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445" name="Google Shape;445;p26"/>
          <p:cNvGrpSpPr/>
          <p:nvPr/>
        </p:nvGrpSpPr>
        <p:grpSpPr>
          <a:xfrm>
            <a:off x="480060" y="3012233"/>
            <a:ext cx="3182691" cy="3042000"/>
            <a:chOff x="0" y="139334"/>
            <a:chExt cx="3182691" cy="3042000"/>
          </a:xfrm>
        </p:grpSpPr>
        <p:sp>
          <p:nvSpPr>
            <p:cNvPr id="446" name="Google Shape;446;p26"/>
            <p:cNvSpPr/>
            <p:nvPr/>
          </p:nvSpPr>
          <p:spPr>
            <a:xfrm>
              <a:off x="0" y="139334"/>
              <a:ext cx="3182691" cy="3042000"/>
            </a:xfrm>
            <a:prstGeom prst="roundRect">
              <a:avLst>
                <a:gd fmla="val 16667" name="adj"/>
              </a:avLst>
            </a:prstGeom>
            <a:solidFill>
              <a:srgbClr val="B64623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6"/>
            <p:cNvSpPr txBox="1"/>
            <p:nvPr/>
          </p:nvSpPr>
          <p:spPr>
            <a:xfrm>
              <a:off x="148498" y="287832"/>
              <a:ext cx="2885695" cy="2745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-285750" lvl="0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-"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Selección de ideas desde las fuentes bibliográficas. 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rial"/>
                <a:buChar char="-"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Resumen estratégico de la información.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7"/>
          <p:cNvSpPr txBox="1"/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b="1" lang="en-US" sz="4700"/>
              <a:t>Próxima semana</a:t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569214" y="2395728"/>
            <a:ext cx="3182691" cy="18288"/>
          </a:xfrm>
          <a:custGeom>
            <a:rect b="b" l="l" r="r" t="t"/>
            <a:pathLst>
              <a:path extrusionOk="0" fill="none" h="18288" w="3182691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extrusionOk="0" h="18288" w="3182691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extrusionOk="0" fill="none" h="18288" w="3182691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interior, persona, tabla, computer&#10;&#10;Descripción generada automáticamente" id="455" name="Google Shape;4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880" y="930223"/>
            <a:ext cx="3010662" cy="22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880" y="4481587"/>
            <a:ext cx="2996946" cy="1371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7"/>
          <p:cNvGrpSpPr/>
          <p:nvPr/>
        </p:nvGrpSpPr>
        <p:grpSpPr>
          <a:xfrm>
            <a:off x="905526" y="2881395"/>
            <a:ext cx="4320000" cy="3134321"/>
            <a:chOff x="425466" y="174771"/>
            <a:chExt cx="4320000" cy="3134321"/>
          </a:xfrm>
        </p:grpSpPr>
        <p:sp>
          <p:nvSpPr>
            <p:cNvPr id="458" name="Google Shape;458;p27"/>
            <p:cNvSpPr/>
            <p:nvPr/>
          </p:nvSpPr>
          <p:spPr>
            <a:xfrm>
              <a:off x="1613466" y="174771"/>
              <a:ext cx="1944000" cy="1944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25466" y="2589092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7"/>
            <p:cNvSpPr txBox="1"/>
            <p:nvPr/>
          </p:nvSpPr>
          <p:spPr>
            <a:xfrm>
              <a:off x="425466" y="2589092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ENTREGA AVANCE INFORME DE PROYECTO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¡No lo olviden!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"/>
          <p:cNvGrpSpPr/>
          <p:nvPr/>
        </p:nvGrpSpPr>
        <p:grpSpPr>
          <a:xfrm>
            <a:off x="233" y="1557194"/>
            <a:ext cx="9143531" cy="5111763"/>
            <a:chOff x="234" y="402"/>
            <a:chExt cx="9143531" cy="5111763"/>
          </a:xfrm>
        </p:grpSpPr>
        <p:sp>
          <p:nvSpPr>
            <p:cNvPr id="131" name="Google Shape;131;p3"/>
            <p:cNvSpPr/>
            <p:nvPr/>
          </p:nvSpPr>
          <p:spPr>
            <a:xfrm>
              <a:off x="3320845" y="402"/>
              <a:ext cx="5820581" cy="1613228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F6CECB">
                <a:alpha val="89411"/>
              </a:srgbClr>
            </a:solidFill>
            <a:ln cap="flat" cmpd="sng" w="12700">
              <a:solidFill>
                <a:srgbClr val="F6CE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320845" y="202056"/>
              <a:ext cx="5215621" cy="1209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Helvetica Neue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Lectura y escritura exploratorias</a:t>
              </a:r>
              <a:endParaRPr b="0" i="0" sz="1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Helvetica Neue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Habilidades y estrategias de lectura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Helvetica Neue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Géneros frecuentes del área disciplinar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Helvetica Neue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Estructura del Artículo de Investigación científica: La cita y la intertextualidad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Helvetica Neue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Estructura retórica de los géneros más frecuentes en Ingeniería y Ciencias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73" y="232666"/>
              <a:ext cx="3318272" cy="11487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58648" y="288741"/>
              <a:ext cx="3206122" cy="10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Helvetica Neue"/>
                <a:buNone/>
              </a:pPr>
              <a:r>
                <a:rPr b="1" i="1" lang="en-US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Unidad 1: Comprensión de textos técnicos:  estrategias de lectura académica  </a:t>
              </a:r>
              <a:endParaRPr b="1" i="1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40858" y="1731459"/>
              <a:ext cx="5702000" cy="1628039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F6CECB">
                <a:alpha val="89411"/>
              </a:srgbClr>
            </a:solidFill>
            <a:ln cap="flat" cmpd="sng" w="12700">
              <a:solidFill>
                <a:srgbClr val="F6CE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3440858" y="1934964"/>
              <a:ext cx="5091485" cy="1221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-66675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Lectura y escritura elaborativas</a:t>
              </a:r>
              <a:endParaRPr b="0" i="0" sz="10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Modos de organización del discurso: argumentación, exposición, narración y descripción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Coherencia y cohesión: marcadores discursivos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Edición: norma ortográfica del español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Normativa APA o equivalente para referencias bibliográficas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Escritura de los géneros más frecuentes en Plan Común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42" y="1876553"/>
              <a:ext cx="3439716" cy="13378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66450" y="1941861"/>
              <a:ext cx="3309100" cy="1207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Helvetica Neue"/>
                <a:buNone/>
              </a:pPr>
              <a:r>
                <a:rPr b="1" i="1" lang="en-US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Unidad 2: Producción de textos técnicos en Ingeniería y Ciencias: estrategias de escritura académica </a:t>
              </a:r>
              <a:endParaRPr b="0" i="0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29234" y="3477327"/>
              <a:ext cx="5714531" cy="1634838"/>
            </a:xfrm>
            <a:prstGeom prst="rightArrow">
              <a:avLst>
                <a:gd fmla="val 75000" name="adj1"/>
                <a:gd fmla="val 50000" name="adj2"/>
              </a:avLst>
            </a:prstGeom>
            <a:solidFill>
              <a:srgbClr val="F6CECB">
                <a:alpha val="89411"/>
              </a:srgbClr>
            </a:solidFill>
            <a:ln cap="flat" cmpd="sng" w="12700">
              <a:solidFill>
                <a:srgbClr val="F6CE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3429234" y="3681682"/>
              <a:ext cx="5101467" cy="12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-66675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Géneros orales y registro académico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Uso de Tic en una presentación oral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Dimensiones visuales y no verbales: multimodalidad de los textos académicos, científicos y profesionales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 presentación oral de trabajos y la negociación: la exposición y la argumentación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6675" lvl="1" marL="5715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Helvetica Neue"/>
                <a:buChar char="•"/>
              </a:pPr>
              <a:r>
                <a:rPr b="0" i="0" lang="en-US" sz="105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Estrategias de impostación de la voz y recursos prosódicos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34" y="3645121"/>
              <a:ext cx="3429000" cy="129925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63658" y="3708545"/>
              <a:ext cx="3302152" cy="1172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Helvetica Neue"/>
                <a:buNone/>
              </a:pPr>
              <a:r>
                <a:rPr b="1" i="1" lang="en-US" sz="16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Unidad 3: La difusión del conocimiento y de las ideas: estrategias de oralidad académica</a:t>
              </a:r>
              <a:endParaRPr b="0" i="1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43" name="Google Shape;143;p3"/>
          <p:cNvSpPr txBox="1"/>
          <p:nvPr/>
        </p:nvSpPr>
        <p:spPr>
          <a:xfrm>
            <a:off x="179512" y="391318"/>
            <a:ext cx="6167438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Recordando…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0250" y="295275"/>
            <a:ext cx="17145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210208" y="1081088"/>
            <a:ext cx="6167438" cy="593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Unidades de aprendizaje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09763" y="433545"/>
            <a:ext cx="8354890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Noto Sans Symbols"/>
              <a:buNone/>
            </a:pPr>
            <a:r>
              <a:rPr b="1" i="0" lang="en-US" sz="2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¿Qué se lee y escribe en el ámbito de la Ingeniería y las Ciencias?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4"/>
          <p:cNvCxnSpPr/>
          <p:nvPr/>
        </p:nvCxnSpPr>
        <p:spPr>
          <a:xfrm>
            <a:off x="1672558" y="1522292"/>
            <a:ext cx="58293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75" y="2926300"/>
            <a:ext cx="4091938" cy="2998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4"/>
          <p:cNvCxnSpPr/>
          <p:nvPr/>
        </p:nvCxnSpPr>
        <p:spPr>
          <a:xfrm>
            <a:off x="4587208" y="2596836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3804" y="3489345"/>
            <a:ext cx="4091938" cy="187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5"/>
          <p:cNvGrpSpPr/>
          <p:nvPr/>
        </p:nvGrpSpPr>
        <p:grpSpPr>
          <a:xfrm>
            <a:off x="683568" y="1844824"/>
            <a:ext cx="7488832" cy="4680520"/>
            <a:chOff x="0" y="0"/>
            <a:chExt cx="7488832" cy="4680520"/>
          </a:xfrm>
        </p:grpSpPr>
        <p:sp>
          <p:nvSpPr>
            <p:cNvPr id="161" name="Google Shape;161;p5"/>
            <p:cNvSpPr/>
            <p:nvPr/>
          </p:nvSpPr>
          <p:spPr>
            <a:xfrm>
              <a:off x="0" y="0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0" y="0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Informe de laboratorio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574286" y="0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2574286" y="0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Informe de proyecto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148572" y="0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5148572" y="0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Plan de negocios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0" y="1638182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0" y="1638182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Artículo de investigación Científica (AIC)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574286" y="1638182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2574286" y="1638182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Manuales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48572" y="1638182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5148572" y="1638182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Cartas de solicitud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0" y="3276364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0" y="3276364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Resumen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574286" y="3276364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74286" y="3276364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Ensayo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148572" y="3276364"/>
              <a:ext cx="2340260" cy="140415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5148572" y="3276364"/>
              <a:ext cx="2340260" cy="1404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Helvetica Neue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Presentación oral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0250" y="295275"/>
            <a:ext cx="17145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250825" y="187325"/>
            <a:ext cx="59053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Diversidad de géneros en Ingeniería y Ciencias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428625" y="1366838"/>
            <a:ext cx="8218488" cy="1631216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géneros discursivos </a:t>
            </a:r>
            <a:r>
              <a:rPr b="1" i="1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 tipos relativamente estables de enunciados que comparten características temáticas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i="1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estilísticas y estructurales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Los géneros discursivos se relacionan con los </a:t>
            </a:r>
            <a:r>
              <a:rPr b="0" i="0" lang="en-US" sz="20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diversos contextos sociales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los cuales las personas utilizan la lengua.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857250" y="4143375"/>
            <a:ext cx="3000375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Enunciados que pueden ser orales y/o escritos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4286250" y="4143375"/>
            <a:ext cx="4360863" cy="10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0" lIns="0" spcFirstLastPara="1" rIns="0" wrap="square" tIns="22675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“Las diversas esferas de la vida humana están todas relacionadas con el uso de la lengua” (Bajtín, 1982, p.248).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6"/>
          <p:cNvCxnSpPr/>
          <p:nvPr/>
        </p:nvCxnSpPr>
        <p:spPr>
          <a:xfrm rot="-5400000">
            <a:off x="1822450" y="3963988"/>
            <a:ext cx="357187" cy="158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6"/>
          <p:cNvCxnSpPr/>
          <p:nvPr/>
        </p:nvCxnSpPr>
        <p:spPr>
          <a:xfrm>
            <a:off x="2000250" y="3786188"/>
            <a:ext cx="4786313" cy="15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6"/>
          <p:cNvCxnSpPr/>
          <p:nvPr/>
        </p:nvCxnSpPr>
        <p:spPr>
          <a:xfrm rot="-5400000">
            <a:off x="6608763" y="3963988"/>
            <a:ext cx="357187" cy="15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6"/>
          <p:cNvCxnSpPr/>
          <p:nvPr/>
        </p:nvCxnSpPr>
        <p:spPr>
          <a:xfrm rot="10800000">
            <a:off x="4286250" y="2998054"/>
            <a:ext cx="0" cy="78813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250" y="295275"/>
            <a:ext cx="17145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250825" y="187325"/>
            <a:ext cx="6829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noción de género discursivo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609600" y="404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b="1" i="0" sz="4300" u="none" cap="none" strike="noStrike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16992" l="25255" r="52232" t="37109"/>
          <a:stretch/>
        </p:blipFill>
        <p:spPr>
          <a:xfrm>
            <a:off x="4000500" y="1071563"/>
            <a:ext cx="4643438" cy="51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357188" y="3000375"/>
            <a:ext cx="2571750" cy="1015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Diversos tipos de géneros discursivos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7"/>
          <p:cNvCxnSpPr/>
          <p:nvPr/>
        </p:nvCxnSpPr>
        <p:spPr>
          <a:xfrm>
            <a:off x="3071813" y="3357563"/>
            <a:ext cx="714375" cy="158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06" name="Google Shape;206;p7"/>
          <p:cNvSpPr/>
          <p:nvPr/>
        </p:nvSpPr>
        <p:spPr>
          <a:xfrm>
            <a:off x="4143375" y="4786313"/>
            <a:ext cx="4286250" cy="500062"/>
          </a:xfrm>
          <a:prstGeom prst="ellipse">
            <a:avLst/>
          </a:prstGeom>
          <a:noFill/>
          <a:ln cap="flat" cmpd="sng" w="4445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250" y="295275"/>
            <a:ext cx="17145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250825" y="187325"/>
            <a:ext cx="68294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Géneros discursivos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628105" y="1347550"/>
            <a:ext cx="3455988" cy="369332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Género Académico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571625" y="2178521"/>
            <a:ext cx="6000750" cy="1477328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Actividad </a:t>
            </a:r>
            <a:r>
              <a:rPr b="1" i="0" lang="en-US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construcción del texto propio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partir de </a:t>
            </a:r>
            <a:r>
              <a:rPr b="1" i="0" lang="en-US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textos ajenos (intertextualidad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que da lugar a un producto final fruto del desarrollo de distintas </a:t>
            </a:r>
            <a:r>
              <a:rPr b="1" i="0" lang="en-US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posiciones enunciativas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Estos tienen como objetivo último, la transmisión del conocimiento a otros.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00125" y="4893146"/>
            <a:ext cx="2643188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Géneros académicos son textos que </a:t>
            </a:r>
            <a:r>
              <a:rPr b="1" i="0" lang="en-US" sz="1800" u="sng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generan y divulgan conocimiento especializado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260975" y="4893146"/>
            <a:ext cx="2635248" cy="1477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Formas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relativamente estables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adoptan los textos para circular en la sociedad.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8"/>
          <p:cNvCxnSpPr/>
          <p:nvPr/>
        </p:nvCxnSpPr>
        <p:spPr>
          <a:xfrm>
            <a:off x="2428875" y="4393084"/>
            <a:ext cx="3857625" cy="1587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8"/>
          <p:cNvCxnSpPr/>
          <p:nvPr/>
        </p:nvCxnSpPr>
        <p:spPr>
          <a:xfrm rot="-5400000">
            <a:off x="2179637" y="4643909"/>
            <a:ext cx="498475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8"/>
          <p:cNvCxnSpPr/>
          <p:nvPr/>
        </p:nvCxnSpPr>
        <p:spPr>
          <a:xfrm rot="-5400000">
            <a:off x="6073775" y="4607396"/>
            <a:ext cx="427038" cy="1588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8"/>
          <p:cNvCxnSpPr/>
          <p:nvPr/>
        </p:nvCxnSpPr>
        <p:spPr>
          <a:xfrm flipH="1" rot="10800000">
            <a:off x="4356100" y="3655849"/>
            <a:ext cx="1" cy="738823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8"/>
          <p:cNvCxnSpPr/>
          <p:nvPr/>
        </p:nvCxnSpPr>
        <p:spPr>
          <a:xfrm flipH="1" rot="10800000">
            <a:off x="4356099" y="1732435"/>
            <a:ext cx="1" cy="446086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250" y="295275"/>
            <a:ext cx="1714500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/>
          <p:cNvPicPr preferRelativeResize="0"/>
          <p:nvPr/>
        </p:nvPicPr>
        <p:blipFill rotWithShape="1">
          <a:blip r:embed="rId3">
            <a:alphaModFix/>
          </a:blip>
          <a:srcRect b="0" l="29128" r="24168" t="21715"/>
          <a:stretch/>
        </p:blipFill>
        <p:spPr>
          <a:xfrm>
            <a:off x="0" y="0"/>
            <a:ext cx="5802313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/>
        </p:nvSpPr>
        <p:spPr>
          <a:xfrm>
            <a:off x="3071813" y="1000125"/>
            <a:ext cx="3143250" cy="400050"/>
          </a:xfrm>
          <a:prstGeom prst="rect">
            <a:avLst/>
          </a:prstGeom>
          <a:solidFill>
            <a:srgbClr val="F4F3E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de investigación</a:t>
            </a:r>
            <a:endParaRPr/>
          </a:p>
        </p:txBody>
      </p:sp>
      <p:sp>
        <p:nvSpPr>
          <p:cNvPr id="232" name="Google Shape;232;p42"/>
          <p:cNvSpPr txBox="1"/>
          <p:nvPr/>
        </p:nvSpPr>
        <p:spPr>
          <a:xfrm>
            <a:off x="177800" y="1930400"/>
            <a:ext cx="1857375" cy="646113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Presentación del tema</a:t>
            </a:r>
            <a:endParaRPr/>
          </a:p>
        </p:txBody>
      </p:sp>
      <p:sp>
        <p:nvSpPr>
          <p:cNvPr id="233" name="Google Shape;233;p42"/>
          <p:cNvSpPr txBox="1"/>
          <p:nvPr/>
        </p:nvSpPr>
        <p:spPr>
          <a:xfrm>
            <a:off x="2224088" y="2058988"/>
            <a:ext cx="1643062" cy="369887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234" name="Google Shape;234;p42"/>
          <p:cNvSpPr txBox="1"/>
          <p:nvPr/>
        </p:nvSpPr>
        <p:spPr>
          <a:xfrm>
            <a:off x="4083050" y="1890713"/>
            <a:ext cx="1643063" cy="646112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Materiales 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 </a:t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5856288" y="2058988"/>
            <a:ext cx="1500187" cy="369887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7553325" y="1908175"/>
            <a:ext cx="1428750" cy="646113"/>
          </a:xfrm>
          <a:prstGeom prst="rect">
            <a:avLst/>
          </a:prstGeom>
          <a:solidFill>
            <a:srgbClr val="FFE08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Discusión y comentarios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142875" y="2738438"/>
            <a:ext cx="1857375" cy="23082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desarrolla en más de una lengua, ayuda a la exploración sobre el tema del texto y da cuenta de los autores como una forma de validar la información</a:t>
            </a:r>
            <a:endParaRPr/>
          </a:p>
        </p:txBody>
      </p:sp>
      <p:sp>
        <p:nvSpPr>
          <p:cNvPr id="238" name="Google Shape;238;p42"/>
          <p:cNvSpPr txBox="1"/>
          <p:nvPr/>
        </p:nvSpPr>
        <p:spPr>
          <a:xfrm>
            <a:off x="2105025" y="2738438"/>
            <a:ext cx="1857375" cy="2554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dan  a conocer los conceptos teóricos, se delimita el tema, presentación del objetivo de investigación. Se establece la relevancia del tema</a:t>
            </a:r>
            <a:endParaRPr/>
          </a:p>
        </p:txBody>
      </p:sp>
      <p:sp>
        <p:nvSpPr>
          <p:cNvPr id="239" name="Google Shape;239;p42"/>
          <p:cNvSpPr txBox="1"/>
          <p:nvPr/>
        </p:nvSpPr>
        <p:spPr>
          <a:xfrm>
            <a:off x="4075113" y="2738438"/>
            <a:ext cx="1643062" cy="2800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presentan las herramientas, pasos, pruebas, muestras y otros antecedentes en base a los cuales se llevo a cabo la investigación</a:t>
            </a:r>
            <a:endParaRPr/>
          </a:p>
        </p:txBody>
      </p:sp>
      <p:sp>
        <p:nvSpPr>
          <p:cNvPr id="240" name="Google Shape;240;p42"/>
          <p:cNvSpPr txBox="1"/>
          <p:nvPr/>
        </p:nvSpPr>
        <p:spPr>
          <a:xfrm>
            <a:off x="5830888" y="2743200"/>
            <a:ext cx="1552575" cy="25542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presentan en orden los resultados. Hay uso de ejemplos, tablas y gráficos que permiten la comprensión  del tema</a:t>
            </a:r>
            <a:endParaRPr/>
          </a:p>
        </p:txBody>
      </p:sp>
      <p:sp>
        <p:nvSpPr>
          <p:cNvPr id="241" name="Google Shape;241;p42"/>
          <p:cNvSpPr txBox="1"/>
          <p:nvPr/>
        </p:nvSpPr>
        <p:spPr>
          <a:xfrm>
            <a:off x="7491413" y="2738438"/>
            <a:ext cx="1552575" cy="28003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presentan las conclusiones del tema, se retoma el objetivo y se contras-tan con otros aportes. Se desarrollan proyecciones</a:t>
            </a:r>
            <a:endParaRPr/>
          </a:p>
        </p:txBody>
      </p:sp>
      <p:cxnSp>
        <p:nvCxnSpPr>
          <p:cNvPr id="242" name="Google Shape;242;p42"/>
          <p:cNvCxnSpPr/>
          <p:nvPr/>
        </p:nvCxnSpPr>
        <p:spPr>
          <a:xfrm rot="-5400000">
            <a:off x="677863" y="1728788"/>
            <a:ext cx="357187" cy="15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42"/>
          <p:cNvCxnSpPr/>
          <p:nvPr/>
        </p:nvCxnSpPr>
        <p:spPr>
          <a:xfrm>
            <a:off x="857250" y="1533525"/>
            <a:ext cx="7286625" cy="158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42"/>
          <p:cNvCxnSpPr/>
          <p:nvPr/>
        </p:nvCxnSpPr>
        <p:spPr>
          <a:xfrm rot="10800000">
            <a:off x="8143875" y="1543050"/>
            <a:ext cx="0" cy="37306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42"/>
          <p:cNvCxnSpPr>
            <a:stCxn id="233" idx="0"/>
          </p:cNvCxnSpPr>
          <p:nvPr/>
        </p:nvCxnSpPr>
        <p:spPr>
          <a:xfrm rot="10800000">
            <a:off x="3034519" y="1546288"/>
            <a:ext cx="11100" cy="51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42"/>
          <p:cNvCxnSpPr/>
          <p:nvPr/>
        </p:nvCxnSpPr>
        <p:spPr>
          <a:xfrm rot="-5400000">
            <a:off x="4684713" y="1711325"/>
            <a:ext cx="357188" cy="158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42"/>
          <p:cNvCxnSpPr/>
          <p:nvPr/>
        </p:nvCxnSpPr>
        <p:spPr>
          <a:xfrm rot="10800000">
            <a:off x="6488113" y="1519238"/>
            <a:ext cx="0" cy="53975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8" name="Google Shape;24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4775" y="188913"/>
            <a:ext cx="2479675" cy="827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Rojo naranja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Rojo naranja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2019-07-18T00:41:39Z</dcterms:created>
  <dc:creator>Felipe Martínez</dc:creator>
</cp:coreProperties>
</file>