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71" r:id="rId5"/>
    <p:sldId id="272" r:id="rId6"/>
    <p:sldId id="273" r:id="rId7"/>
    <p:sldId id="275" r:id="rId8"/>
    <p:sldId id="258" r:id="rId9"/>
    <p:sldId id="259" r:id="rId10"/>
    <p:sldId id="262" r:id="rId11"/>
    <p:sldId id="276" r:id="rId12"/>
    <p:sldId id="260" r:id="rId13"/>
    <p:sldId id="263" r:id="rId14"/>
    <p:sldId id="277" r:id="rId15"/>
    <p:sldId id="278" r:id="rId16"/>
    <p:sldId id="267" r:id="rId17"/>
    <p:sldId id="266" r:id="rId18"/>
    <p:sldId id="283" r:id="rId19"/>
    <p:sldId id="282" r:id="rId20"/>
    <p:sldId id="286" r:id="rId21"/>
    <p:sldId id="285" r:id="rId22"/>
    <p:sldId id="284" r:id="rId23"/>
    <p:sldId id="287" r:id="rId24"/>
    <p:sldId id="288" r:id="rId25"/>
    <p:sldId id="289" r:id="rId26"/>
    <p:sldId id="290" r:id="rId27"/>
    <p:sldId id="291" r:id="rId28"/>
    <p:sldId id="292" r:id="rId29"/>
    <p:sldId id="279" r:id="rId30"/>
    <p:sldId id="280" r:id="rId31"/>
    <p:sldId id="281" r:id="rId32"/>
    <p:sldId id="268" r:id="rId33"/>
    <p:sldId id="269" r:id="rId34"/>
    <p:sldId id="265" r:id="rId35"/>
    <p:sldId id="264" r:id="rId3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9AC"/>
    <a:srgbClr val="5D47B9"/>
    <a:srgbClr val="EF1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2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827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0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342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51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78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322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032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78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885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42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AD344CE-1BE6-4EB9-9A1D-D9219F843428}" type="datetimeFigureOut">
              <a:rPr lang="es-CL" smtClean="0"/>
              <a:t>06-04-2021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6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17/06/relationships/model3d" Target="../media/model3d2.glb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xybZpaJTP4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UNIT7A  EDUCATION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Misscarosama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33A4CA-EEB7-44C9-9176-8EF6B842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1995">
            <a:off x="3784689" y="874343"/>
            <a:ext cx="4879841" cy="29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1097" y="276123"/>
            <a:ext cx="9720072" cy="986007"/>
          </a:xfrm>
        </p:spPr>
        <p:txBody>
          <a:bodyPr/>
          <a:lstStyle/>
          <a:p>
            <a:pPr algn="ctr"/>
            <a:r>
              <a:rPr lang="es-ES" dirty="0" err="1"/>
              <a:t>Tests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77848" y="1455739"/>
            <a:ext cx="8271457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last</a:t>
            </a:r>
            <a:r>
              <a:rPr lang="es-ES" sz="2400" dirty="0"/>
              <a:t> time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took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 </a:t>
            </a:r>
            <a:r>
              <a:rPr lang="es-ES" sz="2400" dirty="0" err="1"/>
              <a:t>Did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pass</a:t>
            </a:r>
            <a:r>
              <a:rPr lang="es-ES" sz="2400" dirty="0"/>
              <a:t> </a:t>
            </a: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fail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7" name="Marcador de contenido 3"/>
          <p:cNvSpPr txBox="1">
            <a:spLocks/>
          </p:cNvSpPr>
          <p:nvPr/>
        </p:nvSpPr>
        <p:spPr>
          <a:xfrm>
            <a:off x="611405" y="2466303"/>
            <a:ext cx="7573851" cy="8495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How</a:t>
            </a:r>
            <a:r>
              <a:rPr lang="es-ES" sz="2400" dirty="0"/>
              <a:t> 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feel</a:t>
            </a:r>
            <a:r>
              <a:rPr lang="es-ES" sz="2400" dirty="0"/>
              <a:t> </a:t>
            </a:r>
            <a:r>
              <a:rPr lang="es-ES" sz="2400" dirty="0" err="1"/>
              <a:t>before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take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8" name="Marcador de contenido 3"/>
          <p:cNvSpPr txBox="1">
            <a:spLocks/>
          </p:cNvSpPr>
          <p:nvPr/>
        </p:nvSpPr>
        <p:spPr>
          <a:xfrm>
            <a:off x="377848" y="3542117"/>
            <a:ext cx="7929025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What</a:t>
            </a:r>
            <a:r>
              <a:rPr lang="es-ES" sz="2400" dirty="0"/>
              <a:t> 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usually</a:t>
            </a:r>
            <a:r>
              <a:rPr lang="es-ES" sz="2400" dirty="0"/>
              <a:t> do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night</a:t>
            </a:r>
            <a:r>
              <a:rPr lang="es-ES" sz="2400" dirty="0"/>
              <a:t> </a:t>
            </a:r>
            <a:r>
              <a:rPr lang="es-ES" sz="2400" dirty="0" err="1"/>
              <a:t>before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9" name="Marcador de contenido 3"/>
          <p:cNvSpPr txBox="1">
            <a:spLocks/>
          </p:cNvSpPr>
          <p:nvPr/>
        </p:nvSpPr>
        <p:spPr>
          <a:xfrm>
            <a:off x="2897747" y="4585306"/>
            <a:ext cx="8848858" cy="8495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ever</a:t>
            </a:r>
            <a:r>
              <a:rPr lang="es-ES" sz="2400" dirty="0"/>
              <a:t> </a:t>
            </a:r>
            <a:r>
              <a:rPr lang="es-ES" sz="2400" dirty="0" err="1"/>
              <a:t>failed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thought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had</a:t>
            </a:r>
            <a:r>
              <a:rPr lang="es-ES" sz="2400" dirty="0"/>
              <a:t> </a:t>
            </a:r>
            <a:r>
              <a:rPr lang="es-ES" sz="2400" dirty="0" err="1"/>
              <a:t>passed</a:t>
            </a:r>
            <a:r>
              <a:rPr lang="es-ES" sz="2400" dirty="0"/>
              <a:t> (</a:t>
            </a:r>
            <a:r>
              <a:rPr lang="es-ES" sz="2400" dirty="0" err="1"/>
              <a:t>or</a:t>
            </a:r>
            <a:r>
              <a:rPr lang="es-ES" sz="2400" dirty="0"/>
              <a:t> vice versa)?</a:t>
            </a:r>
            <a:endParaRPr lang="es-CL" sz="2400" dirty="0"/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377848" y="5661119"/>
            <a:ext cx="7929025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most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test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ever</a:t>
            </a:r>
            <a:r>
              <a:rPr lang="es-ES" sz="2400" dirty="0"/>
              <a:t> </a:t>
            </a:r>
            <a:r>
              <a:rPr lang="es-ES" sz="2400" dirty="0" err="1"/>
              <a:t>taken</a:t>
            </a:r>
            <a:r>
              <a:rPr lang="es-ES" sz="2400" dirty="0"/>
              <a:t>?</a:t>
            </a:r>
            <a:endParaRPr lang="es-CL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6199AB-25D3-499A-8A36-F55FB086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812" y="276123"/>
            <a:ext cx="3487041" cy="3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563C2-F3D7-4BC0-95BC-1C17A8EF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91184"/>
          </a:xfrm>
        </p:spPr>
        <p:txBody>
          <a:bodyPr/>
          <a:lstStyle/>
          <a:p>
            <a:pPr algn="ctr"/>
            <a:r>
              <a:rPr lang="es-CL" dirty="0" err="1"/>
              <a:t>tests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4B2DED-CC0B-4EC8-A338-0762075C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24050" y="2172351"/>
            <a:ext cx="6419096" cy="2513297"/>
          </a:xfrm>
          <a:prstGeom prst="rect">
            <a:avLst/>
          </a:prstGeom>
        </p:spPr>
      </p:pic>
      <p:pic>
        <p:nvPicPr>
          <p:cNvPr id="6" name="11 Pista 11">
            <a:hlinkClick r:id="" action="ppaction://media"/>
            <a:extLst>
              <a:ext uri="{FF2B5EF4-FFF2-40B4-BE49-F238E27FC236}">
                <a16:creationId xmlns:a16="http://schemas.microsoft.com/office/drawing/2014/main" id="{0479DEE1-0898-49E7-99ED-E43AAAE67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8150" y="1539875"/>
            <a:ext cx="406400" cy="406400"/>
          </a:xfrm>
          <a:prstGeom prst="rect">
            <a:avLst/>
          </a:prstGeom>
        </p:spPr>
      </p:pic>
      <p:pic>
        <p:nvPicPr>
          <p:cNvPr id="7" name="12 Pista 12">
            <a:hlinkClick r:id="" action="ppaction://media"/>
            <a:extLst>
              <a:ext uri="{FF2B5EF4-FFF2-40B4-BE49-F238E27FC236}">
                <a16:creationId xmlns:a16="http://schemas.microsoft.com/office/drawing/2014/main" id="{14E1326B-3512-437C-AAAB-CE2183ABF3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2955925" y="5181599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443" y="412124"/>
            <a:ext cx="11031875" cy="621727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S" sz="4000" b="1" dirty="0" err="1">
                <a:solidFill>
                  <a:srgbClr val="7030A0"/>
                </a:solidFill>
              </a:rPr>
              <a:t>If</a:t>
            </a:r>
            <a:r>
              <a:rPr lang="es-ES" sz="4000" dirty="0"/>
              <a:t> I </a:t>
            </a:r>
            <a:r>
              <a:rPr lang="es-ES" sz="4000" b="1" dirty="0" err="1">
                <a:solidFill>
                  <a:srgbClr val="7030A0"/>
                </a:solidFill>
              </a:rPr>
              <a:t>don´t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pass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dirty="0" err="1"/>
              <a:t>the</a:t>
            </a:r>
            <a:r>
              <a:rPr lang="es-ES" sz="4000" dirty="0"/>
              <a:t> test, </a:t>
            </a:r>
            <a:r>
              <a:rPr lang="es-ES" sz="4000" dirty="0" err="1"/>
              <a:t>my</a:t>
            </a:r>
            <a:r>
              <a:rPr lang="es-ES" sz="4000" dirty="0"/>
              <a:t> </a:t>
            </a:r>
            <a:r>
              <a:rPr lang="es-ES" sz="4000" dirty="0" err="1"/>
              <a:t>parents</a:t>
            </a:r>
            <a:r>
              <a:rPr lang="es-ES" sz="4000" dirty="0"/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will</a:t>
            </a:r>
            <a:r>
              <a:rPr lang="es-ES" sz="4000" dirty="0"/>
              <a:t> </a:t>
            </a:r>
            <a:r>
              <a:rPr lang="es-ES" sz="4000" dirty="0" err="1"/>
              <a:t>kill</a:t>
            </a:r>
            <a:r>
              <a:rPr lang="es-ES" sz="4000" dirty="0"/>
              <a:t> me.</a:t>
            </a:r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</a:t>
            </a:r>
          </a:p>
          <a:p>
            <a:pPr marL="0" indent="0">
              <a:buNone/>
            </a:pPr>
            <a:r>
              <a:rPr lang="es-ES" sz="4000" dirty="0"/>
              <a:t>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s-ES" sz="4000" dirty="0"/>
              <a:t>                         </a:t>
            </a:r>
            <a:r>
              <a:rPr lang="es-ES" sz="4000" dirty="0" err="1"/>
              <a:t>My</a:t>
            </a:r>
            <a:r>
              <a:rPr lang="es-ES" sz="4000" dirty="0"/>
              <a:t> </a:t>
            </a:r>
            <a:r>
              <a:rPr lang="es-ES" sz="4000" dirty="0" err="1"/>
              <a:t>parents</a:t>
            </a:r>
            <a:r>
              <a:rPr lang="es-ES" sz="4000" dirty="0"/>
              <a:t> </a:t>
            </a:r>
            <a:r>
              <a:rPr lang="es-ES" sz="4000" dirty="0" err="1"/>
              <a:t>will</a:t>
            </a:r>
            <a:r>
              <a:rPr lang="es-ES" sz="4000" dirty="0"/>
              <a:t> </a:t>
            </a:r>
            <a:r>
              <a:rPr lang="es-ES" sz="4000" dirty="0" err="1"/>
              <a:t>kill</a:t>
            </a:r>
            <a:r>
              <a:rPr lang="es-ES" sz="4000" dirty="0"/>
              <a:t> me </a:t>
            </a:r>
            <a:r>
              <a:rPr lang="es-ES" sz="4000" dirty="0" err="1"/>
              <a:t>if</a:t>
            </a:r>
            <a:r>
              <a:rPr lang="es-ES" sz="4000" dirty="0"/>
              <a:t> I </a:t>
            </a:r>
            <a:r>
              <a:rPr lang="es-ES" sz="4000" dirty="0" err="1"/>
              <a:t>don´t</a:t>
            </a:r>
            <a:r>
              <a:rPr lang="es-ES" sz="4000" dirty="0"/>
              <a:t> </a:t>
            </a:r>
            <a:r>
              <a:rPr lang="es-ES" sz="4000" dirty="0" err="1"/>
              <a:t>pass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test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</a:t>
            </a:r>
          </a:p>
          <a:p>
            <a:pPr marL="0" indent="0">
              <a:buNone/>
            </a:pPr>
            <a:r>
              <a:rPr lang="es-ES" sz="4000" dirty="0"/>
              <a:t>                                        FIRST CONDITIONAL</a:t>
            </a:r>
          </a:p>
          <a:p>
            <a:pPr algn="ctr"/>
            <a:r>
              <a:rPr lang="es-ES" sz="4000" dirty="0"/>
              <a:t> </a:t>
            </a:r>
            <a:endParaRPr lang="es-CL" sz="40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3585389" y="844879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 rot="16200000">
            <a:off x="7695754" y="844878"/>
            <a:ext cx="517345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2723599" y="150463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Present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7032056" y="150463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Will-can-</a:t>
            </a:r>
            <a:r>
              <a:rPr lang="es-ES" sz="2400" b="1" dirty="0" err="1"/>
              <a:t>may</a:t>
            </a:r>
            <a:r>
              <a:rPr lang="es-ES" sz="2400" b="1" dirty="0"/>
              <a:t>/</a:t>
            </a:r>
            <a:r>
              <a:rPr lang="es-ES" sz="2400" b="1" dirty="0" err="1"/>
              <a:t>Imperative</a:t>
            </a:r>
            <a:endParaRPr lang="es-CL" sz="2400" b="1" dirty="0"/>
          </a:p>
        </p:txBody>
      </p:sp>
      <p:sp>
        <p:nvSpPr>
          <p:cNvPr id="9" name="Flecha abajo 8"/>
          <p:cNvSpPr/>
          <p:nvPr/>
        </p:nvSpPr>
        <p:spPr>
          <a:xfrm>
            <a:off x="5291536" y="4298744"/>
            <a:ext cx="1326524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5CC838-0EA1-4F2C-91B8-A2C53593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0" y="1395563"/>
            <a:ext cx="1506284" cy="1617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7C8876-17DF-42B0-80C7-1D2C10A1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908" y="1295304"/>
            <a:ext cx="1717605" cy="17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914" y="412124"/>
            <a:ext cx="11281892" cy="58972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4000" b="1" dirty="0">
                <a:solidFill>
                  <a:srgbClr val="7030A0"/>
                </a:solidFill>
              </a:rPr>
              <a:t>As </a:t>
            </a:r>
            <a:r>
              <a:rPr lang="es-ES" sz="4000" b="1" dirty="0" err="1">
                <a:solidFill>
                  <a:srgbClr val="7030A0"/>
                </a:solidFill>
              </a:rPr>
              <a:t>soon</a:t>
            </a:r>
            <a:r>
              <a:rPr lang="es-ES" sz="4000" b="1" dirty="0">
                <a:solidFill>
                  <a:srgbClr val="7030A0"/>
                </a:solidFill>
              </a:rPr>
              <a:t> as         </a:t>
            </a:r>
            <a:r>
              <a:rPr lang="es-ES" sz="4000" dirty="0"/>
              <a:t>I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pass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dirty="0" err="1"/>
              <a:t>the</a:t>
            </a:r>
            <a:r>
              <a:rPr lang="es-ES" sz="4000" dirty="0"/>
              <a:t> test, I </a:t>
            </a:r>
            <a:r>
              <a:rPr lang="es-ES" sz="4000" b="1" dirty="0" err="1">
                <a:solidFill>
                  <a:srgbClr val="7030A0"/>
                </a:solidFill>
              </a:rPr>
              <a:t>will</a:t>
            </a:r>
            <a:r>
              <a:rPr lang="es-ES" sz="4000" dirty="0"/>
              <a:t> </a:t>
            </a:r>
            <a:r>
              <a:rPr lang="es-ES" sz="4000" dirty="0" err="1"/>
              <a:t>celebrate</a:t>
            </a:r>
            <a:r>
              <a:rPr lang="es-ES" sz="4000" dirty="0"/>
              <a:t>. </a:t>
            </a:r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                      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                        FUTURE TIME CLAUSES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endParaRPr lang="es-ES" sz="4000" dirty="0"/>
          </a:p>
          <a:p>
            <a:pPr algn="ctr"/>
            <a:r>
              <a:rPr lang="es-ES" sz="4000" dirty="0"/>
              <a:t> </a:t>
            </a:r>
            <a:endParaRPr lang="es-CL" sz="40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5343637" y="927469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 rot="16200000">
            <a:off x="8132267" y="927469"/>
            <a:ext cx="517345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4582898" y="1527822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Present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7512794" y="154636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Will</a:t>
            </a:r>
            <a:endParaRPr lang="es-CL" sz="2400" b="1" dirty="0"/>
          </a:p>
        </p:txBody>
      </p:sp>
      <p:sp>
        <p:nvSpPr>
          <p:cNvPr id="8" name="Flecha derecha 7"/>
          <p:cNvSpPr/>
          <p:nvPr/>
        </p:nvSpPr>
        <p:spPr>
          <a:xfrm rot="16200000">
            <a:off x="2204992" y="927470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1393348" y="1607477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Time </a:t>
            </a:r>
            <a:r>
              <a:rPr lang="es-ES" sz="2400" b="1" dirty="0" err="1"/>
              <a:t>markers</a:t>
            </a:r>
            <a:endParaRPr lang="es-CL" sz="2400" b="1" dirty="0"/>
          </a:p>
        </p:txBody>
      </p:sp>
      <p:sp>
        <p:nvSpPr>
          <p:cNvPr id="2" name="Flecha abajo 1"/>
          <p:cNvSpPr/>
          <p:nvPr/>
        </p:nvSpPr>
        <p:spPr>
          <a:xfrm>
            <a:off x="2184128" y="2667439"/>
            <a:ext cx="484632" cy="60968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/>
          <p:cNvSpPr/>
          <p:nvPr/>
        </p:nvSpPr>
        <p:spPr>
          <a:xfrm>
            <a:off x="1490648" y="3406301"/>
            <a:ext cx="2046324" cy="2125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/>
              <a:t>When</a:t>
            </a:r>
            <a:r>
              <a:rPr lang="es-ES" sz="2800" b="1" dirty="0"/>
              <a:t> </a:t>
            </a:r>
          </a:p>
          <a:p>
            <a:pPr algn="ctr"/>
            <a:r>
              <a:rPr lang="es-ES" sz="2800" b="1" dirty="0" err="1"/>
              <a:t>Until</a:t>
            </a:r>
            <a:endParaRPr lang="es-ES" sz="2800" b="1" dirty="0"/>
          </a:p>
          <a:p>
            <a:pPr algn="ctr"/>
            <a:r>
              <a:rPr lang="es-ES" sz="2800" b="1" dirty="0" err="1"/>
              <a:t>Before</a:t>
            </a:r>
            <a:endParaRPr lang="es-ES" sz="2800" b="1" dirty="0"/>
          </a:p>
          <a:p>
            <a:pPr algn="ctr"/>
            <a:r>
              <a:rPr lang="es-ES" sz="2800" b="1" dirty="0" err="1"/>
              <a:t>After</a:t>
            </a:r>
            <a:endParaRPr lang="es-CL" sz="2800" b="1" dirty="0"/>
          </a:p>
        </p:txBody>
      </p:sp>
      <p:sp>
        <p:nvSpPr>
          <p:cNvPr id="12" name="Flecha derecha 11"/>
          <p:cNvSpPr/>
          <p:nvPr/>
        </p:nvSpPr>
        <p:spPr>
          <a:xfrm>
            <a:off x="4479658" y="3753643"/>
            <a:ext cx="1122651" cy="104541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EC5F46-835F-4D02-B2A5-96AA2377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47" y="4850409"/>
            <a:ext cx="6706559" cy="16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2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F6EF46D-9977-4C4D-B877-1EF25D41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19734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4780E67-E92A-4789-AAC0-DCF581945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753" y="1504950"/>
            <a:ext cx="4494588" cy="50397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AEF971-25B5-4EA0-9B99-4D7A5CA7F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209"/>
            <a:ext cx="5206634" cy="49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B0DAE-EBC1-4024-ADB6-798988DC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FB0081-0584-47CA-AAB9-A520AEB23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1" y="269220"/>
            <a:ext cx="4695824" cy="6500202"/>
          </a:xfrm>
        </p:spPr>
      </p:pic>
    </p:spTree>
    <p:extLst>
      <p:ext uri="{BB962C8B-B14F-4D97-AF65-F5344CB8AC3E}">
        <p14:creationId xmlns:p14="http://schemas.microsoft.com/office/powerpoint/2010/main" val="498858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47370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65" y="1532586"/>
            <a:ext cx="4689797" cy="4874132"/>
          </a:xfrm>
        </p:spPr>
      </p:pic>
    </p:spTree>
    <p:extLst>
      <p:ext uri="{BB962C8B-B14F-4D97-AF65-F5344CB8AC3E}">
        <p14:creationId xmlns:p14="http://schemas.microsoft.com/office/powerpoint/2010/main" val="956157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3612266" cy="882976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8" y="208017"/>
            <a:ext cx="3915177" cy="6596670"/>
          </a:xfrm>
        </p:spPr>
      </p:pic>
    </p:spTree>
    <p:extLst>
      <p:ext uri="{BB962C8B-B14F-4D97-AF65-F5344CB8AC3E}">
        <p14:creationId xmlns:p14="http://schemas.microsoft.com/office/powerpoint/2010/main" val="13254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F4587F-9742-4134-867A-AD86ABDD17EE}"/>
              </a:ext>
            </a:extLst>
          </p:cNvPr>
          <p:cNvSpPr/>
          <p:nvPr/>
        </p:nvSpPr>
        <p:spPr>
          <a:xfrm rot="20665436">
            <a:off x="342649" y="1764700"/>
            <a:ext cx="106718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would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didn´t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in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Beauchef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9B9EC2-D6DD-406C-8287-0AB3BE5FD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96" y="3429000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B9C57-B152-44D2-AAB3-2926C0A0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506896"/>
            <a:ext cx="9720073" cy="5802464"/>
          </a:xfrm>
        </p:spPr>
        <p:txBody>
          <a:bodyPr>
            <a:normAutofit lnSpcReduction="10000"/>
          </a:bodyPr>
          <a:lstStyle/>
          <a:p>
            <a:pPr algn="ctr"/>
            <a:r>
              <a:rPr lang="es-CL" sz="4000" b="1" dirty="0" err="1">
                <a:solidFill>
                  <a:srgbClr val="5D47B9"/>
                </a:solidFill>
              </a:rPr>
              <a:t>If</a:t>
            </a:r>
            <a:r>
              <a:rPr lang="es-CL" sz="3600" dirty="0"/>
              <a:t> I </a:t>
            </a:r>
            <a:r>
              <a:rPr lang="es-CL" sz="3600" b="1" dirty="0" err="1">
                <a:solidFill>
                  <a:srgbClr val="5D47B9"/>
                </a:solidFill>
              </a:rPr>
              <a:t>didn´t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b="1" dirty="0" err="1">
                <a:solidFill>
                  <a:srgbClr val="5D47B9"/>
                </a:solidFill>
              </a:rPr>
              <a:t>study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dirty="0"/>
              <a:t>in </a:t>
            </a:r>
            <a:r>
              <a:rPr lang="es-CL" sz="3600" dirty="0" err="1"/>
              <a:t>Beauchef</a:t>
            </a:r>
            <a:r>
              <a:rPr lang="es-CL" sz="3600" dirty="0"/>
              <a:t>, I </a:t>
            </a:r>
            <a:r>
              <a:rPr lang="es-CL" sz="3600" b="1" dirty="0" err="1">
                <a:solidFill>
                  <a:srgbClr val="5D47B9"/>
                </a:solidFill>
              </a:rPr>
              <a:t>would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dirty="0" err="1"/>
              <a:t>study</a:t>
            </a:r>
            <a:r>
              <a:rPr lang="es-CL" sz="3600" dirty="0"/>
              <a:t> </a:t>
            </a:r>
            <a:r>
              <a:rPr lang="es-CL" sz="3600" dirty="0" err="1"/>
              <a:t>cooking</a:t>
            </a:r>
            <a:r>
              <a:rPr lang="es-CL" sz="3600" dirty="0"/>
              <a:t>.</a:t>
            </a:r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r>
              <a:rPr lang="es-CL" sz="3600" dirty="0"/>
              <a:t>I </a:t>
            </a:r>
            <a:r>
              <a:rPr lang="es-CL" sz="3600" dirty="0" err="1"/>
              <a:t>would</a:t>
            </a:r>
            <a:r>
              <a:rPr lang="es-CL" sz="3600" dirty="0"/>
              <a:t> </a:t>
            </a:r>
            <a:r>
              <a:rPr lang="es-CL" sz="3600" dirty="0" err="1"/>
              <a:t>study</a:t>
            </a:r>
            <a:r>
              <a:rPr lang="es-CL" sz="3600" dirty="0"/>
              <a:t> </a:t>
            </a:r>
            <a:r>
              <a:rPr lang="es-CL" sz="3600" dirty="0" err="1"/>
              <a:t>cooking</a:t>
            </a:r>
            <a:r>
              <a:rPr lang="es-CL" sz="3600" dirty="0"/>
              <a:t>, </a:t>
            </a:r>
            <a:r>
              <a:rPr lang="es-CL" sz="3600" dirty="0" err="1"/>
              <a:t>If</a:t>
            </a:r>
            <a:r>
              <a:rPr lang="es-CL" sz="3600" dirty="0"/>
              <a:t> I </a:t>
            </a:r>
            <a:r>
              <a:rPr lang="es-CL" sz="3600" dirty="0" err="1"/>
              <a:t>didn´t</a:t>
            </a:r>
            <a:r>
              <a:rPr lang="es-CL" sz="3600" dirty="0"/>
              <a:t> </a:t>
            </a:r>
            <a:r>
              <a:rPr lang="es-CL" sz="3600" dirty="0" err="1"/>
              <a:t>study</a:t>
            </a:r>
            <a:r>
              <a:rPr lang="es-CL" sz="3600" dirty="0"/>
              <a:t> in </a:t>
            </a:r>
            <a:r>
              <a:rPr lang="es-CL" sz="3600" dirty="0" err="1"/>
              <a:t>Beauchef</a:t>
            </a:r>
            <a:r>
              <a:rPr lang="es-CL" sz="3600" dirty="0"/>
              <a:t>.</a:t>
            </a:r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r>
              <a:rPr lang="es-CL" sz="3600" dirty="0"/>
              <a:t>SECOND CONDITIONAL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38B662-338F-46A5-A8B8-4DF1FDCF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49" y="1239452"/>
            <a:ext cx="536494" cy="5425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4F6736-A0D9-4F90-B606-A73C6F9C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92" y="1239451"/>
            <a:ext cx="536494" cy="5425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2B994A5-B808-4480-8DD9-AC1EE79B5CE2}"/>
              </a:ext>
            </a:extLst>
          </p:cNvPr>
          <p:cNvSpPr/>
          <p:nvPr/>
        </p:nvSpPr>
        <p:spPr>
          <a:xfrm>
            <a:off x="1824834" y="1916764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Past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AC8D88-DCCA-4747-97AC-B8E58943D970}"/>
              </a:ext>
            </a:extLst>
          </p:cNvPr>
          <p:cNvSpPr/>
          <p:nvPr/>
        </p:nvSpPr>
        <p:spPr>
          <a:xfrm>
            <a:off x="6527156" y="2012321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Would</a:t>
            </a:r>
            <a:r>
              <a:rPr lang="es-ES" sz="2400" b="1" dirty="0"/>
              <a:t>/</a:t>
            </a:r>
            <a:r>
              <a:rPr lang="es-ES" sz="2400" b="1" dirty="0" err="1"/>
              <a:t>Could</a:t>
            </a:r>
            <a:r>
              <a:rPr lang="es-ES" sz="2400" b="1" dirty="0"/>
              <a:t>/</a:t>
            </a:r>
          </a:p>
          <a:p>
            <a:pPr algn="ctr"/>
            <a:r>
              <a:rPr lang="es-ES" sz="2400" b="1" dirty="0" err="1"/>
              <a:t>Might</a:t>
            </a:r>
            <a:endParaRPr lang="es-CL" sz="24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3504C5-06A2-4A04-A165-87D2AD10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637" y="1421295"/>
            <a:ext cx="1807058" cy="18070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C578DA-2D87-459B-833D-610CB805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3" y="1611250"/>
            <a:ext cx="1505843" cy="16155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B1B8E3-4487-46AC-AE76-5C9B9A8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111" y="4406966"/>
            <a:ext cx="139610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E8C0EE-EC16-4A5F-8278-5A24066A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5215">
            <a:off x="7205638" y="1514474"/>
            <a:ext cx="4392549" cy="439254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9B90D2F-46FB-4C72-839D-4EF2DFEA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3DC496-F3DF-428E-A0BD-1EAB04AFE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4890">
            <a:off x="609600" y="500100"/>
            <a:ext cx="6202945" cy="55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B0AD1-ED0C-4F34-ADCF-87D8AD714875}"/>
              </a:ext>
            </a:extLst>
          </p:cNvPr>
          <p:cNvSpPr txBox="1"/>
          <p:nvPr/>
        </p:nvSpPr>
        <p:spPr>
          <a:xfrm>
            <a:off x="2464905" y="1013792"/>
            <a:ext cx="6877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b="1" dirty="0"/>
              <a:t>HEY! WATCH OUT</a:t>
            </a:r>
          </a:p>
          <a:p>
            <a:pPr algn="ctr"/>
            <a:r>
              <a:rPr lang="es-CL" sz="5400" b="1" dirty="0"/>
              <a:t>BE CAREFUL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E6CB29-C536-4BD6-ABC2-54207E42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84" y="2768118"/>
            <a:ext cx="3090632" cy="30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3E05B-F538-4CA5-8709-9AAD2D9E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74619"/>
          </a:xfrm>
        </p:spPr>
        <p:txBody>
          <a:bodyPr/>
          <a:lstStyle/>
          <a:p>
            <a:r>
              <a:rPr lang="es-CL" dirty="0"/>
              <a:t>SPECIAL CASE IN SECOND CONDITIONAL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3375F4-8423-4452-877D-38FD2220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59835"/>
            <a:ext cx="10594715" cy="4649525"/>
          </a:xfrm>
        </p:spPr>
        <p:txBody>
          <a:bodyPr/>
          <a:lstStyle/>
          <a:p>
            <a:endParaRPr lang="es-CL" dirty="0"/>
          </a:p>
          <a:p>
            <a:pPr algn="ctr"/>
            <a:r>
              <a:rPr lang="es-CL" sz="2800" dirty="0" err="1"/>
              <a:t>If</a:t>
            </a:r>
            <a:r>
              <a:rPr lang="es-CL" sz="2800" dirty="0"/>
              <a:t> I </a:t>
            </a:r>
            <a:r>
              <a:rPr lang="es-CL" sz="3200" b="1" dirty="0" err="1">
                <a:solidFill>
                  <a:srgbClr val="5D47B9"/>
                </a:solidFill>
              </a:rPr>
              <a:t>was</a:t>
            </a:r>
            <a:r>
              <a:rPr lang="es-CL" sz="2800" dirty="0"/>
              <a:t> </a:t>
            </a:r>
            <a:r>
              <a:rPr lang="es-CL" sz="2800" dirty="0" err="1"/>
              <a:t>younger</a:t>
            </a:r>
            <a:r>
              <a:rPr lang="es-CL" sz="2800" dirty="0"/>
              <a:t>, I </a:t>
            </a:r>
            <a:r>
              <a:rPr lang="es-CL" sz="2800" dirty="0" err="1"/>
              <a:t>would</a:t>
            </a:r>
            <a:r>
              <a:rPr lang="es-CL" sz="2800" dirty="0"/>
              <a:t>  </a:t>
            </a:r>
            <a:r>
              <a:rPr lang="es-CL" sz="2800" dirty="0" err="1"/>
              <a:t>travel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</a:t>
            </a:r>
            <a:r>
              <a:rPr lang="es-CL" sz="2800" dirty="0" err="1"/>
              <a:t>live</a:t>
            </a:r>
            <a:r>
              <a:rPr lang="es-CL" sz="2800" dirty="0"/>
              <a:t> in </a:t>
            </a:r>
            <a:r>
              <a:rPr lang="es-CL" sz="2800" dirty="0" err="1"/>
              <a:t>another</a:t>
            </a:r>
            <a:r>
              <a:rPr lang="es-CL" sz="2800" dirty="0"/>
              <a:t> country.</a:t>
            </a:r>
          </a:p>
          <a:p>
            <a:pPr algn="ctr"/>
            <a:endParaRPr lang="es-CL" sz="2800" dirty="0"/>
          </a:p>
          <a:p>
            <a:pPr algn="ctr"/>
            <a:r>
              <a:rPr lang="es-CL" sz="2800" dirty="0" err="1"/>
              <a:t>If</a:t>
            </a:r>
            <a:r>
              <a:rPr lang="es-CL" sz="2800" dirty="0"/>
              <a:t> I </a:t>
            </a:r>
            <a:r>
              <a:rPr lang="es-CL" sz="2800" b="1" dirty="0" err="1">
                <a:solidFill>
                  <a:srgbClr val="5D47B9"/>
                </a:solidFill>
              </a:rPr>
              <a:t>were</a:t>
            </a:r>
            <a:r>
              <a:rPr lang="es-CL" sz="2800" b="1" dirty="0">
                <a:solidFill>
                  <a:srgbClr val="5D47B9"/>
                </a:solidFill>
              </a:rPr>
              <a:t> </a:t>
            </a:r>
            <a:r>
              <a:rPr lang="es-CL" sz="2800" dirty="0" err="1"/>
              <a:t>younger</a:t>
            </a:r>
            <a:r>
              <a:rPr lang="es-CL" sz="2800" dirty="0"/>
              <a:t> , I </a:t>
            </a:r>
            <a:r>
              <a:rPr lang="es-CL" sz="2800" dirty="0" err="1"/>
              <a:t>would</a:t>
            </a:r>
            <a:r>
              <a:rPr lang="es-CL" sz="2800" dirty="0"/>
              <a:t> </a:t>
            </a:r>
            <a:r>
              <a:rPr lang="es-CL" sz="2800" dirty="0" err="1"/>
              <a:t>travel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</a:t>
            </a:r>
            <a:r>
              <a:rPr lang="es-CL" sz="2800" dirty="0" err="1"/>
              <a:t>live</a:t>
            </a:r>
            <a:r>
              <a:rPr lang="es-CL" sz="2800" dirty="0"/>
              <a:t> in </a:t>
            </a:r>
            <a:r>
              <a:rPr lang="es-CL" sz="2800" dirty="0" err="1"/>
              <a:t>another</a:t>
            </a:r>
            <a:r>
              <a:rPr lang="es-CL" sz="2800" dirty="0"/>
              <a:t> country.</a:t>
            </a:r>
          </a:p>
          <a:p>
            <a:pPr marL="0" indent="0" algn="ctr">
              <a:buNone/>
            </a:pPr>
            <a:endParaRPr lang="es-CL" sz="2800" dirty="0"/>
          </a:p>
          <a:p>
            <a:pPr marL="0" indent="0" algn="ctr">
              <a:buNone/>
            </a:pPr>
            <a:r>
              <a:rPr lang="es-CL" sz="2800" dirty="0" err="1"/>
              <a:t>Both</a:t>
            </a:r>
            <a:r>
              <a:rPr lang="es-CL" sz="2800" dirty="0"/>
              <a:t> are </a:t>
            </a:r>
            <a:r>
              <a:rPr lang="es-CL" sz="2800" dirty="0" err="1"/>
              <a:t>correct</a:t>
            </a:r>
            <a:r>
              <a:rPr lang="es-CL" sz="2800" dirty="0"/>
              <a:t>!!</a:t>
            </a:r>
          </a:p>
          <a:p>
            <a:pPr algn="ctr"/>
            <a:endParaRPr lang="es-CL" sz="28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Emoji de pulgares hacia arriba">
                <a:extLst>
                  <a:ext uri="{FF2B5EF4-FFF2-40B4-BE49-F238E27FC236}">
                    <a16:creationId xmlns:a16="http://schemas.microsoft.com/office/drawing/2014/main" id="{B2411BD3-A88A-4F97-A356-344F1B2666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7494724"/>
                  </p:ext>
                </p:extLst>
              </p:nvPr>
            </p:nvGraphicFramePr>
            <p:xfrm>
              <a:off x="10760368" y="1879849"/>
              <a:ext cx="874642" cy="9191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74642" cy="919117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484899" ay="395175" az="5599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Emoji de pulgares hacia arriba">
                <a:extLst>
                  <a:ext uri="{FF2B5EF4-FFF2-40B4-BE49-F238E27FC236}">
                    <a16:creationId xmlns:a16="http://schemas.microsoft.com/office/drawing/2014/main" id="{B2411BD3-A88A-4F97-A356-344F1B2666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60368" y="1879849"/>
                <a:ext cx="874642" cy="91911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915C5EBA-D448-46F1-9D88-5B98D8DD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566" y="2953009"/>
            <a:ext cx="877900" cy="92057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2BC27AE-6D7C-4C6B-8C65-739DFA7FE7A9}"/>
              </a:ext>
            </a:extLst>
          </p:cNvPr>
          <p:cNvSpPr/>
          <p:nvPr/>
        </p:nvSpPr>
        <p:spPr>
          <a:xfrm>
            <a:off x="815009" y="4830417"/>
            <a:ext cx="3756991" cy="177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rgbClr val="C739AC"/>
                </a:solidFill>
              </a:rPr>
              <a:t>WAS </a:t>
            </a:r>
          </a:p>
          <a:p>
            <a:pPr algn="ctr"/>
            <a:r>
              <a:rPr lang="es-CL" dirty="0"/>
              <a:t>INFORMAL</a:t>
            </a:r>
          </a:p>
          <a:p>
            <a:pPr algn="ctr"/>
            <a:r>
              <a:rPr lang="es-CL" dirty="0"/>
              <a:t>SPOKEN ENGLISH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102BA63-79A7-4D76-BBE4-A0DD3E107F35}"/>
              </a:ext>
            </a:extLst>
          </p:cNvPr>
          <p:cNvSpPr/>
          <p:nvPr/>
        </p:nvSpPr>
        <p:spPr>
          <a:xfrm>
            <a:off x="7776772" y="4858590"/>
            <a:ext cx="3756991" cy="177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rgbClr val="C739AC"/>
                </a:solidFill>
              </a:rPr>
              <a:t>WERE </a:t>
            </a:r>
          </a:p>
          <a:p>
            <a:pPr algn="ctr"/>
            <a:r>
              <a:rPr lang="es-CL" dirty="0"/>
              <a:t>FORMAL</a:t>
            </a:r>
          </a:p>
          <a:p>
            <a:pPr algn="ctr"/>
            <a:r>
              <a:rPr lang="es-CL" dirty="0"/>
              <a:t>WRITTEN ENGLISH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Emoji emocionado">
                <a:extLst>
                  <a:ext uri="{FF2B5EF4-FFF2-40B4-BE49-F238E27FC236}">
                    <a16:creationId xmlns:a16="http://schemas.microsoft.com/office/drawing/2014/main" id="{A69C7950-3B8C-45EE-BD47-D05D2003CF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4974658"/>
                  </p:ext>
                </p:extLst>
              </p:nvPr>
            </p:nvGraphicFramePr>
            <p:xfrm>
              <a:off x="5186459" y="4877640"/>
              <a:ext cx="1975845" cy="199484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975845" cy="1994844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495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Emoji emocionado">
                <a:extLst>
                  <a:ext uri="{FF2B5EF4-FFF2-40B4-BE49-F238E27FC236}">
                    <a16:creationId xmlns:a16="http://schemas.microsoft.com/office/drawing/2014/main" id="{A69C7950-3B8C-45EE-BD47-D05D2003CF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6459" y="4877640"/>
                <a:ext cx="1975845" cy="1994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3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5F155-B45A-47CE-A5AD-6935046C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LET´S PRACTICE 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6BECF5B-E48D-48D6-8797-80CDEA31D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956" y="904114"/>
            <a:ext cx="4509244" cy="5474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801C97-AABA-4A9C-9560-1FB45F104ACA}"/>
              </a:ext>
            </a:extLst>
          </p:cNvPr>
          <p:cNvSpPr txBox="1"/>
          <p:nvPr/>
        </p:nvSpPr>
        <p:spPr>
          <a:xfrm>
            <a:off x="713132" y="2084832"/>
            <a:ext cx="6097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ANSWER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/’d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paint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cleaned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keep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won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weren´t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move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could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wake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up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be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37618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8F44B0F-1F51-478D-9D2C-52F0EB185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8304" y="2007704"/>
            <a:ext cx="2893061" cy="4399745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923C678A-1898-40FB-98A4-3FA47778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35" y="172026"/>
            <a:ext cx="9720262" cy="1789031"/>
          </a:xfrm>
        </p:spPr>
        <p:txBody>
          <a:bodyPr>
            <a:normAutofit/>
          </a:bodyPr>
          <a:lstStyle/>
          <a:p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conditional</a:t>
            </a:r>
            <a:r>
              <a:rPr lang="es-ES" dirty="0"/>
              <a:t> v/s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Conditional</a:t>
            </a:r>
            <a:endParaRPr lang="es-C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0E1949D-964D-47DE-827B-F65AE103A0B9}"/>
              </a:ext>
            </a:extLst>
          </p:cNvPr>
          <p:cNvSpPr txBox="1">
            <a:spLocks/>
          </p:cNvSpPr>
          <p:nvPr/>
        </p:nvSpPr>
        <p:spPr>
          <a:xfrm>
            <a:off x="-1346200" y="2673414"/>
            <a:ext cx="7780866" cy="1220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Have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you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met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this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guy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?</a:t>
            </a:r>
            <a:endParaRPr lang="es-CL" sz="3200" dirty="0">
              <a:solidFill>
                <a:sysClr val="windowText" lastClr="000000">
                  <a:lumMod val="85000"/>
                  <a:lumOff val="15000"/>
                </a:sysClr>
              </a:solidFill>
              <a:latin typeface="Franklin Gothic Medium Cond" panose="020B0606030402020204" pitchFamily="34" charset="0"/>
              <a:cs typeface="Kufi Extended Outline" panose="04010401010101010101" pitchFamily="82" charset="-78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72EBC5-B885-4D77-8673-C36EE7A2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69" y="2766708"/>
            <a:ext cx="5084505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8D2B0-04B2-4C97-90E4-CC976314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 CONDITIONALS EVERYTHING IS ABOUT…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4492848-61CE-48B9-B48B-C71246E10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" y="1992480"/>
            <a:ext cx="10552178" cy="124302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FECE7A6-CD80-4F76-BA77-FAA8E4E9BA73}"/>
              </a:ext>
            </a:extLst>
          </p:cNvPr>
          <p:cNvSpPr txBox="1">
            <a:spLocks/>
          </p:cNvSpPr>
          <p:nvPr/>
        </p:nvSpPr>
        <p:spPr>
          <a:xfrm>
            <a:off x="487017" y="3892957"/>
            <a:ext cx="11320670" cy="254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SO, HOW DOES JASON MOMOA CONNECT WITH ENGLISH CONDITIONALS?   </a:t>
            </a:r>
          </a:p>
        </p:txBody>
      </p:sp>
    </p:spTree>
    <p:extLst>
      <p:ext uri="{BB962C8B-B14F-4D97-AF65-F5344CB8AC3E}">
        <p14:creationId xmlns:p14="http://schemas.microsoft.com/office/powerpoint/2010/main" val="25384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3E484B-FB2F-4022-BB2F-E875E0AF7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013792"/>
            <a:ext cx="9720262" cy="5294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Conditional</a:t>
            </a:r>
            <a:endParaRPr lang="es-E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If Jason </a:t>
            </a:r>
            <a:r>
              <a:rPr lang="en-US" sz="2400" b="1" dirty="0">
                <a:solidFill>
                  <a:srgbClr val="BC7F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part of the script, I </a:t>
            </a:r>
            <a:r>
              <a:rPr lang="en-US" sz="2000" b="1" dirty="0">
                <a:solidFill>
                  <a:srgbClr val="BC7F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help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 memorize it.</a:t>
            </a:r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A7E048-9673-4503-A8BC-05EEA52F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19" y="3713740"/>
            <a:ext cx="2237648" cy="15440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71CD51-94BD-4740-A9D9-CE34EDB0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68" y="0"/>
            <a:ext cx="3279932" cy="2822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1D1E50-DE70-45D2-B2D9-E76684696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5558"/>
            <a:ext cx="3548270" cy="30662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2F0AED-1F88-4F66-B13E-43E377D22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632" y="5257800"/>
            <a:ext cx="449923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8B5B869-5B2C-40CE-A3ED-9B9F6A67F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098" y="1571315"/>
            <a:ext cx="11127285" cy="46406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4CB464-178D-4F1B-B08A-7EDD5835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841" y="4180879"/>
            <a:ext cx="2330202" cy="16079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E09DBA-E398-4C2E-A28E-746E0FD14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813" y="-76176"/>
            <a:ext cx="3359187" cy="25178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8B1479-2119-4EE1-8E60-B826E39F7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739" y="5788805"/>
            <a:ext cx="2901948" cy="8474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2C8A55-7BC4-4FA4-854F-C352E5FC2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998" y="3343884"/>
            <a:ext cx="2330202" cy="34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9AC2-5120-444B-BBA1-4FC3B23A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LET´S PRACTICE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DE58782-A42D-4CB0-A638-81210B1E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7252" y="837163"/>
            <a:ext cx="5120635" cy="5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422484-5044-460B-9269-CF6E90A7B09F}"/>
              </a:ext>
            </a:extLst>
          </p:cNvPr>
          <p:cNvSpPr/>
          <p:nvPr/>
        </p:nvSpPr>
        <p:spPr>
          <a:xfrm>
            <a:off x="1123122" y="303648"/>
            <a:ext cx="979998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choose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thing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,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only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thing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change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from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Chilean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educational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system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would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change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5380CC-54C3-4B1A-8DE1-14DFF096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4895">
            <a:off x="7711116" y="4214196"/>
            <a:ext cx="3796719" cy="21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8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BA329-72C4-4769-A4E4-26DB2BB6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3825"/>
            <a:ext cx="9720072" cy="1006475"/>
          </a:xfrm>
        </p:spPr>
        <p:txBody>
          <a:bodyPr/>
          <a:lstStyle/>
          <a:p>
            <a:r>
              <a:rPr lang="es-CL" dirty="0"/>
              <a:t>Reading : </a:t>
            </a:r>
            <a:r>
              <a:rPr lang="es-CL" dirty="0" err="1"/>
              <a:t>What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a </a:t>
            </a:r>
            <a:r>
              <a:rPr lang="es-CL" dirty="0" err="1"/>
              <a:t>tiger</a:t>
            </a:r>
            <a:r>
              <a:rPr lang="es-CL" dirty="0"/>
              <a:t> </a:t>
            </a:r>
            <a:r>
              <a:rPr lang="es-CL" dirty="0" err="1"/>
              <a:t>mother</a:t>
            </a:r>
            <a:r>
              <a:rPr lang="es-CL" dirty="0"/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8B21BD7-58C0-422C-9B7A-6D42E75F6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44" y="1019175"/>
            <a:ext cx="3168300" cy="4022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2D4AE8-58F9-491A-A089-1A4C909F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22" y="2031316"/>
            <a:ext cx="5130854" cy="30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4280" y="123544"/>
            <a:ext cx="9720072" cy="1499616"/>
          </a:xfrm>
        </p:spPr>
        <p:txBody>
          <a:bodyPr/>
          <a:lstStyle/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carol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at </a:t>
            </a:r>
            <a:r>
              <a:rPr lang="es-ES" dirty="0" err="1"/>
              <a:t>school</a:t>
            </a:r>
            <a:r>
              <a:rPr lang="es-ES" dirty="0"/>
              <a:t>…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80438">
            <a:off x="1560254" y="1976907"/>
            <a:ext cx="2517288" cy="4022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146">
            <a:off x="6247086" y="1559952"/>
            <a:ext cx="5000625" cy="3429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898" y="2154193"/>
            <a:ext cx="5353050" cy="3914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604" y="1758077"/>
            <a:ext cx="3553616" cy="50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4A5F2-12EF-48A9-B3DD-51E5A8232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D048B11-5B8E-43ED-B578-6669F850F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49" y="356860"/>
            <a:ext cx="5544351" cy="3455943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9271AF-341E-439A-9F12-45326A2D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77" y="2473567"/>
            <a:ext cx="5667809" cy="38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01BB9E3-BC36-4E51-B15E-48018F6C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451774"/>
            <a:ext cx="4133006" cy="22895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0B64E6-4DA6-482F-B7D3-7982DF730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964506"/>
            <a:ext cx="4222443" cy="12919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4D8372-0EF1-4E96-9B1B-31E23A2D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33" y="4598935"/>
            <a:ext cx="4304498" cy="8483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34C793-09B3-407A-B0E2-F4BC9967B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32" y="5431095"/>
            <a:ext cx="4304497" cy="10554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E41F52-6084-401B-9796-7241DF17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075" y="292081"/>
            <a:ext cx="5429250" cy="14814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A695985-3C67-46FD-A689-08628659E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75" y="1997400"/>
            <a:ext cx="5349300" cy="11639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B61B6D0-B7DF-483E-A322-E0CF2A019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1" y="3285301"/>
            <a:ext cx="4850074" cy="33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7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</a:t>
            </a:r>
            <a:r>
              <a:rPr lang="es-ES" dirty="0" err="1"/>
              <a:t>The</a:t>
            </a:r>
            <a:r>
              <a:rPr lang="es-ES" dirty="0"/>
              <a:t> Tiger </a:t>
            </a:r>
            <a:r>
              <a:rPr lang="es-ES" dirty="0" err="1"/>
              <a:t>Mother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1287887" y="1918952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Delighted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071679" y="3051531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wonder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5793346" y="1935952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Prodigy </a:t>
            </a:r>
            <a:endParaRPr lang="es-CL" sz="2400" b="1" dirty="0"/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721352" y="4033185"/>
            <a:ext cx="2350327" cy="734073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Outstanding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8" name="Marcador de contenido 4"/>
          <p:cNvSpPr txBox="1">
            <a:spLocks/>
          </p:cNvSpPr>
          <p:nvPr/>
        </p:nvSpPr>
        <p:spPr>
          <a:xfrm>
            <a:off x="8393873" y="2872746"/>
            <a:ext cx="2350327" cy="734073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forbid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3668997" y="4812443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rebel</a:t>
            </a:r>
            <a:r>
              <a:rPr lang="es-ES" sz="2400" b="1" dirty="0"/>
              <a:t>  </a:t>
            </a:r>
            <a:endParaRPr lang="es-CL" sz="24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8884276" y="4737245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give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793345" y="3887971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excel</a:t>
            </a:r>
            <a:r>
              <a:rPr lang="es-ES" sz="2400" b="1" dirty="0"/>
              <a:t> in   </a:t>
            </a:r>
            <a:endParaRPr lang="es-CL" sz="24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432806" y="5740976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take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3" name="Marcador de contenido 4"/>
          <p:cNvSpPr txBox="1">
            <a:spLocks/>
          </p:cNvSpPr>
          <p:nvPr/>
        </p:nvSpPr>
        <p:spPr>
          <a:xfrm>
            <a:off x="8749116" y="5862880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bring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4" name="Marcador de contenido 4"/>
          <p:cNvSpPr txBox="1">
            <a:spLocks/>
          </p:cNvSpPr>
          <p:nvPr/>
        </p:nvSpPr>
        <p:spPr>
          <a:xfrm>
            <a:off x="4709000" y="5825715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resent</a:t>
            </a:r>
            <a:r>
              <a:rPr lang="es-ES" sz="2400" b="1" dirty="0"/>
              <a:t>  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728994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18581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tiger</a:t>
            </a:r>
            <a:r>
              <a:rPr lang="es-ES" dirty="0"/>
              <a:t> </a:t>
            </a:r>
            <a:r>
              <a:rPr lang="es-ES" dirty="0" err="1"/>
              <a:t>Mother</a:t>
            </a:r>
            <a:endParaRPr lang="es-CL" dirty="0"/>
          </a:p>
        </p:txBody>
      </p:sp>
      <p:pic>
        <p:nvPicPr>
          <p:cNvPr id="1026" name="Picture 2" descr="Amy Chua: &quot;Battle Hymn of the Tiger Mother&quot; - Diane Reh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62" y="1764406"/>
            <a:ext cx="5594860" cy="30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396248" y="5331853"/>
            <a:ext cx="51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>
                <a:hlinkClick r:id="rId3"/>
              </a:rPr>
              <a:t>https://www.youtube.com/watch?v=yxybZpaJTP4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474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4339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22" y="1938270"/>
            <a:ext cx="5364216" cy="4022725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1" y="1938270"/>
            <a:ext cx="4526707" cy="40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1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4339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58" y="1533369"/>
            <a:ext cx="5546411" cy="4878387"/>
          </a:xfrm>
        </p:spPr>
      </p:pic>
    </p:spTree>
    <p:extLst>
      <p:ext uri="{BB962C8B-B14F-4D97-AF65-F5344CB8AC3E}">
        <p14:creationId xmlns:p14="http://schemas.microsoft.com/office/powerpoint/2010/main" val="22151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B7FDF-4F31-456E-80A1-0FC55169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881634"/>
          </a:xfrm>
        </p:spPr>
        <p:txBody>
          <a:bodyPr/>
          <a:lstStyle/>
          <a:p>
            <a:pPr algn="ctr"/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9D4A2F8-3958-4ACD-9125-7A31C6B1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26" y="1298191"/>
            <a:ext cx="5180300" cy="53091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B372C-2CE6-4EF3-B9E6-297A4E08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11" y="2733676"/>
            <a:ext cx="518030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2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4F679-5E75-41A5-8CEB-E520CDA8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86122" cy="900684"/>
          </a:xfrm>
        </p:spPr>
        <p:txBody>
          <a:bodyPr/>
          <a:lstStyle/>
          <a:p>
            <a:pPr algn="ctr"/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D5A3D1-FC80-4639-AFD7-910B94F4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9852"/>
            <a:ext cx="6417858" cy="1036898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D8DF192-A09E-4EAF-ADF0-8715EEC24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326" y="1485900"/>
            <a:ext cx="5764674" cy="2148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4050B9-CF27-449B-AAE1-A5AF1D5A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802" y="585216"/>
            <a:ext cx="5019638" cy="32540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9D66C43-FA3F-41C0-BD81-48D38FC90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4385096"/>
            <a:ext cx="6060817" cy="19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A79B7-EDA3-4B0F-87B5-8889E99B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57834"/>
          </a:xfrm>
        </p:spPr>
        <p:txBody>
          <a:bodyPr/>
          <a:lstStyle/>
          <a:p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182E797-12E9-4477-AB57-564B92B7D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702" y="1676401"/>
            <a:ext cx="6366803" cy="33813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EA4DD7-167A-4C72-8C19-2DA9043C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54" y="2619375"/>
            <a:ext cx="4585296" cy="40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D292F-2FCA-4688-A1AA-EB2A7397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FDCC7E2-7543-4C3B-9B49-06ED13A2A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792318"/>
          </a:xfrm>
        </p:spPr>
      </p:pic>
    </p:spTree>
    <p:extLst>
      <p:ext uri="{BB962C8B-B14F-4D97-AF65-F5344CB8AC3E}">
        <p14:creationId xmlns:p14="http://schemas.microsoft.com/office/powerpoint/2010/main" val="355983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289002"/>
            <a:ext cx="9720072" cy="960249"/>
          </a:xfrm>
        </p:spPr>
        <p:txBody>
          <a:bodyPr/>
          <a:lstStyle/>
          <a:p>
            <a:pPr algn="ctr"/>
            <a:r>
              <a:rPr lang="es-ES" dirty="0"/>
              <a:t>Debate time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1210614" y="1249251"/>
            <a:ext cx="7044744" cy="914400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Boys</a:t>
            </a:r>
            <a:r>
              <a:rPr lang="es-ES" sz="2400" dirty="0"/>
              <a:t> and </a:t>
            </a:r>
            <a:r>
              <a:rPr lang="es-ES" sz="2400" dirty="0" err="1"/>
              <a:t>girls</a:t>
            </a:r>
            <a:r>
              <a:rPr lang="es-ES" sz="2400" dirty="0"/>
              <a:t> </a:t>
            </a:r>
            <a:r>
              <a:rPr lang="es-ES" sz="2400" dirty="0" err="1"/>
              <a:t>both</a:t>
            </a:r>
            <a:r>
              <a:rPr lang="es-ES" sz="2400" dirty="0"/>
              <a:t> </a:t>
            </a:r>
            <a:r>
              <a:rPr lang="es-ES" sz="2400" dirty="0" err="1"/>
              <a:t>learn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in single sex </a:t>
            </a:r>
            <a:r>
              <a:rPr lang="es-ES" sz="2400" dirty="0" err="1"/>
              <a:t>schools</a:t>
            </a:r>
            <a:endParaRPr lang="es-CL" sz="24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902298" y="2209500"/>
            <a:ext cx="8178085" cy="10428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</a:t>
            </a:r>
            <a:r>
              <a:rPr lang="es-ES" sz="2400" dirty="0" err="1"/>
              <a:t>let</a:t>
            </a:r>
            <a:r>
              <a:rPr lang="es-ES" sz="2400" dirty="0"/>
              <a:t> </a:t>
            </a:r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wear</a:t>
            </a:r>
            <a:r>
              <a:rPr lang="es-ES" sz="2400" dirty="0"/>
              <a:t> </a:t>
            </a:r>
            <a:r>
              <a:rPr lang="es-ES" sz="2400" dirty="0" err="1"/>
              <a:t>whatever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want</a:t>
            </a:r>
            <a:r>
              <a:rPr lang="es-ES" sz="2400" dirty="0"/>
              <a:t> at </a:t>
            </a:r>
            <a:r>
              <a:rPr lang="es-ES" sz="2400" dirty="0" err="1"/>
              <a:t>school</a:t>
            </a:r>
            <a:endParaRPr lang="es-CL" sz="2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1024128" y="3397877"/>
            <a:ext cx="7044744" cy="914400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Cooking</a:t>
            </a:r>
            <a:r>
              <a:rPr lang="es-ES" sz="2400" dirty="0"/>
              <a:t> and </a:t>
            </a:r>
            <a:r>
              <a:rPr lang="es-ES" sz="2400" dirty="0" err="1"/>
              <a:t>housework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taught</a:t>
            </a:r>
            <a:r>
              <a:rPr lang="es-ES" sz="2400" dirty="0"/>
              <a:t> at </a:t>
            </a:r>
            <a:r>
              <a:rPr lang="es-ES" sz="2400" dirty="0" err="1"/>
              <a:t>school</a:t>
            </a:r>
            <a:endParaRPr lang="es-CL" sz="2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4732986" y="4472345"/>
            <a:ext cx="7044744" cy="94322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Schools</a:t>
            </a:r>
            <a:r>
              <a:rPr lang="es-ES" sz="2400" dirty="0"/>
              <a:t> </a:t>
            </a:r>
            <a:r>
              <a:rPr lang="es-ES" sz="2400" dirty="0" err="1"/>
              <a:t>don´t</a:t>
            </a:r>
            <a:r>
              <a:rPr lang="es-ES" sz="2400" dirty="0"/>
              <a:t> </a:t>
            </a:r>
            <a:r>
              <a:rPr lang="es-ES" sz="2400" dirty="0" err="1"/>
              <a:t>teach</a:t>
            </a:r>
            <a:r>
              <a:rPr lang="es-ES" sz="2400" dirty="0"/>
              <a:t> </a:t>
            </a:r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need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know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be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adult</a:t>
            </a:r>
            <a:endParaRPr lang="es-CL" sz="24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1024128" y="5546503"/>
            <a:ext cx="7044744" cy="94322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Physical</a:t>
            </a:r>
            <a:r>
              <a:rPr lang="es-ES" sz="2400" dirty="0"/>
              <a:t> </a:t>
            </a:r>
            <a:r>
              <a:rPr lang="es-ES" sz="2400" dirty="0" err="1"/>
              <a:t>education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optional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75189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857218"/>
          </a:xfrm>
        </p:spPr>
        <p:txBody>
          <a:bodyPr/>
          <a:lstStyle/>
          <a:p>
            <a:pPr algn="ctr"/>
            <a:r>
              <a:rPr lang="es-ES" dirty="0"/>
              <a:t>Debate time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23939" y="1443039"/>
            <a:ext cx="8364760" cy="93955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</a:t>
            </a:r>
            <a:r>
              <a:rPr lang="es-ES" sz="2400" dirty="0"/>
              <a:t> </a:t>
            </a:r>
            <a:r>
              <a:rPr lang="es-ES" sz="2400" dirty="0" err="1"/>
              <a:t>summer</a:t>
            </a:r>
            <a:r>
              <a:rPr lang="es-ES" sz="2400" dirty="0"/>
              <a:t> </a:t>
            </a:r>
            <a:r>
              <a:rPr lang="es-ES" sz="2400" dirty="0" err="1"/>
              <a:t>vacations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shorter</a:t>
            </a:r>
            <a:endParaRPr lang="es-CL" sz="2400" dirty="0"/>
          </a:p>
        </p:txBody>
      </p:sp>
      <p:sp>
        <p:nvSpPr>
          <p:cNvPr id="5" name="Marcador de contenido 4"/>
          <p:cNvSpPr txBox="1">
            <a:spLocks/>
          </p:cNvSpPr>
          <p:nvPr/>
        </p:nvSpPr>
        <p:spPr>
          <a:xfrm>
            <a:off x="3825025" y="2577622"/>
            <a:ext cx="8178085" cy="10428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spend</a:t>
            </a:r>
            <a:r>
              <a:rPr lang="es-ES" sz="2400" dirty="0"/>
              <a:t> </a:t>
            </a:r>
            <a:r>
              <a:rPr lang="es-ES" sz="2400" dirty="0" err="1"/>
              <a:t>too</a:t>
            </a:r>
            <a:r>
              <a:rPr lang="es-ES" sz="2400" dirty="0"/>
              <a:t> </a:t>
            </a:r>
            <a:r>
              <a:rPr lang="es-ES" sz="2400" dirty="0" err="1"/>
              <a:t>much</a:t>
            </a:r>
            <a:r>
              <a:rPr lang="es-ES" sz="2400" dirty="0"/>
              <a:t> time at </a:t>
            </a:r>
            <a:r>
              <a:rPr lang="es-ES" sz="2400" dirty="0" err="1"/>
              <a:t>school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math</a:t>
            </a:r>
            <a:r>
              <a:rPr lang="es-ES" sz="2400" dirty="0"/>
              <a:t> and IT and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enough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like</a:t>
            </a:r>
            <a:r>
              <a:rPr lang="es-ES" sz="2400" dirty="0"/>
              <a:t> </a:t>
            </a:r>
            <a:r>
              <a:rPr lang="es-ES" sz="2400" dirty="0" err="1"/>
              <a:t>music</a:t>
            </a:r>
            <a:r>
              <a:rPr lang="es-ES" sz="2400" dirty="0"/>
              <a:t>, art and drama</a:t>
            </a:r>
            <a:endParaRPr lang="es-CL" sz="2400" dirty="0"/>
          </a:p>
        </p:txBody>
      </p:sp>
      <p:sp>
        <p:nvSpPr>
          <p:cNvPr id="6" name="Marcador de contenido 3"/>
          <p:cNvSpPr txBox="1">
            <a:spLocks/>
          </p:cNvSpPr>
          <p:nvPr/>
        </p:nvSpPr>
        <p:spPr>
          <a:xfrm>
            <a:off x="1023939" y="3981408"/>
            <a:ext cx="8364760" cy="93955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Private</a:t>
            </a:r>
            <a:r>
              <a:rPr lang="es-ES" sz="2400" dirty="0"/>
              <a:t> </a:t>
            </a:r>
            <a:r>
              <a:rPr lang="es-ES" sz="2400" dirty="0" err="1"/>
              <a:t>schools</a:t>
            </a:r>
            <a:r>
              <a:rPr lang="es-ES" sz="2400" dirty="0"/>
              <a:t> are </a:t>
            </a:r>
            <a:r>
              <a:rPr lang="es-ES" sz="2400" dirty="0" err="1"/>
              <a:t>usually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</a:t>
            </a:r>
            <a:r>
              <a:rPr lang="es-ES" sz="2400" dirty="0" err="1"/>
              <a:t>than</a:t>
            </a:r>
            <a:r>
              <a:rPr lang="es-ES" sz="2400" dirty="0"/>
              <a:t> </a:t>
            </a:r>
            <a:r>
              <a:rPr lang="es-ES" sz="2400" dirty="0" err="1"/>
              <a:t>public</a:t>
            </a:r>
            <a:r>
              <a:rPr lang="es-ES" sz="2400" dirty="0"/>
              <a:t> </a:t>
            </a:r>
            <a:r>
              <a:rPr lang="es-ES" sz="2400" dirty="0" err="1"/>
              <a:t>schools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4988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290</TotalTime>
  <Words>559</Words>
  <Application>Microsoft Office PowerPoint</Application>
  <PresentationFormat>Panorámica</PresentationFormat>
  <Paragraphs>131</Paragraphs>
  <Slides>35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Franklin Gothic Medium Cond</vt:lpstr>
      <vt:lpstr>Times New Roman</vt:lpstr>
      <vt:lpstr>Tw Cen MT</vt:lpstr>
      <vt:lpstr>Tw Cen MT Condensed</vt:lpstr>
      <vt:lpstr>Wingdings 3</vt:lpstr>
      <vt:lpstr>Integral</vt:lpstr>
      <vt:lpstr>UNIT7A  EDUCATION</vt:lpstr>
      <vt:lpstr>Presentación de PowerPoint</vt:lpstr>
      <vt:lpstr>When carol was at school…</vt:lpstr>
      <vt:lpstr>vocabulary</vt:lpstr>
      <vt:lpstr>vocabulary</vt:lpstr>
      <vt:lpstr>vocabulary</vt:lpstr>
      <vt:lpstr>Presentación de PowerPoint</vt:lpstr>
      <vt:lpstr>Debate time</vt:lpstr>
      <vt:lpstr>Debate time</vt:lpstr>
      <vt:lpstr>Tests</vt:lpstr>
      <vt:lpstr>tests</vt:lpstr>
      <vt:lpstr>Presentación de PowerPoint</vt:lpstr>
      <vt:lpstr>Presentación de PowerPoint</vt:lpstr>
      <vt:lpstr>Let´s practice</vt:lpstr>
      <vt:lpstr>Presentación de PowerPoint</vt:lpstr>
      <vt:lpstr>Let´s practice</vt:lpstr>
      <vt:lpstr>Let´s Practice</vt:lpstr>
      <vt:lpstr>Presentación de PowerPoint</vt:lpstr>
      <vt:lpstr>Presentación de PowerPoint</vt:lpstr>
      <vt:lpstr>Presentación de PowerPoint</vt:lpstr>
      <vt:lpstr>SPECIAL CASE IN SECOND CONDITIONAL</vt:lpstr>
      <vt:lpstr>LET´S PRACTICE </vt:lpstr>
      <vt:lpstr>First conditional v/s Second Conditional</vt:lpstr>
      <vt:lpstr>IN CONDITIONALS EVERYTHING IS ABOUT…  </vt:lpstr>
      <vt:lpstr>Presentación de PowerPoint</vt:lpstr>
      <vt:lpstr>Presentación de PowerPoint</vt:lpstr>
      <vt:lpstr>LET´S PRACTICE</vt:lpstr>
      <vt:lpstr>Presentación de PowerPoint</vt:lpstr>
      <vt:lpstr>Reading : What is a tiger mother?</vt:lpstr>
      <vt:lpstr>Presentación de PowerPoint</vt:lpstr>
      <vt:lpstr>Presentación de PowerPoint</vt:lpstr>
      <vt:lpstr>                   The Tiger Mother</vt:lpstr>
      <vt:lpstr>The tiger Mother</vt:lpstr>
      <vt:lpstr>Vocabulary practice</vt:lpstr>
      <vt:lpstr>Vocabulary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</dc:title>
  <dc:creator>Carolina Santander</dc:creator>
  <cp:lastModifiedBy>Carolina Santander</cp:lastModifiedBy>
  <cp:revision>30</cp:revision>
  <dcterms:created xsi:type="dcterms:W3CDTF">2020-04-26T22:55:45Z</dcterms:created>
  <dcterms:modified xsi:type="dcterms:W3CDTF">2021-04-06T16:20:22Z</dcterms:modified>
</cp:coreProperties>
</file>