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6" r:id="rId3"/>
    <p:sldId id="257" r:id="rId4"/>
    <p:sldId id="26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UNIT 2B </a:t>
            </a:r>
            <a:br>
              <a:rPr lang="es-ES" dirty="0"/>
            </a:br>
            <a:r>
              <a:rPr lang="es-ES" dirty="0"/>
              <a:t>CHARITIES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Caro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33709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41935"/>
            <a:ext cx="10059272" cy="138391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FF66CC"/>
                </a:solidFill>
              </a:rPr>
              <a:t>2. </a:t>
            </a:r>
            <a:r>
              <a:rPr lang="es-ES" b="1" dirty="0" err="1">
                <a:solidFill>
                  <a:srgbClr val="FF66CC"/>
                </a:solidFill>
              </a:rPr>
              <a:t>Punctual</a:t>
            </a:r>
            <a:r>
              <a:rPr lang="es-ES" b="1" dirty="0">
                <a:solidFill>
                  <a:srgbClr val="FF66CC"/>
                </a:solidFill>
              </a:rPr>
              <a:t> </a:t>
            </a:r>
            <a:r>
              <a:rPr lang="es-ES" b="1" dirty="0" err="1">
                <a:solidFill>
                  <a:srgbClr val="FF66CC"/>
                </a:solidFill>
              </a:rPr>
              <a:t>Verbs</a:t>
            </a:r>
            <a:endParaRPr lang="es-ES" b="1" dirty="0">
              <a:solidFill>
                <a:srgbClr val="FF66CC"/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rgbClr val="FF66CC"/>
              </a:solidFill>
            </a:endParaRPr>
          </a:p>
          <a:p>
            <a:pPr marL="0" indent="0">
              <a:buNone/>
            </a:pPr>
            <a:r>
              <a:rPr lang="es-ES" dirty="0"/>
              <a:t>                         a. 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found</a:t>
            </a:r>
            <a:r>
              <a:rPr lang="es-ES" dirty="0"/>
              <a:t> a 10 </a:t>
            </a:r>
            <a:r>
              <a:rPr lang="es-ES" dirty="0" err="1"/>
              <a:t>dollar</a:t>
            </a:r>
            <a:r>
              <a:rPr lang="es-ES" dirty="0"/>
              <a:t> </a:t>
            </a:r>
            <a:r>
              <a:rPr lang="es-ES" dirty="0" err="1"/>
              <a:t>bill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Street</a:t>
            </a:r>
          </a:p>
          <a:p>
            <a:pPr marL="0" indent="0">
              <a:buNone/>
            </a:pPr>
            <a:r>
              <a:rPr lang="es-ES" dirty="0"/>
              <a:t>                         b.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finding</a:t>
            </a:r>
            <a:r>
              <a:rPr lang="es-ES" dirty="0"/>
              <a:t> a 10 </a:t>
            </a:r>
            <a:r>
              <a:rPr lang="es-ES" dirty="0" err="1"/>
              <a:t>dollar</a:t>
            </a:r>
            <a:r>
              <a:rPr lang="es-ES" dirty="0"/>
              <a:t> </a:t>
            </a:r>
            <a:r>
              <a:rPr lang="es-ES" dirty="0" err="1"/>
              <a:t>bill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Street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993" y="3229186"/>
            <a:ext cx="377985" cy="451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E7C277-240F-4119-AEFB-8B971A94D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0" y="4069080"/>
            <a:ext cx="40132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1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25003"/>
            <a:ext cx="10059272" cy="138391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526" y="2318196"/>
            <a:ext cx="7782260" cy="3562297"/>
          </a:xfrm>
        </p:spPr>
        <p:txBody>
          <a:bodyPr/>
          <a:lstStyle/>
          <a:p>
            <a:r>
              <a:rPr lang="es-ES" b="1" dirty="0">
                <a:solidFill>
                  <a:srgbClr val="FF66CC"/>
                </a:solidFill>
              </a:rPr>
              <a:t>3. Non </a:t>
            </a:r>
            <a:r>
              <a:rPr lang="es-ES" b="1" dirty="0" err="1">
                <a:solidFill>
                  <a:srgbClr val="FF66CC"/>
                </a:solidFill>
              </a:rPr>
              <a:t>action</a:t>
            </a:r>
            <a:r>
              <a:rPr lang="es-ES" b="1" dirty="0">
                <a:solidFill>
                  <a:srgbClr val="FF66CC"/>
                </a:solidFill>
              </a:rPr>
              <a:t> </a:t>
            </a:r>
            <a:r>
              <a:rPr lang="es-ES" b="1" dirty="0" err="1">
                <a:solidFill>
                  <a:srgbClr val="FF66CC"/>
                </a:solidFill>
              </a:rPr>
              <a:t>verbs</a:t>
            </a:r>
            <a:r>
              <a:rPr lang="es-ES" b="1" dirty="0">
                <a:solidFill>
                  <a:srgbClr val="FF66CC"/>
                </a:solidFill>
              </a:rPr>
              <a:t> (</a:t>
            </a:r>
            <a:r>
              <a:rPr lang="es-ES" b="1" dirty="0" err="1">
                <a:solidFill>
                  <a:srgbClr val="FF66CC"/>
                </a:solidFill>
              </a:rPr>
              <a:t>like</a:t>
            </a:r>
            <a:r>
              <a:rPr lang="es-ES" b="1" dirty="0">
                <a:solidFill>
                  <a:srgbClr val="FF66CC"/>
                </a:solidFill>
              </a:rPr>
              <a:t>, </a:t>
            </a:r>
            <a:r>
              <a:rPr lang="es-ES" b="1" dirty="0" err="1">
                <a:solidFill>
                  <a:srgbClr val="FF66CC"/>
                </a:solidFill>
              </a:rPr>
              <a:t>have</a:t>
            </a:r>
            <a:r>
              <a:rPr lang="es-ES" b="1" dirty="0">
                <a:solidFill>
                  <a:srgbClr val="FF66CC"/>
                </a:solidFill>
              </a:rPr>
              <a:t>, </a:t>
            </a:r>
            <a:r>
              <a:rPr lang="es-ES" b="1" dirty="0" err="1">
                <a:solidFill>
                  <a:srgbClr val="FF66CC"/>
                </a:solidFill>
              </a:rPr>
              <a:t>know,etc</a:t>
            </a:r>
            <a:r>
              <a:rPr lang="es-ES" b="1" dirty="0">
                <a:solidFill>
                  <a:srgbClr val="FF66CC"/>
                </a:solidFill>
              </a:rPr>
              <a:t>)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a.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loved</a:t>
            </a:r>
            <a:r>
              <a:rPr lang="es-ES" dirty="0"/>
              <a:t> Ricardo </a:t>
            </a:r>
            <a:r>
              <a:rPr lang="es-ES" dirty="0" err="1"/>
              <a:t>Daring</a:t>
            </a:r>
            <a:r>
              <a:rPr lang="es-ES" dirty="0"/>
              <a:t> </a:t>
            </a:r>
            <a:r>
              <a:rPr lang="es-ES" dirty="0" err="1"/>
              <a:t>since</a:t>
            </a:r>
            <a:r>
              <a:rPr lang="es-ES" dirty="0"/>
              <a:t> I </a:t>
            </a:r>
            <a:r>
              <a:rPr lang="es-ES" dirty="0" err="1"/>
              <a:t>was</a:t>
            </a:r>
            <a:r>
              <a:rPr lang="es-ES" dirty="0"/>
              <a:t> a </a:t>
            </a:r>
            <a:r>
              <a:rPr lang="es-ES" dirty="0" err="1"/>
              <a:t>little</a:t>
            </a:r>
            <a:r>
              <a:rPr lang="es-ES" dirty="0"/>
              <a:t> </a:t>
            </a:r>
            <a:r>
              <a:rPr lang="es-ES" dirty="0" err="1"/>
              <a:t>girl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                   b.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loving</a:t>
            </a:r>
            <a:r>
              <a:rPr lang="es-ES" dirty="0"/>
              <a:t> Ricardo </a:t>
            </a:r>
            <a:r>
              <a:rPr lang="es-ES" dirty="0" err="1"/>
              <a:t>Darin</a:t>
            </a:r>
            <a:r>
              <a:rPr lang="es-ES" dirty="0"/>
              <a:t> </a:t>
            </a:r>
            <a:r>
              <a:rPr lang="es-ES" dirty="0" err="1"/>
              <a:t>since</a:t>
            </a:r>
            <a:r>
              <a:rPr lang="es-ES" dirty="0"/>
              <a:t> I </a:t>
            </a:r>
            <a:r>
              <a:rPr lang="es-ES" dirty="0" err="1"/>
              <a:t>was</a:t>
            </a:r>
            <a:r>
              <a:rPr lang="es-ES" dirty="0"/>
              <a:t> a </a:t>
            </a:r>
            <a:r>
              <a:rPr lang="es-ES" dirty="0" err="1"/>
              <a:t>little</a:t>
            </a:r>
            <a:r>
              <a:rPr lang="es-ES" dirty="0"/>
              <a:t> </a:t>
            </a:r>
            <a:r>
              <a:rPr lang="es-ES" dirty="0" err="1"/>
              <a:t>girl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630" y="4905484"/>
            <a:ext cx="2857500" cy="1600200"/>
          </a:xfrm>
          <a:prstGeom prst="rect">
            <a:avLst/>
          </a:prstGeom>
        </p:spPr>
      </p:pic>
      <p:sp>
        <p:nvSpPr>
          <p:cNvPr id="6" name="Llamada rectangular 5"/>
          <p:cNvSpPr/>
          <p:nvPr/>
        </p:nvSpPr>
        <p:spPr>
          <a:xfrm>
            <a:off x="2923504" y="4660785"/>
            <a:ext cx="4881094" cy="800100"/>
          </a:xfrm>
          <a:prstGeom prst="wedgeRectCallout">
            <a:avLst>
              <a:gd name="adj1" fmla="val 46401"/>
              <a:gd name="adj2" fmla="val 82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Caro </a:t>
            </a:r>
            <a:r>
              <a:rPr lang="es-ES" dirty="0" err="1"/>
              <a:t>uploaded</a:t>
            </a:r>
            <a:r>
              <a:rPr lang="es-ES" dirty="0"/>
              <a:t> a </a:t>
            </a:r>
            <a:r>
              <a:rPr lang="es-ES" dirty="0" err="1"/>
              <a:t>list</a:t>
            </a:r>
            <a:r>
              <a:rPr lang="es-ES" dirty="0"/>
              <a:t> of Non </a:t>
            </a:r>
            <a:r>
              <a:rPr lang="es-ES" dirty="0" err="1"/>
              <a:t>action</a:t>
            </a:r>
            <a:r>
              <a:rPr lang="es-ES" dirty="0"/>
              <a:t> </a:t>
            </a:r>
            <a:r>
              <a:rPr lang="es-ES" dirty="0" err="1"/>
              <a:t>Verbs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in U cursos, che!</a:t>
            </a:r>
            <a:endParaRPr lang="es-CL" dirty="0"/>
          </a:p>
        </p:txBody>
      </p:sp>
      <p:sp>
        <p:nvSpPr>
          <p:cNvPr id="7" name="Y 6"/>
          <p:cNvSpPr/>
          <p:nvPr/>
        </p:nvSpPr>
        <p:spPr>
          <a:xfrm>
            <a:off x="8847786" y="3842410"/>
            <a:ext cx="360608" cy="437883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01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197265F-8BB1-464E-B5B6-351AB5F9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r>
              <a:rPr lang="es-CL" dirty="0"/>
              <a:t>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FEC5DB4-5BF2-4789-A629-6A2EC3CFB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97" y="2186259"/>
            <a:ext cx="4870417" cy="36906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9F6225-7205-4BE8-B326-1EC24B67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83" y="2433289"/>
            <a:ext cx="4870417" cy="29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35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79A84-A4D9-49A7-A2A4-EA43FFD9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62356"/>
          </a:xfrm>
        </p:spPr>
        <p:txBody>
          <a:bodyPr/>
          <a:lstStyle/>
          <a:p>
            <a:pPr algn="ctr"/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675204-E759-4629-B712-0EF7834F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98" y="1262611"/>
            <a:ext cx="3791825" cy="52524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94D21D-4412-4AF9-8934-35E856A7F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55" y="1390649"/>
            <a:ext cx="4005847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26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573EA-9727-41A1-AE96-20CF80F1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38531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C56A91F-2F32-4096-85A2-77F9631B0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069" y="1381125"/>
            <a:ext cx="4281556" cy="4969554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F95D5A3-B101-4240-82BA-463EBC425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184" y="1486061"/>
            <a:ext cx="5027016" cy="403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FF66A-6A1F-42DF-8F1B-DC7CEB647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89275" y="796925"/>
            <a:ext cx="6375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21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F57A9-0F3D-4963-9E4C-83880E9D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10006"/>
          </a:xfrm>
        </p:spPr>
        <p:txBody>
          <a:bodyPr/>
          <a:lstStyle/>
          <a:p>
            <a:pPr algn="ctr"/>
            <a:r>
              <a:rPr lang="es-CL" dirty="0" err="1"/>
              <a:t>Speaking</a:t>
            </a:r>
            <a:endParaRPr lang="es-CL" dirty="0"/>
          </a:p>
        </p:txBody>
      </p:sp>
      <p:sp>
        <p:nvSpPr>
          <p:cNvPr id="4" name="Bocadillo: ovalado 3">
            <a:extLst>
              <a:ext uri="{FF2B5EF4-FFF2-40B4-BE49-F238E27FC236}">
                <a16:creationId xmlns:a16="http://schemas.microsoft.com/office/drawing/2014/main" id="{5D5146EA-C056-41A0-ABBC-600E21DDA57A}"/>
              </a:ext>
            </a:extLst>
          </p:cNvPr>
          <p:cNvSpPr/>
          <p:nvPr/>
        </p:nvSpPr>
        <p:spPr>
          <a:xfrm>
            <a:off x="7286625" y="1095375"/>
            <a:ext cx="4305300" cy="2171700"/>
          </a:xfrm>
          <a:prstGeom prst="wedgeEllipseCallou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err="1"/>
              <a:t>Have</a:t>
            </a:r>
            <a:r>
              <a:rPr lang="es-CL" sz="2000" b="1" dirty="0"/>
              <a:t> </a:t>
            </a:r>
            <a:r>
              <a:rPr lang="es-CL" sz="2000" b="1" dirty="0" err="1"/>
              <a:t>you</a:t>
            </a:r>
            <a:r>
              <a:rPr lang="es-CL" sz="2000" b="1" dirty="0"/>
              <a:t> </a:t>
            </a:r>
            <a:r>
              <a:rPr lang="es-CL" sz="2000" b="1" dirty="0" err="1"/>
              <a:t>ever</a:t>
            </a:r>
            <a:r>
              <a:rPr lang="es-CL" sz="2000" b="1" dirty="0"/>
              <a:t> </a:t>
            </a:r>
            <a:r>
              <a:rPr lang="es-CL" sz="2000" b="1" dirty="0" err="1"/>
              <a:t>participated</a:t>
            </a:r>
            <a:r>
              <a:rPr lang="es-CL" sz="2000" b="1" dirty="0"/>
              <a:t> /</a:t>
            </a:r>
            <a:r>
              <a:rPr lang="es-CL" sz="2000" b="1" dirty="0" err="1"/>
              <a:t>worked</a:t>
            </a:r>
            <a:r>
              <a:rPr lang="es-CL" sz="2000" b="1" dirty="0"/>
              <a:t> </a:t>
            </a:r>
            <a:r>
              <a:rPr lang="es-CL" sz="2000" b="1" dirty="0" err="1"/>
              <a:t>for</a:t>
            </a:r>
            <a:r>
              <a:rPr lang="es-CL" sz="2000" b="1" dirty="0"/>
              <a:t> a </a:t>
            </a:r>
            <a:r>
              <a:rPr lang="es-CL" sz="2000" b="1" dirty="0" err="1"/>
              <a:t>charity</a:t>
            </a:r>
            <a:r>
              <a:rPr lang="es-CL" sz="2000" b="1" dirty="0"/>
              <a:t>?</a:t>
            </a:r>
          </a:p>
        </p:txBody>
      </p:sp>
      <p:sp>
        <p:nvSpPr>
          <p:cNvPr id="5" name="Bocadillo: ovalado 4">
            <a:extLst>
              <a:ext uri="{FF2B5EF4-FFF2-40B4-BE49-F238E27FC236}">
                <a16:creationId xmlns:a16="http://schemas.microsoft.com/office/drawing/2014/main" id="{04F5F667-F389-4C98-95C3-0D930FA30D8B}"/>
              </a:ext>
            </a:extLst>
          </p:cNvPr>
          <p:cNvSpPr/>
          <p:nvPr/>
        </p:nvSpPr>
        <p:spPr>
          <a:xfrm>
            <a:off x="600075" y="1047750"/>
            <a:ext cx="3590925" cy="2171700"/>
          </a:xfrm>
          <a:prstGeom prst="wedgeEllipseCallout">
            <a:avLst>
              <a:gd name="adj1" fmla="val 32292"/>
              <a:gd name="adj2" fmla="val 74938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err="1"/>
              <a:t>If</a:t>
            </a:r>
            <a:r>
              <a:rPr lang="es-CL" sz="2000" b="1" dirty="0"/>
              <a:t> </a:t>
            </a:r>
            <a:r>
              <a:rPr lang="es-CL" sz="2000" b="1" dirty="0" err="1"/>
              <a:t>you</a:t>
            </a:r>
            <a:r>
              <a:rPr lang="es-CL" sz="2000" b="1" dirty="0"/>
              <a:t> </a:t>
            </a:r>
            <a:r>
              <a:rPr lang="es-CL" sz="2000" b="1" dirty="0" err="1"/>
              <a:t>could</a:t>
            </a:r>
            <a:r>
              <a:rPr lang="es-CL" sz="2000" b="1" dirty="0"/>
              <a:t> </a:t>
            </a:r>
            <a:r>
              <a:rPr lang="es-CL" sz="2000" b="1" dirty="0" err="1"/>
              <a:t>create</a:t>
            </a:r>
            <a:r>
              <a:rPr lang="es-CL" sz="2000" b="1" dirty="0"/>
              <a:t> </a:t>
            </a:r>
            <a:r>
              <a:rPr lang="es-CL" sz="2000" b="1" dirty="0" err="1"/>
              <a:t>your</a:t>
            </a:r>
            <a:r>
              <a:rPr lang="es-CL" sz="2000" b="1" dirty="0"/>
              <a:t> </a:t>
            </a:r>
            <a:r>
              <a:rPr lang="es-CL" sz="2000" b="1" dirty="0" err="1"/>
              <a:t>own</a:t>
            </a:r>
            <a:r>
              <a:rPr lang="es-CL" sz="2000" b="1" dirty="0"/>
              <a:t> </a:t>
            </a:r>
            <a:r>
              <a:rPr lang="es-CL" sz="2000" b="1" dirty="0" err="1"/>
              <a:t>charity</a:t>
            </a:r>
            <a:r>
              <a:rPr lang="es-CL" sz="2000" b="1" dirty="0"/>
              <a:t>, </a:t>
            </a:r>
            <a:r>
              <a:rPr lang="es-CL" sz="2000" b="1" dirty="0" err="1"/>
              <a:t>What</a:t>
            </a:r>
            <a:r>
              <a:rPr lang="es-CL" sz="2000" b="1" dirty="0"/>
              <a:t> </a:t>
            </a:r>
            <a:r>
              <a:rPr lang="es-CL" sz="2000" b="1" dirty="0" err="1"/>
              <a:t>would</a:t>
            </a:r>
            <a:r>
              <a:rPr lang="es-CL" sz="2000" b="1" dirty="0"/>
              <a:t> </a:t>
            </a:r>
            <a:r>
              <a:rPr lang="es-CL" sz="2000" b="1" dirty="0" err="1"/>
              <a:t>it</a:t>
            </a:r>
            <a:r>
              <a:rPr lang="es-CL" sz="2000" b="1" dirty="0"/>
              <a:t> be </a:t>
            </a:r>
            <a:r>
              <a:rPr lang="es-CL" sz="2000" b="1" dirty="0" err="1"/>
              <a:t>about</a:t>
            </a:r>
            <a:r>
              <a:rPr lang="es-CL" sz="2000" b="1" dirty="0"/>
              <a:t>?</a:t>
            </a:r>
          </a:p>
        </p:txBody>
      </p:sp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AE8FEA84-2CFA-454B-83E1-995F5EE66697}"/>
              </a:ext>
            </a:extLst>
          </p:cNvPr>
          <p:cNvSpPr/>
          <p:nvPr/>
        </p:nvSpPr>
        <p:spPr>
          <a:xfrm>
            <a:off x="3562351" y="3267075"/>
            <a:ext cx="4524374" cy="2510181"/>
          </a:xfrm>
          <a:prstGeom prst="wedgeEllipseCallou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err="1"/>
              <a:t>What</a:t>
            </a:r>
            <a:r>
              <a:rPr lang="es-CL" sz="2000" b="1" dirty="0"/>
              <a:t> ‘s </a:t>
            </a:r>
            <a:r>
              <a:rPr lang="es-CL" sz="2000" b="1" dirty="0" err="1"/>
              <a:t>your</a:t>
            </a:r>
            <a:r>
              <a:rPr lang="es-CL" sz="2000" b="1" dirty="0"/>
              <a:t> </a:t>
            </a:r>
            <a:r>
              <a:rPr lang="es-CL" sz="2000" b="1" dirty="0" err="1"/>
              <a:t>opinion</a:t>
            </a:r>
            <a:r>
              <a:rPr lang="es-CL" sz="2000" b="1" dirty="0"/>
              <a:t> </a:t>
            </a:r>
            <a:r>
              <a:rPr lang="es-CL" sz="2000" b="1" dirty="0" err="1"/>
              <a:t>concerning</a:t>
            </a:r>
            <a:r>
              <a:rPr lang="es-CL" sz="2000" b="1" dirty="0"/>
              <a:t> </a:t>
            </a:r>
            <a:r>
              <a:rPr lang="es-CL" sz="2000" b="1" dirty="0" err="1"/>
              <a:t>the</a:t>
            </a:r>
            <a:r>
              <a:rPr lang="es-CL" sz="2000" b="1" dirty="0"/>
              <a:t> </a:t>
            </a:r>
            <a:r>
              <a:rPr lang="es-CL" sz="2000" b="1" dirty="0" err="1"/>
              <a:t>existance</a:t>
            </a:r>
            <a:r>
              <a:rPr lang="es-CL" sz="2000" b="1" dirty="0"/>
              <a:t> </a:t>
            </a:r>
            <a:r>
              <a:rPr lang="es-CL" sz="2000" b="1" dirty="0" err="1"/>
              <a:t>of</a:t>
            </a:r>
            <a:r>
              <a:rPr lang="es-CL" sz="2000" b="1" dirty="0"/>
              <a:t> </a:t>
            </a:r>
            <a:r>
              <a:rPr lang="es-CL" sz="2000" b="1" dirty="0" err="1"/>
              <a:t>charities</a:t>
            </a:r>
            <a:r>
              <a:rPr lang="es-CL" sz="2000" b="1" dirty="0"/>
              <a:t>? </a:t>
            </a:r>
            <a:r>
              <a:rPr lang="es-CL" sz="2000" b="1" dirty="0" err="1"/>
              <a:t>People´s</a:t>
            </a:r>
            <a:r>
              <a:rPr lang="es-CL" sz="2000" b="1" dirty="0"/>
              <a:t> </a:t>
            </a:r>
            <a:r>
              <a:rPr lang="es-CL" sz="2000" b="1" dirty="0" err="1"/>
              <a:t>solidarity</a:t>
            </a:r>
            <a:r>
              <a:rPr lang="es-CL" sz="2000" b="1" dirty="0"/>
              <a:t> </a:t>
            </a:r>
            <a:r>
              <a:rPr lang="es-CL" sz="2000" b="1" dirty="0" err="1"/>
              <a:t>or</a:t>
            </a:r>
            <a:r>
              <a:rPr lang="es-CL" sz="2000" b="1" dirty="0"/>
              <a:t> </a:t>
            </a:r>
            <a:r>
              <a:rPr lang="es-CL" sz="2000" b="1" dirty="0" err="1"/>
              <a:t>government´s</a:t>
            </a:r>
            <a:r>
              <a:rPr lang="es-CL" sz="2000" b="1" dirty="0"/>
              <a:t> </a:t>
            </a:r>
            <a:r>
              <a:rPr lang="es-CL" sz="2000" b="1" dirty="0" err="1"/>
              <a:t>inneficiency</a:t>
            </a:r>
            <a:r>
              <a:rPr lang="es-CL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7982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References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https://elmundodemonica107507327.wordpress.com/2018/11/09/el-present-perfect-continuous/</a:t>
            </a:r>
          </a:p>
        </p:txBody>
      </p:sp>
    </p:spTree>
    <p:extLst>
      <p:ext uri="{BB962C8B-B14F-4D97-AF65-F5344CB8AC3E}">
        <p14:creationId xmlns:p14="http://schemas.microsoft.com/office/powerpoint/2010/main" val="114866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DA45FC5-E019-4ECA-BAA3-F56E372F3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8397">
            <a:off x="2770541" y="4115535"/>
            <a:ext cx="2275130" cy="13709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2BCC3B-0C2B-4430-A9E0-250AB75CD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8094">
            <a:off x="3317541" y="2257659"/>
            <a:ext cx="1914821" cy="14287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AE4FDF-0F3F-47D1-BDD2-9868ADC87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1448">
            <a:off x="766934" y="4717805"/>
            <a:ext cx="2157843" cy="1547133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2C9BC129-CBCA-4CFC-ABB7-E8E3B638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90881"/>
          </a:xfrm>
        </p:spPr>
        <p:txBody>
          <a:bodyPr>
            <a:normAutofit fontScale="90000"/>
          </a:bodyPr>
          <a:lstStyle/>
          <a:p>
            <a:r>
              <a:rPr lang="es-CL" dirty="0" err="1"/>
              <a:t>Charities</a:t>
            </a:r>
            <a:r>
              <a:rPr lang="es-CL" dirty="0"/>
              <a:t> 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526A5A1-686F-4833-8450-255E40C91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5" y="1264567"/>
            <a:ext cx="4754880" cy="562416"/>
          </a:xfrm>
        </p:spPr>
        <p:txBody>
          <a:bodyPr>
            <a:noAutofit/>
          </a:bodyPr>
          <a:lstStyle/>
          <a:p>
            <a:r>
              <a:rPr lang="es-CL" sz="3200" b="1" dirty="0" err="1"/>
              <a:t>Classic</a:t>
            </a:r>
            <a:endParaRPr lang="es-CL" sz="3200" b="1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F557BF7-1046-49F6-922E-20C6ADBA1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2058" y="1084033"/>
            <a:ext cx="4754880" cy="742950"/>
          </a:xfrm>
        </p:spPr>
        <p:txBody>
          <a:bodyPr>
            <a:normAutofit/>
          </a:bodyPr>
          <a:lstStyle/>
          <a:p>
            <a:r>
              <a:rPr lang="es-CL" sz="3200" b="1" dirty="0" err="1"/>
              <a:t>Covid</a:t>
            </a:r>
            <a:endParaRPr lang="es-CL" sz="3200" b="1" dirty="0"/>
          </a:p>
        </p:txBody>
      </p:sp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03BC26B1-1336-4EBF-8A35-77B5262528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99041" y="2124147"/>
            <a:ext cx="2951772" cy="2609705"/>
          </a:xfr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48F5687-A206-40DD-A7DC-982340DDC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042" y="1721198"/>
            <a:ext cx="3009242" cy="251742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624C565-2365-4173-B196-811490A9D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5613" y="1851188"/>
            <a:ext cx="2754438" cy="238743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DD36A29-2F2B-4CC6-89F0-976ADFB02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753" y="3881080"/>
            <a:ext cx="2502358" cy="24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Adelante </a:t>
            </a:r>
            <a:r>
              <a:rPr lang="es-ES" dirty="0" err="1"/>
              <a:t>Africa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4780080" cy="22229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39" y="1712891"/>
            <a:ext cx="4441961" cy="23381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302" y="2884868"/>
            <a:ext cx="4366584" cy="32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B86F5F4-259B-4A2E-9E37-60DDDE44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listen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E2DE32A-DF2C-47C5-95D8-9C6DD65671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526060" y="2950951"/>
            <a:ext cx="3912243" cy="2378597"/>
          </a:xfrm>
          <a:prstGeom prst="rect">
            <a:avLst/>
          </a:prstGeom>
        </p:spPr>
      </p:pic>
      <p:pic>
        <p:nvPicPr>
          <p:cNvPr id="11" name="45 Pista 45">
            <a:hlinkClick r:id="" action="ppaction://media"/>
            <a:extLst>
              <a:ext uri="{FF2B5EF4-FFF2-40B4-BE49-F238E27FC236}">
                <a16:creationId xmlns:a16="http://schemas.microsoft.com/office/drawing/2014/main" id="{AFFC5AB1-2B88-49E5-A6DF-67195618312D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2087563"/>
            <a:ext cx="406400" cy="406400"/>
          </a:xfr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F5094BD-2362-4B34-9DF7-80B67FCCB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440" y="2713671"/>
            <a:ext cx="4745620" cy="2853159"/>
          </a:xfrm>
          <a:prstGeom prst="rect">
            <a:avLst/>
          </a:prstGeom>
        </p:spPr>
      </p:pic>
      <p:pic>
        <p:nvPicPr>
          <p:cNvPr id="13" name="46 Pista 46">
            <a:hlinkClick r:id="" action="ppaction://media"/>
            <a:extLst>
              <a:ext uri="{FF2B5EF4-FFF2-40B4-BE49-F238E27FC236}">
                <a16:creationId xmlns:a16="http://schemas.microsoft.com/office/drawing/2014/main" id="{4451F101-847F-4C9A-AA7B-65320A938E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8850" y="1792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8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1519707"/>
            <a:ext cx="10058400" cy="45153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dirty="0"/>
              <a:t>I </a:t>
            </a:r>
            <a:r>
              <a:rPr lang="es-ES" sz="2800" b="1" dirty="0" err="1">
                <a:solidFill>
                  <a:srgbClr val="7030A0"/>
                </a:solidFill>
              </a:rPr>
              <a:t>have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been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b="1" dirty="0" err="1">
                <a:solidFill>
                  <a:srgbClr val="7030A0"/>
                </a:solidFill>
              </a:rPr>
              <a:t>working</a:t>
            </a:r>
            <a:r>
              <a:rPr lang="es-ES" sz="2800" b="1" dirty="0">
                <a:solidFill>
                  <a:srgbClr val="7030A0"/>
                </a:solidFill>
              </a:rPr>
              <a:t> </a:t>
            </a:r>
            <a:r>
              <a:rPr lang="es-ES" sz="2800" dirty="0" err="1"/>
              <a:t>for</a:t>
            </a:r>
            <a:r>
              <a:rPr lang="es-ES" sz="2800" dirty="0"/>
              <a:t> a </a:t>
            </a:r>
            <a:r>
              <a:rPr lang="es-ES" sz="2800" dirty="0" err="1"/>
              <a:t>charity</a:t>
            </a:r>
            <a:r>
              <a:rPr lang="es-ES" sz="2800" dirty="0"/>
              <a:t> </a:t>
            </a:r>
            <a:r>
              <a:rPr lang="es-ES" sz="2800" dirty="0" err="1"/>
              <a:t>for</a:t>
            </a:r>
            <a:r>
              <a:rPr lang="es-ES" sz="2800" dirty="0"/>
              <a:t> 7 </a:t>
            </a:r>
            <a:r>
              <a:rPr lang="es-ES" sz="2800" dirty="0" err="1"/>
              <a:t>years</a:t>
            </a:r>
            <a:endParaRPr lang="es-CL" sz="2800" dirty="0"/>
          </a:p>
        </p:txBody>
      </p:sp>
      <p:sp>
        <p:nvSpPr>
          <p:cNvPr id="5" name="Flecha derecha 4"/>
          <p:cNvSpPr/>
          <p:nvPr/>
        </p:nvSpPr>
        <p:spPr>
          <a:xfrm rot="16200000">
            <a:off x="3606085" y="24212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/>
          <p:cNvSpPr txBox="1"/>
          <p:nvPr/>
        </p:nvSpPr>
        <p:spPr>
          <a:xfrm>
            <a:off x="2575776" y="3309870"/>
            <a:ext cx="3445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Present</a:t>
            </a:r>
            <a:r>
              <a:rPr lang="es-E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Perfect</a:t>
            </a:r>
            <a:r>
              <a:rPr lang="es-E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Continuous</a:t>
            </a:r>
            <a:endParaRPr lang="es-CL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575" y="347730"/>
            <a:ext cx="9478849" cy="60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6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What´s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difference</a:t>
            </a:r>
            <a:r>
              <a:rPr lang="es-ES" dirty="0"/>
              <a:t>?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/>
              <a:t>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worked</a:t>
            </a:r>
            <a:r>
              <a:rPr lang="es-ES" dirty="0"/>
              <a:t> as a </a:t>
            </a:r>
            <a:r>
              <a:rPr lang="es-ES" dirty="0" err="1"/>
              <a:t>volunteer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7 </a:t>
            </a:r>
            <a:r>
              <a:rPr lang="es-ES" dirty="0" err="1"/>
              <a:t>years</a:t>
            </a:r>
            <a:endParaRPr lang="es-ES" dirty="0"/>
          </a:p>
          <a:p>
            <a:pPr marL="0" indent="0" algn="ctr">
              <a:buNone/>
            </a:pPr>
            <a:r>
              <a:rPr lang="es-ES" dirty="0"/>
              <a:t> v/s</a:t>
            </a:r>
          </a:p>
          <a:p>
            <a:pPr marL="0" indent="0" algn="ctr">
              <a:buNone/>
            </a:pPr>
            <a:r>
              <a:rPr lang="es-ES" dirty="0"/>
              <a:t>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working</a:t>
            </a:r>
            <a:r>
              <a:rPr lang="es-ES" dirty="0"/>
              <a:t> as a </a:t>
            </a:r>
            <a:r>
              <a:rPr lang="es-ES" dirty="0" err="1"/>
              <a:t>volunteer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7 </a:t>
            </a:r>
            <a:r>
              <a:rPr lang="es-ES" dirty="0" err="1"/>
              <a:t>years</a:t>
            </a:r>
            <a:endParaRPr lang="es-CL" dirty="0"/>
          </a:p>
        </p:txBody>
      </p:sp>
      <p:sp>
        <p:nvSpPr>
          <p:cNvPr id="4" name="Rectángulo 3"/>
          <p:cNvSpPr/>
          <p:nvPr/>
        </p:nvSpPr>
        <p:spPr>
          <a:xfrm>
            <a:off x="1944710" y="4121239"/>
            <a:ext cx="8899301" cy="1687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err="1"/>
              <a:t>None</a:t>
            </a:r>
            <a:r>
              <a:rPr lang="es-ES" sz="2800" b="1" dirty="0"/>
              <a:t>. </a:t>
            </a:r>
            <a:r>
              <a:rPr lang="es-ES" b="1" dirty="0"/>
              <a:t>In </a:t>
            </a:r>
            <a:r>
              <a:rPr lang="es-ES" b="1" dirty="0" err="1"/>
              <a:t>both</a:t>
            </a:r>
            <a:r>
              <a:rPr lang="es-ES" b="1" dirty="0"/>
              <a:t> </a:t>
            </a:r>
            <a:r>
              <a:rPr lang="es-ES" b="1" dirty="0" err="1"/>
              <a:t>sentences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speaker </a:t>
            </a:r>
            <a:r>
              <a:rPr lang="es-ES" b="1" dirty="0" err="1"/>
              <a:t>started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action</a:t>
            </a:r>
            <a:r>
              <a:rPr lang="es-ES" b="1" dirty="0"/>
              <a:t> in 2012 and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still</a:t>
            </a:r>
            <a:r>
              <a:rPr lang="es-ES" b="1" dirty="0"/>
              <a:t> </a:t>
            </a:r>
            <a:r>
              <a:rPr lang="es-ES" b="1" dirty="0" err="1"/>
              <a:t>going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.</a:t>
            </a:r>
          </a:p>
          <a:p>
            <a:r>
              <a:rPr lang="es-ES" b="1" dirty="0"/>
              <a:t> </a:t>
            </a:r>
            <a:r>
              <a:rPr lang="es-ES" b="1" dirty="0" err="1"/>
              <a:t>Both</a:t>
            </a:r>
            <a:r>
              <a:rPr lang="es-ES" b="1" dirty="0"/>
              <a:t> are </a:t>
            </a:r>
            <a:r>
              <a:rPr lang="es-ES" b="1" dirty="0" err="1"/>
              <a:t>correct</a:t>
            </a:r>
            <a:r>
              <a:rPr lang="es-ES" b="1" dirty="0"/>
              <a:t> </a:t>
            </a:r>
            <a:r>
              <a:rPr lang="es-ES" b="1" dirty="0" err="1"/>
              <a:t>but</a:t>
            </a:r>
            <a:r>
              <a:rPr lang="es-ES" b="1" dirty="0"/>
              <a:t> in </a:t>
            </a:r>
            <a:r>
              <a:rPr lang="es-ES" b="1" dirty="0" err="1"/>
              <a:t>everyday</a:t>
            </a:r>
            <a:r>
              <a:rPr lang="es-ES" b="1" dirty="0"/>
              <a:t> use, </a:t>
            </a:r>
            <a:r>
              <a:rPr lang="es-ES" b="1" dirty="0" err="1"/>
              <a:t>native</a:t>
            </a:r>
            <a:r>
              <a:rPr lang="es-ES" b="1" dirty="0"/>
              <a:t> </a:t>
            </a:r>
            <a:r>
              <a:rPr lang="es-ES" b="1" dirty="0" err="1"/>
              <a:t>speakers</a:t>
            </a:r>
            <a:r>
              <a:rPr lang="es-ES" b="1" dirty="0"/>
              <a:t> </a:t>
            </a:r>
            <a:r>
              <a:rPr lang="es-ES" b="1" dirty="0" err="1"/>
              <a:t>prefer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use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Present</a:t>
            </a:r>
            <a:r>
              <a:rPr lang="es-ES" b="1" dirty="0"/>
              <a:t> </a:t>
            </a:r>
            <a:r>
              <a:rPr lang="es-ES" b="1" dirty="0" err="1"/>
              <a:t>Perfect</a:t>
            </a:r>
            <a:r>
              <a:rPr lang="es-ES" b="1" dirty="0"/>
              <a:t> </a:t>
            </a:r>
            <a:r>
              <a:rPr lang="es-ES" b="1" dirty="0" err="1"/>
              <a:t>Continuous</a:t>
            </a:r>
            <a:r>
              <a:rPr lang="es-ES" b="1" dirty="0"/>
              <a:t> .</a:t>
            </a:r>
            <a:endParaRPr lang="es-CL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FA4DC2-34A1-4BB9-8643-FABAE6CC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412" y="158591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23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So, Can I use </a:t>
            </a:r>
            <a:r>
              <a:rPr lang="es-ES" dirty="0" err="1"/>
              <a:t>any</a:t>
            </a:r>
            <a:r>
              <a:rPr lang="es-ES" dirty="0"/>
              <a:t> of </a:t>
            </a:r>
            <a:r>
              <a:rPr lang="es-ES" dirty="0" err="1"/>
              <a:t>them</a:t>
            </a:r>
            <a:r>
              <a:rPr lang="es-ES" dirty="0"/>
              <a:t>?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30" y="1675159"/>
            <a:ext cx="2394384" cy="1995320"/>
          </a:xfrm>
        </p:spPr>
      </p:pic>
      <p:sp>
        <p:nvSpPr>
          <p:cNvPr id="5" name="CuadroTexto 4"/>
          <p:cNvSpPr txBox="1"/>
          <p:nvPr/>
        </p:nvSpPr>
        <p:spPr>
          <a:xfrm>
            <a:off x="3928056" y="3085704"/>
            <a:ext cx="652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/>
              <a:t>But</a:t>
            </a:r>
            <a:r>
              <a:rPr lang="es-ES" sz="3200" dirty="0"/>
              <a:t> </a:t>
            </a:r>
            <a:r>
              <a:rPr lang="es-ES" sz="3200" dirty="0" err="1"/>
              <a:t>there</a:t>
            </a:r>
            <a:r>
              <a:rPr lang="es-ES" sz="3200" dirty="0"/>
              <a:t> are </a:t>
            </a:r>
            <a:r>
              <a:rPr lang="es-ES" sz="3200" dirty="0" err="1"/>
              <a:t>some</a:t>
            </a:r>
            <a:r>
              <a:rPr lang="es-ES" sz="3200" dirty="0"/>
              <a:t> </a:t>
            </a:r>
            <a:r>
              <a:rPr lang="es-ES" sz="3200" dirty="0" err="1"/>
              <a:t>restrictions</a:t>
            </a:r>
            <a:r>
              <a:rPr lang="es-ES" sz="3200" dirty="0"/>
              <a:t>…</a:t>
            </a:r>
            <a:endParaRPr lang="es-CL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10" y="3670479"/>
            <a:ext cx="2951408" cy="29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8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</a:t>
            </a:r>
            <a:r>
              <a:rPr lang="es-ES" dirty="0" err="1"/>
              <a:t>Restrictions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use </a:t>
            </a:r>
            <a:r>
              <a:rPr lang="es-ES" dirty="0" err="1"/>
              <a:t>the</a:t>
            </a:r>
            <a:r>
              <a:rPr lang="es-ES" dirty="0"/>
              <a:t> PPC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s-ES" b="1" dirty="0" err="1">
                <a:solidFill>
                  <a:srgbClr val="FF66CC"/>
                </a:solidFill>
              </a:rPr>
              <a:t>Quantities</a:t>
            </a:r>
            <a:endParaRPr lang="es-ES" b="1" dirty="0">
              <a:solidFill>
                <a:srgbClr val="FF66CC"/>
              </a:solidFill>
            </a:endParaRP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  a.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cooking</a:t>
            </a:r>
            <a:r>
              <a:rPr lang="es-ES" dirty="0"/>
              <a:t> 10 </a:t>
            </a:r>
            <a:r>
              <a:rPr lang="es-ES" dirty="0" err="1"/>
              <a:t>cakes</a:t>
            </a:r>
            <a:r>
              <a:rPr lang="es-ES" dirty="0"/>
              <a:t>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  b.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cooked</a:t>
            </a:r>
            <a:r>
              <a:rPr lang="es-ES" dirty="0"/>
              <a:t> 10 </a:t>
            </a:r>
            <a:r>
              <a:rPr lang="es-ES" dirty="0" err="1"/>
              <a:t>cakes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52" y="2881456"/>
            <a:ext cx="377985" cy="451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C96FD0-BFB3-467E-84D5-DA886B321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010" y="3332599"/>
            <a:ext cx="3768190" cy="27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128</TotalTime>
  <Words>291</Words>
  <Application>Microsoft Office PowerPoint</Application>
  <PresentationFormat>Panorámica</PresentationFormat>
  <Paragraphs>43</Paragraphs>
  <Slides>17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Century Gothic</vt:lpstr>
      <vt:lpstr>Garamond</vt:lpstr>
      <vt:lpstr>Savon</vt:lpstr>
      <vt:lpstr> UNIT 2B  CHARITIES</vt:lpstr>
      <vt:lpstr>Charities </vt:lpstr>
      <vt:lpstr>           Adelante Africa</vt:lpstr>
      <vt:lpstr>Let´s listen</vt:lpstr>
      <vt:lpstr>Presentación de PowerPoint</vt:lpstr>
      <vt:lpstr>Presentación de PowerPoint</vt:lpstr>
      <vt:lpstr>What´s the difference?</vt:lpstr>
      <vt:lpstr>So, Can I use any of them?</vt:lpstr>
      <vt:lpstr>   Restrictions to use the PPC</vt:lpstr>
      <vt:lpstr>Presentación de PowerPoint</vt:lpstr>
      <vt:lpstr>Presentación de PowerPoint</vt:lpstr>
      <vt:lpstr>Let´s practice </vt:lpstr>
      <vt:lpstr>Homework</vt:lpstr>
      <vt:lpstr>Homework</vt:lpstr>
      <vt:lpstr>Presentación de PowerPoint</vt:lpstr>
      <vt:lpstr>Speaking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Not? Next Year, I will be a volunteer</dc:title>
  <dc:creator>Carolina Santander</dc:creator>
  <cp:lastModifiedBy>Carolina Santander</cp:lastModifiedBy>
  <cp:revision>14</cp:revision>
  <dcterms:created xsi:type="dcterms:W3CDTF">2020-04-15T21:12:15Z</dcterms:created>
  <dcterms:modified xsi:type="dcterms:W3CDTF">2020-09-03T20:10:07Z</dcterms:modified>
</cp:coreProperties>
</file>