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344" r:id="rId3"/>
    <p:sldId id="377" r:id="rId4"/>
    <p:sldId id="300" r:id="rId5"/>
    <p:sldId id="272" r:id="rId6"/>
    <p:sldId id="348" r:id="rId7"/>
    <p:sldId id="350" r:id="rId8"/>
    <p:sldId id="362" r:id="rId9"/>
    <p:sldId id="349" r:id="rId10"/>
    <p:sldId id="330" r:id="rId11"/>
    <p:sldId id="331" r:id="rId12"/>
    <p:sldId id="363" r:id="rId13"/>
    <p:sldId id="364" r:id="rId14"/>
    <p:sldId id="365" r:id="rId15"/>
    <p:sldId id="329" r:id="rId16"/>
    <p:sldId id="366" r:id="rId17"/>
    <p:sldId id="367" r:id="rId18"/>
    <p:sldId id="368" r:id="rId19"/>
    <p:sldId id="332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ier Fuenzalida" initials="JF" lastIdx="5" clrIdx="0">
    <p:extLst>
      <p:ext uri="{19B8F6BF-5375-455C-9EA6-DF929625EA0E}">
        <p15:presenceInfo xmlns:p15="http://schemas.microsoft.com/office/powerpoint/2012/main" userId="Javier Fuenzali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949"/>
    <a:srgbClr val="C91C51"/>
    <a:srgbClr val="008000"/>
    <a:srgbClr val="797777"/>
    <a:srgbClr val="BEBCBD"/>
    <a:srgbClr val="E64C7C"/>
    <a:srgbClr val="7F7F7F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1DB1B44D-9D4B-47A7-8669-5B88CBF1D0AE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D3C51B25-C890-48F3-9BB8-0DAD8B1604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1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9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se/cita destacada">
    <p:bg>
      <p:bgPr>
        <a:solidFill>
          <a:srgbClr val="C41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66567"/>
            <a:ext cx="10972800" cy="2524869"/>
          </a:xfrm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Frase</a:t>
            </a:r>
            <a:r>
              <a:rPr lang="en-US" dirty="0"/>
              <a:t> </a:t>
            </a:r>
            <a:r>
              <a:rPr lang="en-US" dirty="0" err="1"/>
              <a:t>destacada</a:t>
            </a:r>
            <a:r>
              <a:rPr lang="en-US" dirty="0"/>
              <a:t> o </a:t>
            </a:r>
            <a:r>
              <a:rPr lang="en-US" dirty="0" err="1"/>
              <a:t>cita</a:t>
            </a:r>
            <a:r>
              <a:rPr lang="en-US" dirty="0"/>
              <a:t> </a:t>
            </a:r>
            <a:r>
              <a:rPr lang="es-ES_tradnl" dirty="0" err="1"/>
              <a:t>Dico</a:t>
            </a:r>
            <a:r>
              <a:rPr lang="es-ES_tradnl" dirty="0"/>
              <a:t> </a:t>
            </a:r>
            <a:r>
              <a:rPr lang="es-ES_tradnl" dirty="0" err="1"/>
              <a:t>omnis</a:t>
            </a:r>
            <a:r>
              <a:rPr lang="es-ES_tradnl" dirty="0"/>
              <a:t> id </a:t>
            </a:r>
            <a:r>
              <a:rPr lang="es-ES_tradnl" dirty="0" err="1"/>
              <a:t>ést</a:t>
            </a:r>
            <a:r>
              <a:rPr lang="es-ES_tradnl" dirty="0"/>
              <a:t>. </a:t>
            </a:r>
            <a:r>
              <a:rPr lang="es-ES_tradnl" dirty="0" err="1"/>
              <a:t>Assum</a:t>
            </a:r>
            <a:r>
              <a:rPr lang="es-ES_tradnl" dirty="0"/>
              <a:t> </a:t>
            </a:r>
            <a:r>
              <a:rPr lang="es-ES_tradnl" dirty="0" err="1"/>
              <a:t>eripuit</a:t>
            </a:r>
            <a:r>
              <a:rPr lang="es-ES_tradnl" dirty="0"/>
              <a:t> </a:t>
            </a:r>
            <a:r>
              <a:rPr lang="es-ES_tradnl" dirty="0" err="1"/>
              <a:t>pérsequeris</a:t>
            </a:r>
            <a:r>
              <a:rPr lang="es-ES_tradnl" dirty="0"/>
              <a:t> </a:t>
            </a:r>
            <a:r>
              <a:rPr lang="es-ES_tradnl" dirty="0" err="1"/>
              <a:t>cúm</a:t>
            </a:r>
            <a:r>
              <a:rPr lang="es-ES_tradnl" dirty="0"/>
              <a:t> ut. Ei </a:t>
            </a:r>
            <a:r>
              <a:rPr lang="es-ES_tradnl" dirty="0" err="1"/>
              <a:t>usu</a:t>
            </a:r>
            <a:r>
              <a:rPr lang="es-ES_tradnl" dirty="0"/>
              <a:t> </a:t>
            </a:r>
            <a:r>
              <a:rPr lang="es-ES_tradnl" dirty="0" err="1"/>
              <a:t>eripuít</a:t>
            </a:r>
            <a:r>
              <a:rPr lang="es-ES_tradnl" dirty="0"/>
              <a:t> </a:t>
            </a:r>
            <a:r>
              <a:rPr lang="es-ES_tradnl" dirty="0" err="1"/>
              <a:t>vivendo</a:t>
            </a:r>
            <a:r>
              <a:rPr lang="es-ES_tradnl" dirty="0"/>
              <a:t>, </a:t>
            </a:r>
            <a:r>
              <a:rPr lang="es-ES_tradnl" dirty="0" err="1"/>
              <a:t>út</a:t>
            </a:r>
            <a:r>
              <a:rPr lang="es-ES_tradnl" dirty="0"/>
              <a:t> </a:t>
            </a:r>
            <a:r>
              <a:rPr lang="es-ES_tradnl" dirty="0" err="1"/>
              <a:t>nullam</a:t>
            </a:r>
            <a:r>
              <a:rPr lang="es-ES_tradnl" dirty="0"/>
              <a:t> </a:t>
            </a:r>
            <a:r>
              <a:rPr lang="es-ES_tradnl" dirty="0" err="1"/>
              <a:t>offendit</a:t>
            </a:r>
            <a:r>
              <a:rPr lang="es-ES_tradnl" dirty="0"/>
              <a:t> </a:t>
            </a:r>
            <a:r>
              <a:rPr lang="es-ES_tradnl" dirty="0" err="1"/>
              <a:t>posidonium</a:t>
            </a:r>
            <a:r>
              <a:rPr lang="es-ES_tradnl" dirty="0"/>
              <a:t> </a:t>
            </a:r>
            <a:r>
              <a:rPr lang="es-ES_tradnl" dirty="0" err="1"/>
              <a:t>est</a:t>
            </a:r>
            <a:r>
              <a:rPr lang="es-ES_tradnl" dirty="0"/>
              <a:t>. Ad </a:t>
            </a:r>
            <a:r>
              <a:rPr lang="es-ES_tradnl" dirty="0" err="1"/>
              <a:t>vócent</a:t>
            </a:r>
            <a:r>
              <a:rPr lang="es-ES_tradnl" dirty="0"/>
              <a:t> </a:t>
            </a:r>
            <a:r>
              <a:rPr lang="es-ES_tradnl" dirty="0" err="1"/>
              <a:t>nomiñati</a:t>
            </a:r>
            <a:r>
              <a:rPr lang="es-ES_tradnl" dirty="0"/>
              <a:t> </a:t>
            </a:r>
            <a:r>
              <a:rPr lang="es-ES_tradnl" dirty="0" err="1"/>
              <a:t>qui</a:t>
            </a:r>
            <a:r>
              <a:rPr lang="es-ES_tradnl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2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1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0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4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7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CB1C812-E820-4294-B1EA-7AC5B2D9F5CF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92D16FFA-7FE2-4A7B-8CCF-49D4B4214E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latercera.com/noticia/indice-internacional-eficiencia-salud-ubico-chile-octavo-puesto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tercera.com/noticia/gobierno-alista-cambios-bonos-empleados-publicos-tras-critico-informe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1K31w05eW4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perchile.cl/2020/05/29/falla-pieza-clave-para-contener-el-virus-acta-interna-del-minsal-revela-graves-problemas-en-la-trazabilidad-de-casos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1540" y="3668613"/>
            <a:ext cx="7688238" cy="937442"/>
          </a:xfrm>
        </p:spPr>
        <p:txBody>
          <a:bodyPr>
            <a:normAutofit/>
          </a:bodyPr>
          <a:lstStyle/>
          <a:p>
            <a:pPr algn="r"/>
            <a:r>
              <a:rPr lang="es-CL" dirty="0">
                <a:solidFill>
                  <a:srgbClr val="717073"/>
                </a:solidFill>
              </a:rPr>
              <a:t>Clase 1. Introducción a la Gestión Pública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81160" y="3418660"/>
            <a:ext cx="7328618" cy="27432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78431" y="2534934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0" cap="none" spc="0" normalizeH="0" baseline="0" noProof="0" dirty="0">
                <a:ln>
                  <a:noFill/>
                </a:ln>
                <a:solidFill>
                  <a:srgbClr val="C419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Introducción y motivación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41949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454F9BB7-FE9F-478E-8F94-BF45C2468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510442"/>
            <a:ext cx="4312691" cy="9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0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25835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CL" sz="4000" b="1" dirty="0">
                <a:solidFill>
                  <a:srgbClr val="C4194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Dos conceptos relacionados pero distintos...</a:t>
            </a:r>
            <a:endParaRPr lang="en-US" sz="4000" b="1" dirty="0">
              <a:solidFill>
                <a:srgbClr val="C4194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69" y="1192153"/>
            <a:ext cx="11232173" cy="5078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1000"/>
            </a:pP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“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One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of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the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confusions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in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our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understanding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of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stateness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the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fact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that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the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work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“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strenght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: 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often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used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indiferently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to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what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here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labeled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“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scope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”, and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to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“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strenght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”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or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capacity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(Fukuyama, 2004, p.22)</a:t>
            </a:r>
          </a:p>
          <a:p>
            <a:pPr>
              <a:buSzPct val="91000"/>
            </a:pPr>
            <a:endParaRPr lang="es-ES" sz="28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>
              <a:buSzPct val="91000"/>
            </a:pPr>
            <a:r>
              <a:rPr lang="es-ES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Alcance. 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Representado por el número de funciones y propósitos que persigue el Estado</a:t>
            </a:r>
          </a:p>
          <a:p>
            <a:pPr lvl="1">
              <a:buSzPct val="91000"/>
            </a:pPr>
            <a:r>
              <a:rPr lang="es-ES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Los EE.UU. Tienen un muy limitado alcance en las funciones de su Estado. La pregunta es si tiene o no para hacer lo que democráticamente es mandatado para hacer</a:t>
            </a:r>
          </a:p>
          <a:p>
            <a:pPr lvl="1">
              <a:buSzPct val="91000"/>
            </a:pPr>
            <a:r>
              <a:rPr lang="es-ES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Por su parte, México tiene muchos derechos sociales constitucionalmente garantizados. ¿Significa esto que son recibidos?</a:t>
            </a:r>
          </a:p>
          <a:p>
            <a:pPr>
              <a:buSzPct val="91000"/>
            </a:pPr>
            <a:endParaRPr lang="es-ES" sz="2800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>
              <a:buSzPct val="91000"/>
            </a:pPr>
            <a:r>
              <a:rPr lang="es-ES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Capacidad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. Capacidad de los estados para diseñar e implementar políticas públicas efectivas, así como también para hacer cumplir las leyes y actual de forma transparente</a:t>
            </a:r>
          </a:p>
          <a:p>
            <a:pPr lvl="1">
              <a:buSzPct val="91000"/>
            </a:pP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  <a:hlinkClick r:id="rId2"/>
              </a:rPr>
              <a:t>Índice internacional de eficiencia en salud ubicó a Chile en el octavo puesto</a:t>
            </a:r>
            <a:endParaRPr lang="es-ES" sz="2400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1">
              <a:buSzPct val="91000"/>
            </a:pP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Esperanza de vida que bordea los 81,5 años, con un gasto social relativamente bajo.</a:t>
            </a:r>
          </a:p>
          <a:p>
            <a:pPr marL="0" lvl="0" indent="0">
              <a:buSzPct val="91000"/>
              <a:buNone/>
            </a:pPr>
            <a:endParaRPr lang="es-CL" sz="2800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0">
              <a:buSzPct val="91000"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71707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593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ES" sz="4000" b="1" u="sng" dirty="0">
                <a:solidFill>
                  <a:srgbClr val="C41949"/>
                </a:solidFill>
              </a:rPr>
              <a:t>Alcance</a:t>
            </a:r>
            <a:r>
              <a:rPr lang="es-ES" sz="4000" b="1" dirty="0">
                <a:solidFill>
                  <a:srgbClr val="C41949"/>
                </a:solidFill>
              </a:rPr>
              <a:t> versus </a:t>
            </a:r>
            <a:r>
              <a:rPr lang="es-ES" sz="4000" b="1" u="sng" dirty="0">
                <a:solidFill>
                  <a:srgbClr val="C41949"/>
                </a:solidFill>
              </a:rPr>
              <a:t>Capacidad</a:t>
            </a:r>
            <a:endParaRPr lang="en-US" sz="4000" b="1" u="sng" dirty="0">
              <a:solidFill>
                <a:srgbClr val="C4194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1BC965-5E02-41F7-9C10-7ABD1715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56" y="1162621"/>
            <a:ext cx="6629400" cy="44986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45AFE1-09A5-40AD-A74F-C79EF15C5538}"/>
              </a:ext>
            </a:extLst>
          </p:cNvPr>
          <p:cNvSpPr txBox="1"/>
          <p:nvPr/>
        </p:nvSpPr>
        <p:spPr>
          <a:xfrm>
            <a:off x="3466156" y="584381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313231"/>
                </a:solidFill>
                <a:latin typeface="Calibri Light" panose="020F0302020204030204" pitchFamily="34" charset="0"/>
              </a:rPr>
              <a:t>Fukuyama (2004)</a:t>
            </a:r>
          </a:p>
        </p:txBody>
      </p:sp>
    </p:spTree>
    <p:extLst>
      <p:ext uri="{BB962C8B-B14F-4D97-AF65-F5344CB8AC3E}">
        <p14:creationId xmlns:p14="http://schemas.microsoft.com/office/powerpoint/2010/main" val="269863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ES" sz="4000" b="1" u="sng" dirty="0">
                <a:solidFill>
                  <a:srgbClr val="C41949"/>
                </a:solidFill>
              </a:rPr>
              <a:t>Alcance</a:t>
            </a:r>
            <a:r>
              <a:rPr lang="es-ES" sz="4000" b="1" dirty="0">
                <a:solidFill>
                  <a:srgbClr val="C41949"/>
                </a:solidFill>
              </a:rPr>
              <a:t> versus </a:t>
            </a:r>
            <a:r>
              <a:rPr lang="es-ES" sz="4000" b="1" u="sng" dirty="0">
                <a:solidFill>
                  <a:srgbClr val="C41949"/>
                </a:solidFill>
              </a:rPr>
              <a:t>Capacidad</a:t>
            </a:r>
            <a:endParaRPr lang="en-US" sz="4000" b="1" dirty="0">
              <a:solidFill>
                <a:srgbClr val="C91C5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1BC965-5E02-41F7-9C10-7ABD1715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56" y="1162621"/>
            <a:ext cx="6629400" cy="44986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45AFE1-09A5-40AD-A74F-C79EF15C5538}"/>
              </a:ext>
            </a:extLst>
          </p:cNvPr>
          <p:cNvSpPr txBox="1"/>
          <p:nvPr/>
        </p:nvSpPr>
        <p:spPr>
          <a:xfrm>
            <a:off x="3466156" y="584381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313231"/>
                </a:solidFill>
                <a:latin typeface="Calibri Light" panose="020F0302020204030204" pitchFamily="34" charset="0"/>
              </a:rPr>
              <a:t>Fukuyama (2004)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E606B4-4480-41D2-ABE2-DB5119E25313}"/>
              </a:ext>
            </a:extLst>
          </p:cNvPr>
          <p:cNvSpPr/>
          <p:nvPr/>
        </p:nvSpPr>
        <p:spPr>
          <a:xfrm>
            <a:off x="9573734" y="2557811"/>
            <a:ext cx="2137409" cy="170824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</a:rPr>
              <a:t>¿</a:t>
            </a:r>
            <a:r>
              <a:rPr lang="en-US" sz="2400" dirty="0" err="1">
                <a:solidFill>
                  <a:srgbClr val="002060"/>
                </a:solidFill>
                <a:latin typeface="Calibri Light" panose="020F0302020204030204" pitchFamily="34" charset="0"/>
              </a:rPr>
              <a:t>Dónde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 Light" panose="020F0302020204030204" pitchFamily="34" charset="0"/>
              </a:rPr>
              <a:t>estaría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</a:rPr>
              <a:t> Chile </a:t>
            </a:r>
            <a:r>
              <a:rPr lang="en-US" sz="2400" dirty="0" err="1">
                <a:solidFill>
                  <a:srgbClr val="002060"/>
                </a:solidFill>
                <a:latin typeface="Calibri Light" panose="020F0302020204030204" pitchFamily="34" charset="0"/>
              </a:rPr>
              <a:t>en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 Light" panose="020F0302020204030204" pitchFamily="34" charset="0"/>
              </a:rPr>
              <a:t>este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 Light" panose="020F0302020204030204" pitchFamily="34" charset="0"/>
              </a:rPr>
              <a:t>gráfico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4565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ES" sz="4000" b="1" dirty="0">
                <a:solidFill>
                  <a:srgbClr val="C41949"/>
                </a:solidFill>
              </a:rPr>
              <a:t>Ambas dimensiones evolucionan en el tiempo</a:t>
            </a:r>
            <a:endParaRPr lang="en-US" sz="4000" b="1" dirty="0">
              <a:solidFill>
                <a:srgbClr val="C4194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45AFE1-09A5-40AD-A74F-C79EF15C5538}"/>
              </a:ext>
            </a:extLst>
          </p:cNvPr>
          <p:cNvSpPr txBox="1"/>
          <p:nvPr/>
        </p:nvSpPr>
        <p:spPr>
          <a:xfrm>
            <a:off x="3466156" y="584381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313231"/>
                </a:solidFill>
                <a:latin typeface="Calibri Light" panose="020F0302020204030204" pitchFamily="34" charset="0"/>
              </a:rPr>
              <a:t>Fukuyama (2004)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BFAD9A-AB5C-4291-9E1E-6AFE8F018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28" y="1097412"/>
            <a:ext cx="6676256" cy="45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1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44FA05-CEC8-47CF-9E3A-0502D0BF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0" y="113369"/>
            <a:ext cx="8231572" cy="6651685"/>
          </a:xfrm>
          <a:prstGeom prst="rect">
            <a:avLst/>
          </a:prstGeom>
        </p:spPr>
      </p:pic>
      <p:sp>
        <p:nvSpPr>
          <p:cNvPr id="20" name="Título 2">
            <a:extLst>
              <a:ext uri="{FF2B5EF4-FFF2-40B4-BE49-F238E27FC236}">
                <a16:creationId xmlns:a16="http://schemas.microsoft.com/office/drawing/2014/main" id="{1D2E5F5D-3895-44D1-98F5-1D6F339BF170}"/>
              </a:ext>
            </a:extLst>
          </p:cNvPr>
          <p:cNvSpPr txBox="1">
            <a:spLocks/>
          </p:cNvSpPr>
          <p:nvPr/>
        </p:nvSpPr>
        <p:spPr>
          <a:xfrm>
            <a:off x="8663126" y="236199"/>
            <a:ext cx="3294797" cy="1885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C60C4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41949"/>
                </a:solidFill>
                <a:effectLst/>
                <a:uLnTx/>
                <a:uFillTx/>
                <a:latin typeface="Calibri Light" panose="020F0302020204030204" pitchFamily="34" charset="0"/>
              </a:rPr>
              <a:t>Capacidad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41949"/>
                </a:solidFill>
                <a:effectLst/>
                <a:uLnTx/>
                <a:uFillTx/>
                <a:latin typeface="Calibri Light" panose="020F03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41949"/>
                </a:solidFill>
                <a:effectLst/>
                <a:uLnTx/>
                <a:uFillTx/>
                <a:latin typeface="Calibri Light" panose="020F0302020204030204" pitchFamily="34" charset="0"/>
              </a:rPr>
              <a:t>institucional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41949"/>
                </a:solidFill>
                <a:effectLst/>
                <a:uLnTx/>
                <a:uFillTx/>
                <a:latin typeface="Calibri Light" panose="020F0302020204030204" pitchFamily="34" charset="0"/>
              </a:rPr>
              <a:t> 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41949"/>
                </a:solidFill>
                <a:effectLst/>
                <a:uLnTx/>
                <a:uFillTx/>
                <a:latin typeface="Calibri Light" panose="020F0302020204030204" pitchFamily="34" charset="0"/>
              </a:rPr>
              <a:t>su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41949"/>
                </a:solidFill>
                <a:effectLst/>
                <a:uLnTx/>
                <a:uFillTx/>
                <a:latin typeface="Calibri Light" panose="020F03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41949"/>
                </a:solidFill>
                <a:effectLst/>
                <a:uLnTx/>
                <a:uFillTx/>
                <a:latin typeface="Calibri Light" panose="020F0302020204030204" pitchFamily="34" charset="0"/>
              </a:rPr>
              <a:t>evolución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C41949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1C0CAE-F2FE-441E-90B9-6EC66F92F010}"/>
              </a:ext>
            </a:extLst>
          </p:cNvPr>
          <p:cNvSpPr txBox="1"/>
          <p:nvPr/>
        </p:nvSpPr>
        <p:spPr>
          <a:xfrm>
            <a:off x="9679936" y="2643122"/>
            <a:ext cx="1261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dirty="0">
                <a:solidFill>
                  <a:srgbClr val="31323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Andrews, </a:t>
            </a:r>
            <a:r>
              <a:rPr lang="es-ES" dirty="0" err="1">
                <a:solidFill>
                  <a:srgbClr val="31323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Pritchett</a:t>
            </a:r>
            <a:r>
              <a:rPr lang="es-ES" dirty="0">
                <a:solidFill>
                  <a:srgbClr val="31323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es-ES" dirty="0" err="1">
                <a:solidFill>
                  <a:srgbClr val="31323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Woolcock</a:t>
            </a:r>
            <a:r>
              <a:rPr lang="es-ES" dirty="0">
                <a:solidFill>
                  <a:srgbClr val="31323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(2017)</a:t>
            </a:r>
            <a:endParaRPr lang="en-US" dirty="0">
              <a:solidFill>
                <a:srgbClr val="31323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7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1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pPr algn="r">
              <a:tabLst>
                <a:tab pos="9197975" algn="l"/>
              </a:tabLst>
            </a:pPr>
            <a:r>
              <a:rPr lang="en-US" spc="-100" dirty="0" err="1">
                <a:latin typeface="+mj-lt"/>
              </a:rPr>
              <a:t>Distinguiendo</a:t>
            </a:r>
            <a:r>
              <a:rPr lang="en-US" spc="-100" dirty="0">
                <a:latin typeface="+mj-lt"/>
              </a:rPr>
              <a:t> </a:t>
            </a:r>
            <a:r>
              <a:rPr lang="en-US" spc="-100" dirty="0" err="1">
                <a:latin typeface="+mj-lt"/>
              </a:rPr>
              <a:t>conceptos</a:t>
            </a:r>
            <a:r>
              <a:rPr lang="en-US" spc="-100" dirty="0">
                <a:latin typeface="+mj-lt"/>
              </a:rPr>
              <a:t> clave </a:t>
            </a:r>
            <a:r>
              <a:rPr lang="en-US" spc="-100" dirty="0" err="1">
                <a:latin typeface="+mj-lt"/>
              </a:rPr>
              <a:t>en</a:t>
            </a:r>
            <a:r>
              <a:rPr lang="en-US" spc="-100" dirty="0">
                <a:latin typeface="+mj-lt"/>
              </a:rPr>
              <a:t> </a:t>
            </a:r>
            <a:r>
              <a:rPr lang="en-US" spc="-100" dirty="0" err="1">
                <a:latin typeface="+mj-lt"/>
              </a:rPr>
              <a:t>gestión</a:t>
            </a:r>
            <a:r>
              <a:rPr lang="en-US" spc="-100" dirty="0">
                <a:latin typeface="+mj-lt"/>
              </a:rPr>
              <a:t> </a:t>
            </a:r>
            <a:r>
              <a:rPr lang="en-US" spc="-100" dirty="0" err="1">
                <a:latin typeface="+mj-lt"/>
              </a:rPr>
              <a:t>pública</a:t>
            </a:r>
            <a:endParaRPr lang="en-US" spc="-100" dirty="0">
              <a:latin typeface="+mj-l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4024" y="4626865"/>
            <a:ext cx="11245755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_tradnl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64024" y="4599432"/>
            <a:ext cx="112457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412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1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para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i="1" dirty="0" err="1"/>
              <a:t>Gestión</a:t>
            </a:r>
            <a:r>
              <a:rPr lang="en-US" i="1" dirty="0"/>
              <a:t> </a:t>
            </a:r>
            <a:r>
              <a:rPr lang="en-US" i="1" dirty="0" err="1"/>
              <a:t>Pública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185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1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¿</a:t>
            </a:r>
            <a:r>
              <a:rPr lang="en-US" dirty="0" err="1"/>
              <a:t>Es</a:t>
            </a:r>
            <a:r>
              <a:rPr lang="en-US" dirty="0"/>
              <a:t> lo </a:t>
            </a:r>
            <a:r>
              <a:rPr lang="en-US" dirty="0" err="1"/>
              <a:t>mismo</a:t>
            </a:r>
            <a:r>
              <a:rPr lang="en-US" dirty="0"/>
              <a:t> que </a:t>
            </a:r>
            <a:r>
              <a:rPr lang="en-US" i="1" dirty="0" err="1"/>
              <a:t>Administración</a:t>
            </a:r>
            <a:r>
              <a:rPr lang="en-US" i="1" dirty="0"/>
              <a:t> </a:t>
            </a:r>
            <a:r>
              <a:rPr lang="en-US" i="1" dirty="0" err="1"/>
              <a:t>Pública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6009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diferencia</a:t>
            </a:r>
            <a:r>
              <a:rPr lang="en-US" dirty="0"/>
              <a:t> entre </a:t>
            </a:r>
            <a:r>
              <a:rPr lang="en-US" i="1" dirty="0" err="1"/>
              <a:t>Gestión</a:t>
            </a:r>
            <a:r>
              <a:rPr lang="en-US" i="1" dirty="0"/>
              <a:t> </a:t>
            </a:r>
            <a:r>
              <a:rPr lang="en-US" i="1" dirty="0" err="1"/>
              <a:t>Pública</a:t>
            </a:r>
            <a:r>
              <a:rPr lang="en-US" i="1" dirty="0"/>
              <a:t> </a:t>
            </a:r>
            <a:r>
              <a:rPr lang="en-US" dirty="0"/>
              <a:t>y </a:t>
            </a:r>
            <a:r>
              <a:rPr lang="en-US" i="1" dirty="0"/>
              <a:t>Nueva </a:t>
            </a:r>
            <a:r>
              <a:rPr lang="en-US" i="1" dirty="0" err="1"/>
              <a:t>Gestión</a:t>
            </a:r>
            <a:r>
              <a:rPr lang="en-US" i="1" dirty="0"/>
              <a:t> </a:t>
            </a:r>
            <a:r>
              <a:rPr lang="en-US" i="1" dirty="0" err="1"/>
              <a:t>Pública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880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ES" sz="4000" b="1" dirty="0">
                <a:solidFill>
                  <a:srgbClr val="C41949"/>
                </a:solidFill>
              </a:rPr>
              <a:t>Administración Pública</a:t>
            </a:r>
            <a:endParaRPr lang="en-US" sz="4000" b="1" dirty="0">
              <a:solidFill>
                <a:srgbClr val="C4194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1"/>
            <a:ext cx="11232173" cy="5078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 Pública carece de un paradigma </a:t>
            </a:r>
          </a:p>
          <a:p>
            <a:pPr lvl="1">
              <a:buSzPct val="91000"/>
            </a:pP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No cuenta con una base conceptual única y legitimada por toda la comunidad científica. Hay muchos paradigmas.</a:t>
            </a:r>
          </a:p>
          <a:p>
            <a:pPr lvl="1">
              <a:buSzPct val="91000"/>
            </a:pP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 Pública es una ciencia social aplicada, que es aplicada en un entorno institucional particular (sector público) donde son muchos los valores y normas que operan, como la eficiencia, el apego al Estado de Derecho y otros principios administrativos</a:t>
            </a:r>
          </a:p>
          <a:p>
            <a:pPr lvl="1">
              <a:buSzPct val="91000"/>
            </a:pPr>
            <a:endParaRPr lang="es-E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 Pública como ciencia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postnormal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 lvl="1">
              <a:buSzPct val="91000"/>
            </a:pPr>
            <a:r>
              <a:rPr lang="es-E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Objetividad, predictibilidad, y control sobre las diversas causas de un fenómeno no siempre son alcanzables, como sí ocurre con las ciencias normales </a:t>
            </a:r>
          </a:p>
          <a:p>
            <a:pPr marL="346075" lvl="1" indent="0">
              <a:buSzPct val="91000"/>
              <a:buNone/>
            </a:pPr>
            <a:endParaRPr lang="es-E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¡No estamos solos!</a:t>
            </a:r>
          </a:p>
          <a:p>
            <a:pPr lvl="1">
              <a:buSzPct val="91000"/>
            </a:pP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Otras ciencias sociales han lidiado con el mismo dilema a lo largo de su historia, como la Ciencia Política, la Sociología, la Educación, la Psicología, etc. (ver </a:t>
            </a:r>
            <a:r>
              <a:rPr lang="es-E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Riccucci</a:t>
            </a: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2010).</a:t>
            </a:r>
          </a:p>
          <a:p>
            <a:pPr lvl="0">
              <a:buSzPct val="91000"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71707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6121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CL" sz="4000" b="1" dirty="0">
                <a:solidFill>
                  <a:srgbClr val="C41949"/>
                </a:solidFill>
              </a:rPr>
              <a:t>Agenda</a:t>
            </a:r>
            <a:endParaRPr lang="en-US" sz="4000" b="1" dirty="0">
              <a:solidFill>
                <a:srgbClr val="C4194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1"/>
            <a:ext cx="11232173" cy="50785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Introducción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Presentación y sus intereses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Syllabus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Motivación</a:t>
            </a:r>
          </a:p>
          <a:p>
            <a:pPr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¿Por qué esto es importante?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Estudio de oficinas postales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Trampas de capacidad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Alcance y capacidad de los estados</a:t>
            </a:r>
          </a:p>
          <a:p>
            <a:pPr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Diferencias entre conceptos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 pública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Gestión pública y nueva gestión pública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Gestión pública y privada en perspectiva comparada</a:t>
            </a:r>
          </a:p>
        </p:txBody>
      </p:sp>
    </p:spTree>
    <p:extLst>
      <p:ext uri="{BB962C8B-B14F-4D97-AF65-F5344CB8AC3E}">
        <p14:creationId xmlns:p14="http://schemas.microsoft.com/office/powerpoint/2010/main" val="261408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ES" sz="4000" b="1" dirty="0">
                <a:solidFill>
                  <a:srgbClr val="C41949"/>
                </a:solidFill>
              </a:rPr>
              <a:t>Gestión Pública y NPM</a:t>
            </a:r>
            <a:endParaRPr lang="en-US" sz="4000" b="1" dirty="0">
              <a:solidFill>
                <a:srgbClr val="C4194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1"/>
            <a:ext cx="11232173" cy="5078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E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Gestión Pública ha sido definida de forma diversa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1">
              <a:buSzPct val="91000"/>
            </a:pP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Algunos la conciben como un sinónimo de Administración Pública (</a:t>
            </a:r>
            <a:r>
              <a:rPr lang="es-E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Pollitt</a:t>
            </a: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es-E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Bouckaert</a:t>
            </a: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2000),mientras otros la ven como una subdisciplina de la misma (</a:t>
            </a:r>
            <a:r>
              <a:rPr lang="es-E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Kettl</a:t>
            </a: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es-E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Milward</a:t>
            </a: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1996)</a:t>
            </a:r>
          </a:p>
          <a:p>
            <a:pPr lvl="1">
              <a:buSzPct val="91000"/>
            </a:pPr>
            <a:endParaRPr lang="es-E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Aunque existan varias definiciones, entenderemos la gestión pública al </a:t>
            </a:r>
            <a:r>
              <a:rPr lang="es-E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quehacer directivo</a:t>
            </a:r>
          </a:p>
          <a:p>
            <a:pPr lvl="0">
              <a:buSzPct val="91000"/>
            </a:pPr>
            <a:endParaRPr lang="es-E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esta línea, la Gestión Pública aborda </a:t>
            </a:r>
            <a:r>
              <a:rPr lang="es-E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aspectos estratégicos 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de una organización. Bajo un enfoque (post)positivista (y menos normativo)</a:t>
            </a:r>
          </a:p>
          <a:p>
            <a:pPr lvl="0">
              <a:buSzPct val="91000"/>
            </a:pPr>
            <a:endParaRPr lang="es-E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SzPct val="91000"/>
            </a:pPr>
            <a:r>
              <a:rPr lang="es-E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Nueva Gestión Pública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 Corriente conceptual de fines de los 80s que establecer, grosso modo, una adopción de principios y técnicas de gestión privada a la administración del Estado </a:t>
            </a:r>
          </a:p>
          <a:p>
            <a:pPr lvl="1">
              <a:buSzPct val="91000"/>
            </a:pPr>
            <a:r>
              <a:rPr lang="es-E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Hay más teorías y corrientes conceptuales para ser discutidas en este módulo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71707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735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ES" sz="4000" b="1" dirty="0">
                <a:solidFill>
                  <a:srgbClr val="C41949"/>
                </a:solidFill>
              </a:rPr>
              <a:t>¿Gestión Pública o Privada?</a:t>
            </a:r>
            <a:endParaRPr lang="en-US" sz="4000" b="1" dirty="0">
              <a:solidFill>
                <a:srgbClr val="C4194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1"/>
            <a:ext cx="11232173" cy="507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Distintos enfoques para diferenciarlas según la disciplina:</a:t>
            </a:r>
          </a:p>
          <a:p>
            <a:pPr lvl="1">
              <a:buSzPct val="91000"/>
            </a:pPr>
            <a:r>
              <a:rPr lang="es-E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Economía. Dependiendo o no de la presencia del mercado</a:t>
            </a:r>
          </a:p>
          <a:p>
            <a:pPr lvl="1">
              <a:buSzPct val="91000"/>
            </a:pPr>
            <a:r>
              <a:rPr lang="es-E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Ciencia Política. Predominio de la política en la gestión de organizaciones </a:t>
            </a:r>
          </a:p>
          <a:p>
            <a:pPr lvl="1">
              <a:buSzPct val="91000"/>
            </a:pPr>
            <a:r>
              <a:rPr lang="es-E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 Pública. Diseño institucional para sistemas de servicio civil y de gestión, y de </a:t>
            </a:r>
            <a:r>
              <a:rPr lang="es-E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accountability</a:t>
            </a:r>
            <a:r>
              <a:rPr lang="es-E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89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9913" y="726211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ES" sz="4000" b="1" dirty="0">
                <a:solidFill>
                  <a:srgbClr val="C41949"/>
                </a:solidFill>
              </a:rPr>
              <a:t>Gestión pública vs. privada según investigaciones desarrolladas</a:t>
            </a:r>
            <a:endParaRPr lang="en-US" sz="4000" b="1" dirty="0">
              <a:solidFill>
                <a:srgbClr val="C4194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80C633-0536-41F2-90D3-716CAD550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68641"/>
              </p:ext>
            </p:extLst>
          </p:nvPr>
        </p:nvGraphicFramePr>
        <p:xfrm>
          <a:off x="479913" y="1580547"/>
          <a:ext cx="11232172" cy="3783694"/>
        </p:xfrm>
        <a:graphic>
          <a:graphicData uri="http://schemas.openxmlformats.org/drawingml/2006/table">
            <a:tbl>
              <a:tblPr firstRow="1" bandRow="1"/>
              <a:tblGrid>
                <a:gridCol w="2246435">
                  <a:extLst>
                    <a:ext uri="{9D8B030D-6E8A-4147-A177-3AD203B41FA5}">
                      <a16:colId xmlns:a16="http://schemas.microsoft.com/office/drawing/2014/main" val="1428759192"/>
                    </a:ext>
                  </a:extLst>
                </a:gridCol>
                <a:gridCol w="8985737">
                  <a:extLst>
                    <a:ext uri="{9D8B030D-6E8A-4147-A177-3AD203B41FA5}">
                      <a16:colId xmlns:a16="http://schemas.microsoft.com/office/drawing/2014/main" val="2073781829"/>
                    </a:ext>
                  </a:extLst>
                </a:gridCol>
              </a:tblGrid>
              <a:tr h="588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Dimensión</a:t>
                      </a:r>
                    </a:p>
                  </a:txBody>
                  <a:tcPr>
                    <a:lnL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9pPr>
                    </a:lstStyle>
                    <a:p>
                      <a:pPr algn="ctr"/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Características distintivas de la gestión pública en relación a la privada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23750"/>
                  </a:ext>
                </a:extLst>
              </a:tr>
              <a:tr h="1407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s-CL" b="1" noProof="0" dirty="0">
                          <a:latin typeface="Calibri Light" panose="020F0302020204030204" pitchFamily="34" charset="0"/>
                        </a:rPr>
                        <a:t>Entorno de operación</a:t>
                      </a:r>
                    </a:p>
                  </a:txBody>
                  <a:tcPr>
                    <a:lnL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No hay mercado para bienes y servicios. Financiamiento con presupuesto público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i="0" noProof="0" dirty="0">
                          <a:latin typeface="Calibri Light" panose="020F0302020204030204" pitchFamily="34" charset="0"/>
                        </a:rPr>
                        <a:t>Más control de autoridades políticas </a:t>
                      </a:r>
                      <a:r>
                        <a:rPr lang="es-CL" i="1" noProof="0" dirty="0"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s-CL" i="1" noProof="0" dirty="0" err="1">
                          <a:latin typeface="Calibri Light" panose="020F0302020204030204" pitchFamily="34" charset="0"/>
                        </a:rPr>
                        <a:t>accountability</a:t>
                      </a:r>
                      <a:r>
                        <a:rPr lang="es-CL" i="1" noProof="0" dirty="0">
                          <a:latin typeface="Calibri Light" panose="020F0302020204030204" pitchFamily="34" charset="0"/>
                        </a:rPr>
                        <a:t>)</a:t>
                      </a: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. Más restricciones legales, ejecutivas y judiciales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Más influencia política (lobby, opinión pública). Se requiere apoyo de </a:t>
                      </a:r>
                      <a:r>
                        <a:rPr lang="es-CL" i="1" noProof="0" dirty="0" err="1">
                          <a:latin typeface="Calibri Light" panose="020F0302020204030204" pitchFamily="34" charset="0"/>
                        </a:rPr>
                        <a:t>stakeholders</a:t>
                      </a: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 y “entorno autorizante” (Moore, 1995)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284928"/>
                  </a:ext>
                </a:extLst>
              </a:tr>
              <a:tr h="1732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s-CL" b="1" noProof="0" dirty="0">
                          <a:latin typeface="Calibri Light" panose="020F0302020204030204" pitchFamily="34" charset="0"/>
                        </a:rPr>
                        <a:t>Transacciones con el entorno</a:t>
                      </a:r>
                    </a:p>
                  </a:txBody>
                  <a:tcPr>
                    <a:lnL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Producen bienes y servicios públicos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Acción del gobierno es usualmente monopólica e inevitable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Directivos públicos son sometidos a constante escrutinio público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Directivos públicos deben lidiar con mayores estándares de transparencia, responsabilidad y </a:t>
                      </a:r>
                      <a:r>
                        <a:rPr lang="es-CL" i="1" noProof="0" dirty="0" err="1">
                          <a:latin typeface="Calibri Light" panose="020F0302020204030204" pitchFamily="34" charset="0"/>
                        </a:rPr>
                        <a:t>accountability</a:t>
                      </a: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 que los directivos del sector privado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80669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B0DBEFD-DDA7-4B6B-83CD-264C8D08EE29}"/>
              </a:ext>
            </a:extLst>
          </p:cNvPr>
          <p:cNvSpPr txBox="1"/>
          <p:nvPr/>
        </p:nvSpPr>
        <p:spPr>
          <a:xfrm>
            <a:off x="3498945" y="5858101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313231"/>
                </a:solidFill>
                <a:latin typeface="Calibri Light" panose="020F0302020204030204" pitchFamily="34" charset="0"/>
              </a:rPr>
              <a:t>Rainey (2005)</a:t>
            </a:r>
          </a:p>
        </p:txBody>
      </p:sp>
    </p:spTree>
    <p:extLst>
      <p:ext uri="{BB962C8B-B14F-4D97-AF65-F5344CB8AC3E}">
        <p14:creationId xmlns:p14="http://schemas.microsoft.com/office/powerpoint/2010/main" val="140004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0DBEFD-DDA7-4B6B-83CD-264C8D08EE29}"/>
              </a:ext>
            </a:extLst>
          </p:cNvPr>
          <p:cNvSpPr txBox="1"/>
          <p:nvPr/>
        </p:nvSpPr>
        <p:spPr>
          <a:xfrm>
            <a:off x="3467098" y="5310999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313231"/>
                </a:solidFill>
                <a:latin typeface="Calibri Light" panose="020F0302020204030204" pitchFamily="34" charset="0"/>
              </a:rPr>
              <a:t>Rainey (2005)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AA9D578-3AF2-41F9-A4D8-692CDDC44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05709"/>
              </p:ext>
            </p:extLst>
          </p:nvPr>
        </p:nvGraphicFramePr>
        <p:xfrm>
          <a:off x="479912" y="1534826"/>
          <a:ext cx="11232173" cy="3785654"/>
        </p:xfrm>
        <a:graphic>
          <a:graphicData uri="http://schemas.openxmlformats.org/drawingml/2006/table">
            <a:tbl>
              <a:tblPr firstRow="1" bandRow="1"/>
              <a:tblGrid>
                <a:gridCol w="2340036">
                  <a:extLst>
                    <a:ext uri="{9D8B030D-6E8A-4147-A177-3AD203B41FA5}">
                      <a16:colId xmlns:a16="http://schemas.microsoft.com/office/drawing/2014/main" val="1428759192"/>
                    </a:ext>
                  </a:extLst>
                </a:gridCol>
                <a:gridCol w="8892137">
                  <a:extLst>
                    <a:ext uri="{9D8B030D-6E8A-4147-A177-3AD203B41FA5}">
                      <a16:colId xmlns:a16="http://schemas.microsoft.com/office/drawing/2014/main" val="2073781829"/>
                    </a:ext>
                  </a:extLst>
                </a:gridCol>
              </a:tblGrid>
              <a:tr h="524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Dimensión</a:t>
                      </a:r>
                    </a:p>
                  </a:txBody>
                  <a:tcPr>
                    <a:lnL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9pPr>
                    </a:lstStyle>
                    <a:p>
                      <a:pPr algn="ctr"/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Características distintivas de la gestión pública en relación a la privada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23750"/>
                  </a:ext>
                </a:extLst>
              </a:tr>
              <a:tr h="125651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s-CL" b="1" noProof="0" dirty="0">
                          <a:latin typeface="Calibri Light" panose="020F0302020204030204" pitchFamily="34" charset="0"/>
                        </a:rPr>
                        <a:t>Roles, estructuras organizacionales y procesos</a:t>
                      </a:r>
                    </a:p>
                  </a:txBody>
                  <a:tcPr>
                    <a:lnL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L" b="0" i="1" noProof="0" dirty="0">
                          <a:latin typeface="Calibri Light" panose="020F0302020204030204" pitchFamily="34" charset="0"/>
                        </a:rPr>
                        <a:t>Misión y objetivos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Misión y objetivos más ambiguos e intangibles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Mayor cantidad de objetivos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Más conflicto entre objetivos (por ejemplo efectividad-transparencia)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385238"/>
                  </a:ext>
                </a:extLst>
              </a:tr>
              <a:tr h="10377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L" i="1" noProof="0" dirty="0">
                          <a:latin typeface="Calibri Light" panose="020F0302020204030204" pitchFamily="34" charset="0"/>
                        </a:rPr>
                        <a:t>Rol directivo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Rol más político de directivos, más vinculación con grupos de interés, más crisis e incendios organizacionales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216707"/>
                  </a:ext>
                </a:extLst>
              </a:tr>
              <a:tr h="966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L" i="1" noProof="0" dirty="0">
                          <a:latin typeface="Calibri Light" panose="020F0302020204030204" pitchFamily="34" charset="0"/>
                        </a:rPr>
                        <a:t>Autoridad administrativa y prácticas gerenciales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800" kern="12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Menor autonomía y flexibilidad en PTD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800" kern="12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Menor autonomía como consecuencia de un mayor “entorno autorizante”</a:t>
                      </a:r>
                      <a:endParaRPr lang="es-CL" noProof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896994"/>
                  </a:ext>
                </a:extLst>
              </a:tr>
            </a:tbl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CFBD1E34-FCC7-413D-9CA6-8C5CDDFD127E}"/>
              </a:ext>
            </a:extLst>
          </p:cNvPr>
          <p:cNvSpPr txBox="1">
            <a:spLocks/>
          </p:cNvSpPr>
          <p:nvPr/>
        </p:nvSpPr>
        <p:spPr>
          <a:xfrm>
            <a:off x="479913" y="726211"/>
            <a:ext cx="11232173" cy="633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C41949"/>
                </a:solidFill>
              </a:rPr>
              <a:t>Gestión pública vs. privada según investigaciones desarrolladas</a:t>
            </a:r>
            <a:endParaRPr lang="en-US" sz="4000" b="1" dirty="0">
              <a:solidFill>
                <a:srgbClr val="C41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55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0DBEFD-DDA7-4B6B-83CD-264C8D08EE29}"/>
              </a:ext>
            </a:extLst>
          </p:cNvPr>
          <p:cNvSpPr txBox="1"/>
          <p:nvPr/>
        </p:nvSpPr>
        <p:spPr>
          <a:xfrm>
            <a:off x="3467098" y="442579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313231"/>
                </a:solidFill>
                <a:latin typeface="Calibri Light" panose="020F0302020204030204" pitchFamily="34" charset="0"/>
              </a:rPr>
              <a:t>Rainey (2005)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D7CBA1-2740-4951-B018-68B335A65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2631"/>
              </p:ext>
            </p:extLst>
          </p:nvPr>
        </p:nvGraphicFramePr>
        <p:xfrm>
          <a:off x="479912" y="1561876"/>
          <a:ext cx="11232173" cy="2846351"/>
        </p:xfrm>
        <a:graphic>
          <a:graphicData uri="http://schemas.openxmlformats.org/drawingml/2006/table">
            <a:tbl>
              <a:tblPr firstRow="1" bandRow="1"/>
              <a:tblGrid>
                <a:gridCol w="2340036">
                  <a:extLst>
                    <a:ext uri="{9D8B030D-6E8A-4147-A177-3AD203B41FA5}">
                      <a16:colId xmlns:a16="http://schemas.microsoft.com/office/drawing/2014/main" val="1428759192"/>
                    </a:ext>
                  </a:extLst>
                </a:gridCol>
                <a:gridCol w="8892137">
                  <a:extLst>
                    <a:ext uri="{9D8B030D-6E8A-4147-A177-3AD203B41FA5}">
                      <a16:colId xmlns:a16="http://schemas.microsoft.com/office/drawing/2014/main" val="2073781829"/>
                    </a:ext>
                  </a:extLst>
                </a:gridCol>
              </a:tblGrid>
              <a:tr h="563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Dimensión</a:t>
                      </a:r>
                    </a:p>
                  </a:txBody>
                  <a:tcPr>
                    <a:lnL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mbria"/>
                        </a:defRPr>
                      </a:lvl9pPr>
                    </a:lstStyle>
                    <a:p>
                      <a:pPr algn="ctr"/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Características distintivas de la gestión pública en relación a la privada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23750"/>
                  </a:ext>
                </a:extLst>
              </a:tr>
              <a:tr h="2282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s-CL" b="1" noProof="0" dirty="0">
                          <a:latin typeface="Calibri Light" panose="020F0302020204030204" pitchFamily="34" charset="0"/>
                        </a:rPr>
                        <a:t>Roles, estructuras organizacionales y procesos</a:t>
                      </a:r>
                    </a:p>
                  </a:txBody>
                  <a:tcPr>
                    <a:lnL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L" i="1" noProof="0" dirty="0">
                          <a:latin typeface="Calibri Light" panose="020F0302020204030204" pitchFamily="34" charset="0"/>
                        </a:rPr>
                        <a:t>Características individuales, actitudes y comportamiento laboral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Menor valoración de incentivos monetarios y mayor vocación de servicio público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Menor satisfacción con el trabajo (explicado por baja autonomía)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Organizaciones públicas y funcionarios tienden a ser más cautos y menos agresivos en sus estrategias de innovación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Niveles de esfuerzo y motivación similares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Es difícil poder corregir el mal (</a:t>
                      </a:r>
                      <a:r>
                        <a:rPr lang="es-CL" noProof="0" dirty="0">
                          <a:latin typeface="Calibri Light" panose="020F0302020204030204" pitchFamily="34" charset="0"/>
                          <a:hlinkClick r:id="rId2"/>
                        </a:rPr>
                        <a:t>Cambios a bonos de empleados públicos</a:t>
                      </a:r>
                      <a:r>
                        <a:rPr lang="es-CL" noProof="0" dirty="0"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385238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06956B8E-7B85-428D-BE10-77A4A030DA0E}"/>
              </a:ext>
            </a:extLst>
          </p:cNvPr>
          <p:cNvSpPr txBox="1">
            <a:spLocks/>
          </p:cNvSpPr>
          <p:nvPr/>
        </p:nvSpPr>
        <p:spPr>
          <a:xfrm>
            <a:off x="479913" y="726211"/>
            <a:ext cx="11232173" cy="633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C41949"/>
                </a:solidFill>
              </a:rPr>
              <a:t>Gestión pública vs. privada según investigaciones desarrolladas</a:t>
            </a:r>
            <a:endParaRPr lang="en-US" sz="4000" b="1" dirty="0">
              <a:solidFill>
                <a:srgbClr val="C41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62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69" y="434014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ES" sz="4000" b="1" dirty="0">
                <a:solidFill>
                  <a:srgbClr val="C41949"/>
                </a:solidFill>
              </a:rPr>
              <a:t>¿Es más efectiva la gestión pública que la privada?</a:t>
            </a:r>
            <a:endParaRPr lang="en-US" sz="4000" b="1" dirty="0">
              <a:solidFill>
                <a:srgbClr val="C4194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582934"/>
            <a:ext cx="11232173" cy="507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Primero, ¿es justo y metodológicamente apropiado compararlas? </a:t>
            </a:r>
          </a:p>
          <a:p>
            <a:pPr lvl="0">
              <a:buSzPct val="91000"/>
            </a:pPr>
            <a:endParaRPr lang="es-ES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La evidencia al respecto es mixta</a:t>
            </a:r>
          </a:p>
          <a:p>
            <a:pPr lvl="1">
              <a:buSzPct val="91000"/>
            </a:pP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Varios estudios tienden a establecer una mayor eficiencia de organizaciones privadas por sobre las públicas en la provisión de </a:t>
            </a:r>
            <a:r>
              <a:rPr lang="es-E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ciertos tipos </a:t>
            </a: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 bienes y servicios. La pregunta es si perseguimos siempre y solamente la eficiencia como principio. </a:t>
            </a:r>
          </a:p>
          <a:p>
            <a:pPr lvl="1">
              <a:buSzPct val="91000"/>
            </a:pP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Otros estudios defienden y valoran la eficiencia del sector público (ejemplo: salud pública en Chile)</a:t>
            </a:r>
          </a:p>
        </p:txBody>
      </p:sp>
    </p:spTree>
    <p:extLst>
      <p:ext uri="{BB962C8B-B14F-4D97-AF65-F5344CB8AC3E}">
        <p14:creationId xmlns:p14="http://schemas.microsoft.com/office/powerpoint/2010/main" val="1251963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27291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ES" sz="4000" b="1" i="1" dirty="0" err="1">
                <a:solidFill>
                  <a:srgbClr val="C41949"/>
                </a:solidFill>
              </a:rPr>
              <a:t>Government</a:t>
            </a:r>
            <a:r>
              <a:rPr lang="es-ES" sz="4000" b="1" i="1" dirty="0">
                <a:solidFill>
                  <a:srgbClr val="C41949"/>
                </a:solidFill>
              </a:rPr>
              <a:t> </a:t>
            </a:r>
            <a:r>
              <a:rPr lang="es-ES" sz="4000" b="1" i="1" dirty="0" err="1">
                <a:solidFill>
                  <a:srgbClr val="C41949"/>
                </a:solidFill>
              </a:rPr>
              <a:t>is</a:t>
            </a:r>
            <a:r>
              <a:rPr lang="es-ES" sz="4000" b="1" i="1" dirty="0">
                <a:solidFill>
                  <a:srgbClr val="C41949"/>
                </a:solidFill>
              </a:rPr>
              <a:t> </a:t>
            </a:r>
            <a:r>
              <a:rPr lang="es-ES" sz="4000" b="1" i="1" dirty="0" err="1">
                <a:solidFill>
                  <a:srgbClr val="C41949"/>
                </a:solidFill>
              </a:rPr>
              <a:t>different</a:t>
            </a:r>
            <a:r>
              <a:rPr lang="es-ES" sz="4000" b="1" i="1" dirty="0">
                <a:solidFill>
                  <a:srgbClr val="C41949"/>
                </a:solidFill>
              </a:rPr>
              <a:t> </a:t>
            </a:r>
            <a:r>
              <a:rPr lang="es-ES" sz="4000" b="1" dirty="0">
                <a:solidFill>
                  <a:srgbClr val="C41949"/>
                </a:solidFill>
              </a:rPr>
              <a:t>(</a:t>
            </a:r>
            <a:r>
              <a:rPr lang="es-ES" sz="4000" b="1" dirty="0" err="1">
                <a:solidFill>
                  <a:srgbClr val="C41949"/>
                </a:solidFill>
              </a:rPr>
              <a:t>Appleby</a:t>
            </a:r>
            <a:r>
              <a:rPr lang="es-ES" sz="4000" b="1" dirty="0">
                <a:solidFill>
                  <a:srgbClr val="C41949"/>
                </a:solidFill>
              </a:rPr>
              <a:t>, 1945)</a:t>
            </a:r>
            <a:endParaRPr lang="en-US" sz="4000" b="1" dirty="0">
              <a:solidFill>
                <a:srgbClr val="C4194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95065"/>
            <a:ext cx="11232173" cy="507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El rol del funcionario es de un/a </a:t>
            </a:r>
            <a:r>
              <a:rPr lang="es-E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especialista con un real interés en lo público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(salud pública, profesor de educación pública)</a:t>
            </a:r>
          </a:p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El Estado funciona como un </a:t>
            </a:r>
            <a:r>
              <a:rPr lang="es-E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sistema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(burocracia). El alcance es mayor a lo producido por una organización</a:t>
            </a:r>
          </a:p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Lo que ocurre en el </a:t>
            </a:r>
            <a:r>
              <a:rPr lang="es-E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entorno organizacional es crucial 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stakeholders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)!</a:t>
            </a:r>
          </a:p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Es difícil pensar en </a:t>
            </a:r>
            <a:r>
              <a:rPr lang="es-E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otra estructura de similares características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con ese nivel de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accountability</a:t>
            </a:r>
            <a:endParaRPr lang="es-ES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SzPct val="91000"/>
            </a:pP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Government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because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government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(p.135)</a:t>
            </a:r>
          </a:p>
        </p:txBody>
      </p:sp>
    </p:spTree>
    <p:extLst>
      <p:ext uri="{BB962C8B-B14F-4D97-AF65-F5344CB8AC3E}">
        <p14:creationId xmlns:p14="http://schemas.microsoft.com/office/powerpoint/2010/main" val="2503036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1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pPr algn="r">
              <a:tabLst>
                <a:tab pos="9197975" algn="l"/>
              </a:tabLst>
            </a:pPr>
            <a:r>
              <a:rPr lang="en-US" spc="-100" dirty="0">
                <a:latin typeface="+mj-lt"/>
              </a:rPr>
              <a:t>Antes de </a:t>
            </a:r>
            <a:r>
              <a:rPr lang="en-US" spc="-100" dirty="0" err="1">
                <a:latin typeface="+mj-lt"/>
              </a:rPr>
              <a:t>partir</a:t>
            </a:r>
            <a:r>
              <a:rPr lang="en-US" spc="-100" dirty="0">
                <a:latin typeface="+mj-lt"/>
              </a:rPr>
              <a:t>, </a:t>
            </a:r>
            <a:r>
              <a:rPr lang="en-US" spc="-100" dirty="0" err="1">
                <a:latin typeface="+mj-lt"/>
              </a:rPr>
              <a:t>probablemente</a:t>
            </a:r>
            <a:r>
              <a:rPr lang="en-US" spc="-100" dirty="0">
                <a:latin typeface="+mj-lt"/>
              </a:rPr>
              <a:t> </a:t>
            </a:r>
            <a:r>
              <a:rPr lang="en-US" spc="-100" dirty="0" err="1">
                <a:latin typeface="+mj-lt"/>
              </a:rPr>
              <a:t>quieran</a:t>
            </a:r>
            <a:r>
              <a:rPr lang="en-US" spc="-100" dirty="0">
                <a:latin typeface="+mj-lt"/>
              </a:rPr>
              <a:t> </a:t>
            </a:r>
            <a:r>
              <a:rPr lang="en-US" spc="-100" dirty="0" err="1">
                <a:latin typeface="+mj-lt"/>
              </a:rPr>
              <a:t>ver</a:t>
            </a:r>
            <a:r>
              <a:rPr lang="en-US" spc="-100" dirty="0">
                <a:latin typeface="+mj-lt"/>
              </a:rPr>
              <a:t> </a:t>
            </a:r>
            <a:r>
              <a:rPr lang="en-US" spc="-100" dirty="0" err="1">
                <a:latin typeface="+mj-lt"/>
              </a:rPr>
              <a:t>este</a:t>
            </a:r>
            <a:r>
              <a:rPr lang="en-US" spc="-100" dirty="0">
                <a:latin typeface="+mj-lt"/>
              </a:rPr>
              <a:t> video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4024" y="4626865"/>
            <a:ext cx="11245755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_tradnl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64024" y="4599432"/>
            <a:ext cx="112457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F3EE056-39C5-4635-8EFD-D70F9C010B63}"/>
              </a:ext>
            </a:extLst>
          </p:cNvPr>
          <p:cNvSpPr txBox="1">
            <a:spLocks/>
          </p:cNvSpPr>
          <p:nvPr/>
        </p:nvSpPr>
        <p:spPr>
          <a:xfrm>
            <a:off x="464024" y="4626864"/>
            <a:ext cx="11245755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i="1" dirty="0">
                <a:solidFill>
                  <a:schemeClr val="bg1"/>
                </a:solidFill>
                <a:latin typeface="Calibri Light" panose="020F0302020204030204" pitchFamily="34" charset="0"/>
              </a:rPr>
              <a:t>Short film 036: </a:t>
            </a:r>
            <a:r>
              <a:rPr lang="es-ES_tradnl" i="1" dirty="0" err="1">
                <a:solidFill>
                  <a:schemeClr val="bg1"/>
                </a:solidFill>
                <a:latin typeface="Calibri Light" panose="020F0302020204030204" pitchFamily="34" charset="0"/>
              </a:rPr>
              <a:t>Bureaucracy</a:t>
            </a:r>
            <a:r>
              <a:rPr lang="es-ES_tradnl" i="1" dirty="0">
                <a:solidFill>
                  <a:schemeClr val="bg1"/>
                </a:solidFill>
                <a:latin typeface="Calibri Light" panose="020F0302020204030204" pitchFamily="34" charset="0"/>
              </a:rPr>
              <a:t> (</a:t>
            </a:r>
            <a:r>
              <a:rPr lang="es-ES_tradnl" i="1" dirty="0">
                <a:solidFill>
                  <a:schemeClr val="bg1"/>
                </a:solidFill>
                <a:latin typeface="Calibri Light" panose="020F0302020204030204" pitchFamily="34" charset="0"/>
                <a:hlinkClick r:id="rId2"/>
              </a:rPr>
              <a:t>video</a:t>
            </a:r>
            <a:r>
              <a:rPr lang="es-ES_tradnl" i="1" dirty="0">
                <a:solidFill>
                  <a:schemeClr val="bg1"/>
                </a:solidFill>
                <a:latin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175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CL" sz="4000" b="1" dirty="0">
                <a:solidFill>
                  <a:srgbClr val="C41949"/>
                </a:solidFill>
              </a:rPr>
              <a:t>Agenda</a:t>
            </a:r>
            <a:endParaRPr lang="en-US" sz="4000" b="1" dirty="0">
              <a:solidFill>
                <a:srgbClr val="C4194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1"/>
            <a:ext cx="11232173" cy="50785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Introducción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Presentación y sus intereses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Syllabus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Motivación</a:t>
            </a:r>
          </a:p>
          <a:p>
            <a:pPr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¿Por qué esto es importante?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Estudio de oficinas postales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Trampas de capacidad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Alcance y capacidad de los estados</a:t>
            </a:r>
          </a:p>
          <a:p>
            <a:pPr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Diferencias entre conceptos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 pública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Gestión pública y nueva gestión pública</a:t>
            </a:r>
          </a:p>
          <a:p>
            <a:pPr lvl="1">
              <a:buSzPct val="91000"/>
            </a:pPr>
            <a:r>
              <a:rPr lang="es-E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Gestión pública y privada en perspectiva comparada</a:t>
            </a:r>
          </a:p>
        </p:txBody>
      </p:sp>
    </p:spTree>
    <p:extLst>
      <p:ext uri="{BB962C8B-B14F-4D97-AF65-F5344CB8AC3E}">
        <p14:creationId xmlns:p14="http://schemas.microsoft.com/office/powerpoint/2010/main" val="172367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1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pPr algn="r">
              <a:tabLst>
                <a:tab pos="9197975" algn="l"/>
              </a:tabLst>
            </a:pPr>
            <a:r>
              <a:rPr lang="es-ES" spc="-100" dirty="0">
                <a:latin typeface="+mj-lt"/>
              </a:rPr>
              <a:t>¿Cuál es la importancia de este curso?</a:t>
            </a:r>
            <a:endParaRPr lang="en-US" spc="-100" dirty="0">
              <a:latin typeface="+mj-l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4024" y="4626865"/>
            <a:ext cx="11245755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_tradnl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64024" y="4599432"/>
            <a:ext cx="112457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B7309D-8BC2-4BC0-8DCB-DBC42A5A3B34}"/>
              </a:ext>
            </a:extLst>
          </p:cNvPr>
          <p:cNvSpPr txBox="1">
            <a:spLocks/>
          </p:cNvSpPr>
          <p:nvPr/>
        </p:nvSpPr>
        <p:spPr>
          <a:xfrm>
            <a:off x="464024" y="4626864"/>
            <a:ext cx="11245755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i="1" dirty="0">
                <a:solidFill>
                  <a:schemeClr val="bg1"/>
                </a:solidFill>
                <a:latin typeface="+mj-lt"/>
              </a:rPr>
              <a:t>Caso: </a:t>
            </a:r>
            <a:r>
              <a:rPr lang="es-ES" dirty="0">
                <a:solidFill>
                  <a:schemeClr val="bg1"/>
                </a:solidFill>
                <a:latin typeface="+mj-lt"/>
              </a:rPr>
              <a:t>Falla pieza clave para contener el virus: acta interna del </a:t>
            </a:r>
            <a:r>
              <a:rPr lang="es-ES" dirty="0" err="1">
                <a:solidFill>
                  <a:schemeClr val="bg1"/>
                </a:solidFill>
                <a:latin typeface="+mj-lt"/>
              </a:rPr>
              <a:t>Minsal</a:t>
            </a:r>
            <a:r>
              <a:rPr lang="es-ES" dirty="0">
                <a:solidFill>
                  <a:schemeClr val="bg1"/>
                </a:solidFill>
                <a:latin typeface="+mj-lt"/>
              </a:rPr>
              <a:t> revela graves problemas en la trazabilidad de casos</a:t>
            </a:r>
          </a:p>
          <a:p>
            <a:pPr algn="r"/>
            <a:r>
              <a:rPr lang="es-ES" i="1" dirty="0">
                <a:solidFill>
                  <a:schemeClr val="bg1"/>
                </a:solidFill>
                <a:latin typeface="+mj-lt"/>
                <a:hlinkClick r:id="rId3"/>
              </a:rPr>
              <a:t>CIPER Chile, 29 de Mayo 2020</a:t>
            </a:r>
            <a:endParaRPr lang="es-ES_tradnl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026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rgbClr val="C41949"/>
                </a:solidFill>
              </a:rPr>
              <a:t>Estudio</a:t>
            </a:r>
            <a:r>
              <a:rPr lang="en-US" sz="4000" b="1" dirty="0">
                <a:solidFill>
                  <a:srgbClr val="C41949"/>
                </a:solidFill>
              </a:rPr>
              <a:t>: </a:t>
            </a:r>
            <a:r>
              <a:rPr lang="en-US" sz="4000" b="1" dirty="0" err="1">
                <a:solidFill>
                  <a:srgbClr val="C41949"/>
                </a:solidFill>
              </a:rPr>
              <a:t>Gestión</a:t>
            </a:r>
            <a:r>
              <a:rPr lang="en-US" sz="4000" b="1" dirty="0">
                <a:solidFill>
                  <a:srgbClr val="C41949"/>
                </a:solidFill>
              </a:rPr>
              <a:t> de </a:t>
            </a:r>
            <a:r>
              <a:rPr lang="en-US" sz="4000" b="1" dirty="0" err="1">
                <a:solidFill>
                  <a:srgbClr val="C41949"/>
                </a:solidFill>
              </a:rPr>
              <a:t>oficinas</a:t>
            </a:r>
            <a:r>
              <a:rPr lang="en-US" sz="4000" b="1" dirty="0">
                <a:solidFill>
                  <a:srgbClr val="C41949"/>
                </a:solidFill>
              </a:rPr>
              <a:t> </a:t>
            </a:r>
            <a:r>
              <a:rPr lang="en-US" sz="4000" b="1" dirty="0" err="1">
                <a:solidFill>
                  <a:srgbClr val="C41949"/>
                </a:solidFill>
              </a:rPr>
              <a:t>postales</a:t>
            </a:r>
            <a:endParaRPr lang="en-US" sz="4000" b="1" dirty="0">
              <a:solidFill>
                <a:srgbClr val="C4194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0"/>
            <a:ext cx="11232173" cy="5442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ES" sz="2400" dirty="0">
                <a:latin typeface="Calibri Light" panose="020F0302020204030204" pitchFamily="34" charset="0"/>
              </a:rPr>
              <a:t>¿Cómo medir la capacidad institucional para implementar una política pública estándar? </a:t>
            </a:r>
          </a:p>
          <a:p>
            <a:pPr lvl="0">
              <a:buSzPct val="91000"/>
            </a:pPr>
            <a:r>
              <a:rPr lang="es-ES" sz="2400" dirty="0">
                <a:latin typeface="Calibri Light" panose="020F0302020204030204" pitchFamily="34" charset="0"/>
              </a:rPr>
              <a:t>Se enviaron cartas a 159 países (10 por país). Las direcciones de destino de dichas cartas eran falsas (Chong </a:t>
            </a:r>
            <a:r>
              <a:rPr lang="es-ES" sz="2400" i="1" dirty="0">
                <a:latin typeface="Calibri Light" panose="020F0302020204030204" pitchFamily="34" charset="0"/>
              </a:rPr>
              <a:t>et al.</a:t>
            </a:r>
            <a:r>
              <a:rPr lang="es-ES" sz="2400" dirty="0">
                <a:latin typeface="Calibri Light" panose="020F0302020204030204" pitchFamily="34" charset="0"/>
              </a:rPr>
              <a:t>, 2014)</a:t>
            </a:r>
          </a:p>
          <a:p>
            <a:pPr lvl="0">
              <a:buSzPct val="91000"/>
            </a:pPr>
            <a:r>
              <a:rPr lang="es-ES" sz="2400" dirty="0">
                <a:latin typeface="Calibri Light" panose="020F0302020204030204" pitchFamily="34" charset="0"/>
              </a:rPr>
              <a:t>La idea fue medir la efectividad del gobierno contando el retorno de las cartas al remitente original (dentro de 90 días)</a:t>
            </a:r>
          </a:p>
          <a:p>
            <a:pPr lvl="0">
              <a:buSzPct val="91000"/>
            </a:pPr>
            <a:r>
              <a:rPr lang="es-ES" sz="2400" dirty="0">
                <a:latin typeface="Calibri Light" panose="020F0302020204030204" pitchFamily="34" charset="0"/>
              </a:rPr>
              <a:t>¿Resultados?</a:t>
            </a:r>
          </a:p>
          <a:p>
            <a:pPr lvl="1">
              <a:buSzPct val="91000"/>
            </a:pPr>
            <a:r>
              <a:rPr lang="es-ES" sz="2000" dirty="0">
                <a:latin typeface="Calibri Light" panose="020F0302020204030204" pitchFamily="34" charset="0"/>
              </a:rPr>
              <a:t>En países como Finlandia, Noruega, El Salvador y Uruguay,</a:t>
            </a:r>
          </a:p>
          <a:p>
            <a:pPr marL="346075" lvl="1" indent="0">
              <a:buSzPct val="91000"/>
              <a:buNone/>
            </a:pPr>
            <a:r>
              <a:rPr lang="es-ES" sz="2000" dirty="0">
                <a:latin typeface="Calibri Light" panose="020F0302020204030204" pitchFamily="34" charset="0"/>
              </a:rPr>
              <a:t>100% de las cartas retornaron a tiempo</a:t>
            </a:r>
          </a:p>
          <a:p>
            <a:pPr lvl="1">
              <a:buSzPct val="91000"/>
            </a:pPr>
            <a:r>
              <a:rPr lang="es-ES" sz="2000" dirty="0">
                <a:latin typeface="Calibri Light" panose="020F0302020204030204" pitchFamily="34" charset="0"/>
              </a:rPr>
              <a:t>En 25 de 159 países las cartas no retornaron a tiempo</a:t>
            </a:r>
          </a:p>
          <a:p>
            <a:pPr lvl="1">
              <a:buSzPct val="91000"/>
            </a:pPr>
            <a:r>
              <a:rPr lang="es-ES" sz="2000" dirty="0">
                <a:latin typeface="Calibri Light" panose="020F0302020204030204" pitchFamily="34" charset="0"/>
              </a:rPr>
              <a:t>En 16 de 159 países las cartas no llegaron nunca de regreso </a:t>
            </a:r>
          </a:p>
          <a:p>
            <a:pPr marL="346075" lvl="1" indent="0">
              <a:buSzPct val="91000"/>
              <a:buNone/>
            </a:pPr>
            <a:r>
              <a:rPr lang="es-ES" sz="2000" dirty="0">
                <a:latin typeface="Calibri Light" panose="020F0302020204030204" pitchFamily="34" charset="0"/>
              </a:rPr>
              <a:t>(Egipto, </a:t>
            </a:r>
            <a:r>
              <a:rPr lang="es-ES" sz="2000" dirty="0" err="1">
                <a:latin typeface="Calibri Light" panose="020F0302020204030204" pitchFamily="34" charset="0"/>
              </a:rPr>
              <a:t>Fiji</a:t>
            </a:r>
            <a:r>
              <a:rPr lang="es-ES" sz="2000" dirty="0">
                <a:latin typeface="Calibri Light" panose="020F0302020204030204" pitchFamily="34" charset="0"/>
              </a:rPr>
              <a:t>, Honduras)</a:t>
            </a:r>
          </a:p>
          <a:p>
            <a:pPr lvl="1">
              <a:buSzPct val="91000"/>
            </a:pPr>
            <a:endParaRPr lang="es-ES" sz="2000" dirty="0">
              <a:latin typeface="Calibri Light" panose="020F0302020204030204" pitchFamily="34" charset="0"/>
            </a:endParaRPr>
          </a:p>
          <a:p>
            <a:pPr lvl="1">
              <a:buSzPct val="91000"/>
            </a:pPr>
            <a:endParaRPr lang="es-CL" sz="2000" dirty="0">
              <a:latin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2C396-7DCE-4A56-98B0-E0E1E7DC8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04" y="3733485"/>
            <a:ext cx="3333839" cy="2526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D502F6-BA62-4677-BD50-5A3DFEC39317}"/>
              </a:ext>
            </a:extLst>
          </p:cNvPr>
          <p:cNvSpPr txBox="1"/>
          <p:nvPr/>
        </p:nvSpPr>
        <p:spPr>
          <a:xfrm>
            <a:off x="8377303" y="6315953"/>
            <a:ext cx="3333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srgbClr val="313231"/>
                </a:solidFill>
                <a:latin typeface="Calibri Light" panose="020F0302020204030204" pitchFamily="34" charset="0"/>
              </a:rPr>
              <a:t>Source:  Lisa Benson (2011)</a:t>
            </a:r>
          </a:p>
        </p:txBody>
      </p:sp>
    </p:spTree>
    <p:extLst>
      <p:ext uri="{BB962C8B-B14F-4D97-AF65-F5344CB8AC3E}">
        <p14:creationId xmlns:p14="http://schemas.microsoft.com/office/powerpoint/2010/main" val="9900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CL" sz="4000" b="1" dirty="0">
                <a:solidFill>
                  <a:srgbClr val="C41949"/>
                </a:solidFill>
              </a:rPr>
              <a:t>Resultados por país</a:t>
            </a:r>
            <a:endParaRPr lang="en-US" sz="4000" b="1" dirty="0">
              <a:solidFill>
                <a:srgbClr val="C4194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9CA472-B60C-43C1-BE83-A1924E53A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64" y="1053560"/>
            <a:ext cx="6862383" cy="47508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29CC90-0B02-4BF5-8549-0A7E3CBAEE8A}"/>
              </a:ext>
            </a:extLst>
          </p:cNvPr>
          <p:cNvSpPr txBox="1"/>
          <p:nvPr/>
        </p:nvSpPr>
        <p:spPr>
          <a:xfrm>
            <a:off x="3466155" y="5730749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313231"/>
                </a:solidFill>
                <a:latin typeface="Calibri Light" panose="020F0302020204030204" pitchFamily="34" charset="0"/>
              </a:rPr>
              <a:t>Chong, La Porta, López‐de‐</a:t>
            </a:r>
            <a:r>
              <a:rPr lang="en-US" dirty="0" err="1">
                <a:solidFill>
                  <a:srgbClr val="313231"/>
                </a:solidFill>
                <a:latin typeface="Calibri Light" panose="020F0302020204030204" pitchFamily="34" charset="0"/>
              </a:rPr>
              <a:t>Silanes</a:t>
            </a:r>
            <a:r>
              <a:rPr lang="en-US" dirty="0">
                <a:solidFill>
                  <a:srgbClr val="313231"/>
                </a:solidFill>
                <a:latin typeface="Calibri Light" panose="020F0302020204030204" pitchFamily="34" charset="0"/>
              </a:rPr>
              <a:t> &amp; Shleifer (2014)</a:t>
            </a:r>
          </a:p>
        </p:txBody>
      </p:sp>
    </p:spTree>
    <p:extLst>
      <p:ext uri="{BB962C8B-B14F-4D97-AF65-F5344CB8AC3E}">
        <p14:creationId xmlns:p14="http://schemas.microsoft.com/office/powerpoint/2010/main" val="345749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rgbClr val="C41949"/>
                </a:solidFill>
              </a:rPr>
              <a:t>Trampas</a:t>
            </a:r>
            <a:r>
              <a:rPr lang="en-US" sz="4000" b="1" dirty="0">
                <a:solidFill>
                  <a:srgbClr val="C41949"/>
                </a:solidFill>
              </a:rPr>
              <a:t> de </a:t>
            </a:r>
            <a:r>
              <a:rPr lang="en-US" sz="4000" b="1" dirty="0" err="1">
                <a:solidFill>
                  <a:srgbClr val="C41949"/>
                </a:solidFill>
              </a:rPr>
              <a:t>capacidad</a:t>
            </a:r>
            <a:r>
              <a:rPr lang="en-US" sz="4000" b="1" dirty="0">
                <a:solidFill>
                  <a:srgbClr val="C41949"/>
                </a:solidFill>
              </a:rPr>
              <a:t> (1)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1"/>
            <a:ext cx="11232173" cy="507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We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do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things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“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the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usual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way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”,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even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if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this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does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not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work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at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all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.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Sometimes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the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solutions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worsen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the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problem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s-ES" i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“</a:t>
            </a:r>
            <a:r>
              <a:rPr lang="en-US" i="1">
                <a:latin typeface="Calibri Light" panose="020F0302020204030204" pitchFamily="34" charset="0"/>
              </a:rPr>
              <a:t>they </a:t>
            </a:r>
            <a:r>
              <a:rPr lang="en-US" i="1" dirty="0">
                <a:latin typeface="Calibri Light" panose="020F0302020204030204" pitchFamily="34" charset="0"/>
              </a:rPr>
              <a:t>cannot perform the tasks asked of them and doing the same thing day after day is 	not improving the situation; indeed, it is usually only making things worse”(p. 10).</a:t>
            </a:r>
            <a:endParaRPr lang="es-ES" sz="2400" i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0" lvl="0" indent="0">
              <a:buSzPct val="91000"/>
              <a:buNone/>
            </a:pPr>
            <a:endParaRPr lang="es-ES" sz="2800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Los países son tan social, económica y políticamente desarrollados como su capacidad de implementar políticas públicas</a:t>
            </a:r>
          </a:p>
          <a:p>
            <a:pPr lvl="0">
              <a:buSzPct val="91000"/>
            </a:pPr>
            <a:endParaRPr lang="es-ES" sz="2800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Sin embargo, ¿por qué, pese a la relevancia que tiene, persisten altos niveles de incapacidad para implementar políticas públicas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? </a:t>
            </a:r>
            <a:endParaRPr lang="es-CL" sz="2400" i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0">
              <a:buSzPct val="91000"/>
            </a:pPr>
            <a:endParaRPr lang="es-CL" sz="2400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927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rgbClr val="C41949"/>
                </a:solidFill>
              </a:rPr>
              <a:t>Trampas</a:t>
            </a:r>
            <a:r>
              <a:rPr lang="en-US" sz="4000" b="1" dirty="0">
                <a:solidFill>
                  <a:srgbClr val="C41949"/>
                </a:solidFill>
              </a:rPr>
              <a:t> de </a:t>
            </a:r>
            <a:r>
              <a:rPr lang="en-US" sz="4000" b="1" dirty="0" err="1">
                <a:solidFill>
                  <a:srgbClr val="C41949"/>
                </a:solidFill>
              </a:rPr>
              <a:t>capacidad</a:t>
            </a:r>
            <a:r>
              <a:rPr lang="en-US" sz="4000" b="1" dirty="0">
                <a:solidFill>
                  <a:srgbClr val="C41949"/>
                </a:solidFill>
              </a:rPr>
              <a:t> (2)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1"/>
            <a:ext cx="11232173" cy="507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Según Andrews, </a:t>
            </a:r>
            <a:r>
              <a:rPr lang="es-ES" sz="280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Pritchett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and </a:t>
            </a:r>
            <a:r>
              <a:rPr lang="es-ES" sz="280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Woolcock</a:t>
            </a: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(2017), en general, los problemas no se explican mayoritariamente por el diseño de políticas públicas, sino por la capacidad para implementarlas.</a:t>
            </a:r>
          </a:p>
          <a:p>
            <a:pPr marL="0" lvl="0" indent="0">
              <a:buSzPct val="91000"/>
              <a:buNone/>
            </a:pPr>
            <a:endParaRPr lang="es-ES" sz="2800" i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0" lvl="0" indent="0" algn="ctr">
              <a:buSzPct val="91000"/>
              <a:buNone/>
            </a:pP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There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has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been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massive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intelectual and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ideological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debate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about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what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governments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should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do.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However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,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there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was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less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debate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about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how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governments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could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do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what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they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chose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to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do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—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that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is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, </a:t>
            </a:r>
            <a:r>
              <a:rPr lang="es-ES" sz="2800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about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how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to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build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the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capability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of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the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b="1" i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state</a:t>
            </a:r>
            <a:r>
              <a:rPr lang="es-ES" sz="2800" b="1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s-ES" sz="28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(p. 14)</a:t>
            </a:r>
          </a:p>
          <a:p>
            <a:pPr lvl="0">
              <a:buSzPct val="91000"/>
            </a:pPr>
            <a:endParaRPr lang="es-CL" sz="2400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335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CL" sz="4000" b="1" dirty="0">
                <a:solidFill>
                  <a:srgbClr val="C41949"/>
                </a:solidFill>
              </a:rPr>
              <a:t>Debates sobre la capacidad y el tamaño del Estado</a:t>
            </a:r>
            <a:endParaRPr lang="en-US" sz="4000" b="1" dirty="0">
              <a:solidFill>
                <a:srgbClr val="C4194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1"/>
            <a:ext cx="11232173" cy="507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Reformas totalitarias después de la Segunda Guerra Mundial </a:t>
            </a:r>
          </a:p>
          <a:p>
            <a:pPr lvl="0">
              <a:buSzPct val="91000"/>
            </a:pPr>
            <a:endParaRPr lang="es-ES" sz="2800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0">
              <a:buSzPct val="91000"/>
            </a:pPr>
            <a:r>
              <a:rPr lang="es-ES" sz="2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Respuestas neoliberales durante 1980s y a comienzos de 1990s: Reducción del Estado</a:t>
            </a:r>
          </a:p>
          <a:p>
            <a:pPr lvl="1">
              <a:buSzPct val="91000"/>
            </a:pP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Esto fue fuertemente motivado por solicitudes de organismos internacionales como el Fondo Monetario Internacional (IMF) y el Banco Mundial</a:t>
            </a:r>
          </a:p>
          <a:p>
            <a:pPr>
              <a:buSzPct val="91000"/>
            </a:pPr>
            <a:endParaRPr lang="es-ES" sz="28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>
              <a:buSzPct val="91000"/>
            </a:pPr>
            <a:r>
              <a:rPr lang="es-ES" sz="2800" dirty="0">
                <a:latin typeface="Calibri Light" panose="020F0302020204030204" pitchFamily="34" charset="0"/>
                <a:sym typeface="Wingdings" panose="05000000000000000000" pitchFamily="2" charset="2"/>
              </a:rPr>
              <a:t>Esto no resolvió el problema porque no se fortaleció el Estado en las pocas funciones que terminó desarrollando. </a:t>
            </a:r>
          </a:p>
          <a:p>
            <a:pPr lvl="1">
              <a:buSzPct val="91000"/>
            </a:pPr>
            <a:r>
              <a:rPr lang="es-ES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Esto es particularmente importante para América Latina</a:t>
            </a:r>
          </a:p>
        </p:txBody>
      </p:sp>
    </p:spTree>
    <p:extLst>
      <p:ext uri="{BB962C8B-B14F-4D97-AF65-F5344CB8AC3E}">
        <p14:creationId xmlns:p14="http://schemas.microsoft.com/office/powerpoint/2010/main" val="447797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6775</TotalTime>
  <Words>1647</Words>
  <Application>Microsoft Office PowerPoint</Application>
  <PresentationFormat>Widescreen</PresentationFormat>
  <Paragraphs>163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 Light</vt:lpstr>
      <vt:lpstr>Cambria</vt:lpstr>
      <vt:lpstr>Office Theme</vt:lpstr>
      <vt:lpstr>PowerPoint Presentation</vt:lpstr>
      <vt:lpstr>Agenda</vt:lpstr>
      <vt:lpstr>Agenda</vt:lpstr>
      <vt:lpstr>¿Cuál es la importancia de este curso?</vt:lpstr>
      <vt:lpstr>Estudio: Gestión de oficinas postales</vt:lpstr>
      <vt:lpstr>Resultados por país</vt:lpstr>
      <vt:lpstr>Trampas de capacidad (1)</vt:lpstr>
      <vt:lpstr>Trampas de capacidad (2)</vt:lpstr>
      <vt:lpstr>Debates sobre la capacidad y el tamaño del Estado</vt:lpstr>
      <vt:lpstr>Dos conceptos relacionados pero distintos...</vt:lpstr>
      <vt:lpstr>Alcance versus Capacidad</vt:lpstr>
      <vt:lpstr>Alcance versus Capacidad</vt:lpstr>
      <vt:lpstr>Ambas dimensiones evolucionan en el tiempo</vt:lpstr>
      <vt:lpstr>PowerPoint Presentation</vt:lpstr>
      <vt:lpstr>Distinguiendo conceptos clave en gestión pública</vt:lpstr>
      <vt:lpstr>¿Qué es para ustedes Gestión Pública?</vt:lpstr>
      <vt:lpstr>¿Es lo mismo que Administración Pública?</vt:lpstr>
      <vt:lpstr>¿Cuál es la diferencia entre Gestión Pública y Nueva Gestión Pública?</vt:lpstr>
      <vt:lpstr>Administración Pública</vt:lpstr>
      <vt:lpstr>Gestión Pública y NPM</vt:lpstr>
      <vt:lpstr>¿Gestión Pública o Privada?</vt:lpstr>
      <vt:lpstr>Gestión pública vs. privada según investigaciones desarrolladas</vt:lpstr>
      <vt:lpstr>PowerPoint Presentation</vt:lpstr>
      <vt:lpstr>PowerPoint Presentation</vt:lpstr>
      <vt:lpstr>¿Es más efectiva la gestión pública que la privada?</vt:lpstr>
      <vt:lpstr>Government is different (Appleby, 1945)</vt:lpstr>
      <vt:lpstr>Antes de partir, probablemente quieran ver este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Rodrigo Berner</dc:creator>
  <cp:lastModifiedBy>Javier Fuenzalida</cp:lastModifiedBy>
  <cp:revision>356</cp:revision>
  <dcterms:created xsi:type="dcterms:W3CDTF">2017-03-02T16:09:28Z</dcterms:created>
  <dcterms:modified xsi:type="dcterms:W3CDTF">2021-05-29T14:13:36Z</dcterms:modified>
</cp:coreProperties>
</file>