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69" r:id="rId9"/>
    <p:sldId id="271" r:id="rId10"/>
    <p:sldId id="266" r:id="rId11"/>
    <p:sldId id="267" r:id="rId12"/>
    <p:sldId id="262" r:id="rId13"/>
    <p:sldId id="268" r:id="rId14"/>
    <p:sldId id="263" r:id="rId15"/>
    <p:sldId id="264" r:id="rId16"/>
    <p:sldId id="265" r:id="rId17"/>
    <p:sldId id="260" r:id="rId18"/>
    <p:sldId id="259" r:id="rId19"/>
    <p:sldId id="258" r:id="rId20"/>
    <p:sldId id="261" r:id="rId21"/>
    <p:sldId id="257" r:id="rId22"/>
    <p:sldId id="270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6B140C-2CEE-4940-AAED-FBDA49A06D82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F0D67B-C9B1-4776-835B-E5711737F891}" type="slidenum">
              <a:rPr lang="es-CL" smtClean="0"/>
              <a:t>‹Nº›</a:t>
            </a:fld>
            <a:endParaRPr lang="es-C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9512" y="400506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UNIT  3 A </a:t>
            </a:r>
          </a:p>
          <a:p>
            <a:r>
              <a:rPr lang="es-ES" sz="3600" b="1" dirty="0" err="1">
                <a:solidFill>
                  <a:schemeClr val="bg1"/>
                </a:solidFill>
              </a:rPr>
              <a:t>Plans</a:t>
            </a:r>
            <a:r>
              <a:rPr lang="es-ES" sz="3600" b="1" dirty="0">
                <a:solidFill>
                  <a:schemeClr val="bg1"/>
                </a:solidFill>
              </a:rPr>
              <a:t> and </a:t>
            </a:r>
            <a:r>
              <a:rPr lang="es-ES" sz="3600" b="1" dirty="0" err="1">
                <a:solidFill>
                  <a:schemeClr val="bg1"/>
                </a:solidFill>
              </a:rPr>
              <a:t>Dreams</a:t>
            </a:r>
            <a:endParaRPr lang="es-C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5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463" y="404664"/>
            <a:ext cx="8229600" cy="1143000"/>
          </a:xfrm>
        </p:spPr>
        <p:txBody>
          <a:bodyPr/>
          <a:lstStyle/>
          <a:p>
            <a:r>
              <a:rPr lang="es-ES" sz="4000" dirty="0">
                <a:solidFill>
                  <a:srgbClr val="5B6973"/>
                </a:solidFill>
              </a:rPr>
              <a:t>Top </a:t>
            </a:r>
            <a:r>
              <a:rPr lang="es-ES" sz="4000" dirty="0" err="1">
                <a:solidFill>
                  <a:srgbClr val="5B6973"/>
                </a:solidFill>
              </a:rPr>
              <a:t>airports</a:t>
            </a:r>
            <a:r>
              <a:rPr lang="es-ES" sz="4000" dirty="0">
                <a:solidFill>
                  <a:srgbClr val="5B6973"/>
                </a:solidFill>
              </a:rPr>
              <a:t> in </a:t>
            </a:r>
            <a:r>
              <a:rPr lang="es-ES" sz="4000" dirty="0" err="1">
                <a:solidFill>
                  <a:srgbClr val="5B6973"/>
                </a:solidFill>
              </a:rPr>
              <a:t>the</a:t>
            </a:r>
            <a:r>
              <a:rPr lang="es-ES" sz="4000" dirty="0">
                <a:solidFill>
                  <a:srgbClr val="5B6973"/>
                </a:solidFill>
              </a:rPr>
              <a:t> </a:t>
            </a:r>
            <a:r>
              <a:rPr lang="es-ES" sz="4000" dirty="0" err="1">
                <a:solidFill>
                  <a:srgbClr val="5B6973"/>
                </a:solidFill>
              </a:rPr>
              <a:t>world</a:t>
            </a:r>
            <a:r>
              <a:rPr lang="es-ES" sz="4000" dirty="0">
                <a:solidFill>
                  <a:srgbClr val="5B6973"/>
                </a:solidFill>
              </a:rPr>
              <a:t>: </a:t>
            </a:r>
            <a:r>
              <a:rPr lang="es-ES" sz="4000" dirty="0" err="1">
                <a:solidFill>
                  <a:srgbClr val="5B6973"/>
                </a:solidFill>
              </a:rPr>
              <a:t>Vocabulary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30660"/>
              </p:ext>
            </p:extLst>
          </p:nvPr>
        </p:nvGraphicFramePr>
        <p:xfrm>
          <a:off x="1115616" y="1905000"/>
          <a:ext cx="6096000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Word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Example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sz="1600" b="0" i="0" dirty="0" err="1">
                          <a:latin typeface="+mj-lt"/>
                        </a:rPr>
                        <a:t>To</a:t>
                      </a:r>
                      <a:r>
                        <a:rPr lang="es-ES" sz="1600" b="0" i="0" dirty="0">
                          <a:latin typeface="+mj-lt"/>
                        </a:rPr>
                        <a:t> be </a:t>
                      </a:r>
                      <a:r>
                        <a:rPr lang="es-ES" sz="1600" b="0" i="0" dirty="0" err="1">
                          <a:latin typeface="+mj-lt"/>
                        </a:rPr>
                        <a:t>delayed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b="0" i="0" dirty="0" err="1">
                          <a:latin typeface="+mj-lt"/>
                        </a:rPr>
                        <a:t>To</a:t>
                      </a:r>
                      <a:r>
                        <a:rPr lang="es-ES" sz="1600" b="0" i="0" dirty="0">
                          <a:latin typeface="+mj-lt"/>
                        </a:rPr>
                        <a:t> be late 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dirty="0" err="1">
                          <a:latin typeface="+mj-lt"/>
                        </a:rPr>
                        <a:t>The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flight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was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delayed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for</a:t>
                      </a:r>
                      <a:r>
                        <a:rPr lang="es-ES" sz="1600" b="0" i="0" dirty="0">
                          <a:latin typeface="+mj-lt"/>
                        </a:rPr>
                        <a:t>  more </a:t>
                      </a:r>
                      <a:r>
                        <a:rPr lang="es-ES" sz="1600" b="0" i="0" dirty="0" err="1">
                          <a:latin typeface="+mj-lt"/>
                        </a:rPr>
                        <a:t>than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one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hour</a:t>
                      </a:r>
                      <a:endParaRPr lang="es-ES" sz="1600" b="0" i="0" dirty="0">
                        <a:latin typeface="+mj-lt"/>
                      </a:endParaRPr>
                    </a:p>
                    <a:p>
                      <a:pPr algn="just"/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sz="1600" b="0" i="0" dirty="0" err="1">
                          <a:latin typeface="+mj-lt"/>
                        </a:rPr>
                        <a:t>Facilities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i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 A</a:t>
                      </a:r>
                      <a:r>
                        <a:rPr kumimoji="0"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place, amenity, or piece of equipment provided for a particular purpose .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i="0" dirty="0">
                          <a:solidFill>
                            <a:srgbClr val="4A4A4A"/>
                          </a:solidFill>
                          <a:effectLst/>
                          <a:latin typeface="+mj-lt"/>
                        </a:rPr>
                        <a:t>Transportation facilities; educational facilities; a new research facility.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sz="1600" b="0" i="0" dirty="0" err="1">
                          <a:latin typeface="+mj-lt"/>
                        </a:rPr>
                        <a:t>To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drop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sth</a:t>
                      </a:r>
                      <a:r>
                        <a:rPr lang="es-ES" sz="1600" b="0" i="0" baseline="0" dirty="0">
                          <a:latin typeface="+mj-lt"/>
                        </a:rPr>
                        <a:t> off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b="0" i="0" dirty="0" err="1">
                          <a:latin typeface="+mj-lt"/>
                        </a:rPr>
                        <a:t>To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let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r>
                        <a:rPr lang="es-ES" sz="1600" b="0" i="0" dirty="0" err="1">
                          <a:latin typeface="+mj-lt"/>
                        </a:rPr>
                        <a:t>out</a:t>
                      </a:r>
                      <a:r>
                        <a:rPr lang="es-ES" sz="1600" b="0" i="0" dirty="0">
                          <a:latin typeface="+mj-lt"/>
                        </a:rPr>
                        <a:t> of a </a:t>
                      </a:r>
                      <a:r>
                        <a:rPr lang="es-ES" sz="1600" b="0" i="0" dirty="0" err="1">
                          <a:latin typeface="+mj-lt"/>
                        </a:rPr>
                        <a:t>vehicle</a:t>
                      </a:r>
                      <a:r>
                        <a:rPr lang="es-ES" sz="1600" b="0" i="0" dirty="0">
                          <a:latin typeface="+mj-lt"/>
                        </a:rPr>
                        <a:t> 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b="0" i="0" dirty="0">
                          <a:latin typeface="+mj-lt"/>
                        </a:rPr>
                        <a:t>Taxis</a:t>
                      </a:r>
                      <a:r>
                        <a:rPr lang="es-ES" sz="1600" b="0" i="0" baseline="0" dirty="0">
                          <a:latin typeface="+mj-lt"/>
                        </a:rPr>
                        <a:t> </a:t>
                      </a:r>
                      <a:r>
                        <a:rPr lang="es-ES" sz="1600" b="0" i="0" baseline="0" dirty="0" err="1">
                          <a:latin typeface="+mj-lt"/>
                        </a:rPr>
                        <a:t>can´t</a:t>
                      </a:r>
                      <a:r>
                        <a:rPr lang="es-ES" sz="1600" b="0" i="0" baseline="0" dirty="0">
                          <a:latin typeface="+mj-lt"/>
                        </a:rPr>
                        <a:t> </a:t>
                      </a:r>
                      <a:r>
                        <a:rPr lang="es-ES" sz="1600" b="0" i="0" baseline="0" dirty="0" err="1">
                          <a:latin typeface="+mj-lt"/>
                        </a:rPr>
                        <a:t>drop</a:t>
                      </a:r>
                      <a:r>
                        <a:rPr lang="es-ES" sz="1600" b="0" i="0" baseline="0" dirty="0">
                          <a:latin typeface="+mj-lt"/>
                        </a:rPr>
                        <a:t> </a:t>
                      </a:r>
                      <a:r>
                        <a:rPr lang="es-ES" sz="1600" b="0" i="0" baseline="0" dirty="0" err="1">
                          <a:latin typeface="+mj-lt"/>
                        </a:rPr>
                        <a:t>passengers</a:t>
                      </a:r>
                      <a:r>
                        <a:rPr lang="es-ES" sz="1600" b="0" i="0" baseline="0" dirty="0">
                          <a:latin typeface="+mj-lt"/>
                        </a:rPr>
                        <a:t> off in </a:t>
                      </a:r>
                      <a:r>
                        <a:rPr lang="es-ES" sz="1600" b="0" i="0" baseline="0" dirty="0" err="1">
                          <a:latin typeface="+mj-lt"/>
                        </a:rPr>
                        <a:t>here</a:t>
                      </a:r>
                      <a:r>
                        <a:rPr lang="es-ES" sz="1600" b="0" i="0" baseline="0" dirty="0">
                          <a:latin typeface="+mj-lt"/>
                        </a:rPr>
                        <a:t>.</a:t>
                      </a:r>
                      <a:endParaRPr lang="es-CL" sz="1600" b="0" i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>
                          <a:latin typeface="+mj-lt"/>
                        </a:rPr>
                        <a:t>To</a:t>
                      </a:r>
                      <a:r>
                        <a:rPr lang="es-ES" sz="1600" dirty="0">
                          <a:latin typeface="+mj-lt"/>
                        </a:rPr>
                        <a:t> </a:t>
                      </a:r>
                      <a:r>
                        <a:rPr lang="es-ES" sz="1600" dirty="0" err="1">
                          <a:latin typeface="+mj-lt"/>
                        </a:rPr>
                        <a:t>board</a:t>
                      </a:r>
                      <a:endParaRPr lang="es-CL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To get on or into (a ship, aircraft, or other vehicle).</a:t>
                      </a:r>
                      <a:endParaRPr lang="es-CL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We boarded the plane for Oslo</a:t>
                      </a:r>
                      <a:endParaRPr lang="es-CL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47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230313" cy="118272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92836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Café                                     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                              </a:t>
            </a:r>
            <a:r>
              <a:rPr lang="es-ES" dirty="0" err="1"/>
              <a:t>Coffee</a:t>
            </a:r>
            <a:r>
              <a:rPr lang="es-ES" dirty="0"/>
              <a:t>  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27" y="1498114"/>
            <a:ext cx="3261470" cy="24429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000" y="3510900"/>
            <a:ext cx="3346480" cy="222693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1520" y="4162700"/>
            <a:ext cx="149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Cafeteria</a:t>
            </a:r>
            <a:endParaRPr lang="es-CL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585" y="4414474"/>
            <a:ext cx="3347650" cy="25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76300"/>
          </a:xfrm>
        </p:spPr>
        <p:txBody>
          <a:bodyPr>
            <a:normAutofit/>
          </a:bodyPr>
          <a:lstStyle/>
          <a:p>
            <a:pPr algn="ctr"/>
            <a:r>
              <a:rPr lang="es-ES" sz="4000" dirty="0"/>
              <a:t>Top </a:t>
            </a:r>
            <a:r>
              <a:rPr lang="es-ES" sz="4000" dirty="0" err="1"/>
              <a:t>airports</a:t>
            </a:r>
            <a:r>
              <a:rPr lang="es-ES" sz="4000" dirty="0"/>
              <a:t> in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world</a:t>
            </a:r>
            <a:r>
              <a:rPr lang="es-ES" sz="4000" dirty="0"/>
              <a:t>: </a:t>
            </a:r>
            <a:r>
              <a:rPr lang="es-ES" sz="4000" dirty="0" err="1"/>
              <a:t>Vocabulary</a:t>
            </a:r>
            <a:endParaRPr lang="es-CL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77316"/>
            <a:ext cx="1738536" cy="2088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  <a:r>
              <a:rPr lang="es-ES" dirty="0" err="1"/>
              <a:t>Orchid</a:t>
            </a:r>
            <a:r>
              <a:rPr lang="es-ES" dirty="0"/>
              <a:t>  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988840"/>
            <a:ext cx="3235052" cy="21724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775" y="4797152"/>
            <a:ext cx="2907772" cy="172273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9552" y="50851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Rooftop</a:t>
            </a:r>
            <a:r>
              <a:rPr lang="es-ES" dirty="0"/>
              <a:t> </a:t>
            </a:r>
            <a:r>
              <a:rPr lang="es-ES" dirty="0" err="1"/>
              <a:t>swimming</a:t>
            </a:r>
            <a:r>
              <a:rPr lang="es-ES" dirty="0"/>
              <a:t>    pool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089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87" y="476672"/>
            <a:ext cx="8230313" cy="118272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Dozens</a:t>
            </a:r>
            <a:r>
              <a:rPr lang="es-ES" dirty="0"/>
              <a:t>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Coats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960268"/>
            <a:ext cx="2638425" cy="1733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293096"/>
            <a:ext cx="3680536" cy="18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8230313" cy="118272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To</a:t>
            </a:r>
            <a:r>
              <a:rPr lang="es-ES" dirty="0"/>
              <a:t> do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laundry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919387"/>
            <a:ext cx="4358406" cy="31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92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35480"/>
            <a:ext cx="8507288" cy="43891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Abroad (</a:t>
            </a:r>
            <a:r>
              <a:rPr lang="en-US" dirty="0" err="1"/>
              <a:t>adj</a:t>
            </a:r>
            <a:r>
              <a:rPr lang="en-US" dirty="0"/>
              <a:t>): in or to a foreign country.</a:t>
            </a:r>
          </a:p>
          <a:p>
            <a:pPr marL="0" indent="0">
              <a:buNone/>
            </a:pPr>
            <a:r>
              <a:rPr lang="en-US" dirty="0"/>
              <a:t>        E.g. For a holiday abroad you need a valid passport.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Baggage/ (n): bags, cases, etc. that contain somebody’s    clothes and things when they are travelling.</a:t>
            </a:r>
          </a:p>
          <a:p>
            <a:pPr marL="0" indent="0">
              <a:buNone/>
            </a:pPr>
            <a:r>
              <a:rPr lang="en-US" sz="2500" dirty="0">
                <a:solidFill>
                  <a:prstClr val="black"/>
                </a:solidFill>
              </a:rPr>
              <a:t>       E.g. </a:t>
            </a:r>
            <a:r>
              <a:rPr lang="en-US" dirty="0"/>
              <a:t>Drugs were found in his baggage.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Custom (n) : the place at a port or an airport where your bags are checked as you come into a country.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Departure (n) : the act of leaving a place; an example of this.</a:t>
            </a:r>
          </a:p>
          <a:p>
            <a:pPr marL="0" indent="0">
              <a:buNone/>
            </a:pPr>
            <a:r>
              <a:rPr lang="en-US" dirty="0"/>
              <a:t>       E.g.  Flights are confirmed 48 hours before departure.</a:t>
            </a:r>
          </a:p>
        </p:txBody>
      </p:sp>
    </p:spTree>
    <p:extLst>
      <p:ext uri="{BB962C8B-B14F-4D97-AF65-F5344CB8AC3E}">
        <p14:creationId xmlns:p14="http://schemas.microsoft.com/office/powerpoint/2010/main" val="350872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0648"/>
            <a:ext cx="8230313" cy="134123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DEAE00"/>
              </a:buClr>
            </a:pPr>
            <a:r>
              <a:rPr lang="en-US" sz="1800" dirty="0">
                <a:solidFill>
                  <a:prstClr val="black"/>
                </a:solidFill>
                <a:latin typeface="+mj-lt"/>
              </a:rPr>
              <a:t>Gate (n) : a way out of an airport through which passengers go to get on their plane.</a:t>
            </a:r>
          </a:p>
          <a:p>
            <a:pPr marL="0" lvl="0" indent="0">
              <a:buClr>
                <a:srgbClr val="DEAE00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+mj-lt"/>
              </a:rPr>
              <a:t>        E.g. : BA flight 726 to Paris is now boarding at gate 16.</a:t>
            </a:r>
          </a:p>
          <a:p>
            <a:pPr marL="0" lvl="0" indent="0">
              <a:buClr>
                <a:srgbClr val="DEAE00"/>
              </a:buClr>
              <a:buNone/>
            </a:pPr>
            <a:endParaRPr lang="en-US" sz="1800" dirty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DEAE00"/>
              </a:buClr>
            </a:pPr>
            <a:r>
              <a:rPr lang="en-US" sz="1800" dirty="0">
                <a:solidFill>
                  <a:prstClr val="black"/>
                </a:solidFill>
                <a:latin typeface="+mj-lt"/>
              </a:rPr>
              <a:t>Meal (n) : an occasion when people sit down to eat food, especially breakfast, lunch or dinner.</a:t>
            </a:r>
          </a:p>
          <a:p>
            <a:pPr marL="0" lvl="0" indent="0">
              <a:buClr>
                <a:srgbClr val="DEAE00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+mj-lt"/>
              </a:rPr>
              <a:t>       E.g. Lunch is his main meal of the day.</a:t>
            </a:r>
          </a:p>
          <a:p>
            <a:pPr marL="0" lvl="0" indent="0">
              <a:buClr>
                <a:srgbClr val="DEAE00"/>
              </a:buClr>
              <a:buNone/>
            </a:pPr>
            <a:endParaRPr lang="en-US" sz="1800" dirty="0">
              <a:solidFill>
                <a:prstClr val="black"/>
              </a:solidFill>
              <a:latin typeface="+mj-lt"/>
            </a:endParaRPr>
          </a:p>
          <a:p>
            <a:pPr>
              <a:buClr>
                <a:srgbClr val="DEAE00"/>
              </a:buClr>
            </a:pPr>
            <a:r>
              <a:rPr lang="en-US" sz="1800" dirty="0">
                <a:solidFill>
                  <a:prstClr val="black"/>
                </a:solidFill>
                <a:latin typeface="+mj-lt"/>
              </a:rPr>
              <a:t>Terminal (n) : a building or set of buildings at an </a:t>
            </a:r>
            <a:r>
              <a:rPr lang="en-US" sz="1800" dirty="0">
                <a:latin typeface="+mj-lt"/>
              </a:rPr>
              <a:t>airport where air passengers arrive and leave.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      E. g. They are building a new </a:t>
            </a:r>
            <a:r>
              <a:rPr lang="en-US" sz="1800" b="1" dirty="0">
                <a:solidFill>
                  <a:srgbClr val="000000"/>
                </a:solidFill>
                <a:latin typeface="+mj-lt"/>
              </a:rPr>
              <a:t>terminal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at the airport. 	</a:t>
            </a:r>
          </a:p>
          <a:p>
            <a:pPr marL="0" indent="0">
              <a:buClr>
                <a:srgbClr val="DEAE00"/>
              </a:buClr>
              <a:buNone/>
            </a:pPr>
            <a:r>
              <a:rPr lang="en-US" sz="1800" dirty="0">
                <a:latin typeface="+mj-lt"/>
              </a:rPr>
              <a:t>	</a:t>
            </a:r>
          </a:p>
          <a:p>
            <a:pPr lvl="0">
              <a:buClr>
                <a:srgbClr val="DEAE00"/>
              </a:buClr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670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1" y="427484"/>
            <a:ext cx="4530080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4049201" cy="26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64579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580112" y="5661248"/>
            <a:ext cx="174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/>
              <a:t>Munich</a:t>
            </a:r>
            <a:r>
              <a:rPr lang="es-CL" dirty="0"/>
              <a:t> </a:t>
            </a:r>
            <a:r>
              <a:rPr lang="es-CL" dirty="0" err="1"/>
              <a:t>airport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26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1" y="260648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674637" cy="311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9552" y="5373216"/>
            <a:ext cx="3107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/>
              <a:t>Incheon</a:t>
            </a:r>
            <a:r>
              <a:rPr lang="es-CL" dirty="0"/>
              <a:t> </a:t>
            </a:r>
            <a:r>
              <a:rPr lang="es-CL" dirty="0" err="1"/>
              <a:t>international</a:t>
            </a:r>
            <a:r>
              <a:rPr lang="es-CL" dirty="0"/>
              <a:t> </a:t>
            </a:r>
            <a:r>
              <a:rPr lang="es-CL" dirty="0" err="1"/>
              <a:t>airport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132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3" y="404664"/>
            <a:ext cx="474018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536503" cy="302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9782" y="4971580"/>
            <a:ext cx="3732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Hong Kong International </a:t>
            </a:r>
            <a:r>
              <a:rPr lang="es-CL" dirty="0" err="1"/>
              <a:t>Airport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85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FE24A8E-CAB9-4959-B040-98D53F34F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975621"/>
            <a:ext cx="3999343" cy="49067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6AE970-437B-4BBF-8FED-9B0DEE8F0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954739"/>
            <a:ext cx="3205751" cy="519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1" y="466177"/>
            <a:ext cx="423548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02" y="3645024"/>
            <a:ext cx="4891203" cy="290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419066" y="1501001"/>
            <a:ext cx="2964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Osaka </a:t>
            </a:r>
            <a:r>
              <a:rPr lang="es-CL" dirty="0" err="1"/>
              <a:t>international</a:t>
            </a:r>
            <a:r>
              <a:rPr lang="es-CL" dirty="0"/>
              <a:t>  </a:t>
            </a:r>
            <a:r>
              <a:rPr lang="es-CL" dirty="0" err="1"/>
              <a:t>airport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079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3445"/>
            <a:ext cx="43243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1"/>
            <a:ext cx="7138764" cy="308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50649" y="4898529"/>
            <a:ext cx="3518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 err="1"/>
              <a:t>Singapore</a:t>
            </a:r>
            <a:r>
              <a:rPr lang="es-CL" sz="2400" dirty="0"/>
              <a:t> </a:t>
            </a:r>
            <a:r>
              <a:rPr lang="es-CL" sz="2400" dirty="0" err="1"/>
              <a:t>Changi</a:t>
            </a:r>
            <a:r>
              <a:rPr lang="es-CL" sz="2400" dirty="0"/>
              <a:t> </a:t>
            </a:r>
            <a:r>
              <a:rPr lang="es-CL" sz="2400" dirty="0" err="1"/>
              <a:t>airport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2024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Speaking</a:t>
            </a:r>
            <a:r>
              <a:rPr lang="es-ES" dirty="0"/>
              <a:t> time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? </a:t>
            </a:r>
            <a:r>
              <a:rPr lang="es-ES" dirty="0" err="1"/>
              <a:t>What</a:t>
            </a:r>
            <a:r>
              <a:rPr lang="es-ES" dirty="0"/>
              <a:t> are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plans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vacation</a:t>
            </a:r>
            <a:r>
              <a:rPr lang="es-ES" dirty="0"/>
              <a:t>?</a:t>
            </a:r>
          </a:p>
          <a:p>
            <a:pPr marL="0" indent="0">
              <a:buNone/>
            </a:pPr>
            <a:r>
              <a:rPr lang="es-ES" dirty="0" err="1"/>
              <a:t>What</a:t>
            </a:r>
            <a:r>
              <a:rPr lang="es-ES" dirty="0"/>
              <a:t> are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do?</a:t>
            </a:r>
          </a:p>
          <a:p>
            <a:pPr marL="0" indent="0">
              <a:buNone/>
            </a:pPr>
            <a:r>
              <a:rPr lang="es-ES" dirty="0" err="1"/>
              <a:t>What</a:t>
            </a:r>
            <a:r>
              <a:rPr lang="es-ES" dirty="0"/>
              <a:t> are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do?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518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6D9A812-33C5-415F-9502-8DE4AACBE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1760" y="4581128"/>
            <a:ext cx="6526663" cy="2124791"/>
          </a:xfrm>
          <a:prstGeom prst="rect">
            <a:avLst/>
          </a:prstGeom>
        </p:spPr>
      </p:pic>
      <p:pic>
        <p:nvPicPr>
          <p:cNvPr id="5" name="55 Pista 55">
            <a:hlinkClick r:id="" action="ppaction://media"/>
            <a:extLst>
              <a:ext uri="{FF2B5EF4-FFF2-40B4-BE49-F238E27FC236}">
                <a16:creationId xmlns:a16="http://schemas.microsoft.com/office/drawing/2014/main" id="{2A03F7AC-84EE-4691-B10E-E939D022D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994618"/>
            <a:ext cx="406400" cy="406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AADA49-2684-4903-9FD0-8C2E79E3A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400545" cy="44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42C9F5C-A6BC-43FE-8888-A82BD999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LET´S COMPLETE</a:t>
            </a:r>
            <a:endParaRPr lang="es-CL" dirty="0"/>
          </a:p>
        </p:txBody>
      </p:sp>
      <p:pic>
        <p:nvPicPr>
          <p:cNvPr id="6" name="56 Pista 56">
            <a:hlinkClick r:id="" action="ppaction://media"/>
            <a:extLst>
              <a:ext uri="{FF2B5EF4-FFF2-40B4-BE49-F238E27FC236}">
                <a16:creationId xmlns:a16="http://schemas.microsoft.com/office/drawing/2014/main" id="{F2AA8B7A-3555-4DA2-90C3-7410ECC5DA9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204864"/>
            <a:ext cx="406400" cy="4064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3AE51F-EC6C-49F8-851E-8C273519C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132856"/>
            <a:ext cx="4517835" cy="1584176"/>
          </a:xfrm>
          <a:prstGeom prst="rect">
            <a:avLst/>
          </a:prstGeom>
        </p:spPr>
      </p:pic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4ACBB817-1CCE-406D-8E65-DFE1C2FB055C}"/>
              </a:ext>
            </a:extLst>
          </p:cNvPr>
          <p:cNvSpPr/>
          <p:nvPr/>
        </p:nvSpPr>
        <p:spPr>
          <a:xfrm>
            <a:off x="4067944" y="3861048"/>
            <a:ext cx="7726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177496-6285-49EE-A330-E06EB61F1A6A}"/>
              </a:ext>
            </a:extLst>
          </p:cNvPr>
          <p:cNvSpPr txBox="1"/>
          <p:nvPr/>
        </p:nvSpPr>
        <p:spPr>
          <a:xfrm>
            <a:off x="2879812" y="508518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92D050"/>
                </a:solidFill>
              </a:rPr>
              <a:t>BE GOING TO</a:t>
            </a:r>
            <a:endParaRPr lang="es-CL" sz="3600" b="1" dirty="0">
              <a:solidFill>
                <a:srgbClr val="92D050"/>
              </a:solidFill>
            </a:endParaRP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0E53B357-1DE3-46D7-878D-7E91C8892F3E}"/>
              </a:ext>
            </a:extLst>
          </p:cNvPr>
          <p:cNvSpPr/>
          <p:nvPr/>
        </p:nvSpPr>
        <p:spPr>
          <a:xfrm>
            <a:off x="6264188" y="4725144"/>
            <a:ext cx="305367" cy="12293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F4956A-9A0D-4D28-A3D5-0341E9D12496}"/>
              </a:ext>
            </a:extLst>
          </p:cNvPr>
          <p:cNvSpPr txBox="1"/>
          <p:nvPr/>
        </p:nvSpPr>
        <p:spPr>
          <a:xfrm>
            <a:off x="6660232" y="465313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PLAN</a:t>
            </a:r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A49221-A4A0-4D69-8E03-325A25C8A012}"/>
              </a:ext>
            </a:extLst>
          </p:cNvPr>
          <p:cNvSpPr txBox="1"/>
          <p:nvPr/>
        </p:nvSpPr>
        <p:spPr>
          <a:xfrm>
            <a:off x="6569555" y="5692247"/>
            <a:ext cx="214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PREDICTION</a:t>
            </a:r>
            <a:endParaRPr lang="es-CL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1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BCA55BC-3466-4AB0-9D85-D0DBA735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249" y="987720"/>
            <a:ext cx="5089997" cy="3816423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A07AC9-CE13-4545-9BC1-0D589AE51175}"/>
              </a:ext>
            </a:extLst>
          </p:cNvPr>
          <p:cNvSpPr txBox="1"/>
          <p:nvPr/>
        </p:nvSpPr>
        <p:spPr>
          <a:xfrm>
            <a:off x="4788024" y="908720"/>
            <a:ext cx="444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prstClr val="black"/>
                </a:solidFill>
                <a:latin typeface="Segoe UI"/>
              </a:rPr>
              <a:t>She</a:t>
            </a:r>
            <a:r>
              <a:rPr lang="es-ES" dirty="0">
                <a:solidFill>
                  <a:prstClr val="black"/>
                </a:solidFill>
                <a:latin typeface="Segoe UI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Segoe UI"/>
              </a:rPr>
              <a:t>is</a:t>
            </a:r>
            <a:r>
              <a:rPr lang="es-ES" b="1" dirty="0">
                <a:solidFill>
                  <a:srgbClr val="7030A0"/>
                </a:solidFill>
                <a:latin typeface="Segoe UI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Segoe UI"/>
              </a:rPr>
              <a:t>going</a:t>
            </a:r>
            <a:r>
              <a:rPr lang="es-ES" b="1" dirty="0">
                <a:solidFill>
                  <a:srgbClr val="7030A0"/>
                </a:solidFill>
                <a:latin typeface="Segoe UI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Segoe UI"/>
              </a:rPr>
              <a:t>to</a:t>
            </a:r>
            <a:r>
              <a:rPr lang="es-ES" b="1" dirty="0">
                <a:solidFill>
                  <a:srgbClr val="7030A0"/>
                </a:solidFill>
                <a:latin typeface="Segoe UI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Segoe UI"/>
              </a:rPr>
              <a:t>travel</a:t>
            </a:r>
            <a:r>
              <a:rPr lang="es-ES" b="1" dirty="0">
                <a:solidFill>
                  <a:srgbClr val="7030A0"/>
                </a:solidFill>
                <a:latin typeface="Segoe UI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Segoe UI"/>
              </a:rPr>
              <a:t>to</a:t>
            </a:r>
            <a:r>
              <a:rPr lang="es-ES" dirty="0">
                <a:solidFill>
                  <a:prstClr val="black"/>
                </a:solidFill>
                <a:latin typeface="Segoe UI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Segoe UI"/>
              </a:rPr>
              <a:t>Peru</a:t>
            </a:r>
            <a:r>
              <a:rPr lang="es-ES" dirty="0">
                <a:solidFill>
                  <a:prstClr val="black"/>
                </a:solidFill>
                <a:latin typeface="Segoe UI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Segoe UI"/>
              </a:rPr>
              <a:t>next</a:t>
            </a:r>
            <a:r>
              <a:rPr lang="es-ES" dirty="0">
                <a:solidFill>
                  <a:prstClr val="black"/>
                </a:solidFill>
                <a:latin typeface="Segoe UI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Segoe UI"/>
              </a:rPr>
              <a:t>year</a:t>
            </a:r>
            <a:r>
              <a:rPr lang="es-ES" dirty="0">
                <a:solidFill>
                  <a:prstClr val="black"/>
                </a:solidFill>
                <a:latin typeface="Segoe UI"/>
              </a:rPr>
              <a:t>.</a:t>
            </a:r>
            <a:endParaRPr lang="es-CL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9D3FDA-FE41-406A-8850-A9C0EF64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345374"/>
            <a:ext cx="445047" cy="51210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8DAB0E3-7084-4E93-804D-0C7117BD25B9}"/>
              </a:ext>
            </a:extLst>
          </p:cNvPr>
          <p:cNvSpPr/>
          <p:nvPr/>
        </p:nvSpPr>
        <p:spPr>
          <a:xfrm>
            <a:off x="5554317" y="2132856"/>
            <a:ext cx="1455312" cy="651891"/>
          </a:xfrm>
          <a:prstGeom prst="rect">
            <a:avLst/>
          </a:prstGeom>
          <a:solidFill>
            <a:srgbClr val="42EE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59D1E20-335B-4662-81E2-B0B5E1BAF9BC}"/>
              </a:ext>
            </a:extLst>
          </p:cNvPr>
          <p:cNvSpPr txBox="1"/>
          <p:nvPr/>
        </p:nvSpPr>
        <p:spPr>
          <a:xfrm>
            <a:off x="5818333" y="2258746"/>
            <a:ext cx="92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Plans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2C6FA3E-A173-483F-AAB4-4C85D2919C48}"/>
              </a:ext>
            </a:extLst>
          </p:cNvPr>
          <p:cNvSpPr txBox="1"/>
          <p:nvPr/>
        </p:nvSpPr>
        <p:spPr>
          <a:xfrm>
            <a:off x="5146934" y="3356992"/>
            <a:ext cx="289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pen </a:t>
            </a:r>
            <a:r>
              <a:rPr lang="es-ES" b="1" dirty="0" err="1">
                <a:solidFill>
                  <a:srgbClr val="7030A0"/>
                </a:solidFill>
              </a:rPr>
              <a:t>is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going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to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fall</a:t>
            </a:r>
            <a:endParaRPr lang="es-CL" b="1" dirty="0">
              <a:solidFill>
                <a:srgbClr val="7030A0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14297DA-AE6D-4A14-849C-866A3D5F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691" y="3724644"/>
            <a:ext cx="445047" cy="51210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10F0DA6-CFA3-42AA-996D-962E76949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84" y="4298569"/>
            <a:ext cx="2084059" cy="97427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A02F315D-CE30-4AC7-8949-9A11C4B929EC}"/>
              </a:ext>
            </a:extLst>
          </p:cNvPr>
          <p:cNvSpPr txBox="1"/>
          <p:nvPr/>
        </p:nvSpPr>
        <p:spPr>
          <a:xfrm>
            <a:off x="5604133" y="4414630"/>
            <a:ext cx="198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Predictions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evidence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9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F4AF7-514F-4FD4-8DA9-6534FA1E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s-ES" dirty="0"/>
              <a:t>LET´S PRACTICE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8E73996-41A3-45A7-AC79-E1B572078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97" y="1592795"/>
            <a:ext cx="3845310" cy="36724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9C4807-9A87-4587-9360-F9B8F1B1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7" y="1804913"/>
            <a:ext cx="4745620" cy="33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F6C71-2177-42B1-9086-4D8FA7645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3A6BEF1-A22A-486E-98D8-219AACC94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824" y="1052736"/>
            <a:ext cx="3729000" cy="3230470"/>
          </a:xfrm>
        </p:spPr>
      </p:pic>
    </p:spTree>
    <p:extLst>
      <p:ext uri="{BB962C8B-B14F-4D97-AF65-F5344CB8AC3E}">
        <p14:creationId xmlns:p14="http://schemas.microsoft.com/office/powerpoint/2010/main" val="368876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s-ES" dirty="0"/>
              <a:t>LET´S PRACTICE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7444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2 Put the words in the correct order.</a:t>
            </a:r>
          </a:p>
          <a:p>
            <a:pPr marL="0" indent="0">
              <a:buNone/>
            </a:pPr>
            <a:r>
              <a:rPr lang="en-US" dirty="0"/>
              <a:t>1 you / to / tell / him / going / are / ?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2 going / him / I’m / tell / no, / not / to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3 later / are / what / do / you / going / to / ?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4 watch / I’m / a / to / DVD / going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5 Steve / going / is / to / be / the / barbecue / at / ?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6 going / to / what / wear / you / are / ?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7 wear / I’m / jeans / going / a / T-shirt / to / and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8 late / we / are / going / be / to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716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516" y="1935163"/>
            <a:ext cx="668496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91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1257</TotalTime>
  <Words>573</Words>
  <Application>Microsoft Office PowerPoint</Application>
  <PresentationFormat>Presentación en pantalla (4:3)</PresentationFormat>
  <Paragraphs>100</Paragraphs>
  <Slides>22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Calibri</vt:lpstr>
      <vt:lpstr>Constantia</vt:lpstr>
      <vt:lpstr>Segoe UI</vt:lpstr>
      <vt:lpstr>Wingdings 2</vt:lpstr>
      <vt:lpstr>Flujo</vt:lpstr>
      <vt:lpstr>Presentación de PowerPoint</vt:lpstr>
      <vt:lpstr>Presentación de PowerPoint</vt:lpstr>
      <vt:lpstr>Presentación de PowerPoint</vt:lpstr>
      <vt:lpstr>LET´S COMPLETE</vt:lpstr>
      <vt:lpstr>Presentación de PowerPoint</vt:lpstr>
      <vt:lpstr>LET´S PRACTICE</vt:lpstr>
      <vt:lpstr>Presentación de PowerPoint</vt:lpstr>
      <vt:lpstr>LET´S PRACTICE</vt:lpstr>
      <vt:lpstr>Going to</vt:lpstr>
      <vt:lpstr>Top airports in the world: Vocabulary</vt:lpstr>
      <vt:lpstr>Presentación de PowerPoint</vt:lpstr>
      <vt:lpstr>Top airports in the world: Vocabulary</vt:lpstr>
      <vt:lpstr>Presentación de PowerPoint</vt:lpstr>
      <vt:lpstr>Presentación de PowerPoint</vt:lpstr>
      <vt:lpstr>Vocabulary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Speaking time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Ingles</dc:creator>
  <cp:lastModifiedBy>Carolina Santander</cp:lastModifiedBy>
  <cp:revision>17</cp:revision>
  <dcterms:created xsi:type="dcterms:W3CDTF">2018-04-23T19:45:47Z</dcterms:created>
  <dcterms:modified xsi:type="dcterms:W3CDTF">2020-10-23T12:29:26Z</dcterms:modified>
</cp:coreProperties>
</file>