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3">
  <p:sldMasterIdLst>
    <p:sldMasterId id="2147483660" r:id="rId1"/>
  </p:sldMasterIdLst>
  <p:notesMasterIdLst>
    <p:notesMasterId r:id="rId147"/>
  </p:notesMasterIdLst>
  <p:handoutMasterIdLst>
    <p:handoutMasterId r:id="rId148"/>
  </p:handoutMasterIdLst>
  <p:sldIdLst>
    <p:sldId id="256" r:id="rId2"/>
    <p:sldId id="460" r:id="rId3"/>
    <p:sldId id="257" r:id="rId4"/>
    <p:sldId id="258" r:id="rId5"/>
    <p:sldId id="259"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 id="279" r:id="rId23"/>
    <p:sldId id="754" r:id="rId24"/>
    <p:sldId id="755" r:id="rId25"/>
    <p:sldId id="756" r:id="rId26"/>
    <p:sldId id="461" r:id="rId27"/>
    <p:sldId id="276" r:id="rId28"/>
    <p:sldId id="281" r:id="rId29"/>
    <p:sldId id="282" r:id="rId30"/>
    <p:sldId id="283" r:id="rId31"/>
    <p:sldId id="409" r:id="rId32"/>
    <p:sldId id="284" r:id="rId33"/>
    <p:sldId id="285" r:id="rId34"/>
    <p:sldId id="462" r:id="rId35"/>
    <p:sldId id="286" r:id="rId36"/>
    <p:sldId id="288" r:id="rId37"/>
    <p:sldId id="289" r:id="rId38"/>
    <p:sldId id="290" r:id="rId39"/>
    <p:sldId id="291" r:id="rId40"/>
    <p:sldId id="292" r:id="rId41"/>
    <p:sldId id="736" r:id="rId42"/>
    <p:sldId id="737" r:id="rId43"/>
    <p:sldId id="738" r:id="rId44"/>
    <p:sldId id="739" r:id="rId45"/>
    <p:sldId id="740" r:id="rId46"/>
    <p:sldId id="741" r:id="rId47"/>
    <p:sldId id="742" r:id="rId48"/>
    <p:sldId id="743" r:id="rId49"/>
    <p:sldId id="744" r:id="rId50"/>
    <p:sldId id="745" r:id="rId51"/>
    <p:sldId id="463" r:id="rId52"/>
    <p:sldId id="294" r:id="rId53"/>
    <p:sldId id="393" r:id="rId54"/>
    <p:sldId id="394" r:id="rId55"/>
    <p:sldId id="395" r:id="rId56"/>
    <p:sldId id="396" r:id="rId57"/>
    <p:sldId id="440" r:id="rId58"/>
    <p:sldId id="441" r:id="rId59"/>
    <p:sldId id="410" r:id="rId60"/>
    <p:sldId id="476" r:id="rId61"/>
    <p:sldId id="478" r:id="rId62"/>
    <p:sldId id="479" r:id="rId63"/>
    <p:sldId id="480" r:id="rId64"/>
    <p:sldId id="481" r:id="rId65"/>
    <p:sldId id="482" r:id="rId66"/>
    <p:sldId id="483" r:id="rId67"/>
    <p:sldId id="484" r:id="rId68"/>
    <p:sldId id="485" r:id="rId69"/>
    <p:sldId id="486" r:id="rId70"/>
    <p:sldId id="487" r:id="rId71"/>
    <p:sldId id="488" r:id="rId72"/>
    <p:sldId id="489" r:id="rId73"/>
    <p:sldId id="490" r:id="rId74"/>
    <p:sldId id="491" r:id="rId75"/>
    <p:sldId id="492" r:id="rId76"/>
    <p:sldId id="493" r:id="rId77"/>
    <p:sldId id="494" r:id="rId78"/>
    <p:sldId id="495" r:id="rId79"/>
    <p:sldId id="496" r:id="rId80"/>
    <p:sldId id="497" r:id="rId81"/>
    <p:sldId id="498" r:id="rId82"/>
    <p:sldId id="500" r:id="rId83"/>
    <p:sldId id="501" r:id="rId84"/>
    <p:sldId id="502" r:id="rId85"/>
    <p:sldId id="504" r:id="rId86"/>
    <p:sldId id="505" r:id="rId87"/>
    <p:sldId id="532" r:id="rId88"/>
    <p:sldId id="533" r:id="rId89"/>
    <p:sldId id="534" r:id="rId90"/>
    <p:sldId id="753" r:id="rId91"/>
    <p:sldId id="536" r:id="rId92"/>
    <p:sldId id="548" r:id="rId93"/>
    <p:sldId id="559" r:id="rId94"/>
    <p:sldId id="560" r:id="rId95"/>
    <p:sldId id="561" r:id="rId96"/>
    <p:sldId id="563" r:id="rId97"/>
    <p:sldId id="564" r:id="rId98"/>
    <p:sldId id="565" r:id="rId99"/>
    <p:sldId id="566" r:id="rId100"/>
    <p:sldId id="567" r:id="rId101"/>
    <p:sldId id="568" r:id="rId102"/>
    <p:sldId id="569" r:id="rId103"/>
    <p:sldId id="570" r:id="rId104"/>
    <p:sldId id="571" r:id="rId105"/>
    <p:sldId id="572" r:id="rId106"/>
    <p:sldId id="573" r:id="rId107"/>
    <p:sldId id="574" r:id="rId108"/>
    <p:sldId id="575" r:id="rId109"/>
    <p:sldId id="576" r:id="rId110"/>
    <p:sldId id="577" r:id="rId111"/>
    <p:sldId id="578" r:id="rId112"/>
    <p:sldId id="579" r:id="rId113"/>
    <p:sldId id="580" r:id="rId114"/>
    <p:sldId id="581" r:id="rId115"/>
    <p:sldId id="582" r:id="rId116"/>
    <p:sldId id="583" r:id="rId117"/>
    <p:sldId id="584" r:id="rId118"/>
    <p:sldId id="585" r:id="rId119"/>
    <p:sldId id="757" r:id="rId120"/>
    <p:sldId id="758" r:id="rId121"/>
    <p:sldId id="759" r:id="rId122"/>
    <p:sldId id="760" r:id="rId123"/>
    <p:sldId id="589" r:id="rId124"/>
    <p:sldId id="590" r:id="rId125"/>
    <p:sldId id="591" r:id="rId126"/>
    <p:sldId id="592" r:id="rId127"/>
    <p:sldId id="593" r:id="rId128"/>
    <p:sldId id="594" r:id="rId129"/>
    <p:sldId id="595" r:id="rId130"/>
    <p:sldId id="596" r:id="rId131"/>
    <p:sldId id="597" r:id="rId132"/>
    <p:sldId id="598" r:id="rId133"/>
    <p:sldId id="599" r:id="rId134"/>
    <p:sldId id="600" r:id="rId135"/>
    <p:sldId id="601" r:id="rId136"/>
    <p:sldId id="768" r:id="rId137"/>
    <p:sldId id="761" r:id="rId138"/>
    <p:sldId id="762" r:id="rId139"/>
    <p:sldId id="763" r:id="rId140"/>
    <p:sldId id="764" r:id="rId141"/>
    <p:sldId id="765" r:id="rId142"/>
    <p:sldId id="766" r:id="rId143"/>
    <p:sldId id="769" r:id="rId144"/>
    <p:sldId id="770" r:id="rId145"/>
    <p:sldId id="748" r:id="rId146"/>
  </p:sldIdLst>
  <p:sldSz cx="9144000" cy="6858000" type="screen4x3"/>
  <p:notesSz cx="7315200" cy="96012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3975FDDE-2719-44C4-B934-0818D99EA9BF}">
          <p14:sldIdLst>
            <p14:sldId id="256"/>
          </p14:sldIdLst>
        </p14:section>
        <p14:section name="Introducción" id="{88C31E1D-2535-4BD3-A9DE-C77DD6254D71}">
          <p14:sldIdLst>
            <p14:sldId id="460"/>
            <p14:sldId id="257"/>
            <p14:sldId id="258"/>
            <p14:sldId id="259"/>
            <p14:sldId id="260"/>
          </p14:sldIdLst>
        </p14:section>
        <p14:section name="Adquisición de datos" id="{1BFBDDA6-572A-4597-BBBB-FDEA4482CC69}">
          <p14:sldIdLst>
            <p14:sldId id="262"/>
            <p14:sldId id="263"/>
            <p14:sldId id="264"/>
            <p14:sldId id="265"/>
            <p14:sldId id="266"/>
            <p14:sldId id="267"/>
            <p14:sldId id="268"/>
            <p14:sldId id="269"/>
            <p14:sldId id="270"/>
            <p14:sldId id="271"/>
            <p14:sldId id="272"/>
            <p14:sldId id="273"/>
            <p14:sldId id="274"/>
            <p14:sldId id="275"/>
            <p14:sldId id="277"/>
            <p14:sldId id="279"/>
            <p14:sldId id="754"/>
            <p14:sldId id="755"/>
            <p14:sldId id="756"/>
          </p14:sldIdLst>
        </p14:section>
        <p14:section name="Procesamiento de los datos" id="{48521AC7-F910-44B9-8397-BDC8FADEEE90}">
          <p14:sldIdLst>
            <p14:sldId id="461"/>
            <p14:sldId id="276"/>
            <p14:sldId id="281"/>
            <p14:sldId id="282"/>
            <p14:sldId id="283"/>
          </p14:sldIdLst>
        </p14:section>
        <p14:section name="Extracción de parámetros" id="{590A530E-F1C6-4450-AECD-4B7DFF28E053}">
          <p14:sldIdLst>
            <p14:sldId id="409"/>
            <p14:sldId id="284"/>
            <p14:sldId id="285"/>
            <p14:sldId id="462"/>
            <p14:sldId id="286"/>
            <p14:sldId id="288"/>
            <p14:sldId id="289"/>
            <p14:sldId id="290"/>
            <p14:sldId id="291"/>
            <p14:sldId id="292"/>
            <p14:sldId id="736"/>
            <p14:sldId id="737"/>
            <p14:sldId id="738"/>
            <p14:sldId id="739"/>
            <p14:sldId id="740"/>
            <p14:sldId id="741"/>
            <p14:sldId id="742"/>
            <p14:sldId id="743"/>
            <p14:sldId id="744"/>
            <p14:sldId id="745"/>
            <p14:sldId id="463"/>
            <p14:sldId id="294"/>
            <p14:sldId id="393"/>
            <p14:sldId id="394"/>
            <p14:sldId id="395"/>
            <p14:sldId id="396"/>
            <p14:sldId id="440"/>
            <p14:sldId id="441"/>
          </p14:sldIdLst>
        </p14:section>
        <p14:section name="Reducción  de parámetros" id="{30464EBF-FC1F-47AF-98F3-7B05D2D47B5A}">
          <p14:sldIdLst>
            <p14:sldId id="410"/>
            <p14:sldId id="476"/>
            <p14:sldId id="478"/>
            <p14:sldId id="479"/>
            <p14:sldId id="480"/>
            <p14:sldId id="481"/>
            <p14:sldId id="482"/>
            <p14:sldId id="483"/>
            <p14:sldId id="484"/>
            <p14:sldId id="485"/>
            <p14:sldId id="486"/>
            <p14:sldId id="487"/>
            <p14:sldId id="488"/>
            <p14:sldId id="489"/>
            <p14:sldId id="490"/>
            <p14:sldId id="491"/>
            <p14:sldId id="492"/>
            <p14:sldId id="493"/>
            <p14:sldId id="494"/>
            <p14:sldId id="495"/>
            <p14:sldId id="496"/>
            <p14:sldId id="497"/>
            <p14:sldId id="498"/>
            <p14:sldId id="500"/>
            <p14:sldId id="501"/>
            <p14:sldId id="502"/>
            <p14:sldId id="504"/>
            <p14:sldId id="505"/>
            <p14:sldId id="532"/>
            <p14:sldId id="533"/>
            <p14:sldId id="534"/>
            <p14:sldId id="753"/>
            <p14:sldId id="536"/>
            <p14:sldId id="548"/>
            <p14:sldId id="559"/>
            <p14:sldId id="560"/>
            <p14:sldId id="561"/>
            <p14:sldId id="563"/>
            <p14:sldId id="564"/>
            <p14:sldId id="565"/>
            <p14:sldId id="566"/>
            <p14:sldId id="567"/>
            <p14:sldId id="568"/>
            <p14:sldId id="569"/>
            <p14:sldId id="570"/>
            <p14:sldId id="571"/>
            <p14:sldId id="572"/>
            <p14:sldId id="573"/>
            <p14:sldId id="574"/>
            <p14:sldId id="575"/>
            <p14:sldId id="576"/>
            <p14:sldId id="577"/>
            <p14:sldId id="578"/>
            <p14:sldId id="579"/>
            <p14:sldId id="580"/>
            <p14:sldId id="581"/>
            <p14:sldId id="582"/>
            <p14:sldId id="583"/>
            <p14:sldId id="584"/>
            <p14:sldId id="585"/>
            <p14:sldId id="757"/>
            <p14:sldId id="758"/>
            <p14:sldId id="759"/>
            <p14:sldId id="760"/>
            <p14:sldId id="589"/>
            <p14:sldId id="590"/>
            <p14:sldId id="591"/>
            <p14:sldId id="592"/>
            <p14:sldId id="593"/>
            <p14:sldId id="594"/>
            <p14:sldId id="595"/>
            <p14:sldId id="596"/>
            <p14:sldId id="597"/>
            <p14:sldId id="598"/>
            <p14:sldId id="599"/>
            <p14:sldId id="600"/>
            <p14:sldId id="601"/>
            <p14:sldId id="768"/>
            <p14:sldId id="761"/>
            <p14:sldId id="762"/>
            <p14:sldId id="763"/>
            <p14:sldId id="764"/>
            <p14:sldId id="765"/>
            <p14:sldId id="766"/>
            <p14:sldId id="769"/>
            <p14:sldId id="770"/>
            <p14:sldId id="74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vi" initials="V" lastIdx="1" clrIdx="0">
    <p:extLst>
      <p:ext uri="{19B8F6BF-5375-455C-9EA6-DF929625EA0E}">
        <p15:presenceInfo xmlns:p15="http://schemas.microsoft.com/office/powerpoint/2012/main" userId="Vivi" providerId="None"/>
      </p:ext>
    </p:extLst>
  </p:cmAuthor>
  <p:cmAuthor id="2" name="viviana" initials="v" lastIdx="1" clrIdx="1">
    <p:extLst>
      <p:ext uri="{19B8F6BF-5375-455C-9EA6-DF929625EA0E}">
        <p15:presenceInfo xmlns:p15="http://schemas.microsoft.com/office/powerpoint/2012/main" userId="vivia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0F0"/>
    <a:srgbClr val="90A2C4"/>
    <a:srgbClr val="E63329"/>
    <a:srgbClr val="F7F7F7"/>
    <a:srgbClr val="FFFF99"/>
    <a:srgbClr val="FF9966"/>
    <a:srgbClr val="99CCFF"/>
    <a:srgbClr val="FFFFCC"/>
    <a:srgbClr val="EFF5FB"/>
    <a:srgbClr val="EAF2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646"/>
  </p:normalViewPr>
  <p:slideViewPr>
    <p:cSldViewPr snapToGrid="0" snapToObjects="1">
      <p:cViewPr varScale="1">
        <p:scale>
          <a:sx n="101" d="100"/>
          <a:sy n="101" d="100"/>
        </p:scale>
        <p:origin x="907" y="6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commentAuthors" Target="commentAuthors.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4B5ED6-22BE-4C4D-BD87-BE3410D4709C}" type="doc">
      <dgm:prSet loTypeId="urn:microsoft.com/office/officeart/2005/8/layout/orgChart1" loCatId="hierarchy" qsTypeId="urn:microsoft.com/office/officeart/2005/8/quickstyle/simple1" qsCatId="simple" csTypeId="urn:microsoft.com/office/officeart/2005/8/colors/accent1_4" csCatId="accent1" phldr="1"/>
      <dgm:spPr/>
      <dgm:t>
        <a:bodyPr/>
        <a:lstStyle/>
        <a:p>
          <a:endParaRPr lang="es-CL"/>
        </a:p>
      </dgm:t>
    </dgm:pt>
    <dgm:pt modelId="{C4474913-9C98-44CE-87C0-1A232AB9BF8C}">
      <dgm:prSet phldrT="[Texto]"/>
      <dgm:spPr/>
      <dgm:t>
        <a:bodyPr/>
        <a:lstStyle/>
        <a:p>
          <a:r>
            <a:rPr lang="es-CL"/>
            <a:t>Tren</a:t>
          </a:r>
          <a:endParaRPr lang="es-CL" dirty="0"/>
        </a:p>
      </dgm:t>
    </dgm:pt>
    <dgm:pt modelId="{3B940E81-A067-4347-B5A5-1EB1C2C2FC2F}" type="parTrans" cxnId="{85A4F629-5061-47F8-8F1F-25DE4E9F357E}">
      <dgm:prSet/>
      <dgm:spPr/>
      <dgm:t>
        <a:bodyPr/>
        <a:lstStyle/>
        <a:p>
          <a:endParaRPr lang="es-CL">
            <a:solidFill>
              <a:schemeClr val="tx1"/>
            </a:solidFill>
          </a:endParaRPr>
        </a:p>
      </dgm:t>
    </dgm:pt>
    <dgm:pt modelId="{D5DBF101-0728-48D7-9F4A-D8A50E37401B}" type="sibTrans" cxnId="{85A4F629-5061-47F8-8F1F-25DE4E9F357E}">
      <dgm:prSet/>
      <dgm:spPr/>
      <dgm:t>
        <a:bodyPr/>
        <a:lstStyle/>
        <a:p>
          <a:endParaRPr lang="es-CL">
            <a:solidFill>
              <a:schemeClr val="tx1"/>
            </a:solidFill>
          </a:endParaRPr>
        </a:p>
      </dgm:t>
    </dgm:pt>
    <dgm:pt modelId="{6432C8C2-23A8-4028-A3BB-31A1CE181B9F}">
      <dgm:prSet phldrT="[Texto]"/>
      <dgm:spPr/>
      <dgm:t>
        <a:bodyPr/>
        <a:lstStyle/>
        <a:p>
          <a:r>
            <a:rPr lang="es-CL"/>
            <a:t>Sistema de tracción</a:t>
          </a:r>
          <a:endParaRPr lang="es-CL" dirty="0"/>
        </a:p>
      </dgm:t>
    </dgm:pt>
    <dgm:pt modelId="{1497C573-C0B6-4D7D-B60E-13A4E11FD2E6}" type="parTrans" cxnId="{C72F3FC6-E71E-4FCD-85F8-64CC87D76EFD}">
      <dgm:prSet/>
      <dgm:spPr/>
      <dgm:t>
        <a:bodyPr/>
        <a:lstStyle/>
        <a:p>
          <a:endParaRPr lang="es-CL">
            <a:solidFill>
              <a:schemeClr val="tx1"/>
            </a:solidFill>
          </a:endParaRPr>
        </a:p>
      </dgm:t>
    </dgm:pt>
    <dgm:pt modelId="{F4B1F178-5961-4242-B54D-2B93DFA86570}" type="sibTrans" cxnId="{C72F3FC6-E71E-4FCD-85F8-64CC87D76EFD}">
      <dgm:prSet/>
      <dgm:spPr/>
      <dgm:t>
        <a:bodyPr/>
        <a:lstStyle/>
        <a:p>
          <a:endParaRPr lang="es-CL">
            <a:solidFill>
              <a:schemeClr val="tx1"/>
            </a:solidFill>
          </a:endParaRPr>
        </a:p>
      </dgm:t>
    </dgm:pt>
    <dgm:pt modelId="{273DDF55-EBD6-406C-B7AF-F5D53AD70269}">
      <dgm:prSet phldrT="[Texto]"/>
      <dgm:spPr/>
      <dgm:t>
        <a:bodyPr/>
        <a:lstStyle/>
        <a:p>
          <a:r>
            <a:rPr lang="es-CL"/>
            <a:t>Sistema de suministro de energía</a:t>
          </a:r>
          <a:endParaRPr lang="es-CL" dirty="0"/>
        </a:p>
      </dgm:t>
    </dgm:pt>
    <dgm:pt modelId="{60802345-26DD-40ED-8CFE-958AE090CC09}" type="parTrans" cxnId="{198FB37D-E0D9-460B-AE41-532B763A649C}">
      <dgm:prSet/>
      <dgm:spPr/>
      <dgm:t>
        <a:bodyPr/>
        <a:lstStyle/>
        <a:p>
          <a:endParaRPr lang="es-CL">
            <a:solidFill>
              <a:schemeClr val="tx1"/>
            </a:solidFill>
          </a:endParaRPr>
        </a:p>
      </dgm:t>
    </dgm:pt>
    <dgm:pt modelId="{6DE2202D-9FE7-4415-A0C2-0DEC185E29B5}" type="sibTrans" cxnId="{198FB37D-E0D9-460B-AE41-532B763A649C}">
      <dgm:prSet/>
      <dgm:spPr/>
      <dgm:t>
        <a:bodyPr/>
        <a:lstStyle/>
        <a:p>
          <a:endParaRPr lang="es-CL">
            <a:solidFill>
              <a:schemeClr val="tx1"/>
            </a:solidFill>
          </a:endParaRPr>
        </a:p>
      </dgm:t>
    </dgm:pt>
    <dgm:pt modelId="{91A96035-254D-4D5B-AE28-F74D878F4AD5}">
      <dgm:prSet phldrT="[Texto]"/>
      <dgm:spPr/>
      <dgm:t>
        <a:bodyPr/>
        <a:lstStyle/>
        <a:p>
          <a:r>
            <a:rPr lang="es-CL"/>
            <a:t>Sistema de control de comandos</a:t>
          </a:r>
          <a:endParaRPr lang="es-CL" dirty="0"/>
        </a:p>
      </dgm:t>
    </dgm:pt>
    <dgm:pt modelId="{958BFC60-C908-468D-9D8B-314465BC036C}" type="parTrans" cxnId="{05EB319D-EA4C-461A-AE22-58BEC876E86F}">
      <dgm:prSet/>
      <dgm:spPr/>
      <dgm:t>
        <a:bodyPr/>
        <a:lstStyle/>
        <a:p>
          <a:endParaRPr lang="es-CL">
            <a:solidFill>
              <a:schemeClr val="tx1"/>
            </a:solidFill>
          </a:endParaRPr>
        </a:p>
      </dgm:t>
    </dgm:pt>
    <dgm:pt modelId="{14E147DF-19BC-46AF-A866-CE94BD7D45BF}" type="sibTrans" cxnId="{05EB319D-EA4C-461A-AE22-58BEC876E86F}">
      <dgm:prSet/>
      <dgm:spPr/>
      <dgm:t>
        <a:bodyPr/>
        <a:lstStyle/>
        <a:p>
          <a:endParaRPr lang="es-CL">
            <a:solidFill>
              <a:schemeClr val="tx1"/>
            </a:solidFill>
          </a:endParaRPr>
        </a:p>
      </dgm:t>
    </dgm:pt>
    <dgm:pt modelId="{FC09E7F9-8B01-4F04-B701-7B988D63AB53}">
      <dgm:prSet/>
      <dgm:spPr/>
      <dgm:t>
        <a:bodyPr/>
        <a:lstStyle/>
        <a:p>
          <a:r>
            <a:rPr lang="es-CL"/>
            <a:t>Puertas</a:t>
          </a:r>
          <a:endParaRPr lang="es-CL" dirty="0"/>
        </a:p>
      </dgm:t>
    </dgm:pt>
    <dgm:pt modelId="{5E82B90F-83CD-43AD-97C8-654259E35367}" type="parTrans" cxnId="{B10B03D7-0590-4133-B14F-7D0FC40B9EE8}">
      <dgm:prSet/>
      <dgm:spPr/>
      <dgm:t>
        <a:bodyPr/>
        <a:lstStyle/>
        <a:p>
          <a:endParaRPr lang="es-CL">
            <a:solidFill>
              <a:schemeClr val="tx1"/>
            </a:solidFill>
          </a:endParaRPr>
        </a:p>
      </dgm:t>
    </dgm:pt>
    <dgm:pt modelId="{65AE66E9-CE00-49A8-8E4E-5928F9D71285}" type="sibTrans" cxnId="{B10B03D7-0590-4133-B14F-7D0FC40B9EE8}">
      <dgm:prSet/>
      <dgm:spPr/>
      <dgm:t>
        <a:bodyPr/>
        <a:lstStyle/>
        <a:p>
          <a:endParaRPr lang="es-CL">
            <a:solidFill>
              <a:schemeClr val="tx1"/>
            </a:solidFill>
          </a:endParaRPr>
        </a:p>
      </dgm:t>
    </dgm:pt>
    <dgm:pt modelId="{84718209-276B-4FE2-80B3-209DAD8E2278}">
      <dgm:prSet/>
      <dgm:spPr/>
      <dgm:t>
        <a:bodyPr/>
        <a:lstStyle/>
        <a:p>
          <a:r>
            <a:rPr lang="es-CL"/>
            <a:t>Otros componentes</a:t>
          </a:r>
          <a:endParaRPr lang="es-CL" dirty="0"/>
        </a:p>
      </dgm:t>
    </dgm:pt>
    <dgm:pt modelId="{5F6DF0EA-CBFF-4229-B55F-BC4F011BB44B}" type="parTrans" cxnId="{D3135108-13AA-484D-8C0D-1330F647ED7C}">
      <dgm:prSet/>
      <dgm:spPr/>
      <dgm:t>
        <a:bodyPr/>
        <a:lstStyle/>
        <a:p>
          <a:endParaRPr lang="es-CL">
            <a:solidFill>
              <a:schemeClr val="tx1"/>
            </a:solidFill>
          </a:endParaRPr>
        </a:p>
      </dgm:t>
    </dgm:pt>
    <dgm:pt modelId="{86AD29CB-360D-4845-866D-23F37982E7A8}" type="sibTrans" cxnId="{D3135108-13AA-484D-8C0D-1330F647ED7C}">
      <dgm:prSet/>
      <dgm:spPr/>
      <dgm:t>
        <a:bodyPr/>
        <a:lstStyle/>
        <a:p>
          <a:endParaRPr lang="es-CL">
            <a:solidFill>
              <a:schemeClr val="tx1"/>
            </a:solidFill>
          </a:endParaRPr>
        </a:p>
      </dgm:t>
    </dgm:pt>
    <dgm:pt modelId="{2547BD75-0A1E-4C01-A406-EA7AC8486BCD}" type="pres">
      <dgm:prSet presAssocID="{794B5ED6-22BE-4C4D-BD87-BE3410D4709C}" presName="hierChild1" presStyleCnt="0">
        <dgm:presLayoutVars>
          <dgm:orgChart val="1"/>
          <dgm:chPref val="1"/>
          <dgm:dir/>
          <dgm:animOne val="branch"/>
          <dgm:animLvl val="lvl"/>
          <dgm:resizeHandles/>
        </dgm:presLayoutVars>
      </dgm:prSet>
      <dgm:spPr/>
      <dgm:t>
        <a:bodyPr/>
        <a:lstStyle/>
        <a:p>
          <a:endParaRPr lang="es-ES"/>
        </a:p>
      </dgm:t>
    </dgm:pt>
    <dgm:pt modelId="{86552183-87D3-4F7D-817B-2D8608D3025F}" type="pres">
      <dgm:prSet presAssocID="{C4474913-9C98-44CE-87C0-1A232AB9BF8C}" presName="hierRoot1" presStyleCnt="0">
        <dgm:presLayoutVars>
          <dgm:hierBranch val="init"/>
        </dgm:presLayoutVars>
      </dgm:prSet>
      <dgm:spPr/>
    </dgm:pt>
    <dgm:pt modelId="{41FBA880-9502-4079-A83F-767E51C2A7EF}" type="pres">
      <dgm:prSet presAssocID="{C4474913-9C98-44CE-87C0-1A232AB9BF8C}" presName="rootComposite1" presStyleCnt="0"/>
      <dgm:spPr/>
    </dgm:pt>
    <dgm:pt modelId="{8454BD21-9BDE-4F09-B714-EE6734890CFB}" type="pres">
      <dgm:prSet presAssocID="{C4474913-9C98-44CE-87C0-1A232AB9BF8C}" presName="rootText1" presStyleLbl="node0" presStyleIdx="0" presStyleCnt="1">
        <dgm:presLayoutVars>
          <dgm:chPref val="3"/>
        </dgm:presLayoutVars>
      </dgm:prSet>
      <dgm:spPr/>
      <dgm:t>
        <a:bodyPr/>
        <a:lstStyle/>
        <a:p>
          <a:endParaRPr lang="es-ES"/>
        </a:p>
      </dgm:t>
    </dgm:pt>
    <dgm:pt modelId="{51B0D518-81A0-4D2E-8DA7-966945417BBA}" type="pres">
      <dgm:prSet presAssocID="{C4474913-9C98-44CE-87C0-1A232AB9BF8C}" presName="rootConnector1" presStyleLbl="node1" presStyleIdx="0" presStyleCnt="0"/>
      <dgm:spPr/>
      <dgm:t>
        <a:bodyPr/>
        <a:lstStyle/>
        <a:p>
          <a:endParaRPr lang="es-ES"/>
        </a:p>
      </dgm:t>
    </dgm:pt>
    <dgm:pt modelId="{BAB8742A-5131-4D34-9091-130FAB13BAFE}" type="pres">
      <dgm:prSet presAssocID="{C4474913-9C98-44CE-87C0-1A232AB9BF8C}" presName="hierChild2" presStyleCnt="0"/>
      <dgm:spPr/>
    </dgm:pt>
    <dgm:pt modelId="{97FDC10C-EC77-41E2-A08D-2DADC85FF25F}" type="pres">
      <dgm:prSet presAssocID="{1497C573-C0B6-4D7D-B60E-13A4E11FD2E6}" presName="Name37" presStyleLbl="parChTrans1D2" presStyleIdx="0" presStyleCnt="5"/>
      <dgm:spPr/>
      <dgm:t>
        <a:bodyPr/>
        <a:lstStyle/>
        <a:p>
          <a:endParaRPr lang="es-ES"/>
        </a:p>
      </dgm:t>
    </dgm:pt>
    <dgm:pt modelId="{F016476C-AF88-4716-B805-24DDCC084603}" type="pres">
      <dgm:prSet presAssocID="{6432C8C2-23A8-4028-A3BB-31A1CE181B9F}" presName="hierRoot2" presStyleCnt="0">
        <dgm:presLayoutVars>
          <dgm:hierBranch val="init"/>
        </dgm:presLayoutVars>
      </dgm:prSet>
      <dgm:spPr/>
    </dgm:pt>
    <dgm:pt modelId="{D8BD9D57-45E6-461C-9109-BBABCCBFACA9}" type="pres">
      <dgm:prSet presAssocID="{6432C8C2-23A8-4028-A3BB-31A1CE181B9F}" presName="rootComposite" presStyleCnt="0"/>
      <dgm:spPr/>
    </dgm:pt>
    <dgm:pt modelId="{EC6A6843-73C2-49EA-A0CE-DC36C81EB4A5}" type="pres">
      <dgm:prSet presAssocID="{6432C8C2-23A8-4028-A3BB-31A1CE181B9F}" presName="rootText" presStyleLbl="node2" presStyleIdx="0" presStyleCnt="5">
        <dgm:presLayoutVars>
          <dgm:chPref val="3"/>
        </dgm:presLayoutVars>
      </dgm:prSet>
      <dgm:spPr/>
      <dgm:t>
        <a:bodyPr/>
        <a:lstStyle/>
        <a:p>
          <a:endParaRPr lang="es-ES"/>
        </a:p>
      </dgm:t>
    </dgm:pt>
    <dgm:pt modelId="{FBDD49FD-AC3F-4B23-A1EE-46CAD6C80B7C}" type="pres">
      <dgm:prSet presAssocID="{6432C8C2-23A8-4028-A3BB-31A1CE181B9F}" presName="rootConnector" presStyleLbl="node2" presStyleIdx="0" presStyleCnt="5"/>
      <dgm:spPr/>
      <dgm:t>
        <a:bodyPr/>
        <a:lstStyle/>
        <a:p>
          <a:endParaRPr lang="es-ES"/>
        </a:p>
      </dgm:t>
    </dgm:pt>
    <dgm:pt modelId="{9C718143-5BC9-4863-8149-B48D65282073}" type="pres">
      <dgm:prSet presAssocID="{6432C8C2-23A8-4028-A3BB-31A1CE181B9F}" presName="hierChild4" presStyleCnt="0"/>
      <dgm:spPr/>
    </dgm:pt>
    <dgm:pt modelId="{B3D09599-F1B3-4D27-83FD-C6E0A72AFF40}" type="pres">
      <dgm:prSet presAssocID="{6432C8C2-23A8-4028-A3BB-31A1CE181B9F}" presName="hierChild5" presStyleCnt="0"/>
      <dgm:spPr/>
    </dgm:pt>
    <dgm:pt modelId="{C72E9B67-956D-43A4-9089-257930039833}" type="pres">
      <dgm:prSet presAssocID="{60802345-26DD-40ED-8CFE-958AE090CC09}" presName="Name37" presStyleLbl="parChTrans1D2" presStyleIdx="1" presStyleCnt="5"/>
      <dgm:spPr/>
      <dgm:t>
        <a:bodyPr/>
        <a:lstStyle/>
        <a:p>
          <a:endParaRPr lang="es-ES"/>
        </a:p>
      </dgm:t>
    </dgm:pt>
    <dgm:pt modelId="{DB7111F6-256F-4DD2-9115-0E9876595ED3}" type="pres">
      <dgm:prSet presAssocID="{273DDF55-EBD6-406C-B7AF-F5D53AD70269}" presName="hierRoot2" presStyleCnt="0">
        <dgm:presLayoutVars>
          <dgm:hierBranch val="init"/>
        </dgm:presLayoutVars>
      </dgm:prSet>
      <dgm:spPr/>
    </dgm:pt>
    <dgm:pt modelId="{050F9ECF-1998-4523-816A-3DA3862CF09F}" type="pres">
      <dgm:prSet presAssocID="{273DDF55-EBD6-406C-B7AF-F5D53AD70269}" presName="rootComposite" presStyleCnt="0"/>
      <dgm:spPr/>
    </dgm:pt>
    <dgm:pt modelId="{85643EEB-95E7-4264-820B-BD3B7880295D}" type="pres">
      <dgm:prSet presAssocID="{273DDF55-EBD6-406C-B7AF-F5D53AD70269}" presName="rootText" presStyleLbl="node2" presStyleIdx="1" presStyleCnt="5">
        <dgm:presLayoutVars>
          <dgm:chPref val="3"/>
        </dgm:presLayoutVars>
      </dgm:prSet>
      <dgm:spPr/>
      <dgm:t>
        <a:bodyPr/>
        <a:lstStyle/>
        <a:p>
          <a:endParaRPr lang="es-ES"/>
        </a:p>
      </dgm:t>
    </dgm:pt>
    <dgm:pt modelId="{73AF9EF4-601E-4AFF-A007-6B36B9DF50C2}" type="pres">
      <dgm:prSet presAssocID="{273DDF55-EBD6-406C-B7AF-F5D53AD70269}" presName="rootConnector" presStyleLbl="node2" presStyleIdx="1" presStyleCnt="5"/>
      <dgm:spPr/>
      <dgm:t>
        <a:bodyPr/>
        <a:lstStyle/>
        <a:p>
          <a:endParaRPr lang="es-ES"/>
        </a:p>
      </dgm:t>
    </dgm:pt>
    <dgm:pt modelId="{07D9D9EC-664C-4EA3-8B3A-A7C396A44ECE}" type="pres">
      <dgm:prSet presAssocID="{273DDF55-EBD6-406C-B7AF-F5D53AD70269}" presName="hierChild4" presStyleCnt="0"/>
      <dgm:spPr/>
    </dgm:pt>
    <dgm:pt modelId="{7E790A35-301D-4896-A4BD-3C27C0969F92}" type="pres">
      <dgm:prSet presAssocID="{273DDF55-EBD6-406C-B7AF-F5D53AD70269}" presName="hierChild5" presStyleCnt="0"/>
      <dgm:spPr/>
    </dgm:pt>
    <dgm:pt modelId="{57E05B26-16AD-4B56-9908-AC4237F6102A}" type="pres">
      <dgm:prSet presAssocID="{958BFC60-C908-468D-9D8B-314465BC036C}" presName="Name37" presStyleLbl="parChTrans1D2" presStyleIdx="2" presStyleCnt="5"/>
      <dgm:spPr/>
      <dgm:t>
        <a:bodyPr/>
        <a:lstStyle/>
        <a:p>
          <a:endParaRPr lang="es-ES"/>
        </a:p>
      </dgm:t>
    </dgm:pt>
    <dgm:pt modelId="{EB180767-D461-44DD-8D6B-30C4DD899773}" type="pres">
      <dgm:prSet presAssocID="{91A96035-254D-4D5B-AE28-F74D878F4AD5}" presName="hierRoot2" presStyleCnt="0">
        <dgm:presLayoutVars>
          <dgm:hierBranch val="init"/>
        </dgm:presLayoutVars>
      </dgm:prSet>
      <dgm:spPr/>
    </dgm:pt>
    <dgm:pt modelId="{5A8AFF5C-65EE-472F-BC54-E7DA29C69085}" type="pres">
      <dgm:prSet presAssocID="{91A96035-254D-4D5B-AE28-F74D878F4AD5}" presName="rootComposite" presStyleCnt="0"/>
      <dgm:spPr/>
    </dgm:pt>
    <dgm:pt modelId="{63FAD5F8-6991-4B9D-BB1F-2069C38563EF}" type="pres">
      <dgm:prSet presAssocID="{91A96035-254D-4D5B-AE28-F74D878F4AD5}" presName="rootText" presStyleLbl="node2" presStyleIdx="2" presStyleCnt="5">
        <dgm:presLayoutVars>
          <dgm:chPref val="3"/>
        </dgm:presLayoutVars>
      </dgm:prSet>
      <dgm:spPr/>
      <dgm:t>
        <a:bodyPr/>
        <a:lstStyle/>
        <a:p>
          <a:endParaRPr lang="es-ES"/>
        </a:p>
      </dgm:t>
    </dgm:pt>
    <dgm:pt modelId="{7C8ACA29-E0FD-44CD-93F7-54518000C3EF}" type="pres">
      <dgm:prSet presAssocID="{91A96035-254D-4D5B-AE28-F74D878F4AD5}" presName="rootConnector" presStyleLbl="node2" presStyleIdx="2" presStyleCnt="5"/>
      <dgm:spPr/>
      <dgm:t>
        <a:bodyPr/>
        <a:lstStyle/>
        <a:p>
          <a:endParaRPr lang="es-ES"/>
        </a:p>
      </dgm:t>
    </dgm:pt>
    <dgm:pt modelId="{0D343DDF-166C-4A65-BEA1-34780E9C5184}" type="pres">
      <dgm:prSet presAssocID="{91A96035-254D-4D5B-AE28-F74D878F4AD5}" presName="hierChild4" presStyleCnt="0"/>
      <dgm:spPr/>
    </dgm:pt>
    <dgm:pt modelId="{E9ABFC8B-1108-473B-BA47-BF9EC839B5CF}" type="pres">
      <dgm:prSet presAssocID="{91A96035-254D-4D5B-AE28-F74D878F4AD5}" presName="hierChild5" presStyleCnt="0"/>
      <dgm:spPr/>
    </dgm:pt>
    <dgm:pt modelId="{F260AA63-6926-4E69-BEEA-C5312A7BB04B}" type="pres">
      <dgm:prSet presAssocID="{5E82B90F-83CD-43AD-97C8-654259E35367}" presName="Name37" presStyleLbl="parChTrans1D2" presStyleIdx="3" presStyleCnt="5"/>
      <dgm:spPr/>
      <dgm:t>
        <a:bodyPr/>
        <a:lstStyle/>
        <a:p>
          <a:endParaRPr lang="es-ES"/>
        </a:p>
      </dgm:t>
    </dgm:pt>
    <dgm:pt modelId="{B22DA7BB-4358-44CF-A231-3CD3457ED88B}" type="pres">
      <dgm:prSet presAssocID="{FC09E7F9-8B01-4F04-B701-7B988D63AB53}" presName="hierRoot2" presStyleCnt="0">
        <dgm:presLayoutVars>
          <dgm:hierBranch val="init"/>
        </dgm:presLayoutVars>
      </dgm:prSet>
      <dgm:spPr/>
    </dgm:pt>
    <dgm:pt modelId="{96C311D5-6A0F-4DC9-A74E-C7ABDA5AEF44}" type="pres">
      <dgm:prSet presAssocID="{FC09E7F9-8B01-4F04-B701-7B988D63AB53}" presName="rootComposite" presStyleCnt="0"/>
      <dgm:spPr/>
    </dgm:pt>
    <dgm:pt modelId="{7FF05106-1EE0-4FBA-9039-CE1CDB2F9B4A}" type="pres">
      <dgm:prSet presAssocID="{FC09E7F9-8B01-4F04-B701-7B988D63AB53}" presName="rootText" presStyleLbl="node2" presStyleIdx="3" presStyleCnt="5">
        <dgm:presLayoutVars>
          <dgm:chPref val="3"/>
        </dgm:presLayoutVars>
      </dgm:prSet>
      <dgm:spPr/>
      <dgm:t>
        <a:bodyPr/>
        <a:lstStyle/>
        <a:p>
          <a:endParaRPr lang="es-ES"/>
        </a:p>
      </dgm:t>
    </dgm:pt>
    <dgm:pt modelId="{712BD265-4696-4942-A7A3-5D9D8EB2A541}" type="pres">
      <dgm:prSet presAssocID="{FC09E7F9-8B01-4F04-B701-7B988D63AB53}" presName="rootConnector" presStyleLbl="node2" presStyleIdx="3" presStyleCnt="5"/>
      <dgm:spPr/>
      <dgm:t>
        <a:bodyPr/>
        <a:lstStyle/>
        <a:p>
          <a:endParaRPr lang="es-ES"/>
        </a:p>
      </dgm:t>
    </dgm:pt>
    <dgm:pt modelId="{828C4D44-703E-4AE0-AA6A-B6A5F7942991}" type="pres">
      <dgm:prSet presAssocID="{FC09E7F9-8B01-4F04-B701-7B988D63AB53}" presName="hierChild4" presStyleCnt="0"/>
      <dgm:spPr/>
    </dgm:pt>
    <dgm:pt modelId="{2E689764-33CE-4CAC-A49B-613D1135A52B}" type="pres">
      <dgm:prSet presAssocID="{FC09E7F9-8B01-4F04-B701-7B988D63AB53}" presName="hierChild5" presStyleCnt="0"/>
      <dgm:spPr/>
    </dgm:pt>
    <dgm:pt modelId="{FD6A707F-F45F-4C52-9379-07DCE20E4D4B}" type="pres">
      <dgm:prSet presAssocID="{5F6DF0EA-CBFF-4229-B55F-BC4F011BB44B}" presName="Name37" presStyleLbl="parChTrans1D2" presStyleIdx="4" presStyleCnt="5"/>
      <dgm:spPr/>
      <dgm:t>
        <a:bodyPr/>
        <a:lstStyle/>
        <a:p>
          <a:endParaRPr lang="es-ES"/>
        </a:p>
      </dgm:t>
    </dgm:pt>
    <dgm:pt modelId="{1706D81A-77C9-4825-8491-32EBF5F2ED22}" type="pres">
      <dgm:prSet presAssocID="{84718209-276B-4FE2-80B3-209DAD8E2278}" presName="hierRoot2" presStyleCnt="0">
        <dgm:presLayoutVars>
          <dgm:hierBranch val="init"/>
        </dgm:presLayoutVars>
      </dgm:prSet>
      <dgm:spPr/>
    </dgm:pt>
    <dgm:pt modelId="{C24C031B-7C8C-43C9-8BE5-25871230BAEF}" type="pres">
      <dgm:prSet presAssocID="{84718209-276B-4FE2-80B3-209DAD8E2278}" presName="rootComposite" presStyleCnt="0"/>
      <dgm:spPr/>
    </dgm:pt>
    <dgm:pt modelId="{29CADAF7-E6F7-40F6-90AA-FE10671D2101}" type="pres">
      <dgm:prSet presAssocID="{84718209-276B-4FE2-80B3-209DAD8E2278}" presName="rootText" presStyleLbl="node2" presStyleIdx="4" presStyleCnt="5">
        <dgm:presLayoutVars>
          <dgm:chPref val="3"/>
        </dgm:presLayoutVars>
      </dgm:prSet>
      <dgm:spPr/>
      <dgm:t>
        <a:bodyPr/>
        <a:lstStyle/>
        <a:p>
          <a:endParaRPr lang="es-ES"/>
        </a:p>
      </dgm:t>
    </dgm:pt>
    <dgm:pt modelId="{CD0FA457-60ED-42DE-A298-2F6CF24539FC}" type="pres">
      <dgm:prSet presAssocID="{84718209-276B-4FE2-80B3-209DAD8E2278}" presName="rootConnector" presStyleLbl="node2" presStyleIdx="4" presStyleCnt="5"/>
      <dgm:spPr/>
      <dgm:t>
        <a:bodyPr/>
        <a:lstStyle/>
        <a:p>
          <a:endParaRPr lang="es-ES"/>
        </a:p>
      </dgm:t>
    </dgm:pt>
    <dgm:pt modelId="{FE9CE2E1-034D-43C2-B98D-D2DA47853F97}" type="pres">
      <dgm:prSet presAssocID="{84718209-276B-4FE2-80B3-209DAD8E2278}" presName="hierChild4" presStyleCnt="0"/>
      <dgm:spPr/>
    </dgm:pt>
    <dgm:pt modelId="{E244E5DD-A3C2-40AA-9C35-DC1D64789DF8}" type="pres">
      <dgm:prSet presAssocID="{84718209-276B-4FE2-80B3-209DAD8E2278}" presName="hierChild5" presStyleCnt="0"/>
      <dgm:spPr/>
    </dgm:pt>
    <dgm:pt modelId="{95A1386B-59BA-4E35-99D0-A1F580ED4CD4}" type="pres">
      <dgm:prSet presAssocID="{C4474913-9C98-44CE-87C0-1A232AB9BF8C}" presName="hierChild3" presStyleCnt="0"/>
      <dgm:spPr/>
    </dgm:pt>
  </dgm:ptLst>
  <dgm:cxnLst>
    <dgm:cxn modelId="{977395A4-5E49-4115-8D4A-397ABDF8710E}" type="presOf" srcId="{C4474913-9C98-44CE-87C0-1A232AB9BF8C}" destId="{51B0D518-81A0-4D2E-8DA7-966945417BBA}" srcOrd="1" destOrd="0" presId="urn:microsoft.com/office/officeart/2005/8/layout/orgChart1"/>
    <dgm:cxn modelId="{63853ACE-43AD-4A9E-AECD-D1D6734EFD55}" type="presOf" srcId="{5F6DF0EA-CBFF-4229-B55F-BC4F011BB44B}" destId="{FD6A707F-F45F-4C52-9379-07DCE20E4D4B}" srcOrd="0" destOrd="0" presId="urn:microsoft.com/office/officeart/2005/8/layout/orgChart1"/>
    <dgm:cxn modelId="{3B905B78-C495-49D5-8772-855CFBF4CFC2}" type="presOf" srcId="{5E82B90F-83CD-43AD-97C8-654259E35367}" destId="{F260AA63-6926-4E69-BEEA-C5312A7BB04B}" srcOrd="0" destOrd="0" presId="urn:microsoft.com/office/officeart/2005/8/layout/orgChart1"/>
    <dgm:cxn modelId="{387E3DCC-22D6-491D-A0B9-B49332A95759}" type="presOf" srcId="{84718209-276B-4FE2-80B3-209DAD8E2278}" destId="{CD0FA457-60ED-42DE-A298-2F6CF24539FC}" srcOrd="1" destOrd="0" presId="urn:microsoft.com/office/officeart/2005/8/layout/orgChart1"/>
    <dgm:cxn modelId="{9BE65D0B-0A30-4E6B-803A-5BE554EA2D59}" type="presOf" srcId="{91A96035-254D-4D5B-AE28-F74D878F4AD5}" destId="{7C8ACA29-E0FD-44CD-93F7-54518000C3EF}" srcOrd="1" destOrd="0" presId="urn:microsoft.com/office/officeart/2005/8/layout/orgChart1"/>
    <dgm:cxn modelId="{746E0642-5AC9-4A4A-BBB5-B65AFDEBD75E}" type="presOf" srcId="{FC09E7F9-8B01-4F04-B701-7B988D63AB53}" destId="{7FF05106-1EE0-4FBA-9039-CE1CDB2F9B4A}" srcOrd="0" destOrd="0" presId="urn:microsoft.com/office/officeart/2005/8/layout/orgChart1"/>
    <dgm:cxn modelId="{FEE472EA-8ADD-48F1-A719-8D345712C8F2}" type="presOf" srcId="{C4474913-9C98-44CE-87C0-1A232AB9BF8C}" destId="{8454BD21-9BDE-4F09-B714-EE6734890CFB}" srcOrd="0" destOrd="0" presId="urn:microsoft.com/office/officeart/2005/8/layout/orgChart1"/>
    <dgm:cxn modelId="{198FB37D-E0D9-460B-AE41-532B763A649C}" srcId="{C4474913-9C98-44CE-87C0-1A232AB9BF8C}" destId="{273DDF55-EBD6-406C-B7AF-F5D53AD70269}" srcOrd="1" destOrd="0" parTransId="{60802345-26DD-40ED-8CFE-958AE090CC09}" sibTransId="{6DE2202D-9FE7-4415-A0C2-0DEC185E29B5}"/>
    <dgm:cxn modelId="{B51C85D2-6204-4AC3-A707-556BAAF2ACC3}" type="presOf" srcId="{60802345-26DD-40ED-8CFE-958AE090CC09}" destId="{C72E9B67-956D-43A4-9089-257930039833}" srcOrd="0" destOrd="0" presId="urn:microsoft.com/office/officeart/2005/8/layout/orgChart1"/>
    <dgm:cxn modelId="{ED482586-FED2-4799-97A9-4EFBC03A0B5E}" type="presOf" srcId="{6432C8C2-23A8-4028-A3BB-31A1CE181B9F}" destId="{FBDD49FD-AC3F-4B23-A1EE-46CAD6C80B7C}" srcOrd="1" destOrd="0" presId="urn:microsoft.com/office/officeart/2005/8/layout/orgChart1"/>
    <dgm:cxn modelId="{C72F3FC6-E71E-4FCD-85F8-64CC87D76EFD}" srcId="{C4474913-9C98-44CE-87C0-1A232AB9BF8C}" destId="{6432C8C2-23A8-4028-A3BB-31A1CE181B9F}" srcOrd="0" destOrd="0" parTransId="{1497C573-C0B6-4D7D-B60E-13A4E11FD2E6}" sibTransId="{F4B1F178-5961-4242-B54D-2B93DFA86570}"/>
    <dgm:cxn modelId="{B10B03D7-0590-4133-B14F-7D0FC40B9EE8}" srcId="{C4474913-9C98-44CE-87C0-1A232AB9BF8C}" destId="{FC09E7F9-8B01-4F04-B701-7B988D63AB53}" srcOrd="3" destOrd="0" parTransId="{5E82B90F-83CD-43AD-97C8-654259E35367}" sibTransId="{65AE66E9-CE00-49A8-8E4E-5928F9D71285}"/>
    <dgm:cxn modelId="{85A4F629-5061-47F8-8F1F-25DE4E9F357E}" srcId="{794B5ED6-22BE-4C4D-BD87-BE3410D4709C}" destId="{C4474913-9C98-44CE-87C0-1A232AB9BF8C}" srcOrd="0" destOrd="0" parTransId="{3B940E81-A067-4347-B5A5-1EB1C2C2FC2F}" sibTransId="{D5DBF101-0728-48D7-9F4A-D8A50E37401B}"/>
    <dgm:cxn modelId="{3A7AD1F6-AC2B-45C3-8BB1-3CB9D6B92EC6}" type="presOf" srcId="{958BFC60-C908-468D-9D8B-314465BC036C}" destId="{57E05B26-16AD-4B56-9908-AC4237F6102A}" srcOrd="0" destOrd="0" presId="urn:microsoft.com/office/officeart/2005/8/layout/orgChart1"/>
    <dgm:cxn modelId="{A399EB5C-244C-421C-BD20-0FDAAF5520D2}" type="presOf" srcId="{273DDF55-EBD6-406C-B7AF-F5D53AD70269}" destId="{85643EEB-95E7-4264-820B-BD3B7880295D}" srcOrd="0" destOrd="0" presId="urn:microsoft.com/office/officeart/2005/8/layout/orgChart1"/>
    <dgm:cxn modelId="{6840C6CC-28E6-4ACD-B793-D8F58215F668}" type="presOf" srcId="{84718209-276B-4FE2-80B3-209DAD8E2278}" destId="{29CADAF7-E6F7-40F6-90AA-FE10671D2101}" srcOrd="0" destOrd="0" presId="urn:microsoft.com/office/officeart/2005/8/layout/orgChart1"/>
    <dgm:cxn modelId="{D6A7FB5E-6F69-433E-9D3F-C62AEC85382E}" type="presOf" srcId="{1497C573-C0B6-4D7D-B60E-13A4E11FD2E6}" destId="{97FDC10C-EC77-41E2-A08D-2DADC85FF25F}" srcOrd="0" destOrd="0" presId="urn:microsoft.com/office/officeart/2005/8/layout/orgChart1"/>
    <dgm:cxn modelId="{3D9F0732-0C75-436C-BC0A-1BF71E104119}" type="presOf" srcId="{FC09E7F9-8B01-4F04-B701-7B988D63AB53}" destId="{712BD265-4696-4942-A7A3-5D9D8EB2A541}" srcOrd="1" destOrd="0" presId="urn:microsoft.com/office/officeart/2005/8/layout/orgChart1"/>
    <dgm:cxn modelId="{78447A20-7B7F-468C-BF97-66266A279880}" type="presOf" srcId="{6432C8C2-23A8-4028-A3BB-31A1CE181B9F}" destId="{EC6A6843-73C2-49EA-A0CE-DC36C81EB4A5}" srcOrd="0" destOrd="0" presId="urn:microsoft.com/office/officeart/2005/8/layout/orgChart1"/>
    <dgm:cxn modelId="{F55F2E43-CF8A-4B99-860F-143F0DE2DE1C}" type="presOf" srcId="{794B5ED6-22BE-4C4D-BD87-BE3410D4709C}" destId="{2547BD75-0A1E-4C01-A406-EA7AC8486BCD}" srcOrd="0" destOrd="0" presId="urn:microsoft.com/office/officeart/2005/8/layout/orgChart1"/>
    <dgm:cxn modelId="{11AD2153-5EEB-4670-8267-F90B9EC2BEAF}" type="presOf" srcId="{273DDF55-EBD6-406C-B7AF-F5D53AD70269}" destId="{73AF9EF4-601E-4AFF-A007-6B36B9DF50C2}" srcOrd="1" destOrd="0" presId="urn:microsoft.com/office/officeart/2005/8/layout/orgChart1"/>
    <dgm:cxn modelId="{D3135108-13AA-484D-8C0D-1330F647ED7C}" srcId="{C4474913-9C98-44CE-87C0-1A232AB9BF8C}" destId="{84718209-276B-4FE2-80B3-209DAD8E2278}" srcOrd="4" destOrd="0" parTransId="{5F6DF0EA-CBFF-4229-B55F-BC4F011BB44B}" sibTransId="{86AD29CB-360D-4845-866D-23F37982E7A8}"/>
    <dgm:cxn modelId="{ECC404DA-751A-458C-B411-636086762C92}" type="presOf" srcId="{91A96035-254D-4D5B-AE28-F74D878F4AD5}" destId="{63FAD5F8-6991-4B9D-BB1F-2069C38563EF}" srcOrd="0" destOrd="0" presId="urn:microsoft.com/office/officeart/2005/8/layout/orgChart1"/>
    <dgm:cxn modelId="{05EB319D-EA4C-461A-AE22-58BEC876E86F}" srcId="{C4474913-9C98-44CE-87C0-1A232AB9BF8C}" destId="{91A96035-254D-4D5B-AE28-F74D878F4AD5}" srcOrd="2" destOrd="0" parTransId="{958BFC60-C908-468D-9D8B-314465BC036C}" sibTransId="{14E147DF-19BC-46AF-A866-CE94BD7D45BF}"/>
    <dgm:cxn modelId="{73918537-0E2B-4384-8A14-6DB4E26A28B1}" type="presParOf" srcId="{2547BD75-0A1E-4C01-A406-EA7AC8486BCD}" destId="{86552183-87D3-4F7D-817B-2D8608D3025F}" srcOrd="0" destOrd="0" presId="urn:microsoft.com/office/officeart/2005/8/layout/orgChart1"/>
    <dgm:cxn modelId="{B2CAAFE9-92C4-4119-8C00-21572C882B65}" type="presParOf" srcId="{86552183-87D3-4F7D-817B-2D8608D3025F}" destId="{41FBA880-9502-4079-A83F-767E51C2A7EF}" srcOrd="0" destOrd="0" presId="urn:microsoft.com/office/officeart/2005/8/layout/orgChart1"/>
    <dgm:cxn modelId="{4933D87E-2F4A-4E45-9EF6-CA881FFA67BF}" type="presParOf" srcId="{41FBA880-9502-4079-A83F-767E51C2A7EF}" destId="{8454BD21-9BDE-4F09-B714-EE6734890CFB}" srcOrd="0" destOrd="0" presId="urn:microsoft.com/office/officeart/2005/8/layout/orgChart1"/>
    <dgm:cxn modelId="{06239879-F106-4065-8D0B-D09475E4EEEB}" type="presParOf" srcId="{41FBA880-9502-4079-A83F-767E51C2A7EF}" destId="{51B0D518-81A0-4D2E-8DA7-966945417BBA}" srcOrd="1" destOrd="0" presId="urn:microsoft.com/office/officeart/2005/8/layout/orgChart1"/>
    <dgm:cxn modelId="{A079F1C5-3BEF-43F1-968F-A8FAB7FDA2FC}" type="presParOf" srcId="{86552183-87D3-4F7D-817B-2D8608D3025F}" destId="{BAB8742A-5131-4D34-9091-130FAB13BAFE}" srcOrd="1" destOrd="0" presId="urn:microsoft.com/office/officeart/2005/8/layout/orgChart1"/>
    <dgm:cxn modelId="{9850017A-3E72-4A6F-9DEA-AEE4D27CEB75}" type="presParOf" srcId="{BAB8742A-5131-4D34-9091-130FAB13BAFE}" destId="{97FDC10C-EC77-41E2-A08D-2DADC85FF25F}" srcOrd="0" destOrd="0" presId="urn:microsoft.com/office/officeart/2005/8/layout/orgChart1"/>
    <dgm:cxn modelId="{4BCDE2F1-28A5-437C-BFD6-AB4B4CEF0FD1}" type="presParOf" srcId="{BAB8742A-5131-4D34-9091-130FAB13BAFE}" destId="{F016476C-AF88-4716-B805-24DDCC084603}" srcOrd="1" destOrd="0" presId="urn:microsoft.com/office/officeart/2005/8/layout/orgChart1"/>
    <dgm:cxn modelId="{4AD968DD-9FC7-4512-85B4-9E19C0E4FE7C}" type="presParOf" srcId="{F016476C-AF88-4716-B805-24DDCC084603}" destId="{D8BD9D57-45E6-461C-9109-BBABCCBFACA9}" srcOrd="0" destOrd="0" presId="urn:microsoft.com/office/officeart/2005/8/layout/orgChart1"/>
    <dgm:cxn modelId="{A3811408-3342-4CB6-8DED-62F75189094D}" type="presParOf" srcId="{D8BD9D57-45E6-461C-9109-BBABCCBFACA9}" destId="{EC6A6843-73C2-49EA-A0CE-DC36C81EB4A5}" srcOrd="0" destOrd="0" presId="urn:microsoft.com/office/officeart/2005/8/layout/orgChart1"/>
    <dgm:cxn modelId="{F7122B7B-995D-4001-A703-AA9406526F6D}" type="presParOf" srcId="{D8BD9D57-45E6-461C-9109-BBABCCBFACA9}" destId="{FBDD49FD-AC3F-4B23-A1EE-46CAD6C80B7C}" srcOrd="1" destOrd="0" presId="urn:microsoft.com/office/officeart/2005/8/layout/orgChart1"/>
    <dgm:cxn modelId="{3CBDE9DE-B3C6-45FC-9B5A-2114CF7BE0CE}" type="presParOf" srcId="{F016476C-AF88-4716-B805-24DDCC084603}" destId="{9C718143-5BC9-4863-8149-B48D65282073}" srcOrd="1" destOrd="0" presId="urn:microsoft.com/office/officeart/2005/8/layout/orgChart1"/>
    <dgm:cxn modelId="{B215A4AE-5FE2-4F62-AFF5-E761B4145A98}" type="presParOf" srcId="{F016476C-AF88-4716-B805-24DDCC084603}" destId="{B3D09599-F1B3-4D27-83FD-C6E0A72AFF40}" srcOrd="2" destOrd="0" presId="urn:microsoft.com/office/officeart/2005/8/layout/orgChart1"/>
    <dgm:cxn modelId="{51B42028-DBFB-4A11-AB86-FFB188CB0EAF}" type="presParOf" srcId="{BAB8742A-5131-4D34-9091-130FAB13BAFE}" destId="{C72E9B67-956D-43A4-9089-257930039833}" srcOrd="2" destOrd="0" presId="urn:microsoft.com/office/officeart/2005/8/layout/orgChart1"/>
    <dgm:cxn modelId="{19CE7096-24AB-4506-AD3A-0B63006ACA30}" type="presParOf" srcId="{BAB8742A-5131-4D34-9091-130FAB13BAFE}" destId="{DB7111F6-256F-4DD2-9115-0E9876595ED3}" srcOrd="3" destOrd="0" presId="urn:microsoft.com/office/officeart/2005/8/layout/orgChart1"/>
    <dgm:cxn modelId="{401A3DB1-2E8A-4700-A08C-71179E7D5E17}" type="presParOf" srcId="{DB7111F6-256F-4DD2-9115-0E9876595ED3}" destId="{050F9ECF-1998-4523-816A-3DA3862CF09F}" srcOrd="0" destOrd="0" presId="urn:microsoft.com/office/officeart/2005/8/layout/orgChart1"/>
    <dgm:cxn modelId="{0FF49783-B72D-456A-A976-65BAB087C05B}" type="presParOf" srcId="{050F9ECF-1998-4523-816A-3DA3862CF09F}" destId="{85643EEB-95E7-4264-820B-BD3B7880295D}" srcOrd="0" destOrd="0" presId="urn:microsoft.com/office/officeart/2005/8/layout/orgChart1"/>
    <dgm:cxn modelId="{91C61950-4E27-4011-A634-1A2CDE58F92B}" type="presParOf" srcId="{050F9ECF-1998-4523-816A-3DA3862CF09F}" destId="{73AF9EF4-601E-4AFF-A007-6B36B9DF50C2}" srcOrd="1" destOrd="0" presId="urn:microsoft.com/office/officeart/2005/8/layout/orgChart1"/>
    <dgm:cxn modelId="{8AC2FC5C-CBE8-4CA9-A740-61968F3040F8}" type="presParOf" srcId="{DB7111F6-256F-4DD2-9115-0E9876595ED3}" destId="{07D9D9EC-664C-4EA3-8B3A-A7C396A44ECE}" srcOrd="1" destOrd="0" presId="urn:microsoft.com/office/officeart/2005/8/layout/orgChart1"/>
    <dgm:cxn modelId="{14EF6517-BCCC-4BD1-A0EA-7778ED6908C1}" type="presParOf" srcId="{DB7111F6-256F-4DD2-9115-0E9876595ED3}" destId="{7E790A35-301D-4896-A4BD-3C27C0969F92}" srcOrd="2" destOrd="0" presId="urn:microsoft.com/office/officeart/2005/8/layout/orgChart1"/>
    <dgm:cxn modelId="{BCFA0DA1-E530-4626-9D7E-846649D7DD91}" type="presParOf" srcId="{BAB8742A-5131-4D34-9091-130FAB13BAFE}" destId="{57E05B26-16AD-4B56-9908-AC4237F6102A}" srcOrd="4" destOrd="0" presId="urn:microsoft.com/office/officeart/2005/8/layout/orgChart1"/>
    <dgm:cxn modelId="{3D1FE33C-81B9-4FF8-BA29-88783F499E70}" type="presParOf" srcId="{BAB8742A-5131-4D34-9091-130FAB13BAFE}" destId="{EB180767-D461-44DD-8D6B-30C4DD899773}" srcOrd="5" destOrd="0" presId="urn:microsoft.com/office/officeart/2005/8/layout/orgChart1"/>
    <dgm:cxn modelId="{5752935B-8BF7-4BD1-B772-291305854969}" type="presParOf" srcId="{EB180767-D461-44DD-8D6B-30C4DD899773}" destId="{5A8AFF5C-65EE-472F-BC54-E7DA29C69085}" srcOrd="0" destOrd="0" presId="urn:microsoft.com/office/officeart/2005/8/layout/orgChart1"/>
    <dgm:cxn modelId="{4159AAE9-A2C5-4D5C-8D45-CB4D9B6669DE}" type="presParOf" srcId="{5A8AFF5C-65EE-472F-BC54-E7DA29C69085}" destId="{63FAD5F8-6991-4B9D-BB1F-2069C38563EF}" srcOrd="0" destOrd="0" presId="urn:microsoft.com/office/officeart/2005/8/layout/orgChart1"/>
    <dgm:cxn modelId="{D6A1119F-FAF2-4B23-AEA7-FBEF99615716}" type="presParOf" srcId="{5A8AFF5C-65EE-472F-BC54-E7DA29C69085}" destId="{7C8ACA29-E0FD-44CD-93F7-54518000C3EF}" srcOrd="1" destOrd="0" presId="urn:microsoft.com/office/officeart/2005/8/layout/orgChart1"/>
    <dgm:cxn modelId="{3471D787-75E7-4BF2-BC4A-8DE008091F24}" type="presParOf" srcId="{EB180767-D461-44DD-8D6B-30C4DD899773}" destId="{0D343DDF-166C-4A65-BEA1-34780E9C5184}" srcOrd="1" destOrd="0" presId="urn:microsoft.com/office/officeart/2005/8/layout/orgChart1"/>
    <dgm:cxn modelId="{BAE066F1-BF23-4A95-9B8B-6FE8AD9B2432}" type="presParOf" srcId="{EB180767-D461-44DD-8D6B-30C4DD899773}" destId="{E9ABFC8B-1108-473B-BA47-BF9EC839B5CF}" srcOrd="2" destOrd="0" presId="urn:microsoft.com/office/officeart/2005/8/layout/orgChart1"/>
    <dgm:cxn modelId="{B16B426A-AB51-4EEE-9672-0B6C8504F098}" type="presParOf" srcId="{BAB8742A-5131-4D34-9091-130FAB13BAFE}" destId="{F260AA63-6926-4E69-BEEA-C5312A7BB04B}" srcOrd="6" destOrd="0" presId="urn:microsoft.com/office/officeart/2005/8/layout/orgChart1"/>
    <dgm:cxn modelId="{B5D4B558-D9F0-4CC2-9691-AF0709955397}" type="presParOf" srcId="{BAB8742A-5131-4D34-9091-130FAB13BAFE}" destId="{B22DA7BB-4358-44CF-A231-3CD3457ED88B}" srcOrd="7" destOrd="0" presId="urn:microsoft.com/office/officeart/2005/8/layout/orgChart1"/>
    <dgm:cxn modelId="{F08AF2CF-E948-47AD-9559-6132DEC88F55}" type="presParOf" srcId="{B22DA7BB-4358-44CF-A231-3CD3457ED88B}" destId="{96C311D5-6A0F-4DC9-A74E-C7ABDA5AEF44}" srcOrd="0" destOrd="0" presId="urn:microsoft.com/office/officeart/2005/8/layout/orgChart1"/>
    <dgm:cxn modelId="{6BFA4C6E-27E6-4ADC-A1C7-CEF0BA52B202}" type="presParOf" srcId="{96C311D5-6A0F-4DC9-A74E-C7ABDA5AEF44}" destId="{7FF05106-1EE0-4FBA-9039-CE1CDB2F9B4A}" srcOrd="0" destOrd="0" presId="urn:microsoft.com/office/officeart/2005/8/layout/orgChart1"/>
    <dgm:cxn modelId="{5E7DFCFF-4E36-43EE-AE20-1D07A4FBDA6F}" type="presParOf" srcId="{96C311D5-6A0F-4DC9-A74E-C7ABDA5AEF44}" destId="{712BD265-4696-4942-A7A3-5D9D8EB2A541}" srcOrd="1" destOrd="0" presId="urn:microsoft.com/office/officeart/2005/8/layout/orgChart1"/>
    <dgm:cxn modelId="{12A4A364-798D-4E2B-9997-4C8EE0C0C964}" type="presParOf" srcId="{B22DA7BB-4358-44CF-A231-3CD3457ED88B}" destId="{828C4D44-703E-4AE0-AA6A-B6A5F7942991}" srcOrd="1" destOrd="0" presId="urn:microsoft.com/office/officeart/2005/8/layout/orgChart1"/>
    <dgm:cxn modelId="{67C3C7A5-38D5-4829-9CF6-725721EE4849}" type="presParOf" srcId="{B22DA7BB-4358-44CF-A231-3CD3457ED88B}" destId="{2E689764-33CE-4CAC-A49B-613D1135A52B}" srcOrd="2" destOrd="0" presId="urn:microsoft.com/office/officeart/2005/8/layout/orgChart1"/>
    <dgm:cxn modelId="{82F8F34F-B8ED-4F1D-BE96-21D4E61D83FF}" type="presParOf" srcId="{BAB8742A-5131-4D34-9091-130FAB13BAFE}" destId="{FD6A707F-F45F-4C52-9379-07DCE20E4D4B}" srcOrd="8" destOrd="0" presId="urn:microsoft.com/office/officeart/2005/8/layout/orgChart1"/>
    <dgm:cxn modelId="{0888C135-2D31-4AB2-8BDA-A79AABA7AD59}" type="presParOf" srcId="{BAB8742A-5131-4D34-9091-130FAB13BAFE}" destId="{1706D81A-77C9-4825-8491-32EBF5F2ED22}" srcOrd="9" destOrd="0" presId="urn:microsoft.com/office/officeart/2005/8/layout/orgChart1"/>
    <dgm:cxn modelId="{126873F9-36E0-43C8-A932-70CECB9FBBCC}" type="presParOf" srcId="{1706D81A-77C9-4825-8491-32EBF5F2ED22}" destId="{C24C031B-7C8C-43C9-8BE5-25871230BAEF}" srcOrd="0" destOrd="0" presId="urn:microsoft.com/office/officeart/2005/8/layout/orgChart1"/>
    <dgm:cxn modelId="{914F48CE-133D-438C-BE85-C115BD897835}" type="presParOf" srcId="{C24C031B-7C8C-43C9-8BE5-25871230BAEF}" destId="{29CADAF7-E6F7-40F6-90AA-FE10671D2101}" srcOrd="0" destOrd="0" presId="urn:microsoft.com/office/officeart/2005/8/layout/orgChart1"/>
    <dgm:cxn modelId="{DFE269A0-5A4C-41D8-87F4-6764CB51ABCA}" type="presParOf" srcId="{C24C031B-7C8C-43C9-8BE5-25871230BAEF}" destId="{CD0FA457-60ED-42DE-A298-2F6CF24539FC}" srcOrd="1" destOrd="0" presId="urn:microsoft.com/office/officeart/2005/8/layout/orgChart1"/>
    <dgm:cxn modelId="{AA26EFE5-B62D-47E1-8D8C-B2D605C30967}" type="presParOf" srcId="{1706D81A-77C9-4825-8491-32EBF5F2ED22}" destId="{FE9CE2E1-034D-43C2-B98D-D2DA47853F97}" srcOrd="1" destOrd="0" presId="urn:microsoft.com/office/officeart/2005/8/layout/orgChart1"/>
    <dgm:cxn modelId="{40E282E1-4B6B-410D-A3AF-DD13A56A3917}" type="presParOf" srcId="{1706D81A-77C9-4825-8491-32EBF5F2ED22}" destId="{E244E5DD-A3C2-40AA-9C35-DC1D64789DF8}" srcOrd="2" destOrd="0" presId="urn:microsoft.com/office/officeart/2005/8/layout/orgChart1"/>
    <dgm:cxn modelId="{176EDAD7-7F31-4085-9B0E-4BBAB546A993}" type="presParOf" srcId="{86552183-87D3-4F7D-817B-2D8608D3025F}" destId="{95A1386B-59BA-4E35-99D0-A1F580ED4CD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C3B4DB-B5E6-48CC-9C7A-0C107FD5AECA}" type="doc">
      <dgm:prSet loTypeId="urn:microsoft.com/office/officeart/2005/8/layout/orgChart1" loCatId="hierarchy" qsTypeId="urn:microsoft.com/office/officeart/2005/8/quickstyle/simple5" qsCatId="simple" csTypeId="urn:microsoft.com/office/officeart/2005/8/colors/colorful1" csCatId="colorful" phldr="1"/>
      <dgm:spPr/>
      <dgm:t>
        <a:bodyPr/>
        <a:lstStyle/>
        <a:p>
          <a:endParaRPr lang="es-ES"/>
        </a:p>
      </dgm:t>
    </dgm:pt>
    <dgm:pt modelId="{1E1ACD8B-40B5-4973-9E40-EEF03A667FA8}">
      <dgm:prSet phldrT="[Texto]"/>
      <dgm:spPr/>
      <dgm:t>
        <a:bodyPr/>
        <a:lstStyle/>
        <a:p>
          <a:r>
            <a:rPr lang="es-ES" dirty="0" smtClean="0"/>
            <a:t>Técnicas de reducción de dimensión</a:t>
          </a:r>
          <a:endParaRPr lang="es-ES" dirty="0"/>
        </a:p>
      </dgm:t>
    </dgm:pt>
    <dgm:pt modelId="{2E135072-0B48-4557-8DBF-E7BB2C755B23}" type="parTrans" cxnId="{2633062B-C720-4420-A067-66A6A16DABDC}">
      <dgm:prSet/>
      <dgm:spPr/>
      <dgm:t>
        <a:bodyPr/>
        <a:lstStyle/>
        <a:p>
          <a:endParaRPr lang="es-ES"/>
        </a:p>
      </dgm:t>
    </dgm:pt>
    <dgm:pt modelId="{B488AADD-058E-47FC-9E33-6EDD2E9245EB}" type="sibTrans" cxnId="{2633062B-C720-4420-A067-66A6A16DABDC}">
      <dgm:prSet/>
      <dgm:spPr/>
      <dgm:t>
        <a:bodyPr/>
        <a:lstStyle/>
        <a:p>
          <a:endParaRPr lang="es-ES"/>
        </a:p>
      </dgm:t>
    </dgm:pt>
    <dgm:pt modelId="{2F8E8EB9-918A-4A99-9EAA-7E48ACF4472B}">
      <dgm:prSet phldrT="[Texto]"/>
      <dgm:spPr/>
      <dgm:t>
        <a:bodyPr/>
        <a:lstStyle/>
        <a:p>
          <a:r>
            <a:rPr lang="es-ES" dirty="0" smtClean="0"/>
            <a:t>Selección de parámetros</a:t>
          </a:r>
          <a:endParaRPr lang="es-ES" dirty="0"/>
        </a:p>
      </dgm:t>
    </dgm:pt>
    <dgm:pt modelId="{5EB180F1-D7EE-4484-A459-F94D73385645}" type="parTrans" cxnId="{A3A964AB-F437-47D5-8A87-B8B082A99D86}">
      <dgm:prSet/>
      <dgm:spPr/>
      <dgm:t>
        <a:bodyPr/>
        <a:lstStyle/>
        <a:p>
          <a:endParaRPr lang="es-ES"/>
        </a:p>
      </dgm:t>
    </dgm:pt>
    <dgm:pt modelId="{E4053C10-82FF-4856-9152-AAF3E0736095}" type="sibTrans" cxnId="{A3A964AB-F437-47D5-8A87-B8B082A99D86}">
      <dgm:prSet/>
      <dgm:spPr/>
      <dgm:t>
        <a:bodyPr/>
        <a:lstStyle/>
        <a:p>
          <a:endParaRPr lang="es-ES"/>
        </a:p>
      </dgm:t>
    </dgm:pt>
    <dgm:pt modelId="{281A0295-F989-4DE3-8218-BF4669D9D71A}">
      <dgm:prSet phldrT="[Texto]"/>
      <dgm:spPr/>
      <dgm:t>
        <a:bodyPr/>
        <a:lstStyle/>
        <a:p>
          <a:r>
            <a:rPr lang="es-ES" dirty="0" smtClean="0"/>
            <a:t>Extracción de parámetros</a:t>
          </a:r>
          <a:endParaRPr lang="es-ES" dirty="0"/>
        </a:p>
      </dgm:t>
    </dgm:pt>
    <dgm:pt modelId="{8D1A8D6E-17E4-43E5-82CA-DA7959506CB3}" type="parTrans" cxnId="{4232AE35-C23D-4DC5-A62F-EEB94BA6C2B2}">
      <dgm:prSet/>
      <dgm:spPr/>
      <dgm:t>
        <a:bodyPr/>
        <a:lstStyle/>
        <a:p>
          <a:endParaRPr lang="es-ES"/>
        </a:p>
      </dgm:t>
    </dgm:pt>
    <dgm:pt modelId="{EEB8BD98-E894-4AEB-82AE-AB0CE805F47C}" type="sibTrans" cxnId="{4232AE35-C23D-4DC5-A62F-EEB94BA6C2B2}">
      <dgm:prSet/>
      <dgm:spPr/>
      <dgm:t>
        <a:bodyPr/>
        <a:lstStyle/>
        <a:p>
          <a:endParaRPr lang="es-ES"/>
        </a:p>
      </dgm:t>
    </dgm:pt>
    <dgm:pt modelId="{0A43AD17-D9D0-4082-B6F5-EAA3A91620FC}">
      <dgm:prSet/>
      <dgm:spPr/>
      <dgm:t>
        <a:bodyPr/>
        <a:lstStyle/>
        <a:p>
          <a:pPr algn="l"/>
          <a:r>
            <a:rPr lang="es-ES" dirty="0" smtClean="0">
              <a:sym typeface="Symbol" panose="05050102010706020507" pitchFamily="18" charset="2"/>
            </a:rPr>
            <a:t> </a:t>
          </a:r>
          <a:r>
            <a:rPr lang="es-ES" dirty="0" smtClean="0"/>
            <a:t>Razón de valor faltante</a:t>
          </a:r>
        </a:p>
        <a:p>
          <a:pPr algn="l"/>
          <a:r>
            <a:rPr lang="es-ES" dirty="0" smtClean="0">
              <a:sym typeface="Symbol" panose="05050102010706020507" pitchFamily="18" charset="2"/>
            </a:rPr>
            <a:t> </a:t>
          </a:r>
          <a:r>
            <a:rPr lang="es-ES" dirty="0" smtClean="0"/>
            <a:t>Filtro de baja varianza</a:t>
          </a:r>
        </a:p>
        <a:p>
          <a:pPr algn="l"/>
          <a:r>
            <a:rPr lang="es-ES" dirty="0" smtClean="0">
              <a:sym typeface="Symbol" panose="05050102010706020507" pitchFamily="18" charset="2"/>
            </a:rPr>
            <a:t> </a:t>
          </a:r>
          <a:r>
            <a:rPr lang="es-ES" dirty="0" smtClean="0"/>
            <a:t>Filtro de alta correlación</a:t>
          </a:r>
        </a:p>
        <a:p>
          <a:pPr algn="l"/>
          <a:endParaRPr lang="es-ES" dirty="0"/>
        </a:p>
      </dgm:t>
    </dgm:pt>
    <dgm:pt modelId="{AA517DF5-5CD9-4929-B0B9-31F719EC5BD7}" type="parTrans" cxnId="{6BB6CD2A-11ED-4617-82CB-F3CD7093AECA}">
      <dgm:prSet/>
      <dgm:spPr/>
      <dgm:t>
        <a:bodyPr/>
        <a:lstStyle/>
        <a:p>
          <a:endParaRPr lang="es-ES"/>
        </a:p>
      </dgm:t>
    </dgm:pt>
    <dgm:pt modelId="{9B995762-62EF-4E8B-BA23-59DD244C640A}" type="sibTrans" cxnId="{6BB6CD2A-11ED-4617-82CB-F3CD7093AECA}">
      <dgm:prSet/>
      <dgm:spPr/>
      <dgm:t>
        <a:bodyPr/>
        <a:lstStyle/>
        <a:p>
          <a:endParaRPr lang="es-ES"/>
        </a:p>
      </dgm:t>
    </dgm:pt>
    <dgm:pt modelId="{3CAC372F-BDCA-4E20-BFFC-C79BAC5EAED5}">
      <dgm:prSet/>
      <dgm:spPr/>
      <dgm:t>
        <a:bodyPr/>
        <a:lstStyle/>
        <a:p>
          <a:pPr algn="l"/>
          <a:r>
            <a:rPr lang="es-ES" dirty="0" smtClean="0">
              <a:sym typeface="Symbol" panose="05050102010706020507" pitchFamily="18" charset="2"/>
            </a:rPr>
            <a:t> </a:t>
          </a:r>
          <a:r>
            <a:rPr lang="es-ES" dirty="0" smtClean="0"/>
            <a:t>PCA</a:t>
          </a:r>
        </a:p>
        <a:p>
          <a:pPr algn="l"/>
          <a:r>
            <a:rPr lang="es-ES" dirty="0" smtClean="0">
              <a:sym typeface="Symbol" panose="05050102010706020507" pitchFamily="18" charset="2"/>
            </a:rPr>
            <a:t> </a:t>
          </a:r>
          <a:r>
            <a:rPr lang="es-ES" dirty="0" err="1" smtClean="0"/>
            <a:t>Kernel</a:t>
          </a:r>
          <a:r>
            <a:rPr lang="es-ES" dirty="0" smtClean="0"/>
            <a:t> PCA</a:t>
          </a:r>
        </a:p>
      </dgm:t>
    </dgm:pt>
    <dgm:pt modelId="{001D1921-CC68-4B82-8072-2ACC5F112EE2}" type="parTrans" cxnId="{0A5C0DFA-6FD7-4DC1-AE26-569CBFE3E205}">
      <dgm:prSet/>
      <dgm:spPr/>
      <dgm:t>
        <a:bodyPr/>
        <a:lstStyle/>
        <a:p>
          <a:endParaRPr lang="es-ES"/>
        </a:p>
      </dgm:t>
    </dgm:pt>
    <dgm:pt modelId="{68307A02-8FC7-4E9B-B780-D516A4840ED3}" type="sibTrans" cxnId="{0A5C0DFA-6FD7-4DC1-AE26-569CBFE3E205}">
      <dgm:prSet/>
      <dgm:spPr/>
      <dgm:t>
        <a:bodyPr/>
        <a:lstStyle/>
        <a:p>
          <a:endParaRPr lang="es-ES"/>
        </a:p>
      </dgm:t>
    </dgm:pt>
    <dgm:pt modelId="{8D9D6C53-DB47-4B7D-AFC7-E2A7D7DBE107}" type="pres">
      <dgm:prSet presAssocID="{50C3B4DB-B5E6-48CC-9C7A-0C107FD5AECA}" presName="hierChild1" presStyleCnt="0">
        <dgm:presLayoutVars>
          <dgm:orgChart val="1"/>
          <dgm:chPref val="1"/>
          <dgm:dir/>
          <dgm:animOne val="branch"/>
          <dgm:animLvl val="lvl"/>
          <dgm:resizeHandles/>
        </dgm:presLayoutVars>
      </dgm:prSet>
      <dgm:spPr/>
      <dgm:t>
        <a:bodyPr/>
        <a:lstStyle/>
        <a:p>
          <a:endParaRPr lang="es-ES"/>
        </a:p>
      </dgm:t>
    </dgm:pt>
    <dgm:pt modelId="{5CAE39DD-D119-40C0-A3BC-C91B61E297C8}" type="pres">
      <dgm:prSet presAssocID="{1E1ACD8B-40B5-4973-9E40-EEF03A667FA8}" presName="hierRoot1" presStyleCnt="0">
        <dgm:presLayoutVars>
          <dgm:hierBranch val="init"/>
        </dgm:presLayoutVars>
      </dgm:prSet>
      <dgm:spPr/>
    </dgm:pt>
    <dgm:pt modelId="{AB9C09D6-7587-4C57-B1E1-B1DA290C46B7}" type="pres">
      <dgm:prSet presAssocID="{1E1ACD8B-40B5-4973-9E40-EEF03A667FA8}" presName="rootComposite1" presStyleCnt="0"/>
      <dgm:spPr/>
    </dgm:pt>
    <dgm:pt modelId="{AC20BD1C-DE64-44F9-9083-7B6E595D54BA}" type="pres">
      <dgm:prSet presAssocID="{1E1ACD8B-40B5-4973-9E40-EEF03A667FA8}" presName="rootText1" presStyleLbl="node0" presStyleIdx="0" presStyleCnt="1">
        <dgm:presLayoutVars>
          <dgm:chPref val="3"/>
        </dgm:presLayoutVars>
      </dgm:prSet>
      <dgm:spPr/>
      <dgm:t>
        <a:bodyPr/>
        <a:lstStyle/>
        <a:p>
          <a:endParaRPr lang="es-ES"/>
        </a:p>
      </dgm:t>
    </dgm:pt>
    <dgm:pt modelId="{3FB17BE8-CC27-44EC-8EBB-B8B057EF3BC7}" type="pres">
      <dgm:prSet presAssocID="{1E1ACD8B-40B5-4973-9E40-EEF03A667FA8}" presName="rootConnector1" presStyleLbl="node1" presStyleIdx="0" presStyleCnt="0"/>
      <dgm:spPr/>
      <dgm:t>
        <a:bodyPr/>
        <a:lstStyle/>
        <a:p>
          <a:endParaRPr lang="es-ES"/>
        </a:p>
      </dgm:t>
    </dgm:pt>
    <dgm:pt modelId="{BCEE9A8E-3E38-4F0D-95DC-BF906FAFFB5A}" type="pres">
      <dgm:prSet presAssocID="{1E1ACD8B-40B5-4973-9E40-EEF03A667FA8}" presName="hierChild2" presStyleCnt="0"/>
      <dgm:spPr/>
    </dgm:pt>
    <dgm:pt modelId="{1602EED3-FFE5-4B94-AD44-EDBF66D7C9C6}" type="pres">
      <dgm:prSet presAssocID="{5EB180F1-D7EE-4484-A459-F94D73385645}" presName="Name37" presStyleLbl="parChTrans1D2" presStyleIdx="0" presStyleCnt="2"/>
      <dgm:spPr/>
      <dgm:t>
        <a:bodyPr/>
        <a:lstStyle/>
        <a:p>
          <a:endParaRPr lang="es-ES"/>
        </a:p>
      </dgm:t>
    </dgm:pt>
    <dgm:pt modelId="{8A33BE96-6DAF-4EDE-98E9-8F47998D6D77}" type="pres">
      <dgm:prSet presAssocID="{2F8E8EB9-918A-4A99-9EAA-7E48ACF4472B}" presName="hierRoot2" presStyleCnt="0">
        <dgm:presLayoutVars>
          <dgm:hierBranch val="init"/>
        </dgm:presLayoutVars>
      </dgm:prSet>
      <dgm:spPr/>
    </dgm:pt>
    <dgm:pt modelId="{F42EA629-9E64-49AA-A7CF-49633C3CC9D5}" type="pres">
      <dgm:prSet presAssocID="{2F8E8EB9-918A-4A99-9EAA-7E48ACF4472B}" presName="rootComposite" presStyleCnt="0"/>
      <dgm:spPr/>
    </dgm:pt>
    <dgm:pt modelId="{2EC137EB-CBEE-43CE-B08C-35BF670BEAD2}" type="pres">
      <dgm:prSet presAssocID="{2F8E8EB9-918A-4A99-9EAA-7E48ACF4472B}" presName="rootText" presStyleLbl="node2" presStyleIdx="0" presStyleCnt="2">
        <dgm:presLayoutVars>
          <dgm:chPref val="3"/>
        </dgm:presLayoutVars>
      </dgm:prSet>
      <dgm:spPr/>
      <dgm:t>
        <a:bodyPr/>
        <a:lstStyle/>
        <a:p>
          <a:endParaRPr lang="es-ES"/>
        </a:p>
      </dgm:t>
    </dgm:pt>
    <dgm:pt modelId="{17B08958-A144-40D8-A73C-6C6B5FB5D0C7}" type="pres">
      <dgm:prSet presAssocID="{2F8E8EB9-918A-4A99-9EAA-7E48ACF4472B}" presName="rootConnector" presStyleLbl="node2" presStyleIdx="0" presStyleCnt="2"/>
      <dgm:spPr/>
      <dgm:t>
        <a:bodyPr/>
        <a:lstStyle/>
        <a:p>
          <a:endParaRPr lang="es-ES"/>
        </a:p>
      </dgm:t>
    </dgm:pt>
    <dgm:pt modelId="{B0A25E2A-2788-461D-A11F-F113573580E0}" type="pres">
      <dgm:prSet presAssocID="{2F8E8EB9-918A-4A99-9EAA-7E48ACF4472B}" presName="hierChild4" presStyleCnt="0"/>
      <dgm:spPr/>
    </dgm:pt>
    <dgm:pt modelId="{78CD13FD-5487-4688-AF87-B67EA672EDDF}" type="pres">
      <dgm:prSet presAssocID="{AA517DF5-5CD9-4929-B0B9-31F719EC5BD7}" presName="Name37" presStyleLbl="parChTrans1D3" presStyleIdx="0" presStyleCnt="2"/>
      <dgm:spPr/>
      <dgm:t>
        <a:bodyPr/>
        <a:lstStyle/>
        <a:p>
          <a:endParaRPr lang="es-ES"/>
        </a:p>
      </dgm:t>
    </dgm:pt>
    <dgm:pt modelId="{5724C9DA-CF19-4437-A6E7-FCF72F771340}" type="pres">
      <dgm:prSet presAssocID="{0A43AD17-D9D0-4082-B6F5-EAA3A91620FC}" presName="hierRoot2" presStyleCnt="0">
        <dgm:presLayoutVars>
          <dgm:hierBranch val="init"/>
        </dgm:presLayoutVars>
      </dgm:prSet>
      <dgm:spPr/>
    </dgm:pt>
    <dgm:pt modelId="{3C7A8F8A-C51B-469C-A129-C625C1516589}" type="pres">
      <dgm:prSet presAssocID="{0A43AD17-D9D0-4082-B6F5-EAA3A91620FC}" presName="rootComposite" presStyleCnt="0"/>
      <dgm:spPr/>
    </dgm:pt>
    <dgm:pt modelId="{09925811-EA58-4CAD-A6BA-7062320A6483}" type="pres">
      <dgm:prSet presAssocID="{0A43AD17-D9D0-4082-B6F5-EAA3A91620FC}" presName="rootText" presStyleLbl="node3" presStyleIdx="0" presStyleCnt="2" custScaleX="135268" custScaleY="202604">
        <dgm:presLayoutVars>
          <dgm:chPref val="3"/>
        </dgm:presLayoutVars>
      </dgm:prSet>
      <dgm:spPr/>
      <dgm:t>
        <a:bodyPr/>
        <a:lstStyle/>
        <a:p>
          <a:endParaRPr lang="es-ES"/>
        </a:p>
      </dgm:t>
    </dgm:pt>
    <dgm:pt modelId="{787EBC48-174C-4263-9563-B3B88D8EB874}" type="pres">
      <dgm:prSet presAssocID="{0A43AD17-D9D0-4082-B6F5-EAA3A91620FC}" presName="rootConnector" presStyleLbl="node3" presStyleIdx="0" presStyleCnt="2"/>
      <dgm:spPr/>
      <dgm:t>
        <a:bodyPr/>
        <a:lstStyle/>
        <a:p>
          <a:endParaRPr lang="es-ES"/>
        </a:p>
      </dgm:t>
    </dgm:pt>
    <dgm:pt modelId="{F1CC2F2E-CAF8-4665-964D-72B2425DD972}" type="pres">
      <dgm:prSet presAssocID="{0A43AD17-D9D0-4082-B6F5-EAA3A91620FC}" presName="hierChild4" presStyleCnt="0"/>
      <dgm:spPr/>
    </dgm:pt>
    <dgm:pt modelId="{886EB722-3AB2-425C-95F6-EC08EDD90456}" type="pres">
      <dgm:prSet presAssocID="{0A43AD17-D9D0-4082-B6F5-EAA3A91620FC}" presName="hierChild5" presStyleCnt="0"/>
      <dgm:spPr/>
    </dgm:pt>
    <dgm:pt modelId="{1036B043-489D-4ADA-B717-8E8F06721394}" type="pres">
      <dgm:prSet presAssocID="{2F8E8EB9-918A-4A99-9EAA-7E48ACF4472B}" presName="hierChild5" presStyleCnt="0"/>
      <dgm:spPr/>
    </dgm:pt>
    <dgm:pt modelId="{7BF16CFD-D02C-4753-9358-5409FF5096BC}" type="pres">
      <dgm:prSet presAssocID="{8D1A8D6E-17E4-43E5-82CA-DA7959506CB3}" presName="Name37" presStyleLbl="parChTrans1D2" presStyleIdx="1" presStyleCnt="2"/>
      <dgm:spPr/>
      <dgm:t>
        <a:bodyPr/>
        <a:lstStyle/>
        <a:p>
          <a:endParaRPr lang="es-ES"/>
        </a:p>
      </dgm:t>
    </dgm:pt>
    <dgm:pt modelId="{67B7519A-A2EA-41A7-A56E-C9A9213114D8}" type="pres">
      <dgm:prSet presAssocID="{281A0295-F989-4DE3-8218-BF4669D9D71A}" presName="hierRoot2" presStyleCnt="0">
        <dgm:presLayoutVars>
          <dgm:hierBranch val="init"/>
        </dgm:presLayoutVars>
      </dgm:prSet>
      <dgm:spPr/>
    </dgm:pt>
    <dgm:pt modelId="{46DD58AE-57C8-4886-947A-01BB7585B68A}" type="pres">
      <dgm:prSet presAssocID="{281A0295-F989-4DE3-8218-BF4669D9D71A}" presName="rootComposite" presStyleCnt="0"/>
      <dgm:spPr/>
    </dgm:pt>
    <dgm:pt modelId="{2A1CCC99-4736-4330-9A01-D686E6ACD1FB}" type="pres">
      <dgm:prSet presAssocID="{281A0295-F989-4DE3-8218-BF4669D9D71A}" presName="rootText" presStyleLbl="node2" presStyleIdx="1" presStyleCnt="2">
        <dgm:presLayoutVars>
          <dgm:chPref val="3"/>
        </dgm:presLayoutVars>
      </dgm:prSet>
      <dgm:spPr/>
      <dgm:t>
        <a:bodyPr/>
        <a:lstStyle/>
        <a:p>
          <a:endParaRPr lang="es-ES"/>
        </a:p>
      </dgm:t>
    </dgm:pt>
    <dgm:pt modelId="{BBD6117D-A12A-42F6-8503-6EEA86E292CB}" type="pres">
      <dgm:prSet presAssocID="{281A0295-F989-4DE3-8218-BF4669D9D71A}" presName="rootConnector" presStyleLbl="node2" presStyleIdx="1" presStyleCnt="2"/>
      <dgm:spPr/>
      <dgm:t>
        <a:bodyPr/>
        <a:lstStyle/>
        <a:p>
          <a:endParaRPr lang="es-ES"/>
        </a:p>
      </dgm:t>
    </dgm:pt>
    <dgm:pt modelId="{F7AC96DD-E22A-45ED-A483-C573E3E135C7}" type="pres">
      <dgm:prSet presAssocID="{281A0295-F989-4DE3-8218-BF4669D9D71A}" presName="hierChild4" presStyleCnt="0"/>
      <dgm:spPr/>
    </dgm:pt>
    <dgm:pt modelId="{3C3D628C-5CA7-463B-A421-EEBF938449BB}" type="pres">
      <dgm:prSet presAssocID="{001D1921-CC68-4B82-8072-2ACC5F112EE2}" presName="Name37" presStyleLbl="parChTrans1D3" presStyleIdx="1" presStyleCnt="2"/>
      <dgm:spPr/>
      <dgm:t>
        <a:bodyPr/>
        <a:lstStyle/>
        <a:p>
          <a:endParaRPr lang="es-ES"/>
        </a:p>
      </dgm:t>
    </dgm:pt>
    <dgm:pt modelId="{C2DCB211-F626-4AF1-BA04-482569800842}" type="pres">
      <dgm:prSet presAssocID="{3CAC372F-BDCA-4E20-BFFC-C79BAC5EAED5}" presName="hierRoot2" presStyleCnt="0">
        <dgm:presLayoutVars>
          <dgm:hierBranch val="init"/>
        </dgm:presLayoutVars>
      </dgm:prSet>
      <dgm:spPr/>
    </dgm:pt>
    <dgm:pt modelId="{FFE6E9A5-50B2-43EA-9365-59FCD8C013D6}" type="pres">
      <dgm:prSet presAssocID="{3CAC372F-BDCA-4E20-BFFC-C79BAC5EAED5}" presName="rootComposite" presStyleCnt="0"/>
      <dgm:spPr/>
    </dgm:pt>
    <dgm:pt modelId="{BB006649-B3C2-441A-AD37-5097A37E60E3}" type="pres">
      <dgm:prSet presAssocID="{3CAC372F-BDCA-4E20-BFFC-C79BAC5EAED5}" presName="rootText" presStyleLbl="node3" presStyleIdx="1" presStyleCnt="2" custScaleY="202686">
        <dgm:presLayoutVars>
          <dgm:chPref val="3"/>
        </dgm:presLayoutVars>
      </dgm:prSet>
      <dgm:spPr/>
      <dgm:t>
        <a:bodyPr/>
        <a:lstStyle/>
        <a:p>
          <a:endParaRPr lang="es-ES"/>
        </a:p>
      </dgm:t>
    </dgm:pt>
    <dgm:pt modelId="{EC141D6E-3C76-44F0-9386-DB27247FD024}" type="pres">
      <dgm:prSet presAssocID="{3CAC372F-BDCA-4E20-BFFC-C79BAC5EAED5}" presName="rootConnector" presStyleLbl="node3" presStyleIdx="1" presStyleCnt="2"/>
      <dgm:spPr/>
      <dgm:t>
        <a:bodyPr/>
        <a:lstStyle/>
        <a:p>
          <a:endParaRPr lang="es-ES"/>
        </a:p>
      </dgm:t>
    </dgm:pt>
    <dgm:pt modelId="{7B4CA833-1EBB-458A-BFB2-504F748430C8}" type="pres">
      <dgm:prSet presAssocID="{3CAC372F-BDCA-4E20-BFFC-C79BAC5EAED5}" presName="hierChild4" presStyleCnt="0"/>
      <dgm:spPr/>
    </dgm:pt>
    <dgm:pt modelId="{7796688B-9C37-47FC-9DD6-F66677CABA2B}" type="pres">
      <dgm:prSet presAssocID="{3CAC372F-BDCA-4E20-BFFC-C79BAC5EAED5}" presName="hierChild5" presStyleCnt="0"/>
      <dgm:spPr/>
    </dgm:pt>
    <dgm:pt modelId="{BD46858C-E06E-4962-9DC1-10463BAC9962}" type="pres">
      <dgm:prSet presAssocID="{281A0295-F989-4DE3-8218-BF4669D9D71A}" presName="hierChild5" presStyleCnt="0"/>
      <dgm:spPr/>
    </dgm:pt>
    <dgm:pt modelId="{734720BF-E12E-45C0-B0D0-2084381271F1}" type="pres">
      <dgm:prSet presAssocID="{1E1ACD8B-40B5-4973-9E40-EEF03A667FA8}" presName="hierChild3" presStyleCnt="0"/>
      <dgm:spPr/>
    </dgm:pt>
  </dgm:ptLst>
  <dgm:cxnLst>
    <dgm:cxn modelId="{1B6874F0-5664-4C81-9404-4DBF74A1960C}" type="presOf" srcId="{2F8E8EB9-918A-4A99-9EAA-7E48ACF4472B}" destId="{17B08958-A144-40D8-A73C-6C6B5FB5D0C7}" srcOrd="1" destOrd="0" presId="urn:microsoft.com/office/officeart/2005/8/layout/orgChart1"/>
    <dgm:cxn modelId="{4232AE35-C23D-4DC5-A62F-EEB94BA6C2B2}" srcId="{1E1ACD8B-40B5-4973-9E40-EEF03A667FA8}" destId="{281A0295-F989-4DE3-8218-BF4669D9D71A}" srcOrd="1" destOrd="0" parTransId="{8D1A8D6E-17E4-43E5-82CA-DA7959506CB3}" sibTransId="{EEB8BD98-E894-4AEB-82AE-AB0CE805F47C}"/>
    <dgm:cxn modelId="{6B8648B1-46CF-40D9-B8B5-AABA87C24D4B}" type="presOf" srcId="{3CAC372F-BDCA-4E20-BFFC-C79BAC5EAED5}" destId="{BB006649-B3C2-441A-AD37-5097A37E60E3}" srcOrd="0" destOrd="0" presId="urn:microsoft.com/office/officeart/2005/8/layout/orgChart1"/>
    <dgm:cxn modelId="{C481E779-C86F-448B-AC10-7A9AFFA8308D}" type="presOf" srcId="{1E1ACD8B-40B5-4973-9E40-EEF03A667FA8}" destId="{3FB17BE8-CC27-44EC-8EBB-B8B057EF3BC7}" srcOrd="1" destOrd="0" presId="urn:microsoft.com/office/officeart/2005/8/layout/orgChart1"/>
    <dgm:cxn modelId="{50BAEE81-3657-4240-B1BF-A28753BA6279}" type="presOf" srcId="{AA517DF5-5CD9-4929-B0B9-31F719EC5BD7}" destId="{78CD13FD-5487-4688-AF87-B67EA672EDDF}" srcOrd="0" destOrd="0" presId="urn:microsoft.com/office/officeart/2005/8/layout/orgChart1"/>
    <dgm:cxn modelId="{3ABCCDC1-13D8-4206-8201-28A3EE9F3DF5}" type="presOf" srcId="{001D1921-CC68-4B82-8072-2ACC5F112EE2}" destId="{3C3D628C-5CA7-463B-A421-EEBF938449BB}" srcOrd="0" destOrd="0" presId="urn:microsoft.com/office/officeart/2005/8/layout/orgChart1"/>
    <dgm:cxn modelId="{A3A964AB-F437-47D5-8A87-B8B082A99D86}" srcId="{1E1ACD8B-40B5-4973-9E40-EEF03A667FA8}" destId="{2F8E8EB9-918A-4A99-9EAA-7E48ACF4472B}" srcOrd="0" destOrd="0" parTransId="{5EB180F1-D7EE-4484-A459-F94D73385645}" sibTransId="{E4053C10-82FF-4856-9152-AAF3E0736095}"/>
    <dgm:cxn modelId="{822D5D3D-A61C-41A7-A278-54B234F61D67}" type="presOf" srcId="{50C3B4DB-B5E6-48CC-9C7A-0C107FD5AECA}" destId="{8D9D6C53-DB47-4B7D-AFC7-E2A7D7DBE107}" srcOrd="0" destOrd="0" presId="urn:microsoft.com/office/officeart/2005/8/layout/orgChart1"/>
    <dgm:cxn modelId="{2633062B-C720-4420-A067-66A6A16DABDC}" srcId="{50C3B4DB-B5E6-48CC-9C7A-0C107FD5AECA}" destId="{1E1ACD8B-40B5-4973-9E40-EEF03A667FA8}" srcOrd="0" destOrd="0" parTransId="{2E135072-0B48-4557-8DBF-E7BB2C755B23}" sibTransId="{B488AADD-058E-47FC-9E33-6EDD2E9245EB}"/>
    <dgm:cxn modelId="{0A5C0DFA-6FD7-4DC1-AE26-569CBFE3E205}" srcId="{281A0295-F989-4DE3-8218-BF4669D9D71A}" destId="{3CAC372F-BDCA-4E20-BFFC-C79BAC5EAED5}" srcOrd="0" destOrd="0" parTransId="{001D1921-CC68-4B82-8072-2ACC5F112EE2}" sibTransId="{68307A02-8FC7-4E9B-B780-D516A4840ED3}"/>
    <dgm:cxn modelId="{BEA9B9DC-297F-4F00-ACB7-6F610EAFB070}" type="presOf" srcId="{0A43AD17-D9D0-4082-B6F5-EAA3A91620FC}" destId="{787EBC48-174C-4263-9563-B3B88D8EB874}" srcOrd="1" destOrd="0" presId="urn:microsoft.com/office/officeart/2005/8/layout/orgChart1"/>
    <dgm:cxn modelId="{AA4A85D8-1BA4-4277-AE70-A0D126C8D5E4}" type="presOf" srcId="{8D1A8D6E-17E4-43E5-82CA-DA7959506CB3}" destId="{7BF16CFD-D02C-4753-9358-5409FF5096BC}" srcOrd="0" destOrd="0" presId="urn:microsoft.com/office/officeart/2005/8/layout/orgChart1"/>
    <dgm:cxn modelId="{ACFE8A3A-11C6-4082-9738-F819E51AC51F}" type="presOf" srcId="{3CAC372F-BDCA-4E20-BFFC-C79BAC5EAED5}" destId="{EC141D6E-3C76-44F0-9386-DB27247FD024}" srcOrd="1" destOrd="0" presId="urn:microsoft.com/office/officeart/2005/8/layout/orgChart1"/>
    <dgm:cxn modelId="{CA4A2623-FB3D-4929-9212-A28C4638A250}" type="presOf" srcId="{2F8E8EB9-918A-4A99-9EAA-7E48ACF4472B}" destId="{2EC137EB-CBEE-43CE-B08C-35BF670BEAD2}" srcOrd="0" destOrd="0" presId="urn:microsoft.com/office/officeart/2005/8/layout/orgChart1"/>
    <dgm:cxn modelId="{0EB35484-AFAB-41D2-8C6E-F38841AEDF6F}" type="presOf" srcId="{281A0295-F989-4DE3-8218-BF4669D9D71A}" destId="{2A1CCC99-4736-4330-9A01-D686E6ACD1FB}" srcOrd="0" destOrd="0" presId="urn:microsoft.com/office/officeart/2005/8/layout/orgChart1"/>
    <dgm:cxn modelId="{2542ECCB-C816-439A-826C-3FD3A0981403}" type="presOf" srcId="{0A43AD17-D9D0-4082-B6F5-EAA3A91620FC}" destId="{09925811-EA58-4CAD-A6BA-7062320A6483}" srcOrd="0" destOrd="0" presId="urn:microsoft.com/office/officeart/2005/8/layout/orgChart1"/>
    <dgm:cxn modelId="{6BB6CD2A-11ED-4617-82CB-F3CD7093AECA}" srcId="{2F8E8EB9-918A-4A99-9EAA-7E48ACF4472B}" destId="{0A43AD17-D9D0-4082-B6F5-EAA3A91620FC}" srcOrd="0" destOrd="0" parTransId="{AA517DF5-5CD9-4929-B0B9-31F719EC5BD7}" sibTransId="{9B995762-62EF-4E8B-BA23-59DD244C640A}"/>
    <dgm:cxn modelId="{DEDE6734-6C82-42A5-84F5-5B07669520B9}" type="presOf" srcId="{1E1ACD8B-40B5-4973-9E40-EEF03A667FA8}" destId="{AC20BD1C-DE64-44F9-9083-7B6E595D54BA}" srcOrd="0" destOrd="0" presId="urn:microsoft.com/office/officeart/2005/8/layout/orgChart1"/>
    <dgm:cxn modelId="{142E7226-58AC-411F-8896-31D24E731AC3}" type="presOf" srcId="{281A0295-F989-4DE3-8218-BF4669D9D71A}" destId="{BBD6117D-A12A-42F6-8503-6EEA86E292CB}" srcOrd="1" destOrd="0" presId="urn:microsoft.com/office/officeart/2005/8/layout/orgChart1"/>
    <dgm:cxn modelId="{EB66F442-4317-41AB-92C6-F2103F1E4E10}" type="presOf" srcId="{5EB180F1-D7EE-4484-A459-F94D73385645}" destId="{1602EED3-FFE5-4B94-AD44-EDBF66D7C9C6}" srcOrd="0" destOrd="0" presId="urn:microsoft.com/office/officeart/2005/8/layout/orgChart1"/>
    <dgm:cxn modelId="{36C9F808-14A0-4598-BBAA-C872AE04E041}" type="presParOf" srcId="{8D9D6C53-DB47-4B7D-AFC7-E2A7D7DBE107}" destId="{5CAE39DD-D119-40C0-A3BC-C91B61E297C8}" srcOrd="0" destOrd="0" presId="urn:microsoft.com/office/officeart/2005/8/layout/orgChart1"/>
    <dgm:cxn modelId="{DA25FBBC-229B-4A97-A25A-3E7D56A5F21D}" type="presParOf" srcId="{5CAE39DD-D119-40C0-A3BC-C91B61E297C8}" destId="{AB9C09D6-7587-4C57-B1E1-B1DA290C46B7}" srcOrd="0" destOrd="0" presId="urn:microsoft.com/office/officeart/2005/8/layout/orgChart1"/>
    <dgm:cxn modelId="{12D661FD-36D7-495D-8190-81FD5BF584E0}" type="presParOf" srcId="{AB9C09D6-7587-4C57-B1E1-B1DA290C46B7}" destId="{AC20BD1C-DE64-44F9-9083-7B6E595D54BA}" srcOrd="0" destOrd="0" presId="urn:microsoft.com/office/officeart/2005/8/layout/orgChart1"/>
    <dgm:cxn modelId="{B05098C3-EA53-4D96-83C9-075CFD593D25}" type="presParOf" srcId="{AB9C09D6-7587-4C57-B1E1-B1DA290C46B7}" destId="{3FB17BE8-CC27-44EC-8EBB-B8B057EF3BC7}" srcOrd="1" destOrd="0" presId="urn:microsoft.com/office/officeart/2005/8/layout/orgChart1"/>
    <dgm:cxn modelId="{5D4A1C57-D427-46FD-B09D-9324D1127F70}" type="presParOf" srcId="{5CAE39DD-D119-40C0-A3BC-C91B61E297C8}" destId="{BCEE9A8E-3E38-4F0D-95DC-BF906FAFFB5A}" srcOrd="1" destOrd="0" presId="urn:microsoft.com/office/officeart/2005/8/layout/orgChart1"/>
    <dgm:cxn modelId="{85E916D8-928C-400C-90C2-4A6AB80B83D0}" type="presParOf" srcId="{BCEE9A8E-3E38-4F0D-95DC-BF906FAFFB5A}" destId="{1602EED3-FFE5-4B94-AD44-EDBF66D7C9C6}" srcOrd="0" destOrd="0" presId="urn:microsoft.com/office/officeart/2005/8/layout/orgChart1"/>
    <dgm:cxn modelId="{53EB764D-841D-477E-A38D-3D1DF0838FD1}" type="presParOf" srcId="{BCEE9A8E-3E38-4F0D-95DC-BF906FAFFB5A}" destId="{8A33BE96-6DAF-4EDE-98E9-8F47998D6D77}" srcOrd="1" destOrd="0" presId="urn:microsoft.com/office/officeart/2005/8/layout/orgChart1"/>
    <dgm:cxn modelId="{F764A22B-78F8-40D5-802B-76C5DCA85483}" type="presParOf" srcId="{8A33BE96-6DAF-4EDE-98E9-8F47998D6D77}" destId="{F42EA629-9E64-49AA-A7CF-49633C3CC9D5}" srcOrd="0" destOrd="0" presId="urn:microsoft.com/office/officeart/2005/8/layout/orgChart1"/>
    <dgm:cxn modelId="{743CBCEA-7385-489D-94C5-129BBD43EE94}" type="presParOf" srcId="{F42EA629-9E64-49AA-A7CF-49633C3CC9D5}" destId="{2EC137EB-CBEE-43CE-B08C-35BF670BEAD2}" srcOrd="0" destOrd="0" presId="urn:microsoft.com/office/officeart/2005/8/layout/orgChart1"/>
    <dgm:cxn modelId="{3D64B2B7-FEAF-4178-B6EC-041344260F74}" type="presParOf" srcId="{F42EA629-9E64-49AA-A7CF-49633C3CC9D5}" destId="{17B08958-A144-40D8-A73C-6C6B5FB5D0C7}" srcOrd="1" destOrd="0" presId="urn:microsoft.com/office/officeart/2005/8/layout/orgChart1"/>
    <dgm:cxn modelId="{1EDCC06F-8DA8-494E-ABA4-D3DB1550C15C}" type="presParOf" srcId="{8A33BE96-6DAF-4EDE-98E9-8F47998D6D77}" destId="{B0A25E2A-2788-461D-A11F-F113573580E0}" srcOrd="1" destOrd="0" presId="urn:microsoft.com/office/officeart/2005/8/layout/orgChart1"/>
    <dgm:cxn modelId="{F1C91223-6705-48A8-889E-C90008A725CD}" type="presParOf" srcId="{B0A25E2A-2788-461D-A11F-F113573580E0}" destId="{78CD13FD-5487-4688-AF87-B67EA672EDDF}" srcOrd="0" destOrd="0" presId="urn:microsoft.com/office/officeart/2005/8/layout/orgChart1"/>
    <dgm:cxn modelId="{3BB94816-DEC0-4C99-88BF-436B28E92AA5}" type="presParOf" srcId="{B0A25E2A-2788-461D-A11F-F113573580E0}" destId="{5724C9DA-CF19-4437-A6E7-FCF72F771340}" srcOrd="1" destOrd="0" presId="urn:microsoft.com/office/officeart/2005/8/layout/orgChart1"/>
    <dgm:cxn modelId="{92BC8831-BF76-4C8A-89C3-064E8674AD80}" type="presParOf" srcId="{5724C9DA-CF19-4437-A6E7-FCF72F771340}" destId="{3C7A8F8A-C51B-469C-A129-C625C1516589}" srcOrd="0" destOrd="0" presId="urn:microsoft.com/office/officeart/2005/8/layout/orgChart1"/>
    <dgm:cxn modelId="{419E1415-3B00-4E38-AD74-9210EBBB1267}" type="presParOf" srcId="{3C7A8F8A-C51B-469C-A129-C625C1516589}" destId="{09925811-EA58-4CAD-A6BA-7062320A6483}" srcOrd="0" destOrd="0" presId="urn:microsoft.com/office/officeart/2005/8/layout/orgChart1"/>
    <dgm:cxn modelId="{8CFD3C1E-FDFA-462E-934E-963F14C0EE71}" type="presParOf" srcId="{3C7A8F8A-C51B-469C-A129-C625C1516589}" destId="{787EBC48-174C-4263-9563-B3B88D8EB874}" srcOrd="1" destOrd="0" presId="urn:microsoft.com/office/officeart/2005/8/layout/orgChart1"/>
    <dgm:cxn modelId="{07B81989-A3F5-4D66-846C-C677FA31D944}" type="presParOf" srcId="{5724C9DA-CF19-4437-A6E7-FCF72F771340}" destId="{F1CC2F2E-CAF8-4665-964D-72B2425DD972}" srcOrd="1" destOrd="0" presId="urn:microsoft.com/office/officeart/2005/8/layout/orgChart1"/>
    <dgm:cxn modelId="{D9A36DA8-A318-426C-B8BE-2692A51FD306}" type="presParOf" srcId="{5724C9DA-CF19-4437-A6E7-FCF72F771340}" destId="{886EB722-3AB2-425C-95F6-EC08EDD90456}" srcOrd="2" destOrd="0" presId="urn:microsoft.com/office/officeart/2005/8/layout/orgChart1"/>
    <dgm:cxn modelId="{B3FDEA0F-50BC-44B3-95F3-66B32BBE2281}" type="presParOf" srcId="{8A33BE96-6DAF-4EDE-98E9-8F47998D6D77}" destId="{1036B043-489D-4ADA-B717-8E8F06721394}" srcOrd="2" destOrd="0" presId="urn:microsoft.com/office/officeart/2005/8/layout/orgChart1"/>
    <dgm:cxn modelId="{21F4CFFA-604E-4D62-AAB8-51854C33FDB7}" type="presParOf" srcId="{BCEE9A8E-3E38-4F0D-95DC-BF906FAFFB5A}" destId="{7BF16CFD-D02C-4753-9358-5409FF5096BC}" srcOrd="2" destOrd="0" presId="urn:microsoft.com/office/officeart/2005/8/layout/orgChart1"/>
    <dgm:cxn modelId="{65C55899-9CDF-4258-BD1E-32DE3F784B37}" type="presParOf" srcId="{BCEE9A8E-3E38-4F0D-95DC-BF906FAFFB5A}" destId="{67B7519A-A2EA-41A7-A56E-C9A9213114D8}" srcOrd="3" destOrd="0" presId="urn:microsoft.com/office/officeart/2005/8/layout/orgChart1"/>
    <dgm:cxn modelId="{12A8C710-098B-4A79-871A-6D5D3BA970D6}" type="presParOf" srcId="{67B7519A-A2EA-41A7-A56E-C9A9213114D8}" destId="{46DD58AE-57C8-4886-947A-01BB7585B68A}" srcOrd="0" destOrd="0" presId="urn:microsoft.com/office/officeart/2005/8/layout/orgChart1"/>
    <dgm:cxn modelId="{6AFD820C-88CB-440E-9011-9DE271D7D457}" type="presParOf" srcId="{46DD58AE-57C8-4886-947A-01BB7585B68A}" destId="{2A1CCC99-4736-4330-9A01-D686E6ACD1FB}" srcOrd="0" destOrd="0" presId="urn:microsoft.com/office/officeart/2005/8/layout/orgChart1"/>
    <dgm:cxn modelId="{AB11C120-A194-40F4-8D8A-1821B3C5F556}" type="presParOf" srcId="{46DD58AE-57C8-4886-947A-01BB7585B68A}" destId="{BBD6117D-A12A-42F6-8503-6EEA86E292CB}" srcOrd="1" destOrd="0" presId="urn:microsoft.com/office/officeart/2005/8/layout/orgChart1"/>
    <dgm:cxn modelId="{3CD79C74-CA1E-4179-8141-9685B1EA4644}" type="presParOf" srcId="{67B7519A-A2EA-41A7-A56E-C9A9213114D8}" destId="{F7AC96DD-E22A-45ED-A483-C573E3E135C7}" srcOrd="1" destOrd="0" presId="urn:microsoft.com/office/officeart/2005/8/layout/orgChart1"/>
    <dgm:cxn modelId="{A572FB41-9B0A-4E81-B0C6-06112DA58BA8}" type="presParOf" srcId="{F7AC96DD-E22A-45ED-A483-C573E3E135C7}" destId="{3C3D628C-5CA7-463B-A421-EEBF938449BB}" srcOrd="0" destOrd="0" presId="urn:microsoft.com/office/officeart/2005/8/layout/orgChart1"/>
    <dgm:cxn modelId="{9F04AC0E-DA13-4DEA-BF27-AA7C6E39F2BA}" type="presParOf" srcId="{F7AC96DD-E22A-45ED-A483-C573E3E135C7}" destId="{C2DCB211-F626-4AF1-BA04-482569800842}" srcOrd="1" destOrd="0" presId="urn:microsoft.com/office/officeart/2005/8/layout/orgChart1"/>
    <dgm:cxn modelId="{069A22A0-3319-45AE-9E17-487745969BBB}" type="presParOf" srcId="{C2DCB211-F626-4AF1-BA04-482569800842}" destId="{FFE6E9A5-50B2-43EA-9365-59FCD8C013D6}" srcOrd="0" destOrd="0" presId="urn:microsoft.com/office/officeart/2005/8/layout/orgChart1"/>
    <dgm:cxn modelId="{2157740B-51D0-43AE-90A7-F0068C5A0010}" type="presParOf" srcId="{FFE6E9A5-50B2-43EA-9365-59FCD8C013D6}" destId="{BB006649-B3C2-441A-AD37-5097A37E60E3}" srcOrd="0" destOrd="0" presId="urn:microsoft.com/office/officeart/2005/8/layout/orgChart1"/>
    <dgm:cxn modelId="{117A06A2-E0A4-4A89-A208-A45D093227AC}" type="presParOf" srcId="{FFE6E9A5-50B2-43EA-9365-59FCD8C013D6}" destId="{EC141D6E-3C76-44F0-9386-DB27247FD024}" srcOrd="1" destOrd="0" presId="urn:microsoft.com/office/officeart/2005/8/layout/orgChart1"/>
    <dgm:cxn modelId="{EB5ED26D-33FF-40BC-AE2F-9065BD7C1CC3}" type="presParOf" srcId="{C2DCB211-F626-4AF1-BA04-482569800842}" destId="{7B4CA833-1EBB-458A-BFB2-504F748430C8}" srcOrd="1" destOrd="0" presId="urn:microsoft.com/office/officeart/2005/8/layout/orgChart1"/>
    <dgm:cxn modelId="{FE36E541-2F24-4AF5-A9F6-4F0CA60C6599}" type="presParOf" srcId="{C2DCB211-F626-4AF1-BA04-482569800842}" destId="{7796688B-9C37-47FC-9DD6-F66677CABA2B}" srcOrd="2" destOrd="0" presId="urn:microsoft.com/office/officeart/2005/8/layout/orgChart1"/>
    <dgm:cxn modelId="{61834C5D-0979-40A3-8A6D-0A8055F613C6}" type="presParOf" srcId="{67B7519A-A2EA-41A7-A56E-C9A9213114D8}" destId="{BD46858C-E06E-4962-9DC1-10463BAC9962}" srcOrd="2" destOrd="0" presId="urn:microsoft.com/office/officeart/2005/8/layout/orgChart1"/>
    <dgm:cxn modelId="{77638F2A-3531-41C7-8BF3-6B2A162FFC36}" type="presParOf" srcId="{5CAE39DD-D119-40C0-A3BC-C91B61E297C8}" destId="{734720BF-E12E-45C0-B0D0-2084381271F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A349A9-5C2C-464E-B2CE-779ECED761ED}" type="doc">
      <dgm:prSet loTypeId="urn:microsoft.com/office/officeart/2005/8/layout/orgChart1" loCatId="hierarchy" qsTypeId="urn:microsoft.com/office/officeart/2005/8/quickstyle/simple4" qsCatId="simple" csTypeId="urn:microsoft.com/office/officeart/2005/8/colors/colorful2" csCatId="colorful" phldr="1"/>
      <dgm:spPr/>
      <dgm:t>
        <a:bodyPr/>
        <a:lstStyle/>
        <a:p>
          <a:endParaRPr lang="es-ES"/>
        </a:p>
      </dgm:t>
    </dgm:pt>
    <dgm:pt modelId="{D793F405-7577-4B49-AE3F-8FCB06CB4DEC}">
      <dgm:prSet phldrT="[Texto]"/>
      <dgm:spPr/>
      <dgm:t>
        <a:bodyPr/>
        <a:lstStyle/>
        <a:p>
          <a:r>
            <a:rPr lang="es-ES" dirty="0" smtClean="0"/>
            <a:t>Métodos estadísticos</a:t>
          </a:r>
          <a:endParaRPr lang="es-ES" dirty="0"/>
        </a:p>
      </dgm:t>
    </dgm:pt>
    <dgm:pt modelId="{676A95F2-558B-48EE-B57B-1F9463C8D955}" type="parTrans" cxnId="{B66EEC13-5025-49BF-AFF9-755AEC10FC8E}">
      <dgm:prSet/>
      <dgm:spPr/>
      <dgm:t>
        <a:bodyPr/>
        <a:lstStyle/>
        <a:p>
          <a:endParaRPr lang="es-ES"/>
        </a:p>
      </dgm:t>
    </dgm:pt>
    <dgm:pt modelId="{07425713-5CD9-487C-99D2-EED730CFFA48}" type="sibTrans" cxnId="{B66EEC13-5025-49BF-AFF9-755AEC10FC8E}">
      <dgm:prSet/>
      <dgm:spPr/>
      <dgm:t>
        <a:bodyPr/>
        <a:lstStyle/>
        <a:p>
          <a:endParaRPr lang="es-ES"/>
        </a:p>
      </dgm:t>
    </dgm:pt>
    <dgm:pt modelId="{8BC48CBF-AA78-4AE0-A8BA-47C2298951CB}">
      <dgm:prSet phldrT="[Texto]"/>
      <dgm:spPr/>
      <dgm:t>
        <a:bodyPr/>
        <a:lstStyle/>
        <a:p>
          <a:r>
            <a:rPr lang="es-ES" dirty="0" smtClean="0"/>
            <a:t>Métodos basados en el dominio</a:t>
          </a:r>
          <a:endParaRPr lang="es-ES" dirty="0"/>
        </a:p>
      </dgm:t>
    </dgm:pt>
    <dgm:pt modelId="{3D2BC439-07B5-46CA-A363-12D26158E019}" type="parTrans" cxnId="{5D52D32F-C0A9-4ACE-9F8A-2DCBDEF1F128}">
      <dgm:prSet/>
      <dgm:spPr/>
      <dgm:t>
        <a:bodyPr/>
        <a:lstStyle/>
        <a:p>
          <a:endParaRPr lang="es-ES"/>
        </a:p>
      </dgm:t>
    </dgm:pt>
    <dgm:pt modelId="{C8FEF981-1E9D-49CB-8610-94362B8A0E3E}" type="sibTrans" cxnId="{5D52D32F-C0A9-4ACE-9F8A-2DCBDEF1F128}">
      <dgm:prSet/>
      <dgm:spPr/>
      <dgm:t>
        <a:bodyPr/>
        <a:lstStyle/>
        <a:p>
          <a:endParaRPr lang="es-ES"/>
        </a:p>
      </dgm:t>
    </dgm:pt>
    <dgm:pt modelId="{5BF32D1A-20E4-4A77-9885-4D5F39E0C4FD}">
      <dgm:prSet phldrT="[Texto]"/>
      <dgm:spPr/>
      <dgm:t>
        <a:bodyPr/>
        <a:lstStyle/>
        <a:p>
          <a:r>
            <a:rPr lang="es-ES" dirty="0" smtClean="0"/>
            <a:t>Métodos basados en la distancia</a:t>
          </a:r>
          <a:endParaRPr lang="es-ES" dirty="0"/>
        </a:p>
      </dgm:t>
    </dgm:pt>
    <dgm:pt modelId="{7F0C7C49-7355-49E1-9A93-A95559BA4568}" type="parTrans" cxnId="{99A08C50-2684-4547-859D-EEC838B94B9F}">
      <dgm:prSet/>
      <dgm:spPr/>
      <dgm:t>
        <a:bodyPr/>
        <a:lstStyle/>
        <a:p>
          <a:endParaRPr lang="es-ES"/>
        </a:p>
      </dgm:t>
    </dgm:pt>
    <dgm:pt modelId="{F42CF201-E061-42E5-A6F3-AE5250B12034}" type="sibTrans" cxnId="{99A08C50-2684-4547-859D-EEC838B94B9F}">
      <dgm:prSet/>
      <dgm:spPr/>
      <dgm:t>
        <a:bodyPr/>
        <a:lstStyle/>
        <a:p>
          <a:endParaRPr lang="es-ES"/>
        </a:p>
      </dgm:t>
    </dgm:pt>
    <dgm:pt modelId="{2C11E885-D95E-4924-8161-B04CEEE26828}">
      <dgm:prSet/>
      <dgm:spPr/>
      <dgm:t>
        <a:bodyPr/>
        <a:lstStyle/>
        <a:p>
          <a:r>
            <a:rPr lang="es-ES" dirty="0" smtClean="0"/>
            <a:t>Métodos basados en arboles</a:t>
          </a:r>
          <a:endParaRPr lang="es-ES" dirty="0"/>
        </a:p>
      </dgm:t>
    </dgm:pt>
    <dgm:pt modelId="{04FDA163-375C-4916-A2D0-330FC5CF4805}" type="parTrans" cxnId="{0FEF9AC1-7BE3-4070-B955-4D6AEB84C65B}">
      <dgm:prSet/>
      <dgm:spPr/>
      <dgm:t>
        <a:bodyPr/>
        <a:lstStyle/>
        <a:p>
          <a:endParaRPr lang="es-ES"/>
        </a:p>
      </dgm:t>
    </dgm:pt>
    <dgm:pt modelId="{B1BDD82B-0AF7-4515-BE76-E19F8A4B64F6}" type="sibTrans" cxnId="{0FEF9AC1-7BE3-4070-B955-4D6AEB84C65B}">
      <dgm:prSet/>
      <dgm:spPr/>
      <dgm:t>
        <a:bodyPr/>
        <a:lstStyle/>
        <a:p>
          <a:endParaRPr lang="es-ES"/>
        </a:p>
      </dgm:t>
    </dgm:pt>
    <dgm:pt modelId="{9613C668-6414-42AA-88A8-B17E2C8D17BF}">
      <dgm:prSet/>
      <dgm:spPr/>
      <dgm:t>
        <a:bodyPr/>
        <a:lstStyle/>
        <a:p>
          <a:r>
            <a:rPr lang="es-ES" dirty="0" smtClean="0"/>
            <a:t>Métodos basados en reconstrucción</a:t>
          </a:r>
          <a:endParaRPr lang="es-ES" dirty="0"/>
        </a:p>
      </dgm:t>
    </dgm:pt>
    <dgm:pt modelId="{EC539A53-8229-47E5-80EF-878FFE663776}" type="parTrans" cxnId="{6873C2FF-F87E-476A-81D7-B1F59F6CF952}">
      <dgm:prSet/>
      <dgm:spPr/>
      <dgm:t>
        <a:bodyPr/>
        <a:lstStyle/>
        <a:p>
          <a:endParaRPr lang="es-ES"/>
        </a:p>
      </dgm:t>
    </dgm:pt>
    <dgm:pt modelId="{45B9B3C0-EDF1-40E6-94B9-FF310BE6431A}" type="sibTrans" cxnId="{6873C2FF-F87E-476A-81D7-B1F59F6CF952}">
      <dgm:prSet/>
      <dgm:spPr/>
      <dgm:t>
        <a:bodyPr/>
        <a:lstStyle/>
        <a:p>
          <a:endParaRPr lang="es-ES"/>
        </a:p>
      </dgm:t>
    </dgm:pt>
    <dgm:pt modelId="{39D7141A-E17D-4F36-AEBA-2E5309AB8945}">
      <dgm:prSet phldrT="[Texto]"/>
      <dgm:spPr/>
      <dgm:t>
        <a:bodyPr/>
        <a:lstStyle/>
        <a:p>
          <a:r>
            <a:rPr lang="es-ES" dirty="0" smtClean="0"/>
            <a:t>Métodos de detección de anomalías</a:t>
          </a:r>
          <a:endParaRPr lang="es-ES" dirty="0"/>
        </a:p>
      </dgm:t>
    </dgm:pt>
    <dgm:pt modelId="{C4E809FC-ADC1-4FBA-8303-04EF59FEF259}" type="sibTrans" cxnId="{4A6CD8F2-3357-42A6-AE6B-F436E994304B}">
      <dgm:prSet/>
      <dgm:spPr/>
      <dgm:t>
        <a:bodyPr/>
        <a:lstStyle/>
        <a:p>
          <a:endParaRPr lang="es-ES"/>
        </a:p>
      </dgm:t>
    </dgm:pt>
    <dgm:pt modelId="{4D2E5BC0-753D-43F7-A097-454F729E1EB9}" type="parTrans" cxnId="{4A6CD8F2-3357-42A6-AE6B-F436E994304B}">
      <dgm:prSet/>
      <dgm:spPr/>
      <dgm:t>
        <a:bodyPr/>
        <a:lstStyle/>
        <a:p>
          <a:endParaRPr lang="es-ES"/>
        </a:p>
      </dgm:t>
    </dgm:pt>
    <dgm:pt modelId="{9570E6D6-CCC6-4F9C-82D0-8B9D3E3FF747}" type="pres">
      <dgm:prSet presAssocID="{31A349A9-5C2C-464E-B2CE-779ECED761ED}" presName="hierChild1" presStyleCnt="0">
        <dgm:presLayoutVars>
          <dgm:orgChart val="1"/>
          <dgm:chPref val="1"/>
          <dgm:dir/>
          <dgm:animOne val="branch"/>
          <dgm:animLvl val="lvl"/>
          <dgm:resizeHandles/>
        </dgm:presLayoutVars>
      </dgm:prSet>
      <dgm:spPr/>
      <dgm:t>
        <a:bodyPr/>
        <a:lstStyle/>
        <a:p>
          <a:endParaRPr lang="es-ES"/>
        </a:p>
      </dgm:t>
    </dgm:pt>
    <dgm:pt modelId="{6FA117FB-B977-48CC-B2A6-09A1F1815C5E}" type="pres">
      <dgm:prSet presAssocID="{39D7141A-E17D-4F36-AEBA-2E5309AB8945}" presName="hierRoot1" presStyleCnt="0">
        <dgm:presLayoutVars>
          <dgm:hierBranch val="init"/>
        </dgm:presLayoutVars>
      </dgm:prSet>
      <dgm:spPr/>
    </dgm:pt>
    <dgm:pt modelId="{CD6A3C03-916B-42E0-BAC2-9D517275566D}" type="pres">
      <dgm:prSet presAssocID="{39D7141A-E17D-4F36-AEBA-2E5309AB8945}" presName="rootComposite1" presStyleCnt="0"/>
      <dgm:spPr/>
    </dgm:pt>
    <dgm:pt modelId="{E2126D7B-FC2D-4C64-A415-CFBB4A259197}" type="pres">
      <dgm:prSet presAssocID="{39D7141A-E17D-4F36-AEBA-2E5309AB8945}" presName="rootText1" presStyleLbl="node0" presStyleIdx="0" presStyleCnt="1">
        <dgm:presLayoutVars>
          <dgm:chPref val="3"/>
        </dgm:presLayoutVars>
      </dgm:prSet>
      <dgm:spPr/>
      <dgm:t>
        <a:bodyPr/>
        <a:lstStyle/>
        <a:p>
          <a:endParaRPr lang="es-ES"/>
        </a:p>
      </dgm:t>
    </dgm:pt>
    <dgm:pt modelId="{725BF281-0D54-42FC-AD48-A61DCAFF364A}" type="pres">
      <dgm:prSet presAssocID="{39D7141A-E17D-4F36-AEBA-2E5309AB8945}" presName="rootConnector1" presStyleLbl="node1" presStyleIdx="0" presStyleCnt="0"/>
      <dgm:spPr/>
      <dgm:t>
        <a:bodyPr/>
        <a:lstStyle/>
        <a:p>
          <a:endParaRPr lang="es-ES"/>
        </a:p>
      </dgm:t>
    </dgm:pt>
    <dgm:pt modelId="{45695B28-C54B-4BB8-8FF8-00AFD4AFCFAD}" type="pres">
      <dgm:prSet presAssocID="{39D7141A-E17D-4F36-AEBA-2E5309AB8945}" presName="hierChild2" presStyleCnt="0"/>
      <dgm:spPr/>
    </dgm:pt>
    <dgm:pt modelId="{DB63680C-507D-4291-8417-61130C0515B1}" type="pres">
      <dgm:prSet presAssocID="{676A95F2-558B-48EE-B57B-1F9463C8D955}" presName="Name37" presStyleLbl="parChTrans1D2" presStyleIdx="0" presStyleCnt="5"/>
      <dgm:spPr/>
      <dgm:t>
        <a:bodyPr/>
        <a:lstStyle/>
        <a:p>
          <a:endParaRPr lang="es-ES"/>
        </a:p>
      </dgm:t>
    </dgm:pt>
    <dgm:pt modelId="{3FDE4A51-3CED-4614-901F-B6B48770F06E}" type="pres">
      <dgm:prSet presAssocID="{D793F405-7577-4B49-AE3F-8FCB06CB4DEC}" presName="hierRoot2" presStyleCnt="0">
        <dgm:presLayoutVars>
          <dgm:hierBranch val="init"/>
        </dgm:presLayoutVars>
      </dgm:prSet>
      <dgm:spPr/>
    </dgm:pt>
    <dgm:pt modelId="{2FFCAD9D-0BA4-4552-ACD3-61D2CA5DCC7C}" type="pres">
      <dgm:prSet presAssocID="{D793F405-7577-4B49-AE3F-8FCB06CB4DEC}" presName="rootComposite" presStyleCnt="0"/>
      <dgm:spPr/>
    </dgm:pt>
    <dgm:pt modelId="{0BD0C4C9-A680-4202-80E2-628885934CA4}" type="pres">
      <dgm:prSet presAssocID="{D793F405-7577-4B49-AE3F-8FCB06CB4DEC}" presName="rootText" presStyleLbl="node2" presStyleIdx="0" presStyleCnt="5">
        <dgm:presLayoutVars>
          <dgm:chPref val="3"/>
        </dgm:presLayoutVars>
      </dgm:prSet>
      <dgm:spPr/>
      <dgm:t>
        <a:bodyPr/>
        <a:lstStyle/>
        <a:p>
          <a:endParaRPr lang="es-ES"/>
        </a:p>
      </dgm:t>
    </dgm:pt>
    <dgm:pt modelId="{AAF28987-8487-46A1-BE5B-C02212B992EE}" type="pres">
      <dgm:prSet presAssocID="{D793F405-7577-4B49-AE3F-8FCB06CB4DEC}" presName="rootConnector" presStyleLbl="node2" presStyleIdx="0" presStyleCnt="5"/>
      <dgm:spPr/>
      <dgm:t>
        <a:bodyPr/>
        <a:lstStyle/>
        <a:p>
          <a:endParaRPr lang="es-ES"/>
        </a:p>
      </dgm:t>
    </dgm:pt>
    <dgm:pt modelId="{CFE2A490-90E1-48D7-99DE-769E4990A4ED}" type="pres">
      <dgm:prSet presAssocID="{D793F405-7577-4B49-AE3F-8FCB06CB4DEC}" presName="hierChild4" presStyleCnt="0"/>
      <dgm:spPr/>
    </dgm:pt>
    <dgm:pt modelId="{6B4DCCA2-1B7B-4073-91B4-FD159FB3E6EA}" type="pres">
      <dgm:prSet presAssocID="{D793F405-7577-4B49-AE3F-8FCB06CB4DEC}" presName="hierChild5" presStyleCnt="0"/>
      <dgm:spPr/>
    </dgm:pt>
    <dgm:pt modelId="{B0C2D944-AD54-4B1F-88DD-6DECBBECDE92}" type="pres">
      <dgm:prSet presAssocID="{3D2BC439-07B5-46CA-A363-12D26158E019}" presName="Name37" presStyleLbl="parChTrans1D2" presStyleIdx="1" presStyleCnt="5"/>
      <dgm:spPr/>
      <dgm:t>
        <a:bodyPr/>
        <a:lstStyle/>
        <a:p>
          <a:endParaRPr lang="es-ES"/>
        </a:p>
      </dgm:t>
    </dgm:pt>
    <dgm:pt modelId="{C15F25B1-485D-40F0-92CC-A1DB2C879B41}" type="pres">
      <dgm:prSet presAssocID="{8BC48CBF-AA78-4AE0-A8BA-47C2298951CB}" presName="hierRoot2" presStyleCnt="0">
        <dgm:presLayoutVars>
          <dgm:hierBranch val="init"/>
        </dgm:presLayoutVars>
      </dgm:prSet>
      <dgm:spPr/>
    </dgm:pt>
    <dgm:pt modelId="{5090590B-B875-4485-9CE3-360BEA1B168B}" type="pres">
      <dgm:prSet presAssocID="{8BC48CBF-AA78-4AE0-A8BA-47C2298951CB}" presName="rootComposite" presStyleCnt="0"/>
      <dgm:spPr/>
    </dgm:pt>
    <dgm:pt modelId="{7671C38A-636F-4154-B98B-A54EC16A6589}" type="pres">
      <dgm:prSet presAssocID="{8BC48CBF-AA78-4AE0-A8BA-47C2298951CB}" presName="rootText" presStyleLbl="node2" presStyleIdx="1" presStyleCnt="5">
        <dgm:presLayoutVars>
          <dgm:chPref val="3"/>
        </dgm:presLayoutVars>
      </dgm:prSet>
      <dgm:spPr/>
      <dgm:t>
        <a:bodyPr/>
        <a:lstStyle/>
        <a:p>
          <a:endParaRPr lang="es-ES"/>
        </a:p>
      </dgm:t>
    </dgm:pt>
    <dgm:pt modelId="{9A8FA53E-8398-4CD7-B95A-A5E18266F544}" type="pres">
      <dgm:prSet presAssocID="{8BC48CBF-AA78-4AE0-A8BA-47C2298951CB}" presName="rootConnector" presStyleLbl="node2" presStyleIdx="1" presStyleCnt="5"/>
      <dgm:spPr/>
      <dgm:t>
        <a:bodyPr/>
        <a:lstStyle/>
        <a:p>
          <a:endParaRPr lang="es-ES"/>
        </a:p>
      </dgm:t>
    </dgm:pt>
    <dgm:pt modelId="{45A161FB-E302-4F5E-B022-C15BA9E5474A}" type="pres">
      <dgm:prSet presAssocID="{8BC48CBF-AA78-4AE0-A8BA-47C2298951CB}" presName="hierChild4" presStyleCnt="0"/>
      <dgm:spPr/>
    </dgm:pt>
    <dgm:pt modelId="{4C224431-EE27-485E-BD11-F990544FF62A}" type="pres">
      <dgm:prSet presAssocID="{8BC48CBF-AA78-4AE0-A8BA-47C2298951CB}" presName="hierChild5" presStyleCnt="0"/>
      <dgm:spPr/>
    </dgm:pt>
    <dgm:pt modelId="{ACF9392C-F481-49BD-A0FB-D0F45ECBE5DC}" type="pres">
      <dgm:prSet presAssocID="{7F0C7C49-7355-49E1-9A93-A95559BA4568}" presName="Name37" presStyleLbl="parChTrans1D2" presStyleIdx="2" presStyleCnt="5"/>
      <dgm:spPr/>
      <dgm:t>
        <a:bodyPr/>
        <a:lstStyle/>
        <a:p>
          <a:endParaRPr lang="es-ES"/>
        </a:p>
      </dgm:t>
    </dgm:pt>
    <dgm:pt modelId="{CC55D09F-77B5-4C71-8848-744697136A55}" type="pres">
      <dgm:prSet presAssocID="{5BF32D1A-20E4-4A77-9885-4D5F39E0C4FD}" presName="hierRoot2" presStyleCnt="0">
        <dgm:presLayoutVars>
          <dgm:hierBranch val="init"/>
        </dgm:presLayoutVars>
      </dgm:prSet>
      <dgm:spPr/>
    </dgm:pt>
    <dgm:pt modelId="{135FB308-A71F-4472-9AE1-36E47623B076}" type="pres">
      <dgm:prSet presAssocID="{5BF32D1A-20E4-4A77-9885-4D5F39E0C4FD}" presName="rootComposite" presStyleCnt="0"/>
      <dgm:spPr/>
    </dgm:pt>
    <dgm:pt modelId="{C9CC9A9F-5FC0-4C03-96FF-228F9259C30A}" type="pres">
      <dgm:prSet presAssocID="{5BF32D1A-20E4-4A77-9885-4D5F39E0C4FD}" presName="rootText" presStyleLbl="node2" presStyleIdx="2" presStyleCnt="5">
        <dgm:presLayoutVars>
          <dgm:chPref val="3"/>
        </dgm:presLayoutVars>
      </dgm:prSet>
      <dgm:spPr/>
      <dgm:t>
        <a:bodyPr/>
        <a:lstStyle/>
        <a:p>
          <a:endParaRPr lang="es-ES"/>
        </a:p>
      </dgm:t>
    </dgm:pt>
    <dgm:pt modelId="{518AD1A7-678C-4288-8F0C-3AD171D52724}" type="pres">
      <dgm:prSet presAssocID="{5BF32D1A-20E4-4A77-9885-4D5F39E0C4FD}" presName="rootConnector" presStyleLbl="node2" presStyleIdx="2" presStyleCnt="5"/>
      <dgm:spPr/>
      <dgm:t>
        <a:bodyPr/>
        <a:lstStyle/>
        <a:p>
          <a:endParaRPr lang="es-ES"/>
        </a:p>
      </dgm:t>
    </dgm:pt>
    <dgm:pt modelId="{7E1243CB-9376-48B7-A894-6F4B444051B0}" type="pres">
      <dgm:prSet presAssocID="{5BF32D1A-20E4-4A77-9885-4D5F39E0C4FD}" presName="hierChild4" presStyleCnt="0"/>
      <dgm:spPr/>
    </dgm:pt>
    <dgm:pt modelId="{0D58574F-45FE-4F6C-A73C-B9125B51718E}" type="pres">
      <dgm:prSet presAssocID="{5BF32D1A-20E4-4A77-9885-4D5F39E0C4FD}" presName="hierChild5" presStyleCnt="0"/>
      <dgm:spPr/>
    </dgm:pt>
    <dgm:pt modelId="{39CBDF6F-3189-459C-8603-A07B9B4987DE}" type="pres">
      <dgm:prSet presAssocID="{04FDA163-375C-4916-A2D0-330FC5CF4805}" presName="Name37" presStyleLbl="parChTrans1D2" presStyleIdx="3" presStyleCnt="5"/>
      <dgm:spPr/>
      <dgm:t>
        <a:bodyPr/>
        <a:lstStyle/>
        <a:p>
          <a:endParaRPr lang="es-ES"/>
        </a:p>
      </dgm:t>
    </dgm:pt>
    <dgm:pt modelId="{3FE41A29-B3CA-46CA-8DA9-BD8D2796EB5D}" type="pres">
      <dgm:prSet presAssocID="{2C11E885-D95E-4924-8161-B04CEEE26828}" presName="hierRoot2" presStyleCnt="0">
        <dgm:presLayoutVars>
          <dgm:hierBranch val="init"/>
        </dgm:presLayoutVars>
      </dgm:prSet>
      <dgm:spPr/>
    </dgm:pt>
    <dgm:pt modelId="{60EAAFD7-1825-4046-ABF3-3FC305566577}" type="pres">
      <dgm:prSet presAssocID="{2C11E885-D95E-4924-8161-B04CEEE26828}" presName="rootComposite" presStyleCnt="0"/>
      <dgm:spPr/>
    </dgm:pt>
    <dgm:pt modelId="{7C7114B0-1E2D-4B43-9CE0-61B02D866474}" type="pres">
      <dgm:prSet presAssocID="{2C11E885-D95E-4924-8161-B04CEEE26828}" presName="rootText" presStyleLbl="node2" presStyleIdx="3" presStyleCnt="5">
        <dgm:presLayoutVars>
          <dgm:chPref val="3"/>
        </dgm:presLayoutVars>
      </dgm:prSet>
      <dgm:spPr/>
      <dgm:t>
        <a:bodyPr/>
        <a:lstStyle/>
        <a:p>
          <a:endParaRPr lang="es-ES"/>
        </a:p>
      </dgm:t>
    </dgm:pt>
    <dgm:pt modelId="{4FDBFED8-C5AC-48CC-9A60-6619BDF7A4A6}" type="pres">
      <dgm:prSet presAssocID="{2C11E885-D95E-4924-8161-B04CEEE26828}" presName="rootConnector" presStyleLbl="node2" presStyleIdx="3" presStyleCnt="5"/>
      <dgm:spPr/>
      <dgm:t>
        <a:bodyPr/>
        <a:lstStyle/>
        <a:p>
          <a:endParaRPr lang="es-ES"/>
        </a:p>
      </dgm:t>
    </dgm:pt>
    <dgm:pt modelId="{9D85481D-B250-44DB-B652-2768F1E733FA}" type="pres">
      <dgm:prSet presAssocID="{2C11E885-D95E-4924-8161-B04CEEE26828}" presName="hierChild4" presStyleCnt="0"/>
      <dgm:spPr/>
    </dgm:pt>
    <dgm:pt modelId="{DB626AB9-FBEF-437F-8E8F-1CAE739929E7}" type="pres">
      <dgm:prSet presAssocID="{2C11E885-D95E-4924-8161-B04CEEE26828}" presName="hierChild5" presStyleCnt="0"/>
      <dgm:spPr/>
    </dgm:pt>
    <dgm:pt modelId="{D2FD5105-BF7A-4C2E-AE5C-58A377E4A6DA}" type="pres">
      <dgm:prSet presAssocID="{EC539A53-8229-47E5-80EF-878FFE663776}" presName="Name37" presStyleLbl="parChTrans1D2" presStyleIdx="4" presStyleCnt="5"/>
      <dgm:spPr/>
      <dgm:t>
        <a:bodyPr/>
        <a:lstStyle/>
        <a:p>
          <a:endParaRPr lang="es-ES"/>
        </a:p>
      </dgm:t>
    </dgm:pt>
    <dgm:pt modelId="{863723F6-8E3A-4397-BC88-DA1CC0573527}" type="pres">
      <dgm:prSet presAssocID="{9613C668-6414-42AA-88A8-B17E2C8D17BF}" presName="hierRoot2" presStyleCnt="0">
        <dgm:presLayoutVars>
          <dgm:hierBranch val="init"/>
        </dgm:presLayoutVars>
      </dgm:prSet>
      <dgm:spPr/>
    </dgm:pt>
    <dgm:pt modelId="{37189EBF-DCAB-4F6E-8043-2EF2A99CCB2D}" type="pres">
      <dgm:prSet presAssocID="{9613C668-6414-42AA-88A8-B17E2C8D17BF}" presName="rootComposite" presStyleCnt="0"/>
      <dgm:spPr/>
    </dgm:pt>
    <dgm:pt modelId="{293BB6BF-E167-4C8E-948B-E01CE429863B}" type="pres">
      <dgm:prSet presAssocID="{9613C668-6414-42AA-88A8-B17E2C8D17BF}" presName="rootText" presStyleLbl="node2" presStyleIdx="4" presStyleCnt="5">
        <dgm:presLayoutVars>
          <dgm:chPref val="3"/>
        </dgm:presLayoutVars>
      </dgm:prSet>
      <dgm:spPr/>
      <dgm:t>
        <a:bodyPr/>
        <a:lstStyle/>
        <a:p>
          <a:endParaRPr lang="es-ES"/>
        </a:p>
      </dgm:t>
    </dgm:pt>
    <dgm:pt modelId="{78E3FD1A-E820-460E-B51A-DE7751B39022}" type="pres">
      <dgm:prSet presAssocID="{9613C668-6414-42AA-88A8-B17E2C8D17BF}" presName="rootConnector" presStyleLbl="node2" presStyleIdx="4" presStyleCnt="5"/>
      <dgm:spPr/>
      <dgm:t>
        <a:bodyPr/>
        <a:lstStyle/>
        <a:p>
          <a:endParaRPr lang="es-ES"/>
        </a:p>
      </dgm:t>
    </dgm:pt>
    <dgm:pt modelId="{DB9F1352-0434-417A-8377-A11D0E522C0E}" type="pres">
      <dgm:prSet presAssocID="{9613C668-6414-42AA-88A8-B17E2C8D17BF}" presName="hierChild4" presStyleCnt="0"/>
      <dgm:spPr/>
    </dgm:pt>
    <dgm:pt modelId="{75098ABB-78F1-4C3F-9B26-54B2409DEBB8}" type="pres">
      <dgm:prSet presAssocID="{9613C668-6414-42AA-88A8-B17E2C8D17BF}" presName="hierChild5" presStyleCnt="0"/>
      <dgm:spPr/>
    </dgm:pt>
    <dgm:pt modelId="{9A76CDB3-6B6A-402B-BD2D-BD4EB2FC9CE6}" type="pres">
      <dgm:prSet presAssocID="{39D7141A-E17D-4F36-AEBA-2E5309AB8945}" presName="hierChild3" presStyleCnt="0"/>
      <dgm:spPr/>
    </dgm:pt>
  </dgm:ptLst>
  <dgm:cxnLst>
    <dgm:cxn modelId="{8A40A71E-D3CA-4BA7-A55C-C710527F58D5}" type="presOf" srcId="{39D7141A-E17D-4F36-AEBA-2E5309AB8945}" destId="{E2126D7B-FC2D-4C64-A415-CFBB4A259197}" srcOrd="0" destOrd="0" presId="urn:microsoft.com/office/officeart/2005/8/layout/orgChart1"/>
    <dgm:cxn modelId="{DB474297-C2CF-4F70-95C8-43142F9F6129}" type="presOf" srcId="{EC539A53-8229-47E5-80EF-878FFE663776}" destId="{D2FD5105-BF7A-4C2E-AE5C-58A377E4A6DA}" srcOrd="0" destOrd="0" presId="urn:microsoft.com/office/officeart/2005/8/layout/orgChart1"/>
    <dgm:cxn modelId="{72EDA471-E1B8-4445-A4B2-4D58D526AC65}" type="presOf" srcId="{8BC48CBF-AA78-4AE0-A8BA-47C2298951CB}" destId="{9A8FA53E-8398-4CD7-B95A-A5E18266F544}" srcOrd="1" destOrd="0" presId="urn:microsoft.com/office/officeart/2005/8/layout/orgChart1"/>
    <dgm:cxn modelId="{7723348D-A2F6-4460-A035-C6F4B0D44EB2}" type="presOf" srcId="{9613C668-6414-42AA-88A8-B17E2C8D17BF}" destId="{293BB6BF-E167-4C8E-948B-E01CE429863B}" srcOrd="0" destOrd="0" presId="urn:microsoft.com/office/officeart/2005/8/layout/orgChart1"/>
    <dgm:cxn modelId="{EC799240-F10D-4A55-8988-A3190514A437}" type="presOf" srcId="{7F0C7C49-7355-49E1-9A93-A95559BA4568}" destId="{ACF9392C-F481-49BD-A0FB-D0F45ECBE5DC}" srcOrd="0" destOrd="0" presId="urn:microsoft.com/office/officeart/2005/8/layout/orgChart1"/>
    <dgm:cxn modelId="{CF926B0B-A4F1-42D8-B0B3-D85A3F335921}" type="presOf" srcId="{676A95F2-558B-48EE-B57B-1F9463C8D955}" destId="{DB63680C-507D-4291-8417-61130C0515B1}" srcOrd="0" destOrd="0" presId="urn:microsoft.com/office/officeart/2005/8/layout/orgChart1"/>
    <dgm:cxn modelId="{4A6CD8F2-3357-42A6-AE6B-F436E994304B}" srcId="{31A349A9-5C2C-464E-B2CE-779ECED761ED}" destId="{39D7141A-E17D-4F36-AEBA-2E5309AB8945}" srcOrd="0" destOrd="0" parTransId="{4D2E5BC0-753D-43F7-A097-454F729E1EB9}" sibTransId="{C4E809FC-ADC1-4FBA-8303-04EF59FEF259}"/>
    <dgm:cxn modelId="{0FEF9AC1-7BE3-4070-B955-4D6AEB84C65B}" srcId="{39D7141A-E17D-4F36-AEBA-2E5309AB8945}" destId="{2C11E885-D95E-4924-8161-B04CEEE26828}" srcOrd="3" destOrd="0" parTransId="{04FDA163-375C-4916-A2D0-330FC5CF4805}" sibTransId="{B1BDD82B-0AF7-4515-BE76-E19F8A4B64F6}"/>
    <dgm:cxn modelId="{965324B6-9553-4160-BA39-5821A8A99A37}" type="presOf" srcId="{3D2BC439-07B5-46CA-A363-12D26158E019}" destId="{B0C2D944-AD54-4B1F-88DD-6DECBBECDE92}" srcOrd="0" destOrd="0" presId="urn:microsoft.com/office/officeart/2005/8/layout/orgChart1"/>
    <dgm:cxn modelId="{3C0565D6-885A-4334-85D3-9548C3C85580}" type="presOf" srcId="{39D7141A-E17D-4F36-AEBA-2E5309AB8945}" destId="{725BF281-0D54-42FC-AD48-A61DCAFF364A}" srcOrd="1" destOrd="0" presId="urn:microsoft.com/office/officeart/2005/8/layout/orgChart1"/>
    <dgm:cxn modelId="{F4D00705-6932-42AF-BB3C-8AEA9BF58020}" type="presOf" srcId="{8BC48CBF-AA78-4AE0-A8BA-47C2298951CB}" destId="{7671C38A-636F-4154-B98B-A54EC16A6589}" srcOrd="0" destOrd="0" presId="urn:microsoft.com/office/officeart/2005/8/layout/orgChart1"/>
    <dgm:cxn modelId="{B66EEC13-5025-49BF-AFF9-755AEC10FC8E}" srcId="{39D7141A-E17D-4F36-AEBA-2E5309AB8945}" destId="{D793F405-7577-4B49-AE3F-8FCB06CB4DEC}" srcOrd="0" destOrd="0" parTransId="{676A95F2-558B-48EE-B57B-1F9463C8D955}" sibTransId="{07425713-5CD9-487C-99D2-EED730CFFA48}"/>
    <dgm:cxn modelId="{8F3F52AC-2C4F-4B6C-8CFE-28ECC2DBBFD5}" type="presOf" srcId="{5BF32D1A-20E4-4A77-9885-4D5F39E0C4FD}" destId="{C9CC9A9F-5FC0-4C03-96FF-228F9259C30A}" srcOrd="0" destOrd="0" presId="urn:microsoft.com/office/officeart/2005/8/layout/orgChart1"/>
    <dgm:cxn modelId="{AA2355C5-CFF5-41C0-96BE-DF0D2A3C9A3B}" type="presOf" srcId="{D793F405-7577-4B49-AE3F-8FCB06CB4DEC}" destId="{0BD0C4C9-A680-4202-80E2-628885934CA4}" srcOrd="0" destOrd="0" presId="urn:microsoft.com/office/officeart/2005/8/layout/orgChart1"/>
    <dgm:cxn modelId="{D87F1008-9BE9-4443-990E-7B156F22DE49}" type="presOf" srcId="{2C11E885-D95E-4924-8161-B04CEEE26828}" destId="{7C7114B0-1E2D-4B43-9CE0-61B02D866474}" srcOrd="0" destOrd="0" presId="urn:microsoft.com/office/officeart/2005/8/layout/orgChart1"/>
    <dgm:cxn modelId="{DFE17508-19FA-4D3B-AEFA-0EB35D33E005}" type="presOf" srcId="{5BF32D1A-20E4-4A77-9885-4D5F39E0C4FD}" destId="{518AD1A7-678C-4288-8F0C-3AD171D52724}" srcOrd="1" destOrd="0" presId="urn:microsoft.com/office/officeart/2005/8/layout/orgChart1"/>
    <dgm:cxn modelId="{D18BF4A1-0EDC-4B4A-9514-F12A2B901AEF}" type="presOf" srcId="{9613C668-6414-42AA-88A8-B17E2C8D17BF}" destId="{78E3FD1A-E820-460E-B51A-DE7751B39022}" srcOrd="1" destOrd="0" presId="urn:microsoft.com/office/officeart/2005/8/layout/orgChart1"/>
    <dgm:cxn modelId="{99A08C50-2684-4547-859D-EEC838B94B9F}" srcId="{39D7141A-E17D-4F36-AEBA-2E5309AB8945}" destId="{5BF32D1A-20E4-4A77-9885-4D5F39E0C4FD}" srcOrd="2" destOrd="0" parTransId="{7F0C7C49-7355-49E1-9A93-A95559BA4568}" sibTransId="{F42CF201-E061-42E5-A6F3-AE5250B12034}"/>
    <dgm:cxn modelId="{265B7358-71F3-4DF9-B1F6-3634B5ACD4F5}" type="presOf" srcId="{D793F405-7577-4B49-AE3F-8FCB06CB4DEC}" destId="{AAF28987-8487-46A1-BE5B-C02212B992EE}" srcOrd="1" destOrd="0" presId="urn:microsoft.com/office/officeart/2005/8/layout/orgChart1"/>
    <dgm:cxn modelId="{D5ACED4C-7234-4151-ACB0-07C538ECE6AA}" type="presOf" srcId="{04FDA163-375C-4916-A2D0-330FC5CF4805}" destId="{39CBDF6F-3189-459C-8603-A07B9B4987DE}" srcOrd="0" destOrd="0" presId="urn:microsoft.com/office/officeart/2005/8/layout/orgChart1"/>
    <dgm:cxn modelId="{1C5538F9-62A1-4212-8052-1666F275852F}" type="presOf" srcId="{31A349A9-5C2C-464E-B2CE-779ECED761ED}" destId="{9570E6D6-CCC6-4F9C-82D0-8B9D3E3FF747}" srcOrd="0" destOrd="0" presId="urn:microsoft.com/office/officeart/2005/8/layout/orgChart1"/>
    <dgm:cxn modelId="{5D52D32F-C0A9-4ACE-9F8A-2DCBDEF1F128}" srcId="{39D7141A-E17D-4F36-AEBA-2E5309AB8945}" destId="{8BC48CBF-AA78-4AE0-A8BA-47C2298951CB}" srcOrd="1" destOrd="0" parTransId="{3D2BC439-07B5-46CA-A363-12D26158E019}" sibTransId="{C8FEF981-1E9D-49CB-8610-94362B8A0E3E}"/>
    <dgm:cxn modelId="{6873C2FF-F87E-476A-81D7-B1F59F6CF952}" srcId="{39D7141A-E17D-4F36-AEBA-2E5309AB8945}" destId="{9613C668-6414-42AA-88A8-B17E2C8D17BF}" srcOrd="4" destOrd="0" parTransId="{EC539A53-8229-47E5-80EF-878FFE663776}" sibTransId="{45B9B3C0-EDF1-40E6-94B9-FF310BE6431A}"/>
    <dgm:cxn modelId="{7A727DC3-5012-46C9-93B0-171D7BF50D5D}" type="presOf" srcId="{2C11E885-D95E-4924-8161-B04CEEE26828}" destId="{4FDBFED8-C5AC-48CC-9A60-6619BDF7A4A6}" srcOrd="1" destOrd="0" presId="urn:microsoft.com/office/officeart/2005/8/layout/orgChart1"/>
    <dgm:cxn modelId="{BAE4F110-D97D-4C15-A973-9B2143870F9E}" type="presParOf" srcId="{9570E6D6-CCC6-4F9C-82D0-8B9D3E3FF747}" destId="{6FA117FB-B977-48CC-B2A6-09A1F1815C5E}" srcOrd="0" destOrd="0" presId="urn:microsoft.com/office/officeart/2005/8/layout/orgChart1"/>
    <dgm:cxn modelId="{DBB736E0-CB38-44AF-8ACB-F42B69BBA2B6}" type="presParOf" srcId="{6FA117FB-B977-48CC-B2A6-09A1F1815C5E}" destId="{CD6A3C03-916B-42E0-BAC2-9D517275566D}" srcOrd="0" destOrd="0" presId="urn:microsoft.com/office/officeart/2005/8/layout/orgChart1"/>
    <dgm:cxn modelId="{E333671F-8774-4255-823D-F4518120EC04}" type="presParOf" srcId="{CD6A3C03-916B-42E0-BAC2-9D517275566D}" destId="{E2126D7B-FC2D-4C64-A415-CFBB4A259197}" srcOrd="0" destOrd="0" presId="urn:microsoft.com/office/officeart/2005/8/layout/orgChart1"/>
    <dgm:cxn modelId="{87B287CA-D06C-49FA-9306-0DCF2F20AF1D}" type="presParOf" srcId="{CD6A3C03-916B-42E0-BAC2-9D517275566D}" destId="{725BF281-0D54-42FC-AD48-A61DCAFF364A}" srcOrd="1" destOrd="0" presId="urn:microsoft.com/office/officeart/2005/8/layout/orgChart1"/>
    <dgm:cxn modelId="{75AFF11A-6841-4A6B-B8C8-44153F24F6D1}" type="presParOf" srcId="{6FA117FB-B977-48CC-B2A6-09A1F1815C5E}" destId="{45695B28-C54B-4BB8-8FF8-00AFD4AFCFAD}" srcOrd="1" destOrd="0" presId="urn:microsoft.com/office/officeart/2005/8/layout/orgChart1"/>
    <dgm:cxn modelId="{A872C75D-722C-4C52-9AAA-EEA92A741EDF}" type="presParOf" srcId="{45695B28-C54B-4BB8-8FF8-00AFD4AFCFAD}" destId="{DB63680C-507D-4291-8417-61130C0515B1}" srcOrd="0" destOrd="0" presId="urn:microsoft.com/office/officeart/2005/8/layout/orgChart1"/>
    <dgm:cxn modelId="{AC7B23C2-A67F-4923-833F-3F9C37AF6817}" type="presParOf" srcId="{45695B28-C54B-4BB8-8FF8-00AFD4AFCFAD}" destId="{3FDE4A51-3CED-4614-901F-B6B48770F06E}" srcOrd="1" destOrd="0" presId="urn:microsoft.com/office/officeart/2005/8/layout/orgChart1"/>
    <dgm:cxn modelId="{311F0459-AC34-470C-8C79-F76732A57E5B}" type="presParOf" srcId="{3FDE4A51-3CED-4614-901F-B6B48770F06E}" destId="{2FFCAD9D-0BA4-4552-ACD3-61D2CA5DCC7C}" srcOrd="0" destOrd="0" presId="urn:microsoft.com/office/officeart/2005/8/layout/orgChart1"/>
    <dgm:cxn modelId="{BA79F634-4E52-4D68-A853-6CBC74EA68D0}" type="presParOf" srcId="{2FFCAD9D-0BA4-4552-ACD3-61D2CA5DCC7C}" destId="{0BD0C4C9-A680-4202-80E2-628885934CA4}" srcOrd="0" destOrd="0" presId="urn:microsoft.com/office/officeart/2005/8/layout/orgChart1"/>
    <dgm:cxn modelId="{03BB8348-CFD6-47EE-964B-1C94A5A9AA38}" type="presParOf" srcId="{2FFCAD9D-0BA4-4552-ACD3-61D2CA5DCC7C}" destId="{AAF28987-8487-46A1-BE5B-C02212B992EE}" srcOrd="1" destOrd="0" presId="urn:microsoft.com/office/officeart/2005/8/layout/orgChart1"/>
    <dgm:cxn modelId="{BE9B060E-153E-4739-A23C-68C7FAC922FD}" type="presParOf" srcId="{3FDE4A51-3CED-4614-901F-B6B48770F06E}" destId="{CFE2A490-90E1-48D7-99DE-769E4990A4ED}" srcOrd="1" destOrd="0" presId="urn:microsoft.com/office/officeart/2005/8/layout/orgChart1"/>
    <dgm:cxn modelId="{434ADB78-7084-48AA-BAFD-1B99016F894B}" type="presParOf" srcId="{3FDE4A51-3CED-4614-901F-B6B48770F06E}" destId="{6B4DCCA2-1B7B-4073-91B4-FD159FB3E6EA}" srcOrd="2" destOrd="0" presId="urn:microsoft.com/office/officeart/2005/8/layout/orgChart1"/>
    <dgm:cxn modelId="{14A25A6B-4BE2-4FEE-BB3C-C7EBE8B1B015}" type="presParOf" srcId="{45695B28-C54B-4BB8-8FF8-00AFD4AFCFAD}" destId="{B0C2D944-AD54-4B1F-88DD-6DECBBECDE92}" srcOrd="2" destOrd="0" presId="urn:microsoft.com/office/officeart/2005/8/layout/orgChart1"/>
    <dgm:cxn modelId="{63F286CC-5ADF-4E62-88C3-32CCD5049126}" type="presParOf" srcId="{45695B28-C54B-4BB8-8FF8-00AFD4AFCFAD}" destId="{C15F25B1-485D-40F0-92CC-A1DB2C879B41}" srcOrd="3" destOrd="0" presId="urn:microsoft.com/office/officeart/2005/8/layout/orgChart1"/>
    <dgm:cxn modelId="{0D4C3E1E-C8E9-4257-B42E-9CB2BE5F428C}" type="presParOf" srcId="{C15F25B1-485D-40F0-92CC-A1DB2C879B41}" destId="{5090590B-B875-4485-9CE3-360BEA1B168B}" srcOrd="0" destOrd="0" presId="urn:microsoft.com/office/officeart/2005/8/layout/orgChart1"/>
    <dgm:cxn modelId="{5C8A75EE-E8B8-423D-80B3-FF326351760B}" type="presParOf" srcId="{5090590B-B875-4485-9CE3-360BEA1B168B}" destId="{7671C38A-636F-4154-B98B-A54EC16A6589}" srcOrd="0" destOrd="0" presId="urn:microsoft.com/office/officeart/2005/8/layout/orgChart1"/>
    <dgm:cxn modelId="{67A803C9-6541-46F9-855E-FB9886F772D4}" type="presParOf" srcId="{5090590B-B875-4485-9CE3-360BEA1B168B}" destId="{9A8FA53E-8398-4CD7-B95A-A5E18266F544}" srcOrd="1" destOrd="0" presId="urn:microsoft.com/office/officeart/2005/8/layout/orgChart1"/>
    <dgm:cxn modelId="{B60E2906-2F2E-476D-B577-5ABB75EF11BD}" type="presParOf" srcId="{C15F25B1-485D-40F0-92CC-A1DB2C879B41}" destId="{45A161FB-E302-4F5E-B022-C15BA9E5474A}" srcOrd="1" destOrd="0" presId="urn:microsoft.com/office/officeart/2005/8/layout/orgChart1"/>
    <dgm:cxn modelId="{4DA77927-0C73-4F78-B995-1E31D912B590}" type="presParOf" srcId="{C15F25B1-485D-40F0-92CC-A1DB2C879B41}" destId="{4C224431-EE27-485E-BD11-F990544FF62A}" srcOrd="2" destOrd="0" presId="urn:microsoft.com/office/officeart/2005/8/layout/orgChart1"/>
    <dgm:cxn modelId="{2E54A3C0-6F29-4F8B-8515-1A7C57163C59}" type="presParOf" srcId="{45695B28-C54B-4BB8-8FF8-00AFD4AFCFAD}" destId="{ACF9392C-F481-49BD-A0FB-D0F45ECBE5DC}" srcOrd="4" destOrd="0" presId="urn:microsoft.com/office/officeart/2005/8/layout/orgChart1"/>
    <dgm:cxn modelId="{AF66404F-9407-4B53-8F72-9D3F3B6802DD}" type="presParOf" srcId="{45695B28-C54B-4BB8-8FF8-00AFD4AFCFAD}" destId="{CC55D09F-77B5-4C71-8848-744697136A55}" srcOrd="5" destOrd="0" presId="urn:microsoft.com/office/officeart/2005/8/layout/orgChart1"/>
    <dgm:cxn modelId="{EC2762D8-1DAA-4BE4-A5A6-C17E095FC765}" type="presParOf" srcId="{CC55D09F-77B5-4C71-8848-744697136A55}" destId="{135FB308-A71F-4472-9AE1-36E47623B076}" srcOrd="0" destOrd="0" presId="urn:microsoft.com/office/officeart/2005/8/layout/orgChart1"/>
    <dgm:cxn modelId="{10CCB462-F7BA-48F0-8E54-B4763CD20D37}" type="presParOf" srcId="{135FB308-A71F-4472-9AE1-36E47623B076}" destId="{C9CC9A9F-5FC0-4C03-96FF-228F9259C30A}" srcOrd="0" destOrd="0" presId="urn:microsoft.com/office/officeart/2005/8/layout/orgChart1"/>
    <dgm:cxn modelId="{02C1DFB8-B3F6-4F6D-A84D-E707C0C5B4AE}" type="presParOf" srcId="{135FB308-A71F-4472-9AE1-36E47623B076}" destId="{518AD1A7-678C-4288-8F0C-3AD171D52724}" srcOrd="1" destOrd="0" presId="urn:microsoft.com/office/officeart/2005/8/layout/orgChart1"/>
    <dgm:cxn modelId="{F809F596-2937-4C3D-BAF7-22C1BEF836EB}" type="presParOf" srcId="{CC55D09F-77B5-4C71-8848-744697136A55}" destId="{7E1243CB-9376-48B7-A894-6F4B444051B0}" srcOrd="1" destOrd="0" presId="urn:microsoft.com/office/officeart/2005/8/layout/orgChart1"/>
    <dgm:cxn modelId="{1AD7CA3F-8917-46C1-A621-BE75560A78E4}" type="presParOf" srcId="{CC55D09F-77B5-4C71-8848-744697136A55}" destId="{0D58574F-45FE-4F6C-A73C-B9125B51718E}" srcOrd="2" destOrd="0" presId="urn:microsoft.com/office/officeart/2005/8/layout/orgChart1"/>
    <dgm:cxn modelId="{C8C91D96-5F1A-4620-9889-904C6AA4D685}" type="presParOf" srcId="{45695B28-C54B-4BB8-8FF8-00AFD4AFCFAD}" destId="{39CBDF6F-3189-459C-8603-A07B9B4987DE}" srcOrd="6" destOrd="0" presId="urn:microsoft.com/office/officeart/2005/8/layout/orgChart1"/>
    <dgm:cxn modelId="{4D590EE5-1CB1-443D-9225-30AB60A6E039}" type="presParOf" srcId="{45695B28-C54B-4BB8-8FF8-00AFD4AFCFAD}" destId="{3FE41A29-B3CA-46CA-8DA9-BD8D2796EB5D}" srcOrd="7" destOrd="0" presId="urn:microsoft.com/office/officeart/2005/8/layout/orgChart1"/>
    <dgm:cxn modelId="{63B1C251-512D-46A3-A10B-CD5F3F67F68E}" type="presParOf" srcId="{3FE41A29-B3CA-46CA-8DA9-BD8D2796EB5D}" destId="{60EAAFD7-1825-4046-ABF3-3FC305566577}" srcOrd="0" destOrd="0" presId="urn:microsoft.com/office/officeart/2005/8/layout/orgChart1"/>
    <dgm:cxn modelId="{6741AA6A-E179-466B-BC37-08C71B1D125F}" type="presParOf" srcId="{60EAAFD7-1825-4046-ABF3-3FC305566577}" destId="{7C7114B0-1E2D-4B43-9CE0-61B02D866474}" srcOrd="0" destOrd="0" presId="urn:microsoft.com/office/officeart/2005/8/layout/orgChart1"/>
    <dgm:cxn modelId="{EE2DCE29-9589-4DE9-BF36-12FBABB9948E}" type="presParOf" srcId="{60EAAFD7-1825-4046-ABF3-3FC305566577}" destId="{4FDBFED8-C5AC-48CC-9A60-6619BDF7A4A6}" srcOrd="1" destOrd="0" presId="urn:microsoft.com/office/officeart/2005/8/layout/orgChart1"/>
    <dgm:cxn modelId="{8F458E33-AA51-4BA0-9D76-27F45CED40FB}" type="presParOf" srcId="{3FE41A29-B3CA-46CA-8DA9-BD8D2796EB5D}" destId="{9D85481D-B250-44DB-B652-2768F1E733FA}" srcOrd="1" destOrd="0" presId="urn:microsoft.com/office/officeart/2005/8/layout/orgChart1"/>
    <dgm:cxn modelId="{AC98BD5B-F513-4EB3-A161-6911C79F3038}" type="presParOf" srcId="{3FE41A29-B3CA-46CA-8DA9-BD8D2796EB5D}" destId="{DB626AB9-FBEF-437F-8E8F-1CAE739929E7}" srcOrd="2" destOrd="0" presId="urn:microsoft.com/office/officeart/2005/8/layout/orgChart1"/>
    <dgm:cxn modelId="{09A5204F-D6B2-4505-BCA4-6868EF5F801B}" type="presParOf" srcId="{45695B28-C54B-4BB8-8FF8-00AFD4AFCFAD}" destId="{D2FD5105-BF7A-4C2E-AE5C-58A377E4A6DA}" srcOrd="8" destOrd="0" presId="urn:microsoft.com/office/officeart/2005/8/layout/orgChart1"/>
    <dgm:cxn modelId="{00D50F22-6A28-4CD3-A207-155108D8FF5C}" type="presParOf" srcId="{45695B28-C54B-4BB8-8FF8-00AFD4AFCFAD}" destId="{863723F6-8E3A-4397-BC88-DA1CC0573527}" srcOrd="9" destOrd="0" presId="urn:microsoft.com/office/officeart/2005/8/layout/orgChart1"/>
    <dgm:cxn modelId="{42FD0832-C9B9-4AA5-99F6-0E2BB99CE27D}" type="presParOf" srcId="{863723F6-8E3A-4397-BC88-DA1CC0573527}" destId="{37189EBF-DCAB-4F6E-8043-2EF2A99CCB2D}" srcOrd="0" destOrd="0" presId="urn:microsoft.com/office/officeart/2005/8/layout/orgChart1"/>
    <dgm:cxn modelId="{DBDA9D99-F901-4758-AE37-B442CECCF51A}" type="presParOf" srcId="{37189EBF-DCAB-4F6E-8043-2EF2A99CCB2D}" destId="{293BB6BF-E167-4C8E-948B-E01CE429863B}" srcOrd="0" destOrd="0" presId="urn:microsoft.com/office/officeart/2005/8/layout/orgChart1"/>
    <dgm:cxn modelId="{0293C0FF-02CA-4625-BD93-65871E01B9A1}" type="presParOf" srcId="{37189EBF-DCAB-4F6E-8043-2EF2A99CCB2D}" destId="{78E3FD1A-E820-460E-B51A-DE7751B39022}" srcOrd="1" destOrd="0" presId="urn:microsoft.com/office/officeart/2005/8/layout/orgChart1"/>
    <dgm:cxn modelId="{C541BF3D-95B1-4615-8A14-AAC01DA6F916}" type="presParOf" srcId="{863723F6-8E3A-4397-BC88-DA1CC0573527}" destId="{DB9F1352-0434-417A-8377-A11D0E522C0E}" srcOrd="1" destOrd="0" presId="urn:microsoft.com/office/officeart/2005/8/layout/orgChart1"/>
    <dgm:cxn modelId="{4191A8E6-95F7-45A0-8377-3A23CB72EF5B}" type="presParOf" srcId="{863723F6-8E3A-4397-BC88-DA1CC0573527}" destId="{75098ABB-78F1-4C3F-9B26-54B2409DEBB8}" srcOrd="2" destOrd="0" presId="urn:microsoft.com/office/officeart/2005/8/layout/orgChart1"/>
    <dgm:cxn modelId="{65BD6534-F6DA-4275-9C52-009375ACA41D}" type="presParOf" srcId="{6FA117FB-B977-48CC-B2A6-09A1F1815C5E}" destId="{9A76CDB3-6B6A-402B-BD2D-BD4EB2FC9CE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6A707F-F45F-4C52-9379-07DCE20E4D4B}">
      <dsp:nvSpPr>
        <dsp:cNvPr id="0" name=""/>
        <dsp:cNvSpPr/>
      </dsp:nvSpPr>
      <dsp:spPr>
        <a:xfrm>
          <a:off x="3746499" y="1025236"/>
          <a:ext cx="3104444" cy="269393"/>
        </a:xfrm>
        <a:custGeom>
          <a:avLst/>
          <a:gdLst/>
          <a:ahLst/>
          <a:cxnLst/>
          <a:rect l="0" t="0" r="0" b="0"/>
          <a:pathLst>
            <a:path>
              <a:moveTo>
                <a:pt x="0" y="0"/>
              </a:moveTo>
              <a:lnTo>
                <a:pt x="0" y="134696"/>
              </a:lnTo>
              <a:lnTo>
                <a:pt x="3104444" y="134696"/>
              </a:lnTo>
              <a:lnTo>
                <a:pt x="3104444" y="269393"/>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260AA63-6926-4E69-BEEA-C5312A7BB04B}">
      <dsp:nvSpPr>
        <dsp:cNvPr id="0" name=""/>
        <dsp:cNvSpPr/>
      </dsp:nvSpPr>
      <dsp:spPr>
        <a:xfrm>
          <a:off x="3746499" y="1025236"/>
          <a:ext cx="1552222" cy="269393"/>
        </a:xfrm>
        <a:custGeom>
          <a:avLst/>
          <a:gdLst/>
          <a:ahLst/>
          <a:cxnLst/>
          <a:rect l="0" t="0" r="0" b="0"/>
          <a:pathLst>
            <a:path>
              <a:moveTo>
                <a:pt x="0" y="0"/>
              </a:moveTo>
              <a:lnTo>
                <a:pt x="0" y="134696"/>
              </a:lnTo>
              <a:lnTo>
                <a:pt x="1552222" y="134696"/>
              </a:lnTo>
              <a:lnTo>
                <a:pt x="1552222" y="269393"/>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7E05B26-16AD-4B56-9908-AC4237F6102A}">
      <dsp:nvSpPr>
        <dsp:cNvPr id="0" name=""/>
        <dsp:cNvSpPr/>
      </dsp:nvSpPr>
      <dsp:spPr>
        <a:xfrm>
          <a:off x="3700779" y="1025236"/>
          <a:ext cx="91440" cy="269393"/>
        </a:xfrm>
        <a:custGeom>
          <a:avLst/>
          <a:gdLst/>
          <a:ahLst/>
          <a:cxnLst/>
          <a:rect l="0" t="0" r="0" b="0"/>
          <a:pathLst>
            <a:path>
              <a:moveTo>
                <a:pt x="45720" y="0"/>
              </a:moveTo>
              <a:lnTo>
                <a:pt x="45720" y="269393"/>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72E9B67-956D-43A4-9089-257930039833}">
      <dsp:nvSpPr>
        <dsp:cNvPr id="0" name=""/>
        <dsp:cNvSpPr/>
      </dsp:nvSpPr>
      <dsp:spPr>
        <a:xfrm>
          <a:off x="2194277" y="1025236"/>
          <a:ext cx="1552222" cy="269393"/>
        </a:xfrm>
        <a:custGeom>
          <a:avLst/>
          <a:gdLst/>
          <a:ahLst/>
          <a:cxnLst/>
          <a:rect l="0" t="0" r="0" b="0"/>
          <a:pathLst>
            <a:path>
              <a:moveTo>
                <a:pt x="1552222" y="0"/>
              </a:moveTo>
              <a:lnTo>
                <a:pt x="1552222" y="134696"/>
              </a:lnTo>
              <a:lnTo>
                <a:pt x="0" y="134696"/>
              </a:lnTo>
              <a:lnTo>
                <a:pt x="0" y="269393"/>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7FDC10C-EC77-41E2-A08D-2DADC85FF25F}">
      <dsp:nvSpPr>
        <dsp:cNvPr id="0" name=""/>
        <dsp:cNvSpPr/>
      </dsp:nvSpPr>
      <dsp:spPr>
        <a:xfrm>
          <a:off x="642054" y="1025236"/>
          <a:ext cx="3104444" cy="269393"/>
        </a:xfrm>
        <a:custGeom>
          <a:avLst/>
          <a:gdLst/>
          <a:ahLst/>
          <a:cxnLst/>
          <a:rect l="0" t="0" r="0" b="0"/>
          <a:pathLst>
            <a:path>
              <a:moveTo>
                <a:pt x="3104444" y="0"/>
              </a:moveTo>
              <a:lnTo>
                <a:pt x="3104444" y="134696"/>
              </a:lnTo>
              <a:lnTo>
                <a:pt x="0" y="134696"/>
              </a:lnTo>
              <a:lnTo>
                <a:pt x="0" y="269393"/>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454BD21-9BDE-4F09-B714-EE6734890CFB}">
      <dsp:nvSpPr>
        <dsp:cNvPr id="0" name=""/>
        <dsp:cNvSpPr/>
      </dsp:nvSpPr>
      <dsp:spPr>
        <a:xfrm>
          <a:off x="3105085" y="383822"/>
          <a:ext cx="1282828" cy="641414"/>
        </a:xfrm>
        <a:prstGeom prst="rect">
          <a:avLst/>
        </a:prstGeom>
        <a:solidFill>
          <a:schemeClr val="accent1">
            <a:shade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CL" sz="1400" kern="1200"/>
            <a:t>Tren</a:t>
          </a:r>
          <a:endParaRPr lang="es-CL" sz="1400" kern="1200" dirty="0"/>
        </a:p>
      </dsp:txBody>
      <dsp:txXfrm>
        <a:off x="3105085" y="383822"/>
        <a:ext cx="1282828" cy="641414"/>
      </dsp:txXfrm>
    </dsp:sp>
    <dsp:sp modelId="{EC6A6843-73C2-49EA-A0CE-DC36C81EB4A5}">
      <dsp:nvSpPr>
        <dsp:cNvPr id="0" name=""/>
        <dsp:cNvSpPr/>
      </dsp:nvSpPr>
      <dsp:spPr>
        <a:xfrm>
          <a:off x="640" y="1294630"/>
          <a:ext cx="1282828" cy="641414"/>
        </a:xfrm>
        <a:prstGeom prst="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CL" sz="1400" kern="1200"/>
            <a:t>Sistema de tracción</a:t>
          </a:r>
          <a:endParaRPr lang="es-CL" sz="1400" kern="1200" dirty="0"/>
        </a:p>
      </dsp:txBody>
      <dsp:txXfrm>
        <a:off x="640" y="1294630"/>
        <a:ext cx="1282828" cy="641414"/>
      </dsp:txXfrm>
    </dsp:sp>
    <dsp:sp modelId="{85643EEB-95E7-4264-820B-BD3B7880295D}">
      <dsp:nvSpPr>
        <dsp:cNvPr id="0" name=""/>
        <dsp:cNvSpPr/>
      </dsp:nvSpPr>
      <dsp:spPr>
        <a:xfrm>
          <a:off x="1552862" y="1294630"/>
          <a:ext cx="1282828" cy="641414"/>
        </a:xfrm>
        <a:prstGeom prst="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CL" sz="1400" kern="1200"/>
            <a:t>Sistema de suministro de energía</a:t>
          </a:r>
          <a:endParaRPr lang="es-CL" sz="1400" kern="1200" dirty="0"/>
        </a:p>
      </dsp:txBody>
      <dsp:txXfrm>
        <a:off x="1552862" y="1294630"/>
        <a:ext cx="1282828" cy="641414"/>
      </dsp:txXfrm>
    </dsp:sp>
    <dsp:sp modelId="{63FAD5F8-6991-4B9D-BB1F-2069C38563EF}">
      <dsp:nvSpPr>
        <dsp:cNvPr id="0" name=""/>
        <dsp:cNvSpPr/>
      </dsp:nvSpPr>
      <dsp:spPr>
        <a:xfrm>
          <a:off x="3105085" y="1294630"/>
          <a:ext cx="1282828" cy="641414"/>
        </a:xfrm>
        <a:prstGeom prst="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CL" sz="1400" kern="1200"/>
            <a:t>Sistema de control de comandos</a:t>
          </a:r>
          <a:endParaRPr lang="es-CL" sz="1400" kern="1200" dirty="0"/>
        </a:p>
      </dsp:txBody>
      <dsp:txXfrm>
        <a:off x="3105085" y="1294630"/>
        <a:ext cx="1282828" cy="641414"/>
      </dsp:txXfrm>
    </dsp:sp>
    <dsp:sp modelId="{7FF05106-1EE0-4FBA-9039-CE1CDB2F9B4A}">
      <dsp:nvSpPr>
        <dsp:cNvPr id="0" name=""/>
        <dsp:cNvSpPr/>
      </dsp:nvSpPr>
      <dsp:spPr>
        <a:xfrm>
          <a:off x="4657307" y="1294630"/>
          <a:ext cx="1282828" cy="641414"/>
        </a:xfrm>
        <a:prstGeom prst="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CL" sz="1400" kern="1200"/>
            <a:t>Puertas</a:t>
          </a:r>
          <a:endParaRPr lang="es-CL" sz="1400" kern="1200" dirty="0"/>
        </a:p>
      </dsp:txBody>
      <dsp:txXfrm>
        <a:off x="4657307" y="1294630"/>
        <a:ext cx="1282828" cy="641414"/>
      </dsp:txXfrm>
    </dsp:sp>
    <dsp:sp modelId="{29CADAF7-E6F7-40F6-90AA-FE10671D2101}">
      <dsp:nvSpPr>
        <dsp:cNvPr id="0" name=""/>
        <dsp:cNvSpPr/>
      </dsp:nvSpPr>
      <dsp:spPr>
        <a:xfrm>
          <a:off x="6209530" y="1294630"/>
          <a:ext cx="1282828" cy="641414"/>
        </a:xfrm>
        <a:prstGeom prst="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CL" sz="1400" kern="1200"/>
            <a:t>Otros componentes</a:t>
          </a:r>
          <a:endParaRPr lang="es-CL" sz="1400" kern="1200" dirty="0"/>
        </a:p>
      </dsp:txBody>
      <dsp:txXfrm>
        <a:off x="6209530" y="1294630"/>
        <a:ext cx="1282828" cy="6414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3D628C-5CA7-463B-A421-EEBF938449BB}">
      <dsp:nvSpPr>
        <dsp:cNvPr id="0" name=""/>
        <dsp:cNvSpPr/>
      </dsp:nvSpPr>
      <dsp:spPr>
        <a:xfrm>
          <a:off x="4529539" y="2089412"/>
          <a:ext cx="258932" cy="1237205"/>
        </a:xfrm>
        <a:custGeom>
          <a:avLst/>
          <a:gdLst/>
          <a:ahLst/>
          <a:cxnLst/>
          <a:rect l="0" t="0" r="0" b="0"/>
          <a:pathLst>
            <a:path>
              <a:moveTo>
                <a:pt x="0" y="0"/>
              </a:moveTo>
              <a:lnTo>
                <a:pt x="0" y="1237205"/>
              </a:lnTo>
              <a:lnTo>
                <a:pt x="258932" y="1237205"/>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BF16CFD-D02C-4753-9358-5409FF5096BC}">
      <dsp:nvSpPr>
        <dsp:cNvPr id="0" name=""/>
        <dsp:cNvSpPr/>
      </dsp:nvSpPr>
      <dsp:spPr>
        <a:xfrm>
          <a:off x="3871264" y="863799"/>
          <a:ext cx="1348761" cy="362505"/>
        </a:xfrm>
        <a:custGeom>
          <a:avLst/>
          <a:gdLst/>
          <a:ahLst/>
          <a:cxnLst/>
          <a:rect l="0" t="0" r="0" b="0"/>
          <a:pathLst>
            <a:path>
              <a:moveTo>
                <a:pt x="0" y="0"/>
              </a:moveTo>
              <a:lnTo>
                <a:pt x="0" y="181252"/>
              </a:lnTo>
              <a:lnTo>
                <a:pt x="1348761" y="181252"/>
              </a:lnTo>
              <a:lnTo>
                <a:pt x="1348761" y="362505"/>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8CD13FD-5487-4688-AF87-B67EA672EDDF}">
      <dsp:nvSpPr>
        <dsp:cNvPr id="0" name=""/>
        <dsp:cNvSpPr/>
      </dsp:nvSpPr>
      <dsp:spPr>
        <a:xfrm>
          <a:off x="1832016" y="2089412"/>
          <a:ext cx="258932" cy="1236851"/>
        </a:xfrm>
        <a:custGeom>
          <a:avLst/>
          <a:gdLst/>
          <a:ahLst/>
          <a:cxnLst/>
          <a:rect l="0" t="0" r="0" b="0"/>
          <a:pathLst>
            <a:path>
              <a:moveTo>
                <a:pt x="0" y="0"/>
              </a:moveTo>
              <a:lnTo>
                <a:pt x="0" y="1236851"/>
              </a:lnTo>
              <a:lnTo>
                <a:pt x="258932" y="1236851"/>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602EED3-FFE5-4B94-AD44-EDBF66D7C9C6}">
      <dsp:nvSpPr>
        <dsp:cNvPr id="0" name=""/>
        <dsp:cNvSpPr/>
      </dsp:nvSpPr>
      <dsp:spPr>
        <a:xfrm>
          <a:off x="2522502" y="863799"/>
          <a:ext cx="1348761" cy="362505"/>
        </a:xfrm>
        <a:custGeom>
          <a:avLst/>
          <a:gdLst/>
          <a:ahLst/>
          <a:cxnLst/>
          <a:rect l="0" t="0" r="0" b="0"/>
          <a:pathLst>
            <a:path>
              <a:moveTo>
                <a:pt x="1348761" y="0"/>
              </a:moveTo>
              <a:lnTo>
                <a:pt x="1348761" y="181252"/>
              </a:lnTo>
              <a:lnTo>
                <a:pt x="0" y="181252"/>
              </a:lnTo>
              <a:lnTo>
                <a:pt x="0" y="362505"/>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C20BD1C-DE64-44F9-9083-7B6E595D54BA}">
      <dsp:nvSpPr>
        <dsp:cNvPr id="0" name=""/>
        <dsp:cNvSpPr/>
      </dsp:nvSpPr>
      <dsp:spPr>
        <a:xfrm>
          <a:off x="3008156" y="691"/>
          <a:ext cx="1726216" cy="86310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dirty="0" smtClean="0"/>
            <a:t>Técnicas de reducción de dimensión</a:t>
          </a:r>
          <a:endParaRPr lang="es-ES" sz="1800" kern="1200" dirty="0"/>
        </a:p>
      </dsp:txBody>
      <dsp:txXfrm>
        <a:off x="3008156" y="691"/>
        <a:ext cx="1726216" cy="863108"/>
      </dsp:txXfrm>
    </dsp:sp>
    <dsp:sp modelId="{2EC137EB-CBEE-43CE-B08C-35BF670BEAD2}">
      <dsp:nvSpPr>
        <dsp:cNvPr id="0" name=""/>
        <dsp:cNvSpPr/>
      </dsp:nvSpPr>
      <dsp:spPr>
        <a:xfrm>
          <a:off x="1659394" y="1226304"/>
          <a:ext cx="1726216" cy="86310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dirty="0" smtClean="0"/>
            <a:t>Selección de parámetros</a:t>
          </a:r>
          <a:endParaRPr lang="es-ES" sz="1800" kern="1200" dirty="0"/>
        </a:p>
      </dsp:txBody>
      <dsp:txXfrm>
        <a:off x="1659394" y="1226304"/>
        <a:ext cx="1726216" cy="863108"/>
      </dsp:txXfrm>
    </dsp:sp>
    <dsp:sp modelId="{09925811-EA58-4CAD-A6BA-7062320A6483}">
      <dsp:nvSpPr>
        <dsp:cNvPr id="0" name=""/>
        <dsp:cNvSpPr/>
      </dsp:nvSpPr>
      <dsp:spPr>
        <a:xfrm>
          <a:off x="2090948" y="2451918"/>
          <a:ext cx="2335018" cy="1748691"/>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s-ES" sz="1800" kern="1200" dirty="0" smtClean="0">
              <a:sym typeface="Symbol" panose="05050102010706020507" pitchFamily="18" charset="2"/>
            </a:rPr>
            <a:t> </a:t>
          </a:r>
          <a:r>
            <a:rPr lang="es-ES" sz="1800" kern="1200" dirty="0" smtClean="0"/>
            <a:t>Razón de valor faltante</a:t>
          </a:r>
        </a:p>
        <a:p>
          <a:pPr lvl="0" algn="l" defTabSz="800100">
            <a:lnSpc>
              <a:spcPct val="90000"/>
            </a:lnSpc>
            <a:spcBef>
              <a:spcPct val="0"/>
            </a:spcBef>
            <a:spcAft>
              <a:spcPct val="35000"/>
            </a:spcAft>
          </a:pPr>
          <a:r>
            <a:rPr lang="es-ES" sz="1800" kern="1200" dirty="0" smtClean="0">
              <a:sym typeface="Symbol" panose="05050102010706020507" pitchFamily="18" charset="2"/>
            </a:rPr>
            <a:t> </a:t>
          </a:r>
          <a:r>
            <a:rPr lang="es-ES" sz="1800" kern="1200" dirty="0" smtClean="0"/>
            <a:t>Filtro de baja varianza</a:t>
          </a:r>
        </a:p>
        <a:p>
          <a:pPr lvl="0" algn="l" defTabSz="800100">
            <a:lnSpc>
              <a:spcPct val="90000"/>
            </a:lnSpc>
            <a:spcBef>
              <a:spcPct val="0"/>
            </a:spcBef>
            <a:spcAft>
              <a:spcPct val="35000"/>
            </a:spcAft>
          </a:pPr>
          <a:r>
            <a:rPr lang="es-ES" sz="1800" kern="1200" dirty="0" smtClean="0">
              <a:sym typeface="Symbol" panose="05050102010706020507" pitchFamily="18" charset="2"/>
            </a:rPr>
            <a:t> </a:t>
          </a:r>
          <a:r>
            <a:rPr lang="es-ES" sz="1800" kern="1200" dirty="0" smtClean="0"/>
            <a:t>Filtro de alta correlación</a:t>
          </a:r>
        </a:p>
        <a:p>
          <a:pPr lvl="0" algn="l" defTabSz="800100">
            <a:lnSpc>
              <a:spcPct val="90000"/>
            </a:lnSpc>
            <a:spcBef>
              <a:spcPct val="0"/>
            </a:spcBef>
            <a:spcAft>
              <a:spcPct val="35000"/>
            </a:spcAft>
          </a:pPr>
          <a:endParaRPr lang="es-ES" sz="1800" kern="1200" dirty="0"/>
        </a:p>
      </dsp:txBody>
      <dsp:txXfrm>
        <a:off x="2090948" y="2451918"/>
        <a:ext cx="2335018" cy="1748691"/>
      </dsp:txXfrm>
    </dsp:sp>
    <dsp:sp modelId="{2A1CCC99-4736-4330-9A01-D686E6ACD1FB}">
      <dsp:nvSpPr>
        <dsp:cNvPr id="0" name=""/>
        <dsp:cNvSpPr/>
      </dsp:nvSpPr>
      <dsp:spPr>
        <a:xfrm>
          <a:off x="4356918" y="1226304"/>
          <a:ext cx="1726216" cy="86310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dirty="0" smtClean="0"/>
            <a:t>Extracción de parámetros</a:t>
          </a:r>
          <a:endParaRPr lang="es-ES" sz="1800" kern="1200" dirty="0"/>
        </a:p>
      </dsp:txBody>
      <dsp:txXfrm>
        <a:off x="4356918" y="1226304"/>
        <a:ext cx="1726216" cy="863108"/>
      </dsp:txXfrm>
    </dsp:sp>
    <dsp:sp modelId="{BB006649-B3C2-441A-AD37-5097A37E60E3}">
      <dsp:nvSpPr>
        <dsp:cNvPr id="0" name=""/>
        <dsp:cNvSpPr/>
      </dsp:nvSpPr>
      <dsp:spPr>
        <a:xfrm>
          <a:off x="4788472" y="2451918"/>
          <a:ext cx="1726216" cy="1749399"/>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s-ES" sz="1800" kern="1200" dirty="0" smtClean="0">
              <a:sym typeface="Symbol" panose="05050102010706020507" pitchFamily="18" charset="2"/>
            </a:rPr>
            <a:t> </a:t>
          </a:r>
          <a:r>
            <a:rPr lang="es-ES" sz="1800" kern="1200" dirty="0" smtClean="0"/>
            <a:t>PCA</a:t>
          </a:r>
        </a:p>
        <a:p>
          <a:pPr lvl="0" algn="l" defTabSz="800100">
            <a:lnSpc>
              <a:spcPct val="90000"/>
            </a:lnSpc>
            <a:spcBef>
              <a:spcPct val="0"/>
            </a:spcBef>
            <a:spcAft>
              <a:spcPct val="35000"/>
            </a:spcAft>
          </a:pPr>
          <a:r>
            <a:rPr lang="es-ES" sz="1800" kern="1200" dirty="0" smtClean="0">
              <a:sym typeface="Symbol" panose="05050102010706020507" pitchFamily="18" charset="2"/>
            </a:rPr>
            <a:t> </a:t>
          </a:r>
          <a:r>
            <a:rPr lang="es-ES" sz="1800" kern="1200" dirty="0" err="1" smtClean="0"/>
            <a:t>Kernel</a:t>
          </a:r>
          <a:r>
            <a:rPr lang="es-ES" sz="1800" kern="1200" dirty="0" smtClean="0"/>
            <a:t> PCA</a:t>
          </a:r>
        </a:p>
      </dsp:txBody>
      <dsp:txXfrm>
        <a:off x="4788472" y="2451918"/>
        <a:ext cx="1726216" cy="17493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FD5105-BF7A-4C2E-AE5C-58A377E4A6DA}">
      <dsp:nvSpPr>
        <dsp:cNvPr id="0" name=""/>
        <dsp:cNvSpPr/>
      </dsp:nvSpPr>
      <dsp:spPr>
        <a:xfrm>
          <a:off x="4132729" y="1674240"/>
          <a:ext cx="3424484" cy="297166"/>
        </a:xfrm>
        <a:custGeom>
          <a:avLst/>
          <a:gdLst/>
          <a:ahLst/>
          <a:cxnLst/>
          <a:rect l="0" t="0" r="0" b="0"/>
          <a:pathLst>
            <a:path>
              <a:moveTo>
                <a:pt x="0" y="0"/>
              </a:moveTo>
              <a:lnTo>
                <a:pt x="0" y="148583"/>
              </a:lnTo>
              <a:lnTo>
                <a:pt x="3424484" y="148583"/>
              </a:lnTo>
              <a:lnTo>
                <a:pt x="3424484" y="297166"/>
              </a:lnTo>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9CBDF6F-3189-459C-8603-A07B9B4987DE}">
      <dsp:nvSpPr>
        <dsp:cNvPr id="0" name=""/>
        <dsp:cNvSpPr/>
      </dsp:nvSpPr>
      <dsp:spPr>
        <a:xfrm>
          <a:off x="4132729" y="1674240"/>
          <a:ext cx="1712242" cy="297166"/>
        </a:xfrm>
        <a:custGeom>
          <a:avLst/>
          <a:gdLst/>
          <a:ahLst/>
          <a:cxnLst/>
          <a:rect l="0" t="0" r="0" b="0"/>
          <a:pathLst>
            <a:path>
              <a:moveTo>
                <a:pt x="0" y="0"/>
              </a:moveTo>
              <a:lnTo>
                <a:pt x="0" y="148583"/>
              </a:lnTo>
              <a:lnTo>
                <a:pt x="1712242" y="148583"/>
              </a:lnTo>
              <a:lnTo>
                <a:pt x="1712242" y="297166"/>
              </a:lnTo>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CF9392C-F481-49BD-A0FB-D0F45ECBE5DC}">
      <dsp:nvSpPr>
        <dsp:cNvPr id="0" name=""/>
        <dsp:cNvSpPr/>
      </dsp:nvSpPr>
      <dsp:spPr>
        <a:xfrm>
          <a:off x="4087009" y="1674240"/>
          <a:ext cx="91440" cy="297166"/>
        </a:xfrm>
        <a:custGeom>
          <a:avLst/>
          <a:gdLst/>
          <a:ahLst/>
          <a:cxnLst/>
          <a:rect l="0" t="0" r="0" b="0"/>
          <a:pathLst>
            <a:path>
              <a:moveTo>
                <a:pt x="45720" y="0"/>
              </a:moveTo>
              <a:lnTo>
                <a:pt x="45720" y="297166"/>
              </a:lnTo>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0C2D944-AD54-4B1F-88DD-6DECBBECDE92}">
      <dsp:nvSpPr>
        <dsp:cNvPr id="0" name=""/>
        <dsp:cNvSpPr/>
      </dsp:nvSpPr>
      <dsp:spPr>
        <a:xfrm>
          <a:off x="2420486" y="1674240"/>
          <a:ext cx="1712242" cy="297166"/>
        </a:xfrm>
        <a:custGeom>
          <a:avLst/>
          <a:gdLst/>
          <a:ahLst/>
          <a:cxnLst/>
          <a:rect l="0" t="0" r="0" b="0"/>
          <a:pathLst>
            <a:path>
              <a:moveTo>
                <a:pt x="1712242" y="0"/>
              </a:moveTo>
              <a:lnTo>
                <a:pt x="1712242" y="148583"/>
              </a:lnTo>
              <a:lnTo>
                <a:pt x="0" y="148583"/>
              </a:lnTo>
              <a:lnTo>
                <a:pt x="0" y="297166"/>
              </a:lnTo>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B63680C-507D-4291-8417-61130C0515B1}">
      <dsp:nvSpPr>
        <dsp:cNvPr id="0" name=""/>
        <dsp:cNvSpPr/>
      </dsp:nvSpPr>
      <dsp:spPr>
        <a:xfrm>
          <a:off x="708244" y="1674240"/>
          <a:ext cx="3424484" cy="297166"/>
        </a:xfrm>
        <a:custGeom>
          <a:avLst/>
          <a:gdLst/>
          <a:ahLst/>
          <a:cxnLst/>
          <a:rect l="0" t="0" r="0" b="0"/>
          <a:pathLst>
            <a:path>
              <a:moveTo>
                <a:pt x="3424484" y="0"/>
              </a:moveTo>
              <a:lnTo>
                <a:pt x="3424484" y="148583"/>
              </a:lnTo>
              <a:lnTo>
                <a:pt x="0" y="148583"/>
              </a:lnTo>
              <a:lnTo>
                <a:pt x="0" y="297166"/>
              </a:lnTo>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2126D7B-FC2D-4C64-A415-CFBB4A259197}">
      <dsp:nvSpPr>
        <dsp:cNvPr id="0" name=""/>
        <dsp:cNvSpPr/>
      </dsp:nvSpPr>
      <dsp:spPr>
        <a:xfrm>
          <a:off x="3425190" y="966702"/>
          <a:ext cx="1415076" cy="70753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smtClean="0"/>
            <a:t>Métodos de detección de anomalías</a:t>
          </a:r>
          <a:endParaRPr lang="es-ES" sz="1600" kern="1200" dirty="0"/>
        </a:p>
      </dsp:txBody>
      <dsp:txXfrm>
        <a:off x="3425190" y="966702"/>
        <a:ext cx="1415076" cy="707538"/>
      </dsp:txXfrm>
    </dsp:sp>
    <dsp:sp modelId="{0BD0C4C9-A680-4202-80E2-628885934CA4}">
      <dsp:nvSpPr>
        <dsp:cNvPr id="0" name=""/>
        <dsp:cNvSpPr/>
      </dsp:nvSpPr>
      <dsp:spPr>
        <a:xfrm>
          <a:off x="706" y="1971407"/>
          <a:ext cx="1415076" cy="707538"/>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smtClean="0"/>
            <a:t>Métodos estadísticos</a:t>
          </a:r>
          <a:endParaRPr lang="es-ES" sz="1600" kern="1200" dirty="0"/>
        </a:p>
      </dsp:txBody>
      <dsp:txXfrm>
        <a:off x="706" y="1971407"/>
        <a:ext cx="1415076" cy="707538"/>
      </dsp:txXfrm>
    </dsp:sp>
    <dsp:sp modelId="{7671C38A-636F-4154-B98B-A54EC16A6589}">
      <dsp:nvSpPr>
        <dsp:cNvPr id="0" name=""/>
        <dsp:cNvSpPr/>
      </dsp:nvSpPr>
      <dsp:spPr>
        <a:xfrm>
          <a:off x="1712948" y="1971407"/>
          <a:ext cx="1415076" cy="707538"/>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smtClean="0"/>
            <a:t>Métodos basados en el dominio</a:t>
          </a:r>
          <a:endParaRPr lang="es-ES" sz="1600" kern="1200" dirty="0"/>
        </a:p>
      </dsp:txBody>
      <dsp:txXfrm>
        <a:off x="1712948" y="1971407"/>
        <a:ext cx="1415076" cy="707538"/>
      </dsp:txXfrm>
    </dsp:sp>
    <dsp:sp modelId="{C9CC9A9F-5FC0-4C03-96FF-228F9259C30A}">
      <dsp:nvSpPr>
        <dsp:cNvPr id="0" name=""/>
        <dsp:cNvSpPr/>
      </dsp:nvSpPr>
      <dsp:spPr>
        <a:xfrm>
          <a:off x="3425190" y="1971407"/>
          <a:ext cx="1415076" cy="707538"/>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smtClean="0"/>
            <a:t>Métodos basados en la distancia</a:t>
          </a:r>
          <a:endParaRPr lang="es-ES" sz="1600" kern="1200" dirty="0"/>
        </a:p>
      </dsp:txBody>
      <dsp:txXfrm>
        <a:off x="3425190" y="1971407"/>
        <a:ext cx="1415076" cy="707538"/>
      </dsp:txXfrm>
    </dsp:sp>
    <dsp:sp modelId="{7C7114B0-1E2D-4B43-9CE0-61B02D866474}">
      <dsp:nvSpPr>
        <dsp:cNvPr id="0" name=""/>
        <dsp:cNvSpPr/>
      </dsp:nvSpPr>
      <dsp:spPr>
        <a:xfrm>
          <a:off x="5137433" y="1971407"/>
          <a:ext cx="1415076" cy="707538"/>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smtClean="0"/>
            <a:t>Métodos basados en arboles</a:t>
          </a:r>
          <a:endParaRPr lang="es-ES" sz="1600" kern="1200" dirty="0"/>
        </a:p>
      </dsp:txBody>
      <dsp:txXfrm>
        <a:off x="5137433" y="1971407"/>
        <a:ext cx="1415076" cy="707538"/>
      </dsp:txXfrm>
    </dsp:sp>
    <dsp:sp modelId="{293BB6BF-E167-4C8E-948B-E01CE429863B}">
      <dsp:nvSpPr>
        <dsp:cNvPr id="0" name=""/>
        <dsp:cNvSpPr/>
      </dsp:nvSpPr>
      <dsp:spPr>
        <a:xfrm>
          <a:off x="6849675" y="1971407"/>
          <a:ext cx="1415076" cy="707538"/>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smtClean="0"/>
            <a:t>Métodos basados en reconstrucción</a:t>
          </a:r>
          <a:endParaRPr lang="es-ES" sz="1600" kern="1200" dirty="0"/>
        </a:p>
      </dsp:txBody>
      <dsp:txXfrm>
        <a:off x="6849675" y="1971407"/>
        <a:ext cx="1415076" cy="70753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EECFDD3E-5D90-4216-909A-C4C3005AA26E}" type="datetimeFigureOut">
              <a:rPr lang="es-CL" smtClean="0"/>
              <a:t>04-03-2022</a:t>
            </a:fld>
            <a:endParaRPr lang="es-CL"/>
          </a:p>
        </p:txBody>
      </p:sp>
      <p:sp>
        <p:nvSpPr>
          <p:cNvPr id="4" name="3 Marcador de pie de página"/>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s-CL"/>
          </a:p>
        </p:txBody>
      </p:sp>
      <p:sp>
        <p:nvSpPr>
          <p:cNvPr id="5" name="4 Marcador de número de diapositiva"/>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6D0F37F1-8902-49F8-BB0E-42F2CA1DC6C7}" type="slidenum">
              <a:rPr lang="es-CL" smtClean="0"/>
              <a:t>‹Nº›</a:t>
            </a:fld>
            <a:endParaRPr lang="es-CL"/>
          </a:p>
        </p:txBody>
      </p:sp>
    </p:spTree>
    <p:extLst>
      <p:ext uri="{BB962C8B-B14F-4D97-AF65-F5344CB8AC3E}">
        <p14:creationId xmlns:p14="http://schemas.microsoft.com/office/powerpoint/2010/main" val="108706192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21-11-13T13:20:18.615"/>
    </inkml:context>
    <inkml:brush xml:id="br0">
      <inkml:brushProperty name="width" value="0.05292" units="cm"/>
      <inkml:brushProperty name="height" value="0.05292" units="cm"/>
      <inkml:brushProperty name="color" value="#FF0000"/>
    </inkml:brush>
  </inkml:definitions>
  <inkml:trace contextRef="#ctx0" brushRef="#br0">15960 4657 290 0,'0'0'359'0,"0"0"-359"0,0 0-153 16,0 0-17-16,0 0 30 0,0 0 19 15,0 0 56-15,0 0 65 0,0 0 0 16,0 0 0-16,15-20 0 16,-12 19 97-16,3-1 66 0,-1 2-59 0,-1-3-52 15,4 0-50-15,1 3-2 0,0-4-32 16,2 3-95-16,1-1-92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s-CL"/>
          </a:p>
        </p:txBody>
      </p:sp>
      <p:sp>
        <p:nvSpPr>
          <p:cNvPr id="3" name="2 Marcador de fecha"/>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02FF862C-8B95-4119-BDBD-D108B5C08414}" type="datetimeFigureOut">
              <a:rPr lang="es-CL" smtClean="0"/>
              <a:t>04-03-2022</a:t>
            </a:fld>
            <a:endParaRPr lang="es-CL"/>
          </a:p>
        </p:txBody>
      </p:sp>
      <p:sp>
        <p:nvSpPr>
          <p:cNvPr id="4" name="3 Marcador de imagen de diapositiva"/>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s-CL"/>
          </a:p>
        </p:txBody>
      </p:sp>
      <p:sp>
        <p:nvSpPr>
          <p:cNvPr id="5" name="4 Marcador de notas"/>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5 Marcador de pie de página"/>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s-CL"/>
          </a:p>
        </p:txBody>
      </p:sp>
      <p:sp>
        <p:nvSpPr>
          <p:cNvPr id="7" name="6 Marcador de número de diapositiva"/>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3D1795CA-454E-4A79-89D0-D9C751F8DD30}" type="slidenum">
              <a:rPr lang="es-CL" smtClean="0"/>
              <a:t>‹Nº›</a:t>
            </a:fld>
            <a:endParaRPr lang="es-CL"/>
          </a:p>
        </p:txBody>
      </p:sp>
    </p:spTree>
    <p:extLst>
      <p:ext uri="{BB962C8B-B14F-4D97-AF65-F5344CB8AC3E}">
        <p14:creationId xmlns:p14="http://schemas.microsoft.com/office/powerpoint/2010/main" val="3976752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lvl1pPr>
          </a:lstStyle>
          <a:p>
            <a:r>
              <a:rPr lang="es-ES"/>
              <a:t>Clic para editar título</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n-US" dirty="0"/>
          </a:p>
        </p:txBody>
      </p:sp>
      <p:sp>
        <p:nvSpPr>
          <p:cNvPr id="4" name="Date Placeholder 3"/>
          <p:cNvSpPr>
            <a:spLocks noGrp="1"/>
          </p:cNvSpPr>
          <p:nvPr>
            <p:ph type="dt" sz="half" idx="10"/>
          </p:nvPr>
        </p:nvSpPr>
        <p:spPr/>
        <p:txBody>
          <a:bodyPr/>
          <a:lstStyle/>
          <a:p>
            <a:fld id="{D1BAFE75-2F10-4C74-A13F-AFBC3BE90E64}" type="datetime1">
              <a:rPr lang="es-ES_tradnl" smtClean="0"/>
              <a:t>04/03/2022</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ED3C9F24-97CD-894E-963C-61E4D5D33747}" type="slidenum">
              <a:rPr lang="es-ES_tradnl" smtClean="0"/>
              <a:t>‹Nº›</a:t>
            </a:fld>
            <a:endParaRPr lang="es-ES_tradnl"/>
          </a:p>
        </p:txBody>
      </p:sp>
    </p:spTree>
    <p:extLst>
      <p:ext uri="{BB962C8B-B14F-4D97-AF65-F5344CB8AC3E}">
        <p14:creationId xmlns:p14="http://schemas.microsoft.com/office/powerpoint/2010/main" val="1136701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Clic para editar título</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3437990-4973-47A5-87A9-E680DCC28D52}" type="datetime1">
              <a:rPr lang="es-ES_tradnl" smtClean="0"/>
              <a:t>04/03/2022</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ED3C9F24-97CD-894E-963C-61E4D5D33747}" type="slidenum">
              <a:rPr lang="es-ES_tradnl" smtClean="0"/>
              <a:t>‹Nº›</a:t>
            </a:fld>
            <a:endParaRPr lang="es-ES_tradnl"/>
          </a:p>
        </p:txBody>
      </p:sp>
    </p:spTree>
    <p:extLst>
      <p:ext uri="{BB962C8B-B14F-4D97-AF65-F5344CB8AC3E}">
        <p14:creationId xmlns:p14="http://schemas.microsoft.com/office/powerpoint/2010/main" val="1811181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Clic para editar título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25465BD-925E-45DB-A0C4-DB5A96DF74C4}" type="datetime1">
              <a:rPr lang="es-ES_tradnl" smtClean="0"/>
              <a:t>04/03/2022</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ED3C9F24-97CD-894E-963C-61E4D5D33747}" type="slidenum">
              <a:rPr lang="es-ES_tradnl" smtClean="0"/>
              <a:t>‹Nº›</a:t>
            </a:fld>
            <a:endParaRPr lang="es-ES_tradnl"/>
          </a:p>
        </p:txBody>
      </p:sp>
    </p:spTree>
    <p:extLst>
      <p:ext uri="{BB962C8B-B14F-4D97-AF65-F5344CB8AC3E}">
        <p14:creationId xmlns:p14="http://schemas.microsoft.com/office/powerpoint/2010/main" val="2090610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19568"/>
          </a:xfrm>
        </p:spPr>
        <p:txBody>
          <a:bodyPr/>
          <a:lstStyle/>
          <a:p>
            <a:r>
              <a:rPr lang="es-ES" dirty="0"/>
              <a:t>Clic para editar título</a:t>
            </a:r>
            <a:endParaRPr lang="en-US" dirty="0"/>
          </a:p>
        </p:txBody>
      </p:sp>
      <p:sp>
        <p:nvSpPr>
          <p:cNvPr id="3" name="Content Placeholder 2"/>
          <p:cNvSpPr>
            <a:spLocks noGrp="1"/>
          </p:cNvSpPr>
          <p:nvPr>
            <p:ph idx="1"/>
          </p:nvPr>
        </p:nvSpPr>
        <p:spPr>
          <a:xfrm>
            <a:off x="628650" y="1360264"/>
            <a:ext cx="7886700" cy="4816699"/>
          </a:xfrm>
        </p:spPr>
        <p:txBody>
          <a:bodyPr>
            <a:normAutofit/>
          </a:bodyPr>
          <a:lstStyle>
            <a:lvl1pPr>
              <a:defRPr sz="2000"/>
            </a:lvl1pPr>
            <a:lvl2pPr>
              <a:defRPr sz="1800"/>
            </a:lvl2pPr>
            <a:lvl3pPr>
              <a:defRPr sz="1600"/>
            </a:lvl3pPr>
            <a:lvl4pPr>
              <a:defRPr sz="1400"/>
            </a:lvl4pPr>
            <a:lvl5pPr>
              <a:defRPr sz="1400"/>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10"/>
          </p:nvPr>
        </p:nvSpPr>
        <p:spPr/>
        <p:txBody>
          <a:bodyPr/>
          <a:lstStyle/>
          <a:p>
            <a:fld id="{3AD22537-0FE8-4771-AC07-333A539AB4E4}" type="datetime1">
              <a:rPr lang="es-ES_tradnl" smtClean="0"/>
              <a:t>04/03/2022</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ED3C9F24-97CD-894E-963C-61E4D5D33747}" type="slidenum">
              <a:rPr lang="es-ES_tradnl" smtClean="0"/>
              <a:t>‹Nº›</a:t>
            </a:fld>
            <a:endParaRPr lang="es-ES_tradnl"/>
          </a:p>
        </p:txBody>
      </p:sp>
    </p:spTree>
    <p:extLst>
      <p:ext uri="{BB962C8B-B14F-4D97-AF65-F5344CB8AC3E}">
        <p14:creationId xmlns:p14="http://schemas.microsoft.com/office/powerpoint/2010/main" val="529872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normAutofit/>
          </a:bodyPr>
          <a:lstStyle>
            <a:lvl1pPr>
              <a:defRPr sz="4400"/>
            </a:lvl1pPr>
          </a:lstStyle>
          <a:p>
            <a:r>
              <a:rPr lang="es-ES"/>
              <a:t>Clic para editar título</a:t>
            </a:r>
            <a:endParaRPr lang="en-US" dirty="0"/>
          </a:p>
        </p:txBody>
      </p:sp>
      <p:sp>
        <p:nvSpPr>
          <p:cNvPr id="3" name="Text Placeholder 2"/>
          <p:cNvSpPr>
            <a:spLocks noGrp="1"/>
          </p:cNvSpPr>
          <p:nvPr>
            <p:ph type="body" idx="1"/>
          </p:nvPr>
        </p:nvSpPr>
        <p:spPr>
          <a:xfrm>
            <a:off x="623888" y="4589464"/>
            <a:ext cx="7886700" cy="1500187"/>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Haga clic para modificar el estilo de texto del patrón</a:t>
            </a:r>
          </a:p>
        </p:txBody>
      </p:sp>
      <p:sp>
        <p:nvSpPr>
          <p:cNvPr id="4" name="Date Placeholder 3"/>
          <p:cNvSpPr>
            <a:spLocks noGrp="1"/>
          </p:cNvSpPr>
          <p:nvPr>
            <p:ph type="dt" sz="half" idx="10"/>
          </p:nvPr>
        </p:nvSpPr>
        <p:spPr/>
        <p:txBody>
          <a:bodyPr/>
          <a:lstStyle/>
          <a:p>
            <a:fld id="{B0669674-A19A-4633-B90A-2BD804AA9E0E}" type="datetime1">
              <a:rPr lang="es-ES_tradnl" smtClean="0"/>
              <a:t>04/03/2022</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ED3C9F24-97CD-894E-963C-61E4D5D33747}" type="slidenum">
              <a:rPr lang="es-ES_tradnl" smtClean="0"/>
              <a:t>‹Nº›</a:t>
            </a:fld>
            <a:endParaRPr lang="es-ES_tradnl"/>
          </a:p>
        </p:txBody>
      </p:sp>
    </p:spTree>
    <p:extLst>
      <p:ext uri="{BB962C8B-B14F-4D97-AF65-F5344CB8AC3E}">
        <p14:creationId xmlns:p14="http://schemas.microsoft.com/office/powerpoint/2010/main" val="2100579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Clic para editar título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E7874F7-182A-4942-9710-CD0C1443A0E6}" type="datetime1">
              <a:rPr lang="es-ES_tradnl" smtClean="0"/>
              <a:t>04/03/2022</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ED3C9F24-97CD-894E-963C-61E4D5D33747}" type="slidenum">
              <a:rPr lang="es-ES_tradnl" smtClean="0"/>
              <a:t>‹Nº›</a:t>
            </a:fld>
            <a:endParaRPr lang="es-ES_tradnl"/>
          </a:p>
        </p:txBody>
      </p:sp>
    </p:spTree>
    <p:extLst>
      <p:ext uri="{BB962C8B-B14F-4D97-AF65-F5344CB8AC3E}">
        <p14:creationId xmlns:p14="http://schemas.microsoft.com/office/powerpoint/2010/main" val="1952924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Clic para editar título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0054054E-4D04-4516-99BD-C39CF166F8DA}" type="datetime1">
              <a:rPr lang="es-ES_tradnl" smtClean="0"/>
              <a:t>04/03/2022</a:t>
            </a:fld>
            <a:endParaRPr lang="es-ES_tradnl"/>
          </a:p>
        </p:txBody>
      </p:sp>
      <p:sp>
        <p:nvSpPr>
          <p:cNvPr id="8" name="Footer Placeholder 7"/>
          <p:cNvSpPr>
            <a:spLocks noGrp="1"/>
          </p:cNvSpPr>
          <p:nvPr>
            <p:ph type="ftr" sz="quarter" idx="11"/>
          </p:nvPr>
        </p:nvSpPr>
        <p:spPr/>
        <p:txBody>
          <a:bodyPr/>
          <a:lstStyle/>
          <a:p>
            <a:endParaRPr lang="es-ES_tradnl"/>
          </a:p>
        </p:txBody>
      </p:sp>
      <p:sp>
        <p:nvSpPr>
          <p:cNvPr id="9" name="Slide Number Placeholder 8"/>
          <p:cNvSpPr>
            <a:spLocks noGrp="1"/>
          </p:cNvSpPr>
          <p:nvPr>
            <p:ph type="sldNum" sz="quarter" idx="12"/>
          </p:nvPr>
        </p:nvSpPr>
        <p:spPr/>
        <p:txBody>
          <a:bodyPr/>
          <a:lstStyle/>
          <a:p>
            <a:fld id="{ED3C9F24-97CD-894E-963C-61E4D5D33747}" type="slidenum">
              <a:rPr lang="es-ES_tradnl" smtClean="0"/>
              <a:t>‹Nº›</a:t>
            </a:fld>
            <a:endParaRPr lang="es-ES_tradnl"/>
          </a:p>
        </p:txBody>
      </p:sp>
    </p:spTree>
    <p:extLst>
      <p:ext uri="{BB962C8B-B14F-4D97-AF65-F5344CB8AC3E}">
        <p14:creationId xmlns:p14="http://schemas.microsoft.com/office/powerpoint/2010/main" val="663573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Clic para editar título</a:t>
            </a:r>
            <a:endParaRPr lang="en-US" dirty="0"/>
          </a:p>
        </p:txBody>
      </p:sp>
      <p:sp>
        <p:nvSpPr>
          <p:cNvPr id="3" name="Date Placeholder 2"/>
          <p:cNvSpPr>
            <a:spLocks noGrp="1"/>
          </p:cNvSpPr>
          <p:nvPr>
            <p:ph type="dt" sz="half" idx="10"/>
          </p:nvPr>
        </p:nvSpPr>
        <p:spPr/>
        <p:txBody>
          <a:bodyPr/>
          <a:lstStyle/>
          <a:p>
            <a:fld id="{25D2E515-414C-40AE-A977-3B0492EA6B20}" type="datetime1">
              <a:rPr lang="es-ES_tradnl" smtClean="0"/>
              <a:t>04/03/2022</a:t>
            </a:fld>
            <a:endParaRPr lang="es-ES_tradnl"/>
          </a:p>
        </p:txBody>
      </p:sp>
      <p:sp>
        <p:nvSpPr>
          <p:cNvPr id="4" name="Footer Placeholder 3"/>
          <p:cNvSpPr>
            <a:spLocks noGrp="1"/>
          </p:cNvSpPr>
          <p:nvPr>
            <p:ph type="ftr" sz="quarter" idx="11"/>
          </p:nvPr>
        </p:nvSpPr>
        <p:spPr/>
        <p:txBody>
          <a:bodyPr/>
          <a:lstStyle/>
          <a:p>
            <a:endParaRPr lang="es-ES_tradnl"/>
          </a:p>
        </p:txBody>
      </p:sp>
      <p:sp>
        <p:nvSpPr>
          <p:cNvPr id="5" name="Slide Number Placeholder 4"/>
          <p:cNvSpPr>
            <a:spLocks noGrp="1"/>
          </p:cNvSpPr>
          <p:nvPr>
            <p:ph type="sldNum" sz="quarter" idx="12"/>
          </p:nvPr>
        </p:nvSpPr>
        <p:spPr/>
        <p:txBody>
          <a:bodyPr/>
          <a:lstStyle/>
          <a:p>
            <a:fld id="{ED3C9F24-97CD-894E-963C-61E4D5D33747}" type="slidenum">
              <a:rPr lang="es-ES_tradnl" smtClean="0"/>
              <a:t>‹Nº›</a:t>
            </a:fld>
            <a:endParaRPr lang="es-ES_tradnl"/>
          </a:p>
        </p:txBody>
      </p:sp>
    </p:spTree>
    <p:extLst>
      <p:ext uri="{BB962C8B-B14F-4D97-AF65-F5344CB8AC3E}">
        <p14:creationId xmlns:p14="http://schemas.microsoft.com/office/powerpoint/2010/main" val="802328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64A3E7-3F6F-498B-905E-F73C5C82F4CB}" type="datetime1">
              <a:rPr lang="es-ES_tradnl" smtClean="0"/>
              <a:t>04/03/2022</a:t>
            </a:fld>
            <a:endParaRPr lang="es-ES_tradnl"/>
          </a:p>
        </p:txBody>
      </p:sp>
      <p:sp>
        <p:nvSpPr>
          <p:cNvPr id="3" name="Footer Placeholder 2"/>
          <p:cNvSpPr>
            <a:spLocks noGrp="1"/>
          </p:cNvSpPr>
          <p:nvPr>
            <p:ph type="ftr" sz="quarter" idx="11"/>
          </p:nvPr>
        </p:nvSpPr>
        <p:spPr/>
        <p:txBody>
          <a:bodyPr/>
          <a:lstStyle/>
          <a:p>
            <a:endParaRPr lang="es-ES_tradnl"/>
          </a:p>
        </p:txBody>
      </p:sp>
      <p:sp>
        <p:nvSpPr>
          <p:cNvPr id="4" name="Slide Number Placeholder 3"/>
          <p:cNvSpPr>
            <a:spLocks noGrp="1"/>
          </p:cNvSpPr>
          <p:nvPr>
            <p:ph type="sldNum" sz="quarter" idx="12"/>
          </p:nvPr>
        </p:nvSpPr>
        <p:spPr/>
        <p:txBody>
          <a:bodyPr/>
          <a:lstStyle/>
          <a:p>
            <a:fld id="{ED3C9F24-97CD-894E-963C-61E4D5D33747}" type="slidenum">
              <a:rPr lang="es-ES_tradnl" smtClean="0"/>
              <a:t>‹Nº›</a:t>
            </a:fld>
            <a:endParaRPr lang="es-ES_tradnl"/>
          </a:p>
        </p:txBody>
      </p:sp>
    </p:spTree>
    <p:extLst>
      <p:ext uri="{BB962C8B-B14F-4D97-AF65-F5344CB8AC3E}">
        <p14:creationId xmlns:p14="http://schemas.microsoft.com/office/powerpoint/2010/main" val="679397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Clic para editar título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826F0E32-EF8A-4612-BECA-2183CE70FAC8}" type="datetime1">
              <a:rPr lang="es-ES_tradnl" smtClean="0"/>
              <a:t>04/03/2022</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ED3C9F24-97CD-894E-963C-61E4D5D33747}" type="slidenum">
              <a:rPr lang="es-ES_tradnl" smtClean="0"/>
              <a:t>‹Nº›</a:t>
            </a:fld>
            <a:endParaRPr lang="es-ES_tradnl"/>
          </a:p>
        </p:txBody>
      </p:sp>
    </p:spTree>
    <p:extLst>
      <p:ext uri="{BB962C8B-B14F-4D97-AF65-F5344CB8AC3E}">
        <p14:creationId xmlns:p14="http://schemas.microsoft.com/office/powerpoint/2010/main" val="463853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Clic para editar título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Arrastre la imagen al marcador de posición o haga clic en el icono para agregar</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5243725F-B040-4E16-BCAE-69FDB56B6B6F}" type="datetime1">
              <a:rPr lang="es-ES_tradnl" smtClean="0"/>
              <a:t>04/03/2022</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ED3C9F24-97CD-894E-963C-61E4D5D33747}" type="slidenum">
              <a:rPr lang="es-ES_tradnl" smtClean="0"/>
              <a:t>‹Nº›</a:t>
            </a:fld>
            <a:endParaRPr lang="es-ES_tradnl"/>
          </a:p>
        </p:txBody>
      </p:sp>
    </p:spTree>
    <p:extLst>
      <p:ext uri="{BB962C8B-B14F-4D97-AF65-F5344CB8AC3E}">
        <p14:creationId xmlns:p14="http://schemas.microsoft.com/office/powerpoint/2010/main" val="616102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0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904454"/>
          </a:xfrm>
          <a:prstGeom prst="rect">
            <a:avLst/>
          </a:prstGeom>
        </p:spPr>
        <p:txBody>
          <a:bodyPr vert="horz" lIns="91440" tIns="45720" rIns="91440" bIns="45720" rtlCol="0" anchor="ctr">
            <a:normAutofit/>
          </a:bodyPr>
          <a:lstStyle/>
          <a:p>
            <a:r>
              <a:rPr lang="es-ES" dirty="0"/>
              <a:t>Clic para editar título</a:t>
            </a:r>
            <a:endParaRPr lang="en-US" dirty="0"/>
          </a:p>
        </p:txBody>
      </p:sp>
      <p:sp>
        <p:nvSpPr>
          <p:cNvPr id="3" name="Text Placeholder 2"/>
          <p:cNvSpPr>
            <a:spLocks noGrp="1"/>
          </p:cNvSpPr>
          <p:nvPr>
            <p:ph type="body" idx="1"/>
          </p:nvPr>
        </p:nvSpPr>
        <p:spPr>
          <a:xfrm>
            <a:off x="628650" y="1373096"/>
            <a:ext cx="7886700" cy="4803867"/>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D00F87-B9C9-480C-A832-151DF321B98B}" type="datetime1">
              <a:rPr lang="es-ES_tradnl" smtClean="0"/>
              <a:t>04/03/2022</a:t>
            </a:fld>
            <a:endParaRPr lang="es-ES_tradn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3C9F24-97CD-894E-963C-61E4D5D33747}" type="slidenum">
              <a:rPr lang="es-ES_tradnl" smtClean="0"/>
              <a:t>‹Nº›</a:t>
            </a:fld>
            <a:endParaRPr lang="es-ES_tradnl"/>
          </a:p>
        </p:txBody>
      </p:sp>
    </p:spTree>
    <p:extLst>
      <p:ext uri="{BB962C8B-B14F-4D97-AF65-F5344CB8AC3E}">
        <p14:creationId xmlns:p14="http://schemas.microsoft.com/office/powerpoint/2010/main" val="3721431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91.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2" Type="http://schemas.openxmlformats.org/officeDocument/2006/relationships/image" Target="../media/image1500.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202.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232.png"/></Relationships>
</file>

<file path=ppt/slides/_rels/slide109.xml.rels><?xml version="1.0" encoding="UTF-8" standalone="yes"?>
<Relationships xmlns="http://schemas.openxmlformats.org/package/2006/relationships"><Relationship Id="rId2" Type="http://schemas.openxmlformats.org/officeDocument/2006/relationships/image" Target="../media/image24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7"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microsoft.com/office/2007/relationships/hdphoto" Target="../media/hdphoto1.wdp"/></Relationships>
</file>

<file path=ppt/slides/_rels/slide110.xml.rels><?xml version="1.0" encoding="UTF-8" standalone="yes"?>
<Relationships xmlns="http://schemas.openxmlformats.org/package/2006/relationships"><Relationship Id="rId2" Type="http://schemas.openxmlformats.org/officeDocument/2006/relationships/image" Target="../media/image250.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270.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282.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2" Type="http://schemas.openxmlformats.org/officeDocument/2006/relationships/image" Target="../media/image57.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59.gif"/><Relationship Id="rId2" Type="http://schemas.openxmlformats.org/officeDocument/2006/relationships/image" Target="../media/image57.gif"/><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hyperlink" Target="https://figshare.com/articles/Gear_Fault_Data/6127874/1" TargetMode="Externa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69.png"/><Relationship Id="rId1" Type="http://schemas.openxmlformats.org/officeDocument/2006/relationships/slideLayout" Target="../slideLayouts/slideLayout2.xml"/><Relationship Id="rId5" Type="http://schemas.openxmlformats.org/officeDocument/2006/relationships/image" Target="../media/image73.png"/><Relationship Id="rId4" Type="http://schemas.openxmlformats.org/officeDocument/2006/relationships/image" Target="../media/image72.png"/></Relationships>
</file>

<file path=ppt/slides/_rels/slide143.xml.rels><?xml version="1.0" encoding="UTF-8" standalone="yes"?>
<Relationships xmlns="http://schemas.openxmlformats.org/package/2006/relationships"><Relationship Id="rId2" Type="http://schemas.openxmlformats.org/officeDocument/2006/relationships/hyperlink" Target="https://data.mendeley.com/datasets/v43hmbwxpm/2" TargetMode="Externa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customXml" Target="../ink/ink1.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60.png"/><Relationship Id="rId1" Type="http://schemas.openxmlformats.org/officeDocument/2006/relationships/slideLayout" Target="../slideLayouts/slideLayout2.xml"/><Relationship Id="rId5" Type="http://schemas.openxmlformats.org/officeDocument/2006/relationships/image" Target="../media/image34.emf"/><Relationship Id="rId4" Type="http://schemas.openxmlformats.org/officeDocument/2006/relationships/image" Target="../media/image33.e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90.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0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3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90.png"/><Relationship Id="rId7" Type="http://schemas.openxmlformats.org/officeDocument/2006/relationships/image" Target="../media/image330.png"/><Relationship Id="rId2" Type="http://schemas.openxmlformats.org/officeDocument/2006/relationships/image" Target="../media/image281.png"/><Relationship Id="rId1" Type="http://schemas.openxmlformats.org/officeDocument/2006/relationships/slideLayout" Target="../slideLayouts/slideLayout2.xml"/><Relationship Id="rId6" Type="http://schemas.openxmlformats.org/officeDocument/2006/relationships/image" Target="../media/image320.png"/><Relationship Id="rId5" Type="http://schemas.openxmlformats.org/officeDocument/2006/relationships/image" Target="../media/image310.png"/><Relationship Id="rId4" Type="http://schemas.openxmlformats.org/officeDocument/2006/relationships/image" Target="../media/image300.png"/></Relationships>
</file>

<file path=ppt/slides/_rels/slide83.xml.rels><?xml version="1.0" encoding="UTF-8" standalone="yes"?>
<Relationships xmlns="http://schemas.openxmlformats.org/package/2006/relationships"><Relationship Id="rId2" Type="http://schemas.openxmlformats.org/officeDocument/2006/relationships/image" Target="../media/image340.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640.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9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00.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81.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700"/>
            <a:ext cx="9219414" cy="6876146"/>
          </a:xfrm>
          <a:prstGeom prst="rect">
            <a:avLst/>
          </a:prstGeom>
        </p:spPr>
      </p:pic>
      <p:sp>
        <p:nvSpPr>
          <p:cNvPr id="7" name="Título 1"/>
          <p:cNvSpPr>
            <a:spLocks noGrp="1"/>
          </p:cNvSpPr>
          <p:nvPr>
            <p:ph type="ctrTitle"/>
          </p:nvPr>
        </p:nvSpPr>
        <p:spPr>
          <a:xfrm>
            <a:off x="685800" y="1122363"/>
            <a:ext cx="7772400" cy="2387600"/>
          </a:xfrm>
        </p:spPr>
        <p:txBody>
          <a:bodyPr>
            <a:noAutofit/>
          </a:bodyPr>
          <a:lstStyle/>
          <a:p>
            <a:r>
              <a:rPr lang="es-ES" dirty="0" smtClean="0"/>
              <a:t>Monitoreo de Señales y Detección de </a:t>
            </a:r>
            <a:r>
              <a:rPr lang="es-ES" dirty="0" err="1" smtClean="0"/>
              <a:t>Anomalias</a:t>
            </a:r>
            <a:endParaRPr lang="es-ES_tradnl" dirty="0"/>
          </a:p>
        </p:txBody>
      </p:sp>
      <p:sp>
        <p:nvSpPr>
          <p:cNvPr id="8" name="Subtítulo 2"/>
          <p:cNvSpPr>
            <a:spLocks noGrp="1"/>
          </p:cNvSpPr>
          <p:nvPr>
            <p:ph type="subTitle" idx="1"/>
          </p:nvPr>
        </p:nvSpPr>
        <p:spPr>
          <a:xfrm>
            <a:off x="1143000" y="3602038"/>
            <a:ext cx="6858000" cy="1655762"/>
          </a:xfrm>
        </p:spPr>
        <p:txBody>
          <a:bodyPr/>
          <a:lstStyle/>
          <a:p>
            <a:r>
              <a:rPr lang="es-ES_tradnl" dirty="0"/>
              <a:t>Viviana Meruane N.</a:t>
            </a:r>
          </a:p>
        </p:txBody>
      </p:sp>
      <p:sp>
        <p:nvSpPr>
          <p:cNvPr id="5" name="Rectángulo 4">
            <a:extLst>
              <a:ext uri="{FF2B5EF4-FFF2-40B4-BE49-F238E27FC236}">
                <a16:creationId xmlns:a16="http://schemas.microsoft.com/office/drawing/2014/main" id="{42EC33F4-CB0E-40C8-A667-7137153847F7}"/>
              </a:ext>
            </a:extLst>
          </p:cNvPr>
          <p:cNvSpPr/>
          <p:nvPr/>
        </p:nvSpPr>
        <p:spPr>
          <a:xfrm>
            <a:off x="6090407" y="-13816"/>
            <a:ext cx="3053593" cy="1162695"/>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568631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sz="3200" dirty="0"/>
              <a:t>Variables físicas a monitorear</a:t>
            </a:r>
            <a:endParaRPr lang="es-CL" dirty="0"/>
          </a:p>
        </p:txBody>
      </p:sp>
      <p:sp>
        <p:nvSpPr>
          <p:cNvPr id="3" name="2 Marcador de contenido"/>
          <p:cNvSpPr>
            <a:spLocks noGrp="1"/>
          </p:cNvSpPr>
          <p:nvPr>
            <p:ph idx="1"/>
          </p:nvPr>
        </p:nvSpPr>
        <p:spPr/>
        <p:txBody>
          <a:bodyPr>
            <a:normAutofit/>
          </a:bodyPr>
          <a:lstStyle/>
          <a:p>
            <a:pPr marL="0" indent="0" algn="just">
              <a:buNone/>
            </a:pPr>
            <a:r>
              <a:rPr lang="es-CL" sz="2400" dirty="0"/>
              <a:t>Ejemplo de variables físicas a medir:</a:t>
            </a:r>
          </a:p>
          <a:p>
            <a:pPr marL="0" indent="0" algn="just">
              <a:buNone/>
            </a:pPr>
            <a:endParaRPr lang="es-CL" sz="2400" dirty="0"/>
          </a:p>
        </p:txBody>
      </p:sp>
      <p:sp>
        <p:nvSpPr>
          <p:cNvPr id="4" name="3 Marcador de número de diapositiva"/>
          <p:cNvSpPr>
            <a:spLocks noGrp="1"/>
          </p:cNvSpPr>
          <p:nvPr>
            <p:ph type="sldNum" sz="quarter" idx="12"/>
          </p:nvPr>
        </p:nvSpPr>
        <p:spPr/>
        <p:txBody>
          <a:bodyPr/>
          <a:lstStyle/>
          <a:p>
            <a:fld id="{ED3C9F24-97CD-894E-963C-61E4D5D33747}" type="slidenum">
              <a:rPr lang="es-ES_tradnl" smtClean="0"/>
              <a:t>10</a:t>
            </a:fld>
            <a:endParaRPr lang="es-ES_tradnl"/>
          </a:p>
        </p:txBody>
      </p:sp>
      <p:graphicFrame>
        <p:nvGraphicFramePr>
          <p:cNvPr id="5" name="4 Tabla"/>
          <p:cNvGraphicFramePr>
            <a:graphicFrameLocks noGrp="1"/>
          </p:cNvGraphicFramePr>
          <p:nvPr>
            <p:extLst>
              <p:ext uri="{D42A27DB-BD31-4B8C-83A1-F6EECF244321}">
                <p14:modId xmlns:p14="http://schemas.microsoft.com/office/powerpoint/2010/main" val="3192564853"/>
              </p:ext>
            </p:extLst>
          </p:nvPr>
        </p:nvGraphicFramePr>
        <p:xfrm>
          <a:off x="905933" y="2008194"/>
          <a:ext cx="7255934" cy="4140200"/>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val="20000"/>
                    </a:ext>
                  </a:extLst>
                </a:gridCol>
                <a:gridCol w="5960534">
                  <a:extLst>
                    <a:ext uri="{9D8B030D-6E8A-4147-A177-3AD203B41FA5}">
                      <a16:colId xmlns:a16="http://schemas.microsoft.com/office/drawing/2014/main" val="20001"/>
                    </a:ext>
                  </a:extLst>
                </a:gridCol>
              </a:tblGrid>
              <a:tr h="370840">
                <a:tc>
                  <a:txBody>
                    <a:bodyPr/>
                    <a:lstStyle/>
                    <a:p>
                      <a:r>
                        <a:rPr lang="es-CL" sz="1400" dirty="0"/>
                        <a:t>Dominio</a:t>
                      </a:r>
                    </a:p>
                  </a:txBody>
                  <a:tcPr/>
                </a:tc>
                <a:tc>
                  <a:txBody>
                    <a:bodyPr/>
                    <a:lstStyle/>
                    <a:p>
                      <a:r>
                        <a:rPr lang="es-CL" sz="1400" dirty="0"/>
                        <a:t>Variable</a:t>
                      </a:r>
                      <a:r>
                        <a:rPr lang="es-CL" sz="1400" baseline="0" dirty="0"/>
                        <a:t> física</a:t>
                      </a:r>
                      <a:endParaRPr lang="es-CL" sz="1400" dirty="0"/>
                    </a:p>
                  </a:txBody>
                  <a:tcPr/>
                </a:tc>
                <a:extLst>
                  <a:ext uri="{0D108BD9-81ED-4DB2-BD59-A6C34878D82A}">
                    <a16:rowId xmlns:a16="http://schemas.microsoft.com/office/drawing/2014/main" val="10000"/>
                  </a:ext>
                </a:extLst>
              </a:tr>
              <a:tr h="370840">
                <a:tc>
                  <a:txBody>
                    <a:bodyPr/>
                    <a:lstStyle/>
                    <a:p>
                      <a:r>
                        <a:rPr lang="es-CL" sz="1400" dirty="0"/>
                        <a:t>Térmico</a:t>
                      </a:r>
                    </a:p>
                  </a:txBody>
                  <a:tcPr/>
                </a:tc>
                <a:tc>
                  <a:txBody>
                    <a:bodyPr/>
                    <a:lstStyle/>
                    <a:p>
                      <a:r>
                        <a:rPr lang="es-CL" sz="1400" dirty="0"/>
                        <a:t>Temperatura, flujo</a:t>
                      </a:r>
                      <a:r>
                        <a:rPr lang="es-CL" sz="1400" baseline="0" dirty="0"/>
                        <a:t> de calor, disipación térmica.</a:t>
                      </a:r>
                      <a:endParaRPr lang="es-CL" sz="1400" dirty="0"/>
                    </a:p>
                  </a:txBody>
                  <a:tcPr/>
                </a:tc>
                <a:extLst>
                  <a:ext uri="{0D108BD9-81ED-4DB2-BD59-A6C34878D82A}">
                    <a16:rowId xmlns:a16="http://schemas.microsoft.com/office/drawing/2014/main" val="10001"/>
                  </a:ext>
                </a:extLst>
              </a:tr>
              <a:tr h="370840">
                <a:tc>
                  <a:txBody>
                    <a:bodyPr/>
                    <a:lstStyle/>
                    <a:p>
                      <a:r>
                        <a:rPr lang="es-CL" sz="1400" dirty="0"/>
                        <a:t>Eléctrico</a:t>
                      </a:r>
                    </a:p>
                  </a:txBody>
                  <a:tcPr/>
                </a:tc>
                <a:tc>
                  <a:txBody>
                    <a:bodyPr/>
                    <a:lstStyle/>
                    <a:p>
                      <a:r>
                        <a:rPr lang="es-CL" sz="1400" dirty="0"/>
                        <a:t>Voltaje, corriente, resistencia eléctrica, inductancia, impedancia,</a:t>
                      </a:r>
                      <a:r>
                        <a:rPr lang="es-CL" sz="1400" baseline="0" dirty="0"/>
                        <a:t> capacitancia, constante dieléctrica, carga, polarización, campo eléctrico, frecuencia, potencia, nivel de ruido.</a:t>
                      </a:r>
                      <a:endParaRPr lang="es-CL" sz="1400" dirty="0"/>
                    </a:p>
                  </a:txBody>
                  <a:tcPr/>
                </a:tc>
                <a:extLst>
                  <a:ext uri="{0D108BD9-81ED-4DB2-BD59-A6C34878D82A}">
                    <a16:rowId xmlns:a16="http://schemas.microsoft.com/office/drawing/2014/main" val="10002"/>
                  </a:ext>
                </a:extLst>
              </a:tr>
              <a:tr h="370840">
                <a:tc>
                  <a:txBody>
                    <a:bodyPr/>
                    <a:lstStyle/>
                    <a:p>
                      <a:r>
                        <a:rPr lang="es-CL" sz="1400" dirty="0"/>
                        <a:t>Mecánico</a:t>
                      </a:r>
                    </a:p>
                  </a:txBody>
                  <a:tcPr/>
                </a:tc>
                <a:tc>
                  <a:txBody>
                    <a:bodyPr/>
                    <a:lstStyle/>
                    <a:p>
                      <a:r>
                        <a:rPr lang="es-CL" sz="1400" dirty="0"/>
                        <a:t>Largo, área, volumen, desplazamiento, velocidad, aceleración, flujo, fuerza, densidad, densidad</a:t>
                      </a:r>
                      <a:r>
                        <a:rPr lang="es-CL" sz="1400" baseline="0" dirty="0"/>
                        <a:t> relativa, rigidez, fricción, presión, emisión acústica.</a:t>
                      </a:r>
                      <a:endParaRPr lang="es-CL" sz="1400" dirty="0"/>
                    </a:p>
                  </a:txBody>
                  <a:tcPr/>
                </a:tc>
                <a:extLst>
                  <a:ext uri="{0D108BD9-81ED-4DB2-BD59-A6C34878D82A}">
                    <a16:rowId xmlns:a16="http://schemas.microsoft.com/office/drawing/2014/main" val="10003"/>
                  </a:ext>
                </a:extLst>
              </a:tr>
              <a:tr h="370840">
                <a:tc>
                  <a:txBody>
                    <a:bodyPr/>
                    <a:lstStyle/>
                    <a:p>
                      <a:r>
                        <a:rPr lang="es-CL" sz="1400" dirty="0"/>
                        <a:t>Químico</a:t>
                      </a:r>
                    </a:p>
                  </a:txBody>
                  <a:tcPr/>
                </a:tc>
                <a:tc>
                  <a:txBody>
                    <a:bodyPr/>
                    <a:lstStyle/>
                    <a:p>
                      <a:r>
                        <a:rPr lang="es-CL" sz="1400" dirty="0"/>
                        <a:t>Concentración química, reactividad.</a:t>
                      </a:r>
                    </a:p>
                  </a:txBody>
                  <a:tcPr/>
                </a:tc>
                <a:extLst>
                  <a:ext uri="{0D108BD9-81ED-4DB2-BD59-A6C34878D82A}">
                    <a16:rowId xmlns:a16="http://schemas.microsoft.com/office/drawing/2014/main" val="10004"/>
                  </a:ext>
                </a:extLst>
              </a:tr>
              <a:tr h="370840">
                <a:tc>
                  <a:txBody>
                    <a:bodyPr/>
                    <a:lstStyle/>
                    <a:p>
                      <a:r>
                        <a:rPr lang="es-CL" sz="1400" dirty="0"/>
                        <a:t>Humedad</a:t>
                      </a:r>
                    </a:p>
                  </a:txBody>
                  <a:tcPr/>
                </a:tc>
                <a:tc>
                  <a:txBody>
                    <a:bodyPr/>
                    <a:lstStyle/>
                    <a:p>
                      <a:r>
                        <a:rPr lang="es-CL" sz="1400" dirty="0"/>
                        <a:t>Humedad relativa,</a:t>
                      </a:r>
                      <a:r>
                        <a:rPr lang="es-CL" sz="1400" baseline="0" dirty="0"/>
                        <a:t> humedad absoluta.</a:t>
                      </a:r>
                      <a:endParaRPr lang="es-CL" sz="1400" dirty="0"/>
                    </a:p>
                  </a:txBody>
                  <a:tcPr/>
                </a:tc>
                <a:extLst>
                  <a:ext uri="{0D108BD9-81ED-4DB2-BD59-A6C34878D82A}">
                    <a16:rowId xmlns:a16="http://schemas.microsoft.com/office/drawing/2014/main" val="10005"/>
                  </a:ext>
                </a:extLst>
              </a:tr>
              <a:tr h="370840">
                <a:tc>
                  <a:txBody>
                    <a:bodyPr/>
                    <a:lstStyle/>
                    <a:p>
                      <a:r>
                        <a:rPr lang="es-CL" sz="1400" dirty="0"/>
                        <a:t>Biológico</a:t>
                      </a:r>
                    </a:p>
                  </a:txBody>
                  <a:tcPr/>
                </a:tc>
                <a:tc>
                  <a:txBody>
                    <a:bodyPr/>
                    <a:lstStyle/>
                    <a:p>
                      <a:r>
                        <a:rPr lang="es-CL" sz="1400" dirty="0"/>
                        <a:t>PH, concentración de moléculas biológicas, micro-organismos.</a:t>
                      </a:r>
                    </a:p>
                  </a:txBody>
                  <a:tcPr/>
                </a:tc>
                <a:extLst>
                  <a:ext uri="{0D108BD9-81ED-4DB2-BD59-A6C34878D82A}">
                    <a16:rowId xmlns:a16="http://schemas.microsoft.com/office/drawing/2014/main" val="10006"/>
                  </a:ext>
                </a:extLst>
              </a:tr>
              <a:tr h="370840">
                <a:tc>
                  <a:txBody>
                    <a:bodyPr/>
                    <a:lstStyle/>
                    <a:p>
                      <a:r>
                        <a:rPr lang="es-CL" sz="1400" dirty="0"/>
                        <a:t>Óptico</a:t>
                      </a:r>
                    </a:p>
                  </a:txBody>
                  <a:tcPr/>
                </a:tc>
                <a:tc>
                  <a:txBody>
                    <a:bodyPr/>
                    <a:lstStyle/>
                    <a:p>
                      <a:r>
                        <a:rPr lang="es-CL" sz="1400" dirty="0"/>
                        <a:t>Intensidad lumínica, fase, largo</a:t>
                      </a:r>
                      <a:r>
                        <a:rPr lang="es-CL" sz="1400" baseline="0" dirty="0"/>
                        <a:t> de onda, polarización, reflectancia, transmitancia, refracción, amplitud, frecuencia.</a:t>
                      </a:r>
                      <a:endParaRPr lang="es-CL" sz="1400" dirty="0"/>
                    </a:p>
                  </a:txBody>
                  <a:tcPr/>
                </a:tc>
                <a:extLst>
                  <a:ext uri="{0D108BD9-81ED-4DB2-BD59-A6C34878D82A}">
                    <a16:rowId xmlns:a16="http://schemas.microsoft.com/office/drawing/2014/main" val="10007"/>
                  </a:ext>
                </a:extLst>
              </a:tr>
              <a:tr h="370840">
                <a:tc>
                  <a:txBody>
                    <a:bodyPr/>
                    <a:lstStyle/>
                    <a:p>
                      <a:r>
                        <a:rPr lang="es-CL" sz="1400" dirty="0"/>
                        <a:t>Magnético</a:t>
                      </a:r>
                    </a:p>
                  </a:txBody>
                  <a:tcPr/>
                </a:tc>
                <a:tc>
                  <a:txBody>
                    <a:bodyPr/>
                    <a:lstStyle/>
                    <a:p>
                      <a:r>
                        <a:rPr lang="es-CL" sz="1400" dirty="0"/>
                        <a:t>Campo magnético, momento magnético, permeabilidad,</a:t>
                      </a:r>
                      <a:r>
                        <a:rPr lang="es-CL" sz="1400" baseline="0" dirty="0"/>
                        <a:t> dirección, posición, distancia.</a:t>
                      </a:r>
                      <a:endParaRPr lang="es-CL" sz="1400" dirty="0"/>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21744795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Métodos estadísticos</a:t>
            </a:r>
          </a:p>
        </p:txBody>
      </p:sp>
      <p:sp>
        <p:nvSpPr>
          <p:cNvPr id="3" name="Content Placeholder 2"/>
          <p:cNvSpPr>
            <a:spLocks noGrp="1"/>
          </p:cNvSpPr>
          <p:nvPr>
            <p:ph idx="1"/>
          </p:nvPr>
        </p:nvSpPr>
        <p:spPr>
          <a:xfrm>
            <a:off x="628650" y="1527071"/>
            <a:ext cx="7886700" cy="4351338"/>
          </a:xfrm>
        </p:spPr>
        <p:txBody>
          <a:bodyPr>
            <a:normAutofit/>
          </a:bodyPr>
          <a:lstStyle/>
          <a:p>
            <a:pPr marL="0" indent="0" algn="just">
              <a:buNone/>
            </a:pPr>
            <a:r>
              <a:rPr lang="es-ES" sz="2000" dirty="0"/>
              <a:t>Una forma común de realizar una detección anomalías es asumir que los datos normales provienen de una distribución conocida (por ejemplo, una distribución Gaussiana). </a:t>
            </a:r>
          </a:p>
          <a:p>
            <a:pPr marL="0" indent="0" algn="just">
              <a:buNone/>
            </a:pPr>
            <a:r>
              <a:rPr lang="es-ES" sz="2000" dirty="0"/>
              <a:t>Se definen las observaciones anómalas como observaciones que se encuentran lo suficientemente lejos de la forma ajustada.</a:t>
            </a:r>
          </a:p>
        </p:txBody>
      </p:sp>
      <p:sp>
        <p:nvSpPr>
          <p:cNvPr id="4" name="Slide Number Placeholder 3"/>
          <p:cNvSpPr>
            <a:spLocks noGrp="1"/>
          </p:cNvSpPr>
          <p:nvPr>
            <p:ph type="sldNum" sz="quarter" idx="4294967295"/>
          </p:nvPr>
        </p:nvSpPr>
        <p:spPr/>
        <p:txBody>
          <a:bodyPr/>
          <a:lstStyle/>
          <a:p>
            <a:fld id="{ED3C9F24-97CD-894E-963C-61E4D5D33747}" type="slidenum">
              <a:rPr lang="es-ES_tradnl" smtClean="0"/>
              <a:t>100</a:t>
            </a:fld>
            <a:endParaRPr lang="es-ES_tradnl"/>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9115" y="3200399"/>
            <a:ext cx="4100640" cy="2905303"/>
          </a:xfrm>
          <a:prstGeom prst="rect">
            <a:avLst/>
          </a:prstGeom>
        </p:spPr>
      </p:pic>
    </p:spTree>
    <p:extLst>
      <p:ext uri="{BB962C8B-B14F-4D97-AF65-F5344CB8AC3E}">
        <p14:creationId xmlns:p14="http://schemas.microsoft.com/office/powerpoint/2010/main" val="341054948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Métodos estadísticos</a:t>
            </a:r>
            <a:endParaRPr lang="en-US"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p:txBody>
              <a:bodyPr/>
              <a:lstStyle/>
              <a:p>
                <a:pPr marL="0" indent="0" algn="just">
                  <a:spcAft>
                    <a:spcPts val="1200"/>
                  </a:spcAft>
                  <a:buNone/>
                </a:pPr>
                <a:r>
                  <a:rPr lang="es-CL" dirty="0" smtClean="0"/>
                  <a:t>La función densidad de probabilidad para una distribución normal con media </a:t>
                </a:r>
                <a:r>
                  <a:rPr lang="es-CL" dirty="0" smtClean="0">
                    <a:sym typeface="Symbol" panose="05050102010706020507" pitchFamily="18" charset="2"/>
                  </a:rPr>
                  <a:t> y desviación estándar  se define como:</a:t>
                </a:r>
              </a:p>
              <a:p>
                <a:pPr marL="0" indent="0">
                  <a:spcAft>
                    <a:spcPts val="1200"/>
                  </a:spcAft>
                  <a:buNone/>
                </a:pPr>
                <a14:m>
                  <m:oMathPara xmlns:m="http://schemas.openxmlformats.org/officeDocument/2006/math">
                    <m:oMathParaPr>
                      <m:jc m:val="centerGroup"/>
                    </m:oMathParaPr>
                    <m:oMath xmlns:m="http://schemas.openxmlformats.org/officeDocument/2006/math">
                      <m:r>
                        <a:rPr lang="es-CL" i="1" smtClean="0">
                          <a:latin typeface="Cambria Math" panose="02040503050406030204" pitchFamily="18" charset="0"/>
                        </a:rPr>
                        <m:t>𝑓</m:t>
                      </m:r>
                      <m:d>
                        <m:dPr>
                          <m:ctrlPr>
                            <a:rPr lang="es-CL" b="0" i="1" smtClean="0">
                              <a:latin typeface="Cambria Math" panose="02040503050406030204" pitchFamily="18" charset="0"/>
                            </a:rPr>
                          </m:ctrlPr>
                        </m:dPr>
                        <m:e>
                          <m:r>
                            <a:rPr lang="es-CL" b="0" i="1" smtClean="0">
                              <a:latin typeface="Cambria Math" panose="02040503050406030204" pitchFamily="18" charset="0"/>
                            </a:rPr>
                            <m:t>𝑥</m:t>
                          </m:r>
                        </m:e>
                      </m:d>
                      <m:r>
                        <a:rPr lang="es-CL" b="0" i="1" smtClean="0">
                          <a:latin typeface="Cambria Math" panose="02040503050406030204" pitchFamily="18" charset="0"/>
                        </a:rPr>
                        <m:t>=</m:t>
                      </m:r>
                      <m:f>
                        <m:fPr>
                          <m:ctrlPr>
                            <a:rPr lang="es-CL" b="0" i="1" smtClean="0">
                              <a:latin typeface="Cambria Math" panose="02040503050406030204" pitchFamily="18" charset="0"/>
                            </a:rPr>
                          </m:ctrlPr>
                        </m:fPr>
                        <m:num>
                          <m:r>
                            <a:rPr lang="es-CL" b="0" i="1" smtClean="0">
                              <a:latin typeface="Cambria Math" panose="02040503050406030204" pitchFamily="18" charset="0"/>
                            </a:rPr>
                            <m:t>1</m:t>
                          </m:r>
                        </m:num>
                        <m:den>
                          <m:r>
                            <a:rPr lang="es-CL" b="0" i="1" smtClean="0">
                              <a:latin typeface="Cambria Math" panose="02040503050406030204" pitchFamily="18" charset="0"/>
                              <a:ea typeface="Cambria Math" panose="02040503050406030204" pitchFamily="18" charset="0"/>
                            </a:rPr>
                            <m:t>𝜎</m:t>
                          </m:r>
                          <m:rad>
                            <m:radPr>
                              <m:degHide m:val="on"/>
                              <m:ctrlPr>
                                <a:rPr lang="es-CL" b="0" i="1" smtClean="0">
                                  <a:latin typeface="Cambria Math" panose="02040503050406030204" pitchFamily="18" charset="0"/>
                                  <a:ea typeface="Cambria Math" panose="02040503050406030204" pitchFamily="18" charset="0"/>
                                </a:rPr>
                              </m:ctrlPr>
                            </m:radPr>
                            <m:deg/>
                            <m:e>
                              <m:r>
                                <a:rPr lang="es-CL" b="0" i="1" smtClean="0">
                                  <a:latin typeface="Cambria Math" panose="02040503050406030204" pitchFamily="18" charset="0"/>
                                  <a:ea typeface="Cambria Math" panose="02040503050406030204" pitchFamily="18" charset="0"/>
                                </a:rPr>
                                <m:t>2</m:t>
                              </m:r>
                              <m:r>
                                <a:rPr lang="es-CL" b="0" i="1" smtClean="0">
                                  <a:latin typeface="Cambria Math" panose="02040503050406030204" pitchFamily="18" charset="0"/>
                                  <a:ea typeface="Cambria Math" panose="02040503050406030204" pitchFamily="18" charset="0"/>
                                </a:rPr>
                                <m:t>𝜋</m:t>
                              </m:r>
                            </m:e>
                          </m:rad>
                        </m:den>
                      </m:f>
                      <m:sSup>
                        <m:sSupPr>
                          <m:ctrlPr>
                            <a:rPr lang="es-CL" b="0" i="1" smtClean="0">
                              <a:latin typeface="Cambria Math" panose="02040503050406030204" pitchFamily="18" charset="0"/>
                            </a:rPr>
                          </m:ctrlPr>
                        </m:sSupPr>
                        <m:e>
                          <m:r>
                            <a:rPr lang="es-CL" b="0" i="1" smtClean="0">
                              <a:latin typeface="Cambria Math" panose="02040503050406030204" pitchFamily="18" charset="0"/>
                            </a:rPr>
                            <m:t>𝑒</m:t>
                          </m:r>
                        </m:e>
                        <m:sup>
                          <m:r>
                            <a:rPr lang="es-CL" b="0" i="1" smtClean="0">
                              <a:latin typeface="Cambria Math" panose="02040503050406030204" pitchFamily="18" charset="0"/>
                            </a:rPr>
                            <m:t>−</m:t>
                          </m:r>
                          <m:f>
                            <m:fPr>
                              <m:ctrlPr>
                                <a:rPr lang="es-CL" b="0" i="1" smtClean="0">
                                  <a:latin typeface="Cambria Math" panose="02040503050406030204" pitchFamily="18" charset="0"/>
                                </a:rPr>
                              </m:ctrlPr>
                            </m:fPr>
                            <m:num>
                              <m:sSup>
                                <m:sSupPr>
                                  <m:ctrlPr>
                                    <a:rPr lang="es-CL" b="0" i="1" smtClean="0">
                                      <a:latin typeface="Cambria Math" panose="02040503050406030204" pitchFamily="18" charset="0"/>
                                    </a:rPr>
                                  </m:ctrlPr>
                                </m:sSupPr>
                                <m:e>
                                  <m:r>
                                    <a:rPr lang="es-CL" b="0" i="1" smtClean="0">
                                      <a:latin typeface="Cambria Math" panose="02040503050406030204" pitchFamily="18" charset="0"/>
                                    </a:rPr>
                                    <m:t>(</m:t>
                                  </m:r>
                                  <m:r>
                                    <a:rPr lang="es-CL" b="0" i="1" smtClean="0">
                                      <a:latin typeface="Cambria Math" panose="02040503050406030204" pitchFamily="18" charset="0"/>
                                    </a:rPr>
                                    <m:t>𝑥</m:t>
                                  </m:r>
                                  <m:r>
                                    <a:rPr lang="es-CL" b="0" i="1" smtClean="0">
                                      <a:latin typeface="Cambria Math" panose="02040503050406030204" pitchFamily="18" charset="0"/>
                                    </a:rPr>
                                    <m:t>−</m:t>
                                  </m:r>
                                  <m:r>
                                    <a:rPr lang="es-CL" b="0" i="1" smtClean="0">
                                      <a:latin typeface="Cambria Math" panose="02040503050406030204" pitchFamily="18" charset="0"/>
                                      <a:ea typeface="Cambria Math" panose="02040503050406030204" pitchFamily="18" charset="0"/>
                                    </a:rPr>
                                    <m:t>𝜇</m:t>
                                  </m:r>
                                  <m:r>
                                    <a:rPr lang="es-CL" b="0" i="1" smtClean="0">
                                      <a:latin typeface="Cambria Math" panose="02040503050406030204" pitchFamily="18" charset="0"/>
                                      <a:ea typeface="Cambria Math" panose="02040503050406030204" pitchFamily="18" charset="0"/>
                                    </a:rPr>
                                    <m:t>)</m:t>
                                  </m:r>
                                </m:e>
                                <m:sup>
                                  <m:r>
                                    <a:rPr lang="es-CL" b="0" i="1" smtClean="0">
                                      <a:latin typeface="Cambria Math" panose="02040503050406030204" pitchFamily="18" charset="0"/>
                                    </a:rPr>
                                    <m:t>2</m:t>
                                  </m:r>
                                </m:sup>
                              </m:sSup>
                            </m:num>
                            <m:den>
                              <m:r>
                                <a:rPr lang="es-CL" b="0" i="1" smtClean="0">
                                  <a:latin typeface="Cambria Math" panose="02040503050406030204" pitchFamily="18" charset="0"/>
                                </a:rPr>
                                <m:t>2</m:t>
                              </m:r>
                              <m:sSup>
                                <m:sSupPr>
                                  <m:ctrlPr>
                                    <a:rPr lang="es-CL" b="0" i="1" smtClean="0">
                                      <a:latin typeface="Cambria Math" panose="02040503050406030204" pitchFamily="18" charset="0"/>
                                    </a:rPr>
                                  </m:ctrlPr>
                                </m:sSupPr>
                                <m:e>
                                  <m:r>
                                    <a:rPr lang="es-CL" b="0" i="1" smtClean="0">
                                      <a:latin typeface="Cambria Math" panose="02040503050406030204" pitchFamily="18" charset="0"/>
                                      <a:ea typeface="Cambria Math" panose="02040503050406030204" pitchFamily="18" charset="0"/>
                                    </a:rPr>
                                    <m:t>𝜎</m:t>
                                  </m:r>
                                </m:e>
                                <m:sup>
                                  <m:r>
                                    <a:rPr lang="es-CL" b="0" i="1" smtClean="0">
                                      <a:latin typeface="Cambria Math" panose="02040503050406030204" pitchFamily="18" charset="0"/>
                                    </a:rPr>
                                    <m:t>2</m:t>
                                  </m:r>
                                </m:sup>
                              </m:sSup>
                            </m:den>
                          </m:f>
                        </m:sup>
                      </m:sSup>
                    </m:oMath>
                  </m:oMathPara>
                </a14:m>
                <a:endParaRPr lang="en-US" dirty="0" smtClean="0"/>
              </a:p>
              <a:p>
                <a:pPr marL="0" indent="0">
                  <a:spcAft>
                    <a:spcPts val="1200"/>
                  </a:spcAft>
                  <a:buNone/>
                </a:pPr>
                <a:r>
                  <a:rPr lang="es-CL" dirty="0" smtClean="0"/>
                  <a:t>Luego se puede calcular el z-score como:</a:t>
                </a:r>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s-CL" b="0" i="1" smtClean="0">
                              <a:latin typeface="Cambria Math" panose="02040503050406030204" pitchFamily="18" charset="0"/>
                            </a:rPr>
                            <m:t>𝑧</m:t>
                          </m:r>
                        </m:e>
                        <m:sub>
                          <m:r>
                            <a:rPr lang="es-CL" b="0" i="1" smtClean="0">
                              <a:latin typeface="Cambria Math" panose="02040503050406030204" pitchFamily="18" charset="0"/>
                            </a:rPr>
                            <m:t>𝑖</m:t>
                          </m:r>
                        </m:sub>
                      </m:sSub>
                      <m:r>
                        <a:rPr lang="es-CL" b="0" i="1" smtClean="0">
                          <a:latin typeface="Cambria Math" panose="02040503050406030204" pitchFamily="18" charset="0"/>
                        </a:rPr>
                        <m:t>=</m:t>
                      </m:r>
                      <m:f>
                        <m:fPr>
                          <m:ctrlPr>
                            <a:rPr lang="es-CL" b="0" i="1" smtClean="0">
                              <a:latin typeface="Cambria Math" panose="02040503050406030204" pitchFamily="18" charset="0"/>
                            </a:rPr>
                          </m:ctrlPr>
                        </m:fPr>
                        <m:num>
                          <m:sSub>
                            <m:sSubPr>
                              <m:ctrlPr>
                                <a:rPr lang="es-CL" b="0" i="1" smtClean="0">
                                  <a:latin typeface="Cambria Math" panose="02040503050406030204" pitchFamily="18" charset="0"/>
                                </a:rPr>
                              </m:ctrlPr>
                            </m:sSubPr>
                            <m:e>
                              <m:r>
                                <a:rPr lang="es-CL" b="0" i="1" smtClean="0">
                                  <a:latin typeface="Cambria Math" panose="02040503050406030204" pitchFamily="18" charset="0"/>
                                </a:rPr>
                                <m:t>𝑥</m:t>
                              </m:r>
                            </m:e>
                            <m:sub>
                              <m:r>
                                <a:rPr lang="es-CL" b="0" i="1" smtClean="0">
                                  <a:latin typeface="Cambria Math" panose="02040503050406030204" pitchFamily="18" charset="0"/>
                                </a:rPr>
                                <m:t>𝑖</m:t>
                              </m:r>
                            </m:sub>
                          </m:sSub>
                          <m:r>
                            <a:rPr lang="es-CL" b="0" i="1" smtClean="0">
                              <a:latin typeface="Cambria Math" panose="02040503050406030204" pitchFamily="18" charset="0"/>
                            </a:rPr>
                            <m:t>−</m:t>
                          </m:r>
                          <m:r>
                            <a:rPr lang="es-CL" b="0" i="1" smtClean="0">
                              <a:latin typeface="Cambria Math" panose="02040503050406030204" pitchFamily="18" charset="0"/>
                              <a:ea typeface="Cambria Math" panose="02040503050406030204" pitchFamily="18" charset="0"/>
                            </a:rPr>
                            <m:t>𝜇</m:t>
                          </m:r>
                        </m:num>
                        <m:den>
                          <m:r>
                            <a:rPr lang="es-CL" b="0" i="1" smtClean="0">
                              <a:latin typeface="Cambria Math" panose="02040503050406030204" pitchFamily="18" charset="0"/>
                              <a:ea typeface="Cambria Math" panose="02040503050406030204" pitchFamily="18" charset="0"/>
                            </a:rPr>
                            <m:t>𝜎</m:t>
                          </m:r>
                        </m:den>
                      </m:f>
                    </m:oMath>
                  </m:oMathPara>
                </a14:m>
                <a:endParaRPr lang="en-US"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blipFill>
                <a:blip r:embed="rId2"/>
                <a:stretch>
                  <a:fillRect l="-1159" t="-1961" r="-1236"/>
                </a:stretch>
              </a:blipFill>
            </p:spPr>
            <p:txBody>
              <a:bodyPr/>
              <a:lstStyle/>
              <a:p>
                <a:r>
                  <a:rPr lang="en-US">
                    <a:noFill/>
                  </a:rPr>
                  <a:t> </a:t>
                </a:r>
              </a:p>
            </p:txBody>
          </p:sp>
        </mc:Fallback>
      </mc:AlternateContent>
    </p:spTree>
    <p:extLst>
      <p:ext uri="{BB962C8B-B14F-4D97-AF65-F5344CB8AC3E}">
        <p14:creationId xmlns:p14="http://schemas.microsoft.com/office/powerpoint/2010/main" val="222153691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Métodos estadísticos</a:t>
            </a:r>
            <a:endParaRPr lang="en-US"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p:txBody>
              <a:bodyPr/>
              <a:lstStyle/>
              <a:p>
                <a:pPr marL="0" indent="0" algn="just">
                  <a:spcAft>
                    <a:spcPts val="1200"/>
                  </a:spcAft>
                  <a:buNone/>
                </a:pPr>
                <a:r>
                  <a:rPr lang="es-CL" dirty="0" smtClean="0"/>
                  <a:t>En el caso de más de un parámetro se puede ajustar a una función Gaussiana </a:t>
                </a:r>
                <a:r>
                  <a:rPr lang="es-CL" dirty="0" err="1" smtClean="0"/>
                  <a:t>multivariable</a:t>
                </a:r>
                <a:r>
                  <a:rPr lang="es-CL" dirty="0" smtClean="0"/>
                  <a:t>. El vector </a:t>
                </a:r>
                <a14:m>
                  <m:oMath xmlns:m="http://schemas.openxmlformats.org/officeDocument/2006/math">
                    <m:r>
                      <a:rPr lang="es-CL" b="1" i="0" smtClean="0">
                        <a:latin typeface="Cambria Math" panose="02040503050406030204" pitchFamily="18" charset="0"/>
                        <a:ea typeface="Cambria Math" panose="02040503050406030204" pitchFamily="18" charset="0"/>
                      </a:rPr>
                      <m:t>𝛍</m:t>
                    </m:r>
                  </m:oMath>
                </a14:m>
                <a:r>
                  <a:rPr lang="es-CL" b="1" dirty="0" smtClean="0"/>
                  <a:t> </a:t>
                </a:r>
                <a:r>
                  <a:rPr lang="es-CL" dirty="0" smtClean="0"/>
                  <a:t>define a la media de los datos y </a:t>
                </a:r>
                <a14:m>
                  <m:oMath xmlns:m="http://schemas.openxmlformats.org/officeDocument/2006/math">
                    <m:r>
                      <a:rPr lang="es-CL" b="1" i="0" smtClean="0">
                        <a:latin typeface="Cambria Math" panose="02040503050406030204" pitchFamily="18" charset="0"/>
                        <a:ea typeface="Cambria Math" panose="02040503050406030204" pitchFamily="18" charset="0"/>
                      </a:rPr>
                      <m:t>∑</m:t>
                    </m:r>
                  </m:oMath>
                </a14:m>
                <a:r>
                  <a:rPr lang="es-CL" b="1" dirty="0" smtClean="0"/>
                  <a:t> </a:t>
                </a:r>
                <a:r>
                  <a:rPr lang="es-CL" dirty="0" smtClean="0"/>
                  <a:t>la matriz de covarianzas. La función densidad de probabilidad viene dada por:</a:t>
                </a:r>
              </a:p>
              <a:p>
                <a:pPr marL="0" indent="0" algn="just">
                  <a:spcAft>
                    <a:spcPts val="1200"/>
                  </a:spcAft>
                  <a:buNone/>
                </a:pPr>
                <a14:m>
                  <m:oMathPara xmlns:m="http://schemas.openxmlformats.org/officeDocument/2006/math">
                    <m:oMathParaPr>
                      <m:jc m:val="centerGroup"/>
                    </m:oMathParaPr>
                    <m:oMath xmlns:m="http://schemas.openxmlformats.org/officeDocument/2006/math">
                      <m:r>
                        <a:rPr lang="es-CL" i="1">
                          <a:latin typeface="Cambria Math" panose="02040503050406030204" pitchFamily="18" charset="0"/>
                        </a:rPr>
                        <m:t>𝑓</m:t>
                      </m:r>
                      <m:d>
                        <m:dPr>
                          <m:ctrlPr>
                            <a:rPr lang="es-CL" i="1">
                              <a:latin typeface="Cambria Math" panose="02040503050406030204" pitchFamily="18" charset="0"/>
                            </a:rPr>
                          </m:ctrlPr>
                        </m:dPr>
                        <m:e>
                          <m:r>
                            <a:rPr lang="es-CL" b="1" i="0">
                              <a:latin typeface="Cambria Math" panose="02040503050406030204" pitchFamily="18" charset="0"/>
                            </a:rPr>
                            <m:t>𝐱</m:t>
                          </m:r>
                        </m:e>
                      </m:d>
                      <m:r>
                        <a:rPr lang="es-CL" i="1">
                          <a:latin typeface="Cambria Math" panose="02040503050406030204" pitchFamily="18" charset="0"/>
                        </a:rPr>
                        <m:t>=</m:t>
                      </m:r>
                      <m:f>
                        <m:fPr>
                          <m:ctrlPr>
                            <a:rPr lang="es-CL" i="1">
                              <a:latin typeface="Cambria Math" panose="02040503050406030204" pitchFamily="18" charset="0"/>
                            </a:rPr>
                          </m:ctrlPr>
                        </m:fPr>
                        <m:num>
                          <m:r>
                            <a:rPr lang="es-CL" i="1">
                              <a:latin typeface="Cambria Math" panose="02040503050406030204" pitchFamily="18" charset="0"/>
                            </a:rPr>
                            <m:t>1</m:t>
                          </m:r>
                        </m:num>
                        <m:den>
                          <m:rad>
                            <m:radPr>
                              <m:degHide m:val="on"/>
                              <m:ctrlPr>
                                <a:rPr lang="es-CL" i="1">
                                  <a:latin typeface="Cambria Math" panose="02040503050406030204" pitchFamily="18" charset="0"/>
                                  <a:ea typeface="Cambria Math" panose="02040503050406030204" pitchFamily="18" charset="0"/>
                                </a:rPr>
                              </m:ctrlPr>
                            </m:radPr>
                            <m:deg/>
                            <m:e>
                              <m:d>
                                <m:dPr>
                                  <m:begChr m:val="|"/>
                                  <m:endChr m:val="|"/>
                                  <m:ctrlPr>
                                    <a:rPr lang="es-CL" i="1" smtClean="0">
                                      <a:latin typeface="Cambria Math" panose="02040503050406030204" pitchFamily="18" charset="0"/>
                                      <a:ea typeface="Cambria Math" panose="02040503050406030204" pitchFamily="18" charset="0"/>
                                    </a:rPr>
                                  </m:ctrlPr>
                                </m:dPr>
                                <m:e>
                                  <m:r>
                                    <a:rPr lang="es-CL" b="1">
                                      <a:latin typeface="Cambria Math" panose="02040503050406030204" pitchFamily="18" charset="0"/>
                                      <a:ea typeface="Cambria Math" panose="02040503050406030204" pitchFamily="18" charset="0"/>
                                    </a:rPr>
                                    <m:t>∑</m:t>
                                  </m:r>
                                </m:e>
                              </m:d>
                            </m:e>
                          </m:rad>
                          <m:sSup>
                            <m:sSupPr>
                              <m:ctrlPr>
                                <a:rPr lang="es-CL" i="1" smtClean="0">
                                  <a:latin typeface="Cambria Math" panose="02040503050406030204" pitchFamily="18" charset="0"/>
                                  <a:ea typeface="Cambria Math" panose="02040503050406030204" pitchFamily="18" charset="0"/>
                                </a:rPr>
                              </m:ctrlPr>
                            </m:sSupPr>
                            <m:e>
                              <m:d>
                                <m:dPr>
                                  <m:ctrlPr>
                                    <a:rPr lang="es-CL" i="1" smtClean="0">
                                      <a:latin typeface="Cambria Math" panose="02040503050406030204" pitchFamily="18" charset="0"/>
                                      <a:ea typeface="Cambria Math" panose="02040503050406030204" pitchFamily="18" charset="0"/>
                                    </a:rPr>
                                  </m:ctrlPr>
                                </m:dPr>
                                <m:e>
                                  <m:r>
                                    <a:rPr lang="es-CL" b="0" i="1" smtClean="0">
                                      <a:latin typeface="Cambria Math" panose="02040503050406030204" pitchFamily="18" charset="0"/>
                                      <a:ea typeface="Cambria Math" panose="02040503050406030204" pitchFamily="18" charset="0"/>
                                    </a:rPr>
                                    <m:t>2</m:t>
                                  </m:r>
                                  <m:r>
                                    <a:rPr lang="es-CL" b="0" i="1" smtClean="0">
                                      <a:latin typeface="Cambria Math" panose="02040503050406030204" pitchFamily="18" charset="0"/>
                                      <a:ea typeface="Cambria Math" panose="02040503050406030204" pitchFamily="18" charset="0"/>
                                    </a:rPr>
                                    <m:t>𝜋</m:t>
                                  </m:r>
                                </m:e>
                              </m:d>
                            </m:e>
                            <m:sup>
                              <m:r>
                                <a:rPr lang="es-CL" b="0" i="1" smtClean="0">
                                  <a:latin typeface="Cambria Math" panose="02040503050406030204" pitchFamily="18" charset="0"/>
                                  <a:ea typeface="Cambria Math" panose="02040503050406030204" pitchFamily="18" charset="0"/>
                                </a:rPr>
                                <m:t>𝑑</m:t>
                              </m:r>
                              <m:r>
                                <a:rPr lang="es-CL" b="0" i="1" smtClean="0">
                                  <a:latin typeface="Cambria Math" panose="02040503050406030204" pitchFamily="18" charset="0"/>
                                  <a:ea typeface="Cambria Math" panose="02040503050406030204" pitchFamily="18" charset="0"/>
                                </a:rPr>
                                <m:t>/2</m:t>
                              </m:r>
                            </m:sup>
                          </m:sSup>
                        </m:den>
                      </m:f>
                      <m:r>
                        <a:rPr lang="es-CL" b="0" i="1" smtClean="0">
                          <a:latin typeface="Cambria Math" panose="02040503050406030204" pitchFamily="18" charset="0"/>
                          <a:ea typeface="Cambria Math" panose="02040503050406030204" pitchFamily="18" charset="0"/>
                        </a:rPr>
                        <m:t>𝑒</m:t>
                      </m:r>
                      <m:d>
                        <m:dPr>
                          <m:begChr m:val="["/>
                          <m:endChr m:val="]"/>
                          <m:ctrlPr>
                            <a:rPr lang="es-CL" b="0" i="1" smtClean="0">
                              <a:latin typeface="Cambria Math" panose="02040503050406030204" pitchFamily="18" charset="0"/>
                              <a:ea typeface="Cambria Math" panose="02040503050406030204" pitchFamily="18" charset="0"/>
                            </a:rPr>
                          </m:ctrlPr>
                        </m:dPr>
                        <m:e>
                          <m:r>
                            <a:rPr lang="es-CL" b="0" i="1" smtClean="0">
                              <a:latin typeface="Cambria Math" panose="02040503050406030204" pitchFamily="18" charset="0"/>
                              <a:ea typeface="Cambria Math" panose="02040503050406030204" pitchFamily="18" charset="0"/>
                            </a:rPr>
                            <m:t>−</m:t>
                          </m:r>
                          <m:f>
                            <m:fPr>
                              <m:ctrlPr>
                                <a:rPr lang="es-CL" b="0" i="1" smtClean="0">
                                  <a:latin typeface="Cambria Math" panose="02040503050406030204" pitchFamily="18" charset="0"/>
                                  <a:ea typeface="Cambria Math" panose="02040503050406030204" pitchFamily="18" charset="0"/>
                                </a:rPr>
                              </m:ctrlPr>
                            </m:fPr>
                            <m:num>
                              <m:r>
                                <a:rPr lang="es-CL" b="0" i="1" smtClean="0">
                                  <a:latin typeface="Cambria Math" panose="02040503050406030204" pitchFamily="18" charset="0"/>
                                  <a:ea typeface="Cambria Math" panose="02040503050406030204" pitchFamily="18" charset="0"/>
                                </a:rPr>
                                <m:t>1</m:t>
                              </m:r>
                            </m:num>
                            <m:den>
                              <m:r>
                                <a:rPr lang="es-CL" b="0" i="1" smtClean="0">
                                  <a:latin typeface="Cambria Math" panose="02040503050406030204" pitchFamily="18" charset="0"/>
                                  <a:ea typeface="Cambria Math" panose="02040503050406030204" pitchFamily="18" charset="0"/>
                                </a:rPr>
                                <m:t>2</m:t>
                              </m:r>
                            </m:den>
                          </m:f>
                          <m:d>
                            <m:dPr>
                              <m:ctrlPr>
                                <a:rPr lang="es-CL" b="0" i="1" smtClean="0">
                                  <a:latin typeface="Cambria Math" panose="02040503050406030204" pitchFamily="18" charset="0"/>
                                  <a:ea typeface="Cambria Math" panose="02040503050406030204" pitchFamily="18" charset="0"/>
                                </a:rPr>
                              </m:ctrlPr>
                            </m:dPr>
                            <m:e>
                              <m:r>
                                <a:rPr lang="es-CL" b="1">
                                  <a:latin typeface="Cambria Math" panose="02040503050406030204" pitchFamily="18" charset="0"/>
                                </a:rPr>
                                <m:t>𝐱</m:t>
                              </m:r>
                              <m:r>
                                <a:rPr lang="es-CL" b="0" i="1" smtClean="0">
                                  <a:latin typeface="Cambria Math" panose="02040503050406030204" pitchFamily="18" charset="0"/>
                                </a:rPr>
                                <m:t>−</m:t>
                              </m:r>
                              <m:r>
                                <a:rPr lang="es-CL" b="1">
                                  <a:latin typeface="Cambria Math" panose="02040503050406030204" pitchFamily="18" charset="0"/>
                                  <a:ea typeface="Cambria Math" panose="02040503050406030204" pitchFamily="18" charset="0"/>
                                </a:rPr>
                                <m:t>𝛍</m:t>
                              </m:r>
                            </m:e>
                          </m:d>
                          <m:sSup>
                            <m:sSupPr>
                              <m:ctrlPr>
                                <a:rPr lang="es-CL" b="0" i="1" smtClean="0">
                                  <a:latin typeface="Cambria Math" panose="02040503050406030204" pitchFamily="18" charset="0"/>
                                  <a:ea typeface="Cambria Math" panose="02040503050406030204" pitchFamily="18" charset="0"/>
                                </a:rPr>
                              </m:ctrlPr>
                            </m:sSupPr>
                            <m:e>
                              <m:r>
                                <a:rPr lang="es-CL" b="1">
                                  <a:latin typeface="Cambria Math" panose="02040503050406030204" pitchFamily="18" charset="0"/>
                                  <a:ea typeface="Cambria Math" panose="02040503050406030204" pitchFamily="18" charset="0"/>
                                </a:rPr>
                                <m:t>∑</m:t>
                              </m:r>
                            </m:e>
                            <m:sup>
                              <m:r>
                                <a:rPr lang="es-CL" b="0" i="1" smtClean="0">
                                  <a:latin typeface="Cambria Math" panose="02040503050406030204" pitchFamily="18" charset="0"/>
                                  <a:ea typeface="Cambria Math" panose="02040503050406030204" pitchFamily="18" charset="0"/>
                                </a:rPr>
                                <m:t>−1</m:t>
                              </m:r>
                            </m:sup>
                          </m:sSup>
                          <m:sSup>
                            <m:sSupPr>
                              <m:ctrlPr>
                                <a:rPr lang="es-CL" b="0" i="1" smtClean="0">
                                  <a:latin typeface="Cambria Math" panose="02040503050406030204" pitchFamily="18" charset="0"/>
                                  <a:ea typeface="Cambria Math" panose="02040503050406030204" pitchFamily="18" charset="0"/>
                                </a:rPr>
                              </m:ctrlPr>
                            </m:sSupPr>
                            <m:e>
                              <m:d>
                                <m:dPr>
                                  <m:ctrlPr>
                                    <a:rPr lang="es-CL" i="1">
                                      <a:latin typeface="Cambria Math" panose="02040503050406030204" pitchFamily="18" charset="0"/>
                                      <a:ea typeface="Cambria Math" panose="02040503050406030204" pitchFamily="18" charset="0"/>
                                    </a:rPr>
                                  </m:ctrlPr>
                                </m:dPr>
                                <m:e>
                                  <m:r>
                                    <a:rPr lang="es-CL" b="1">
                                      <a:latin typeface="Cambria Math" panose="02040503050406030204" pitchFamily="18" charset="0"/>
                                    </a:rPr>
                                    <m:t>𝐱</m:t>
                                  </m:r>
                                  <m:r>
                                    <a:rPr lang="es-CL" i="1">
                                      <a:latin typeface="Cambria Math" panose="02040503050406030204" pitchFamily="18" charset="0"/>
                                    </a:rPr>
                                    <m:t>−</m:t>
                                  </m:r>
                                  <m:r>
                                    <a:rPr lang="es-CL" b="1">
                                      <a:latin typeface="Cambria Math" panose="02040503050406030204" pitchFamily="18" charset="0"/>
                                      <a:ea typeface="Cambria Math" panose="02040503050406030204" pitchFamily="18" charset="0"/>
                                    </a:rPr>
                                    <m:t>𝛍</m:t>
                                  </m:r>
                                </m:e>
                              </m:d>
                            </m:e>
                            <m:sup>
                              <m:r>
                                <a:rPr lang="es-CL" b="0" i="1" smtClean="0">
                                  <a:latin typeface="Cambria Math" panose="02040503050406030204" pitchFamily="18" charset="0"/>
                                  <a:ea typeface="Cambria Math" panose="02040503050406030204" pitchFamily="18" charset="0"/>
                                </a:rPr>
                                <m:t>𝑇</m:t>
                              </m:r>
                            </m:sup>
                          </m:sSup>
                        </m:e>
                      </m:d>
                    </m:oMath>
                  </m:oMathPara>
                </a14:m>
                <a:endParaRPr lang="es-CL" b="1" dirty="0" smtClean="0"/>
              </a:p>
              <a:p>
                <a:pPr marL="0" indent="0" algn="just">
                  <a:buNone/>
                </a:pPr>
                <a:r>
                  <a:rPr lang="es-CL" dirty="0" smtClean="0"/>
                  <a:t>Donde </a:t>
                </a:r>
                <a14:m>
                  <m:oMath xmlns:m="http://schemas.openxmlformats.org/officeDocument/2006/math">
                    <m:r>
                      <a:rPr lang="es-CL" i="1">
                        <a:latin typeface="Cambria Math" panose="02040503050406030204" pitchFamily="18" charset="0"/>
                        <a:ea typeface="Cambria Math" panose="02040503050406030204" pitchFamily="18" charset="0"/>
                      </a:rPr>
                      <m:t>𝑑</m:t>
                    </m:r>
                  </m:oMath>
                </a14:m>
                <a:r>
                  <a:rPr lang="en-US" dirty="0" smtClean="0"/>
                  <a:t> </a:t>
                </a:r>
                <a:r>
                  <a:rPr lang="en-US" dirty="0" err="1" smtClean="0"/>
                  <a:t>es</a:t>
                </a:r>
                <a:r>
                  <a:rPr lang="en-US" dirty="0" smtClean="0"/>
                  <a:t> la </a:t>
                </a:r>
                <a:r>
                  <a:rPr lang="en-US" dirty="0" err="1" smtClean="0"/>
                  <a:t>cantidad</a:t>
                </a:r>
                <a:r>
                  <a:rPr lang="en-US" dirty="0" smtClean="0"/>
                  <a:t> de </a:t>
                </a:r>
                <a:r>
                  <a:rPr lang="en-US" dirty="0" err="1" smtClean="0"/>
                  <a:t>parámetros</a:t>
                </a:r>
                <a:r>
                  <a:rPr lang="en-US" dirty="0" smtClean="0"/>
                  <a:t> y </a:t>
                </a:r>
                <a14:m>
                  <m:oMath xmlns:m="http://schemas.openxmlformats.org/officeDocument/2006/math">
                    <m:d>
                      <m:dPr>
                        <m:begChr m:val="|"/>
                        <m:endChr m:val="|"/>
                        <m:ctrlPr>
                          <a:rPr lang="es-CL" i="1">
                            <a:latin typeface="Cambria Math" panose="02040503050406030204" pitchFamily="18" charset="0"/>
                            <a:ea typeface="Cambria Math" panose="02040503050406030204" pitchFamily="18" charset="0"/>
                          </a:rPr>
                        </m:ctrlPr>
                      </m:dPr>
                      <m:e>
                        <m:r>
                          <a:rPr lang="es-CL" b="1">
                            <a:latin typeface="Cambria Math" panose="02040503050406030204" pitchFamily="18" charset="0"/>
                            <a:ea typeface="Cambria Math" panose="02040503050406030204" pitchFamily="18" charset="0"/>
                          </a:rPr>
                          <m:t>∑</m:t>
                        </m:r>
                      </m:e>
                    </m:d>
                  </m:oMath>
                </a14:m>
                <a:r>
                  <a:rPr lang="en-US" dirty="0" smtClean="0"/>
                  <a:t> </a:t>
                </a:r>
                <a:r>
                  <a:rPr lang="en-US" dirty="0" err="1" smtClean="0"/>
                  <a:t>denota</a:t>
                </a:r>
                <a:r>
                  <a:rPr lang="en-US" dirty="0" smtClean="0"/>
                  <a:t> al </a:t>
                </a:r>
                <a:r>
                  <a:rPr lang="en-US" dirty="0" err="1" smtClean="0"/>
                  <a:t>determinante</a:t>
                </a:r>
                <a:r>
                  <a:rPr lang="en-US" dirty="0" smtClean="0"/>
                  <a:t> de la </a:t>
                </a:r>
                <a:r>
                  <a:rPr lang="en-US" dirty="0" err="1" smtClean="0"/>
                  <a:t>matriz</a:t>
                </a:r>
                <a:r>
                  <a:rPr lang="en-US" dirty="0" smtClean="0"/>
                  <a:t> </a:t>
                </a:r>
                <a14:m>
                  <m:oMath xmlns:m="http://schemas.openxmlformats.org/officeDocument/2006/math">
                    <m:r>
                      <a:rPr lang="es-CL" b="1">
                        <a:latin typeface="Cambria Math" panose="02040503050406030204" pitchFamily="18" charset="0"/>
                        <a:ea typeface="Cambria Math" panose="02040503050406030204" pitchFamily="18" charset="0"/>
                      </a:rPr>
                      <m:t>∑</m:t>
                    </m:r>
                  </m:oMath>
                </a14:m>
                <a:r>
                  <a:rPr lang="en-US" dirty="0" smtClean="0"/>
                  <a:t>. </a:t>
                </a:r>
                <a:endParaRPr lang="en-US"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blipFill>
                <a:blip r:embed="rId2"/>
                <a:stretch>
                  <a:fillRect l="-1159" t="-1961" r="-1236"/>
                </a:stretch>
              </a:blipFill>
            </p:spPr>
            <p:txBody>
              <a:bodyPr/>
              <a:lstStyle/>
              <a:p>
                <a:r>
                  <a:rPr lang="en-US">
                    <a:noFill/>
                  </a:rPr>
                  <a:t> </a:t>
                </a:r>
              </a:p>
            </p:txBody>
          </p:sp>
        </mc:Fallback>
      </mc:AlternateContent>
    </p:spTree>
    <p:extLst>
      <p:ext uri="{BB962C8B-B14F-4D97-AF65-F5344CB8AC3E}">
        <p14:creationId xmlns:p14="http://schemas.microsoft.com/office/powerpoint/2010/main" val="328981177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Métodos estadísticos</a:t>
            </a:r>
            <a:endParaRPr lang="en-US"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p:txBody>
              <a:bodyPr/>
              <a:lstStyle/>
              <a:p>
                <a:pPr marL="0" indent="0" algn="just">
                  <a:spcAft>
                    <a:spcPts val="1200"/>
                  </a:spcAft>
                  <a:buNone/>
                </a:pPr>
                <a:r>
                  <a:rPr lang="es-CL" dirty="0" smtClean="0"/>
                  <a:t>En este caso se utiliza como puntaje de anomalía a la distancia de </a:t>
                </a:r>
                <a:r>
                  <a:rPr lang="es-CL" dirty="0" err="1" smtClean="0"/>
                  <a:t>Mahalanobis</a:t>
                </a:r>
                <a:r>
                  <a:rPr lang="es-CL" dirty="0" smtClean="0"/>
                  <a:t>:</a:t>
                </a:r>
              </a:p>
              <a:p>
                <a:pPr marL="0" indent="0" algn="just">
                  <a:spcAft>
                    <a:spcPts val="1200"/>
                  </a:spcAft>
                  <a:buNone/>
                </a:pPr>
                <a14:m>
                  <m:oMathPara xmlns:m="http://schemas.openxmlformats.org/officeDocument/2006/math">
                    <m:oMathParaPr>
                      <m:jc m:val="centerGroup"/>
                    </m:oMathParaPr>
                    <m:oMath xmlns:m="http://schemas.openxmlformats.org/officeDocument/2006/math">
                      <m:r>
                        <m:rPr>
                          <m:nor/>
                        </m:rPr>
                        <a:rPr lang="es-CL" dirty="0"/>
                        <m:t>Mahalanobis</m:t>
                      </m:r>
                      <m:d>
                        <m:dPr>
                          <m:ctrlPr>
                            <a:rPr lang="es-CL" b="0" i="1" dirty="0" smtClean="0">
                              <a:latin typeface="Cambria Math" panose="02040503050406030204" pitchFamily="18" charset="0"/>
                            </a:rPr>
                          </m:ctrlPr>
                        </m:dPr>
                        <m:e>
                          <m:r>
                            <a:rPr lang="es-CL" b="1">
                              <a:latin typeface="Cambria Math" panose="02040503050406030204" pitchFamily="18" charset="0"/>
                            </a:rPr>
                            <m:t>𝐱</m:t>
                          </m:r>
                          <m:r>
                            <a:rPr lang="es-CL" b="0" i="1" smtClean="0">
                              <a:latin typeface="Cambria Math" panose="02040503050406030204" pitchFamily="18" charset="0"/>
                            </a:rPr>
                            <m:t>,</m:t>
                          </m:r>
                          <m:r>
                            <a:rPr lang="es-CL" b="1">
                              <a:latin typeface="Cambria Math" panose="02040503050406030204" pitchFamily="18" charset="0"/>
                              <a:ea typeface="Cambria Math" panose="02040503050406030204" pitchFamily="18" charset="0"/>
                            </a:rPr>
                            <m:t>𝛍</m:t>
                          </m:r>
                          <m:r>
                            <a:rPr lang="es-CL" b="0" i="1" smtClean="0">
                              <a:latin typeface="Cambria Math" panose="02040503050406030204" pitchFamily="18" charset="0"/>
                              <a:ea typeface="Cambria Math" panose="02040503050406030204" pitchFamily="18" charset="0"/>
                            </a:rPr>
                            <m:t>,</m:t>
                          </m:r>
                          <m:r>
                            <a:rPr lang="es-CL" b="1">
                              <a:latin typeface="Cambria Math" panose="02040503050406030204" pitchFamily="18" charset="0"/>
                              <a:ea typeface="Cambria Math" panose="02040503050406030204" pitchFamily="18" charset="0"/>
                            </a:rPr>
                            <m:t>∑</m:t>
                          </m:r>
                        </m:e>
                      </m:d>
                      <m:r>
                        <a:rPr lang="es-CL" b="0" i="1" smtClean="0">
                          <a:latin typeface="Cambria Math" panose="02040503050406030204" pitchFamily="18" charset="0"/>
                          <a:ea typeface="Cambria Math" panose="02040503050406030204" pitchFamily="18" charset="0"/>
                        </a:rPr>
                        <m:t>=</m:t>
                      </m:r>
                      <m:rad>
                        <m:radPr>
                          <m:degHide m:val="on"/>
                          <m:ctrlPr>
                            <a:rPr lang="es-CL" i="1" smtClean="0">
                              <a:latin typeface="Cambria Math" panose="02040503050406030204" pitchFamily="18" charset="0"/>
                              <a:ea typeface="Cambria Math" panose="02040503050406030204" pitchFamily="18" charset="0"/>
                            </a:rPr>
                          </m:ctrlPr>
                        </m:radPr>
                        <m:deg/>
                        <m:e>
                          <m:d>
                            <m:dPr>
                              <m:ctrlPr>
                                <a:rPr lang="es-CL" i="1">
                                  <a:latin typeface="Cambria Math" panose="02040503050406030204" pitchFamily="18" charset="0"/>
                                  <a:ea typeface="Cambria Math" panose="02040503050406030204" pitchFamily="18" charset="0"/>
                                </a:rPr>
                              </m:ctrlPr>
                            </m:dPr>
                            <m:e>
                              <m:r>
                                <a:rPr lang="es-CL" b="1">
                                  <a:latin typeface="Cambria Math" panose="02040503050406030204" pitchFamily="18" charset="0"/>
                                </a:rPr>
                                <m:t>𝐱</m:t>
                              </m:r>
                              <m:r>
                                <a:rPr lang="es-CL" i="1">
                                  <a:latin typeface="Cambria Math" panose="02040503050406030204" pitchFamily="18" charset="0"/>
                                </a:rPr>
                                <m:t>−</m:t>
                              </m:r>
                              <m:r>
                                <a:rPr lang="es-CL" b="1">
                                  <a:latin typeface="Cambria Math" panose="02040503050406030204" pitchFamily="18" charset="0"/>
                                  <a:ea typeface="Cambria Math" panose="02040503050406030204" pitchFamily="18" charset="0"/>
                                </a:rPr>
                                <m:t>𝛍</m:t>
                              </m:r>
                            </m:e>
                          </m:d>
                          <m:sSup>
                            <m:sSupPr>
                              <m:ctrlPr>
                                <a:rPr lang="es-CL" i="1">
                                  <a:latin typeface="Cambria Math" panose="02040503050406030204" pitchFamily="18" charset="0"/>
                                  <a:ea typeface="Cambria Math" panose="02040503050406030204" pitchFamily="18" charset="0"/>
                                </a:rPr>
                              </m:ctrlPr>
                            </m:sSupPr>
                            <m:e>
                              <m:r>
                                <a:rPr lang="es-CL" b="1">
                                  <a:latin typeface="Cambria Math" panose="02040503050406030204" pitchFamily="18" charset="0"/>
                                  <a:ea typeface="Cambria Math" panose="02040503050406030204" pitchFamily="18" charset="0"/>
                                </a:rPr>
                                <m:t>∑</m:t>
                              </m:r>
                            </m:e>
                            <m:sup>
                              <m:r>
                                <a:rPr lang="es-CL" i="1">
                                  <a:latin typeface="Cambria Math" panose="02040503050406030204" pitchFamily="18" charset="0"/>
                                  <a:ea typeface="Cambria Math" panose="02040503050406030204" pitchFamily="18" charset="0"/>
                                </a:rPr>
                                <m:t>−1</m:t>
                              </m:r>
                            </m:sup>
                          </m:sSup>
                          <m:sSup>
                            <m:sSupPr>
                              <m:ctrlPr>
                                <a:rPr lang="es-CL" i="1">
                                  <a:latin typeface="Cambria Math" panose="02040503050406030204" pitchFamily="18" charset="0"/>
                                  <a:ea typeface="Cambria Math" panose="02040503050406030204" pitchFamily="18" charset="0"/>
                                </a:rPr>
                              </m:ctrlPr>
                            </m:sSupPr>
                            <m:e>
                              <m:d>
                                <m:dPr>
                                  <m:ctrlPr>
                                    <a:rPr lang="es-CL" i="1">
                                      <a:latin typeface="Cambria Math" panose="02040503050406030204" pitchFamily="18" charset="0"/>
                                      <a:ea typeface="Cambria Math" panose="02040503050406030204" pitchFamily="18" charset="0"/>
                                    </a:rPr>
                                  </m:ctrlPr>
                                </m:dPr>
                                <m:e>
                                  <m:r>
                                    <a:rPr lang="es-CL" b="1">
                                      <a:latin typeface="Cambria Math" panose="02040503050406030204" pitchFamily="18" charset="0"/>
                                    </a:rPr>
                                    <m:t>𝐱</m:t>
                                  </m:r>
                                  <m:r>
                                    <a:rPr lang="es-CL" i="1">
                                      <a:latin typeface="Cambria Math" panose="02040503050406030204" pitchFamily="18" charset="0"/>
                                    </a:rPr>
                                    <m:t>−</m:t>
                                  </m:r>
                                  <m:r>
                                    <a:rPr lang="es-CL" b="1">
                                      <a:latin typeface="Cambria Math" panose="02040503050406030204" pitchFamily="18" charset="0"/>
                                      <a:ea typeface="Cambria Math" panose="02040503050406030204" pitchFamily="18" charset="0"/>
                                    </a:rPr>
                                    <m:t>𝛍</m:t>
                                  </m:r>
                                </m:e>
                              </m:d>
                            </m:e>
                            <m:sup>
                              <m:r>
                                <a:rPr lang="es-CL" i="1">
                                  <a:latin typeface="Cambria Math" panose="02040503050406030204" pitchFamily="18" charset="0"/>
                                  <a:ea typeface="Cambria Math" panose="02040503050406030204" pitchFamily="18" charset="0"/>
                                </a:rPr>
                                <m:t>𝑇</m:t>
                              </m:r>
                            </m:sup>
                          </m:sSup>
                        </m:e>
                      </m:rad>
                    </m:oMath>
                  </m:oMathPara>
                </a14:m>
                <a:endParaRPr lang="es-CL" b="1" dirty="0" smtClean="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blipFill>
                <a:blip r:embed="rId2"/>
                <a:stretch>
                  <a:fillRect l="-1159" t="-1961" r="-1236"/>
                </a:stretch>
              </a:blipFill>
            </p:spPr>
            <p:txBody>
              <a:bodyPr/>
              <a:lstStyle/>
              <a:p>
                <a:r>
                  <a:rPr lang="en-US">
                    <a:noFill/>
                  </a:rPr>
                  <a:t> </a:t>
                </a:r>
              </a:p>
            </p:txBody>
          </p:sp>
        </mc:Fallback>
      </mc:AlternateContent>
    </p:spTree>
    <p:extLst>
      <p:ext uri="{BB962C8B-B14F-4D97-AF65-F5344CB8AC3E}">
        <p14:creationId xmlns:p14="http://schemas.microsoft.com/office/powerpoint/2010/main" val="226545359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S" dirty="0" smtClean="0"/>
              <a:t>Métodos basados en el dominio</a:t>
            </a:r>
            <a:r>
              <a:rPr lang="es-ES" dirty="0"/>
              <a:t/>
            </a:r>
            <a:br>
              <a:rPr lang="es-ES" dirty="0"/>
            </a:br>
            <a:endParaRPr lang="en-US" dirty="0"/>
          </a:p>
        </p:txBody>
      </p:sp>
    </p:spTree>
    <p:extLst>
      <p:ext uri="{BB962C8B-B14F-4D97-AF65-F5344CB8AC3E}">
        <p14:creationId xmlns:p14="http://schemas.microsoft.com/office/powerpoint/2010/main" val="175586341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dirty="0" err="1"/>
              <a:t>One</a:t>
            </a:r>
            <a:r>
              <a:rPr lang="es-ES" dirty="0"/>
              <a:t> </a:t>
            </a:r>
            <a:r>
              <a:rPr lang="es-ES" dirty="0" err="1"/>
              <a:t>Class</a:t>
            </a:r>
            <a:r>
              <a:rPr lang="es-ES" dirty="0"/>
              <a:t> </a:t>
            </a:r>
            <a:r>
              <a:rPr lang="es-ES" dirty="0" err="1"/>
              <a:t>Suport</a:t>
            </a:r>
            <a:r>
              <a:rPr lang="es-ES" dirty="0"/>
              <a:t> Vector Machine (OC-SVM)</a:t>
            </a:r>
          </a:p>
        </p:txBody>
      </p:sp>
      <p:sp>
        <p:nvSpPr>
          <p:cNvPr id="7" name="Content Placeholder 6"/>
          <p:cNvSpPr>
            <a:spLocks noGrp="1"/>
          </p:cNvSpPr>
          <p:nvPr>
            <p:ph idx="1"/>
          </p:nvPr>
        </p:nvSpPr>
        <p:spPr>
          <a:xfrm>
            <a:off x="628650" y="1568860"/>
            <a:ext cx="7886700" cy="1831974"/>
          </a:xfrm>
        </p:spPr>
        <p:txBody>
          <a:bodyPr/>
          <a:lstStyle/>
          <a:p>
            <a:pPr marL="0" indent="0" algn="just">
              <a:buNone/>
            </a:pPr>
            <a:r>
              <a:rPr lang="es-ES" dirty="0"/>
              <a:t>El método de SVM para identificación de una clase trata de ajustar la menor híper-esfera (con radio r y centro c) a todos los datos disponibles. </a:t>
            </a:r>
          </a:p>
        </p:txBody>
      </p:sp>
      <p:sp>
        <p:nvSpPr>
          <p:cNvPr id="5" name="Slide Number Placeholder 4"/>
          <p:cNvSpPr>
            <a:spLocks noGrp="1"/>
          </p:cNvSpPr>
          <p:nvPr>
            <p:ph type="sldNum" sz="quarter" idx="4294967295"/>
          </p:nvPr>
        </p:nvSpPr>
        <p:spPr/>
        <p:txBody>
          <a:bodyPr/>
          <a:lstStyle/>
          <a:p>
            <a:fld id="{ED3C9F24-97CD-894E-963C-61E4D5D33747}" type="slidenum">
              <a:rPr lang="es-ES_tradnl" smtClean="0"/>
              <a:t>105</a:t>
            </a:fld>
            <a:endParaRPr lang="es-ES_tradnl"/>
          </a:p>
        </p:txBody>
      </p:sp>
      <p:grpSp>
        <p:nvGrpSpPr>
          <p:cNvPr id="28" name="Group 27"/>
          <p:cNvGrpSpPr>
            <a:grpSpLocks noChangeAspect="1"/>
          </p:cNvGrpSpPr>
          <p:nvPr/>
        </p:nvGrpSpPr>
        <p:grpSpPr>
          <a:xfrm>
            <a:off x="3582000" y="3832934"/>
            <a:ext cx="1980000" cy="1980000"/>
            <a:chOff x="3102286" y="3170975"/>
            <a:chExt cx="2880000" cy="2880000"/>
          </a:xfrm>
        </p:grpSpPr>
        <p:sp>
          <p:nvSpPr>
            <p:cNvPr id="10" name="Oval 9"/>
            <p:cNvSpPr/>
            <p:nvPr/>
          </p:nvSpPr>
          <p:spPr>
            <a:xfrm>
              <a:off x="4256688" y="4113132"/>
              <a:ext cx="108000" cy="108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Oval 11"/>
            <p:cNvSpPr/>
            <p:nvPr/>
          </p:nvSpPr>
          <p:spPr>
            <a:xfrm>
              <a:off x="3852296" y="4283770"/>
              <a:ext cx="108000" cy="108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Oval 12"/>
            <p:cNvSpPr/>
            <p:nvPr/>
          </p:nvSpPr>
          <p:spPr>
            <a:xfrm>
              <a:off x="4851887" y="4066741"/>
              <a:ext cx="108000" cy="108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Oval 13"/>
            <p:cNvSpPr/>
            <p:nvPr/>
          </p:nvSpPr>
          <p:spPr>
            <a:xfrm>
              <a:off x="4040688" y="4969775"/>
              <a:ext cx="108000" cy="108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Oval 14"/>
            <p:cNvSpPr/>
            <p:nvPr/>
          </p:nvSpPr>
          <p:spPr>
            <a:xfrm>
              <a:off x="4905887" y="4419945"/>
              <a:ext cx="108000" cy="108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Oval 15"/>
            <p:cNvSpPr/>
            <p:nvPr/>
          </p:nvSpPr>
          <p:spPr>
            <a:xfrm>
              <a:off x="5049521" y="4861775"/>
              <a:ext cx="108000" cy="108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Oval 16"/>
            <p:cNvSpPr/>
            <p:nvPr/>
          </p:nvSpPr>
          <p:spPr>
            <a:xfrm>
              <a:off x="4647275" y="4969775"/>
              <a:ext cx="108000" cy="108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Oval 17"/>
            <p:cNvSpPr/>
            <p:nvPr/>
          </p:nvSpPr>
          <p:spPr>
            <a:xfrm>
              <a:off x="5083876" y="4597930"/>
              <a:ext cx="108000" cy="108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Oval 18"/>
            <p:cNvSpPr/>
            <p:nvPr/>
          </p:nvSpPr>
          <p:spPr>
            <a:xfrm>
              <a:off x="4148688" y="4545703"/>
              <a:ext cx="108000" cy="108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Oval 19"/>
            <p:cNvSpPr/>
            <p:nvPr/>
          </p:nvSpPr>
          <p:spPr>
            <a:xfrm>
              <a:off x="4481979" y="5257590"/>
              <a:ext cx="108000" cy="108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Oval 20"/>
            <p:cNvSpPr/>
            <p:nvPr/>
          </p:nvSpPr>
          <p:spPr>
            <a:xfrm>
              <a:off x="4834993" y="4667860"/>
              <a:ext cx="108000" cy="108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6" name="Group 25"/>
            <p:cNvGrpSpPr/>
            <p:nvPr/>
          </p:nvGrpSpPr>
          <p:grpSpPr>
            <a:xfrm>
              <a:off x="3102286" y="3170975"/>
              <a:ext cx="2880000" cy="2880000"/>
              <a:chOff x="3102286" y="3170975"/>
              <a:chExt cx="2880000" cy="2880000"/>
            </a:xfrm>
          </p:grpSpPr>
          <p:sp>
            <p:nvSpPr>
              <p:cNvPr id="8" name="Oval 7"/>
              <p:cNvSpPr/>
              <p:nvPr/>
            </p:nvSpPr>
            <p:spPr>
              <a:xfrm>
                <a:off x="4520483" y="4664975"/>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Oval 8"/>
              <p:cNvSpPr/>
              <p:nvPr/>
            </p:nvSpPr>
            <p:spPr>
              <a:xfrm>
                <a:off x="3102286" y="3170975"/>
                <a:ext cx="2880000" cy="288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3" name="Straight Arrow Connector 22"/>
              <p:cNvCxnSpPr>
                <a:stCxn id="8" idx="5"/>
              </p:cNvCxnSpPr>
              <p:nvPr/>
            </p:nvCxnSpPr>
            <p:spPr>
              <a:xfrm>
                <a:off x="4612667" y="4757159"/>
                <a:ext cx="1050419" cy="780756"/>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291486" y="4586542"/>
                <a:ext cx="314510" cy="461665"/>
              </a:xfrm>
              <a:prstGeom prst="rect">
                <a:avLst/>
              </a:prstGeom>
              <a:noFill/>
            </p:spPr>
            <p:txBody>
              <a:bodyPr wrap="none" rtlCol="0">
                <a:spAutoFit/>
              </a:bodyPr>
              <a:lstStyle/>
              <a:p>
                <a:r>
                  <a:rPr lang="es-ES" sz="2400" dirty="0"/>
                  <a:t>c</a:t>
                </a:r>
              </a:p>
            </p:txBody>
          </p:sp>
          <p:sp>
            <p:nvSpPr>
              <p:cNvPr id="27" name="TextBox 26"/>
              <p:cNvSpPr txBox="1"/>
              <p:nvPr/>
            </p:nvSpPr>
            <p:spPr>
              <a:xfrm>
                <a:off x="4759853" y="4969775"/>
                <a:ext cx="292068" cy="461665"/>
              </a:xfrm>
              <a:prstGeom prst="rect">
                <a:avLst/>
              </a:prstGeom>
              <a:noFill/>
            </p:spPr>
            <p:txBody>
              <a:bodyPr wrap="none" rtlCol="0">
                <a:spAutoFit/>
              </a:bodyPr>
              <a:lstStyle/>
              <a:p>
                <a:r>
                  <a:rPr lang="es-ES" sz="2400" dirty="0"/>
                  <a:t>r</a:t>
                </a:r>
              </a:p>
            </p:txBody>
          </p:sp>
        </p:grpSp>
        <p:sp>
          <p:nvSpPr>
            <p:cNvPr id="29" name="Oval 28"/>
            <p:cNvSpPr/>
            <p:nvPr/>
          </p:nvSpPr>
          <p:spPr>
            <a:xfrm>
              <a:off x="4533735" y="3938300"/>
              <a:ext cx="108000" cy="108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Oval 29"/>
            <p:cNvSpPr/>
            <p:nvPr/>
          </p:nvSpPr>
          <p:spPr>
            <a:xfrm>
              <a:off x="4539275" y="4354521"/>
              <a:ext cx="108000" cy="108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Oval 30"/>
            <p:cNvSpPr/>
            <p:nvPr/>
          </p:nvSpPr>
          <p:spPr>
            <a:xfrm>
              <a:off x="5552529" y="3581949"/>
              <a:ext cx="108000" cy="108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Oval 31"/>
            <p:cNvSpPr/>
            <p:nvPr/>
          </p:nvSpPr>
          <p:spPr>
            <a:xfrm>
              <a:off x="5764528" y="4502975"/>
              <a:ext cx="108000" cy="108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mc:AlternateContent xmlns:mc="http://schemas.openxmlformats.org/markup-compatibility/2006" xmlns:a14="http://schemas.microsoft.com/office/drawing/2010/main">
        <mc:Choice Requires="a14">
          <p:sp>
            <p:nvSpPr>
              <p:cNvPr id="33" name="TextBox 32"/>
              <p:cNvSpPr txBox="1"/>
              <p:nvPr/>
            </p:nvSpPr>
            <p:spPr>
              <a:xfrm>
                <a:off x="1795832" y="2576125"/>
                <a:ext cx="5810886" cy="93602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s-ES" sz="2400" i="1" smtClean="0">
                              <a:latin typeface="Cambria Math" panose="02040503050406030204" pitchFamily="18" charset="0"/>
                            </a:rPr>
                          </m:ctrlPr>
                        </m:mPr>
                        <m:mr>
                          <m:e>
                            <m:func>
                              <m:funcPr>
                                <m:ctrlPr>
                                  <a:rPr lang="es-ES" sz="2400" i="1">
                                    <a:latin typeface="Cambria Math" panose="02040503050406030204" pitchFamily="18" charset="0"/>
                                  </a:rPr>
                                </m:ctrlPr>
                              </m:funcPr>
                              <m:fName>
                                <m:limLow>
                                  <m:limLowPr>
                                    <m:ctrlPr>
                                      <a:rPr lang="es-ES" sz="2400" i="1">
                                        <a:latin typeface="Cambria Math" panose="02040503050406030204" pitchFamily="18" charset="0"/>
                                      </a:rPr>
                                    </m:ctrlPr>
                                  </m:limLowPr>
                                  <m:e>
                                    <m:r>
                                      <m:rPr>
                                        <m:sty m:val="p"/>
                                      </m:rPr>
                                      <a:rPr lang="es-ES" sz="2400">
                                        <a:latin typeface="Cambria Math" panose="02040503050406030204" pitchFamily="18" charset="0"/>
                                      </a:rPr>
                                      <m:t>min</m:t>
                                    </m:r>
                                  </m:e>
                                  <m:lim>
                                    <m:r>
                                      <a:rPr lang="es-ES" sz="2400" i="1">
                                        <a:latin typeface="Cambria Math" panose="02040503050406030204" pitchFamily="18" charset="0"/>
                                      </a:rPr>
                                      <m:t>𝑟</m:t>
                                    </m:r>
                                    <m:r>
                                      <a:rPr lang="es-ES" sz="2400" i="1">
                                        <a:latin typeface="Cambria Math" panose="02040503050406030204" pitchFamily="18" charset="0"/>
                                      </a:rPr>
                                      <m:t>,</m:t>
                                    </m:r>
                                    <m:r>
                                      <a:rPr lang="es-ES" sz="2400" i="1">
                                        <a:latin typeface="Cambria Math" panose="02040503050406030204" pitchFamily="18" charset="0"/>
                                      </a:rPr>
                                      <m:t>𝑐</m:t>
                                    </m:r>
                                  </m:lim>
                                </m:limLow>
                              </m:fName>
                              <m:e>
                                <m:sSup>
                                  <m:sSupPr>
                                    <m:ctrlPr>
                                      <a:rPr lang="es-ES" sz="2400" i="1">
                                        <a:latin typeface="Cambria Math" panose="02040503050406030204" pitchFamily="18" charset="0"/>
                                      </a:rPr>
                                    </m:ctrlPr>
                                  </m:sSupPr>
                                  <m:e>
                                    <m:r>
                                      <a:rPr lang="es-ES" sz="2400" i="1">
                                        <a:latin typeface="Cambria Math" panose="02040503050406030204" pitchFamily="18" charset="0"/>
                                      </a:rPr>
                                      <m:t>𝑟</m:t>
                                    </m:r>
                                  </m:e>
                                  <m:sup>
                                    <m:r>
                                      <a:rPr lang="es-ES" sz="2400" i="1">
                                        <a:latin typeface="Cambria Math" panose="02040503050406030204" pitchFamily="18" charset="0"/>
                                      </a:rPr>
                                      <m:t>2</m:t>
                                    </m:r>
                                  </m:sup>
                                </m:sSup>
                              </m:e>
                            </m:func>
                          </m:e>
                        </m:mr>
                        <m:mr>
                          <m:e>
                            <m:r>
                              <m:rPr>
                                <m:sty m:val="p"/>
                              </m:rPr>
                              <a:rPr lang="es-ES" sz="2400">
                                <a:latin typeface="Cambria Math" panose="02040503050406030204" pitchFamily="18" charset="0"/>
                              </a:rPr>
                              <m:t>sujeto</m:t>
                            </m:r>
                            <m:r>
                              <a:rPr lang="es-ES" sz="2400">
                                <a:latin typeface="Cambria Math" panose="02040503050406030204" pitchFamily="18" charset="0"/>
                              </a:rPr>
                              <m:t> </m:t>
                            </m:r>
                            <m:r>
                              <m:rPr>
                                <m:sty m:val="p"/>
                              </m:rPr>
                              <a:rPr lang="es-ES" sz="2400">
                                <a:latin typeface="Cambria Math" panose="02040503050406030204" pitchFamily="18" charset="0"/>
                              </a:rPr>
                              <m:t>a</m:t>
                            </m:r>
                            <m:r>
                              <a:rPr lang="es-ES" sz="2400" i="1">
                                <a:latin typeface="Cambria Math" panose="02040503050406030204" pitchFamily="18" charset="0"/>
                              </a:rPr>
                              <m:t>: </m:t>
                            </m:r>
                            <m:sSup>
                              <m:sSupPr>
                                <m:ctrlPr>
                                  <a:rPr lang="es-ES" sz="2400" i="1">
                                    <a:latin typeface="Cambria Math" panose="02040503050406030204" pitchFamily="18" charset="0"/>
                                  </a:rPr>
                                </m:ctrlPr>
                              </m:sSupPr>
                              <m:e>
                                <m:d>
                                  <m:dPr>
                                    <m:begChr m:val="‖"/>
                                    <m:endChr m:val="‖"/>
                                    <m:ctrlPr>
                                      <a:rPr lang="es-ES" sz="2400" i="1">
                                        <a:latin typeface="Cambria Math" panose="02040503050406030204" pitchFamily="18" charset="0"/>
                                      </a:rPr>
                                    </m:ctrlPr>
                                  </m:dPr>
                                  <m:e>
                                    <m:sSub>
                                      <m:sSubPr>
                                        <m:ctrlPr>
                                          <a:rPr lang="es-ES" sz="2400" i="1">
                                            <a:latin typeface="Cambria Math" panose="02040503050406030204" pitchFamily="18" charset="0"/>
                                          </a:rPr>
                                        </m:ctrlPr>
                                      </m:sSubPr>
                                      <m:e>
                                        <m:r>
                                          <a:rPr lang="es-ES" sz="2400" i="1">
                                            <a:latin typeface="Cambria Math" panose="02040503050406030204" pitchFamily="18" charset="0"/>
                                          </a:rPr>
                                          <m:t>𝑥</m:t>
                                        </m:r>
                                      </m:e>
                                      <m:sub>
                                        <m:r>
                                          <a:rPr lang="es-ES" sz="2400" i="1">
                                            <a:latin typeface="Cambria Math" panose="02040503050406030204" pitchFamily="18" charset="0"/>
                                          </a:rPr>
                                          <m:t>𝑖</m:t>
                                        </m:r>
                                      </m:sub>
                                    </m:sSub>
                                    <m:r>
                                      <a:rPr lang="es-ES" sz="2400" i="1">
                                        <a:latin typeface="Cambria Math" panose="02040503050406030204" pitchFamily="18" charset="0"/>
                                      </a:rPr>
                                      <m:t>−</m:t>
                                    </m:r>
                                    <m:r>
                                      <a:rPr lang="es-ES" sz="2400" i="1">
                                        <a:latin typeface="Cambria Math" panose="02040503050406030204" pitchFamily="18" charset="0"/>
                                      </a:rPr>
                                      <m:t>𝑐</m:t>
                                    </m:r>
                                  </m:e>
                                </m:d>
                              </m:e>
                              <m:sup>
                                <m:r>
                                  <a:rPr lang="es-ES" sz="2400" i="1">
                                    <a:latin typeface="Cambria Math" panose="02040503050406030204" pitchFamily="18" charset="0"/>
                                  </a:rPr>
                                  <m:t>2</m:t>
                                </m:r>
                              </m:sup>
                            </m:sSup>
                            <m:r>
                              <a:rPr lang="es-ES" sz="2400" i="1">
                                <a:latin typeface="Cambria Math" panose="02040503050406030204" pitchFamily="18" charset="0"/>
                                <a:ea typeface="Cambria Math" panose="02040503050406030204" pitchFamily="18" charset="0"/>
                              </a:rPr>
                              <m:t>≤</m:t>
                            </m:r>
                            <m:sSup>
                              <m:sSupPr>
                                <m:ctrlPr>
                                  <a:rPr lang="es-ES" sz="2400" i="1">
                                    <a:latin typeface="Cambria Math" panose="02040503050406030204" pitchFamily="18" charset="0"/>
                                    <a:ea typeface="Cambria Math" panose="02040503050406030204" pitchFamily="18" charset="0"/>
                                  </a:rPr>
                                </m:ctrlPr>
                              </m:sSupPr>
                              <m:e>
                                <m:r>
                                  <a:rPr lang="es-ES" sz="2400" i="1">
                                    <a:latin typeface="Cambria Math" panose="02040503050406030204" pitchFamily="18" charset="0"/>
                                    <a:ea typeface="Cambria Math" panose="02040503050406030204" pitchFamily="18" charset="0"/>
                                  </a:rPr>
                                  <m:t>𝑟</m:t>
                                </m:r>
                              </m:e>
                              <m:sup>
                                <m:r>
                                  <a:rPr lang="es-ES" sz="2400" i="1">
                                    <a:latin typeface="Cambria Math" panose="02040503050406030204" pitchFamily="18" charset="0"/>
                                    <a:ea typeface="Cambria Math" panose="02040503050406030204" pitchFamily="18" charset="0"/>
                                  </a:rPr>
                                  <m:t>2</m:t>
                                </m:r>
                              </m:sup>
                            </m:sSup>
                            <m:r>
                              <a:rPr lang="es-ES" sz="2400" i="1">
                                <a:latin typeface="Cambria Math" panose="02040503050406030204" pitchFamily="18" charset="0"/>
                                <a:ea typeface="Cambria Math" panose="02040503050406030204" pitchFamily="18" charset="0"/>
                              </a:rPr>
                              <m:t>, </m:t>
                            </m:r>
                            <m:r>
                              <m:rPr>
                                <m:sty m:val="p"/>
                              </m:rPr>
                              <a:rPr lang="es-ES" sz="2400">
                                <a:latin typeface="Cambria Math" panose="02040503050406030204" pitchFamily="18" charset="0"/>
                                <a:ea typeface="Cambria Math" panose="02040503050406030204" pitchFamily="18" charset="0"/>
                              </a:rPr>
                              <m:t>para</m:t>
                            </m:r>
                            <m:r>
                              <a:rPr lang="es-ES" sz="2400" i="1">
                                <a:latin typeface="Cambria Math" panose="02040503050406030204" pitchFamily="18" charset="0"/>
                                <a:ea typeface="Cambria Math" panose="02040503050406030204" pitchFamily="18" charset="0"/>
                              </a:rPr>
                              <m:t> </m:t>
                            </m:r>
                            <m:r>
                              <a:rPr lang="es-ES" sz="2400" i="1">
                                <a:latin typeface="Cambria Math" panose="02040503050406030204" pitchFamily="18" charset="0"/>
                                <a:ea typeface="Cambria Math" panose="02040503050406030204" pitchFamily="18" charset="0"/>
                              </a:rPr>
                              <m:t>𝑖</m:t>
                            </m:r>
                            <m:r>
                              <a:rPr lang="es-ES" sz="2400" i="1">
                                <a:latin typeface="Cambria Math" panose="02040503050406030204" pitchFamily="18" charset="0"/>
                                <a:ea typeface="Cambria Math" panose="02040503050406030204" pitchFamily="18" charset="0"/>
                              </a:rPr>
                              <m:t>=1,2,…,</m:t>
                            </m:r>
                            <m:r>
                              <a:rPr lang="es-ES" sz="2400" i="1">
                                <a:latin typeface="Cambria Math" panose="02040503050406030204" pitchFamily="18" charset="0"/>
                                <a:ea typeface="Cambria Math" panose="02040503050406030204" pitchFamily="18" charset="0"/>
                              </a:rPr>
                              <m:t>𝑛</m:t>
                            </m:r>
                            <m:r>
                              <m:rPr>
                                <m:nor/>
                              </m:rPr>
                              <a:rPr lang="es-ES" sz="2400" dirty="0"/>
                              <m:t> </m:t>
                            </m:r>
                          </m:e>
                        </m:mr>
                      </m:m>
                      <m:r>
                        <a:rPr lang="es-ES" sz="2400" b="0" i="1" smtClean="0">
                          <a:latin typeface="Cambria Math" panose="02040503050406030204" pitchFamily="18" charset="0"/>
                        </a:rPr>
                        <m:t> </m:t>
                      </m:r>
                    </m:oMath>
                  </m:oMathPara>
                </a14:m>
                <a:endParaRPr lang="es-ES" sz="2400" dirty="0"/>
              </a:p>
            </p:txBody>
          </p:sp>
        </mc:Choice>
        <mc:Fallback xmlns="">
          <p:sp>
            <p:nvSpPr>
              <p:cNvPr id="33" name="TextBox 32"/>
              <p:cNvSpPr txBox="1">
                <a:spLocks noRot="1" noChangeAspect="1" noMove="1" noResize="1" noEditPoints="1" noAdjustHandles="1" noChangeArrowheads="1" noChangeShapeType="1" noTextEdit="1"/>
              </p:cNvSpPr>
              <p:nvPr/>
            </p:nvSpPr>
            <p:spPr>
              <a:xfrm>
                <a:off x="1795832" y="2576125"/>
                <a:ext cx="5810886" cy="936025"/>
              </a:xfrm>
              <a:prstGeom prst="rect">
                <a:avLst/>
              </a:prstGeom>
              <a:blipFill rotWithShape="0">
                <a:blip r:embed="rId2"/>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228065783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dirty="0" err="1"/>
              <a:t>One</a:t>
            </a:r>
            <a:r>
              <a:rPr lang="es-ES" dirty="0"/>
              <a:t> </a:t>
            </a:r>
            <a:r>
              <a:rPr lang="es-ES" dirty="0" err="1"/>
              <a:t>Class</a:t>
            </a:r>
            <a:r>
              <a:rPr lang="es-ES" dirty="0"/>
              <a:t> </a:t>
            </a:r>
            <a:r>
              <a:rPr lang="es-ES" dirty="0" err="1"/>
              <a:t>Suport</a:t>
            </a:r>
            <a:r>
              <a:rPr lang="es-ES" dirty="0"/>
              <a:t> Vector Machine (OC-SVM)</a:t>
            </a:r>
          </a:p>
        </p:txBody>
      </p:sp>
      <p:sp>
        <p:nvSpPr>
          <p:cNvPr id="4" name="Marcador de contenido 3"/>
          <p:cNvSpPr>
            <a:spLocks noGrp="1"/>
          </p:cNvSpPr>
          <p:nvPr>
            <p:ph idx="1"/>
          </p:nvPr>
        </p:nvSpPr>
        <p:spPr>
          <a:xfrm>
            <a:off x="628650" y="1737360"/>
            <a:ext cx="7886700" cy="4185080"/>
          </a:xfrm>
        </p:spPr>
        <p:txBody>
          <a:bodyPr/>
          <a:lstStyle/>
          <a:p>
            <a:pPr marL="0" indent="0" algn="just">
              <a:buNone/>
            </a:pPr>
            <a:r>
              <a:rPr lang="es-ES" dirty="0"/>
              <a:t>Una versión más flexible de la formulación permite la presencia de valores </a:t>
            </a:r>
            <a:r>
              <a:rPr lang="es-ES" dirty="0" smtClean="0"/>
              <a:t>anómalos.</a:t>
            </a:r>
            <a:endParaRPr lang="en-US" dirty="0"/>
          </a:p>
          <a:p>
            <a:endParaRPr lang="en-US" dirty="0"/>
          </a:p>
        </p:txBody>
      </p:sp>
      <p:sp>
        <p:nvSpPr>
          <p:cNvPr id="5" name="Slide Number Placeholder 4"/>
          <p:cNvSpPr>
            <a:spLocks noGrp="1"/>
          </p:cNvSpPr>
          <p:nvPr>
            <p:ph type="sldNum" sz="quarter" idx="4294967295"/>
          </p:nvPr>
        </p:nvSpPr>
        <p:spPr>
          <a:xfrm>
            <a:off x="7086600" y="6356350"/>
            <a:ext cx="2057400" cy="365125"/>
          </a:xfrm>
        </p:spPr>
        <p:txBody>
          <a:bodyPr/>
          <a:lstStyle/>
          <a:p>
            <a:fld id="{ED3C9F24-97CD-894E-963C-61E4D5D33747}" type="slidenum">
              <a:rPr lang="es-ES_tradnl" smtClean="0"/>
              <a:t>106</a:t>
            </a:fld>
            <a:endParaRPr lang="es-ES_tradnl"/>
          </a:p>
        </p:txBody>
      </p:sp>
      <p:grpSp>
        <p:nvGrpSpPr>
          <p:cNvPr id="34" name="Group 27"/>
          <p:cNvGrpSpPr/>
          <p:nvPr/>
        </p:nvGrpSpPr>
        <p:grpSpPr>
          <a:xfrm>
            <a:off x="3195616" y="2904957"/>
            <a:ext cx="2752767" cy="2542255"/>
            <a:chOff x="3798000" y="3568968"/>
            <a:chExt cx="2074528" cy="1924007"/>
          </a:xfrm>
        </p:grpSpPr>
        <p:sp>
          <p:nvSpPr>
            <p:cNvPr id="35" name="Oval 9"/>
            <p:cNvSpPr/>
            <p:nvPr/>
          </p:nvSpPr>
          <p:spPr>
            <a:xfrm>
              <a:off x="4256688" y="4113132"/>
              <a:ext cx="108000" cy="108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Oval 11"/>
            <p:cNvSpPr/>
            <p:nvPr/>
          </p:nvSpPr>
          <p:spPr>
            <a:xfrm>
              <a:off x="3852296" y="4283770"/>
              <a:ext cx="108000" cy="108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Oval 12"/>
            <p:cNvSpPr/>
            <p:nvPr/>
          </p:nvSpPr>
          <p:spPr>
            <a:xfrm>
              <a:off x="4851887" y="4066741"/>
              <a:ext cx="108000" cy="108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Oval 13"/>
            <p:cNvSpPr/>
            <p:nvPr/>
          </p:nvSpPr>
          <p:spPr>
            <a:xfrm>
              <a:off x="4040688" y="4969775"/>
              <a:ext cx="108000" cy="108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9" name="Oval 14"/>
            <p:cNvSpPr/>
            <p:nvPr/>
          </p:nvSpPr>
          <p:spPr>
            <a:xfrm>
              <a:off x="4905887" y="4419945"/>
              <a:ext cx="108000" cy="108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0" name="Oval 15"/>
            <p:cNvSpPr/>
            <p:nvPr/>
          </p:nvSpPr>
          <p:spPr>
            <a:xfrm>
              <a:off x="5049521" y="4861775"/>
              <a:ext cx="108000" cy="108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1" name="Oval 16"/>
            <p:cNvSpPr/>
            <p:nvPr/>
          </p:nvSpPr>
          <p:spPr>
            <a:xfrm>
              <a:off x="4647275" y="4969775"/>
              <a:ext cx="108000" cy="108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2" name="Oval 17"/>
            <p:cNvSpPr/>
            <p:nvPr/>
          </p:nvSpPr>
          <p:spPr>
            <a:xfrm>
              <a:off x="5083876" y="4597930"/>
              <a:ext cx="108000" cy="108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3" name="Oval 18"/>
            <p:cNvSpPr/>
            <p:nvPr/>
          </p:nvSpPr>
          <p:spPr>
            <a:xfrm>
              <a:off x="4148688" y="4545703"/>
              <a:ext cx="108000" cy="108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4" name="Oval 19"/>
            <p:cNvSpPr/>
            <p:nvPr/>
          </p:nvSpPr>
          <p:spPr>
            <a:xfrm>
              <a:off x="4481979" y="5257590"/>
              <a:ext cx="108000" cy="108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5" name="Oval 20"/>
            <p:cNvSpPr/>
            <p:nvPr/>
          </p:nvSpPr>
          <p:spPr>
            <a:xfrm>
              <a:off x="4834993" y="4667860"/>
              <a:ext cx="108000" cy="108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6" name="Oval 7"/>
            <p:cNvSpPr/>
            <p:nvPr/>
          </p:nvSpPr>
          <p:spPr>
            <a:xfrm>
              <a:off x="4520483" y="4664975"/>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7" name="Oval 8"/>
            <p:cNvSpPr/>
            <p:nvPr/>
          </p:nvSpPr>
          <p:spPr>
            <a:xfrm>
              <a:off x="3798000" y="3944975"/>
              <a:ext cx="1548000" cy="1548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48" name="Straight Arrow Connector 22"/>
            <p:cNvCxnSpPr>
              <a:stCxn id="46" idx="5"/>
            </p:cNvCxnSpPr>
            <p:nvPr/>
          </p:nvCxnSpPr>
          <p:spPr>
            <a:xfrm>
              <a:off x="4612667" y="4757159"/>
              <a:ext cx="579209" cy="407449"/>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9" name="TextBox 24"/>
            <p:cNvSpPr txBox="1"/>
            <p:nvPr/>
          </p:nvSpPr>
          <p:spPr>
            <a:xfrm>
              <a:off x="4291486" y="4586542"/>
              <a:ext cx="314510" cy="461665"/>
            </a:xfrm>
            <a:prstGeom prst="rect">
              <a:avLst/>
            </a:prstGeom>
            <a:noFill/>
          </p:spPr>
          <p:txBody>
            <a:bodyPr wrap="none" rtlCol="0">
              <a:spAutoFit/>
            </a:bodyPr>
            <a:lstStyle/>
            <a:p>
              <a:r>
                <a:rPr lang="es-ES" sz="2400" dirty="0"/>
                <a:t>c</a:t>
              </a:r>
            </a:p>
          </p:txBody>
        </p:sp>
        <p:sp>
          <p:nvSpPr>
            <p:cNvPr id="50" name="TextBox 26"/>
            <p:cNvSpPr txBox="1"/>
            <p:nvPr/>
          </p:nvSpPr>
          <p:spPr>
            <a:xfrm>
              <a:off x="4721819" y="4804561"/>
              <a:ext cx="292068" cy="461665"/>
            </a:xfrm>
            <a:prstGeom prst="rect">
              <a:avLst/>
            </a:prstGeom>
            <a:noFill/>
          </p:spPr>
          <p:txBody>
            <a:bodyPr wrap="none" rtlCol="0">
              <a:spAutoFit/>
            </a:bodyPr>
            <a:lstStyle/>
            <a:p>
              <a:r>
                <a:rPr lang="es-ES" sz="2400" dirty="0"/>
                <a:t>r</a:t>
              </a:r>
            </a:p>
          </p:txBody>
        </p:sp>
        <p:sp>
          <p:nvSpPr>
            <p:cNvPr id="51" name="Oval 28"/>
            <p:cNvSpPr/>
            <p:nvPr/>
          </p:nvSpPr>
          <p:spPr>
            <a:xfrm>
              <a:off x="4533735" y="3938300"/>
              <a:ext cx="108000" cy="108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2" name="Oval 29"/>
            <p:cNvSpPr/>
            <p:nvPr/>
          </p:nvSpPr>
          <p:spPr>
            <a:xfrm>
              <a:off x="4539275" y="4354521"/>
              <a:ext cx="108000" cy="108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3" name="Oval 30"/>
            <p:cNvSpPr/>
            <p:nvPr/>
          </p:nvSpPr>
          <p:spPr>
            <a:xfrm>
              <a:off x="5552529" y="3581949"/>
              <a:ext cx="108000" cy="108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4" name="Oval 31"/>
            <p:cNvSpPr/>
            <p:nvPr/>
          </p:nvSpPr>
          <p:spPr>
            <a:xfrm>
              <a:off x="5764528" y="4502975"/>
              <a:ext cx="108000" cy="108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55" name="Straight Arrow Connector 3"/>
            <p:cNvCxnSpPr>
              <a:stCxn id="47" idx="7"/>
              <a:endCxn id="53" idx="3"/>
            </p:cNvCxnSpPr>
            <p:nvPr/>
          </p:nvCxnSpPr>
          <p:spPr>
            <a:xfrm flipV="1">
              <a:off x="5119301" y="3674133"/>
              <a:ext cx="449044" cy="497541"/>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6" name="Straight Arrow Connector 32"/>
            <p:cNvCxnSpPr>
              <a:endCxn id="54" idx="2"/>
            </p:cNvCxnSpPr>
            <p:nvPr/>
          </p:nvCxnSpPr>
          <p:spPr>
            <a:xfrm flipV="1">
              <a:off x="5346000" y="4556975"/>
              <a:ext cx="418528" cy="48975"/>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7" name="TextBox 23"/>
            <p:cNvSpPr txBox="1"/>
            <p:nvPr/>
          </p:nvSpPr>
          <p:spPr>
            <a:xfrm>
              <a:off x="5042316" y="3568968"/>
              <a:ext cx="349776" cy="369332"/>
            </a:xfrm>
            <a:prstGeom prst="rect">
              <a:avLst/>
            </a:prstGeom>
            <a:noFill/>
          </p:spPr>
          <p:txBody>
            <a:bodyPr wrap="none" rtlCol="0">
              <a:spAutoFit/>
            </a:bodyPr>
            <a:lstStyle/>
            <a:p>
              <a:r>
                <a:rPr lang="el-GR" dirty="0"/>
                <a:t>ξ</a:t>
              </a:r>
              <a:r>
                <a:rPr lang="es-ES" baseline="-25000" dirty="0"/>
                <a:t>1</a:t>
              </a:r>
            </a:p>
          </p:txBody>
        </p:sp>
        <p:sp>
          <p:nvSpPr>
            <p:cNvPr id="58" name="TextBox 33"/>
            <p:cNvSpPr txBox="1"/>
            <p:nvPr/>
          </p:nvSpPr>
          <p:spPr>
            <a:xfrm>
              <a:off x="5374622" y="4572493"/>
              <a:ext cx="349776" cy="369332"/>
            </a:xfrm>
            <a:prstGeom prst="rect">
              <a:avLst/>
            </a:prstGeom>
            <a:noFill/>
          </p:spPr>
          <p:txBody>
            <a:bodyPr wrap="none" rtlCol="0">
              <a:spAutoFit/>
            </a:bodyPr>
            <a:lstStyle/>
            <a:p>
              <a:r>
                <a:rPr lang="el-GR" dirty="0"/>
                <a:t>ξ</a:t>
              </a:r>
              <a:r>
                <a:rPr lang="es-ES" baseline="-25000" dirty="0"/>
                <a:t>2</a:t>
              </a:r>
            </a:p>
          </p:txBody>
        </p:sp>
      </p:grpSp>
    </p:spTree>
    <p:extLst>
      <p:ext uri="{BB962C8B-B14F-4D97-AF65-F5344CB8AC3E}">
        <p14:creationId xmlns:p14="http://schemas.microsoft.com/office/powerpoint/2010/main" val="388720880"/>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dirty="0" err="1"/>
              <a:t>One</a:t>
            </a:r>
            <a:r>
              <a:rPr lang="es-ES" dirty="0"/>
              <a:t> </a:t>
            </a:r>
            <a:r>
              <a:rPr lang="es-ES" dirty="0" err="1"/>
              <a:t>Class</a:t>
            </a:r>
            <a:r>
              <a:rPr lang="es-ES" dirty="0"/>
              <a:t> </a:t>
            </a:r>
            <a:r>
              <a:rPr lang="es-ES" dirty="0" err="1"/>
              <a:t>Suport</a:t>
            </a:r>
            <a:r>
              <a:rPr lang="es-ES" dirty="0"/>
              <a:t> Vector Machine (OC-SVM)</a:t>
            </a:r>
          </a:p>
        </p:txBody>
      </p:sp>
      <p:sp>
        <p:nvSpPr>
          <p:cNvPr id="7" name="Content Placeholder 6"/>
          <p:cNvSpPr>
            <a:spLocks noGrp="1"/>
          </p:cNvSpPr>
          <p:nvPr>
            <p:ph idx="1"/>
          </p:nvPr>
        </p:nvSpPr>
        <p:spPr>
          <a:xfrm>
            <a:off x="628650" y="1802674"/>
            <a:ext cx="7886700" cy="4553677"/>
          </a:xfrm>
        </p:spPr>
        <p:txBody>
          <a:bodyPr>
            <a:normAutofit/>
          </a:bodyPr>
          <a:lstStyle/>
          <a:p>
            <a:pPr marL="0" indent="0" algn="just">
              <a:spcAft>
                <a:spcPts val="1200"/>
              </a:spcAft>
              <a:buNone/>
            </a:pPr>
            <a:r>
              <a:rPr lang="es-ES" dirty="0" smtClean="0"/>
              <a:t>Lo que se formula como:</a:t>
            </a:r>
            <a:endParaRPr lang="es-ES" dirty="0"/>
          </a:p>
          <a:p>
            <a:pPr marL="0" indent="0" algn="just">
              <a:buNone/>
            </a:pPr>
            <a:endParaRPr lang="es-ES" dirty="0"/>
          </a:p>
          <a:p>
            <a:pPr marL="0" indent="0" algn="just">
              <a:buNone/>
            </a:pPr>
            <a:endParaRPr lang="es-ES" dirty="0"/>
          </a:p>
          <a:p>
            <a:pPr marL="0" indent="0" algn="just">
              <a:buNone/>
            </a:pPr>
            <a:endParaRPr lang="es-ES" dirty="0"/>
          </a:p>
          <a:p>
            <a:pPr marL="0" indent="0" algn="just">
              <a:buNone/>
            </a:pPr>
            <a:endParaRPr lang="es-ES" i="1" dirty="0" smtClean="0"/>
          </a:p>
          <a:p>
            <a:pPr marL="0" indent="0" algn="just">
              <a:buNone/>
            </a:pPr>
            <a:r>
              <a:rPr lang="es-ES" i="1" dirty="0" err="1" smtClean="0"/>
              <a:t>nv</a:t>
            </a:r>
            <a:r>
              <a:rPr lang="es-ES" dirty="0" smtClean="0"/>
              <a:t> </a:t>
            </a:r>
            <a:r>
              <a:rPr lang="es-ES" dirty="0"/>
              <a:t>es un parámetro positivo que especifica la relación entre el volumen de la esfera y el número de valores anómalos.</a:t>
            </a:r>
          </a:p>
        </p:txBody>
      </p:sp>
      <p:sp>
        <p:nvSpPr>
          <p:cNvPr id="5" name="Slide Number Placeholder 4"/>
          <p:cNvSpPr>
            <a:spLocks noGrp="1"/>
          </p:cNvSpPr>
          <p:nvPr>
            <p:ph type="sldNum" sz="quarter" idx="4294967295"/>
          </p:nvPr>
        </p:nvSpPr>
        <p:spPr/>
        <p:txBody>
          <a:bodyPr/>
          <a:lstStyle/>
          <a:p>
            <a:fld id="{ED3C9F24-97CD-894E-963C-61E4D5D33747}" type="slidenum">
              <a:rPr lang="es-ES_tradnl" smtClean="0"/>
              <a:t>107</a:t>
            </a:fld>
            <a:endParaRPr lang="es-ES_tradnl"/>
          </a:p>
        </p:txBody>
      </p:sp>
      <mc:AlternateContent xmlns:mc="http://schemas.openxmlformats.org/markup-compatibility/2006" xmlns:a14="http://schemas.microsoft.com/office/drawing/2010/main">
        <mc:Choice Requires="a14">
          <p:sp>
            <p:nvSpPr>
              <p:cNvPr id="35" name="TextBox 34"/>
              <p:cNvSpPr txBox="1"/>
              <p:nvPr/>
            </p:nvSpPr>
            <p:spPr>
              <a:xfrm>
                <a:off x="1367731" y="2499695"/>
                <a:ext cx="6349110" cy="14578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s-ES" sz="2400" i="1" smtClean="0">
                              <a:latin typeface="Cambria Math" panose="02040503050406030204" pitchFamily="18" charset="0"/>
                            </a:rPr>
                          </m:ctrlPr>
                        </m:mPr>
                        <m:mr>
                          <m:e>
                            <m:func>
                              <m:funcPr>
                                <m:ctrlPr>
                                  <a:rPr lang="es-ES" sz="2400" i="1">
                                    <a:latin typeface="Cambria Math" panose="02040503050406030204" pitchFamily="18" charset="0"/>
                                  </a:rPr>
                                </m:ctrlPr>
                              </m:funcPr>
                              <m:fName>
                                <m:limLow>
                                  <m:limLowPr>
                                    <m:ctrlPr>
                                      <a:rPr lang="es-ES" sz="2400" i="1">
                                        <a:latin typeface="Cambria Math" panose="02040503050406030204" pitchFamily="18" charset="0"/>
                                      </a:rPr>
                                    </m:ctrlPr>
                                  </m:limLowPr>
                                  <m:e>
                                    <m:r>
                                      <m:rPr>
                                        <m:sty m:val="p"/>
                                      </m:rPr>
                                      <a:rPr lang="es-ES" sz="2400">
                                        <a:latin typeface="Cambria Math" panose="02040503050406030204" pitchFamily="18" charset="0"/>
                                      </a:rPr>
                                      <m:t>min</m:t>
                                    </m:r>
                                  </m:e>
                                  <m:lim>
                                    <m:r>
                                      <a:rPr lang="es-ES" sz="2400" i="1">
                                        <a:latin typeface="Cambria Math" panose="02040503050406030204" pitchFamily="18" charset="0"/>
                                      </a:rPr>
                                      <m:t>𝑟</m:t>
                                    </m:r>
                                    <m:r>
                                      <a:rPr lang="es-ES" sz="2400" i="1">
                                        <a:latin typeface="Cambria Math" panose="02040503050406030204" pitchFamily="18" charset="0"/>
                                      </a:rPr>
                                      <m:t>,</m:t>
                                    </m:r>
                                    <m:r>
                                      <a:rPr lang="es-ES" sz="2400" i="1">
                                        <a:latin typeface="Cambria Math" panose="02040503050406030204" pitchFamily="18" charset="0"/>
                                      </a:rPr>
                                      <m:t>𝑐</m:t>
                                    </m:r>
                                  </m:lim>
                                </m:limLow>
                              </m:fName>
                              <m:e>
                                <m:sSup>
                                  <m:sSupPr>
                                    <m:ctrlPr>
                                      <a:rPr lang="es-ES" sz="2400" i="1">
                                        <a:latin typeface="Cambria Math" panose="02040503050406030204" pitchFamily="18" charset="0"/>
                                      </a:rPr>
                                    </m:ctrlPr>
                                  </m:sSupPr>
                                  <m:e>
                                    <m:r>
                                      <a:rPr lang="es-ES" sz="2400" i="1">
                                        <a:latin typeface="Cambria Math" panose="02040503050406030204" pitchFamily="18" charset="0"/>
                                      </a:rPr>
                                      <m:t>𝑟</m:t>
                                    </m:r>
                                  </m:e>
                                  <m:sup>
                                    <m:r>
                                      <a:rPr lang="es-ES" sz="2400" i="1">
                                        <a:latin typeface="Cambria Math" panose="02040503050406030204" pitchFamily="18" charset="0"/>
                                      </a:rPr>
                                      <m:t>2</m:t>
                                    </m:r>
                                  </m:sup>
                                </m:sSup>
                                <m:r>
                                  <a:rPr lang="es-ES" sz="2400" b="0" i="1" smtClean="0">
                                    <a:latin typeface="Cambria Math" panose="02040503050406030204" pitchFamily="18" charset="0"/>
                                  </a:rPr>
                                  <m:t>+</m:t>
                                </m:r>
                                <m:f>
                                  <m:fPr>
                                    <m:ctrlPr>
                                      <a:rPr lang="es-ES" sz="2400" b="0" i="1" smtClean="0">
                                        <a:latin typeface="Cambria Math" panose="02040503050406030204" pitchFamily="18" charset="0"/>
                                      </a:rPr>
                                    </m:ctrlPr>
                                  </m:fPr>
                                  <m:num>
                                    <m:r>
                                      <a:rPr lang="es-ES" sz="2400" b="0" i="1" smtClean="0">
                                        <a:latin typeface="Cambria Math" panose="02040503050406030204" pitchFamily="18" charset="0"/>
                                      </a:rPr>
                                      <m:t>1</m:t>
                                    </m:r>
                                  </m:num>
                                  <m:den>
                                    <m:r>
                                      <a:rPr lang="es-ES" sz="2400" b="0" i="1" smtClean="0">
                                        <a:latin typeface="Cambria Math" panose="02040503050406030204" pitchFamily="18" charset="0"/>
                                      </a:rPr>
                                      <m:t>𝑛𝑣</m:t>
                                    </m:r>
                                  </m:den>
                                </m:f>
                              </m:e>
                            </m:func>
                            <m:nary>
                              <m:naryPr>
                                <m:chr m:val="∑"/>
                                <m:ctrlPr>
                                  <a:rPr lang="es-ES" sz="2400" i="1" smtClean="0">
                                    <a:latin typeface="Cambria Math" panose="02040503050406030204" pitchFamily="18" charset="0"/>
                                  </a:rPr>
                                </m:ctrlPr>
                              </m:naryPr>
                              <m:sub>
                                <m:r>
                                  <m:rPr>
                                    <m:brk m:alnAt="23"/>
                                  </m:rPr>
                                  <a:rPr lang="es-ES" sz="2400" b="0" i="1" smtClean="0">
                                    <a:latin typeface="Cambria Math" panose="02040503050406030204" pitchFamily="18" charset="0"/>
                                  </a:rPr>
                                  <m:t>𝑖</m:t>
                                </m:r>
                                <m:r>
                                  <a:rPr lang="es-ES" sz="2400" b="0" i="1" smtClean="0">
                                    <a:latin typeface="Cambria Math" panose="02040503050406030204" pitchFamily="18" charset="0"/>
                                  </a:rPr>
                                  <m:t>=1</m:t>
                                </m:r>
                              </m:sub>
                              <m:sup>
                                <m:r>
                                  <a:rPr lang="es-ES" sz="2400" b="0" i="1" smtClean="0">
                                    <a:latin typeface="Cambria Math" panose="02040503050406030204" pitchFamily="18" charset="0"/>
                                  </a:rPr>
                                  <m:t>2</m:t>
                                </m:r>
                              </m:sup>
                              <m:e>
                                <m:sSub>
                                  <m:sSubPr>
                                    <m:ctrlPr>
                                      <a:rPr lang="es-ES" sz="2400" i="1" smtClean="0">
                                        <a:latin typeface="Cambria Math" panose="02040503050406030204" pitchFamily="18" charset="0"/>
                                      </a:rPr>
                                    </m:ctrlPr>
                                  </m:sSubPr>
                                  <m:e>
                                    <m:r>
                                      <a:rPr lang="es-ES" sz="2400" i="1" smtClean="0">
                                        <a:latin typeface="Cambria Math" panose="02040503050406030204" pitchFamily="18" charset="0"/>
                                        <a:ea typeface="Cambria Math" panose="02040503050406030204" pitchFamily="18" charset="0"/>
                                      </a:rPr>
                                      <m:t>𝜉</m:t>
                                    </m:r>
                                  </m:e>
                                  <m:sub>
                                    <m:r>
                                      <a:rPr lang="es-ES" sz="2400" b="0" i="1" smtClean="0">
                                        <a:latin typeface="Cambria Math" panose="02040503050406030204" pitchFamily="18" charset="0"/>
                                      </a:rPr>
                                      <m:t>𝑖</m:t>
                                    </m:r>
                                  </m:sub>
                                </m:sSub>
                              </m:e>
                            </m:nary>
                          </m:e>
                        </m:mr>
                        <m:mr>
                          <m:e>
                            <m:r>
                              <m:rPr>
                                <m:sty m:val="p"/>
                              </m:rPr>
                              <a:rPr lang="es-ES" sz="2400">
                                <a:latin typeface="Cambria Math" panose="02040503050406030204" pitchFamily="18" charset="0"/>
                              </a:rPr>
                              <m:t>sujeto</m:t>
                            </m:r>
                            <m:r>
                              <a:rPr lang="es-ES" sz="2400">
                                <a:latin typeface="Cambria Math" panose="02040503050406030204" pitchFamily="18" charset="0"/>
                              </a:rPr>
                              <m:t> </m:t>
                            </m:r>
                            <m:r>
                              <m:rPr>
                                <m:sty m:val="p"/>
                              </m:rPr>
                              <a:rPr lang="es-ES" sz="2400">
                                <a:latin typeface="Cambria Math" panose="02040503050406030204" pitchFamily="18" charset="0"/>
                              </a:rPr>
                              <m:t>a</m:t>
                            </m:r>
                            <m:r>
                              <a:rPr lang="es-ES" sz="2400" i="1">
                                <a:latin typeface="Cambria Math" panose="02040503050406030204" pitchFamily="18" charset="0"/>
                              </a:rPr>
                              <m:t>: </m:t>
                            </m:r>
                            <m:sSup>
                              <m:sSupPr>
                                <m:ctrlPr>
                                  <a:rPr lang="es-ES" sz="2400" i="1">
                                    <a:latin typeface="Cambria Math" panose="02040503050406030204" pitchFamily="18" charset="0"/>
                                  </a:rPr>
                                </m:ctrlPr>
                              </m:sSupPr>
                              <m:e>
                                <m:d>
                                  <m:dPr>
                                    <m:begChr m:val="‖"/>
                                    <m:endChr m:val="‖"/>
                                    <m:ctrlPr>
                                      <a:rPr lang="es-ES" sz="2400" i="1">
                                        <a:latin typeface="Cambria Math" panose="02040503050406030204" pitchFamily="18" charset="0"/>
                                      </a:rPr>
                                    </m:ctrlPr>
                                  </m:dPr>
                                  <m:e>
                                    <m:sSub>
                                      <m:sSubPr>
                                        <m:ctrlPr>
                                          <a:rPr lang="es-ES" sz="2400" i="1">
                                            <a:latin typeface="Cambria Math" panose="02040503050406030204" pitchFamily="18" charset="0"/>
                                          </a:rPr>
                                        </m:ctrlPr>
                                      </m:sSubPr>
                                      <m:e>
                                        <m:r>
                                          <a:rPr lang="es-ES" sz="2400" i="1">
                                            <a:latin typeface="Cambria Math" panose="02040503050406030204" pitchFamily="18" charset="0"/>
                                          </a:rPr>
                                          <m:t>𝑥</m:t>
                                        </m:r>
                                      </m:e>
                                      <m:sub>
                                        <m:r>
                                          <a:rPr lang="es-ES" sz="2400" i="1">
                                            <a:latin typeface="Cambria Math" panose="02040503050406030204" pitchFamily="18" charset="0"/>
                                          </a:rPr>
                                          <m:t>𝑖</m:t>
                                        </m:r>
                                      </m:sub>
                                    </m:sSub>
                                    <m:r>
                                      <a:rPr lang="es-ES" sz="2400" i="1">
                                        <a:latin typeface="Cambria Math" panose="02040503050406030204" pitchFamily="18" charset="0"/>
                                      </a:rPr>
                                      <m:t>−</m:t>
                                    </m:r>
                                    <m:r>
                                      <a:rPr lang="es-ES" sz="2400" i="1">
                                        <a:latin typeface="Cambria Math" panose="02040503050406030204" pitchFamily="18" charset="0"/>
                                      </a:rPr>
                                      <m:t>𝑐</m:t>
                                    </m:r>
                                  </m:e>
                                </m:d>
                              </m:e>
                              <m:sup>
                                <m:r>
                                  <a:rPr lang="es-ES" sz="2400" i="1">
                                    <a:latin typeface="Cambria Math" panose="02040503050406030204" pitchFamily="18" charset="0"/>
                                  </a:rPr>
                                  <m:t>2</m:t>
                                </m:r>
                              </m:sup>
                            </m:sSup>
                            <m:r>
                              <a:rPr lang="es-ES" sz="2400" i="1">
                                <a:latin typeface="Cambria Math" panose="02040503050406030204" pitchFamily="18" charset="0"/>
                                <a:ea typeface="Cambria Math" panose="02040503050406030204" pitchFamily="18" charset="0"/>
                              </a:rPr>
                              <m:t>≤</m:t>
                            </m:r>
                            <m:sSup>
                              <m:sSupPr>
                                <m:ctrlPr>
                                  <a:rPr lang="es-ES" sz="2400" i="1">
                                    <a:latin typeface="Cambria Math" panose="02040503050406030204" pitchFamily="18" charset="0"/>
                                    <a:ea typeface="Cambria Math" panose="02040503050406030204" pitchFamily="18" charset="0"/>
                                  </a:rPr>
                                </m:ctrlPr>
                              </m:sSupPr>
                              <m:e>
                                <m:r>
                                  <a:rPr lang="es-ES" sz="2400" i="1">
                                    <a:latin typeface="Cambria Math" panose="02040503050406030204" pitchFamily="18" charset="0"/>
                                    <a:ea typeface="Cambria Math" panose="02040503050406030204" pitchFamily="18" charset="0"/>
                                  </a:rPr>
                                  <m:t>𝑟</m:t>
                                </m:r>
                              </m:e>
                              <m:sup>
                                <m:r>
                                  <a:rPr lang="es-ES" sz="2400" i="1">
                                    <a:latin typeface="Cambria Math" panose="02040503050406030204" pitchFamily="18" charset="0"/>
                                    <a:ea typeface="Cambria Math" panose="02040503050406030204" pitchFamily="18" charset="0"/>
                                  </a:rPr>
                                  <m:t>2</m:t>
                                </m:r>
                              </m:sup>
                            </m:sSup>
                            <m:r>
                              <a:rPr lang="es-ES" sz="2400" b="0" i="1" smtClean="0">
                                <a:latin typeface="Cambria Math" panose="02040503050406030204" pitchFamily="18" charset="0"/>
                                <a:ea typeface="Cambria Math" panose="02040503050406030204" pitchFamily="18" charset="0"/>
                              </a:rPr>
                              <m:t>+</m:t>
                            </m:r>
                            <m:sSub>
                              <m:sSubPr>
                                <m:ctrlPr>
                                  <a:rPr lang="es-ES" sz="2400" i="1">
                                    <a:latin typeface="Cambria Math" panose="02040503050406030204" pitchFamily="18" charset="0"/>
                                  </a:rPr>
                                </m:ctrlPr>
                              </m:sSubPr>
                              <m:e>
                                <m:r>
                                  <a:rPr lang="es-ES" sz="2400" i="1">
                                    <a:latin typeface="Cambria Math" panose="02040503050406030204" pitchFamily="18" charset="0"/>
                                    <a:ea typeface="Cambria Math" panose="02040503050406030204" pitchFamily="18" charset="0"/>
                                  </a:rPr>
                                  <m:t>𝜉</m:t>
                                </m:r>
                              </m:e>
                              <m:sub>
                                <m:r>
                                  <a:rPr lang="es-ES" sz="2400" i="1">
                                    <a:latin typeface="Cambria Math" panose="02040503050406030204" pitchFamily="18" charset="0"/>
                                  </a:rPr>
                                  <m:t>𝑖</m:t>
                                </m:r>
                              </m:sub>
                            </m:sSub>
                            <m:r>
                              <a:rPr lang="es-ES" sz="2400" i="1">
                                <a:latin typeface="Cambria Math" panose="02040503050406030204" pitchFamily="18" charset="0"/>
                                <a:ea typeface="Cambria Math" panose="02040503050406030204" pitchFamily="18" charset="0"/>
                              </a:rPr>
                              <m:t>, </m:t>
                            </m:r>
                            <m:r>
                              <m:rPr>
                                <m:sty m:val="p"/>
                              </m:rPr>
                              <a:rPr lang="es-ES" sz="2400">
                                <a:latin typeface="Cambria Math" panose="02040503050406030204" pitchFamily="18" charset="0"/>
                                <a:ea typeface="Cambria Math" panose="02040503050406030204" pitchFamily="18" charset="0"/>
                              </a:rPr>
                              <m:t>para</m:t>
                            </m:r>
                            <m:r>
                              <a:rPr lang="es-ES" sz="2400" i="1">
                                <a:latin typeface="Cambria Math" panose="02040503050406030204" pitchFamily="18" charset="0"/>
                                <a:ea typeface="Cambria Math" panose="02040503050406030204" pitchFamily="18" charset="0"/>
                              </a:rPr>
                              <m:t> </m:t>
                            </m:r>
                            <m:r>
                              <a:rPr lang="es-ES" sz="2400" i="1">
                                <a:latin typeface="Cambria Math" panose="02040503050406030204" pitchFamily="18" charset="0"/>
                                <a:ea typeface="Cambria Math" panose="02040503050406030204" pitchFamily="18" charset="0"/>
                              </a:rPr>
                              <m:t>𝑖</m:t>
                            </m:r>
                            <m:r>
                              <a:rPr lang="es-ES" sz="2400" i="1">
                                <a:latin typeface="Cambria Math" panose="02040503050406030204" pitchFamily="18" charset="0"/>
                                <a:ea typeface="Cambria Math" panose="02040503050406030204" pitchFamily="18" charset="0"/>
                              </a:rPr>
                              <m:t>=1,2,…,</m:t>
                            </m:r>
                            <m:r>
                              <a:rPr lang="es-ES" sz="2400" i="1">
                                <a:latin typeface="Cambria Math" panose="02040503050406030204" pitchFamily="18" charset="0"/>
                                <a:ea typeface="Cambria Math" panose="02040503050406030204" pitchFamily="18" charset="0"/>
                              </a:rPr>
                              <m:t>𝑛</m:t>
                            </m:r>
                            <m:r>
                              <m:rPr>
                                <m:nor/>
                              </m:rPr>
                              <a:rPr lang="es-ES" sz="2400" dirty="0"/>
                              <m:t> </m:t>
                            </m:r>
                          </m:e>
                        </m:mr>
                      </m:m>
                      <m:r>
                        <a:rPr lang="es-ES" sz="2400" b="0" i="1" smtClean="0">
                          <a:latin typeface="Cambria Math" panose="02040503050406030204" pitchFamily="18" charset="0"/>
                        </a:rPr>
                        <m:t> </m:t>
                      </m:r>
                    </m:oMath>
                  </m:oMathPara>
                </a14:m>
                <a:endParaRPr lang="es-ES" sz="2400" dirty="0"/>
              </a:p>
            </p:txBody>
          </p:sp>
        </mc:Choice>
        <mc:Fallback xmlns="">
          <p:sp>
            <p:nvSpPr>
              <p:cNvPr id="35" name="TextBox 34"/>
              <p:cNvSpPr txBox="1">
                <a:spLocks noRot="1" noChangeAspect="1" noMove="1" noResize="1" noEditPoints="1" noAdjustHandles="1" noChangeArrowheads="1" noChangeShapeType="1" noTextEdit="1"/>
              </p:cNvSpPr>
              <p:nvPr/>
            </p:nvSpPr>
            <p:spPr>
              <a:xfrm>
                <a:off x="1367731" y="2499695"/>
                <a:ext cx="6349110" cy="1457835"/>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50756747"/>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dirty="0" err="1"/>
              <a:t>One</a:t>
            </a:r>
            <a:r>
              <a:rPr lang="es-ES" dirty="0"/>
              <a:t> </a:t>
            </a:r>
            <a:r>
              <a:rPr lang="es-ES" dirty="0" err="1"/>
              <a:t>Class</a:t>
            </a:r>
            <a:r>
              <a:rPr lang="es-ES" dirty="0"/>
              <a:t> </a:t>
            </a:r>
            <a:r>
              <a:rPr lang="es-ES" dirty="0" err="1"/>
              <a:t>Suport</a:t>
            </a:r>
            <a:r>
              <a:rPr lang="es-ES" dirty="0"/>
              <a:t> Vector Machine (OC-SVM)</a:t>
            </a:r>
          </a:p>
        </p:txBody>
      </p:sp>
      <p:sp>
        <p:nvSpPr>
          <p:cNvPr id="7" name="Content Placeholder 6"/>
          <p:cNvSpPr>
            <a:spLocks noGrp="1"/>
          </p:cNvSpPr>
          <p:nvPr>
            <p:ph idx="1"/>
          </p:nvPr>
        </p:nvSpPr>
        <p:spPr>
          <a:xfrm>
            <a:off x="598936" y="1491365"/>
            <a:ext cx="7886700" cy="4864986"/>
          </a:xfrm>
        </p:spPr>
        <p:txBody>
          <a:bodyPr>
            <a:normAutofit/>
          </a:bodyPr>
          <a:lstStyle/>
          <a:p>
            <a:pPr marL="0" indent="0" algn="just">
              <a:buNone/>
            </a:pPr>
            <a:r>
              <a:rPr lang="es-ES" dirty="0"/>
              <a:t>En muchos casos, la frontera de decisión no tiene la forma de una </a:t>
            </a:r>
            <a:r>
              <a:rPr lang="es-ES" dirty="0" smtClean="0"/>
              <a:t>híper-esfera</a:t>
            </a:r>
            <a:r>
              <a:rPr lang="es-ES" dirty="0"/>
              <a:t>. En esos casos se puede hacer una transformación no lineal, de forma que los datos proyectados en el nuevo espacio si tengan una frontera similar a una </a:t>
            </a:r>
            <a:r>
              <a:rPr lang="es-ES" dirty="0" err="1"/>
              <a:t>hiper</a:t>
            </a:r>
            <a:r>
              <a:rPr lang="es-ES" dirty="0"/>
              <a:t>-esfera. </a:t>
            </a:r>
          </a:p>
        </p:txBody>
      </p:sp>
      <p:sp>
        <p:nvSpPr>
          <p:cNvPr id="5" name="Slide Number Placeholder 4"/>
          <p:cNvSpPr>
            <a:spLocks noGrp="1"/>
          </p:cNvSpPr>
          <p:nvPr>
            <p:ph type="sldNum" sz="quarter" idx="4294967295"/>
          </p:nvPr>
        </p:nvSpPr>
        <p:spPr/>
        <p:txBody>
          <a:bodyPr/>
          <a:lstStyle/>
          <a:p>
            <a:fld id="{ED3C9F24-97CD-894E-963C-61E4D5D33747}" type="slidenum">
              <a:rPr lang="es-ES_tradnl" smtClean="0"/>
              <a:t>108</a:t>
            </a:fld>
            <a:endParaRPr lang="es-ES_tradnl"/>
          </a:p>
        </p:txBody>
      </p:sp>
      <p:grpSp>
        <p:nvGrpSpPr>
          <p:cNvPr id="4" name="Grupo 3"/>
          <p:cNvGrpSpPr>
            <a:grpSpLocks noChangeAspect="1"/>
          </p:cNvGrpSpPr>
          <p:nvPr/>
        </p:nvGrpSpPr>
        <p:grpSpPr>
          <a:xfrm>
            <a:off x="1333882" y="3173980"/>
            <a:ext cx="6321498" cy="2736000"/>
            <a:chOff x="811368" y="3265420"/>
            <a:chExt cx="7210229" cy="3120649"/>
          </a:xfrm>
        </p:grpSpPr>
        <p:pic>
          <p:nvPicPr>
            <p:cNvPr id="2" name="Picture 1"/>
            <p:cNvPicPr>
              <a:picLocks noChangeAspect="1"/>
            </p:cNvPicPr>
            <p:nvPr/>
          </p:nvPicPr>
          <p:blipFill rotWithShape="1">
            <a:blip r:embed="rId2"/>
            <a:srcRect l="35492" t="36159" r="40986" b="20752"/>
            <a:stretch/>
          </p:blipFill>
          <p:spPr>
            <a:xfrm>
              <a:off x="811368" y="3284112"/>
              <a:ext cx="3011783" cy="3101957"/>
            </a:xfrm>
            <a:prstGeom prst="rect">
              <a:avLst/>
            </a:prstGeom>
          </p:spPr>
        </p:pic>
        <p:pic>
          <p:nvPicPr>
            <p:cNvPr id="3" name="Picture 2"/>
            <p:cNvPicPr>
              <a:picLocks noChangeAspect="1"/>
            </p:cNvPicPr>
            <p:nvPr/>
          </p:nvPicPr>
          <p:blipFill rotWithShape="1">
            <a:blip r:embed="rId3"/>
            <a:srcRect l="39014" t="16117" r="36761" b="41296"/>
            <a:stretch/>
          </p:blipFill>
          <p:spPr>
            <a:xfrm>
              <a:off x="4894303" y="3265420"/>
              <a:ext cx="3127294" cy="3090931"/>
            </a:xfrm>
            <a:prstGeom prst="rect">
              <a:avLst/>
            </a:prstGeom>
          </p:spPr>
        </p:pic>
        <p:cxnSp>
          <p:nvCxnSpPr>
            <p:cNvPr id="26" name="Straight Arrow Connector 25"/>
            <p:cNvCxnSpPr/>
            <p:nvPr/>
          </p:nvCxnSpPr>
          <p:spPr>
            <a:xfrm>
              <a:off x="3705160" y="4810885"/>
              <a:ext cx="1301097"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TextBox 35"/>
                <p:cNvSpPr txBox="1"/>
                <p:nvPr/>
              </p:nvSpPr>
              <p:spPr>
                <a:xfrm>
                  <a:off x="3988593" y="4381921"/>
                  <a:ext cx="74026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l-GR" sz="2400" i="1" smtClean="0">
                            <a:latin typeface="Cambria Math" panose="02040503050406030204" pitchFamily="18" charset="0"/>
                            <a:ea typeface="Cambria Math" panose="02040503050406030204" pitchFamily="18" charset="0"/>
                          </a:rPr>
                          <m:t>Φ</m:t>
                        </m:r>
                        <m:r>
                          <a:rPr lang="es-ES" sz="2400" b="0" i="1" smtClean="0">
                            <a:latin typeface="Cambria Math" panose="02040503050406030204" pitchFamily="18" charset="0"/>
                            <a:ea typeface="Cambria Math" panose="02040503050406030204" pitchFamily="18" charset="0"/>
                          </a:rPr>
                          <m:t>(</m:t>
                        </m:r>
                        <m:r>
                          <a:rPr lang="es-ES" sz="2400" b="0" i="1" smtClean="0">
                            <a:latin typeface="Cambria Math" panose="02040503050406030204" pitchFamily="18" charset="0"/>
                            <a:ea typeface="Cambria Math" panose="02040503050406030204" pitchFamily="18" charset="0"/>
                          </a:rPr>
                          <m:t>𝑥</m:t>
                        </m:r>
                        <m:r>
                          <a:rPr lang="es-ES" sz="2400" b="0" i="1" smtClean="0">
                            <a:latin typeface="Cambria Math" panose="02040503050406030204" pitchFamily="18" charset="0"/>
                            <a:ea typeface="Cambria Math" panose="02040503050406030204" pitchFamily="18" charset="0"/>
                          </a:rPr>
                          <m:t>)</m:t>
                        </m:r>
                      </m:oMath>
                    </m:oMathPara>
                  </a14:m>
                  <a:endParaRPr lang="es-ES" sz="2400" dirty="0"/>
                </a:p>
              </p:txBody>
            </p:sp>
          </mc:Choice>
          <mc:Fallback xmlns="">
            <p:sp>
              <p:nvSpPr>
                <p:cNvPr id="36" name="TextBox 35"/>
                <p:cNvSpPr txBox="1">
                  <a:spLocks noRot="1" noChangeAspect="1" noMove="1" noResize="1" noEditPoints="1" noAdjustHandles="1" noChangeArrowheads="1" noChangeShapeType="1" noTextEdit="1"/>
                </p:cNvSpPr>
                <p:nvPr/>
              </p:nvSpPr>
              <p:spPr>
                <a:xfrm>
                  <a:off x="3988593" y="4381921"/>
                  <a:ext cx="740267" cy="369332"/>
                </a:xfrm>
                <a:prstGeom prst="rect">
                  <a:avLst/>
                </a:prstGeom>
                <a:blipFill>
                  <a:blip r:embed="rId4"/>
                  <a:stretch>
                    <a:fillRect l="-16981" r="-24528" b="-54717"/>
                  </a:stretch>
                </a:blipFill>
              </p:spPr>
              <p:txBody>
                <a:bodyPr/>
                <a:lstStyle/>
                <a:p>
                  <a:r>
                    <a:rPr lang="en-US">
                      <a:noFill/>
                    </a:rPr>
                    <a:t> </a:t>
                  </a:r>
                </a:p>
              </p:txBody>
            </p:sp>
          </mc:Fallback>
        </mc:AlternateContent>
      </p:grpSp>
    </p:spTree>
    <p:extLst>
      <p:ext uri="{BB962C8B-B14F-4D97-AF65-F5344CB8AC3E}">
        <p14:creationId xmlns:p14="http://schemas.microsoft.com/office/powerpoint/2010/main" val="622489115"/>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77D3DE-0835-4131-8987-B0B5C5473D6A}"/>
              </a:ext>
            </a:extLst>
          </p:cNvPr>
          <p:cNvSpPr>
            <a:spLocks noGrp="1"/>
          </p:cNvSpPr>
          <p:nvPr>
            <p:ph type="title"/>
          </p:nvPr>
        </p:nvSpPr>
        <p:spPr/>
        <p:txBody>
          <a:bodyPr/>
          <a:lstStyle/>
          <a:p>
            <a:r>
              <a:rPr lang="es-ES" dirty="0" err="1"/>
              <a:t>One</a:t>
            </a:r>
            <a:r>
              <a:rPr lang="es-ES" dirty="0"/>
              <a:t> </a:t>
            </a:r>
            <a:r>
              <a:rPr lang="es-ES" dirty="0" err="1"/>
              <a:t>Class</a:t>
            </a:r>
            <a:r>
              <a:rPr lang="es-ES" dirty="0"/>
              <a:t> </a:t>
            </a:r>
            <a:r>
              <a:rPr lang="es-ES" dirty="0" err="1"/>
              <a:t>Suport</a:t>
            </a:r>
            <a:r>
              <a:rPr lang="es-ES" dirty="0"/>
              <a:t> Vector Machine (OC-SVM)</a:t>
            </a:r>
            <a:endParaRPr lang="es-CL" dirty="0"/>
          </a:p>
        </p:txBody>
      </p:sp>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56A42633-742F-49D3-A83F-A9C06D7D1FC1}"/>
                  </a:ext>
                </a:extLst>
              </p:cNvPr>
              <p:cNvSpPr>
                <a:spLocks noGrp="1"/>
              </p:cNvSpPr>
              <p:nvPr>
                <p:ph idx="1"/>
              </p:nvPr>
            </p:nvSpPr>
            <p:spPr>
              <a:xfrm>
                <a:off x="628650" y="1750422"/>
                <a:ext cx="7886700" cy="4172017"/>
              </a:xfrm>
            </p:spPr>
            <p:txBody>
              <a:bodyPr/>
              <a:lstStyle/>
              <a:p>
                <a:pPr marL="0" indent="0" algn="just">
                  <a:buNone/>
                </a:pPr>
                <a:r>
                  <a:rPr lang="es-ES" dirty="0"/>
                  <a:t>En la práctica el problema se reformula de manera que sea solo necesario evaluar la matriz de </a:t>
                </a:r>
                <a:r>
                  <a:rPr lang="es-ES" dirty="0" err="1"/>
                  <a:t>kernel</a:t>
                </a:r>
                <a:r>
                  <a:rPr lang="es-ES" dirty="0"/>
                  <a:t>:</a:t>
                </a:r>
              </a:p>
              <a:p>
                <a:pPr algn="just"/>
                <a:endParaRPr lang="es-ES" dirty="0"/>
              </a:p>
              <a:p>
                <a:pPr marL="0" indent="0" algn="just">
                  <a:buNone/>
                </a:pPr>
                <a14:m>
                  <m:oMathPara xmlns:m="http://schemas.openxmlformats.org/officeDocument/2006/math">
                    <m:oMathParaPr>
                      <m:jc m:val="center"/>
                    </m:oMathParaPr>
                    <m:oMath xmlns:m="http://schemas.openxmlformats.org/officeDocument/2006/math">
                      <m:sSub>
                        <m:sSubPr>
                          <m:ctrlPr>
                            <a:rPr lang="es-ES" b="1" i="1">
                              <a:latin typeface="Cambria Math" panose="02040503050406030204" pitchFamily="18" charset="0"/>
                            </a:rPr>
                          </m:ctrlPr>
                        </m:sSubPr>
                        <m:e>
                          <m:r>
                            <m:rPr>
                              <m:sty m:val="p"/>
                            </m:rPr>
                            <a:rPr lang="en-US">
                              <a:latin typeface="Cambria Math" panose="02040503050406030204" pitchFamily="18" charset="0"/>
                            </a:rPr>
                            <m:t>K</m:t>
                          </m:r>
                        </m:e>
                        <m:sub>
                          <m:r>
                            <a:rPr lang="en-US" b="1" i="1">
                              <a:latin typeface="Cambria Math" panose="02040503050406030204" pitchFamily="18" charset="0"/>
                            </a:rPr>
                            <m:t>𝐢𝐣</m:t>
                          </m:r>
                        </m:sub>
                      </m:sSub>
                      <m:r>
                        <a:rPr lang="en-US" b="1">
                          <a:latin typeface="Cambria Math" panose="02040503050406030204" pitchFamily="18" charset="0"/>
                        </a:rPr>
                        <m:t>=</m:t>
                      </m:r>
                      <m:sSup>
                        <m:sSupPr>
                          <m:ctrlPr>
                            <a:rPr lang="es-ES" i="1">
                              <a:latin typeface="Cambria Math" panose="02040503050406030204" pitchFamily="18" charset="0"/>
                            </a:rPr>
                          </m:ctrlPr>
                        </m:sSupPr>
                        <m:e>
                          <m:r>
                            <m:rPr>
                              <m:sty m:val="p"/>
                            </m:rPr>
                            <a:rPr lang="en-US">
                              <a:latin typeface="Cambria Math" panose="02040503050406030204" pitchFamily="18" charset="0"/>
                            </a:rPr>
                            <m:t>κ</m:t>
                          </m:r>
                          <m:d>
                            <m:dPr>
                              <m:ctrlPr>
                                <a:rPr lang="es-ES" i="1">
                                  <a:latin typeface="Cambria Math" panose="02040503050406030204" pitchFamily="18" charset="0"/>
                                </a:rPr>
                              </m:ctrlPr>
                            </m:dPr>
                            <m:e>
                              <m:sSub>
                                <m:sSubPr>
                                  <m:ctrlPr>
                                    <a:rPr lang="es-ES" i="1">
                                      <a:latin typeface="Cambria Math" panose="02040503050406030204" pitchFamily="18" charset="0"/>
                                    </a:rPr>
                                  </m:ctrlPr>
                                </m:sSubPr>
                                <m:e>
                                  <m:r>
                                    <a:rPr lang="en-US" b="1" i="1">
                                      <a:latin typeface="Cambria Math" panose="02040503050406030204" pitchFamily="18" charset="0"/>
                                    </a:rPr>
                                    <m:t>𝐳</m:t>
                                  </m:r>
                                </m:e>
                                <m:sub>
                                  <m:r>
                                    <m:rPr>
                                      <m:sty m:val="p"/>
                                    </m:rPr>
                                    <a:rPr lang="en-US">
                                      <a:latin typeface="Cambria Math" panose="02040503050406030204" pitchFamily="18" charset="0"/>
                                    </a:rPr>
                                    <m:t>i</m:t>
                                  </m:r>
                                </m:sub>
                              </m:sSub>
                              <m:r>
                                <a:rPr lang="en-US">
                                  <a:latin typeface="Cambria Math" panose="02040503050406030204" pitchFamily="18" charset="0"/>
                                </a:rPr>
                                <m:t>,</m:t>
                              </m:r>
                              <m:sSub>
                                <m:sSubPr>
                                  <m:ctrlPr>
                                    <a:rPr lang="es-ES" i="1">
                                      <a:latin typeface="Cambria Math" panose="02040503050406030204" pitchFamily="18" charset="0"/>
                                    </a:rPr>
                                  </m:ctrlPr>
                                </m:sSubPr>
                                <m:e>
                                  <m:r>
                                    <a:rPr lang="en-US" b="1" i="1">
                                      <a:latin typeface="Cambria Math" panose="02040503050406030204" pitchFamily="18" charset="0"/>
                                    </a:rPr>
                                    <m:t>𝐳</m:t>
                                  </m:r>
                                </m:e>
                                <m:sub>
                                  <m:r>
                                    <m:rPr>
                                      <m:sty m:val="p"/>
                                    </m:rPr>
                                    <a:rPr lang="en-US">
                                      <a:latin typeface="Cambria Math" panose="02040503050406030204" pitchFamily="18" charset="0"/>
                                    </a:rPr>
                                    <m:t>j</m:t>
                                  </m:r>
                                </m:sub>
                              </m:sSub>
                            </m:e>
                          </m:d>
                          <m:r>
                            <a:rPr lang="en-US">
                              <a:latin typeface="Cambria Math" panose="02040503050406030204" pitchFamily="18" charset="0"/>
                            </a:rPr>
                            <m:t>=</m:t>
                          </m:r>
                          <m:r>
                            <m:rPr>
                              <m:sty m:val="p"/>
                            </m:rPr>
                            <a:rPr lang="en-US">
                              <a:latin typeface="Cambria Math" panose="02040503050406030204" pitchFamily="18" charset="0"/>
                            </a:rPr>
                            <m:t>ϕ</m:t>
                          </m:r>
                          <m:d>
                            <m:dPr>
                              <m:ctrlPr>
                                <a:rPr lang="es-ES" i="1">
                                  <a:latin typeface="Cambria Math" panose="02040503050406030204" pitchFamily="18" charset="0"/>
                                </a:rPr>
                              </m:ctrlPr>
                            </m:dPr>
                            <m:e>
                              <m:sSub>
                                <m:sSubPr>
                                  <m:ctrlPr>
                                    <a:rPr lang="es-ES" i="1">
                                      <a:latin typeface="Cambria Math" panose="02040503050406030204" pitchFamily="18" charset="0"/>
                                    </a:rPr>
                                  </m:ctrlPr>
                                </m:sSubPr>
                                <m:e>
                                  <m:r>
                                    <a:rPr lang="en-US" b="1" i="1">
                                      <a:latin typeface="Cambria Math" panose="02040503050406030204" pitchFamily="18" charset="0"/>
                                    </a:rPr>
                                    <m:t>𝐳</m:t>
                                  </m:r>
                                </m:e>
                                <m:sub>
                                  <m:r>
                                    <m:rPr>
                                      <m:sty m:val="p"/>
                                    </m:rPr>
                                    <a:rPr lang="en-US">
                                      <a:latin typeface="Cambria Math" panose="02040503050406030204" pitchFamily="18" charset="0"/>
                                    </a:rPr>
                                    <m:t>i</m:t>
                                  </m:r>
                                </m:sub>
                              </m:sSub>
                            </m:e>
                          </m:d>
                        </m:e>
                        <m:sup>
                          <m:r>
                            <m:rPr>
                              <m:sty m:val="p"/>
                            </m:rPr>
                            <a:rPr lang="en-US">
                              <a:latin typeface="Cambria Math" panose="02040503050406030204" pitchFamily="18" charset="0"/>
                            </a:rPr>
                            <m:t>T</m:t>
                          </m:r>
                        </m:sup>
                      </m:sSup>
                      <m:r>
                        <m:rPr>
                          <m:sty m:val="p"/>
                        </m:rPr>
                        <a:rPr lang="en-US">
                          <a:latin typeface="Cambria Math" panose="02040503050406030204" pitchFamily="18" charset="0"/>
                        </a:rPr>
                        <m:t>ϕ</m:t>
                      </m:r>
                      <m:d>
                        <m:dPr>
                          <m:ctrlPr>
                            <a:rPr lang="es-ES" i="1">
                              <a:latin typeface="Cambria Math" panose="02040503050406030204" pitchFamily="18" charset="0"/>
                            </a:rPr>
                          </m:ctrlPr>
                        </m:dPr>
                        <m:e>
                          <m:sSub>
                            <m:sSubPr>
                              <m:ctrlPr>
                                <a:rPr lang="es-ES" i="1">
                                  <a:latin typeface="Cambria Math" panose="02040503050406030204" pitchFamily="18" charset="0"/>
                                </a:rPr>
                              </m:ctrlPr>
                            </m:sSubPr>
                            <m:e>
                              <m:r>
                                <a:rPr lang="en-US" b="1" i="1">
                                  <a:latin typeface="Cambria Math" panose="02040503050406030204" pitchFamily="18" charset="0"/>
                                </a:rPr>
                                <m:t>𝐳</m:t>
                              </m:r>
                            </m:e>
                            <m:sub>
                              <m:r>
                                <m:rPr>
                                  <m:sty m:val="p"/>
                                </m:rPr>
                                <a:rPr lang="en-US">
                                  <a:latin typeface="Cambria Math" panose="02040503050406030204" pitchFamily="18" charset="0"/>
                                </a:rPr>
                                <m:t>j</m:t>
                              </m:r>
                            </m:sub>
                          </m:sSub>
                        </m:e>
                      </m:d>
                      <m:r>
                        <a:rPr lang="en-US">
                          <a:latin typeface="Cambria Math" panose="02040503050406030204" pitchFamily="18" charset="0"/>
                        </a:rPr>
                        <m:t>.</m:t>
                      </m:r>
                    </m:oMath>
                  </m:oMathPara>
                </a14:m>
                <a:endParaRPr lang="es-ES" dirty="0"/>
              </a:p>
              <a:p>
                <a:pPr marL="0" indent="0" algn="just">
                  <a:buNone/>
                </a:pPr>
                <a:endParaRPr lang="es-ES" dirty="0"/>
              </a:p>
              <a:p>
                <a:pPr marL="0" indent="0" algn="just">
                  <a:buNone/>
                </a:pPr>
                <a:r>
                  <a:rPr lang="es-ES" dirty="0"/>
                  <a:t>    Esto es más eficiente!</a:t>
                </a:r>
              </a:p>
            </p:txBody>
          </p:sp>
        </mc:Choice>
        <mc:Fallback xmlns="">
          <p:sp>
            <p:nvSpPr>
              <p:cNvPr id="3" name="Marcador de contenido 2">
                <a:extLst>
                  <a:ext uri="{FF2B5EF4-FFF2-40B4-BE49-F238E27FC236}">
                    <a16:creationId xmlns:a16="http://schemas.microsoft.com/office/drawing/2014/main" id="{56A42633-742F-49D3-A83F-A9C06D7D1FC1}"/>
                  </a:ext>
                </a:extLst>
              </p:cNvPr>
              <p:cNvSpPr>
                <a:spLocks noGrp="1" noRot="1" noChangeAspect="1" noMove="1" noResize="1" noEditPoints="1" noAdjustHandles="1" noChangeArrowheads="1" noChangeShapeType="1" noTextEdit="1"/>
              </p:cNvSpPr>
              <p:nvPr>
                <p:ph idx="1"/>
              </p:nvPr>
            </p:nvSpPr>
            <p:spPr>
              <a:xfrm>
                <a:off x="628650" y="1750422"/>
                <a:ext cx="7886700" cy="4172017"/>
              </a:xfrm>
              <a:blipFill>
                <a:blip r:embed="rId2"/>
                <a:stretch>
                  <a:fillRect l="-1159" t="-2044" r="-1236"/>
                </a:stretch>
              </a:blipFill>
            </p:spPr>
            <p:txBody>
              <a:bodyPr/>
              <a:lstStyle/>
              <a:p>
                <a:r>
                  <a:rPr lang="en-US">
                    <a:noFill/>
                  </a:rPr>
                  <a:t> </a:t>
                </a:r>
              </a:p>
            </p:txBody>
          </p:sp>
        </mc:Fallback>
      </mc:AlternateContent>
      <p:sp>
        <p:nvSpPr>
          <p:cNvPr id="4" name="Marcador de número de diapositiva 3">
            <a:extLst>
              <a:ext uri="{FF2B5EF4-FFF2-40B4-BE49-F238E27FC236}">
                <a16:creationId xmlns:a16="http://schemas.microsoft.com/office/drawing/2014/main" id="{7794D4E0-C679-4A8A-83FD-DA91003FF9BF}"/>
              </a:ext>
            </a:extLst>
          </p:cNvPr>
          <p:cNvSpPr>
            <a:spLocks noGrp="1"/>
          </p:cNvSpPr>
          <p:nvPr>
            <p:ph type="sldNum" sz="quarter" idx="4294967295"/>
          </p:nvPr>
        </p:nvSpPr>
        <p:spPr/>
        <p:txBody>
          <a:bodyPr/>
          <a:lstStyle/>
          <a:p>
            <a:fld id="{ED3C9F24-97CD-894E-963C-61E4D5D33747}" type="slidenum">
              <a:rPr lang="es-ES_tradnl" smtClean="0"/>
              <a:t>109</a:t>
            </a:fld>
            <a:endParaRPr lang="es-ES_tradnl"/>
          </a:p>
        </p:txBody>
      </p:sp>
    </p:spTree>
    <p:extLst>
      <p:ext uri="{BB962C8B-B14F-4D97-AF65-F5344CB8AC3E}">
        <p14:creationId xmlns:p14="http://schemas.microsoft.com/office/powerpoint/2010/main" val="19631549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sz="3200" dirty="0"/>
              <a:t>Adquisición y almacenamiento</a:t>
            </a:r>
            <a:endParaRPr lang="es-CL" dirty="0"/>
          </a:p>
        </p:txBody>
      </p:sp>
      <p:sp>
        <p:nvSpPr>
          <p:cNvPr id="3" name="2 Marcador de contenido"/>
          <p:cNvSpPr>
            <a:spLocks noGrp="1"/>
          </p:cNvSpPr>
          <p:nvPr>
            <p:ph idx="1"/>
          </p:nvPr>
        </p:nvSpPr>
        <p:spPr>
          <a:xfrm>
            <a:off x="628650" y="1801970"/>
            <a:ext cx="7886700" cy="4351338"/>
          </a:xfrm>
        </p:spPr>
        <p:txBody>
          <a:bodyPr>
            <a:normAutofit/>
          </a:bodyPr>
          <a:lstStyle/>
          <a:p>
            <a:pPr marL="0" indent="0">
              <a:buNone/>
            </a:pPr>
            <a:r>
              <a:rPr lang="es-CL" sz="2400" dirty="0"/>
              <a:t>La adquisición, almacenamiento y pre-procesamiento de las señales representa el tercer paso en PHM.</a:t>
            </a:r>
          </a:p>
          <a:p>
            <a:pPr marL="0" indent="0">
              <a:buNone/>
            </a:pPr>
            <a:endParaRPr lang="es-CL" sz="2400" dirty="0"/>
          </a:p>
        </p:txBody>
      </p:sp>
      <p:sp>
        <p:nvSpPr>
          <p:cNvPr id="4" name="3 Marcador de número de diapositiva"/>
          <p:cNvSpPr>
            <a:spLocks noGrp="1"/>
          </p:cNvSpPr>
          <p:nvPr>
            <p:ph type="sldNum" sz="quarter" idx="12"/>
          </p:nvPr>
        </p:nvSpPr>
        <p:spPr/>
        <p:txBody>
          <a:bodyPr/>
          <a:lstStyle/>
          <a:p>
            <a:fld id="{ED3C9F24-97CD-894E-963C-61E4D5D33747}" type="slidenum">
              <a:rPr lang="es-ES_tradnl" smtClean="0"/>
              <a:t>11</a:t>
            </a:fld>
            <a:endParaRPr lang="es-ES_tradnl"/>
          </a:p>
        </p:txBody>
      </p:sp>
      <p:grpSp>
        <p:nvGrpSpPr>
          <p:cNvPr id="16" name="Grupo 15"/>
          <p:cNvGrpSpPr/>
          <p:nvPr/>
        </p:nvGrpSpPr>
        <p:grpSpPr>
          <a:xfrm>
            <a:off x="522006" y="3097662"/>
            <a:ext cx="7730265" cy="2354989"/>
            <a:chOff x="522006" y="3097662"/>
            <a:chExt cx="7730265" cy="2354989"/>
          </a:xfrm>
        </p:grpSpPr>
        <p:pic>
          <p:nvPicPr>
            <p:cNvPr id="5" name="Imagen 4"/>
            <p:cNvPicPr>
              <a:picLocks noChangeAspect="1"/>
            </p:cNvPicPr>
            <p:nvPr/>
          </p:nvPicPr>
          <p:blipFill>
            <a:blip r:embed="rId2"/>
            <a:stretch>
              <a:fillRect/>
            </a:stretch>
          </p:blipFill>
          <p:spPr>
            <a:xfrm>
              <a:off x="6099409" y="3902069"/>
              <a:ext cx="2145978" cy="1371719"/>
            </a:xfrm>
            <a:prstGeom prst="rect">
              <a:avLst/>
            </a:prstGeom>
          </p:spPr>
        </p:pic>
        <p:sp>
          <p:nvSpPr>
            <p:cNvPr id="6" name="5 CuadroTexto"/>
            <p:cNvSpPr txBox="1"/>
            <p:nvPr/>
          </p:nvSpPr>
          <p:spPr>
            <a:xfrm>
              <a:off x="522006" y="3097662"/>
              <a:ext cx="1473160" cy="369332"/>
            </a:xfrm>
            <a:prstGeom prst="rect">
              <a:avLst/>
            </a:prstGeom>
            <a:noFill/>
          </p:spPr>
          <p:txBody>
            <a:bodyPr wrap="none" rtlCol="0">
              <a:spAutoFit/>
            </a:bodyPr>
            <a:lstStyle/>
            <a:p>
              <a:r>
                <a:rPr lang="es-CL" dirty="0"/>
                <a:t>Variable física</a:t>
              </a:r>
            </a:p>
          </p:txBody>
        </p:sp>
        <p:pic>
          <p:nvPicPr>
            <p:cNvPr id="3076" name="Picture 4" descr="Resultado de imagen para accelerometer industrial"/>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4222" b="93948" l="9868" r="100000"/>
                      </a14:imgEffect>
                    </a14:imgLayer>
                  </a14:imgProps>
                </a:ext>
                <a:ext uri="{28A0092B-C50C-407E-A947-70E740481C1C}">
                  <a14:useLocalDpi xmlns:a14="http://schemas.microsoft.com/office/drawing/2010/main" val="0"/>
                </a:ext>
              </a:extLst>
            </a:blip>
            <a:srcRect/>
            <a:stretch/>
          </p:blipFill>
          <p:spPr bwMode="auto">
            <a:xfrm>
              <a:off x="2220349" y="3652876"/>
              <a:ext cx="993654" cy="1549690"/>
            </a:xfrm>
            <a:prstGeom prst="rect">
              <a:avLst/>
            </a:prstGeom>
            <a:noFill/>
            <a:extLst>
              <a:ext uri="{909E8E84-426E-40DD-AFC4-6F175D3DCCD1}">
                <a14:hiddenFill xmlns:a14="http://schemas.microsoft.com/office/drawing/2010/main">
                  <a:solidFill>
                    <a:srgbClr val="FFFFFF"/>
                  </a:solidFill>
                </a14:hiddenFill>
              </a:ext>
            </a:extLst>
          </p:spPr>
        </p:pic>
        <p:sp>
          <p:nvSpPr>
            <p:cNvPr id="9" name="8 CuadroTexto"/>
            <p:cNvSpPr txBox="1"/>
            <p:nvPr/>
          </p:nvSpPr>
          <p:spPr>
            <a:xfrm>
              <a:off x="2394548" y="3097662"/>
              <a:ext cx="819455" cy="369332"/>
            </a:xfrm>
            <a:prstGeom prst="rect">
              <a:avLst/>
            </a:prstGeom>
            <a:noFill/>
          </p:spPr>
          <p:txBody>
            <a:bodyPr wrap="none" rtlCol="0">
              <a:spAutoFit/>
            </a:bodyPr>
            <a:lstStyle/>
            <a:p>
              <a:r>
                <a:rPr lang="es-CL" dirty="0"/>
                <a:t>Sensor</a:t>
              </a:r>
            </a:p>
          </p:txBody>
        </p:sp>
        <p:pic>
          <p:nvPicPr>
            <p:cNvPr id="3078" name="Picture 6" descr="Resultado de imagen para acquisition card N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97726" y="3977639"/>
              <a:ext cx="1604569" cy="1132178"/>
            </a:xfrm>
            <a:prstGeom prst="rect">
              <a:avLst/>
            </a:prstGeom>
            <a:noFill/>
            <a:extLst>
              <a:ext uri="{909E8E84-426E-40DD-AFC4-6F175D3DCCD1}">
                <a14:hiddenFill xmlns:a14="http://schemas.microsoft.com/office/drawing/2010/main">
                  <a:solidFill>
                    <a:srgbClr val="FFFFFF"/>
                  </a:solidFill>
                </a14:hiddenFill>
              </a:ext>
            </a:extLst>
          </p:spPr>
        </p:pic>
        <p:sp>
          <p:nvSpPr>
            <p:cNvPr id="11" name="10 CuadroTexto"/>
            <p:cNvSpPr txBox="1"/>
            <p:nvPr/>
          </p:nvSpPr>
          <p:spPr>
            <a:xfrm>
              <a:off x="3583968" y="3109793"/>
              <a:ext cx="2232086" cy="369332"/>
            </a:xfrm>
            <a:prstGeom prst="rect">
              <a:avLst/>
            </a:prstGeom>
            <a:noFill/>
          </p:spPr>
          <p:txBody>
            <a:bodyPr wrap="none" rtlCol="0">
              <a:spAutoFit/>
            </a:bodyPr>
            <a:lstStyle/>
            <a:p>
              <a:r>
                <a:rPr lang="es-CL" dirty="0"/>
                <a:t>Tarjeta de adquisición</a:t>
              </a:r>
            </a:p>
          </p:txBody>
        </p:sp>
        <p:sp>
          <p:nvSpPr>
            <p:cNvPr id="14" name="13 CuadroTexto"/>
            <p:cNvSpPr txBox="1"/>
            <p:nvPr/>
          </p:nvSpPr>
          <p:spPr>
            <a:xfrm>
              <a:off x="6557051" y="3117585"/>
              <a:ext cx="1366464" cy="369332"/>
            </a:xfrm>
            <a:prstGeom prst="rect">
              <a:avLst/>
            </a:prstGeom>
            <a:noFill/>
          </p:spPr>
          <p:txBody>
            <a:bodyPr wrap="none" rtlCol="0">
              <a:spAutoFit/>
            </a:bodyPr>
            <a:lstStyle/>
            <a:p>
              <a:r>
                <a:rPr lang="es-CL" dirty="0"/>
                <a:t>Computador</a:t>
              </a:r>
            </a:p>
          </p:txBody>
        </p:sp>
        <p:sp>
          <p:nvSpPr>
            <p:cNvPr id="12" name="11 Forma libre"/>
            <p:cNvSpPr/>
            <p:nvPr/>
          </p:nvSpPr>
          <p:spPr>
            <a:xfrm>
              <a:off x="3208862" y="4453467"/>
              <a:ext cx="1631036" cy="999184"/>
            </a:xfrm>
            <a:custGeom>
              <a:avLst/>
              <a:gdLst>
                <a:gd name="connsiteX0" fmla="*/ 0 w 1631036"/>
                <a:gd name="connsiteY0" fmla="*/ 431800 h 1001750"/>
                <a:gd name="connsiteX1" fmla="*/ 524934 w 1631036"/>
                <a:gd name="connsiteY1" fmla="*/ 931333 h 1001750"/>
                <a:gd name="connsiteX2" fmla="*/ 1464734 w 1631036"/>
                <a:gd name="connsiteY2" fmla="*/ 897466 h 1001750"/>
                <a:gd name="connsiteX3" fmla="*/ 1625600 w 1631036"/>
                <a:gd name="connsiteY3" fmla="*/ 0 h 1001750"/>
                <a:gd name="connsiteX0" fmla="*/ 0 w 1631036"/>
                <a:gd name="connsiteY0" fmla="*/ 431800 h 992250"/>
                <a:gd name="connsiteX1" fmla="*/ 101600 w 1631036"/>
                <a:gd name="connsiteY1" fmla="*/ 592666 h 992250"/>
                <a:gd name="connsiteX2" fmla="*/ 524934 w 1631036"/>
                <a:gd name="connsiteY2" fmla="*/ 931333 h 992250"/>
                <a:gd name="connsiteX3" fmla="*/ 1464734 w 1631036"/>
                <a:gd name="connsiteY3" fmla="*/ 897466 h 992250"/>
                <a:gd name="connsiteX4" fmla="*/ 1625600 w 1631036"/>
                <a:gd name="connsiteY4" fmla="*/ 0 h 992250"/>
                <a:gd name="connsiteX0" fmla="*/ 0 w 1631036"/>
                <a:gd name="connsiteY0" fmla="*/ 431800 h 999184"/>
                <a:gd name="connsiteX1" fmla="*/ 220134 w 1631036"/>
                <a:gd name="connsiteY1" fmla="*/ 474132 h 999184"/>
                <a:gd name="connsiteX2" fmla="*/ 524934 w 1631036"/>
                <a:gd name="connsiteY2" fmla="*/ 931333 h 999184"/>
                <a:gd name="connsiteX3" fmla="*/ 1464734 w 1631036"/>
                <a:gd name="connsiteY3" fmla="*/ 897466 h 999184"/>
                <a:gd name="connsiteX4" fmla="*/ 1625600 w 1631036"/>
                <a:gd name="connsiteY4" fmla="*/ 0 h 9991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1036" h="999184">
                  <a:moveTo>
                    <a:pt x="0" y="431800"/>
                  </a:moveTo>
                  <a:cubicBezTo>
                    <a:pt x="16933" y="458611"/>
                    <a:pt x="132645" y="390876"/>
                    <a:pt x="220134" y="474132"/>
                  </a:cubicBezTo>
                  <a:cubicBezTo>
                    <a:pt x="307623" y="557388"/>
                    <a:pt x="317501" y="860777"/>
                    <a:pt x="524934" y="931333"/>
                  </a:cubicBezTo>
                  <a:cubicBezTo>
                    <a:pt x="732367" y="1001889"/>
                    <a:pt x="1281290" y="1052688"/>
                    <a:pt x="1464734" y="897466"/>
                  </a:cubicBezTo>
                  <a:cubicBezTo>
                    <a:pt x="1648178" y="742244"/>
                    <a:pt x="1636889" y="371122"/>
                    <a:pt x="1625600" y="0"/>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Forma libre 6"/>
            <p:cNvSpPr/>
            <p:nvPr/>
          </p:nvSpPr>
          <p:spPr>
            <a:xfrm>
              <a:off x="7927319" y="3884311"/>
              <a:ext cx="324952" cy="1330036"/>
            </a:xfrm>
            <a:custGeom>
              <a:avLst/>
              <a:gdLst>
                <a:gd name="connsiteX0" fmla="*/ 0 w 324952"/>
                <a:gd name="connsiteY0" fmla="*/ 0 h 1330036"/>
                <a:gd name="connsiteX1" fmla="*/ 22671 w 324952"/>
                <a:gd name="connsiteY1" fmla="*/ 1080654 h 1330036"/>
                <a:gd name="connsiteX2" fmla="*/ 317395 w 324952"/>
                <a:gd name="connsiteY2" fmla="*/ 1330036 h 1330036"/>
                <a:gd name="connsiteX3" fmla="*/ 324952 w 324952"/>
                <a:gd name="connsiteY3" fmla="*/ 7557 h 1330036"/>
                <a:gd name="connsiteX4" fmla="*/ 0 w 324952"/>
                <a:gd name="connsiteY4" fmla="*/ 0 h 1330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952" h="1330036">
                  <a:moveTo>
                    <a:pt x="0" y="0"/>
                  </a:moveTo>
                  <a:lnTo>
                    <a:pt x="22671" y="1080654"/>
                  </a:lnTo>
                  <a:lnTo>
                    <a:pt x="317395" y="1330036"/>
                  </a:lnTo>
                  <a:lnTo>
                    <a:pt x="324952" y="7557"/>
                  </a:lnTo>
                  <a:lnTo>
                    <a:pt x="0" y="0"/>
                  </a:lnTo>
                  <a:close/>
                </a:path>
              </a:pathLst>
            </a:cu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0" name="Forma libre 19"/>
            <p:cNvSpPr/>
            <p:nvPr/>
          </p:nvSpPr>
          <p:spPr>
            <a:xfrm flipH="1">
              <a:off x="6048838" y="3884311"/>
              <a:ext cx="333812" cy="1337593"/>
            </a:xfrm>
            <a:custGeom>
              <a:avLst/>
              <a:gdLst>
                <a:gd name="connsiteX0" fmla="*/ 0 w 324952"/>
                <a:gd name="connsiteY0" fmla="*/ 0 h 1330036"/>
                <a:gd name="connsiteX1" fmla="*/ 22671 w 324952"/>
                <a:gd name="connsiteY1" fmla="*/ 1080654 h 1330036"/>
                <a:gd name="connsiteX2" fmla="*/ 317395 w 324952"/>
                <a:gd name="connsiteY2" fmla="*/ 1330036 h 1330036"/>
                <a:gd name="connsiteX3" fmla="*/ 324952 w 324952"/>
                <a:gd name="connsiteY3" fmla="*/ 7557 h 1330036"/>
                <a:gd name="connsiteX4" fmla="*/ 0 w 324952"/>
                <a:gd name="connsiteY4" fmla="*/ 0 h 1330036"/>
                <a:gd name="connsiteX0" fmla="*/ 0 w 304286"/>
                <a:gd name="connsiteY0" fmla="*/ 0 h 1330036"/>
                <a:gd name="connsiteX1" fmla="*/ 2005 w 304286"/>
                <a:gd name="connsiteY1" fmla="*/ 1080654 h 1330036"/>
                <a:gd name="connsiteX2" fmla="*/ 296729 w 304286"/>
                <a:gd name="connsiteY2" fmla="*/ 1330036 h 1330036"/>
                <a:gd name="connsiteX3" fmla="*/ 304286 w 304286"/>
                <a:gd name="connsiteY3" fmla="*/ 7557 h 1330036"/>
                <a:gd name="connsiteX4" fmla="*/ 0 w 304286"/>
                <a:gd name="connsiteY4" fmla="*/ 0 h 1330036"/>
                <a:gd name="connsiteX0" fmla="*/ 0 w 304286"/>
                <a:gd name="connsiteY0" fmla="*/ 0 h 1337593"/>
                <a:gd name="connsiteX1" fmla="*/ 2005 w 304286"/>
                <a:gd name="connsiteY1" fmla="*/ 1080654 h 1337593"/>
                <a:gd name="connsiteX2" fmla="*/ 276064 w 304286"/>
                <a:gd name="connsiteY2" fmla="*/ 1337593 h 1337593"/>
                <a:gd name="connsiteX3" fmla="*/ 304286 w 304286"/>
                <a:gd name="connsiteY3" fmla="*/ 7557 h 1337593"/>
                <a:gd name="connsiteX4" fmla="*/ 0 w 304286"/>
                <a:gd name="connsiteY4" fmla="*/ 0 h 1337593"/>
                <a:gd name="connsiteX0" fmla="*/ 0 w 304286"/>
                <a:gd name="connsiteY0" fmla="*/ 0 h 1337593"/>
                <a:gd name="connsiteX1" fmla="*/ 2005 w 304286"/>
                <a:gd name="connsiteY1" fmla="*/ 1050426 h 1337593"/>
                <a:gd name="connsiteX2" fmla="*/ 276064 w 304286"/>
                <a:gd name="connsiteY2" fmla="*/ 1337593 h 1337593"/>
                <a:gd name="connsiteX3" fmla="*/ 304286 w 304286"/>
                <a:gd name="connsiteY3" fmla="*/ 7557 h 1337593"/>
                <a:gd name="connsiteX4" fmla="*/ 0 w 304286"/>
                <a:gd name="connsiteY4" fmla="*/ 0 h 1337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286" h="1337593">
                  <a:moveTo>
                    <a:pt x="0" y="0"/>
                  </a:moveTo>
                  <a:cubicBezTo>
                    <a:pt x="668" y="360218"/>
                    <a:pt x="1337" y="690208"/>
                    <a:pt x="2005" y="1050426"/>
                  </a:cubicBezTo>
                  <a:lnTo>
                    <a:pt x="276064" y="1337593"/>
                  </a:lnTo>
                  <a:lnTo>
                    <a:pt x="304286" y="7557"/>
                  </a:lnTo>
                  <a:lnTo>
                    <a:pt x="0" y="0"/>
                  </a:lnTo>
                  <a:close/>
                </a:path>
              </a:pathLst>
            </a:cu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3" name="12 Forma libre"/>
            <p:cNvSpPr/>
            <p:nvPr/>
          </p:nvSpPr>
          <p:spPr>
            <a:xfrm>
              <a:off x="5469462" y="4724399"/>
              <a:ext cx="889000" cy="367195"/>
            </a:xfrm>
            <a:custGeom>
              <a:avLst/>
              <a:gdLst>
                <a:gd name="connsiteX0" fmla="*/ 0 w 889000"/>
                <a:gd name="connsiteY0" fmla="*/ 0 h 571033"/>
                <a:gd name="connsiteX1" fmla="*/ 262467 w 889000"/>
                <a:gd name="connsiteY1" fmla="*/ 567267 h 571033"/>
                <a:gd name="connsiteX2" fmla="*/ 499534 w 889000"/>
                <a:gd name="connsiteY2" fmla="*/ 245533 h 571033"/>
                <a:gd name="connsiteX3" fmla="*/ 889000 w 889000"/>
                <a:gd name="connsiteY3" fmla="*/ 220133 h 571033"/>
                <a:gd name="connsiteX0" fmla="*/ 0 w 889000"/>
                <a:gd name="connsiteY0" fmla="*/ 0 h 567402"/>
                <a:gd name="connsiteX1" fmla="*/ 67734 w 889000"/>
                <a:gd name="connsiteY1" fmla="*/ 203200 h 567402"/>
                <a:gd name="connsiteX2" fmla="*/ 262467 w 889000"/>
                <a:gd name="connsiteY2" fmla="*/ 567267 h 567402"/>
                <a:gd name="connsiteX3" fmla="*/ 499534 w 889000"/>
                <a:gd name="connsiteY3" fmla="*/ 245533 h 567402"/>
                <a:gd name="connsiteX4" fmla="*/ 889000 w 889000"/>
                <a:gd name="connsiteY4" fmla="*/ 220133 h 567402"/>
                <a:gd name="connsiteX0" fmla="*/ 0 w 889000"/>
                <a:gd name="connsiteY0" fmla="*/ 0 h 569182"/>
                <a:gd name="connsiteX1" fmla="*/ 160867 w 889000"/>
                <a:gd name="connsiteY1" fmla="*/ 76200 h 569182"/>
                <a:gd name="connsiteX2" fmla="*/ 262467 w 889000"/>
                <a:gd name="connsiteY2" fmla="*/ 567267 h 569182"/>
                <a:gd name="connsiteX3" fmla="*/ 499534 w 889000"/>
                <a:gd name="connsiteY3" fmla="*/ 245533 h 569182"/>
                <a:gd name="connsiteX4" fmla="*/ 889000 w 889000"/>
                <a:gd name="connsiteY4" fmla="*/ 220133 h 569182"/>
                <a:gd name="connsiteX0" fmla="*/ 0 w 889000"/>
                <a:gd name="connsiteY0" fmla="*/ 0 h 368255"/>
                <a:gd name="connsiteX1" fmla="*/ 160867 w 889000"/>
                <a:gd name="connsiteY1" fmla="*/ 76200 h 368255"/>
                <a:gd name="connsiteX2" fmla="*/ 304800 w 889000"/>
                <a:gd name="connsiteY2" fmla="*/ 364067 h 368255"/>
                <a:gd name="connsiteX3" fmla="*/ 499534 w 889000"/>
                <a:gd name="connsiteY3" fmla="*/ 245533 h 368255"/>
                <a:gd name="connsiteX4" fmla="*/ 889000 w 889000"/>
                <a:gd name="connsiteY4" fmla="*/ 220133 h 368255"/>
                <a:gd name="connsiteX0" fmla="*/ 0 w 889000"/>
                <a:gd name="connsiteY0" fmla="*/ 0 h 367195"/>
                <a:gd name="connsiteX1" fmla="*/ 160867 w 889000"/>
                <a:gd name="connsiteY1" fmla="*/ 76200 h 367195"/>
                <a:gd name="connsiteX2" fmla="*/ 304800 w 889000"/>
                <a:gd name="connsiteY2" fmla="*/ 364067 h 367195"/>
                <a:gd name="connsiteX3" fmla="*/ 609601 w 889000"/>
                <a:gd name="connsiteY3" fmla="*/ 228599 h 367195"/>
                <a:gd name="connsiteX4" fmla="*/ 889000 w 889000"/>
                <a:gd name="connsiteY4" fmla="*/ 220133 h 367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9000" h="367195">
                  <a:moveTo>
                    <a:pt x="0" y="0"/>
                  </a:moveTo>
                  <a:cubicBezTo>
                    <a:pt x="11289" y="33867"/>
                    <a:pt x="117123" y="-18344"/>
                    <a:pt x="160867" y="76200"/>
                  </a:cubicBezTo>
                  <a:cubicBezTo>
                    <a:pt x="204611" y="170744"/>
                    <a:pt x="230011" y="338667"/>
                    <a:pt x="304800" y="364067"/>
                  </a:cubicBezTo>
                  <a:cubicBezTo>
                    <a:pt x="379589" y="389467"/>
                    <a:pt x="512234" y="252588"/>
                    <a:pt x="609601" y="228599"/>
                  </a:cubicBezTo>
                  <a:cubicBezTo>
                    <a:pt x="706968" y="204610"/>
                    <a:pt x="746478" y="203905"/>
                    <a:pt x="889000" y="220133"/>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pic>
          <p:nvPicPr>
            <p:cNvPr id="10" name="Imagen 9"/>
            <p:cNvPicPr>
              <a:picLocks noChangeAspect="1"/>
            </p:cNvPicPr>
            <p:nvPr/>
          </p:nvPicPr>
          <p:blipFill rotWithShape="1">
            <a:blip r:embed="rId6">
              <a:extLst>
                <a:ext uri="{BEBA8EAE-BF5A-486C-A8C5-ECC9F3942E4B}">
                  <a14:imgProps xmlns:a14="http://schemas.microsoft.com/office/drawing/2010/main">
                    <a14:imgLayer r:embed="rId7">
                      <a14:imgEffect>
                        <a14:backgroundRemoval t="52867" b="88144" l="15938" r="96756"/>
                      </a14:imgEffect>
                    </a14:imgLayer>
                  </a14:imgProps>
                </a:ext>
                <a:ext uri="{28A0092B-C50C-407E-A947-70E740481C1C}">
                  <a14:useLocalDpi xmlns:a14="http://schemas.microsoft.com/office/drawing/2010/main" val="0"/>
                </a:ext>
              </a:extLst>
            </a:blip>
            <a:srcRect l="26586" t="53003" r="2981" b="13719"/>
            <a:stretch/>
          </p:blipFill>
          <p:spPr>
            <a:xfrm>
              <a:off x="569980" y="3940925"/>
              <a:ext cx="1494876" cy="1025083"/>
            </a:xfrm>
            <a:prstGeom prst="rect">
              <a:avLst/>
            </a:prstGeom>
          </p:spPr>
        </p:pic>
      </p:grpSp>
    </p:spTree>
    <p:extLst>
      <p:ext uri="{BB962C8B-B14F-4D97-AF65-F5344CB8AC3E}">
        <p14:creationId xmlns:p14="http://schemas.microsoft.com/office/powerpoint/2010/main" val="3239058481"/>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72A1E2-1EB2-489F-8ED0-D70D24891949}"/>
              </a:ext>
            </a:extLst>
          </p:cNvPr>
          <p:cNvSpPr>
            <a:spLocks noGrp="1"/>
          </p:cNvSpPr>
          <p:nvPr>
            <p:ph type="title"/>
          </p:nvPr>
        </p:nvSpPr>
        <p:spPr/>
        <p:txBody>
          <a:bodyPr/>
          <a:lstStyle/>
          <a:p>
            <a:r>
              <a:rPr lang="es-ES" dirty="0" err="1"/>
              <a:t>One</a:t>
            </a:r>
            <a:r>
              <a:rPr lang="es-ES" dirty="0"/>
              <a:t> </a:t>
            </a:r>
            <a:r>
              <a:rPr lang="es-ES" dirty="0" err="1"/>
              <a:t>Class</a:t>
            </a:r>
            <a:r>
              <a:rPr lang="es-ES" dirty="0"/>
              <a:t> </a:t>
            </a:r>
            <a:r>
              <a:rPr lang="es-ES" dirty="0" err="1"/>
              <a:t>Suport</a:t>
            </a:r>
            <a:r>
              <a:rPr lang="es-ES" dirty="0"/>
              <a:t> Vector Machine </a:t>
            </a:r>
            <a:r>
              <a:rPr lang="es-ES" dirty="0" smtClean="0"/>
              <a:t>(OC-SVM</a:t>
            </a:r>
            <a:r>
              <a:rPr lang="es-ES" dirty="0"/>
              <a:t>)</a:t>
            </a:r>
            <a:endParaRPr lang="es-CL" dirty="0"/>
          </a:p>
        </p:txBody>
      </p:sp>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758C624D-1A0B-4E89-8B4C-C7D81F43C42C}"/>
                  </a:ext>
                </a:extLst>
              </p:cNvPr>
              <p:cNvSpPr>
                <a:spLocks noGrp="1"/>
              </p:cNvSpPr>
              <p:nvPr>
                <p:ph idx="1"/>
              </p:nvPr>
            </p:nvSpPr>
            <p:spPr/>
            <p:txBody>
              <a:bodyPr/>
              <a:lstStyle/>
              <a:p>
                <a:pPr marL="0" indent="0">
                  <a:buNone/>
                </a:pPr>
                <a:r>
                  <a:rPr lang="es-CL" dirty="0"/>
                  <a:t>Algunas funciones típicas son:</a:t>
                </a:r>
              </a:p>
              <a:p>
                <a:r>
                  <a:rPr lang="es-CL" dirty="0" err="1"/>
                  <a:t>Polinomial</a:t>
                </a:r>
                <a:r>
                  <a:rPr lang="es-CL" dirty="0"/>
                  <a:t>:</a:t>
                </a:r>
              </a:p>
              <a:p>
                <a:pPr marL="0" indent="0" algn="ctr">
                  <a:buNone/>
                </a:pPr>
                <a14:m>
                  <m:oMathPara xmlns:m="http://schemas.openxmlformats.org/officeDocument/2006/math">
                    <m:oMathParaPr>
                      <m:jc m:val="centerGroup"/>
                    </m:oMathParaPr>
                    <m:oMath xmlns:m="http://schemas.openxmlformats.org/officeDocument/2006/math">
                      <m:r>
                        <a:rPr lang="es-CL" i="1">
                          <a:latin typeface="Cambria Math"/>
                        </a:rPr>
                        <m:t>𝐾</m:t>
                      </m:r>
                      <m:d>
                        <m:dPr>
                          <m:ctrlPr>
                            <a:rPr lang="es-CL" i="1">
                              <a:latin typeface="Cambria Math" panose="02040503050406030204" pitchFamily="18" charset="0"/>
                            </a:rPr>
                          </m:ctrlPr>
                        </m:dPr>
                        <m:e>
                          <m:r>
                            <a:rPr lang="es-CL" i="1">
                              <a:latin typeface="Cambria Math"/>
                            </a:rPr>
                            <m:t>𝑥</m:t>
                          </m:r>
                          <m:r>
                            <a:rPr lang="es-CL" i="1">
                              <a:latin typeface="Cambria Math"/>
                            </a:rPr>
                            <m:t>,</m:t>
                          </m:r>
                          <m:r>
                            <a:rPr lang="es-CL" i="1">
                              <a:latin typeface="Cambria Math"/>
                            </a:rPr>
                            <m:t>𝑦</m:t>
                          </m:r>
                        </m:e>
                      </m:d>
                      <m:r>
                        <a:rPr lang="es-CL">
                          <a:latin typeface="Cambria Math"/>
                        </a:rPr>
                        <m:t>=</m:t>
                      </m:r>
                      <m:sSup>
                        <m:sSupPr>
                          <m:ctrlPr>
                            <a:rPr lang="es-CL" i="1">
                              <a:latin typeface="Cambria Math" panose="02040503050406030204" pitchFamily="18" charset="0"/>
                            </a:rPr>
                          </m:ctrlPr>
                        </m:sSupPr>
                        <m:e>
                          <m:d>
                            <m:dPr>
                              <m:ctrlPr>
                                <a:rPr lang="es-CL" i="1">
                                  <a:latin typeface="Cambria Math" panose="02040503050406030204" pitchFamily="18" charset="0"/>
                                </a:rPr>
                              </m:ctrlPr>
                            </m:dPr>
                            <m:e>
                              <m:r>
                                <a:rPr lang="es-CL" i="1">
                                  <a:latin typeface="Cambria Math"/>
                                </a:rPr>
                                <m:t>1+</m:t>
                              </m:r>
                              <m:sSup>
                                <m:sSupPr>
                                  <m:ctrlPr>
                                    <a:rPr lang="es-CL" i="1">
                                      <a:latin typeface="Cambria Math" panose="02040503050406030204" pitchFamily="18" charset="0"/>
                                    </a:rPr>
                                  </m:ctrlPr>
                                </m:sSupPr>
                                <m:e>
                                  <m:r>
                                    <a:rPr lang="es-CL" i="1">
                                      <a:latin typeface="Cambria Math"/>
                                    </a:rPr>
                                    <m:t>𝑥</m:t>
                                  </m:r>
                                </m:e>
                                <m:sup>
                                  <m:r>
                                    <a:rPr lang="es-CL" i="1">
                                      <a:latin typeface="Cambria Math"/>
                                    </a:rPr>
                                    <m:t>𝑇</m:t>
                                  </m:r>
                                </m:sup>
                              </m:sSup>
                              <m:r>
                                <a:rPr lang="es-CL" i="1">
                                  <a:latin typeface="Cambria Math"/>
                                </a:rPr>
                                <m:t>𝑦</m:t>
                              </m:r>
                            </m:e>
                          </m:d>
                        </m:e>
                        <m:sup>
                          <m:r>
                            <a:rPr lang="es-CL" i="1">
                              <a:latin typeface="Cambria Math"/>
                            </a:rPr>
                            <m:t>𝑑</m:t>
                          </m:r>
                        </m:sup>
                      </m:sSup>
                    </m:oMath>
                  </m:oMathPara>
                </a14:m>
                <a:endParaRPr lang="es-CL" dirty="0"/>
              </a:p>
              <a:p>
                <a:pPr marL="0" indent="0" algn="ctr">
                  <a:buNone/>
                </a:pPr>
                <a:endParaRPr lang="es-CL" dirty="0"/>
              </a:p>
              <a:p>
                <a:r>
                  <a:rPr lang="es-CL" dirty="0"/>
                  <a:t>Radial </a:t>
                </a:r>
                <a:r>
                  <a:rPr lang="es-CL" dirty="0" err="1"/>
                  <a:t>Basis</a:t>
                </a:r>
                <a:r>
                  <a:rPr lang="es-CL" dirty="0"/>
                  <a:t> </a:t>
                </a:r>
                <a:r>
                  <a:rPr lang="es-CL" dirty="0" err="1"/>
                  <a:t>Function</a:t>
                </a:r>
                <a:r>
                  <a:rPr lang="es-CL" dirty="0"/>
                  <a:t> (RBF):</a:t>
                </a:r>
              </a:p>
              <a:p>
                <a:pPr marL="0" indent="0">
                  <a:buNone/>
                </a:pPr>
                <a14:m>
                  <m:oMathPara xmlns:m="http://schemas.openxmlformats.org/officeDocument/2006/math">
                    <m:oMathParaPr>
                      <m:jc m:val="centerGroup"/>
                    </m:oMathParaPr>
                    <m:oMath xmlns:m="http://schemas.openxmlformats.org/officeDocument/2006/math">
                      <m:r>
                        <a:rPr lang="es-CL" i="1">
                          <a:latin typeface="Cambria Math"/>
                        </a:rPr>
                        <m:t>𝐾</m:t>
                      </m:r>
                      <m:d>
                        <m:dPr>
                          <m:ctrlPr>
                            <a:rPr lang="es-CL" i="1">
                              <a:latin typeface="Cambria Math" panose="02040503050406030204" pitchFamily="18" charset="0"/>
                            </a:rPr>
                          </m:ctrlPr>
                        </m:dPr>
                        <m:e>
                          <m:r>
                            <a:rPr lang="es-CL" i="1">
                              <a:latin typeface="Cambria Math"/>
                            </a:rPr>
                            <m:t>𝑥</m:t>
                          </m:r>
                          <m:r>
                            <a:rPr lang="es-CL" i="1">
                              <a:latin typeface="Cambria Math"/>
                            </a:rPr>
                            <m:t>,</m:t>
                          </m:r>
                          <m:r>
                            <a:rPr lang="es-CL" i="1">
                              <a:latin typeface="Cambria Math"/>
                            </a:rPr>
                            <m:t>𝑦</m:t>
                          </m:r>
                        </m:e>
                      </m:d>
                      <m:r>
                        <a:rPr lang="es-CL">
                          <a:latin typeface="Cambria Math"/>
                        </a:rPr>
                        <m:t>=</m:t>
                      </m:r>
                      <m:r>
                        <m:rPr>
                          <m:sty m:val="p"/>
                        </m:rPr>
                        <a:rPr lang="es-CL">
                          <a:latin typeface="Cambria Math"/>
                        </a:rPr>
                        <m:t>exp</m:t>
                      </m:r>
                      <m:d>
                        <m:dPr>
                          <m:begChr m:val="["/>
                          <m:endChr m:val="]"/>
                          <m:ctrlPr>
                            <a:rPr lang="es-CL" i="1" smtClean="0">
                              <a:latin typeface="Cambria Math" panose="02040503050406030204" pitchFamily="18" charset="0"/>
                            </a:rPr>
                          </m:ctrlPr>
                        </m:dPr>
                        <m:e>
                          <m:f>
                            <m:fPr>
                              <m:type m:val="skw"/>
                              <m:ctrlPr>
                                <a:rPr lang="es-CL" i="1">
                                  <a:latin typeface="Cambria Math" panose="02040503050406030204" pitchFamily="18" charset="0"/>
                                </a:rPr>
                              </m:ctrlPr>
                            </m:fPr>
                            <m:num>
                              <m:r>
                                <a:rPr lang="es-CL" i="1">
                                  <a:latin typeface="Cambria Math"/>
                                </a:rPr>
                                <m:t>−</m:t>
                              </m:r>
                              <m:sSup>
                                <m:sSupPr>
                                  <m:ctrlPr>
                                    <a:rPr lang="es-CL" i="1">
                                      <a:latin typeface="Cambria Math" panose="02040503050406030204" pitchFamily="18" charset="0"/>
                                    </a:rPr>
                                  </m:ctrlPr>
                                </m:sSupPr>
                                <m:e>
                                  <m:d>
                                    <m:dPr>
                                      <m:ctrlPr>
                                        <a:rPr lang="es-CL" i="1">
                                          <a:latin typeface="Cambria Math" panose="02040503050406030204" pitchFamily="18" charset="0"/>
                                        </a:rPr>
                                      </m:ctrlPr>
                                    </m:dPr>
                                    <m:e>
                                      <m:r>
                                        <a:rPr lang="es-CL" i="1">
                                          <a:latin typeface="Cambria Math"/>
                                        </a:rPr>
                                        <m:t>𝑥</m:t>
                                      </m:r>
                                      <m:r>
                                        <a:rPr lang="es-CL" i="1">
                                          <a:latin typeface="Cambria Math"/>
                                        </a:rPr>
                                        <m:t>−</m:t>
                                      </m:r>
                                      <m:r>
                                        <a:rPr lang="es-CL" i="1">
                                          <a:latin typeface="Cambria Math"/>
                                        </a:rPr>
                                        <m:t>𝑦</m:t>
                                      </m:r>
                                    </m:e>
                                  </m:d>
                                </m:e>
                                <m:sup>
                                  <m:r>
                                    <a:rPr lang="es-CL" i="1">
                                      <a:latin typeface="Cambria Math"/>
                                    </a:rPr>
                                    <m:t>𝑇</m:t>
                                  </m:r>
                                </m:sup>
                              </m:sSup>
                              <m:r>
                                <a:rPr lang="es-CL" i="1">
                                  <a:latin typeface="Cambria Math"/>
                                </a:rPr>
                                <m:t>(</m:t>
                              </m:r>
                              <m:r>
                                <a:rPr lang="es-CL" i="1">
                                  <a:latin typeface="Cambria Math"/>
                                </a:rPr>
                                <m:t>𝑥</m:t>
                              </m:r>
                              <m:r>
                                <a:rPr lang="es-CL" i="1">
                                  <a:latin typeface="Cambria Math"/>
                                </a:rPr>
                                <m:t>−</m:t>
                              </m:r>
                              <m:r>
                                <a:rPr lang="es-CL" i="1">
                                  <a:latin typeface="Cambria Math"/>
                                </a:rPr>
                                <m:t>𝑦</m:t>
                              </m:r>
                              <m:r>
                                <a:rPr lang="es-CL" i="1">
                                  <a:latin typeface="Cambria Math"/>
                                </a:rPr>
                                <m:t>)</m:t>
                              </m:r>
                            </m:num>
                            <m:den>
                              <m:r>
                                <a:rPr lang="es-CL" i="1">
                                  <a:latin typeface="Cambria Math"/>
                                </a:rPr>
                                <m:t>2</m:t>
                              </m:r>
                              <m:sSup>
                                <m:sSupPr>
                                  <m:ctrlPr>
                                    <a:rPr lang="es-CL" i="1">
                                      <a:latin typeface="Cambria Math" panose="02040503050406030204" pitchFamily="18" charset="0"/>
                                    </a:rPr>
                                  </m:ctrlPr>
                                </m:sSupPr>
                                <m:e>
                                  <m:r>
                                    <a:rPr lang="es-CL" i="1">
                                      <a:latin typeface="Cambria Math"/>
                                      <a:ea typeface="Cambria Math"/>
                                    </a:rPr>
                                    <m:t>𝜎</m:t>
                                  </m:r>
                                </m:e>
                                <m:sup>
                                  <m:r>
                                    <a:rPr lang="es-CL" i="1">
                                      <a:latin typeface="Cambria Math"/>
                                    </a:rPr>
                                    <m:t>2</m:t>
                                  </m:r>
                                </m:sup>
                              </m:sSup>
                            </m:den>
                          </m:f>
                        </m:e>
                      </m:d>
                    </m:oMath>
                  </m:oMathPara>
                </a14:m>
                <a:endParaRPr lang="es-CL" dirty="0"/>
              </a:p>
              <a:p>
                <a:r>
                  <a:rPr lang="es-CL" dirty="0" err="1"/>
                  <a:t>Sigmoid</a:t>
                </a:r>
                <a:r>
                  <a:rPr lang="es-CL" dirty="0"/>
                  <a:t>:</a:t>
                </a:r>
              </a:p>
              <a:p>
                <a:endParaRPr lang="es-CL" dirty="0"/>
              </a:p>
              <a:p>
                <a:pPr marL="0" indent="0">
                  <a:buNone/>
                </a:pPr>
                <a14:m>
                  <m:oMathPara xmlns:m="http://schemas.openxmlformats.org/officeDocument/2006/math">
                    <m:oMathParaPr>
                      <m:jc m:val="centerGroup"/>
                    </m:oMathParaPr>
                    <m:oMath xmlns:m="http://schemas.openxmlformats.org/officeDocument/2006/math">
                      <m:r>
                        <a:rPr lang="es-CL" i="1">
                          <a:latin typeface="Cambria Math"/>
                        </a:rPr>
                        <m:t>𝐾</m:t>
                      </m:r>
                      <m:d>
                        <m:dPr>
                          <m:ctrlPr>
                            <a:rPr lang="es-CL" i="1">
                              <a:latin typeface="Cambria Math" panose="02040503050406030204" pitchFamily="18" charset="0"/>
                            </a:rPr>
                          </m:ctrlPr>
                        </m:dPr>
                        <m:e>
                          <m:r>
                            <a:rPr lang="es-CL" i="1">
                              <a:latin typeface="Cambria Math"/>
                            </a:rPr>
                            <m:t>𝑥</m:t>
                          </m:r>
                          <m:r>
                            <a:rPr lang="es-CL" i="1">
                              <a:latin typeface="Cambria Math"/>
                            </a:rPr>
                            <m:t>,</m:t>
                          </m:r>
                          <m:r>
                            <a:rPr lang="es-CL" i="1">
                              <a:latin typeface="Cambria Math"/>
                            </a:rPr>
                            <m:t>𝑦</m:t>
                          </m:r>
                        </m:e>
                      </m:d>
                      <m:r>
                        <a:rPr lang="es-CL">
                          <a:latin typeface="Cambria Math"/>
                        </a:rPr>
                        <m:t>=</m:t>
                      </m:r>
                      <m:r>
                        <m:rPr>
                          <m:sty m:val="p"/>
                        </m:rPr>
                        <a:rPr lang="es-CL">
                          <a:latin typeface="Cambria Math"/>
                        </a:rPr>
                        <m:t>tanh</m:t>
                      </m:r>
                      <m:r>
                        <a:rPr lang="es-CL">
                          <a:latin typeface="Cambria Math"/>
                        </a:rPr>
                        <m:t>(</m:t>
                      </m:r>
                      <m:sSub>
                        <m:sSubPr>
                          <m:ctrlPr>
                            <a:rPr lang="es-CL" i="1">
                              <a:latin typeface="Cambria Math" panose="02040503050406030204" pitchFamily="18" charset="0"/>
                            </a:rPr>
                          </m:ctrlPr>
                        </m:sSubPr>
                        <m:e>
                          <m:r>
                            <a:rPr lang="es-CL" i="1">
                              <a:latin typeface="Cambria Math"/>
                              <a:ea typeface="Cambria Math"/>
                            </a:rPr>
                            <m:t>𝜌</m:t>
                          </m:r>
                        </m:e>
                        <m:sub>
                          <m:r>
                            <a:rPr lang="es-CL" i="1">
                              <a:latin typeface="Cambria Math"/>
                            </a:rPr>
                            <m:t>1</m:t>
                          </m:r>
                        </m:sub>
                      </m:sSub>
                      <m:sSup>
                        <m:sSupPr>
                          <m:ctrlPr>
                            <a:rPr lang="es-CL" i="1">
                              <a:latin typeface="Cambria Math" panose="02040503050406030204" pitchFamily="18" charset="0"/>
                            </a:rPr>
                          </m:ctrlPr>
                        </m:sSupPr>
                        <m:e>
                          <m:r>
                            <a:rPr lang="es-CL" i="1">
                              <a:latin typeface="Cambria Math"/>
                            </a:rPr>
                            <m:t>𝑥</m:t>
                          </m:r>
                        </m:e>
                        <m:sup>
                          <m:r>
                            <a:rPr lang="es-CL" i="1">
                              <a:latin typeface="Cambria Math"/>
                            </a:rPr>
                            <m:t>𝑇</m:t>
                          </m:r>
                        </m:sup>
                      </m:sSup>
                      <m:r>
                        <a:rPr lang="es-CL" i="1">
                          <a:latin typeface="Cambria Math"/>
                        </a:rPr>
                        <m:t>𝑦</m:t>
                      </m:r>
                      <m:r>
                        <a:rPr lang="es-CL">
                          <a:latin typeface="Cambria Math"/>
                        </a:rPr>
                        <m:t>+</m:t>
                      </m:r>
                      <m:sSub>
                        <m:sSubPr>
                          <m:ctrlPr>
                            <a:rPr lang="es-CL" i="1">
                              <a:latin typeface="Cambria Math" panose="02040503050406030204" pitchFamily="18" charset="0"/>
                            </a:rPr>
                          </m:ctrlPr>
                        </m:sSubPr>
                        <m:e>
                          <m:r>
                            <a:rPr lang="es-CL" i="1">
                              <a:latin typeface="Cambria Math"/>
                              <a:ea typeface="Cambria Math"/>
                            </a:rPr>
                            <m:t>𝜌</m:t>
                          </m:r>
                        </m:e>
                        <m:sub>
                          <m:r>
                            <a:rPr lang="es-CL" i="1">
                              <a:latin typeface="Cambria Math"/>
                              <a:ea typeface="Cambria Math"/>
                            </a:rPr>
                            <m:t>2</m:t>
                          </m:r>
                        </m:sub>
                      </m:sSub>
                      <m:r>
                        <a:rPr lang="es-CL">
                          <a:latin typeface="Cambria Math"/>
                        </a:rPr>
                        <m:t>)</m:t>
                      </m:r>
                    </m:oMath>
                  </m:oMathPara>
                </a14:m>
                <a:endParaRPr lang="es-CL" dirty="0"/>
              </a:p>
              <a:p>
                <a:pPr marL="0" indent="0">
                  <a:buNone/>
                </a:pPr>
                <a:endParaRPr lang="es-CL" dirty="0"/>
              </a:p>
              <a:p>
                <a:pPr marL="0" indent="0">
                  <a:buNone/>
                </a:pPr>
                <a:endParaRPr lang="es-CL" dirty="0"/>
              </a:p>
            </p:txBody>
          </p:sp>
        </mc:Choice>
        <mc:Fallback xmlns="">
          <p:sp>
            <p:nvSpPr>
              <p:cNvPr id="3" name="Marcador de contenido 2">
                <a:extLst>
                  <a:ext uri="{FF2B5EF4-FFF2-40B4-BE49-F238E27FC236}">
                    <a16:creationId xmlns:a16="http://schemas.microsoft.com/office/drawing/2014/main" id="{758C624D-1A0B-4E89-8B4C-C7D81F43C42C}"/>
                  </a:ext>
                </a:extLst>
              </p:cNvPr>
              <p:cNvSpPr>
                <a:spLocks noGrp="1" noRot="1" noChangeAspect="1" noMove="1" noResize="1" noEditPoints="1" noAdjustHandles="1" noChangeArrowheads="1" noChangeShapeType="1" noTextEdit="1"/>
              </p:cNvSpPr>
              <p:nvPr>
                <p:ph idx="1"/>
              </p:nvPr>
            </p:nvSpPr>
            <p:spPr>
              <a:blipFill>
                <a:blip r:embed="rId2"/>
                <a:stretch>
                  <a:fillRect l="-1159" t="-1961"/>
                </a:stretch>
              </a:blipFill>
            </p:spPr>
            <p:txBody>
              <a:bodyPr/>
              <a:lstStyle/>
              <a:p>
                <a:r>
                  <a:rPr lang="en-US">
                    <a:noFill/>
                  </a:rPr>
                  <a:t> </a:t>
                </a:r>
              </a:p>
            </p:txBody>
          </p:sp>
        </mc:Fallback>
      </mc:AlternateContent>
      <p:sp>
        <p:nvSpPr>
          <p:cNvPr id="4" name="Marcador de número de diapositiva 3">
            <a:extLst>
              <a:ext uri="{FF2B5EF4-FFF2-40B4-BE49-F238E27FC236}">
                <a16:creationId xmlns:a16="http://schemas.microsoft.com/office/drawing/2014/main" id="{CC11AA89-293B-4BC5-AD07-1B8E8C351924}"/>
              </a:ext>
            </a:extLst>
          </p:cNvPr>
          <p:cNvSpPr>
            <a:spLocks noGrp="1"/>
          </p:cNvSpPr>
          <p:nvPr>
            <p:ph type="sldNum" sz="quarter" idx="4294967295"/>
          </p:nvPr>
        </p:nvSpPr>
        <p:spPr/>
        <p:txBody>
          <a:bodyPr/>
          <a:lstStyle/>
          <a:p>
            <a:fld id="{ED3C9F24-97CD-894E-963C-61E4D5D33747}" type="slidenum">
              <a:rPr lang="es-ES_tradnl" smtClean="0"/>
              <a:t>110</a:t>
            </a:fld>
            <a:endParaRPr lang="es-ES_tradnl"/>
          </a:p>
        </p:txBody>
      </p:sp>
    </p:spTree>
    <p:extLst>
      <p:ext uri="{BB962C8B-B14F-4D97-AF65-F5344CB8AC3E}">
        <p14:creationId xmlns:p14="http://schemas.microsoft.com/office/powerpoint/2010/main" val="3618802117"/>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chor="ctr"/>
          <a:lstStyle/>
          <a:p>
            <a:r>
              <a:rPr lang="es-ES" dirty="0" smtClean="0"/>
              <a:t>Métodos basados en distancia</a:t>
            </a:r>
            <a:endParaRPr lang="en-US" dirty="0"/>
          </a:p>
        </p:txBody>
      </p:sp>
    </p:spTree>
    <p:extLst>
      <p:ext uri="{BB962C8B-B14F-4D97-AF65-F5344CB8AC3E}">
        <p14:creationId xmlns:p14="http://schemas.microsoft.com/office/powerpoint/2010/main" val="4081672439"/>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dirty="0"/>
              <a:t>Local </a:t>
            </a:r>
            <a:r>
              <a:rPr lang="es-ES" dirty="0" err="1"/>
              <a:t>Outlier</a:t>
            </a:r>
            <a:r>
              <a:rPr lang="es-ES" dirty="0"/>
              <a:t> Factor (LOF)</a:t>
            </a:r>
          </a:p>
        </p:txBody>
      </p:sp>
      <p:sp>
        <p:nvSpPr>
          <p:cNvPr id="7" name="Content Placeholder 6"/>
          <p:cNvSpPr>
            <a:spLocks noGrp="1"/>
          </p:cNvSpPr>
          <p:nvPr>
            <p:ph idx="1"/>
          </p:nvPr>
        </p:nvSpPr>
        <p:spPr>
          <a:xfrm>
            <a:off x="628650" y="1529411"/>
            <a:ext cx="7886700" cy="4351338"/>
          </a:xfrm>
        </p:spPr>
        <p:txBody>
          <a:bodyPr>
            <a:normAutofit/>
          </a:bodyPr>
          <a:lstStyle/>
          <a:p>
            <a:pPr marL="0" indent="0" algn="just">
              <a:buNone/>
            </a:pPr>
            <a:r>
              <a:rPr lang="es-ES" sz="2200" dirty="0"/>
              <a:t>El método Local </a:t>
            </a:r>
            <a:r>
              <a:rPr lang="es-ES" sz="2200" dirty="0" err="1"/>
              <a:t>Outlier</a:t>
            </a:r>
            <a:r>
              <a:rPr lang="es-ES" sz="2200" dirty="0"/>
              <a:t> Factor (LOF) calcula una puntuación (denominada factor de valores anómalos locales) que refleja el grado de anomalía de las observaciones. Mide la densidad local de un dato dado con respecto a sus vecinos. La idea es detectar las muestras que tienen una densidad sustancialmente menor que sus vecinos.</a:t>
            </a:r>
          </a:p>
        </p:txBody>
      </p:sp>
      <p:sp>
        <p:nvSpPr>
          <p:cNvPr id="5" name="Slide Number Placeholder 4"/>
          <p:cNvSpPr>
            <a:spLocks noGrp="1"/>
          </p:cNvSpPr>
          <p:nvPr>
            <p:ph type="sldNum" sz="quarter" idx="4294967295"/>
          </p:nvPr>
        </p:nvSpPr>
        <p:spPr/>
        <p:txBody>
          <a:bodyPr/>
          <a:lstStyle/>
          <a:p>
            <a:fld id="{ED3C9F24-97CD-894E-963C-61E4D5D33747}" type="slidenum">
              <a:rPr lang="es-ES_tradnl" smtClean="0"/>
              <a:t>112</a:t>
            </a:fld>
            <a:endParaRPr lang="es-ES_tradnl"/>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2591" y="3136637"/>
            <a:ext cx="3658817" cy="2744112"/>
          </a:xfrm>
          <a:prstGeom prst="rect">
            <a:avLst/>
          </a:prstGeom>
        </p:spPr>
      </p:pic>
    </p:spTree>
    <p:extLst>
      <p:ext uri="{BB962C8B-B14F-4D97-AF65-F5344CB8AC3E}">
        <p14:creationId xmlns:p14="http://schemas.microsoft.com/office/powerpoint/2010/main" val="778851685"/>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dirty="0"/>
              <a:t>Local </a:t>
            </a:r>
            <a:r>
              <a:rPr lang="es-ES" dirty="0" err="1"/>
              <a:t>Outlier</a:t>
            </a:r>
            <a:r>
              <a:rPr lang="es-ES" dirty="0"/>
              <a:t> Factor (LOF)</a:t>
            </a:r>
          </a:p>
        </p:txBody>
      </p:sp>
      <p:sp>
        <p:nvSpPr>
          <p:cNvPr id="7" name="Content Placeholder 6"/>
          <p:cNvSpPr>
            <a:spLocks noGrp="1"/>
          </p:cNvSpPr>
          <p:nvPr>
            <p:ph idx="1"/>
          </p:nvPr>
        </p:nvSpPr>
        <p:spPr>
          <a:xfrm>
            <a:off x="628650" y="1529411"/>
            <a:ext cx="7886700" cy="4351338"/>
          </a:xfrm>
        </p:spPr>
        <p:txBody>
          <a:bodyPr>
            <a:normAutofit/>
          </a:bodyPr>
          <a:lstStyle/>
          <a:p>
            <a:pPr marL="0" indent="0" algn="just">
              <a:buNone/>
            </a:pPr>
            <a:r>
              <a:rPr lang="es-ES" dirty="0"/>
              <a:t>La puntuación LOF de una observación es igual a la razón de la densidad local promedio de sus “k” vecinos más cercanos, y su propia densidad local: </a:t>
            </a:r>
            <a:r>
              <a:rPr lang="es-ES" b="1" dirty="0"/>
              <a:t>se espera que una instancia normal tenga una densidad local similar a la de sus vecinos, mientras que para los datos anómalos se espera que tengan una densidad local mucho menor</a:t>
            </a:r>
            <a:r>
              <a:rPr lang="es-ES" dirty="0"/>
              <a:t>.</a:t>
            </a:r>
          </a:p>
          <a:p>
            <a:pPr marL="0" indent="0" algn="just">
              <a:buNone/>
            </a:pPr>
            <a:r>
              <a:rPr lang="es-ES" dirty="0"/>
              <a:t>El número de vecinos considerados suele ser:</a:t>
            </a:r>
          </a:p>
          <a:p>
            <a:pPr marL="457200" indent="-457200" algn="just">
              <a:buFont typeface="+mj-lt"/>
              <a:buAutoNum type="arabicPeriod"/>
            </a:pPr>
            <a:r>
              <a:rPr lang="es-ES" dirty="0"/>
              <a:t>Mayor que el número mínimo de muestras que debe contener un </a:t>
            </a:r>
            <a:r>
              <a:rPr lang="es-ES" dirty="0" smtClean="0"/>
              <a:t>grupo.</a:t>
            </a:r>
            <a:endParaRPr lang="es-ES" dirty="0"/>
          </a:p>
          <a:p>
            <a:pPr marL="457200" indent="-457200" algn="just">
              <a:buFont typeface="+mj-lt"/>
              <a:buAutoNum type="arabicPeriod"/>
            </a:pPr>
            <a:r>
              <a:rPr lang="es-ES" dirty="0"/>
              <a:t>Menor que el número máximo de muestras cercanas que  podrían ser datos anómalos.</a:t>
            </a:r>
          </a:p>
        </p:txBody>
      </p:sp>
      <p:sp>
        <p:nvSpPr>
          <p:cNvPr id="5" name="Slide Number Placeholder 4"/>
          <p:cNvSpPr>
            <a:spLocks noGrp="1"/>
          </p:cNvSpPr>
          <p:nvPr>
            <p:ph type="sldNum" sz="quarter" idx="4294967295"/>
          </p:nvPr>
        </p:nvSpPr>
        <p:spPr/>
        <p:txBody>
          <a:bodyPr/>
          <a:lstStyle/>
          <a:p>
            <a:fld id="{ED3C9F24-97CD-894E-963C-61E4D5D33747}" type="slidenum">
              <a:rPr lang="es-ES_tradnl" smtClean="0"/>
              <a:t>113</a:t>
            </a:fld>
            <a:endParaRPr lang="es-ES_tradnl"/>
          </a:p>
        </p:txBody>
      </p:sp>
    </p:spTree>
    <p:extLst>
      <p:ext uri="{BB962C8B-B14F-4D97-AF65-F5344CB8AC3E}">
        <p14:creationId xmlns:p14="http://schemas.microsoft.com/office/powerpoint/2010/main" val="2631062214"/>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dirty="0"/>
              <a:t>Local </a:t>
            </a:r>
            <a:r>
              <a:rPr lang="es-ES" dirty="0" err="1"/>
              <a:t>Outlier</a:t>
            </a:r>
            <a:r>
              <a:rPr lang="es-ES" dirty="0"/>
              <a:t> Factor (LOF)</a:t>
            </a:r>
          </a:p>
        </p:txBody>
      </p:sp>
      <p:sp>
        <p:nvSpPr>
          <p:cNvPr id="7" name="Content Placeholder 6"/>
          <p:cNvSpPr>
            <a:spLocks noGrp="1"/>
          </p:cNvSpPr>
          <p:nvPr>
            <p:ph idx="1"/>
          </p:nvPr>
        </p:nvSpPr>
        <p:spPr>
          <a:xfrm>
            <a:off x="628650" y="1529411"/>
            <a:ext cx="7886700" cy="4351338"/>
          </a:xfrm>
        </p:spPr>
        <p:txBody>
          <a:bodyPr>
            <a:normAutofit/>
          </a:bodyPr>
          <a:lstStyle/>
          <a:p>
            <a:pPr marL="0" indent="0" algn="just">
              <a:buNone/>
            </a:pPr>
            <a:r>
              <a:rPr lang="es-ES" i="1" dirty="0" smtClean="0"/>
              <a:t>k</a:t>
            </a:r>
            <a:r>
              <a:rPr lang="es-ES" dirty="0" smtClean="0"/>
              <a:t>-</a:t>
            </a:r>
            <a:r>
              <a:rPr lang="es-ES" dirty="0" err="1" smtClean="0"/>
              <a:t>distance</a:t>
            </a:r>
            <a:r>
              <a:rPr lang="es-ES" dirty="0" smtClean="0"/>
              <a:t>: Distancia de un punto a su </a:t>
            </a:r>
            <a:r>
              <a:rPr lang="es-ES" i="1" dirty="0" smtClean="0"/>
              <a:t>k-</a:t>
            </a:r>
            <a:r>
              <a:rPr lang="es-ES" dirty="0" err="1" smtClean="0"/>
              <a:t>esimo</a:t>
            </a:r>
            <a:r>
              <a:rPr lang="es-ES" dirty="0" smtClean="0"/>
              <a:t> vecino. Por ejemplo, si </a:t>
            </a:r>
            <a:r>
              <a:rPr lang="es-ES" i="1" dirty="0" smtClean="0"/>
              <a:t>k</a:t>
            </a:r>
            <a:r>
              <a:rPr lang="es-ES" dirty="0" smtClean="0"/>
              <a:t>=3 corresponde a la distancia a su tercer vecino.</a:t>
            </a:r>
            <a:endParaRPr lang="es-ES" dirty="0"/>
          </a:p>
        </p:txBody>
      </p:sp>
      <p:sp>
        <p:nvSpPr>
          <p:cNvPr id="5" name="Slide Number Placeholder 4"/>
          <p:cNvSpPr>
            <a:spLocks noGrp="1"/>
          </p:cNvSpPr>
          <p:nvPr>
            <p:ph type="sldNum" sz="quarter" idx="4294967295"/>
          </p:nvPr>
        </p:nvSpPr>
        <p:spPr/>
        <p:txBody>
          <a:bodyPr/>
          <a:lstStyle/>
          <a:p>
            <a:fld id="{ED3C9F24-97CD-894E-963C-61E4D5D33747}" type="slidenum">
              <a:rPr lang="es-ES_tradnl" smtClean="0"/>
              <a:t>114</a:t>
            </a:fld>
            <a:endParaRPr lang="es-ES_tradnl" dirty="0"/>
          </a:p>
        </p:txBody>
      </p:sp>
      <p:grpSp>
        <p:nvGrpSpPr>
          <p:cNvPr id="25" name="Grupo 24"/>
          <p:cNvGrpSpPr/>
          <p:nvPr/>
        </p:nvGrpSpPr>
        <p:grpSpPr>
          <a:xfrm>
            <a:off x="2307768" y="2689199"/>
            <a:ext cx="3507885" cy="2460208"/>
            <a:chOff x="2307768" y="2689199"/>
            <a:chExt cx="3507885" cy="2460208"/>
          </a:xfrm>
        </p:grpSpPr>
        <p:sp>
          <p:nvSpPr>
            <p:cNvPr id="2" name="Elipse 1"/>
            <p:cNvSpPr/>
            <p:nvPr/>
          </p:nvSpPr>
          <p:spPr>
            <a:xfrm>
              <a:off x="4299633" y="4002441"/>
              <a:ext cx="216000" cy="216000"/>
            </a:xfrm>
            <a:prstGeom prst="ellipse">
              <a:avLst/>
            </a:prstGeom>
            <a:noFill/>
            <a:ln w="28575">
              <a:solidFill>
                <a:srgbClr val="0145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Elipse 7"/>
            <p:cNvSpPr/>
            <p:nvPr/>
          </p:nvSpPr>
          <p:spPr>
            <a:xfrm>
              <a:off x="2934787" y="3705079"/>
              <a:ext cx="216000" cy="216000"/>
            </a:xfrm>
            <a:prstGeom prst="ellipse">
              <a:avLst/>
            </a:prstGeom>
            <a:noFill/>
            <a:ln w="28575">
              <a:solidFill>
                <a:srgbClr val="0145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Elipse 8"/>
            <p:cNvSpPr/>
            <p:nvPr/>
          </p:nvSpPr>
          <p:spPr>
            <a:xfrm>
              <a:off x="2954380" y="4717570"/>
              <a:ext cx="216000" cy="216000"/>
            </a:xfrm>
            <a:prstGeom prst="ellipse">
              <a:avLst/>
            </a:prstGeom>
            <a:noFill/>
            <a:ln w="28575">
              <a:solidFill>
                <a:srgbClr val="0145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Elipse 9"/>
            <p:cNvSpPr/>
            <p:nvPr/>
          </p:nvSpPr>
          <p:spPr>
            <a:xfrm>
              <a:off x="3600993" y="2689199"/>
              <a:ext cx="216000" cy="216000"/>
            </a:xfrm>
            <a:prstGeom prst="ellipse">
              <a:avLst/>
            </a:prstGeom>
            <a:noFill/>
            <a:ln w="28575">
              <a:solidFill>
                <a:srgbClr val="0145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Elipse 10"/>
            <p:cNvSpPr/>
            <p:nvPr/>
          </p:nvSpPr>
          <p:spPr>
            <a:xfrm>
              <a:off x="2307768" y="4149632"/>
              <a:ext cx="216000" cy="216000"/>
            </a:xfrm>
            <a:prstGeom prst="ellipse">
              <a:avLst/>
            </a:prstGeom>
            <a:noFill/>
            <a:ln w="28575">
              <a:solidFill>
                <a:srgbClr val="0145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Elipse 11"/>
            <p:cNvSpPr/>
            <p:nvPr/>
          </p:nvSpPr>
          <p:spPr>
            <a:xfrm>
              <a:off x="2856406" y="4280262"/>
              <a:ext cx="216000" cy="216000"/>
            </a:xfrm>
            <a:prstGeom prst="ellipse">
              <a:avLst/>
            </a:prstGeom>
            <a:noFill/>
            <a:ln w="28575">
              <a:solidFill>
                <a:srgbClr val="0145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Elipse 12"/>
            <p:cNvSpPr/>
            <p:nvPr/>
          </p:nvSpPr>
          <p:spPr>
            <a:xfrm>
              <a:off x="3378923" y="4933407"/>
              <a:ext cx="216000" cy="216000"/>
            </a:xfrm>
            <a:prstGeom prst="ellipse">
              <a:avLst/>
            </a:prstGeom>
            <a:noFill/>
            <a:ln w="28575">
              <a:solidFill>
                <a:srgbClr val="0145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Elipse 13"/>
            <p:cNvSpPr/>
            <p:nvPr/>
          </p:nvSpPr>
          <p:spPr>
            <a:xfrm>
              <a:off x="4606835" y="4397829"/>
              <a:ext cx="216000" cy="216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Elipse 15"/>
            <p:cNvSpPr/>
            <p:nvPr/>
          </p:nvSpPr>
          <p:spPr>
            <a:xfrm>
              <a:off x="3583581" y="4302032"/>
              <a:ext cx="216000" cy="216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Elipse 16"/>
            <p:cNvSpPr/>
            <p:nvPr/>
          </p:nvSpPr>
          <p:spPr>
            <a:xfrm>
              <a:off x="4739247" y="3177501"/>
              <a:ext cx="216000" cy="216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lipse 2"/>
            <p:cNvSpPr/>
            <p:nvPr/>
          </p:nvSpPr>
          <p:spPr>
            <a:xfrm>
              <a:off x="3435633" y="3144766"/>
              <a:ext cx="1944000" cy="1944000"/>
            </a:xfrm>
            <a:prstGeom prst="ellipse">
              <a:avLst/>
            </a:prstGeom>
            <a:noFill/>
            <a:ln>
              <a:solidFill>
                <a:schemeClr val="bg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uadroTexto 3"/>
            <p:cNvSpPr txBox="1"/>
            <p:nvPr/>
          </p:nvSpPr>
          <p:spPr>
            <a:xfrm>
              <a:off x="4746316" y="4204041"/>
              <a:ext cx="529312" cy="369332"/>
            </a:xfrm>
            <a:prstGeom prst="rect">
              <a:avLst/>
            </a:prstGeom>
            <a:noFill/>
          </p:spPr>
          <p:txBody>
            <a:bodyPr wrap="none" rtlCol="0">
              <a:spAutoFit/>
            </a:bodyPr>
            <a:lstStyle/>
            <a:p>
              <a:r>
                <a:rPr lang="es-CL" dirty="0" smtClean="0"/>
                <a:t>N°1</a:t>
              </a:r>
              <a:endParaRPr lang="en-US" dirty="0"/>
            </a:p>
          </p:txBody>
        </p:sp>
        <p:sp>
          <p:nvSpPr>
            <p:cNvPr id="21" name="CuadroTexto 20"/>
            <p:cNvSpPr txBox="1"/>
            <p:nvPr/>
          </p:nvSpPr>
          <p:spPr>
            <a:xfrm>
              <a:off x="3562314" y="3964966"/>
              <a:ext cx="529312" cy="369332"/>
            </a:xfrm>
            <a:prstGeom prst="rect">
              <a:avLst/>
            </a:prstGeom>
            <a:noFill/>
          </p:spPr>
          <p:txBody>
            <a:bodyPr wrap="none" rtlCol="0">
              <a:spAutoFit/>
            </a:bodyPr>
            <a:lstStyle/>
            <a:p>
              <a:r>
                <a:rPr lang="es-CL" dirty="0" smtClean="0"/>
                <a:t>N°2</a:t>
              </a:r>
              <a:endParaRPr lang="en-US" dirty="0"/>
            </a:p>
          </p:txBody>
        </p:sp>
        <p:sp>
          <p:nvSpPr>
            <p:cNvPr id="22" name="CuadroTexto 21"/>
            <p:cNvSpPr txBox="1"/>
            <p:nvPr/>
          </p:nvSpPr>
          <p:spPr>
            <a:xfrm>
              <a:off x="4797858" y="2854974"/>
              <a:ext cx="529312" cy="369332"/>
            </a:xfrm>
            <a:prstGeom prst="rect">
              <a:avLst/>
            </a:prstGeom>
            <a:noFill/>
          </p:spPr>
          <p:txBody>
            <a:bodyPr wrap="none" rtlCol="0">
              <a:spAutoFit/>
            </a:bodyPr>
            <a:lstStyle/>
            <a:p>
              <a:r>
                <a:rPr lang="es-CL" dirty="0" smtClean="0"/>
                <a:t>N°3</a:t>
              </a:r>
              <a:endParaRPr lang="en-US" dirty="0"/>
            </a:p>
          </p:txBody>
        </p:sp>
        <p:cxnSp>
          <p:nvCxnSpPr>
            <p:cNvPr id="19" name="Conector recto 18"/>
            <p:cNvCxnSpPr/>
            <p:nvPr/>
          </p:nvCxnSpPr>
          <p:spPr>
            <a:xfrm flipV="1">
              <a:off x="4409643" y="3259375"/>
              <a:ext cx="432000" cy="82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CuadroTexto 23"/>
            <p:cNvSpPr txBox="1"/>
            <p:nvPr/>
          </p:nvSpPr>
          <p:spPr>
            <a:xfrm>
              <a:off x="4658541" y="3544660"/>
              <a:ext cx="1157112" cy="369332"/>
            </a:xfrm>
            <a:prstGeom prst="rect">
              <a:avLst/>
            </a:prstGeom>
            <a:noFill/>
          </p:spPr>
          <p:txBody>
            <a:bodyPr wrap="none" rtlCol="0">
              <a:spAutoFit/>
            </a:bodyPr>
            <a:lstStyle/>
            <a:p>
              <a:r>
                <a:rPr lang="es-CL" i="1" dirty="0" smtClean="0"/>
                <a:t>k</a:t>
              </a:r>
              <a:r>
                <a:rPr lang="es-CL" dirty="0" smtClean="0"/>
                <a:t>-</a:t>
              </a:r>
              <a:r>
                <a:rPr lang="es-CL" dirty="0" err="1" smtClean="0"/>
                <a:t>distance</a:t>
              </a:r>
              <a:endParaRPr lang="en-US" dirty="0"/>
            </a:p>
          </p:txBody>
        </p:sp>
        <p:sp>
          <p:nvSpPr>
            <p:cNvPr id="27" name="Elipse 26"/>
            <p:cNvSpPr/>
            <p:nvPr/>
          </p:nvSpPr>
          <p:spPr>
            <a:xfrm>
              <a:off x="5493237" y="3155277"/>
              <a:ext cx="216000" cy="216000"/>
            </a:xfrm>
            <a:prstGeom prst="ellipse">
              <a:avLst/>
            </a:prstGeom>
            <a:noFill/>
            <a:ln w="28575">
              <a:solidFill>
                <a:srgbClr val="0145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Elipse 27"/>
            <p:cNvSpPr/>
            <p:nvPr/>
          </p:nvSpPr>
          <p:spPr>
            <a:xfrm>
              <a:off x="5572378" y="4047186"/>
              <a:ext cx="216000" cy="216000"/>
            </a:xfrm>
            <a:prstGeom prst="ellipse">
              <a:avLst/>
            </a:prstGeom>
            <a:noFill/>
            <a:ln w="28575">
              <a:solidFill>
                <a:srgbClr val="0145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92887864"/>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dirty="0"/>
              <a:t>Local </a:t>
            </a:r>
            <a:r>
              <a:rPr lang="es-ES" dirty="0" err="1"/>
              <a:t>Outlier</a:t>
            </a:r>
            <a:r>
              <a:rPr lang="es-ES" dirty="0"/>
              <a:t> Factor (LOF)</a:t>
            </a:r>
          </a:p>
        </p:txBody>
      </p:sp>
      <mc:AlternateContent xmlns:mc="http://schemas.openxmlformats.org/markup-compatibility/2006" xmlns:a14="http://schemas.microsoft.com/office/drawing/2010/main">
        <mc:Choice Requires="a14">
          <p:sp>
            <p:nvSpPr>
              <p:cNvPr id="7" name="Content Placeholder 6"/>
              <p:cNvSpPr>
                <a:spLocks noGrp="1"/>
              </p:cNvSpPr>
              <p:nvPr>
                <p:ph idx="1"/>
              </p:nvPr>
            </p:nvSpPr>
            <p:spPr>
              <a:xfrm>
                <a:off x="628650" y="1529411"/>
                <a:ext cx="7886700" cy="4351338"/>
              </a:xfrm>
            </p:spPr>
            <p:txBody>
              <a:bodyPr>
                <a:normAutofit/>
              </a:bodyPr>
              <a:lstStyle/>
              <a:p>
                <a:pPr marL="0" indent="0" algn="just">
                  <a:spcAft>
                    <a:spcPts val="1800"/>
                  </a:spcAft>
                  <a:buNone/>
                </a:pPr>
                <a:r>
                  <a:rPr lang="es-ES" dirty="0" smtClean="0"/>
                  <a:t>Distancia de alcance (</a:t>
                </a:r>
                <a:r>
                  <a:rPr lang="es-ES" dirty="0" err="1" smtClean="0"/>
                  <a:t>reach-dist</a:t>
                </a:r>
                <a:r>
                  <a:rPr lang="es-ES" dirty="0" smtClean="0"/>
                  <a:t>): </a:t>
                </a:r>
                <a:r>
                  <a:rPr lang="es-CL" dirty="0" smtClean="0"/>
                  <a:t>máximo </a:t>
                </a:r>
                <a:r>
                  <a:rPr lang="es-CL" dirty="0"/>
                  <a:t>de la distancia de dos puntos y la </a:t>
                </a:r>
                <a:r>
                  <a:rPr lang="es-CL" i="1" dirty="0" smtClean="0"/>
                  <a:t>k</a:t>
                </a:r>
                <a:r>
                  <a:rPr lang="es-CL" dirty="0" smtClean="0"/>
                  <a:t>-</a:t>
                </a:r>
                <a:r>
                  <a:rPr lang="es-CL" dirty="0" err="1" smtClean="0"/>
                  <a:t>distance</a:t>
                </a:r>
                <a:r>
                  <a:rPr lang="es-CL" dirty="0" smtClean="0"/>
                  <a:t> </a:t>
                </a:r>
                <a:r>
                  <a:rPr lang="es-CL" dirty="0"/>
                  <a:t>del segundo punto</a:t>
                </a:r>
                <a:r>
                  <a:rPr lang="es-CL" dirty="0" smtClean="0"/>
                  <a:t>.</a:t>
                </a:r>
              </a:p>
              <a:p>
                <a:pPr marL="0" indent="0" algn="just">
                  <a:spcAft>
                    <a:spcPts val="1200"/>
                  </a:spcAft>
                  <a:buNone/>
                </a:pPr>
                <a14:m>
                  <m:oMathPara xmlns:m="http://schemas.openxmlformats.org/officeDocument/2006/math">
                    <m:oMathParaPr>
                      <m:jc m:val="centerGroup"/>
                    </m:oMathParaPr>
                    <m:oMath xmlns:m="http://schemas.openxmlformats.org/officeDocument/2006/math">
                      <m:sSub>
                        <m:sSubPr>
                          <m:ctrlPr>
                            <a:rPr lang="es-CL" b="0" i="1" smtClean="0">
                              <a:latin typeface="Cambria Math" panose="02040503050406030204" pitchFamily="18" charset="0"/>
                            </a:rPr>
                          </m:ctrlPr>
                        </m:sSubPr>
                        <m:e>
                          <m:r>
                            <m:rPr>
                              <m:nor/>
                            </m:rPr>
                            <a:rPr lang="es-CL">
                              <a:latin typeface="Cambria Math" panose="02040503050406030204" pitchFamily="18" charset="0"/>
                            </a:rPr>
                            <m:t>reach</m:t>
                          </m:r>
                          <m:r>
                            <m:rPr>
                              <m:nor/>
                            </m:rPr>
                            <a:rPr lang="es-CL">
                              <a:latin typeface="Cambria Math" panose="02040503050406030204" pitchFamily="18" charset="0"/>
                            </a:rPr>
                            <m:t>−</m:t>
                          </m:r>
                          <m:r>
                            <m:rPr>
                              <m:nor/>
                            </m:rPr>
                            <a:rPr lang="es-CL">
                              <a:latin typeface="Cambria Math" panose="02040503050406030204" pitchFamily="18" charset="0"/>
                            </a:rPr>
                            <m:t>dist</m:t>
                          </m:r>
                        </m:e>
                        <m:sub>
                          <m:r>
                            <a:rPr lang="es-CL" b="0" i="1" smtClean="0">
                              <a:latin typeface="Cambria Math" panose="02040503050406030204" pitchFamily="18" charset="0"/>
                            </a:rPr>
                            <m:t>𝑘</m:t>
                          </m:r>
                        </m:sub>
                      </m:sSub>
                      <m:d>
                        <m:dPr>
                          <m:ctrlPr>
                            <a:rPr lang="es-CL" b="0" i="1" smtClean="0">
                              <a:latin typeface="Cambria Math" panose="02040503050406030204" pitchFamily="18" charset="0"/>
                            </a:rPr>
                          </m:ctrlPr>
                        </m:dPr>
                        <m:e>
                          <m:r>
                            <a:rPr lang="es-CL" b="0" i="1" smtClean="0">
                              <a:latin typeface="Cambria Math" panose="02040503050406030204" pitchFamily="18" charset="0"/>
                            </a:rPr>
                            <m:t>𝑎</m:t>
                          </m:r>
                          <m:r>
                            <a:rPr lang="es-CL" b="0" i="1" smtClean="0">
                              <a:latin typeface="Cambria Math" panose="02040503050406030204" pitchFamily="18" charset="0"/>
                            </a:rPr>
                            <m:t>,</m:t>
                          </m:r>
                          <m:r>
                            <a:rPr lang="es-CL" b="0" i="1" smtClean="0">
                              <a:latin typeface="Cambria Math" panose="02040503050406030204" pitchFamily="18" charset="0"/>
                            </a:rPr>
                            <m:t>𝑏</m:t>
                          </m:r>
                        </m:e>
                      </m:d>
                      <m:r>
                        <a:rPr lang="es-CL" b="0" i="1" smtClean="0">
                          <a:latin typeface="Cambria Math" panose="02040503050406030204" pitchFamily="18" charset="0"/>
                        </a:rPr>
                        <m:t>=</m:t>
                      </m:r>
                      <m:r>
                        <m:rPr>
                          <m:nor/>
                        </m:rPr>
                        <a:rPr lang="es-CL" b="0" i="0" smtClean="0">
                          <a:latin typeface="Cambria Math" panose="02040503050406030204" pitchFamily="18" charset="0"/>
                        </a:rPr>
                        <m:t>max</m:t>
                      </m:r>
                      <m:d>
                        <m:dPr>
                          <m:begChr m:val="["/>
                          <m:endChr m:val="]"/>
                          <m:ctrlPr>
                            <a:rPr lang="es-CL" b="0" i="1" smtClean="0">
                              <a:latin typeface="Cambria Math" panose="02040503050406030204" pitchFamily="18" charset="0"/>
                            </a:rPr>
                          </m:ctrlPr>
                        </m:dPr>
                        <m:e>
                          <m:r>
                            <m:rPr>
                              <m:nor/>
                            </m:rPr>
                            <a:rPr lang="es-CL" b="0" i="0" smtClean="0">
                              <a:latin typeface="Cambria Math" panose="02040503050406030204" pitchFamily="18" charset="0"/>
                            </a:rPr>
                            <m:t>k</m:t>
                          </m:r>
                          <m:r>
                            <m:rPr>
                              <m:nor/>
                            </m:rPr>
                            <a:rPr lang="es-CL" b="0" i="0" smtClean="0">
                              <a:latin typeface="Cambria Math" panose="02040503050406030204" pitchFamily="18" charset="0"/>
                            </a:rPr>
                            <m:t>−</m:t>
                          </m:r>
                          <m:r>
                            <m:rPr>
                              <m:nor/>
                            </m:rPr>
                            <a:rPr lang="es-CL" b="0" i="0" smtClean="0">
                              <a:latin typeface="Cambria Math" panose="02040503050406030204" pitchFamily="18" charset="0"/>
                            </a:rPr>
                            <m:t>distance</m:t>
                          </m:r>
                          <m:d>
                            <m:dPr>
                              <m:ctrlPr>
                                <a:rPr lang="es-CL" b="0" i="1" smtClean="0">
                                  <a:latin typeface="Cambria Math" panose="02040503050406030204" pitchFamily="18" charset="0"/>
                                </a:rPr>
                              </m:ctrlPr>
                            </m:dPr>
                            <m:e>
                              <m:r>
                                <a:rPr lang="es-CL" b="0" i="1" smtClean="0">
                                  <a:latin typeface="Cambria Math" panose="02040503050406030204" pitchFamily="18" charset="0"/>
                                </a:rPr>
                                <m:t>𝑏</m:t>
                              </m:r>
                            </m:e>
                          </m:d>
                          <m:r>
                            <a:rPr lang="es-CL" b="0" i="1" smtClean="0">
                              <a:latin typeface="Cambria Math" panose="02040503050406030204" pitchFamily="18" charset="0"/>
                            </a:rPr>
                            <m:t>,</m:t>
                          </m:r>
                          <m:r>
                            <m:rPr>
                              <m:nor/>
                            </m:rPr>
                            <a:rPr lang="es-CL" b="0" i="0" smtClean="0">
                              <a:latin typeface="Cambria Math" panose="02040503050406030204" pitchFamily="18" charset="0"/>
                            </a:rPr>
                            <m:t>dist</m:t>
                          </m:r>
                          <m:r>
                            <a:rPr lang="es-CL" b="0" i="1" smtClean="0">
                              <a:latin typeface="Cambria Math" panose="02040503050406030204" pitchFamily="18" charset="0"/>
                            </a:rPr>
                            <m:t>(</m:t>
                          </m:r>
                          <m:r>
                            <a:rPr lang="es-CL" b="0" i="1" smtClean="0">
                              <a:latin typeface="Cambria Math" panose="02040503050406030204" pitchFamily="18" charset="0"/>
                            </a:rPr>
                            <m:t>𝑎</m:t>
                          </m:r>
                          <m:r>
                            <a:rPr lang="es-CL" b="0" i="1" smtClean="0">
                              <a:latin typeface="Cambria Math" panose="02040503050406030204" pitchFamily="18" charset="0"/>
                            </a:rPr>
                            <m:t>,</m:t>
                          </m:r>
                          <m:r>
                            <a:rPr lang="es-CL" b="0" i="1" smtClean="0">
                              <a:latin typeface="Cambria Math" panose="02040503050406030204" pitchFamily="18" charset="0"/>
                            </a:rPr>
                            <m:t>𝑏</m:t>
                          </m:r>
                          <m:r>
                            <a:rPr lang="es-CL" b="0" i="1" smtClean="0">
                              <a:latin typeface="Cambria Math" panose="02040503050406030204" pitchFamily="18" charset="0"/>
                            </a:rPr>
                            <m:t>)</m:t>
                          </m:r>
                        </m:e>
                      </m:d>
                    </m:oMath>
                  </m:oMathPara>
                </a14:m>
                <a:endParaRPr lang="es-CL" dirty="0" smtClean="0"/>
              </a:p>
              <a:p>
                <a:pPr marL="0" indent="0" algn="just">
                  <a:buNone/>
                </a:pPr>
                <a:r>
                  <a:rPr lang="es-CL" dirty="0"/>
                  <a:t>Básicamente, si el punto </a:t>
                </a:r>
                <a:r>
                  <a:rPr lang="es-CL" i="1" dirty="0"/>
                  <a:t>a</a:t>
                </a:r>
                <a:r>
                  <a:rPr lang="es-CL" dirty="0"/>
                  <a:t> está dentro de los </a:t>
                </a:r>
                <a:r>
                  <a:rPr lang="es-CL" i="1" dirty="0"/>
                  <a:t>k</a:t>
                </a:r>
                <a:r>
                  <a:rPr lang="es-CL" dirty="0"/>
                  <a:t> vecinos del punto </a:t>
                </a:r>
                <a:r>
                  <a:rPr lang="es-CL" i="1" dirty="0"/>
                  <a:t>b</a:t>
                </a:r>
                <a:r>
                  <a:rPr lang="es-CL" dirty="0"/>
                  <a:t>, </a:t>
                </a:r>
                <a:r>
                  <a:rPr lang="es-CL" dirty="0" smtClean="0"/>
                  <a:t>la </a:t>
                </a:r>
                <a14:m>
                  <m:oMath xmlns:m="http://schemas.openxmlformats.org/officeDocument/2006/math">
                    <m:sSub>
                      <m:sSubPr>
                        <m:ctrlPr>
                          <a:rPr lang="es-CL" i="1">
                            <a:latin typeface="Cambria Math" panose="02040503050406030204" pitchFamily="18" charset="0"/>
                          </a:rPr>
                        </m:ctrlPr>
                      </m:sSubPr>
                      <m:e>
                        <m:r>
                          <m:rPr>
                            <m:nor/>
                          </m:rPr>
                          <a:rPr lang="es-CL">
                            <a:latin typeface="Cambria Math" panose="02040503050406030204" pitchFamily="18" charset="0"/>
                          </a:rPr>
                          <m:t>reach</m:t>
                        </m:r>
                        <m:r>
                          <m:rPr>
                            <m:nor/>
                          </m:rPr>
                          <a:rPr lang="es-CL">
                            <a:latin typeface="Cambria Math" panose="02040503050406030204" pitchFamily="18" charset="0"/>
                          </a:rPr>
                          <m:t>−</m:t>
                        </m:r>
                        <m:r>
                          <m:rPr>
                            <m:nor/>
                          </m:rPr>
                          <a:rPr lang="es-CL">
                            <a:latin typeface="Cambria Math" panose="02040503050406030204" pitchFamily="18" charset="0"/>
                          </a:rPr>
                          <m:t>dist</m:t>
                        </m:r>
                      </m:e>
                      <m:sub>
                        <m:r>
                          <a:rPr lang="es-CL" i="1">
                            <a:latin typeface="Cambria Math" panose="02040503050406030204" pitchFamily="18" charset="0"/>
                          </a:rPr>
                          <m:t>𝑘</m:t>
                        </m:r>
                      </m:sub>
                    </m:sSub>
                    <m:d>
                      <m:dPr>
                        <m:ctrlPr>
                          <a:rPr lang="es-CL" i="1">
                            <a:latin typeface="Cambria Math" panose="02040503050406030204" pitchFamily="18" charset="0"/>
                          </a:rPr>
                        </m:ctrlPr>
                      </m:dPr>
                      <m:e>
                        <m:r>
                          <a:rPr lang="es-CL" i="1">
                            <a:latin typeface="Cambria Math" panose="02040503050406030204" pitchFamily="18" charset="0"/>
                          </a:rPr>
                          <m:t>𝑎</m:t>
                        </m:r>
                        <m:r>
                          <a:rPr lang="es-CL" i="1">
                            <a:latin typeface="Cambria Math" panose="02040503050406030204" pitchFamily="18" charset="0"/>
                          </a:rPr>
                          <m:t>,</m:t>
                        </m:r>
                        <m:r>
                          <a:rPr lang="es-CL" i="1">
                            <a:latin typeface="Cambria Math" panose="02040503050406030204" pitchFamily="18" charset="0"/>
                          </a:rPr>
                          <m:t>𝑏</m:t>
                        </m:r>
                      </m:e>
                    </m:d>
                  </m:oMath>
                </a14:m>
                <a:r>
                  <a:rPr lang="es-CL" dirty="0"/>
                  <a:t> será la </a:t>
                </a:r>
                <a:r>
                  <a:rPr lang="es-CL" i="1" dirty="0"/>
                  <a:t>k</a:t>
                </a:r>
                <a:r>
                  <a:rPr lang="es-CL" dirty="0"/>
                  <a:t>-</a:t>
                </a:r>
                <a:r>
                  <a:rPr lang="es-CL" dirty="0" err="1"/>
                  <a:t>distance</a:t>
                </a:r>
                <a:r>
                  <a:rPr lang="es-CL" dirty="0" smtClean="0"/>
                  <a:t> </a:t>
                </a:r>
                <a:r>
                  <a:rPr lang="es-CL" dirty="0"/>
                  <a:t>de </a:t>
                </a:r>
                <a:r>
                  <a:rPr lang="es-CL" i="1" dirty="0"/>
                  <a:t>b</a:t>
                </a:r>
                <a:r>
                  <a:rPr lang="es-CL" dirty="0"/>
                  <a:t>. De lo contrario, será la distancia real </a:t>
                </a:r>
                <a:r>
                  <a:rPr lang="es-CL" dirty="0" smtClean="0"/>
                  <a:t>entre </a:t>
                </a:r>
                <a:r>
                  <a:rPr lang="es-CL" i="1" dirty="0"/>
                  <a:t>a</a:t>
                </a:r>
                <a:r>
                  <a:rPr lang="es-CL" dirty="0"/>
                  <a:t> y </a:t>
                </a:r>
                <a:r>
                  <a:rPr lang="es-CL" i="1" dirty="0"/>
                  <a:t>b</a:t>
                </a:r>
                <a:r>
                  <a:rPr lang="es-CL" dirty="0"/>
                  <a:t>.</a:t>
                </a:r>
              </a:p>
            </p:txBody>
          </p:sp>
        </mc:Choice>
        <mc:Fallback xmlns="">
          <p:sp>
            <p:nvSpPr>
              <p:cNvPr id="7" name="Content Placeholder 6"/>
              <p:cNvSpPr>
                <a:spLocks noGrp="1" noRot="1" noChangeAspect="1" noMove="1" noResize="1" noEditPoints="1" noAdjustHandles="1" noChangeArrowheads="1" noChangeShapeType="1" noTextEdit="1"/>
              </p:cNvSpPr>
              <p:nvPr>
                <p:ph idx="1"/>
              </p:nvPr>
            </p:nvSpPr>
            <p:spPr>
              <a:xfrm>
                <a:off x="628650" y="1529411"/>
                <a:ext cx="7886700" cy="4351338"/>
              </a:xfrm>
              <a:blipFill>
                <a:blip r:embed="rId2"/>
                <a:stretch>
                  <a:fillRect l="-1159" t="-1961" r="-1236"/>
                </a:stretch>
              </a:blipFill>
            </p:spPr>
            <p:txBody>
              <a:bodyPr/>
              <a:lstStyle/>
              <a:p>
                <a:r>
                  <a:rPr lang="en-US">
                    <a:noFill/>
                  </a:rPr>
                  <a:t> </a:t>
                </a:r>
              </a:p>
            </p:txBody>
          </p:sp>
        </mc:Fallback>
      </mc:AlternateContent>
      <p:sp>
        <p:nvSpPr>
          <p:cNvPr id="5" name="Slide Number Placeholder 4"/>
          <p:cNvSpPr>
            <a:spLocks noGrp="1"/>
          </p:cNvSpPr>
          <p:nvPr>
            <p:ph type="sldNum" sz="quarter" idx="4294967295"/>
          </p:nvPr>
        </p:nvSpPr>
        <p:spPr/>
        <p:txBody>
          <a:bodyPr/>
          <a:lstStyle/>
          <a:p>
            <a:fld id="{ED3C9F24-97CD-894E-963C-61E4D5D33747}" type="slidenum">
              <a:rPr lang="es-ES_tradnl" smtClean="0"/>
              <a:t>115</a:t>
            </a:fld>
            <a:endParaRPr lang="es-ES_tradnl" dirty="0"/>
          </a:p>
        </p:txBody>
      </p:sp>
    </p:spTree>
    <p:extLst>
      <p:ext uri="{BB962C8B-B14F-4D97-AF65-F5344CB8AC3E}">
        <p14:creationId xmlns:p14="http://schemas.microsoft.com/office/powerpoint/2010/main" val="1910468699"/>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dirty="0"/>
              <a:t>Local </a:t>
            </a:r>
            <a:r>
              <a:rPr lang="es-ES" dirty="0" err="1"/>
              <a:t>Outlier</a:t>
            </a:r>
            <a:r>
              <a:rPr lang="es-ES" dirty="0"/>
              <a:t> Factor (LOF)</a:t>
            </a:r>
          </a:p>
        </p:txBody>
      </p:sp>
      <mc:AlternateContent xmlns:mc="http://schemas.openxmlformats.org/markup-compatibility/2006" xmlns:a14="http://schemas.microsoft.com/office/drawing/2010/main">
        <mc:Choice Requires="a14">
          <p:sp>
            <p:nvSpPr>
              <p:cNvPr id="7" name="Content Placeholder 6"/>
              <p:cNvSpPr>
                <a:spLocks noGrp="1"/>
              </p:cNvSpPr>
              <p:nvPr>
                <p:ph idx="1"/>
              </p:nvPr>
            </p:nvSpPr>
            <p:spPr>
              <a:xfrm>
                <a:off x="628650" y="1529411"/>
                <a:ext cx="7886700" cy="4351338"/>
              </a:xfrm>
            </p:spPr>
            <p:txBody>
              <a:bodyPr>
                <a:normAutofit/>
              </a:bodyPr>
              <a:lstStyle/>
              <a:p>
                <a:pPr marL="0" indent="0" algn="just">
                  <a:spcAft>
                    <a:spcPts val="1800"/>
                  </a:spcAft>
                  <a:buNone/>
                </a:pPr>
                <a:r>
                  <a:rPr lang="es-ES" dirty="0" smtClean="0"/>
                  <a:t>Se puede definir la distancia de alcance promedio para el punto </a:t>
                </a:r>
                <a:r>
                  <a:rPr lang="es-ES" i="1" dirty="0" smtClean="0"/>
                  <a:t>a</a:t>
                </a:r>
                <a:r>
                  <a:rPr lang="es-ES" dirty="0" smtClean="0"/>
                  <a:t> como:</a:t>
                </a:r>
              </a:p>
              <a:p>
                <a:pPr marL="0" indent="0" algn="just">
                  <a:spcAft>
                    <a:spcPts val="1800"/>
                  </a:spcAft>
                  <a:buNone/>
                </a:pPr>
                <a14:m>
                  <m:oMathPara xmlns:m="http://schemas.openxmlformats.org/officeDocument/2006/math">
                    <m:oMathParaPr>
                      <m:jc m:val="centerGroup"/>
                    </m:oMathParaPr>
                    <m:oMath xmlns:m="http://schemas.openxmlformats.org/officeDocument/2006/math">
                      <m:sSub>
                        <m:sSubPr>
                          <m:ctrlPr>
                            <a:rPr lang="es-CL" b="0" i="1" smtClean="0">
                              <a:latin typeface="Cambria Math" panose="02040503050406030204" pitchFamily="18" charset="0"/>
                            </a:rPr>
                          </m:ctrlPr>
                        </m:sSubPr>
                        <m:e>
                          <m:r>
                            <m:rPr>
                              <m:nor/>
                            </m:rPr>
                            <a:rPr lang="es-CL">
                              <a:latin typeface="Cambria Math" panose="02040503050406030204" pitchFamily="18" charset="0"/>
                            </a:rPr>
                            <m:t>av</m:t>
                          </m:r>
                          <m:r>
                            <m:rPr>
                              <m:nor/>
                            </m:rPr>
                            <a:rPr lang="es-CL" b="0" i="0" smtClean="0">
                              <a:latin typeface="Cambria Math" panose="02040503050406030204" pitchFamily="18" charset="0"/>
                            </a:rPr>
                            <m:t>g</m:t>
                          </m:r>
                          <m:r>
                            <m:rPr>
                              <m:nor/>
                            </m:rPr>
                            <a:rPr lang="es-CL">
                              <a:latin typeface="Cambria Math" panose="02040503050406030204" pitchFamily="18" charset="0"/>
                            </a:rPr>
                            <m:t>−</m:t>
                          </m:r>
                          <m:r>
                            <m:rPr>
                              <m:nor/>
                            </m:rPr>
                            <a:rPr lang="es-CL" b="0" i="0" smtClean="0">
                              <a:latin typeface="Cambria Math" panose="02040503050406030204" pitchFamily="18" charset="0"/>
                            </a:rPr>
                            <m:t>dist</m:t>
                          </m:r>
                        </m:e>
                        <m:sub>
                          <m:r>
                            <a:rPr lang="es-CL" b="0" i="1" smtClean="0">
                              <a:latin typeface="Cambria Math" panose="02040503050406030204" pitchFamily="18" charset="0"/>
                            </a:rPr>
                            <m:t>𝑘</m:t>
                          </m:r>
                        </m:sub>
                      </m:sSub>
                      <m:d>
                        <m:dPr>
                          <m:ctrlPr>
                            <a:rPr lang="es-CL" b="0" i="1" smtClean="0">
                              <a:latin typeface="Cambria Math" panose="02040503050406030204" pitchFamily="18" charset="0"/>
                            </a:rPr>
                          </m:ctrlPr>
                        </m:dPr>
                        <m:e>
                          <m:r>
                            <a:rPr lang="es-CL" b="0" i="1" smtClean="0">
                              <a:latin typeface="Cambria Math" panose="02040503050406030204" pitchFamily="18" charset="0"/>
                            </a:rPr>
                            <m:t>𝑎</m:t>
                          </m:r>
                        </m:e>
                      </m:d>
                      <m:r>
                        <a:rPr lang="es-CL" b="0" i="1" smtClean="0">
                          <a:latin typeface="Cambria Math" panose="02040503050406030204" pitchFamily="18" charset="0"/>
                        </a:rPr>
                        <m:t>=</m:t>
                      </m:r>
                      <m:f>
                        <m:fPr>
                          <m:ctrlPr>
                            <a:rPr lang="es-CL" b="0" i="1" smtClean="0">
                              <a:latin typeface="Cambria Math" panose="02040503050406030204" pitchFamily="18" charset="0"/>
                            </a:rPr>
                          </m:ctrlPr>
                        </m:fPr>
                        <m:num>
                          <m:r>
                            <a:rPr lang="es-CL" b="0" i="1" smtClean="0">
                              <a:latin typeface="Cambria Math" panose="02040503050406030204" pitchFamily="18" charset="0"/>
                            </a:rPr>
                            <m:t>1</m:t>
                          </m:r>
                        </m:num>
                        <m:den>
                          <m:r>
                            <a:rPr lang="es-CL" b="0" i="1" smtClean="0">
                              <a:latin typeface="Cambria Math" panose="02040503050406030204" pitchFamily="18" charset="0"/>
                            </a:rPr>
                            <m:t>𝑘</m:t>
                          </m:r>
                        </m:den>
                      </m:f>
                      <m:nary>
                        <m:naryPr>
                          <m:chr m:val="∑"/>
                          <m:ctrlPr>
                            <a:rPr lang="es-CL" b="0" i="1" smtClean="0">
                              <a:latin typeface="Cambria Math" panose="02040503050406030204" pitchFamily="18" charset="0"/>
                            </a:rPr>
                          </m:ctrlPr>
                        </m:naryPr>
                        <m:sub>
                          <m:r>
                            <m:rPr>
                              <m:brk m:alnAt="23"/>
                            </m:rPr>
                            <a:rPr lang="es-CL" b="0" i="1" smtClean="0">
                              <a:latin typeface="Cambria Math" panose="02040503050406030204" pitchFamily="18" charset="0"/>
                            </a:rPr>
                            <m:t>𝑖</m:t>
                          </m:r>
                          <m:r>
                            <a:rPr lang="es-CL" b="0" i="1" smtClean="0">
                              <a:latin typeface="Cambria Math" panose="02040503050406030204" pitchFamily="18" charset="0"/>
                            </a:rPr>
                            <m:t>=1</m:t>
                          </m:r>
                        </m:sub>
                        <m:sup>
                          <m:r>
                            <a:rPr lang="es-CL" b="0" i="1" smtClean="0">
                              <a:latin typeface="Cambria Math" panose="02040503050406030204" pitchFamily="18" charset="0"/>
                            </a:rPr>
                            <m:t>𝑘</m:t>
                          </m:r>
                        </m:sup>
                        <m:e>
                          <m:sSub>
                            <m:sSubPr>
                              <m:ctrlPr>
                                <a:rPr lang="es-CL" i="1">
                                  <a:latin typeface="Cambria Math" panose="02040503050406030204" pitchFamily="18" charset="0"/>
                                </a:rPr>
                              </m:ctrlPr>
                            </m:sSubPr>
                            <m:e>
                              <m:r>
                                <m:rPr>
                                  <m:nor/>
                                </m:rPr>
                                <a:rPr lang="es-CL">
                                  <a:latin typeface="Cambria Math" panose="02040503050406030204" pitchFamily="18" charset="0"/>
                                </a:rPr>
                                <m:t>reach</m:t>
                              </m:r>
                              <m:r>
                                <m:rPr>
                                  <m:nor/>
                                </m:rPr>
                                <a:rPr lang="es-CL">
                                  <a:latin typeface="Cambria Math" panose="02040503050406030204" pitchFamily="18" charset="0"/>
                                </a:rPr>
                                <m:t>−</m:t>
                              </m:r>
                              <m:r>
                                <m:rPr>
                                  <m:nor/>
                                </m:rPr>
                                <a:rPr lang="es-CL">
                                  <a:latin typeface="Cambria Math" panose="02040503050406030204" pitchFamily="18" charset="0"/>
                                </a:rPr>
                                <m:t>dist</m:t>
                              </m:r>
                            </m:e>
                            <m:sub>
                              <m:r>
                                <a:rPr lang="es-CL" i="1">
                                  <a:latin typeface="Cambria Math" panose="02040503050406030204" pitchFamily="18" charset="0"/>
                                </a:rPr>
                                <m:t>𝑘</m:t>
                              </m:r>
                            </m:sub>
                          </m:sSub>
                          <m:d>
                            <m:dPr>
                              <m:ctrlPr>
                                <a:rPr lang="es-CL" i="1">
                                  <a:latin typeface="Cambria Math" panose="02040503050406030204" pitchFamily="18" charset="0"/>
                                </a:rPr>
                              </m:ctrlPr>
                            </m:dPr>
                            <m:e>
                              <m:r>
                                <a:rPr lang="es-CL" i="1">
                                  <a:latin typeface="Cambria Math" panose="02040503050406030204" pitchFamily="18" charset="0"/>
                                </a:rPr>
                                <m:t>𝑎</m:t>
                              </m:r>
                              <m:r>
                                <a:rPr lang="es-CL" i="1">
                                  <a:latin typeface="Cambria Math" panose="02040503050406030204" pitchFamily="18" charset="0"/>
                                </a:rPr>
                                <m:t>,</m:t>
                              </m:r>
                              <m:r>
                                <a:rPr lang="es-CL" b="0" i="1" smtClean="0">
                                  <a:latin typeface="Cambria Math" panose="02040503050406030204" pitchFamily="18" charset="0"/>
                                </a:rPr>
                                <m:t>𝑖</m:t>
                              </m:r>
                            </m:e>
                          </m:d>
                        </m:e>
                      </m:nary>
                    </m:oMath>
                  </m:oMathPara>
                </a14:m>
                <a:endParaRPr lang="es-ES" dirty="0" smtClean="0"/>
              </a:p>
              <a:p>
                <a:pPr marL="0" indent="0" algn="just">
                  <a:spcAft>
                    <a:spcPts val="1800"/>
                  </a:spcAft>
                  <a:buNone/>
                </a:pPr>
                <a:r>
                  <a:rPr lang="es-CL" dirty="0" smtClean="0"/>
                  <a:t>Por último, la densidad de alcance local para el punto </a:t>
                </a:r>
                <a:r>
                  <a:rPr lang="es-CL" i="1" dirty="0" smtClean="0"/>
                  <a:t>a</a:t>
                </a:r>
                <a:r>
                  <a:rPr lang="es-CL" dirty="0" smtClean="0"/>
                  <a:t> como:</a:t>
                </a:r>
              </a:p>
              <a:p>
                <a:pPr marL="0" indent="0" algn="just">
                  <a:spcAft>
                    <a:spcPts val="1800"/>
                  </a:spcAft>
                  <a:buNone/>
                </a:pPr>
                <a14:m>
                  <m:oMathPara xmlns:m="http://schemas.openxmlformats.org/officeDocument/2006/math">
                    <m:oMathParaPr>
                      <m:jc m:val="centerGroup"/>
                    </m:oMathParaPr>
                    <m:oMath xmlns:m="http://schemas.openxmlformats.org/officeDocument/2006/math">
                      <m:sSub>
                        <m:sSubPr>
                          <m:ctrlPr>
                            <a:rPr lang="es-CL" b="0" i="1" smtClean="0">
                              <a:latin typeface="Cambria Math" panose="02040503050406030204" pitchFamily="18" charset="0"/>
                            </a:rPr>
                          </m:ctrlPr>
                        </m:sSubPr>
                        <m:e>
                          <m:r>
                            <a:rPr lang="es-CL" i="1">
                              <a:latin typeface="Cambria Math" panose="02040503050406030204" pitchFamily="18" charset="0"/>
                            </a:rPr>
                            <m:t>𝑙𝑟𝑑</m:t>
                          </m:r>
                          <m:r>
                            <m:rPr>
                              <m:nor/>
                            </m:rPr>
                            <a:rPr lang="es-CL" dirty="0"/>
                            <m:t> </m:t>
                          </m:r>
                        </m:e>
                        <m:sub>
                          <m:r>
                            <a:rPr lang="es-CL" b="0" i="1" smtClean="0">
                              <a:latin typeface="Cambria Math" panose="02040503050406030204" pitchFamily="18" charset="0"/>
                            </a:rPr>
                            <m:t>𝑘</m:t>
                          </m:r>
                        </m:sub>
                      </m:sSub>
                      <m:d>
                        <m:dPr>
                          <m:ctrlPr>
                            <a:rPr lang="es-CL" b="0" i="1" smtClean="0">
                              <a:latin typeface="Cambria Math" panose="02040503050406030204" pitchFamily="18" charset="0"/>
                            </a:rPr>
                          </m:ctrlPr>
                        </m:dPr>
                        <m:e>
                          <m:r>
                            <a:rPr lang="es-CL" b="0" i="1" smtClean="0">
                              <a:latin typeface="Cambria Math" panose="02040503050406030204" pitchFamily="18" charset="0"/>
                            </a:rPr>
                            <m:t>𝑎</m:t>
                          </m:r>
                        </m:e>
                      </m:d>
                      <m:r>
                        <a:rPr lang="es-CL" b="0" i="1" smtClean="0">
                          <a:latin typeface="Cambria Math" panose="02040503050406030204" pitchFamily="18" charset="0"/>
                        </a:rPr>
                        <m:t>=</m:t>
                      </m:r>
                      <m:f>
                        <m:fPr>
                          <m:ctrlPr>
                            <a:rPr lang="es-CL" b="0" i="1" smtClean="0">
                              <a:latin typeface="Cambria Math" panose="02040503050406030204" pitchFamily="18" charset="0"/>
                            </a:rPr>
                          </m:ctrlPr>
                        </m:fPr>
                        <m:num>
                          <m:r>
                            <a:rPr lang="es-CL" b="0" i="1" smtClean="0">
                              <a:latin typeface="Cambria Math" panose="02040503050406030204" pitchFamily="18" charset="0"/>
                            </a:rPr>
                            <m:t>1</m:t>
                          </m:r>
                        </m:num>
                        <m:den>
                          <m:sSub>
                            <m:sSubPr>
                              <m:ctrlPr>
                                <a:rPr lang="es-CL" i="1">
                                  <a:latin typeface="Cambria Math" panose="02040503050406030204" pitchFamily="18" charset="0"/>
                                </a:rPr>
                              </m:ctrlPr>
                            </m:sSubPr>
                            <m:e>
                              <m:r>
                                <m:rPr>
                                  <m:nor/>
                                </m:rPr>
                                <a:rPr lang="es-CL">
                                  <a:latin typeface="Cambria Math" panose="02040503050406030204" pitchFamily="18" charset="0"/>
                                </a:rPr>
                                <m:t>av</m:t>
                              </m:r>
                              <m:r>
                                <m:rPr>
                                  <m:nor/>
                                </m:rPr>
                                <a:rPr lang="es-CL" b="0" i="0" smtClean="0">
                                  <a:latin typeface="Cambria Math" panose="02040503050406030204" pitchFamily="18" charset="0"/>
                                </a:rPr>
                                <m:t>g</m:t>
                              </m:r>
                              <m:r>
                                <m:rPr>
                                  <m:nor/>
                                </m:rPr>
                                <a:rPr lang="es-CL">
                                  <a:latin typeface="Cambria Math" panose="02040503050406030204" pitchFamily="18" charset="0"/>
                                </a:rPr>
                                <m:t>−</m:t>
                              </m:r>
                              <m:r>
                                <m:rPr>
                                  <m:nor/>
                                </m:rPr>
                                <a:rPr lang="es-CL" b="0" i="0" smtClean="0">
                                  <a:latin typeface="Cambria Math" panose="02040503050406030204" pitchFamily="18" charset="0"/>
                                </a:rPr>
                                <m:t>di</m:t>
                              </m:r>
                              <m:r>
                                <a:rPr lang="es-CL" b="0" i="1" smtClean="0">
                                  <a:latin typeface="Cambria Math" panose="02040503050406030204" pitchFamily="18" charset="0"/>
                                </a:rPr>
                                <m:t>𝑠𝑡</m:t>
                              </m:r>
                            </m:e>
                            <m:sub>
                              <m:r>
                                <a:rPr lang="es-CL" i="1">
                                  <a:latin typeface="Cambria Math" panose="02040503050406030204" pitchFamily="18" charset="0"/>
                                </a:rPr>
                                <m:t>𝑘</m:t>
                              </m:r>
                            </m:sub>
                          </m:sSub>
                          <m:d>
                            <m:dPr>
                              <m:ctrlPr>
                                <a:rPr lang="es-CL" i="1">
                                  <a:latin typeface="Cambria Math" panose="02040503050406030204" pitchFamily="18" charset="0"/>
                                </a:rPr>
                              </m:ctrlPr>
                            </m:dPr>
                            <m:e>
                              <m:r>
                                <a:rPr lang="es-CL" i="1">
                                  <a:latin typeface="Cambria Math" panose="02040503050406030204" pitchFamily="18" charset="0"/>
                                </a:rPr>
                                <m:t>𝑎</m:t>
                              </m:r>
                            </m:e>
                          </m:d>
                        </m:den>
                      </m:f>
                    </m:oMath>
                  </m:oMathPara>
                </a14:m>
                <a:endParaRPr lang="es-CL" dirty="0"/>
              </a:p>
            </p:txBody>
          </p:sp>
        </mc:Choice>
        <mc:Fallback xmlns="">
          <p:sp>
            <p:nvSpPr>
              <p:cNvPr id="7" name="Content Placeholder 6"/>
              <p:cNvSpPr>
                <a:spLocks noGrp="1" noRot="1" noChangeAspect="1" noMove="1" noResize="1" noEditPoints="1" noAdjustHandles="1" noChangeArrowheads="1" noChangeShapeType="1" noTextEdit="1"/>
              </p:cNvSpPr>
              <p:nvPr>
                <p:ph idx="1"/>
              </p:nvPr>
            </p:nvSpPr>
            <p:spPr>
              <a:xfrm>
                <a:off x="628650" y="1529411"/>
                <a:ext cx="7886700" cy="4351338"/>
              </a:xfrm>
              <a:blipFill>
                <a:blip r:embed="rId2"/>
                <a:stretch>
                  <a:fillRect l="-1159" t="-1961" r="-1236"/>
                </a:stretch>
              </a:blipFill>
            </p:spPr>
            <p:txBody>
              <a:bodyPr/>
              <a:lstStyle/>
              <a:p>
                <a:r>
                  <a:rPr lang="en-US">
                    <a:noFill/>
                  </a:rPr>
                  <a:t> </a:t>
                </a:r>
              </a:p>
            </p:txBody>
          </p:sp>
        </mc:Fallback>
      </mc:AlternateContent>
      <p:sp>
        <p:nvSpPr>
          <p:cNvPr id="5" name="Slide Number Placeholder 4"/>
          <p:cNvSpPr>
            <a:spLocks noGrp="1"/>
          </p:cNvSpPr>
          <p:nvPr>
            <p:ph type="sldNum" sz="quarter" idx="4294967295"/>
          </p:nvPr>
        </p:nvSpPr>
        <p:spPr/>
        <p:txBody>
          <a:bodyPr/>
          <a:lstStyle/>
          <a:p>
            <a:fld id="{ED3C9F24-97CD-894E-963C-61E4D5D33747}" type="slidenum">
              <a:rPr lang="es-ES_tradnl" smtClean="0"/>
              <a:t>116</a:t>
            </a:fld>
            <a:endParaRPr lang="es-ES_tradnl" dirty="0"/>
          </a:p>
        </p:txBody>
      </p:sp>
    </p:spTree>
    <p:extLst>
      <p:ext uri="{BB962C8B-B14F-4D97-AF65-F5344CB8AC3E}">
        <p14:creationId xmlns:p14="http://schemas.microsoft.com/office/powerpoint/2010/main" val="2931886567"/>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Local </a:t>
            </a:r>
            <a:r>
              <a:rPr lang="es-ES" dirty="0" err="1"/>
              <a:t>Outlier</a:t>
            </a:r>
            <a:r>
              <a:rPr lang="es-ES" dirty="0"/>
              <a:t> Factor (LOF)</a:t>
            </a:r>
            <a:endParaRPr lang="en-US" dirty="0"/>
          </a:p>
        </p:txBody>
      </p:sp>
      <p:sp>
        <p:nvSpPr>
          <p:cNvPr id="3" name="Marcador de contenido 2"/>
          <p:cNvSpPr>
            <a:spLocks noGrp="1"/>
          </p:cNvSpPr>
          <p:nvPr>
            <p:ph idx="1"/>
          </p:nvPr>
        </p:nvSpPr>
        <p:spPr/>
        <p:txBody>
          <a:bodyPr/>
          <a:lstStyle/>
          <a:p>
            <a:pPr marL="0" indent="0" algn="just">
              <a:buNone/>
            </a:pPr>
            <a:r>
              <a:rPr lang="es-CL" dirty="0" smtClean="0"/>
              <a:t>El local </a:t>
            </a:r>
            <a:r>
              <a:rPr lang="es-CL" dirty="0" err="1" smtClean="0"/>
              <a:t>Outlier</a:t>
            </a:r>
            <a:r>
              <a:rPr lang="es-CL" dirty="0" smtClean="0"/>
              <a:t> Factor (LOF) mide la </a:t>
            </a:r>
            <a:r>
              <a:rPr lang="es-CL" dirty="0"/>
              <a:t>razón entre la densidad de alcance </a:t>
            </a:r>
            <a:r>
              <a:rPr lang="es-CL" dirty="0" smtClean="0"/>
              <a:t>local promedio de los </a:t>
            </a:r>
            <a:r>
              <a:rPr lang="es-CL" i="1" dirty="0" smtClean="0"/>
              <a:t>k</a:t>
            </a:r>
            <a:r>
              <a:rPr lang="es-CL" dirty="0" smtClean="0"/>
              <a:t> vecinos y la del punto en estudio.</a:t>
            </a:r>
          </a:p>
          <a:p>
            <a:pPr marL="0" indent="0" algn="just">
              <a:buNone/>
            </a:pPr>
            <a:endParaRPr lang="es-CL" dirty="0"/>
          </a:p>
          <a:p>
            <a:pPr marL="0" indent="0" algn="just">
              <a:buNone/>
            </a:pPr>
            <a:r>
              <a:rPr lang="es-CL" dirty="0"/>
              <a:t>Si la densidad de un punto es mucho menor que las densidades de sus vecinos (LOF ≫1), el punto está lejos de las áreas densas y, por lo tanto, es un valor atípico.</a:t>
            </a:r>
            <a:endParaRPr lang="en-US" dirty="0"/>
          </a:p>
        </p:txBody>
      </p:sp>
    </p:spTree>
    <p:extLst>
      <p:ext uri="{BB962C8B-B14F-4D97-AF65-F5344CB8AC3E}">
        <p14:creationId xmlns:p14="http://schemas.microsoft.com/office/powerpoint/2010/main" val="3934366641"/>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chor="ctr"/>
          <a:lstStyle/>
          <a:p>
            <a:r>
              <a:rPr lang="es-ES" dirty="0" smtClean="0"/>
              <a:t>Métodos basados en árboles</a:t>
            </a:r>
            <a:endParaRPr lang="en-US" dirty="0"/>
          </a:p>
        </p:txBody>
      </p:sp>
    </p:spTree>
    <p:extLst>
      <p:ext uri="{BB962C8B-B14F-4D97-AF65-F5344CB8AC3E}">
        <p14:creationId xmlns:p14="http://schemas.microsoft.com/office/powerpoint/2010/main" val="1913474914"/>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dirty="0" err="1"/>
              <a:t>Isolation</a:t>
            </a:r>
            <a:r>
              <a:rPr lang="es-ES" dirty="0"/>
              <a:t> </a:t>
            </a:r>
            <a:r>
              <a:rPr lang="es-ES" dirty="0" err="1"/>
              <a:t>Forest</a:t>
            </a:r>
            <a:endParaRPr lang="es-ES" dirty="0"/>
          </a:p>
        </p:txBody>
      </p:sp>
      <p:sp>
        <p:nvSpPr>
          <p:cNvPr id="7" name="Content Placeholder 6"/>
          <p:cNvSpPr>
            <a:spLocks noGrp="1"/>
          </p:cNvSpPr>
          <p:nvPr>
            <p:ph idx="1"/>
          </p:nvPr>
        </p:nvSpPr>
        <p:spPr>
          <a:xfrm>
            <a:off x="628650" y="1482884"/>
            <a:ext cx="7886700" cy="4351338"/>
          </a:xfrm>
        </p:spPr>
        <p:txBody>
          <a:bodyPr>
            <a:normAutofit/>
          </a:bodyPr>
          <a:lstStyle/>
          <a:p>
            <a:pPr marL="0" indent="0" algn="just">
              <a:buNone/>
            </a:pPr>
            <a:r>
              <a:rPr lang="es-ES" sz="2200" dirty="0"/>
              <a:t>El método “</a:t>
            </a:r>
            <a:r>
              <a:rPr lang="es-ES" sz="2200" dirty="0" err="1"/>
              <a:t>isolation</a:t>
            </a:r>
            <a:r>
              <a:rPr lang="es-ES" sz="2200" dirty="0"/>
              <a:t> </a:t>
            </a:r>
            <a:r>
              <a:rPr lang="es-ES" sz="2200" dirty="0" err="1"/>
              <a:t>forest</a:t>
            </a:r>
            <a:r>
              <a:rPr lang="es-ES" sz="2200" dirty="0"/>
              <a:t>” trata de aislar los valores anómalos al hacer sucesivas divisiones de los datos. </a:t>
            </a:r>
          </a:p>
          <a:p>
            <a:pPr marL="0" indent="0" algn="just">
              <a:buNone/>
            </a:pPr>
            <a:r>
              <a:rPr lang="es-ES" sz="2200" dirty="0"/>
              <a:t>Se selecciona un parámetro al azar y luego </a:t>
            </a:r>
            <a:r>
              <a:rPr lang="es-ES" sz="2200" dirty="0" smtClean="0"/>
              <a:t>también </a:t>
            </a:r>
            <a:r>
              <a:rPr lang="es-ES" sz="2200" dirty="0"/>
              <a:t>al azar </a:t>
            </a:r>
            <a:r>
              <a:rPr lang="es-ES" sz="2200" dirty="0" smtClean="0"/>
              <a:t>se asigna un </a:t>
            </a:r>
            <a:r>
              <a:rPr lang="es-ES" sz="2200" dirty="0"/>
              <a:t>valor de ese parámetro para dividir los datos en dos grupos. </a:t>
            </a:r>
          </a:p>
          <a:p>
            <a:pPr marL="0" indent="0">
              <a:buNone/>
            </a:pPr>
            <a:endParaRPr lang="es-ES" sz="2200" dirty="0"/>
          </a:p>
        </p:txBody>
      </p:sp>
      <p:sp>
        <p:nvSpPr>
          <p:cNvPr id="5" name="Slide Number Placeholder 4"/>
          <p:cNvSpPr>
            <a:spLocks noGrp="1"/>
          </p:cNvSpPr>
          <p:nvPr>
            <p:ph type="sldNum" sz="quarter" idx="4294967295"/>
          </p:nvPr>
        </p:nvSpPr>
        <p:spPr/>
        <p:txBody>
          <a:bodyPr/>
          <a:lstStyle/>
          <a:p>
            <a:fld id="{ED3C9F24-97CD-894E-963C-61E4D5D33747}" type="slidenum">
              <a:rPr lang="es-ES_tradnl" smtClean="0"/>
              <a:t>119</a:t>
            </a:fld>
            <a:endParaRPr lang="es-ES_tradnl"/>
          </a:p>
        </p:txBody>
      </p:sp>
      <p:pic>
        <p:nvPicPr>
          <p:cNvPr id="16386" name="Picture 2" descr="Isolation an outlie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471617" y="2971800"/>
            <a:ext cx="4200765" cy="3150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20825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sz="3200" dirty="0"/>
              <a:t>Tipos de sensores</a:t>
            </a:r>
            <a:endParaRPr lang="es-CL" dirty="0"/>
          </a:p>
        </p:txBody>
      </p:sp>
      <p:sp>
        <p:nvSpPr>
          <p:cNvPr id="3" name="2 Marcador de contenido"/>
          <p:cNvSpPr>
            <a:spLocks noGrp="1"/>
          </p:cNvSpPr>
          <p:nvPr>
            <p:ph idx="1"/>
          </p:nvPr>
        </p:nvSpPr>
        <p:spPr>
          <a:xfrm>
            <a:off x="628650" y="1801970"/>
            <a:ext cx="7886700" cy="4351338"/>
          </a:xfrm>
        </p:spPr>
        <p:txBody>
          <a:bodyPr>
            <a:normAutofit/>
          </a:bodyPr>
          <a:lstStyle/>
          <a:p>
            <a:pPr marL="0" indent="0" algn="just">
              <a:buNone/>
            </a:pPr>
            <a:r>
              <a:rPr lang="es-CL" sz="2400" dirty="0"/>
              <a:t>Para una cierta variable física a monitorear existen distintos tipos de sensores. Por ejemplo, sensores generadores de corriente, sensores de generación de carga, sensores resistivos, sensores inductivos y sensores capacitivos.</a:t>
            </a:r>
          </a:p>
          <a:p>
            <a:pPr marL="0" indent="0" algn="just">
              <a:buNone/>
            </a:pPr>
            <a:endParaRPr lang="es-CL" sz="2400" dirty="0"/>
          </a:p>
        </p:txBody>
      </p:sp>
      <p:sp>
        <p:nvSpPr>
          <p:cNvPr id="4" name="3 Marcador de número de diapositiva"/>
          <p:cNvSpPr>
            <a:spLocks noGrp="1"/>
          </p:cNvSpPr>
          <p:nvPr>
            <p:ph type="sldNum" sz="quarter" idx="12"/>
          </p:nvPr>
        </p:nvSpPr>
        <p:spPr/>
        <p:txBody>
          <a:bodyPr/>
          <a:lstStyle/>
          <a:p>
            <a:fld id="{ED3C9F24-97CD-894E-963C-61E4D5D33747}" type="slidenum">
              <a:rPr lang="es-ES_tradnl" smtClean="0"/>
              <a:t>12</a:t>
            </a:fld>
            <a:endParaRPr lang="es-ES_tradnl"/>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666" y="3712743"/>
            <a:ext cx="6985000" cy="13386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5" name="4 CuadroTexto"/>
          <p:cNvSpPr txBox="1"/>
          <p:nvPr/>
        </p:nvSpPr>
        <p:spPr>
          <a:xfrm>
            <a:off x="1591734" y="5240867"/>
            <a:ext cx="5716308" cy="369332"/>
          </a:xfrm>
          <a:prstGeom prst="rect">
            <a:avLst/>
          </a:prstGeom>
          <a:noFill/>
        </p:spPr>
        <p:txBody>
          <a:bodyPr wrap="none" rtlCol="0">
            <a:spAutoFit/>
          </a:bodyPr>
          <a:lstStyle/>
          <a:p>
            <a:r>
              <a:rPr lang="es-CL" dirty="0"/>
              <a:t>Ejemplo de sensores para medición de fuerza y aceleración</a:t>
            </a:r>
          </a:p>
        </p:txBody>
      </p:sp>
    </p:spTree>
    <p:extLst>
      <p:ext uri="{BB962C8B-B14F-4D97-AF65-F5344CB8AC3E}">
        <p14:creationId xmlns:p14="http://schemas.microsoft.com/office/powerpoint/2010/main" val="2518229419"/>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err="1"/>
              <a:t>Isolation</a:t>
            </a:r>
            <a:r>
              <a:rPr lang="es-ES" dirty="0"/>
              <a:t> </a:t>
            </a:r>
            <a:r>
              <a:rPr lang="es-ES" dirty="0" err="1"/>
              <a:t>Forest</a:t>
            </a:r>
            <a:endParaRPr lang="es-ES" dirty="0"/>
          </a:p>
        </p:txBody>
      </p:sp>
      <p:sp>
        <p:nvSpPr>
          <p:cNvPr id="4" name="Slide Number Placeholder 3"/>
          <p:cNvSpPr>
            <a:spLocks noGrp="1"/>
          </p:cNvSpPr>
          <p:nvPr>
            <p:ph type="sldNum" sz="quarter" idx="4294967295"/>
          </p:nvPr>
        </p:nvSpPr>
        <p:spPr/>
        <p:txBody>
          <a:bodyPr/>
          <a:lstStyle/>
          <a:p>
            <a:fld id="{ED3C9F24-97CD-894E-963C-61E4D5D33747}" type="slidenum">
              <a:rPr lang="es-ES_tradnl" smtClean="0"/>
              <a:t>120</a:t>
            </a:fld>
            <a:endParaRPr lang="es-ES_tradnl"/>
          </a:p>
        </p:txBody>
      </p:sp>
      <p:sp>
        <p:nvSpPr>
          <p:cNvPr id="5" name="Content Placeholder 4"/>
          <p:cNvSpPr>
            <a:spLocks noGrp="1"/>
          </p:cNvSpPr>
          <p:nvPr>
            <p:ph idx="1"/>
          </p:nvPr>
        </p:nvSpPr>
        <p:spPr>
          <a:xfrm>
            <a:off x="628650" y="1592711"/>
            <a:ext cx="7886700" cy="4351338"/>
          </a:xfrm>
        </p:spPr>
        <p:txBody>
          <a:bodyPr>
            <a:normAutofit/>
          </a:bodyPr>
          <a:lstStyle/>
          <a:p>
            <a:pPr marL="0" indent="0" algn="just">
              <a:buNone/>
            </a:pPr>
            <a:r>
              <a:rPr lang="es-ES" sz="2200" dirty="0"/>
              <a:t>Si representamos este proceso como un árbol, el número de divisiones necesarias para aislar una muestra es equivalente a la longitud de la ruta desde el nodo raíz hasta el nodo de terminación.</a:t>
            </a:r>
          </a:p>
        </p:txBody>
      </p:sp>
      <p:pic>
        <p:nvPicPr>
          <p:cNvPr id="17410" name="Picture 2" descr="Anomaly Detection With Isolation Forest | by Eugenia Anello | Better  Programm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2504" y="2839245"/>
            <a:ext cx="6426380" cy="3310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4190293"/>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err="1"/>
              <a:t>Isolation</a:t>
            </a:r>
            <a:r>
              <a:rPr lang="es-ES" dirty="0"/>
              <a:t> </a:t>
            </a:r>
            <a:r>
              <a:rPr lang="es-ES" dirty="0" err="1"/>
              <a:t>Forest</a:t>
            </a:r>
            <a:endParaRPr lang="es-ES" dirty="0"/>
          </a:p>
        </p:txBody>
      </p:sp>
      <p:sp>
        <p:nvSpPr>
          <p:cNvPr id="3" name="Content Placeholder 2"/>
          <p:cNvSpPr>
            <a:spLocks noGrp="1"/>
          </p:cNvSpPr>
          <p:nvPr>
            <p:ph idx="1"/>
          </p:nvPr>
        </p:nvSpPr>
        <p:spPr>
          <a:xfrm>
            <a:off x="628650" y="1690689"/>
            <a:ext cx="7886700" cy="4351338"/>
          </a:xfrm>
        </p:spPr>
        <p:txBody>
          <a:bodyPr/>
          <a:lstStyle/>
          <a:p>
            <a:pPr marL="0" indent="0" algn="just">
              <a:buNone/>
            </a:pPr>
            <a:r>
              <a:rPr lang="es-ES" dirty="0" smtClean="0"/>
              <a:t>La </a:t>
            </a:r>
            <a:r>
              <a:rPr lang="es-ES" dirty="0"/>
              <a:t>partición aleatoria produce caminos notablemente más cortos para las anomalías. </a:t>
            </a:r>
          </a:p>
        </p:txBody>
      </p:sp>
      <p:sp>
        <p:nvSpPr>
          <p:cNvPr id="4" name="Slide Number Placeholder 3"/>
          <p:cNvSpPr>
            <a:spLocks noGrp="1"/>
          </p:cNvSpPr>
          <p:nvPr>
            <p:ph type="sldNum" sz="quarter" idx="4294967295"/>
          </p:nvPr>
        </p:nvSpPr>
        <p:spPr/>
        <p:txBody>
          <a:bodyPr/>
          <a:lstStyle/>
          <a:p>
            <a:fld id="{ED3C9F24-97CD-894E-963C-61E4D5D33747}" type="slidenum">
              <a:rPr lang="es-ES_tradnl" smtClean="0"/>
              <a:t>121</a:t>
            </a:fld>
            <a:endParaRPr lang="es-ES_tradnl"/>
          </a:p>
        </p:txBody>
      </p:sp>
      <p:pic>
        <p:nvPicPr>
          <p:cNvPr id="18434" name="Picture 2" descr="Isolation an outlie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02663" y="2713232"/>
            <a:ext cx="3600000" cy="2700000"/>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Isolation an inlie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376676" y="2713232"/>
            <a:ext cx="3600000" cy="27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3585910"/>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err="1"/>
              <a:t>Isolation</a:t>
            </a:r>
            <a:r>
              <a:rPr lang="es-ES" dirty="0"/>
              <a:t> </a:t>
            </a:r>
            <a:r>
              <a:rPr lang="es-ES" dirty="0" err="1"/>
              <a:t>Forest</a:t>
            </a:r>
            <a:endParaRPr lang="es-ES" dirty="0"/>
          </a:p>
        </p:txBody>
      </p:sp>
      <p:sp>
        <p:nvSpPr>
          <p:cNvPr id="3" name="Content Placeholder 2"/>
          <p:cNvSpPr>
            <a:spLocks noGrp="1"/>
          </p:cNvSpPr>
          <p:nvPr>
            <p:ph idx="1"/>
          </p:nvPr>
        </p:nvSpPr>
        <p:spPr/>
        <p:txBody>
          <a:bodyPr/>
          <a:lstStyle/>
          <a:p>
            <a:pPr marL="0" indent="0" algn="just">
              <a:buNone/>
            </a:pPr>
            <a:r>
              <a:rPr lang="es-ES" dirty="0" smtClean="0"/>
              <a:t>Cuando un </a:t>
            </a:r>
            <a:r>
              <a:rPr lang="es-ES" dirty="0"/>
              <a:t>bosque de árboles aleatorios produce colectivamente longitudes de camino más cortas para muestras particulares, es muy probable que sean anomalías</a:t>
            </a:r>
            <a:r>
              <a:rPr lang="es-ES" dirty="0" smtClean="0"/>
              <a:t>.</a:t>
            </a:r>
          </a:p>
          <a:p>
            <a:pPr marL="0" indent="0" algn="just">
              <a:buNone/>
            </a:pPr>
            <a:endParaRPr lang="es-ES" dirty="0"/>
          </a:p>
          <a:p>
            <a:pPr marL="0" indent="0" algn="just">
              <a:buNone/>
            </a:pPr>
            <a:r>
              <a:rPr lang="es-ES" dirty="0"/>
              <a:t>Por lo tanto la longitud de esta ruta, promediada sobre un bosque de árboles aleatorios, es una medida de normalidad.</a:t>
            </a:r>
          </a:p>
          <a:p>
            <a:pPr marL="0" indent="0" algn="just">
              <a:buNone/>
            </a:pPr>
            <a:endParaRPr lang="es-ES" dirty="0"/>
          </a:p>
        </p:txBody>
      </p:sp>
      <p:sp>
        <p:nvSpPr>
          <p:cNvPr id="4" name="Slide Number Placeholder 3"/>
          <p:cNvSpPr>
            <a:spLocks noGrp="1"/>
          </p:cNvSpPr>
          <p:nvPr>
            <p:ph type="sldNum" sz="quarter" idx="4294967295"/>
          </p:nvPr>
        </p:nvSpPr>
        <p:spPr/>
        <p:txBody>
          <a:bodyPr/>
          <a:lstStyle/>
          <a:p>
            <a:fld id="{ED3C9F24-97CD-894E-963C-61E4D5D33747}" type="slidenum">
              <a:rPr lang="es-ES_tradnl" smtClean="0"/>
              <a:t>122</a:t>
            </a:fld>
            <a:endParaRPr lang="es-ES_tradnl"/>
          </a:p>
        </p:txBody>
      </p:sp>
    </p:spTree>
    <p:extLst>
      <p:ext uri="{BB962C8B-B14F-4D97-AF65-F5344CB8AC3E}">
        <p14:creationId xmlns:p14="http://schemas.microsoft.com/office/powerpoint/2010/main" val="1560327399"/>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D3C9F24-97CD-894E-963C-61E4D5D33747}" type="slidenum">
              <a:rPr lang="es-ES_tradnl" smtClean="0"/>
              <a:t>123</a:t>
            </a:fld>
            <a:endParaRPr lang="es-ES_tradnl"/>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b="18991"/>
          <a:stretch/>
        </p:blipFill>
        <p:spPr>
          <a:xfrm>
            <a:off x="1258816" y="330065"/>
            <a:ext cx="6546333" cy="6026286"/>
          </a:xfrm>
          <a:prstGeom prst="rect">
            <a:avLst/>
          </a:prstGeom>
        </p:spPr>
      </p:pic>
    </p:spTree>
    <p:extLst>
      <p:ext uri="{BB962C8B-B14F-4D97-AF65-F5344CB8AC3E}">
        <p14:creationId xmlns:p14="http://schemas.microsoft.com/office/powerpoint/2010/main" val="3992595483"/>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Ejemplo 5</a:t>
            </a:r>
            <a:endParaRPr lang="en-US" dirty="0"/>
          </a:p>
        </p:txBody>
      </p:sp>
      <p:sp>
        <p:nvSpPr>
          <p:cNvPr id="3" name="Marcador de contenido 2"/>
          <p:cNvSpPr>
            <a:spLocks noGrp="1"/>
          </p:cNvSpPr>
          <p:nvPr>
            <p:ph idx="1"/>
          </p:nvPr>
        </p:nvSpPr>
        <p:spPr>
          <a:xfrm>
            <a:off x="628650" y="1571102"/>
            <a:ext cx="3460024" cy="4351338"/>
          </a:xfrm>
        </p:spPr>
        <p:txBody>
          <a:bodyPr>
            <a:normAutofit/>
          </a:bodyPr>
          <a:lstStyle/>
          <a:p>
            <a:pPr marL="0" indent="0" algn="just">
              <a:buNone/>
            </a:pPr>
            <a:r>
              <a:rPr lang="es-CL" dirty="0" smtClean="0"/>
              <a:t>Se cuenta con datos de vibración obtenidos en un montaje experimental de una caja de engranajes operando en estado saludable y con distintas fallas en los engranajes.</a:t>
            </a:r>
          </a:p>
          <a:p>
            <a:pPr marL="0" indent="0" algn="just">
              <a:buNone/>
            </a:pPr>
            <a:endParaRPr lang="es-CL" dirty="0"/>
          </a:p>
          <a:p>
            <a:pPr marL="0" indent="0" algn="just">
              <a:buNone/>
            </a:pPr>
            <a:r>
              <a:rPr lang="es-CL" dirty="0" smtClean="0"/>
              <a:t>Provenientes de la siguiente base de datos: </a:t>
            </a:r>
            <a:r>
              <a:rPr lang="en-US" dirty="0">
                <a:hlinkClick r:id="rId2"/>
              </a:rPr>
              <a:t>https://figshare.com/articles/Gear_Fault_Data/6127874/1</a:t>
            </a:r>
            <a:endParaRPr lang="es-CL" dirty="0" smtClean="0"/>
          </a:p>
          <a:p>
            <a:pPr marL="0" indent="0">
              <a:buNone/>
            </a:pPr>
            <a:endParaRPr lang="en-US" dirty="0"/>
          </a:p>
        </p:txBody>
      </p:sp>
      <p:pic>
        <p:nvPicPr>
          <p:cNvPr id="1026" name="Picture 2" descr="Damaged sun gears: (a) having a cracked tooth; (b) having a pitted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7680" y="1166825"/>
            <a:ext cx="4702629" cy="4646244"/>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4297679" y="1050098"/>
            <a:ext cx="1933303" cy="338554"/>
          </a:xfrm>
          <a:prstGeom prst="rect">
            <a:avLst/>
          </a:prstGeom>
          <a:solidFill>
            <a:schemeClr val="bg1"/>
          </a:solidFill>
        </p:spPr>
        <p:txBody>
          <a:bodyPr wrap="square" rtlCol="0">
            <a:spAutoFit/>
          </a:bodyPr>
          <a:lstStyle/>
          <a:p>
            <a:pPr algn="ctr"/>
            <a:r>
              <a:rPr lang="es-CL" sz="1600" dirty="0" err="1" smtClean="0"/>
              <a:t>Cracked</a:t>
            </a:r>
            <a:r>
              <a:rPr lang="es-CL" sz="1600" dirty="0" smtClean="0"/>
              <a:t> </a:t>
            </a:r>
            <a:r>
              <a:rPr lang="es-CL" sz="1600" dirty="0" err="1" smtClean="0"/>
              <a:t>tooth</a:t>
            </a:r>
            <a:endParaRPr lang="en-US" sz="1600" dirty="0"/>
          </a:p>
        </p:txBody>
      </p:sp>
      <p:sp>
        <p:nvSpPr>
          <p:cNvPr id="6" name="CuadroTexto 5"/>
          <p:cNvSpPr txBox="1"/>
          <p:nvPr/>
        </p:nvSpPr>
        <p:spPr>
          <a:xfrm>
            <a:off x="6945085" y="1106040"/>
            <a:ext cx="1933303" cy="338554"/>
          </a:xfrm>
          <a:prstGeom prst="rect">
            <a:avLst/>
          </a:prstGeom>
          <a:solidFill>
            <a:schemeClr val="bg1"/>
          </a:solidFill>
        </p:spPr>
        <p:txBody>
          <a:bodyPr wrap="square" rtlCol="0">
            <a:spAutoFit/>
          </a:bodyPr>
          <a:lstStyle/>
          <a:p>
            <a:pPr algn="ctr"/>
            <a:r>
              <a:rPr lang="es-CL" sz="1600" dirty="0" err="1" smtClean="0"/>
              <a:t>Spalled</a:t>
            </a:r>
            <a:r>
              <a:rPr lang="es-CL" sz="1600" dirty="0" smtClean="0"/>
              <a:t> </a:t>
            </a:r>
            <a:r>
              <a:rPr lang="es-CL" sz="1600" dirty="0" err="1" smtClean="0"/>
              <a:t>tooth</a:t>
            </a:r>
            <a:endParaRPr lang="en-US" sz="1600" dirty="0"/>
          </a:p>
        </p:txBody>
      </p:sp>
      <p:sp>
        <p:nvSpPr>
          <p:cNvPr id="7" name="CuadroTexto 6"/>
          <p:cNvSpPr txBox="1"/>
          <p:nvPr/>
        </p:nvSpPr>
        <p:spPr>
          <a:xfrm>
            <a:off x="4297679" y="3577494"/>
            <a:ext cx="1933303" cy="338554"/>
          </a:xfrm>
          <a:prstGeom prst="rect">
            <a:avLst/>
          </a:prstGeom>
          <a:solidFill>
            <a:schemeClr val="bg1"/>
          </a:solidFill>
        </p:spPr>
        <p:txBody>
          <a:bodyPr wrap="square" rtlCol="0">
            <a:spAutoFit/>
          </a:bodyPr>
          <a:lstStyle/>
          <a:p>
            <a:pPr algn="ctr"/>
            <a:r>
              <a:rPr lang="es-CL" sz="1600" dirty="0" err="1" smtClean="0"/>
              <a:t>Chipeed</a:t>
            </a:r>
            <a:r>
              <a:rPr lang="es-CL" sz="1600" dirty="0" smtClean="0"/>
              <a:t> </a:t>
            </a:r>
            <a:r>
              <a:rPr lang="es-CL" sz="1600" dirty="0" err="1" smtClean="0"/>
              <a:t>tooth</a:t>
            </a:r>
            <a:endParaRPr lang="en-US" sz="1600" dirty="0"/>
          </a:p>
        </p:txBody>
      </p:sp>
      <p:sp>
        <p:nvSpPr>
          <p:cNvPr id="8" name="CuadroTexto 7"/>
          <p:cNvSpPr txBox="1"/>
          <p:nvPr/>
        </p:nvSpPr>
        <p:spPr>
          <a:xfrm>
            <a:off x="6791052" y="3526028"/>
            <a:ext cx="2087336" cy="338554"/>
          </a:xfrm>
          <a:prstGeom prst="rect">
            <a:avLst/>
          </a:prstGeom>
          <a:solidFill>
            <a:schemeClr val="bg1"/>
          </a:solidFill>
        </p:spPr>
        <p:txBody>
          <a:bodyPr wrap="square" rtlCol="0">
            <a:spAutoFit/>
          </a:bodyPr>
          <a:lstStyle/>
          <a:p>
            <a:pPr algn="ctr"/>
            <a:r>
              <a:rPr lang="es-CL" sz="1600" dirty="0" err="1" smtClean="0"/>
              <a:t>Missing</a:t>
            </a:r>
            <a:r>
              <a:rPr lang="es-CL" sz="1600" dirty="0" smtClean="0"/>
              <a:t> </a:t>
            </a:r>
            <a:r>
              <a:rPr lang="es-CL" sz="1600" dirty="0" err="1" smtClean="0"/>
              <a:t>tooth</a:t>
            </a:r>
            <a:endParaRPr lang="en-US" sz="1600" dirty="0"/>
          </a:p>
        </p:txBody>
      </p:sp>
    </p:spTree>
    <p:extLst>
      <p:ext uri="{BB962C8B-B14F-4D97-AF65-F5344CB8AC3E}">
        <p14:creationId xmlns:p14="http://schemas.microsoft.com/office/powerpoint/2010/main" val="2829410196"/>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Ejemplo 5</a:t>
            </a:r>
            <a:endParaRPr lang="en-US" dirty="0"/>
          </a:p>
        </p:txBody>
      </p:sp>
      <p:sp>
        <p:nvSpPr>
          <p:cNvPr id="3" name="Marcador de contenido 2"/>
          <p:cNvSpPr>
            <a:spLocks noGrp="1"/>
          </p:cNvSpPr>
          <p:nvPr>
            <p:ph idx="1"/>
          </p:nvPr>
        </p:nvSpPr>
        <p:spPr/>
        <p:txBody>
          <a:bodyPr/>
          <a:lstStyle/>
          <a:p>
            <a:pPr marL="0" indent="0" algn="just">
              <a:buNone/>
            </a:pPr>
            <a:r>
              <a:rPr lang="es-CL" dirty="0" smtClean="0"/>
              <a:t>Se usaron los datos temporales. Todos las secuencias sin falla (104) y 10 secuencias con falla. Lo que se guardó en un archivo de 3600x114 (</a:t>
            </a:r>
            <a:r>
              <a:rPr lang="es-CL" dirty="0" err="1" smtClean="0"/>
              <a:t>DatosA.mat</a:t>
            </a:r>
            <a:r>
              <a:rPr lang="es-CL" dirty="0" smtClean="0"/>
              <a:t>): son 114 secuencias temporales y cada secuencia tiene 3600 datos adquiridos a una frecuencia de muestreo de 1000 Hz.</a:t>
            </a:r>
          </a:p>
          <a:p>
            <a:pPr marL="0" indent="0" algn="just">
              <a:buNone/>
            </a:pPr>
            <a:r>
              <a:rPr lang="es-CL" dirty="0" smtClean="0"/>
              <a:t>Se entrega también un archivo con las etiquetas de cada secuencia (0= sin daño, 1=con daño) (</a:t>
            </a:r>
            <a:r>
              <a:rPr lang="es-CL" dirty="0" err="1" smtClean="0"/>
              <a:t>labelA.mat</a:t>
            </a:r>
            <a:r>
              <a:rPr lang="es-CL" dirty="0" smtClean="0"/>
              <a:t>).</a:t>
            </a:r>
          </a:p>
          <a:p>
            <a:pPr marL="0" indent="0" algn="just">
              <a:buNone/>
            </a:pPr>
            <a:r>
              <a:rPr lang="es-CL" dirty="0" smtClean="0"/>
              <a:t>Vamos a implementar una estrategia de detección de anomalías. </a:t>
            </a:r>
            <a:endParaRPr lang="en-US" dirty="0"/>
          </a:p>
        </p:txBody>
      </p:sp>
    </p:spTree>
    <p:extLst>
      <p:ext uri="{BB962C8B-B14F-4D97-AF65-F5344CB8AC3E}">
        <p14:creationId xmlns:p14="http://schemas.microsoft.com/office/powerpoint/2010/main" val="3200420279"/>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lstStyle/>
          <a:p>
            <a:r>
              <a:rPr lang="es-CL" dirty="0" smtClean="0"/>
              <a:t>Ejemplo 5</a:t>
            </a:r>
            <a:endParaRPr lang="es-CL" dirty="0"/>
          </a:p>
        </p:txBody>
      </p:sp>
      <p:sp>
        <p:nvSpPr>
          <p:cNvPr id="7" name="Marcador de contenido 6"/>
          <p:cNvSpPr>
            <a:spLocks noGrp="1"/>
          </p:cNvSpPr>
          <p:nvPr>
            <p:ph idx="1"/>
          </p:nvPr>
        </p:nvSpPr>
        <p:spPr/>
        <p:txBody>
          <a:bodyPr>
            <a:normAutofit/>
          </a:bodyPr>
          <a:lstStyle/>
          <a:p>
            <a:pPr marL="0" indent="0" algn="just">
              <a:buNone/>
            </a:pPr>
            <a:r>
              <a:rPr lang="es-CL" dirty="0" smtClean="0"/>
              <a:t>Primero vamos a hacer una extracción de características. Para esto calculamos la transformada de Fourier de cada segmento y luego hacemos una reducción con PCA para mantener un 80% de la varianza.</a:t>
            </a:r>
          </a:p>
          <a:p>
            <a:pPr marL="0" indent="0" algn="just">
              <a:buNone/>
            </a:pPr>
            <a:endParaRPr lang="es-CL" dirty="0"/>
          </a:p>
          <a:p>
            <a:pPr marL="0" indent="0" algn="just">
              <a:spcBef>
                <a:spcPts val="0"/>
              </a:spcBef>
              <a:buNone/>
            </a:pPr>
            <a:r>
              <a:rPr lang="es-CL" sz="1500" dirty="0" smtClean="0"/>
              <a:t>#</a:t>
            </a:r>
            <a:r>
              <a:rPr lang="es-CL" sz="1500" dirty="0"/>
              <a:t>importar librerías</a:t>
            </a:r>
          </a:p>
          <a:p>
            <a:pPr marL="0" indent="0" algn="just">
              <a:spcBef>
                <a:spcPts val="0"/>
              </a:spcBef>
              <a:buNone/>
            </a:pPr>
            <a:r>
              <a:rPr lang="es-CL" sz="1500" dirty="0" err="1"/>
              <a:t>import</a:t>
            </a:r>
            <a:r>
              <a:rPr lang="es-CL" sz="1500" dirty="0"/>
              <a:t> scipy.io as </a:t>
            </a:r>
            <a:r>
              <a:rPr lang="es-CL" sz="1500" dirty="0" err="1"/>
              <a:t>sio</a:t>
            </a:r>
            <a:endParaRPr lang="es-CL" sz="1500" dirty="0"/>
          </a:p>
          <a:p>
            <a:pPr marL="0" indent="0" algn="just">
              <a:spcBef>
                <a:spcPts val="0"/>
              </a:spcBef>
              <a:buNone/>
            </a:pPr>
            <a:r>
              <a:rPr lang="es-CL" sz="1500" dirty="0" err="1"/>
              <a:t>import</a:t>
            </a:r>
            <a:r>
              <a:rPr lang="es-CL" sz="1500" dirty="0"/>
              <a:t> </a:t>
            </a:r>
            <a:r>
              <a:rPr lang="es-CL" sz="1500" dirty="0" err="1"/>
              <a:t>matplotlib.pyplot</a:t>
            </a:r>
            <a:r>
              <a:rPr lang="es-CL" sz="1500" dirty="0"/>
              <a:t> as </a:t>
            </a:r>
            <a:r>
              <a:rPr lang="es-CL" sz="1500" dirty="0" err="1"/>
              <a:t>plt</a:t>
            </a:r>
            <a:endParaRPr lang="es-CL" sz="1500" dirty="0"/>
          </a:p>
          <a:p>
            <a:pPr marL="0" indent="0" algn="just">
              <a:spcBef>
                <a:spcPts val="0"/>
              </a:spcBef>
              <a:buNone/>
            </a:pPr>
            <a:r>
              <a:rPr lang="es-CL" sz="1500" dirty="0" err="1"/>
              <a:t>from</a:t>
            </a:r>
            <a:r>
              <a:rPr lang="es-CL" sz="1500" dirty="0"/>
              <a:t> mpl_toolkits.mplot3d </a:t>
            </a:r>
            <a:r>
              <a:rPr lang="es-CL" sz="1500" dirty="0" err="1"/>
              <a:t>import</a:t>
            </a:r>
            <a:r>
              <a:rPr lang="es-CL" sz="1500" dirty="0"/>
              <a:t> Axes3D</a:t>
            </a:r>
          </a:p>
          <a:p>
            <a:pPr marL="0" indent="0" algn="just">
              <a:spcBef>
                <a:spcPts val="0"/>
              </a:spcBef>
              <a:buNone/>
            </a:pPr>
            <a:r>
              <a:rPr lang="es-CL" sz="1500" dirty="0" err="1"/>
              <a:t>import</a:t>
            </a:r>
            <a:r>
              <a:rPr lang="es-CL" sz="1500" dirty="0"/>
              <a:t> </a:t>
            </a:r>
            <a:r>
              <a:rPr lang="es-CL" sz="1500" dirty="0" err="1"/>
              <a:t>numpy</a:t>
            </a:r>
            <a:r>
              <a:rPr lang="es-CL" sz="1500" dirty="0"/>
              <a:t> as </a:t>
            </a:r>
            <a:r>
              <a:rPr lang="es-CL" sz="1500" dirty="0" err="1"/>
              <a:t>np</a:t>
            </a:r>
            <a:endParaRPr lang="es-CL" sz="1500" dirty="0"/>
          </a:p>
          <a:p>
            <a:pPr marL="0" indent="0" algn="just">
              <a:spcBef>
                <a:spcPts val="0"/>
              </a:spcBef>
              <a:buNone/>
            </a:pPr>
            <a:r>
              <a:rPr lang="es-CL" sz="1500" dirty="0" err="1"/>
              <a:t>from</a:t>
            </a:r>
            <a:r>
              <a:rPr lang="es-CL" sz="1500" dirty="0"/>
              <a:t> </a:t>
            </a:r>
            <a:r>
              <a:rPr lang="es-CL" sz="1500" dirty="0" err="1"/>
              <a:t>sklearn.decomposition</a:t>
            </a:r>
            <a:r>
              <a:rPr lang="es-CL" sz="1500" dirty="0"/>
              <a:t> </a:t>
            </a:r>
            <a:r>
              <a:rPr lang="es-CL" sz="1500" dirty="0" err="1"/>
              <a:t>import</a:t>
            </a:r>
            <a:r>
              <a:rPr lang="es-CL" sz="1500" dirty="0"/>
              <a:t> PCA</a:t>
            </a:r>
          </a:p>
          <a:p>
            <a:pPr marL="0" indent="0" algn="just">
              <a:spcBef>
                <a:spcPts val="0"/>
              </a:spcBef>
              <a:buNone/>
            </a:pPr>
            <a:r>
              <a:rPr lang="es-CL" sz="1500" dirty="0" err="1"/>
              <a:t>from</a:t>
            </a:r>
            <a:r>
              <a:rPr lang="es-CL" sz="1500" dirty="0"/>
              <a:t> </a:t>
            </a:r>
            <a:r>
              <a:rPr lang="es-CL" sz="1500" dirty="0" err="1"/>
              <a:t>scipy.fftpack</a:t>
            </a:r>
            <a:r>
              <a:rPr lang="es-CL" sz="1500" dirty="0"/>
              <a:t> </a:t>
            </a:r>
            <a:r>
              <a:rPr lang="es-CL" sz="1500" dirty="0" err="1"/>
              <a:t>import</a:t>
            </a:r>
            <a:r>
              <a:rPr lang="es-CL" sz="1500" dirty="0"/>
              <a:t> </a:t>
            </a:r>
            <a:r>
              <a:rPr lang="es-CL" sz="1500" dirty="0" err="1"/>
              <a:t>fft</a:t>
            </a:r>
            <a:endParaRPr lang="es-CL" sz="1500" dirty="0"/>
          </a:p>
          <a:p>
            <a:pPr marL="0" indent="0" algn="just">
              <a:spcBef>
                <a:spcPts val="0"/>
              </a:spcBef>
              <a:buNone/>
            </a:pPr>
            <a:endParaRPr lang="es-CL" sz="1500" dirty="0"/>
          </a:p>
          <a:p>
            <a:pPr marL="0" indent="0" algn="just">
              <a:spcBef>
                <a:spcPts val="0"/>
              </a:spcBef>
              <a:buNone/>
            </a:pPr>
            <a:endParaRPr lang="es-CL" sz="1500" dirty="0"/>
          </a:p>
          <a:p>
            <a:pPr marL="0" indent="0" algn="just">
              <a:spcBef>
                <a:spcPts val="0"/>
              </a:spcBef>
              <a:buNone/>
            </a:pPr>
            <a:r>
              <a:rPr lang="es-CL" sz="1500" dirty="0"/>
              <a:t>#Leer datos</a:t>
            </a:r>
          </a:p>
          <a:p>
            <a:pPr marL="0" indent="0" algn="just">
              <a:spcBef>
                <a:spcPts val="0"/>
              </a:spcBef>
              <a:buNone/>
            </a:pPr>
            <a:r>
              <a:rPr lang="es-CL" sz="1500" dirty="0"/>
              <a:t>Datos=</a:t>
            </a:r>
            <a:r>
              <a:rPr lang="es-CL" sz="1500" dirty="0" err="1"/>
              <a:t>sio.loadmat</a:t>
            </a:r>
            <a:r>
              <a:rPr lang="es-CL" sz="1500" dirty="0"/>
              <a:t>('</a:t>
            </a:r>
            <a:r>
              <a:rPr lang="es-CL" sz="1500" dirty="0" err="1"/>
              <a:t>DatosA.mat</a:t>
            </a:r>
            <a:r>
              <a:rPr lang="es-CL" sz="1500" dirty="0"/>
              <a:t>') #</a:t>
            </a:r>
            <a:r>
              <a:rPr lang="es-CL" sz="1500" dirty="0" err="1"/>
              <a:t>Healthy</a:t>
            </a:r>
            <a:endParaRPr lang="es-CL" sz="1500" dirty="0"/>
          </a:p>
          <a:p>
            <a:pPr marL="0" indent="0" algn="just">
              <a:spcBef>
                <a:spcPts val="0"/>
              </a:spcBef>
              <a:buNone/>
            </a:pPr>
            <a:r>
              <a:rPr lang="es-CL" sz="1500" dirty="0"/>
              <a:t>Datos=Datos['</a:t>
            </a:r>
            <a:r>
              <a:rPr lang="es-CL" sz="1500" dirty="0" err="1"/>
              <a:t>DatosA</a:t>
            </a:r>
            <a:r>
              <a:rPr lang="es-CL" sz="1500" dirty="0"/>
              <a:t>']</a:t>
            </a:r>
          </a:p>
        </p:txBody>
      </p:sp>
      <p:sp>
        <p:nvSpPr>
          <p:cNvPr id="5" name="Marcador de número de diapositiva 4"/>
          <p:cNvSpPr>
            <a:spLocks noGrp="1"/>
          </p:cNvSpPr>
          <p:nvPr>
            <p:ph type="sldNum" sz="quarter" idx="12"/>
          </p:nvPr>
        </p:nvSpPr>
        <p:spPr/>
        <p:txBody>
          <a:bodyPr/>
          <a:lstStyle/>
          <a:p>
            <a:fld id="{ED3C9F24-97CD-894E-963C-61E4D5D33747}" type="slidenum">
              <a:rPr lang="es-ES_tradnl" smtClean="0"/>
              <a:t>126</a:t>
            </a:fld>
            <a:endParaRPr lang="es-ES_tradnl"/>
          </a:p>
        </p:txBody>
      </p:sp>
    </p:spTree>
    <p:extLst>
      <p:ext uri="{BB962C8B-B14F-4D97-AF65-F5344CB8AC3E}">
        <p14:creationId xmlns:p14="http://schemas.microsoft.com/office/powerpoint/2010/main" val="1638365336"/>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lstStyle/>
          <a:p>
            <a:r>
              <a:rPr lang="es-CL" dirty="0" smtClean="0"/>
              <a:t>Ejemplo 5</a:t>
            </a:r>
            <a:endParaRPr lang="es-CL" dirty="0"/>
          </a:p>
        </p:txBody>
      </p:sp>
      <p:sp>
        <p:nvSpPr>
          <p:cNvPr id="7" name="Marcador de contenido 6"/>
          <p:cNvSpPr>
            <a:spLocks noGrp="1"/>
          </p:cNvSpPr>
          <p:nvPr>
            <p:ph idx="1"/>
          </p:nvPr>
        </p:nvSpPr>
        <p:spPr/>
        <p:txBody>
          <a:bodyPr>
            <a:normAutofit lnSpcReduction="10000"/>
          </a:bodyPr>
          <a:lstStyle/>
          <a:p>
            <a:pPr marL="0" indent="0" algn="just">
              <a:spcBef>
                <a:spcPts val="0"/>
              </a:spcBef>
              <a:buNone/>
            </a:pPr>
            <a:r>
              <a:rPr lang="es-CL" sz="1500" dirty="0" smtClean="0"/>
              <a:t>#</a:t>
            </a:r>
            <a:r>
              <a:rPr lang="es-CL" sz="1500" dirty="0"/>
              <a:t>vector de tiempo</a:t>
            </a:r>
          </a:p>
          <a:p>
            <a:pPr marL="0" indent="0" algn="just">
              <a:spcBef>
                <a:spcPts val="0"/>
              </a:spcBef>
              <a:buNone/>
            </a:pPr>
            <a:r>
              <a:rPr lang="es-CL" sz="1500" dirty="0" err="1"/>
              <a:t>Fs</a:t>
            </a:r>
            <a:r>
              <a:rPr lang="es-CL" sz="1500" dirty="0"/>
              <a:t>=1000#sampling </a:t>
            </a:r>
            <a:r>
              <a:rPr lang="es-CL" sz="1500" dirty="0" err="1"/>
              <a:t>rate</a:t>
            </a:r>
            <a:endParaRPr lang="es-CL" sz="1500" dirty="0"/>
          </a:p>
          <a:p>
            <a:pPr marL="0" indent="0" algn="just">
              <a:spcBef>
                <a:spcPts val="0"/>
              </a:spcBef>
              <a:buNone/>
            </a:pPr>
            <a:r>
              <a:rPr lang="es-CL" sz="1500" dirty="0" err="1"/>
              <a:t>dt</a:t>
            </a:r>
            <a:r>
              <a:rPr lang="es-CL" sz="1500" dirty="0"/>
              <a:t>=1/</a:t>
            </a:r>
            <a:r>
              <a:rPr lang="es-CL" sz="1500" dirty="0" err="1"/>
              <a:t>Fs</a:t>
            </a:r>
            <a:r>
              <a:rPr lang="es-CL" sz="1500" dirty="0"/>
              <a:t> #paso de tiempo</a:t>
            </a:r>
          </a:p>
          <a:p>
            <a:pPr marL="0" indent="0" algn="just">
              <a:spcBef>
                <a:spcPts val="0"/>
              </a:spcBef>
              <a:buNone/>
            </a:pPr>
            <a:r>
              <a:rPr lang="es-CL" sz="1500" dirty="0" err="1"/>
              <a:t>Ns</a:t>
            </a:r>
            <a:r>
              <a:rPr lang="es-CL" sz="1500" dirty="0"/>
              <a:t>=114 #numero de segmentos</a:t>
            </a:r>
          </a:p>
          <a:p>
            <a:pPr marL="0" indent="0" algn="just">
              <a:spcBef>
                <a:spcPts val="0"/>
              </a:spcBef>
              <a:buNone/>
            </a:pPr>
            <a:r>
              <a:rPr lang="es-CL" sz="1500" dirty="0"/>
              <a:t>L=3600 #datos por segmento</a:t>
            </a:r>
          </a:p>
          <a:p>
            <a:pPr marL="0" indent="0" algn="just">
              <a:spcBef>
                <a:spcPts val="0"/>
              </a:spcBef>
              <a:buNone/>
            </a:pPr>
            <a:r>
              <a:rPr lang="es-CL" sz="1500" dirty="0"/>
              <a:t>    </a:t>
            </a:r>
          </a:p>
          <a:p>
            <a:pPr marL="0" indent="0" algn="just">
              <a:spcBef>
                <a:spcPts val="0"/>
              </a:spcBef>
              <a:buNone/>
            </a:pPr>
            <a:r>
              <a:rPr lang="es-CL" sz="1500" dirty="0"/>
              <a:t>P=</a:t>
            </a:r>
            <a:r>
              <a:rPr lang="es-CL" sz="1500" dirty="0" err="1"/>
              <a:t>np.zeros</a:t>
            </a:r>
            <a:r>
              <a:rPr lang="es-CL" sz="1500" dirty="0"/>
              <a:t>((</a:t>
            </a:r>
            <a:r>
              <a:rPr lang="es-CL" sz="1500" dirty="0" err="1"/>
              <a:t>Ns,int</a:t>
            </a:r>
            <a:r>
              <a:rPr lang="es-CL" sz="1500" dirty="0"/>
              <a:t>(L/2)))</a:t>
            </a:r>
          </a:p>
          <a:p>
            <a:pPr marL="0" indent="0" algn="just">
              <a:spcBef>
                <a:spcPts val="0"/>
              </a:spcBef>
              <a:buNone/>
            </a:pPr>
            <a:endParaRPr lang="es-CL" sz="1500" dirty="0"/>
          </a:p>
          <a:p>
            <a:pPr marL="0" indent="0" algn="just">
              <a:spcBef>
                <a:spcPts val="0"/>
              </a:spcBef>
              <a:buNone/>
            </a:pPr>
            <a:endParaRPr lang="es-CL" sz="1500" dirty="0"/>
          </a:p>
          <a:p>
            <a:pPr marL="0" indent="0" algn="just">
              <a:spcBef>
                <a:spcPts val="0"/>
              </a:spcBef>
              <a:buNone/>
            </a:pPr>
            <a:r>
              <a:rPr lang="es-CL" sz="1500" dirty="0"/>
              <a:t>for i in </a:t>
            </a:r>
            <a:r>
              <a:rPr lang="es-CL" sz="1500" dirty="0" err="1"/>
              <a:t>range</a:t>
            </a:r>
            <a:r>
              <a:rPr lang="es-CL" sz="1500" dirty="0"/>
              <a:t>(0,Ns):</a:t>
            </a:r>
          </a:p>
          <a:p>
            <a:pPr marL="0" indent="0" algn="just">
              <a:spcBef>
                <a:spcPts val="0"/>
              </a:spcBef>
              <a:buNone/>
            </a:pPr>
            <a:r>
              <a:rPr lang="es-CL" sz="1500" dirty="0"/>
              <a:t>    x=Datos[:,i]</a:t>
            </a:r>
          </a:p>
          <a:p>
            <a:pPr marL="0" indent="0" algn="just">
              <a:spcBef>
                <a:spcPts val="0"/>
              </a:spcBef>
              <a:buNone/>
            </a:pPr>
            <a:r>
              <a:rPr lang="es-CL" sz="1500" dirty="0"/>
              <a:t>    F = </a:t>
            </a:r>
            <a:r>
              <a:rPr lang="es-CL" sz="1500" dirty="0" err="1"/>
              <a:t>fft</a:t>
            </a:r>
            <a:r>
              <a:rPr lang="es-CL" sz="1500" dirty="0"/>
              <a:t>(x)[0:int(L/2)]/(L/2)</a:t>
            </a:r>
          </a:p>
          <a:p>
            <a:pPr marL="0" indent="0" algn="just">
              <a:spcBef>
                <a:spcPts val="0"/>
              </a:spcBef>
              <a:buNone/>
            </a:pPr>
            <a:r>
              <a:rPr lang="es-CL" sz="1500" dirty="0"/>
              <a:t>    P[i,:]=</a:t>
            </a:r>
            <a:r>
              <a:rPr lang="es-CL" sz="1500" dirty="0" err="1"/>
              <a:t>abs</a:t>
            </a:r>
            <a:r>
              <a:rPr lang="es-CL" sz="1500" dirty="0"/>
              <a:t>(F).</a:t>
            </a:r>
            <a:r>
              <a:rPr lang="es-CL" sz="1500" dirty="0" err="1"/>
              <a:t>transpose</a:t>
            </a:r>
            <a:r>
              <a:rPr lang="es-CL" sz="1500" dirty="0"/>
              <a:t>()</a:t>
            </a:r>
          </a:p>
          <a:p>
            <a:pPr marL="0" indent="0" algn="just">
              <a:spcBef>
                <a:spcPts val="0"/>
              </a:spcBef>
              <a:buNone/>
            </a:pPr>
            <a:endParaRPr lang="es-CL" sz="1500" dirty="0"/>
          </a:p>
          <a:p>
            <a:pPr marL="0" indent="0" algn="just">
              <a:spcBef>
                <a:spcPts val="0"/>
              </a:spcBef>
              <a:buNone/>
            </a:pPr>
            <a:r>
              <a:rPr lang="es-CL" sz="1500" dirty="0"/>
              <a:t>    </a:t>
            </a:r>
          </a:p>
          <a:p>
            <a:pPr marL="0" indent="0" algn="just">
              <a:spcBef>
                <a:spcPts val="0"/>
              </a:spcBef>
              <a:buNone/>
            </a:pPr>
            <a:r>
              <a:rPr lang="es-CL" sz="1500" dirty="0"/>
              <a:t># PCA</a:t>
            </a:r>
          </a:p>
          <a:p>
            <a:pPr marL="0" indent="0" algn="just">
              <a:spcBef>
                <a:spcPts val="0"/>
              </a:spcBef>
              <a:buNone/>
            </a:pPr>
            <a:r>
              <a:rPr lang="es-CL" sz="1500" dirty="0" err="1"/>
              <a:t>pca</a:t>
            </a:r>
            <a:r>
              <a:rPr lang="es-CL" sz="1500" dirty="0"/>
              <a:t> = PCA(</a:t>
            </a:r>
            <a:r>
              <a:rPr lang="es-CL" sz="1500" dirty="0" err="1"/>
              <a:t>n_components</a:t>
            </a:r>
            <a:r>
              <a:rPr lang="es-CL" sz="1500" dirty="0"/>
              <a:t>=34)</a:t>
            </a:r>
          </a:p>
          <a:p>
            <a:pPr marL="0" indent="0" algn="just">
              <a:spcBef>
                <a:spcPts val="0"/>
              </a:spcBef>
              <a:buNone/>
            </a:pPr>
            <a:r>
              <a:rPr lang="es-CL" sz="1500" dirty="0" err="1"/>
              <a:t>pca.fit</a:t>
            </a:r>
            <a:r>
              <a:rPr lang="es-CL" sz="1500" dirty="0"/>
              <a:t>(P)</a:t>
            </a:r>
          </a:p>
          <a:p>
            <a:pPr marL="0" indent="0" algn="just">
              <a:spcBef>
                <a:spcPts val="0"/>
              </a:spcBef>
              <a:buNone/>
            </a:pPr>
            <a:r>
              <a:rPr lang="es-CL" sz="1500" dirty="0"/>
              <a:t>varianza=pca.explained_variance_ratio_.</a:t>
            </a:r>
            <a:r>
              <a:rPr lang="es-CL" sz="1500" dirty="0" err="1"/>
              <a:t>cumsum</a:t>
            </a:r>
            <a:r>
              <a:rPr lang="es-CL" sz="1500" dirty="0"/>
              <a:t>()</a:t>
            </a:r>
          </a:p>
          <a:p>
            <a:pPr marL="0" indent="0" algn="just">
              <a:spcBef>
                <a:spcPts val="0"/>
              </a:spcBef>
              <a:buNone/>
            </a:pPr>
            <a:endParaRPr lang="es-CL" sz="1500" dirty="0"/>
          </a:p>
          <a:p>
            <a:pPr marL="0" indent="0" algn="just">
              <a:spcBef>
                <a:spcPts val="0"/>
              </a:spcBef>
              <a:buNone/>
            </a:pPr>
            <a:r>
              <a:rPr lang="es-CL" sz="1500" dirty="0" err="1"/>
              <a:t>plt.plot</a:t>
            </a:r>
            <a:r>
              <a:rPr lang="es-CL" sz="1500" dirty="0"/>
              <a:t>(varianza)</a:t>
            </a:r>
          </a:p>
          <a:p>
            <a:pPr marL="0" indent="0" algn="just">
              <a:spcBef>
                <a:spcPts val="0"/>
              </a:spcBef>
              <a:buNone/>
            </a:pPr>
            <a:r>
              <a:rPr lang="es-CL" sz="1500" dirty="0" err="1"/>
              <a:t>plt.xlabel</a:t>
            </a:r>
            <a:r>
              <a:rPr lang="es-CL" sz="1500" dirty="0"/>
              <a:t>('Numero de componentes', </a:t>
            </a:r>
            <a:r>
              <a:rPr lang="es-CL" sz="1500" dirty="0" err="1"/>
              <a:t>fontsize</a:t>
            </a:r>
            <a:r>
              <a:rPr lang="es-CL" sz="1500" dirty="0"/>
              <a:t>=14)</a:t>
            </a:r>
          </a:p>
          <a:p>
            <a:pPr marL="0" indent="0" algn="just">
              <a:spcBef>
                <a:spcPts val="0"/>
              </a:spcBef>
              <a:buNone/>
            </a:pPr>
            <a:r>
              <a:rPr lang="es-CL" sz="1500" dirty="0" err="1"/>
              <a:t>plt.ylabel</a:t>
            </a:r>
            <a:r>
              <a:rPr lang="es-CL" sz="1500" dirty="0"/>
              <a:t>('Varianza acumulada', </a:t>
            </a:r>
            <a:r>
              <a:rPr lang="es-CL" sz="1500" dirty="0" err="1"/>
              <a:t>fontsize</a:t>
            </a:r>
            <a:r>
              <a:rPr lang="es-CL" sz="1500" dirty="0"/>
              <a:t>=14)</a:t>
            </a:r>
          </a:p>
        </p:txBody>
      </p:sp>
      <p:sp>
        <p:nvSpPr>
          <p:cNvPr id="5" name="Marcador de número de diapositiva 4"/>
          <p:cNvSpPr>
            <a:spLocks noGrp="1"/>
          </p:cNvSpPr>
          <p:nvPr>
            <p:ph type="sldNum" sz="quarter" idx="12"/>
          </p:nvPr>
        </p:nvSpPr>
        <p:spPr/>
        <p:txBody>
          <a:bodyPr/>
          <a:lstStyle/>
          <a:p>
            <a:fld id="{ED3C9F24-97CD-894E-963C-61E4D5D33747}" type="slidenum">
              <a:rPr lang="es-ES_tradnl" smtClean="0"/>
              <a:t>127</a:t>
            </a:fld>
            <a:endParaRPr lang="es-ES_tradnl"/>
          </a:p>
        </p:txBody>
      </p:sp>
    </p:spTree>
    <p:extLst>
      <p:ext uri="{BB962C8B-B14F-4D97-AF65-F5344CB8AC3E}">
        <p14:creationId xmlns:p14="http://schemas.microsoft.com/office/powerpoint/2010/main" val="3210434768"/>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Ejemplo 5</a:t>
            </a:r>
            <a:endParaRPr lang="es-CL" dirty="0"/>
          </a:p>
        </p:txBody>
      </p:sp>
      <p:sp>
        <p:nvSpPr>
          <p:cNvPr id="4" name="Marcador de número de diapositiva 3"/>
          <p:cNvSpPr>
            <a:spLocks noGrp="1"/>
          </p:cNvSpPr>
          <p:nvPr>
            <p:ph type="sldNum" sz="quarter" idx="12"/>
          </p:nvPr>
        </p:nvSpPr>
        <p:spPr/>
        <p:txBody>
          <a:bodyPr/>
          <a:lstStyle/>
          <a:p>
            <a:fld id="{ED3C9F24-97CD-894E-963C-61E4D5D33747}" type="slidenum">
              <a:rPr lang="es-ES_tradnl" smtClean="0"/>
              <a:t>128</a:t>
            </a:fld>
            <a:endParaRPr lang="es-ES_tradnl"/>
          </a:p>
        </p:txBody>
      </p:sp>
      <p:pic>
        <p:nvPicPr>
          <p:cNvPr id="5" name="Imagen 4"/>
          <p:cNvPicPr>
            <a:picLocks noChangeAspect="1"/>
          </p:cNvPicPr>
          <p:nvPr/>
        </p:nvPicPr>
        <p:blipFill>
          <a:blip r:embed="rId2"/>
          <a:stretch>
            <a:fillRect/>
          </a:stretch>
        </p:blipFill>
        <p:spPr>
          <a:xfrm>
            <a:off x="2094935" y="1739515"/>
            <a:ext cx="4954129" cy="3378970"/>
          </a:xfrm>
          <a:prstGeom prst="rect">
            <a:avLst/>
          </a:prstGeom>
        </p:spPr>
      </p:pic>
    </p:spTree>
    <p:extLst>
      <p:ext uri="{BB962C8B-B14F-4D97-AF65-F5344CB8AC3E}">
        <p14:creationId xmlns:p14="http://schemas.microsoft.com/office/powerpoint/2010/main" val="1204009725"/>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lstStyle/>
          <a:p>
            <a:r>
              <a:rPr lang="es-CL" dirty="0" smtClean="0"/>
              <a:t>Ejemplo 5</a:t>
            </a:r>
            <a:endParaRPr lang="es-CL" dirty="0"/>
          </a:p>
        </p:txBody>
      </p:sp>
      <p:sp>
        <p:nvSpPr>
          <p:cNvPr id="7" name="Marcador de contenido 6"/>
          <p:cNvSpPr>
            <a:spLocks noGrp="1"/>
          </p:cNvSpPr>
          <p:nvPr>
            <p:ph idx="1"/>
          </p:nvPr>
        </p:nvSpPr>
        <p:spPr/>
        <p:txBody>
          <a:bodyPr>
            <a:normAutofit/>
          </a:bodyPr>
          <a:lstStyle/>
          <a:p>
            <a:pPr marL="0" indent="0" algn="just">
              <a:spcBef>
                <a:spcPts val="0"/>
              </a:spcBef>
              <a:buNone/>
            </a:pPr>
            <a:r>
              <a:rPr lang="es-CL" sz="1400" dirty="0" err="1"/>
              <a:t>Xt</a:t>
            </a:r>
            <a:r>
              <a:rPr lang="es-CL" sz="1400" dirty="0"/>
              <a:t>=</a:t>
            </a:r>
            <a:r>
              <a:rPr lang="es-CL" sz="1400" dirty="0" err="1"/>
              <a:t>pca.transform</a:t>
            </a:r>
            <a:r>
              <a:rPr lang="es-CL" sz="1400" dirty="0"/>
              <a:t>(P)</a:t>
            </a:r>
          </a:p>
          <a:p>
            <a:pPr marL="0" indent="0" algn="just">
              <a:spcBef>
                <a:spcPts val="0"/>
              </a:spcBef>
              <a:buNone/>
            </a:pPr>
            <a:endParaRPr lang="es-CL" sz="1400" dirty="0"/>
          </a:p>
          <a:p>
            <a:pPr marL="0" indent="0" algn="just">
              <a:spcBef>
                <a:spcPts val="0"/>
              </a:spcBef>
              <a:buNone/>
            </a:pPr>
            <a:r>
              <a:rPr lang="es-CL" sz="1400" dirty="0" err="1"/>
              <a:t>fig</a:t>
            </a:r>
            <a:r>
              <a:rPr lang="es-CL" sz="1400" dirty="0"/>
              <a:t> = </a:t>
            </a:r>
            <a:r>
              <a:rPr lang="es-CL" sz="1400" dirty="0" err="1"/>
              <a:t>plt.figure</a:t>
            </a:r>
            <a:r>
              <a:rPr lang="es-CL" sz="1400" dirty="0"/>
              <a:t>(</a:t>
            </a:r>
            <a:r>
              <a:rPr lang="es-CL" sz="1400" dirty="0" err="1"/>
              <a:t>figsize</a:t>
            </a:r>
            <a:r>
              <a:rPr lang="es-CL" sz="1400" dirty="0"/>
              <a:t>=(9,6))</a:t>
            </a:r>
          </a:p>
          <a:p>
            <a:pPr marL="0" indent="0" algn="just">
              <a:spcBef>
                <a:spcPts val="0"/>
              </a:spcBef>
              <a:buNone/>
            </a:pPr>
            <a:r>
              <a:rPr lang="es-CL" sz="1400" dirty="0" err="1"/>
              <a:t>ax</a:t>
            </a:r>
            <a:r>
              <a:rPr lang="es-CL" sz="1400" dirty="0"/>
              <a:t> = </a:t>
            </a:r>
            <a:r>
              <a:rPr lang="es-CL" sz="1400" dirty="0" err="1"/>
              <a:t>fig.add_subplot</a:t>
            </a:r>
            <a:r>
              <a:rPr lang="es-CL" sz="1400" dirty="0"/>
              <a:t>(111, </a:t>
            </a:r>
            <a:r>
              <a:rPr lang="es-CL" sz="1400" dirty="0" err="1"/>
              <a:t>projection</a:t>
            </a:r>
            <a:r>
              <a:rPr lang="es-CL" sz="1400" dirty="0"/>
              <a:t>='3d')</a:t>
            </a:r>
          </a:p>
          <a:p>
            <a:pPr marL="0" indent="0" algn="just">
              <a:spcBef>
                <a:spcPts val="0"/>
              </a:spcBef>
              <a:buNone/>
            </a:pPr>
            <a:r>
              <a:rPr lang="es-CL" sz="1400" dirty="0" err="1"/>
              <a:t>ax.scatter</a:t>
            </a:r>
            <a:r>
              <a:rPr lang="es-CL" sz="1400" dirty="0"/>
              <a:t>(</a:t>
            </a:r>
            <a:r>
              <a:rPr lang="es-CL" sz="1400" dirty="0" err="1"/>
              <a:t>Xt</a:t>
            </a:r>
            <a:r>
              <a:rPr lang="es-CL" sz="1400" dirty="0"/>
              <a:t>[:, 0], </a:t>
            </a:r>
            <a:r>
              <a:rPr lang="es-CL" sz="1400" dirty="0" err="1"/>
              <a:t>Xt</a:t>
            </a:r>
            <a:r>
              <a:rPr lang="es-CL" sz="1400" dirty="0"/>
              <a:t>[:, 1],</a:t>
            </a:r>
            <a:r>
              <a:rPr lang="es-CL" sz="1400" dirty="0" err="1"/>
              <a:t>Xt</a:t>
            </a:r>
            <a:r>
              <a:rPr lang="es-CL" sz="1400" dirty="0"/>
              <a:t>[:, 2])</a:t>
            </a:r>
          </a:p>
          <a:p>
            <a:pPr marL="0" indent="0" algn="just">
              <a:spcBef>
                <a:spcPts val="0"/>
              </a:spcBef>
              <a:buNone/>
            </a:pPr>
            <a:r>
              <a:rPr lang="es-CL" sz="1400" dirty="0" err="1"/>
              <a:t>ax.set_xlabel</a:t>
            </a:r>
            <a:r>
              <a:rPr lang="es-CL" sz="1400" dirty="0"/>
              <a:t>('Parámetro 1', </a:t>
            </a:r>
            <a:r>
              <a:rPr lang="es-CL" sz="1400" dirty="0" err="1"/>
              <a:t>fontsize</a:t>
            </a:r>
            <a:r>
              <a:rPr lang="es-CL" sz="1400" dirty="0"/>
              <a:t>=14)</a:t>
            </a:r>
          </a:p>
          <a:p>
            <a:pPr marL="0" indent="0" algn="just">
              <a:spcBef>
                <a:spcPts val="0"/>
              </a:spcBef>
              <a:buNone/>
            </a:pPr>
            <a:r>
              <a:rPr lang="es-CL" sz="1400" dirty="0" err="1"/>
              <a:t>ax.set_ylabel</a:t>
            </a:r>
            <a:r>
              <a:rPr lang="es-CL" sz="1400" dirty="0"/>
              <a:t>('Parámetro 2', </a:t>
            </a:r>
            <a:r>
              <a:rPr lang="es-CL" sz="1400" dirty="0" err="1"/>
              <a:t>fontsize</a:t>
            </a:r>
            <a:r>
              <a:rPr lang="es-CL" sz="1400" dirty="0"/>
              <a:t>=14)</a:t>
            </a:r>
          </a:p>
          <a:p>
            <a:pPr marL="0" indent="0" algn="just">
              <a:spcBef>
                <a:spcPts val="0"/>
              </a:spcBef>
              <a:buNone/>
            </a:pPr>
            <a:r>
              <a:rPr lang="es-CL" sz="1400" dirty="0" err="1"/>
              <a:t>ax.set_zlabel</a:t>
            </a:r>
            <a:r>
              <a:rPr lang="es-CL" sz="1400" dirty="0"/>
              <a:t>('Parámetro 3', </a:t>
            </a:r>
            <a:r>
              <a:rPr lang="es-CL" sz="1400" dirty="0" err="1"/>
              <a:t>fontsize</a:t>
            </a:r>
            <a:r>
              <a:rPr lang="es-CL" sz="1400" dirty="0"/>
              <a:t>=14)</a:t>
            </a:r>
          </a:p>
          <a:p>
            <a:pPr marL="0" indent="0" algn="just">
              <a:spcBef>
                <a:spcPts val="0"/>
              </a:spcBef>
              <a:buNone/>
            </a:pPr>
            <a:r>
              <a:rPr lang="es-CL" sz="1400" dirty="0" err="1"/>
              <a:t>plt.show</a:t>
            </a:r>
            <a:r>
              <a:rPr lang="es-CL" sz="1400" dirty="0"/>
              <a:t>()</a:t>
            </a:r>
          </a:p>
          <a:p>
            <a:pPr marL="0" indent="0" algn="just">
              <a:spcBef>
                <a:spcPts val="0"/>
              </a:spcBef>
              <a:buNone/>
            </a:pPr>
            <a:endParaRPr lang="es-CL" sz="1400" dirty="0"/>
          </a:p>
          <a:p>
            <a:pPr marL="0" indent="0" algn="just">
              <a:spcBef>
                <a:spcPts val="0"/>
              </a:spcBef>
              <a:buNone/>
            </a:pPr>
            <a:r>
              <a:rPr lang="es-CL" sz="1400" dirty="0" err="1"/>
              <a:t>np.save</a:t>
            </a:r>
            <a:r>
              <a:rPr lang="es-CL" sz="1400" dirty="0"/>
              <a:t>('</a:t>
            </a:r>
            <a:r>
              <a:rPr lang="es-CL" sz="1400" dirty="0" err="1"/>
              <a:t>Xt</a:t>
            </a:r>
            <a:r>
              <a:rPr lang="es-CL" sz="1400" dirty="0"/>
              <a:t>',</a:t>
            </a:r>
            <a:r>
              <a:rPr lang="es-CL" sz="1400" dirty="0" err="1"/>
              <a:t>Xt</a:t>
            </a:r>
            <a:r>
              <a:rPr lang="es-CL" sz="1400" dirty="0"/>
              <a:t>)</a:t>
            </a:r>
          </a:p>
        </p:txBody>
      </p:sp>
      <p:sp>
        <p:nvSpPr>
          <p:cNvPr id="5" name="Marcador de número de diapositiva 4"/>
          <p:cNvSpPr>
            <a:spLocks noGrp="1"/>
          </p:cNvSpPr>
          <p:nvPr>
            <p:ph type="sldNum" sz="quarter" idx="12"/>
          </p:nvPr>
        </p:nvSpPr>
        <p:spPr/>
        <p:txBody>
          <a:bodyPr/>
          <a:lstStyle/>
          <a:p>
            <a:fld id="{ED3C9F24-97CD-894E-963C-61E4D5D33747}" type="slidenum">
              <a:rPr lang="es-ES_tradnl" smtClean="0"/>
              <a:t>129</a:t>
            </a:fld>
            <a:endParaRPr lang="es-ES_tradnl"/>
          </a:p>
        </p:txBody>
      </p:sp>
    </p:spTree>
    <p:extLst>
      <p:ext uri="{BB962C8B-B14F-4D97-AF65-F5344CB8AC3E}">
        <p14:creationId xmlns:p14="http://schemas.microsoft.com/office/powerpoint/2010/main" val="15734174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sz="3200" dirty="0"/>
              <a:t>Tipos de sensores</a:t>
            </a:r>
            <a:endParaRPr lang="es-CL" dirty="0"/>
          </a:p>
        </p:txBody>
      </p:sp>
      <p:sp>
        <p:nvSpPr>
          <p:cNvPr id="3" name="2 Marcador de contenido"/>
          <p:cNvSpPr>
            <a:spLocks noGrp="1"/>
          </p:cNvSpPr>
          <p:nvPr>
            <p:ph idx="1"/>
          </p:nvPr>
        </p:nvSpPr>
        <p:spPr>
          <a:xfrm>
            <a:off x="628650" y="1567702"/>
            <a:ext cx="7886700" cy="4351338"/>
          </a:xfrm>
        </p:spPr>
        <p:txBody>
          <a:bodyPr>
            <a:normAutofit fontScale="92500"/>
          </a:bodyPr>
          <a:lstStyle/>
          <a:p>
            <a:pPr marL="0" indent="0" algn="just">
              <a:buNone/>
            </a:pPr>
            <a:r>
              <a:rPr lang="es-CL" sz="2400" dirty="0"/>
              <a:t>Las consideraciones más relevantes al momento de seleccionar un sensor son:</a:t>
            </a:r>
          </a:p>
          <a:p>
            <a:pPr algn="just"/>
            <a:r>
              <a:rPr lang="es-CL" sz="2400" dirty="0"/>
              <a:t>Desempeño: un set de características metrológicas de los sensores (precisión, linealidad, sensibilidad, etc.).</a:t>
            </a:r>
          </a:p>
          <a:p>
            <a:pPr algn="just"/>
            <a:r>
              <a:rPr lang="es-CL" sz="2400" dirty="0"/>
              <a:t>Confiabilidad: los sensores deben ser seleccionados de manera que no alteren la confiabilidad del sistema monitoreado.</a:t>
            </a:r>
          </a:p>
          <a:p>
            <a:pPr algn="just"/>
            <a:r>
              <a:rPr lang="es-CL" sz="2400" dirty="0"/>
              <a:t>Costo: se deben considerar los costos para que la solución sea competitiva.</a:t>
            </a:r>
          </a:p>
          <a:p>
            <a:pPr algn="just"/>
            <a:r>
              <a:rPr lang="es-CL" sz="2400" dirty="0"/>
              <a:t>Número y posición: el número de sensores depende de cada aplicación (redundancia, cobertura). La posición también es relevante y debe seleccionarse de manera que se puedan medir las variables deseadas.</a:t>
            </a:r>
          </a:p>
          <a:p>
            <a:pPr algn="just"/>
            <a:endParaRPr lang="es-CL" sz="2400" dirty="0"/>
          </a:p>
        </p:txBody>
      </p:sp>
      <p:sp>
        <p:nvSpPr>
          <p:cNvPr id="4" name="3 Marcador de número de diapositiva"/>
          <p:cNvSpPr>
            <a:spLocks noGrp="1"/>
          </p:cNvSpPr>
          <p:nvPr>
            <p:ph type="sldNum" sz="quarter" idx="12"/>
          </p:nvPr>
        </p:nvSpPr>
        <p:spPr/>
        <p:txBody>
          <a:bodyPr/>
          <a:lstStyle/>
          <a:p>
            <a:fld id="{ED3C9F24-97CD-894E-963C-61E4D5D33747}" type="slidenum">
              <a:rPr lang="es-ES_tradnl" smtClean="0"/>
              <a:t>13</a:t>
            </a:fld>
            <a:endParaRPr lang="es-ES_tradnl"/>
          </a:p>
        </p:txBody>
      </p:sp>
    </p:spTree>
    <p:extLst>
      <p:ext uri="{BB962C8B-B14F-4D97-AF65-F5344CB8AC3E}">
        <p14:creationId xmlns:p14="http://schemas.microsoft.com/office/powerpoint/2010/main" val="4049462224"/>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Ejemplo 5</a:t>
            </a:r>
            <a:endParaRPr lang="es-CL" dirty="0"/>
          </a:p>
        </p:txBody>
      </p:sp>
      <p:sp>
        <p:nvSpPr>
          <p:cNvPr id="4" name="Marcador de número de diapositiva 3"/>
          <p:cNvSpPr>
            <a:spLocks noGrp="1"/>
          </p:cNvSpPr>
          <p:nvPr>
            <p:ph type="sldNum" sz="quarter" idx="12"/>
          </p:nvPr>
        </p:nvSpPr>
        <p:spPr/>
        <p:txBody>
          <a:bodyPr/>
          <a:lstStyle/>
          <a:p>
            <a:fld id="{ED3C9F24-97CD-894E-963C-61E4D5D33747}" type="slidenum">
              <a:rPr lang="es-ES_tradnl" smtClean="0"/>
              <a:t>130</a:t>
            </a:fld>
            <a:endParaRPr lang="es-ES_tradnl"/>
          </a:p>
        </p:txBody>
      </p:sp>
      <p:pic>
        <p:nvPicPr>
          <p:cNvPr id="5" name="Imagen 4"/>
          <p:cNvPicPr>
            <a:picLocks noChangeAspect="1"/>
          </p:cNvPicPr>
          <p:nvPr/>
        </p:nvPicPr>
        <p:blipFill>
          <a:blip r:embed="rId2"/>
          <a:stretch>
            <a:fillRect/>
          </a:stretch>
        </p:blipFill>
        <p:spPr>
          <a:xfrm>
            <a:off x="1294653" y="1465990"/>
            <a:ext cx="6554693" cy="4318984"/>
          </a:xfrm>
          <a:prstGeom prst="rect">
            <a:avLst/>
          </a:prstGeom>
        </p:spPr>
      </p:pic>
    </p:spTree>
    <p:extLst>
      <p:ext uri="{BB962C8B-B14F-4D97-AF65-F5344CB8AC3E}">
        <p14:creationId xmlns:p14="http://schemas.microsoft.com/office/powerpoint/2010/main" val="993531038"/>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Ejemplo 5</a:t>
            </a:r>
            <a:endParaRPr lang="es-CL" dirty="0"/>
          </a:p>
        </p:txBody>
      </p:sp>
      <p:sp>
        <p:nvSpPr>
          <p:cNvPr id="3" name="Marcador de contenido 2"/>
          <p:cNvSpPr>
            <a:spLocks noGrp="1"/>
          </p:cNvSpPr>
          <p:nvPr>
            <p:ph idx="1"/>
          </p:nvPr>
        </p:nvSpPr>
        <p:spPr>
          <a:xfrm>
            <a:off x="628650" y="1690689"/>
            <a:ext cx="7886700" cy="4486274"/>
          </a:xfrm>
        </p:spPr>
        <p:txBody>
          <a:bodyPr>
            <a:normAutofit fontScale="62500" lnSpcReduction="20000"/>
          </a:bodyPr>
          <a:lstStyle/>
          <a:p>
            <a:pPr marL="0" indent="0">
              <a:buNone/>
            </a:pPr>
            <a:r>
              <a:rPr lang="es-CL" sz="3400" dirty="0" smtClean="0"/>
              <a:t>Luego implementamos los algoritmos de detección de anomalías:</a:t>
            </a:r>
          </a:p>
          <a:p>
            <a:pPr marL="0" indent="0">
              <a:buNone/>
            </a:pPr>
            <a:endParaRPr lang="es-CL" dirty="0" smtClean="0"/>
          </a:p>
          <a:p>
            <a:pPr marL="0" indent="0">
              <a:spcBef>
                <a:spcPts val="0"/>
              </a:spcBef>
              <a:buNone/>
            </a:pPr>
            <a:r>
              <a:rPr lang="es-CL" sz="2200" dirty="0"/>
              <a:t>#importar </a:t>
            </a:r>
            <a:r>
              <a:rPr lang="es-CL" sz="2200" dirty="0" err="1"/>
              <a:t>librerias</a:t>
            </a:r>
            <a:endParaRPr lang="es-CL" sz="2200" dirty="0"/>
          </a:p>
          <a:p>
            <a:pPr marL="0" indent="0">
              <a:spcBef>
                <a:spcPts val="0"/>
              </a:spcBef>
              <a:buNone/>
            </a:pPr>
            <a:r>
              <a:rPr lang="es-CL" sz="2200" dirty="0" err="1"/>
              <a:t>import</a:t>
            </a:r>
            <a:r>
              <a:rPr lang="es-CL" sz="2200" dirty="0"/>
              <a:t> </a:t>
            </a:r>
            <a:r>
              <a:rPr lang="es-CL" sz="2200" dirty="0" err="1"/>
              <a:t>numpy</a:t>
            </a:r>
            <a:r>
              <a:rPr lang="es-CL" sz="2200" dirty="0"/>
              <a:t> as </a:t>
            </a:r>
            <a:r>
              <a:rPr lang="es-CL" sz="2200" dirty="0" err="1"/>
              <a:t>np</a:t>
            </a:r>
            <a:endParaRPr lang="es-CL" sz="2200" dirty="0"/>
          </a:p>
          <a:p>
            <a:pPr marL="0" indent="0">
              <a:spcBef>
                <a:spcPts val="0"/>
              </a:spcBef>
              <a:buNone/>
            </a:pPr>
            <a:r>
              <a:rPr lang="es-CL" sz="2200" dirty="0" err="1"/>
              <a:t>import</a:t>
            </a:r>
            <a:r>
              <a:rPr lang="es-CL" sz="2200" dirty="0"/>
              <a:t> scipy.io as </a:t>
            </a:r>
            <a:r>
              <a:rPr lang="es-CL" sz="2200" dirty="0" err="1"/>
              <a:t>sio</a:t>
            </a:r>
            <a:endParaRPr lang="es-CL" sz="2200" dirty="0"/>
          </a:p>
          <a:p>
            <a:pPr marL="0" indent="0">
              <a:spcBef>
                <a:spcPts val="0"/>
              </a:spcBef>
              <a:buNone/>
            </a:pPr>
            <a:r>
              <a:rPr lang="es-CL" sz="2200" dirty="0" err="1"/>
              <a:t>import</a:t>
            </a:r>
            <a:r>
              <a:rPr lang="es-CL" sz="2200" dirty="0"/>
              <a:t> </a:t>
            </a:r>
            <a:r>
              <a:rPr lang="es-CL" sz="2200" dirty="0" err="1"/>
              <a:t>matplotlib.pyplot</a:t>
            </a:r>
            <a:r>
              <a:rPr lang="es-CL" sz="2200" dirty="0"/>
              <a:t> as </a:t>
            </a:r>
            <a:r>
              <a:rPr lang="es-CL" sz="2200" dirty="0" err="1"/>
              <a:t>plt</a:t>
            </a:r>
            <a:endParaRPr lang="es-CL" sz="2200" dirty="0"/>
          </a:p>
          <a:p>
            <a:pPr marL="0" indent="0">
              <a:spcBef>
                <a:spcPts val="0"/>
              </a:spcBef>
              <a:buNone/>
            </a:pPr>
            <a:r>
              <a:rPr lang="es-CL" sz="2200" dirty="0" err="1"/>
              <a:t>from</a:t>
            </a:r>
            <a:r>
              <a:rPr lang="es-CL" sz="2200" dirty="0"/>
              <a:t> </a:t>
            </a:r>
            <a:r>
              <a:rPr lang="es-CL" sz="2200" dirty="0" err="1"/>
              <a:t>sklearn.covariance</a:t>
            </a:r>
            <a:r>
              <a:rPr lang="es-CL" sz="2200" dirty="0"/>
              <a:t> </a:t>
            </a:r>
            <a:r>
              <a:rPr lang="es-CL" sz="2200" dirty="0" err="1"/>
              <a:t>import</a:t>
            </a:r>
            <a:r>
              <a:rPr lang="es-CL" sz="2200" dirty="0"/>
              <a:t> </a:t>
            </a:r>
            <a:r>
              <a:rPr lang="es-CL" sz="2200" dirty="0" err="1"/>
              <a:t>EllipticEnvelope</a:t>
            </a:r>
            <a:endParaRPr lang="es-CL" sz="2200" dirty="0"/>
          </a:p>
          <a:p>
            <a:pPr marL="0" indent="0">
              <a:spcBef>
                <a:spcPts val="0"/>
              </a:spcBef>
              <a:buNone/>
            </a:pPr>
            <a:r>
              <a:rPr lang="es-CL" sz="2200" dirty="0" err="1"/>
              <a:t>from</a:t>
            </a:r>
            <a:r>
              <a:rPr lang="es-CL" sz="2200" dirty="0"/>
              <a:t> </a:t>
            </a:r>
            <a:r>
              <a:rPr lang="es-CL" sz="2200" dirty="0" err="1"/>
              <a:t>sklearn.ensemble</a:t>
            </a:r>
            <a:r>
              <a:rPr lang="es-CL" sz="2200" dirty="0"/>
              <a:t> </a:t>
            </a:r>
            <a:r>
              <a:rPr lang="es-CL" sz="2200" dirty="0" err="1"/>
              <a:t>import</a:t>
            </a:r>
            <a:r>
              <a:rPr lang="es-CL" sz="2200" dirty="0"/>
              <a:t> </a:t>
            </a:r>
            <a:r>
              <a:rPr lang="es-CL" sz="2200" dirty="0" err="1"/>
              <a:t>IsolationForest</a:t>
            </a:r>
            <a:endParaRPr lang="es-CL" sz="2200" dirty="0"/>
          </a:p>
          <a:p>
            <a:pPr marL="0" indent="0">
              <a:spcBef>
                <a:spcPts val="0"/>
              </a:spcBef>
              <a:buNone/>
            </a:pPr>
            <a:r>
              <a:rPr lang="es-CL" sz="2200" dirty="0" err="1"/>
              <a:t>from</a:t>
            </a:r>
            <a:r>
              <a:rPr lang="es-CL" sz="2200" dirty="0"/>
              <a:t> </a:t>
            </a:r>
            <a:r>
              <a:rPr lang="es-CL" sz="2200" dirty="0" err="1"/>
              <a:t>sklearn.neighbors</a:t>
            </a:r>
            <a:r>
              <a:rPr lang="es-CL" sz="2200" dirty="0"/>
              <a:t> </a:t>
            </a:r>
            <a:r>
              <a:rPr lang="es-CL" sz="2200" dirty="0" err="1"/>
              <a:t>import</a:t>
            </a:r>
            <a:r>
              <a:rPr lang="es-CL" sz="2200" dirty="0"/>
              <a:t> </a:t>
            </a:r>
            <a:r>
              <a:rPr lang="es-CL" sz="2200" dirty="0" err="1"/>
              <a:t>LocalOutlierFactor</a:t>
            </a:r>
            <a:endParaRPr lang="es-CL" sz="2200" dirty="0"/>
          </a:p>
          <a:p>
            <a:pPr marL="0" indent="0">
              <a:spcBef>
                <a:spcPts val="0"/>
              </a:spcBef>
              <a:buNone/>
            </a:pPr>
            <a:r>
              <a:rPr lang="es-CL" sz="2200" dirty="0" err="1"/>
              <a:t>from</a:t>
            </a:r>
            <a:r>
              <a:rPr lang="es-CL" sz="2200" dirty="0"/>
              <a:t> </a:t>
            </a:r>
            <a:r>
              <a:rPr lang="es-CL" sz="2200" dirty="0" err="1"/>
              <a:t>sklearn</a:t>
            </a:r>
            <a:r>
              <a:rPr lang="es-CL" sz="2200" dirty="0"/>
              <a:t> </a:t>
            </a:r>
            <a:r>
              <a:rPr lang="es-CL" sz="2200" dirty="0" err="1"/>
              <a:t>import</a:t>
            </a:r>
            <a:r>
              <a:rPr lang="es-CL" sz="2200" dirty="0"/>
              <a:t> </a:t>
            </a:r>
            <a:r>
              <a:rPr lang="es-CL" sz="2200" dirty="0" err="1"/>
              <a:t>svm</a:t>
            </a:r>
            <a:endParaRPr lang="es-CL" sz="2200" dirty="0"/>
          </a:p>
          <a:p>
            <a:pPr marL="0" indent="0">
              <a:spcBef>
                <a:spcPts val="0"/>
              </a:spcBef>
              <a:buNone/>
            </a:pPr>
            <a:r>
              <a:rPr lang="es-CL" sz="2200" dirty="0" err="1"/>
              <a:t>from</a:t>
            </a:r>
            <a:r>
              <a:rPr lang="es-CL" sz="2200" dirty="0"/>
              <a:t> </a:t>
            </a:r>
            <a:r>
              <a:rPr lang="es-CL" sz="2200" dirty="0" err="1"/>
              <a:t>sklearn.metrics</a:t>
            </a:r>
            <a:r>
              <a:rPr lang="es-CL" sz="2200" dirty="0"/>
              <a:t> </a:t>
            </a:r>
            <a:r>
              <a:rPr lang="es-CL" sz="2200" dirty="0" err="1"/>
              <a:t>import</a:t>
            </a:r>
            <a:r>
              <a:rPr lang="es-CL" sz="2200" dirty="0"/>
              <a:t> </a:t>
            </a:r>
            <a:r>
              <a:rPr lang="es-CL" sz="2200" dirty="0" err="1"/>
              <a:t>precision_score</a:t>
            </a:r>
            <a:r>
              <a:rPr lang="es-CL" sz="2200" dirty="0"/>
              <a:t>, </a:t>
            </a:r>
            <a:r>
              <a:rPr lang="es-CL" sz="2200" dirty="0" err="1"/>
              <a:t>accuracy_score</a:t>
            </a:r>
            <a:r>
              <a:rPr lang="es-CL" sz="2200" dirty="0"/>
              <a:t>, </a:t>
            </a:r>
            <a:r>
              <a:rPr lang="es-CL" sz="2200" dirty="0" err="1"/>
              <a:t>recall_score</a:t>
            </a:r>
            <a:r>
              <a:rPr lang="es-CL" sz="2200" dirty="0"/>
              <a:t>, f1_score, </a:t>
            </a:r>
            <a:r>
              <a:rPr lang="es-CL" sz="2200" dirty="0" err="1"/>
              <a:t>confusion_matrix</a:t>
            </a:r>
            <a:endParaRPr lang="es-CL" sz="2200" dirty="0"/>
          </a:p>
          <a:p>
            <a:pPr marL="0" indent="0">
              <a:spcBef>
                <a:spcPts val="0"/>
              </a:spcBef>
              <a:buNone/>
            </a:pPr>
            <a:endParaRPr lang="es-CL" sz="2200" dirty="0"/>
          </a:p>
          <a:p>
            <a:pPr marL="0" indent="0">
              <a:spcBef>
                <a:spcPts val="0"/>
              </a:spcBef>
              <a:buNone/>
            </a:pPr>
            <a:r>
              <a:rPr lang="es-CL" sz="2200" dirty="0"/>
              <a:t>#Leer datos</a:t>
            </a:r>
          </a:p>
          <a:p>
            <a:pPr marL="0" indent="0">
              <a:spcBef>
                <a:spcPts val="0"/>
              </a:spcBef>
              <a:buNone/>
            </a:pPr>
            <a:r>
              <a:rPr lang="es-CL" sz="2200" dirty="0" err="1"/>
              <a:t>Xt</a:t>
            </a:r>
            <a:r>
              <a:rPr lang="es-CL" sz="2200" dirty="0"/>
              <a:t>=</a:t>
            </a:r>
            <a:r>
              <a:rPr lang="es-CL" sz="2200" dirty="0" err="1"/>
              <a:t>np.load</a:t>
            </a:r>
            <a:r>
              <a:rPr lang="es-CL" sz="2200" dirty="0"/>
              <a:t>('</a:t>
            </a:r>
            <a:r>
              <a:rPr lang="es-CL" sz="2200" dirty="0" err="1"/>
              <a:t>Xt.npy</a:t>
            </a:r>
            <a:r>
              <a:rPr lang="es-CL" sz="2200" dirty="0"/>
              <a:t>')</a:t>
            </a:r>
          </a:p>
          <a:p>
            <a:pPr marL="0" indent="0">
              <a:spcBef>
                <a:spcPts val="0"/>
              </a:spcBef>
              <a:buNone/>
            </a:pPr>
            <a:r>
              <a:rPr lang="es-CL" sz="2200" dirty="0"/>
              <a:t>Datos=</a:t>
            </a:r>
            <a:r>
              <a:rPr lang="es-CL" sz="2200" dirty="0" err="1"/>
              <a:t>Xt</a:t>
            </a:r>
            <a:endParaRPr lang="es-CL" sz="2200" dirty="0"/>
          </a:p>
          <a:p>
            <a:pPr marL="0" indent="0">
              <a:spcBef>
                <a:spcPts val="0"/>
              </a:spcBef>
              <a:buNone/>
            </a:pPr>
            <a:endParaRPr lang="es-CL" sz="2200" dirty="0"/>
          </a:p>
          <a:p>
            <a:pPr marL="0" indent="0">
              <a:spcBef>
                <a:spcPts val="0"/>
              </a:spcBef>
              <a:buNone/>
            </a:pPr>
            <a:r>
              <a:rPr lang="es-CL" sz="2200" dirty="0" err="1"/>
              <a:t>Label</a:t>
            </a:r>
            <a:r>
              <a:rPr lang="es-CL" sz="2200" dirty="0"/>
              <a:t>=</a:t>
            </a:r>
            <a:r>
              <a:rPr lang="es-CL" sz="2200" dirty="0" err="1"/>
              <a:t>sio.loadmat</a:t>
            </a:r>
            <a:r>
              <a:rPr lang="es-CL" sz="2200" dirty="0"/>
              <a:t>('</a:t>
            </a:r>
            <a:r>
              <a:rPr lang="es-CL" sz="2200" dirty="0" err="1"/>
              <a:t>labelA.mat</a:t>
            </a:r>
            <a:r>
              <a:rPr lang="es-CL" sz="2200" dirty="0"/>
              <a:t>') #</a:t>
            </a:r>
            <a:r>
              <a:rPr lang="es-CL" sz="2200" dirty="0" err="1"/>
              <a:t>Healthy</a:t>
            </a:r>
            <a:endParaRPr lang="es-CL" sz="2200" dirty="0"/>
          </a:p>
          <a:p>
            <a:pPr marL="0" indent="0">
              <a:spcBef>
                <a:spcPts val="0"/>
              </a:spcBef>
              <a:buNone/>
            </a:pPr>
            <a:r>
              <a:rPr lang="es-CL" sz="2200" dirty="0" err="1"/>
              <a:t>Yt</a:t>
            </a:r>
            <a:r>
              <a:rPr lang="es-CL" sz="2200" dirty="0"/>
              <a:t>=</a:t>
            </a:r>
            <a:r>
              <a:rPr lang="es-CL" sz="2200" dirty="0" err="1"/>
              <a:t>Label</a:t>
            </a:r>
            <a:r>
              <a:rPr lang="es-CL" sz="2200" dirty="0"/>
              <a:t>['</a:t>
            </a:r>
            <a:r>
              <a:rPr lang="es-CL" sz="2200" dirty="0" err="1"/>
              <a:t>labelA</a:t>
            </a:r>
            <a:r>
              <a:rPr lang="es-CL" sz="2200" dirty="0"/>
              <a:t>']</a:t>
            </a:r>
          </a:p>
          <a:p>
            <a:pPr marL="0" indent="0">
              <a:spcBef>
                <a:spcPts val="0"/>
              </a:spcBef>
              <a:buNone/>
            </a:pPr>
            <a:endParaRPr lang="es-CL" sz="2200" dirty="0"/>
          </a:p>
          <a:p>
            <a:pPr marL="0" indent="0">
              <a:spcBef>
                <a:spcPts val="0"/>
              </a:spcBef>
              <a:buNone/>
            </a:pPr>
            <a:endParaRPr lang="es-CL" sz="2200" dirty="0"/>
          </a:p>
          <a:p>
            <a:pPr marL="0" indent="0">
              <a:spcBef>
                <a:spcPts val="0"/>
              </a:spcBef>
              <a:buNone/>
            </a:pPr>
            <a:r>
              <a:rPr lang="es-CL" sz="2200" dirty="0" err="1"/>
              <a:t>outlier_frac</a:t>
            </a:r>
            <a:r>
              <a:rPr lang="es-CL" sz="2200" dirty="0"/>
              <a:t>=0.1 #fracción de valores </a:t>
            </a:r>
            <a:r>
              <a:rPr lang="es-CL" sz="2200" dirty="0" err="1"/>
              <a:t>anomalos</a:t>
            </a:r>
            <a:r>
              <a:rPr lang="es-CL" sz="2200" dirty="0"/>
              <a:t>, valor por defecto es 0.1</a:t>
            </a:r>
          </a:p>
          <a:p>
            <a:pPr marL="0" indent="0">
              <a:spcBef>
                <a:spcPts val="0"/>
              </a:spcBef>
              <a:buNone/>
            </a:pPr>
            <a:r>
              <a:rPr lang="es-CL" sz="2200" dirty="0" err="1"/>
              <a:t>Model</a:t>
            </a:r>
            <a:r>
              <a:rPr lang="es-CL" sz="2200" dirty="0"/>
              <a:t>= </a:t>
            </a:r>
            <a:r>
              <a:rPr lang="es-CL" sz="2200" dirty="0" err="1"/>
              <a:t>EllipticEnvelope</a:t>
            </a:r>
            <a:r>
              <a:rPr lang="es-CL" sz="2200" dirty="0"/>
              <a:t>(</a:t>
            </a:r>
            <a:r>
              <a:rPr lang="es-CL" sz="2200" dirty="0" err="1"/>
              <a:t>contamination</a:t>
            </a:r>
            <a:r>
              <a:rPr lang="es-CL" sz="2200" dirty="0"/>
              <a:t>=</a:t>
            </a:r>
            <a:r>
              <a:rPr lang="es-CL" sz="2200" dirty="0" err="1"/>
              <a:t>outlier_frac</a:t>
            </a:r>
            <a:r>
              <a:rPr lang="es-CL" sz="2200" dirty="0"/>
              <a:t>)</a:t>
            </a:r>
          </a:p>
          <a:p>
            <a:pPr marL="0" indent="0">
              <a:spcBef>
                <a:spcPts val="0"/>
              </a:spcBef>
              <a:buNone/>
            </a:pPr>
            <a:r>
              <a:rPr lang="es-CL" sz="2200" dirty="0"/>
              <a:t># </a:t>
            </a:r>
            <a:r>
              <a:rPr lang="es-CL" sz="2200" dirty="0" err="1"/>
              <a:t>Model</a:t>
            </a:r>
            <a:r>
              <a:rPr lang="es-CL" sz="2200" dirty="0"/>
              <a:t>=</a:t>
            </a:r>
            <a:r>
              <a:rPr lang="es-CL" sz="2200" dirty="0" err="1"/>
              <a:t>IsolationForest</a:t>
            </a:r>
            <a:r>
              <a:rPr lang="es-CL" sz="2200" dirty="0"/>
              <a:t>(</a:t>
            </a:r>
            <a:r>
              <a:rPr lang="es-CL" sz="2200" dirty="0" err="1"/>
              <a:t>n_estimators</a:t>
            </a:r>
            <a:r>
              <a:rPr lang="es-CL" sz="2200" dirty="0"/>
              <a:t>=100, </a:t>
            </a:r>
            <a:r>
              <a:rPr lang="es-CL" sz="2200" dirty="0" err="1"/>
              <a:t>max_samples</a:t>
            </a:r>
            <a:r>
              <a:rPr lang="es-CL" sz="2200" dirty="0"/>
              <a:t>='auto', </a:t>
            </a:r>
            <a:r>
              <a:rPr lang="es-CL" sz="2200" dirty="0" err="1"/>
              <a:t>contamination</a:t>
            </a:r>
            <a:r>
              <a:rPr lang="es-CL" sz="2200" dirty="0"/>
              <a:t>=</a:t>
            </a:r>
            <a:r>
              <a:rPr lang="es-CL" sz="2200" dirty="0" err="1"/>
              <a:t>outlier_frac</a:t>
            </a:r>
            <a:r>
              <a:rPr lang="es-CL" sz="2200" dirty="0"/>
              <a:t>)</a:t>
            </a:r>
          </a:p>
          <a:p>
            <a:pPr marL="0" indent="0">
              <a:spcBef>
                <a:spcPts val="0"/>
              </a:spcBef>
              <a:buNone/>
            </a:pPr>
            <a:r>
              <a:rPr lang="es-CL" sz="2200" dirty="0"/>
              <a:t># </a:t>
            </a:r>
            <a:r>
              <a:rPr lang="es-CL" sz="2200" dirty="0" err="1"/>
              <a:t>Model</a:t>
            </a:r>
            <a:r>
              <a:rPr lang="es-CL" sz="2200" dirty="0"/>
              <a:t> = </a:t>
            </a:r>
            <a:r>
              <a:rPr lang="es-CL" sz="2200" dirty="0" err="1"/>
              <a:t>LocalOutlierFactor</a:t>
            </a:r>
            <a:r>
              <a:rPr lang="es-CL" sz="2200" dirty="0"/>
              <a:t>(</a:t>
            </a:r>
            <a:r>
              <a:rPr lang="es-CL" sz="2200" dirty="0" err="1"/>
              <a:t>n_neighbors</a:t>
            </a:r>
            <a:r>
              <a:rPr lang="es-CL" sz="2200" dirty="0"/>
              <a:t>=20, </a:t>
            </a:r>
            <a:r>
              <a:rPr lang="es-CL" sz="2200" dirty="0" err="1"/>
              <a:t>contamination</a:t>
            </a:r>
            <a:r>
              <a:rPr lang="es-CL" sz="2200" dirty="0"/>
              <a:t>=</a:t>
            </a:r>
            <a:r>
              <a:rPr lang="es-CL" sz="2200" dirty="0" err="1"/>
              <a:t>outlier_frac</a:t>
            </a:r>
            <a:r>
              <a:rPr lang="es-CL" sz="2200" dirty="0"/>
              <a:t>)</a:t>
            </a:r>
          </a:p>
          <a:p>
            <a:pPr marL="0" indent="0">
              <a:spcBef>
                <a:spcPts val="0"/>
              </a:spcBef>
              <a:buNone/>
            </a:pPr>
            <a:r>
              <a:rPr lang="es-CL" sz="2200" dirty="0"/>
              <a:t># </a:t>
            </a:r>
            <a:r>
              <a:rPr lang="es-CL" sz="2200" dirty="0" err="1"/>
              <a:t>Model</a:t>
            </a:r>
            <a:r>
              <a:rPr lang="es-CL" sz="2200" dirty="0"/>
              <a:t> = </a:t>
            </a:r>
            <a:r>
              <a:rPr lang="es-CL" sz="2200" dirty="0" err="1"/>
              <a:t>svm.OneClassSVM</a:t>
            </a:r>
            <a:r>
              <a:rPr lang="es-CL" sz="2200" dirty="0"/>
              <a:t>(</a:t>
            </a:r>
            <a:r>
              <a:rPr lang="es-CL" sz="2200" dirty="0" err="1"/>
              <a:t>nu</a:t>
            </a:r>
            <a:r>
              <a:rPr lang="es-CL" sz="2200" dirty="0"/>
              <a:t>=0.4, </a:t>
            </a:r>
            <a:r>
              <a:rPr lang="es-CL" sz="2200" dirty="0" err="1"/>
              <a:t>kernel</a:t>
            </a:r>
            <a:r>
              <a:rPr lang="es-CL" sz="2200" dirty="0"/>
              <a:t>="</a:t>
            </a:r>
            <a:r>
              <a:rPr lang="es-CL" sz="2200" dirty="0" err="1"/>
              <a:t>rbf</a:t>
            </a:r>
            <a:r>
              <a:rPr lang="es-CL" sz="2200" dirty="0"/>
              <a:t>", gamma='auto')</a:t>
            </a:r>
          </a:p>
          <a:p>
            <a:pPr marL="0" indent="0">
              <a:spcBef>
                <a:spcPts val="0"/>
              </a:spcBef>
              <a:buNone/>
            </a:pPr>
            <a:r>
              <a:rPr lang="es-CL" sz="2200" dirty="0" err="1"/>
              <a:t>Yp</a:t>
            </a:r>
            <a:r>
              <a:rPr lang="es-CL" sz="2200" dirty="0"/>
              <a:t>=</a:t>
            </a:r>
            <a:r>
              <a:rPr lang="es-CL" sz="2200" dirty="0" err="1"/>
              <a:t>Model.fit_predict</a:t>
            </a:r>
            <a:r>
              <a:rPr lang="es-CL" sz="2200" dirty="0"/>
              <a:t>(Datos)</a:t>
            </a:r>
          </a:p>
        </p:txBody>
      </p:sp>
      <p:sp>
        <p:nvSpPr>
          <p:cNvPr id="4" name="Marcador de número de diapositiva 3"/>
          <p:cNvSpPr>
            <a:spLocks noGrp="1"/>
          </p:cNvSpPr>
          <p:nvPr>
            <p:ph type="sldNum" sz="quarter" idx="12"/>
          </p:nvPr>
        </p:nvSpPr>
        <p:spPr/>
        <p:txBody>
          <a:bodyPr/>
          <a:lstStyle/>
          <a:p>
            <a:fld id="{ED3C9F24-97CD-894E-963C-61E4D5D33747}" type="slidenum">
              <a:rPr lang="es-ES_tradnl" smtClean="0"/>
              <a:t>131</a:t>
            </a:fld>
            <a:endParaRPr lang="es-ES_tradnl"/>
          </a:p>
        </p:txBody>
      </p:sp>
    </p:spTree>
    <p:extLst>
      <p:ext uri="{BB962C8B-B14F-4D97-AF65-F5344CB8AC3E}">
        <p14:creationId xmlns:p14="http://schemas.microsoft.com/office/powerpoint/2010/main" val="1310002542"/>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lstStyle/>
          <a:p>
            <a:r>
              <a:rPr lang="es-CL" dirty="0" smtClean="0"/>
              <a:t>Ejemplo 5</a:t>
            </a:r>
            <a:endParaRPr lang="es-CL" dirty="0"/>
          </a:p>
        </p:txBody>
      </p:sp>
      <p:sp>
        <p:nvSpPr>
          <p:cNvPr id="7" name="Marcador de contenido 6"/>
          <p:cNvSpPr>
            <a:spLocks noGrp="1"/>
          </p:cNvSpPr>
          <p:nvPr>
            <p:ph idx="1"/>
          </p:nvPr>
        </p:nvSpPr>
        <p:spPr>
          <a:xfrm>
            <a:off x="628650" y="1481177"/>
            <a:ext cx="7886700" cy="4695786"/>
          </a:xfrm>
        </p:spPr>
        <p:txBody>
          <a:bodyPr>
            <a:noAutofit/>
          </a:bodyPr>
          <a:lstStyle/>
          <a:p>
            <a:pPr marL="0" indent="0" algn="just">
              <a:spcBef>
                <a:spcPts val="0"/>
              </a:spcBef>
              <a:buNone/>
            </a:pPr>
            <a:r>
              <a:rPr lang="es-CL" sz="1400" dirty="0"/>
              <a:t>Yp=</a:t>
            </a:r>
            <a:r>
              <a:rPr lang="es-CL" sz="1400" dirty="0" err="1"/>
              <a:t>np.where</a:t>
            </a:r>
            <a:r>
              <a:rPr lang="es-CL" sz="1400" dirty="0"/>
              <a:t>(Yp==1, 0, Yp)</a:t>
            </a:r>
          </a:p>
          <a:p>
            <a:pPr marL="0" indent="0" algn="just">
              <a:spcBef>
                <a:spcPts val="0"/>
              </a:spcBef>
              <a:buNone/>
            </a:pPr>
            <a:r>
              <a:rPr lang="es-CL" sz="1400" dirty="0"/>
              <a:t>Yp=</a:t>
            </a:r>
            <a:r>
              <a:rPr lang="es-CL" sz="1400" dirty="0" err="1"/>
              <a:t>np.where</a:t>
            </a:r>
            <a:r>
              <a:rPr lang="es-CL" sz="1400" dirty="0"/>
              <a:t>(Yp==-1, 1, Yp)</a:t>
            </a:r>
          </a:p>
          <a:p>
            <a:pPr marL="0" indent="0" algn="just">
              <a:spcBef>
                <a:spcPts val="0"/>
              </a:spcBef>
              <a:buNone/>
            </a:pPr>
            <a:endParaRPr lang="es-CL" sz="1400" dirty="0"/>
          </a:p>
          <a:p>
            <a:pPr marL="0" indent="0" algn="just">
              <a:spcBef>
                <a:spcPts val="0"/>
              </a:spcBef>
              <a:buNone/>
            </a:pPr>
            <a:r>
              <a:rPr lang="es-CL" sz="1400" dirty="0"/>
              <a:t>Xp0=Datos[</a:t>
            </a:r>
            <a:r>
              <a:rPr lang="es-CL" sz="1400" dirty="0" err="1"/>
              <a:t>np.where</a:t>
            </a:r>
            <a:r>
              <a:rPr lang="es-CL" sz="1400" dirty="0"/>
              <a:t>(</a:t>
            </a:r>
            <a:r>
              <a:rPr lang="es-CL" sz="1400" dirty="0" err="1"/>
              <a:t>Yp</a:t>
            </a:r>
            <a:r>
              <a:rPr lang="es-CL" sz="1400" dirty="0"/>
              <a:t> == 0)[0],:]      </a:t>
            </a:r>
          </a:p>
          <a:p>
            <a:pPr marL="0" indent="0" algn="just">
              <a:spcBef>
                <a:spcPts val="0"/>
              </a:spcBef>
              <a:buNone/>
            </a:pPr>
            <a:r>
              <a:rPr lang="es-CL" sz="1400" dirty="0"/>
              <a:t>Xp1=Datos[</a:t>
            </a:r>
            <a:r>
              <a:rPr lang="es-CL" sz="1400" dirty="0" err="1"/>
              <a:t>np.where</a:t>
            </a:r>
            <a:r>
              <a:rPr lang="es-CL" sz="1400" dirty="0"/>
              <a:t>(</a:t>
            </a:r>
            <a:r>
              <a:rPr lang="es-CL" sz="1400" dirty="0" err="1"/>
              <a:t>Yp</a:t>
            </a:r>
            <a:r>
              <a:rPr lang="es-CL" sz="1400" dirty="0"/>
              <a:t> == 1)[0],:]</a:t>
            </a:r>
          </a:p>
          <a:p>
            <a:pPr marL="0" indent="0" algn="just">
              <a:spcBef>
                <a:spcPts val="0"/>
              </a:spcBef>
              <a:buNone/>
            </a:pPr>
            <a:r>
              <a:rPr lang="es-CL" sz="1400" dirty="0"/>
              <a:t>         </a:t>
            </a:r>
          </a:p>
          <a:p>
            <a:pPr marL="0" indent="0" algn="just">
              <a:spcBef>
                <a:spcPts val="0"/>
              </a:spcBef>
              <a:buNone/>
            </a:pPr>
            <a:r>
              <a:rPr lang="es-CL" sz="1400" dirty="0"/>
              <a:t>Xt0=Datos[</a:t>
            </a:r>
            <a:r>
              <a:rPr lang="es-CL" sz="1400" dirty="0" err="1"/>
              <a:t>np.where</a:t>
            </a:r>
            <a:r>
              <a:rPr lang="es-CL" sz="1400" dirty="0"/>
              <a:t>(</a:t>
            </a:r>
            <a:r>
              <a:rPr lang="es-CL" sz="1400" dirty="0" err="1"/>
              <a:t>Yt</a:t>
            </a:r>
            <a:r>
              <a:rPr lang="es-CL" sz="1400" dirty="0"/>
              <a:t> == 0)[0],:]      </a:t>
            </a:r>
          </a:p>
          <a:p>
            <a:pPr marL="0" indent="0" algn="just">
              <a:spcBef>
                <a:spcPts val="0"/>
              </a:spcBef>
              <a:buNone/>
            </a:pPr>
            <a:r>
              <a:rPr lang="es-CL" sz="1400" dirty="0"/>
              <a:t>Xt1=Datos[</a:t>
            </a:r>
            <a:r>
              <a:rPr lang="es-CL" sz="1400" dirty="0" err="1"/>
              <a:t>np.where</a:t>
            </a:r>
            <a:r>
              <a:rPr lang="es-CL" sz="1400" dirty="0"/>
              <a:t>(</a:t>
            </a:r>
            <a:r>
              <a:rPr lang="es-CL" sz="1400" dirty="0" err="1"/>
              <a:t>Yt</a:t>
            </a:r>
            <a:r>
              <a:rPr lang="es-CL" sz="1400" dirty="0"/>
              <a:t> == 1)[0],:]</a:t>
            </a:r>
          </a:p>
          <a:p>
            <a:pPr marL="0" indent="0" algn="just">
              <a:spcBef>
                <a:spcPts val="0"/>
              </a:spcBef>
              <a:buNone/>
            </a:pPr>
            <a:endParaRPr lang="es-CL" sz="1400" dirty="0"/>
          </a:p>
          <a:p>
            <a:pPr marL="0" indent="0" algn="just">
              <a:spcBef>
                <a:spcPts val="0"/>
              </a:spcBef>
              <a:buNone/>
            </a:pPr>
            <a:r>
              <a:rPr lang="es-CL" sz="1400" dirty="0"/>
              <a:t>       </a:t>
            </a:r>
          </a:p>
          <a:p>
            <a:pPr marL="0" indent="0" algn="just">
              <a:spcBef>
                <a:spcPts val="0"/>
              </a:spcBef>
              <a:buNone/>
            </a:pPr>
            <a:r>
              <a:rPr lang="es-CL" sz="1400" dirty="0" err="1"/>
              <a:t>fig</a:t>
            </a:r>
            <a:r>
              <a:rPr lang="es-CL" sz="1400" dirty="0"/>
              <a:t> = </a:t>
            </a:r>
            <a:r>
              <a:rPr lang="es-CL" sz="1400" dirty="0" err="1"/>
              <a:t>plt.figure</a:t>
            </a:r>
            <a:r>
              <a:rPr lang="es-CL" sz="1400" dirty="0"/>
              <a:t>(</a:t>
            </a:r>
            <a:r>
              <a:rPr lang="es-CL" sz="1400" dirty="0" err="1"/>
              <a:t>figsize</a:t>
            </a:r>
            <a:r>
              <a:rPr lang="es-CL" sz="1400" dirty="0"/>
              <a:t>=(9,6))</a:t>
            </a:r>
          </a:p>
          <a:p>
            <a:pPr marL="0" indent="0" algn="just">
              <a:spcBef>
                <a:spcPts val="0"/>
              </a:spcBef>
              <a:buNone/>
            </a:pPr>
            <a:r>
              <a:rPr lang="es-CL" sz="1400" dirty="0" err="1"/>
              <a:t>ax</a:t>
            </a:r>
            <a:r>
              <a:rPr lang="es-CL" sz="1400" dirty="0"/>
              <a:t> = </a:t>
            </a:r>
            <a:r>
              <a:rPr lang="es-CL" sz="1400" dirty="0" err="1"/>
              <a:t>fig.add_subplot</a:t>
            </a:r>
            <a:r>
              <a:rPr lang="es-CL" sz="1400" dirty="0"/>
              <a:t>(111, </a:t>
            </a:r>
            <a:r>
              <a:rPr lang="es-CL" sz="1400" dirty="0" err="1"/>
              <a:t>projection</a:t>
            </a:r>
            <a:r>
              <a:rPr lang="es-CL" sz="1400" dirty="0"/>
              <a:t>='3d')</a:t>
            </a:r>
          </a:p>
          <a:p>
            <a:pPr marL="0" indent="0" algn="just">
              <a:spcBef>
                <a:spcPts val="0"/>
              </a:spcBef>
              <a:buNone/>
            </a:pPr>
            <a:r>
              <a:rPr lang="es-CL" sz="1400" dirty="0" err="1"/>
              <a:t>ax.scatter</a:t>
            </a:r>
            <a:r>
              <a:rPr lang="es-CL" sz="1400" dirty="0"/>
              <a:t>(Xp0[:, 0], Xp0[:, 1], Xp0[:, 2])</a:t>
            </a:r>
          </a:p>
          <a:p>
            <a:pPr marL="0" indent="0" algn="just">
              <a:spcBef>
                <a:spcPts val="0"/>
              </a:spcBef>
              <a:buNone/>
            </a:pPr>
            <a:r>
              <a:rPr lang="es-CL" sz="1400" dirty="0" err="1"/>
              <a:t>ax.scatter</a:t>
            </a:r>
            <a:r>
              <a:rPr lang="es-CL" sz="1400" dirty="0"/>
              <a:t>(Xp1[:, 0], Xp1[:, 1], Xp1[:, 2])</a:t>
            </a:r>
          </a:p>
          <a:p>
            <a:pPr marL="0" indent="0" algn="just">
              <a:spcBef>
                <a:spcPts val="0"/>
              </a:spcBef>
              <a:buNone/>
            </a:pPr>
            <a:r>
              <a:rPr lang="es-CL" sz="1400" dirty="0" err="1"/>
              <a:t>ax.set_xlabel</a:t>
            </a:r>
            <a:r>
              <a:rPr lang="es-CL" sz="1400" dirty="0"/>
              <a:t>('Parámetro 1', </a:t>
            </a:r>
            <a:r>
              <a:rPr lang="es-CL" sz="1400" dirty="0" err="1"/>
              <a:t>fontsize</a:t>
            </a:r>
            <a:r>
              <a:rPr lang="es-CL" sz="1400" dirty="0"/>
              <a:t>=14)</a:t>
            </a:r>
          </a:p>
          <a:p>
            <a:pPr marL="0" indent="0" algn="just">
              <a:spcBef>
                <a:spcPts val="0"/>
              </a:spcBef>
              <a:buNone/>
            </a:pPr>
            <a:r>
              <a:rPr lang="es-CL" sz="1400" dirty="0" err="1"/>
              <a:t>ax.set_ylabel</a:t>
            </a:r>
            <a:r>
              <a:rPr lang="es-CL" sz="1400" dirty="0"/>
              <a:t>('Parámetro 2', </a:t>
            </a:r>
            <a:r>
              <a:rPr lang="es-CL" sz="1400" dirty="0" err="1"/>
              <a:t>fontsize</a:t>
            </a:r>
            <a:r>
              <a:rPr lang="es-CL" sz="1400" dirty="0"/>
              <a:t>=14)</a:t>
            </a:r>
          </a:p>
          <a:p>
            <a:pPr marL="0" indent="0" algn="just">
              <a:spcBef>
                <a:spcPts val="0"/>
              </a:spcBef>
              <a:buNone/>
            </a:pPr>
            <a:r>
              <a:rPr lang="es-CL" sz="1400" dirty="0" err="1"/>
              <a:t>ax.set_zlabel</a:t>
            </a:r>
            <a:r>
              <a:rPr lang="es-CL" sz="1400" dirty="0"/>
              <a:t>('Parámetro 3', </a:t>
            </a:r>
            <a:r>
              <a:rPr lang="es-CL" sz="1400" dirty="0" err="1"/>
              <a:t>fontsize</a:t>
            </a:r>
            <a:r>
              <a:rPr lang="es-CL" sz="1400" dirty="0"/>
              <a:t>=14)</a:t>
            </a:r>
          </a:p>
          <a:p>
            <a:pPr marL="0" indent="0" algn="just">
              <a:spcBef>
                <a:spcPts val="0"/>
              </a:spcBef>
              <a:buNone/>
            </a:pPr>
            <a:r>
              <a:rPr lang="es-CL" sz="1400" dirty="0" err="1"/>
              <a:t>plt.legend</a:t>
            </a:r>
            <a:r>
              <a:rPr lang="es-CL" sz="1400" dirty="0"/>
              <a:t>(('Sin </a:t>
            </a:r>
            <a:r>
              <a:rPr lang="es-CL" sz="1400" dirty="0" err="1"/>
              <a:t>daño','Con</a:t>
            </a:r>
            <a:r>
              <a:rPr lang="es-CL" sz="1400" dirty="0"/>
              <a:t> Daño'), </a:t>
            </a:r>
            <a:r>
              <a:rPr lang="es-CL" sz="1400" dirty="0" err="1"/>
              <a:t>fontsize</a:t>
            </a:r>
            <a:r>
              <a:rPr lang="es-CL" sz="1400" dirty="0"/>
              <a:t>=14)</a:t>
            </a:r>
          </a:p>
          <a:p>
            <a:pPr marL="0" indent="0" algn="just">
              <a:spcBef>
                <a:spcPts val="0"/>
              </a:spcBef>
              <a:buNone/>
            </a:pPr>
            <a:r>
              <a:rPr lang="es-CL" sz="1400" dirty="0" err="1"/>
              <a:t>plt.title</a:t>
            </a:r>
            <a:r>
              <a:rPr lang="es-CL" sz="1400" dirty="0"/>
              <a:t>('Detectado', </a:t>
            </a:r>
            <a:r>
              <a:rPr lang="es-CL" sz="1400" dirty="0" err="1"/>
              <a:t>fontsize</a:t>
            </a:r>
            <a:r>
              <a:rPr lang="es-CL" sz="1400" dirty="0"/>
              <a:t>=14)</a:t>
            </a:r>
          </a:p>
          <a:p>
            <a:pPr marL="0" indent="0" algn="just">
              <a:spcBef>
                <a:spcPts val="0"/>
              </a:spcBef>
              <a:buNone/>
            </a:pPr>
            <a:r>
              <a:rPr lang="es-CL" sz="1400" dirty="0" err="1"/>
              <a:t>plt.show</a:t>
            </a:r>
            <a:r>
              <a:rPr lang="es-CL" sz="1400" dirty="0"/>
              <a:t>()</a:t>
            </a:r>
          </a:p>
          <a:p>
            <a:pPr marL="0" indent="0" algn="just">
              <a:spcBef>
                <a:spcPts val="0"/>
              </a:spcBef>
              <a:buNone/>
            </a:pPr>
            <a:endParaRPr lang="es-CL" sz="1400" dirty="0"/>
          </a:p>
          <a:p>
            <a:pPr marL="0" indent="0" algn="just">
              <a:spcBef>
                <a:spcPts val="0"/>
              </a:spcBef>
              <a:buNone/>
            </a:pPr>
            <a:r>
              <a:rPr lang="es-CL" sz="1400" dirty="0" err="1"/>
              <a:t>fig</a:t>
            </a:r>
            <a:r>
              <a:rPr lang="es-CL" sz="1400" dirty="0"/>
              <a:t> = </a:t>
            </a:r>
            <a:r>
              <a:rPr lang="es-CL" sz="1400" dirty="0" err="1"/>
              <a:t>plt.figure</a:t>
            </a:r>
            <a:r>
              <a:rPr lang="es-CL" sz="1400" dirty="0"/>
              <a:t>(</a:t>
            </a:r>
            <a:r>
              <a:rPr lang="es-CL" sz="1400" dirty="0" err="1"/>
              <a:t>figsize</a:t>
            </a:r>
            <a:r>
              <a:rPr lang="es-CL" sz="1400" dirty="0"/>
              <a:t>=(9,6))</a:t>
            </a:r>
          </a:p>
          <a:p>
            <a:pPr marL="0" indent="0" algn="just">
              <a:spcBef>
                <a:spcPts val="0"/>
              </a:spcBef>
              <a:buNone/>
            </a:pPr>
            <a:r>
              <a:rPr lang="es-CL" sz="1400" dirty="0" err="1"/>
              <a:t>ax</a:t>
            </a:r>
            <a:r>
              <a:rPr lang="es-CL" sz="1400" dirty="0"/>
              <a:t> = </a:t>
            </a:r>
            <a:r>
              <a:rPr lang="es-CL" sz="1400" dirty="0" err="1"/>
              <a:t>fig.add_subplot</a:t>
            </a:r>
            <a:r>
              <a:rPr lang="es-CL" sz="1400" dirty="0"/>
              <a:t>(111, </a:t>
            </a:r>
            <a:r>
              <a:rPr lang="es-CL" sz="1400" dirty="0" err="1"/>
              <a:t>projection</a:t>
            </a:r>
            <a:r>
              <a:rPr lang="es-CL" sz="1400" dirty="0"/>
              <a:t>='3d')</a:t>
            </a:r>
          </a:p>
          <a:p>
            <a:pPr marL="0" indent="0" algn="just">
              <a:spcBef>
                <a:spcPts val="0"/>
              </a:spcBef>
              <a:buNone/>
            </a:pPr>
            <a:r>
              <a:rPr lang="es-CL" sz="1400" dirty="0" err="1"/>
              <a:t>ax.scatter</a:t>
            </a:r>
            <a:r>
              <a:rPr lang="es-CL" sz="1400" dirty="0"/>
              <a:t>(Xt0[:, 0], Xt0[:, 1], Xt0[:, 2])</a:t>
            </a:r>
          </a:p>
          <a:p>
            <a:pPr marL="0" indent="0" algn="just">
              <a:spcBef>
                <a:spcPts val="0"/>
              </a:spcBef>
              <a:buNone/>
            </a:pPr>
            <a:r>
              <a:rPr lang="es-CL" sz="1400" dirty="0" err="1"/>
              <a:t>ax.scatter</a:t>
            </a:r>
            <a:r>
              <a:rPr lang="es-CL" sz="1400" dirty="0"/>
              <a:t>(Xt1[:, 0], Xt1[:, 1], Xt1[:, 2])</a:t>
            </a:r>
          </a:p>
          <a:p>
            <a:pPr marL="0" indent="0" algn="just">
              <a:spcBef>
                <a:spcPts val="0"/>
              </a:spcBef>
              <a:buNone/>
            </a:pPr>
            <a:r>
              <a:rPr lang="es-CL" sz="1400" dirty="0" err="1"/>
              <a:t>ax.set_xlabel</a:t>
            </a:r>
            <a:r>
              <a:rPr lang="es-CL" sz="1400" dirty="0"/>
              <a:t>('Parámetro 1', </a:t>
            </a:r>
            <a:r>
              <a:rPr lang="es-CL" sz="1400" dirty="0" err="1"/>
              <a:t>fontsize</a:t>
            </a:r>
            <a:r>
              <a:rPr lang="es-CL" sz="1400" dirty="0"/>
              <a:t>=14)</a:t>
            </a:r>
          </a:p>
          <a:p>
            <a:pPr marL="0" indent="0" algn="just">
              <a:spcBef>
                <a:spcPts val="0"/>
              </a:spcBef>
              <a:buNone/>
            </a:pPr>
            <a:r>
              <a:rPr lang="es-CL" sz="1400" dirty="0" err="1"/>
              <a:t>ax.set_ylabel</a:t>
            </a:r>
            <a:r>
              <a:rPr lang="es-CL" sz="1400" dirty="0"/>
              <a:t>('Parámetro 2', </a:t>
            </a:r>
            <a:r>
              <a:rPr lang="es-CL" sz="1400" dirty="0" err="1"/>
              <a:t>fontsize</a:t>
            </a:r>
            <a:r>
              <a:rPr lang="es-CL" sz="1400" dirty="0"/>
              <a:t>=14)</a:t>
            </a:r>
          </a:p>
          <a:p>
            <a:pPr marL="0" indent="0" algn="just">
              <a:spcBef>
                <a:spcPts val="0"/>
              </a:spcBef>
              <a:buNone/>
            </a:pPr>
            <a:r>
              <a:rPr lang="es-CL" sz="1400" dirty="0" err="1"/>
              <a:t>ax.set_zlabel</a:t>
            </a:r>
            <a:r>
              <a:rPr lang="es-CL" sz="1400" dirty="0"/>
              <a:t>('Parámetro 3', </a:t>
            </a:r>
            <a:r>
              <a:rPr lang="es-CL" sz="1400" dirty="0" err="1"/>
              <a:t>fontsize</a:t>
            </a:r>
            <a:r>
              <a:rPr lang="es-CL" sz="1400" dirty="0"/>
              <a:t>=14)</a:t>
            </a:r>
          </a:p>
          <a:p>
            <a:pPr marL="0" indent="0" algn="just">
              <a:spcBef>
                <a:spcPts val="0"/>
              </a:spcBef>
              <a:buNone/>
            </a:pPr>
            <a:r>
              <a:rPr lang="es-CL" sz="1400" dirty="0" err="1"/>
              <a:t>plt.legend</a:t>
            </a:r>
            <a:r>
              <a:rPr lang="es-CL" sz="1400" dirty="0"/>
              <a:t>(('Sin </a:t>
            </a:r>
            <a:r>
              <a:rPr lang="es-CL" sz="1400" dirty="0" err="1"/>
              <a:t>daño','Con</a:t>
            </a:r>
            <a:r>
              <a:rPr lang="es-CL" sz="1400" dirty="0"/>
              <a:t> Daño'), </a:t>
            </a:r>
            <a:r>
              <a:rPr lang="es-CL" sz="1400" dirty="0" err="1"/>
              <a:t>fontsize</a:t>
            </a:r>
            <a:r>
              <a:rPr lang="es-CL" sz="1400" dirty="0"/>
              <a:t>=14)</a:t>
            </a:r>
          </a:p>
          <a:p>
            <a:pPr marL="0" indent="0" algn="just">
              <a:spcBef>
                <a:spcPts val="0"/>
              </a:spcBef>
              <a:buNone/>
            </a:pPr>
            <a:r>
              <a:rPr lang="es-CL" sz="1400" dirty="0" err="1"/>
              <a:t>plt.title</a:t>
            </a:r>
            <a:r>
              <a:rPr lang="es-CL" sz="1400" dirty="0"/>
              <a:t>('Real', </a:t>
            </a:r>
            <a:r>
              <a:rPr lang="es-CL" sz="1400" dirty="0" err="1"/>
              <a:t>fontsize</a:t>
            </a:r>
            <a:r>
              <a:rPr lang="es-CL" sz="1400" dirty="0"/>
              <a:t>=14)</a:t>
            </a:r>
          </a:p>
          <a:p>
            <a:pPr marL="0" indent="0" algn="just">
              <a:spcBef>
                <a:spcPts val="0"/>
              </a:spcBef>
              <a:buNone/>
            </a:pPr>
            <a:r>
              <a:rPr lang="es-CL" sz="1400" dirty="0" err="1"/>
              <a:t>plt.show</a:t>
            </a:r>
            <a:r>
              <a:rPr lang="es-CL" sz="1400" dirty="0"/>
              <a:t>()</a:t>
            </a:r>
          </a:p>
        </p:txBody>
      </p:sp>
      <p:sp>
        <p:nvSpPr>
          <p:cNvPr id="5" name="Marcador de número de diapositiva 4"/>
          <p:cNvSpPr>
            <a:spLocks noGrp="1"/>
          </p:cNvSpPr>
          <p:nvPr>
            <p:ph type="sldNum" sz="quarter" idx="12"/>
          </p:nvPr>
        </p:nvSpPr>
        <p:spPr/>
        <p:txBody>
          <a:bodyPr/>
          <a:lstStyle/>
          <a:p>
            <a:fld id="{ED3C9F24-97CD-894E-963C-61E4D5D33747}" type="slidenum">
              <a:rPr lang="es-ES_tradnl" smtClean="0"/>
              <a:t>132</a:t>
            </a:fld>
            <a:endParaRPr lang="es-ES_tradnl"/>
          </a:p>
        </p:txBody>
      </p:sp>
    </p:spTree>
    <p:extLst>
      <p:ext uri="{BB962C8B-B14F-4D97-AF65-F5344CB8AC3E}">
        <p14:creationId xmlns:p14="http://schemas.microsoft.com/office/powerpoint/2010/main" val="1707213077"/>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Ejemplo 5</a:t>
            </a:r>
            <a:endParaRPr lang="es-CL" dirty="0"/>
          </a:p>
        </p:txBody>
      </p:sp>
      <p:sp>
        <p:nvSpPr>
          <p:cNvPr id="4" name="Marcador de número de diapositiva 3"/>
          <p:cNvSpPr>
            <a:spLocks noGrp="1"/>
          </p:cNvSpPr>
          <p:nvPr>
            <p:ph type="sldNum" sz="quarter" idx="12"/>
          </p:nvPr>
        </p:nvSpPr>
        <p:spPr/>
        <p:txBody>
          <a:bodyPr/>
          <a:lstStyle/>
          <a:p>
            <a:fld id="{ED3C9F24-97CD-894E-963C-61E4D5D33747}" type="slidenum">
              <a:rPr lang="es-ES_tradnl" smtClean="0"/>
              <a:t>133</a:t>
            </a:fld>
            <a:endParaRPr lang="es-ES_tradnl"/>
          </a:p>
        </p:txBody>
      </p:sp>
      <p:pic>
        <p:nvPicPr>
          <p:cNvPr id="5" name="Imagen 4"/>
          <p:cNvPicPr>
            <a:picLocks noChangeAspect="1"/>
          </p:cNvPicPr>
          <p:nvPr/>
        </p:nvPicPr>
        <p:blipFill>
          <a:blip r:embed="rId2"/>
          <a:stretch>
            <a:fillRect/>
          </a:stretch>
        </p:blipFill>
        <p:spPr>
          <a:xfrm>
            <a:off x="245227" y="1593754"/>
            <a:ext cx="2880000" cy="2017426"/>
          </a:xfrm>
          <a:prstGeom prst="rect">
            <a:avLst/>
          </a:prstGeom>
        </p:spPr>
      </p:pic>
      <p:pic>
        <p:nvPicPr>
          <p:cNvPr id="6" name="Imagen 5"/>
          <p:cNvPicPr>
            <a:picLocks noChangeAspect="1"/>
          </p:cNvPicPr>
          <p:nvPr/>
        </p:nvPicPr>
        <p:blipFill>
          <a:blip r:embed="rId3"/>
          <a:stretch>
            <a:fillRect/>
          </a:stretch>
        </p:blipFill>
        <p:spPr>
          <a:xfrm>
            <a:off x="3125227" y="1593754"/>
            <a:ext cx="2880000" cy="2017426"/>
          </a:xfrm>
          <a:prstGeom prst="rect">
            <a:avLst/>
          </a:prstGeom>
        </p:spPr>
      </p:pic>
      <p:pic>
        <p:nvPicPr>
          <p:cNvPr id="7" name="Imagen 6"/>
          <p:cNvPicPr>
            <a:picLocks noChangeAspect="1"/>
          </p:cNvPicPr>
          <p:nvPr/>
        </p:nvPicPr>
        <p:blipFill>
          <a:blip r:embed="rId4"/>
          <a:stretch>
            <a:fillRect/>
          </a:stretch>
        </p:blipFill>
        <p:spPr>
          <a:xfrm>
            <a:off x="249909" y="3611180"/>
            <a:ext cx="2880000" cy="2017426"/>
          </a:xfrm>
          <a:prstGeom prst="rect">
            <a:avLst/>
          </a:prstGeom>
        </p:spPr>
      </p:pic>
      <p:pic>
        <p:nvPicPr>
          <p:cNvPr id="8" name="Imagen 7"/>
          <p:cNvPicPr>
            <a:picLocks noChangeAspect="1"/>
          </p:cNvPicPr>
          <p:nvPr/>
        </p:nvPicPr>
        <p:blipFill>
          <a:blip r:embed="rId5"/>
          <a:stretch>
            <a:fillRect/>
          </a:stretch>
        </p:blipFill>
        <p:spPr>
          <a:xfrm>
            <a:off x="3122886" y="3611180"/>
            <a:ext cx="2880000" cy="2017426"/>
          </a:xfrm>
          <a:prstGeom prst="rect">
            <a:avLst/>
          </a:prstGeom>
        </p:spPr>
      </p:pic>
      <p:pic>
        <p:nvPicPr>
          <p:cNvPr id="9" name="Imagen 8"/>
          <p:cNvPicPr>
            <a:picLocks noChangeAspect="1"/>
          </p:cNvPicPr>
          <p:nvPr/>
        </p:nvPicPr>
        <p:blipFill>
          <a:blip r:embed="rId6"/>
          <a:stretch>
            <a:fillRect/>
          </a:stretch>
        </p:blipFill>
        <p:spPr>
          <a:xfrm>
            <a:off x="5995863" y="2711540"/>
            <a:ext cx="2880000" cy="2017426"/>
          </a:xfrm>
          <a:prstGeom prst="rect">
            <a:avLst/>
          </a:prstGeom>
        </p:spPr>
      </p:pic>
    </p:spTree>
    <p:extLst>
      <p:ext uri="{BB962C8B-B14F-4D97-AF65-F5344CB8AC3E}">
        <p14:creationId xmlns:p14="http://schemas.microsoft.com/office/powerpoint/2010/main" val="433370678"/>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lstStyle/>
          <a:p>
            <a:r>
              <a:rPr lang="es-CL" dirty="0" smtClean="0"/>
              <a:t>Ejemplo 5</a:t>
            </a:r>
            <a:endParaRPr lang="es-CL" dirty="0"/>
          </a:p>
        </p:txBody>
      </p:sp>
      <p:sp>
        <p:nvSpPr>
          <p:cNvPr id="7" name="Marcador de contenido 6"/>
          <p:cNvSpPr>
            <a:spLocks noGrp="1"/>
          </p:cNvSpPr>
          <p:nvPr>
            <p:ph idx="1"/>
          </p:nvPr>
        </p:nvSpPr>
        <p:spPr>
          <a:xfrm>
            <a:off x="628650" y="1481177"/>
            <a:ext cx="7886700" cy="4695786"/>
          </a:xfrm>
        </p:spPr>
        <p:txBody>
          <a:bodyPr>
            <a:noAutofit/>
          </a:bodyPr>
          <a:lstStyle/>
          <a:p>
            <a:pPr marL="0" indent="0" algn="just">
              <a:spcBef>
                <a:spcPts val="0"/>
              </a:spcBef>
              <a:buNone/>
            </a:pPr>
            <a:r>
              <a:rPr lang="es-CL" sz="1400" dirty="0"/>
              <a:t>Exactitud=</a:t>
            </a:r>
            <a:r>
              <a:rPr lang="es-CL" sz="1400" dirty="0" err="1"/>
              <a:t>accuracy_score</a:t>
            </a:r>
            <a:r>
              <a:rPr lang="es-CL" sz="1400" dirty="0"/>
              <a:t>(</a:t>
            </a:r>
            <a:r>
              <a:rPr lang="es-CL" sz="1400" dirty="0" err="1"/>
              <a:t>Yt</a:t>
            </a:r>
            <a:r>
              <a:rPr lang="es-CL" sz="1400" dirty="0"/>
              <a:t>, Yp)</a:t>
            </a:r>
          </a:p>
          <a:p>
            <a:pPr marL="0" indent="0" algn="just">
              <a:spcBef>
                <a:spcPts val="0"/>
              </a:spcBef>
              <a:buNone/>
            </a:pPr>
            <a:r>
              <a:rPr lang="es-CL" sz="1400" dirty="0" err="1"/>
              <a:t>Presicion</a:t>
            </a:r>
            <a:r>
              <a:rPr lang="es-CL" sz="1400" dirty="0"/>
              <a:t>=</a:t>
            </a:r>
            <a:r>
              <a:rPr lang="es-CL" sz="1400" dirty="0" err="1"/>
              <a:t>precision_score</a:t>
            </a:r>
            <a:r>
              <a:rPr lang="es-CL" sz="1400" dirty="0"/>
              <a:t>(</a:t>
            </a:r>
            <a:r>
              <a:rPr lang="es-CL" sz="1400" dirty="0" err="1"/>
              <a:t>Yt</a:t>
            </a:r>
            <a:r>
              <a:rPr lang="es-CL" sz="1400" dirty="0"/>
              <a:t>, Yp)</a:t>
            </a:r>
          </a:p>
          <a:p>
            <a:pPr marL="0" indent="0" algn="just">
              <a:spcBef>
                <a:spcPts val="0"/>
              </a:spcBef>
              <a:buNone/>
            </a:pPr>
            <a:r>
              <a:rPr lang="es-CL" sz="1400" dirty="0"/>
              <a:t>Sensibilidad=</a:t>
            </a:r>
            <a:r>
              <a:rPr lang="es-CL" sz="1400" dirty="0" err="1"/>
              <a:t>recall_score</a:t>
            </a:r>
            <a:r>
              <a:rPr lang="es-CL" sz="1400" dirty="0"/>
              <a:t>(</a:t>
            </a:r>
            <a:r>
              <a:rPr lang="es-CL" sz="1400" dirty="0" err="1"/>
              <a:t>Yt</a:t>
            </a:r>
            <a:r>
              <a:rPr lang="es-CL" sz="1400" dirty="0"/>
              <a:t>, Yp)</a:t>
            </a:r>
          </a:p>
          <a:p>
            <a:pPr marL="0" indent="0" algn="just">
              <a:spcBef>
                <a:spcPts val="0"/>
              </a:spcBef>
              <a:buNone/>
            </a:pPr>
            <a:r>
              <a:rPr lang="es-CL" sz="1400" dirty="0"/>
              <a:t>F1score=f1_score(</a:t>
            </a:r>
            <a:r>
              <a:rPr lang="es-CL" sz="1400" dirty="0" err="1"/>
              <a:t>Yt</a:t>
            </a:r>
            <a:r>
              <a:rPr lang="es-CL" sz="1400" dirty="0"/>
              <a:t>, Yp)</a:t>
            </a:r>
          </a:p>
        </p:txBody>
      </p:sp>
      <p:sp>
        <p:nvSpPr>
          <p:cNvPr id="5" name="Marcador de número de diapositiva 4"/>
          <p:cNvSpPr>
            <a:spLocks noGrp="1"/>
          </p:cNvSpPr>
          <p:nvPr>
            <p:ph type="sldNum" sz="quarter" idx="12"/>
          </p:nvPr>
        </p:nvSpPr>
        <p:spPr/>
        <p:txBody>
          <a:bodyPr/>
          <a:lstStyle/>
          <a:p>
            <a:fld id="{ED3C9F24-97CD-894E-963C-61E4D5D33747}" type="slidenum">
              <a:rPr lang="es-ES_tradnl" smtClean="0"/>
              <a:t>134</a:t>
            </a:fld>
            <a:endParaRPr lang="es-ES_tradnl"/>
          </a:p>
        </p:txBody>
      </p:sp>
    </p:spTree>
    <p:extLst>
      <p:ext uri="{BB962C8B-B14F-4D97-AF65-F5344CB8AC3E}">
        <p14:creationId xmlns:p14="http://schemas.microsoft.com/office/powerpoint/2010/main" val="790831565"/>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Ejemplo 5</a:t>
            </a:r>
            <a:endParaRPr lang="es-CL" dirty="0"/>
          </a:p>
        </p:txBody>
      </p:sp>
      <p:sp>
        <p:nvSpPr>
          <p:cNvPr id="4" name="Marcador de número de diapositiva 3"/>
          <p:cNvSpPr>
            <a:spLocks noGrp="1"/>
          </p:cNvSpPr>
          <p:nvPr>
            <p:ph type="sldNum" sz="quarter" idx="12"/>
          </p:nvPr>
        </p:nvSpPr>
        <p:spPr/>
        <p:txBody>
          <a:bodyPr/>
          <a:lstStyle/>
          <a:p>
            <a:fld id="{ED3C9F24-97CD-894E-963C-61E4D5D33747}" type="slidenum">
              <a:rPr lang="es-ES_tradnl" smtClean="0"/>
              <a:t>135</a:t>
            </a:fld>
            <a:endParaRPr lang="es-ES_tradnl"/>
          </a:p>
        </p:txBody>
      </p:sp>
      <p:graphicFrame>
        <p:nvGraphicFramePr>
          <p:cNvPr id="5" name="Tabla 4"/>
          <p:cNvGraphicFramePr>
            <a:graphicFrameLocks noGrp="1"/>
          </p:cNvGraphicFramePr>
          <p:nvPr>
            <p:extLst>
              <p:ext uri="{D42A27DB-BD31-4B8C-83A1-F6EECF244321}">
                <p14:modId xmlns:p14="http://schemas.microsoft.com/office/powerpoint/2010/main" val="1299908567"/>
              </p:ext>
            </p:extLst>
          </p:nvPr>
        </p:nvGraphicFramePr>
        <p:xfrm>
          <a:off x="1323702" y="2285275"/>
          <a:ext cx="6496595" cy="1854200"/>
        </p:xfrm>
        <a:graphic>
          <a:graphicData uri="http://schemas.openxmlformats.org/drawingml/2006/table">
            <a:tbl>
              <a:tblPr firstRow="1" bandRow="1">
                <a:tableStyleId>{5C22544A-7EE6-4342-B048-85BDC9FD1C3A}</a:tableStyleId>
              </a:tblPr>
              <a:tblGrid>
                <a:gridCol w="1724298">
                  <a:extLst>
                    <a:ext uri="{9D8B030D-6E8A-4147-A177-3AD203B41FA5}">
                      <a16:colId xmlns:a16="http://schemas.microsoft.com/office/drawing/2014/main" val="795035718"/>
                    </a:ext>
                  </a:extLst>
                </a:gridCol>
                <a:gridCol w="1136468">
                  <a:extLst>
                    <a:ext uri="{9D8B030D-6E8A-4147-A177-3AD203B41FA5}">
                      <a16:colId xmlns:a16="http://schemas.microsoft.com/office/drawing/2014/main" val="2342713981"/>
                    </a:ext>
                  </a:extLst>
                </a:gridCol>
                <a:gridCol w="1110343">
                  <a:extLst>
                    <a:ext uri="{9D8B030D-6E8A-4147-A177-3AD203B41FA5}">
                      <a16:colId xmlns:a16="http://schemas.microsoft.com/office/drawing/2014/main" val="1323301335"/>
                    </a:ext>
                  </a:extLst>
                </a:gridCol>
                <a:gridCol w="1332412">
                  <a:extLst>
                    <a:ext uri="{9D8B030D-6E8A-4147-A177-3AD203B41FA5}">
                      <a16:colId xmlns:a16="http://schemas.microsoft.com/office/drawing/2014/main" val="1772105408"/>
                    </a:ext>
                  </a:extLst>
                </a:gridCol>
                <a:gridCol w="1193074">
                  <a:extLst>
                    <a:ext uri="{9D8B030D-6E8A-4147-A177-3AD203B41FA5}">
                      <a16:colId xmlns:a16="http://schemas.microsoft.com/office/drawing/2014/main" val="408912770"/>
                    </a:ext>
                  </a:extLst>
                </a:gridCol>
              </a:tblGrid>
              <a:tr h="370840">
                <a:tc>
                  <a:txBody>
                    <a:bodyPr/>
                    <a:lstStyle/>
                    <a:p>
                      <a:r>
                        <a:rPr lang="es-CL" dirty="0" smtClean="0"/>
                        <a:t>Método</a:t>
                      </a:r>
                      <a:endParaRPr lang="en-US" dirty="0"/>
                    </a:p>
                  </a:txBody>
                  <a:tcPr/>
                </a:tc>
                <a:tc>
                  <a:txBody>
                    <a:bodyPr/>
                    <a:lstStyle/>
                    <a:p>
                      <a:r>
                        <a:rPr lang="es-CL" dirty="0" smtClean="0"/>
                        <a:t>Exactitud</a:t>
                      </a:r>
                      <a:endParaRPr lang="en-US" dirty="0"/>
                    </a:p>
                  </a:txBody>
                  <a:tcPr/>
                </a:tc>
                <a:tc>
                  <a:txBody>
                    <a:bodyPr/>
                    <a:lstStyle/>
                    <a:p>
                      <a:r>
                        <a:rPr lang="es-CL" dirty="0" smtClean="0"/>
                        <a:t>Precisión</a:t>
                      </a:r>
                      <a:endParaRPr lang="en-US" dirty="0"/>
                    </a:p>
                  </a:txBody>
                  <a:tcPr/>
                </a:tc>
                <a:tc>
                  <a:txBody>
                    <a:bodyPr/>
                    <a:lstStyle/>
                    <a:p>
                      <a:r>
                        <a:rPr lang="es-CL" dirty="0" smtClean="0"/>
                        <a:t>Sensibilidad</a:t>
                      </a:r>
                      <a:endParaRPr lang="en-US" dirty="0"/>
                    </a:p>
                  </a:txBody>
                  <a:tcPr/>
                </a:tc>
                <a:tc>
                  <a:txBody>
                    <a:bodyPr/>
                    <a:lstStyle/>
                    <a:p>
                      <a:r>
                        <a:rPr lang="es-CL" dirty="0" smtClean="0"/>
                        <a:t>F1-score</a:t>
                      </a:r>
                      <a:endParaRPr lang="en-US" dirty="0"/>
                    </a:p>
                  </a:txBody>
                  <a:tcPr/>
                </a:tc>
                <a:extLst>
                  <a:ext uri="{0D108BD9-81ED-4DB2-BD59-A6C34878D82A}">
                    <a16:rowId xmlns:a16="http://schemas.microsoft.com/office/drawing/2014/main" val="3756053086"/>
                  </a:ext>
                </a:extLst>
              </a:tr>
              <a:tr h="370840">
                <a:tc>
                  <a:txBody>
                    <a:bodyPr/>
                    <a:lstStyle/>
                    <a:p>
                      <a:r>
                        <a:rPr lang="es-CL" dirty="0" smtClean="0"/>
                        <a:t>Estadístico</a:t>
                      </a:r>
                      <a:endParaRPr lang="en-US" dirty="0"/>
                    </a:p>
                  </a:txBody>
                  <a:tcPr/>
                </a:tc>
                <a:tc>
                  <a:txBody>
                    <a:bodyPr/>
                    <a:lstStyle/>
                    <a:p>
                      <a:r>
                        <a:rPr lang="es-CL" dirty="0" smtClean="0"/>
                        <a:t>0.98</a:t>
                      </a:r>
                      <a:endParaRPr lang="es-CL" dirty="0"/>
                    </a:p>
                  </a:txBody>
                  <a:tcPr/>
                </a:tc>
                <a:tc>
                  <a:txBody>
                    <a:bodyPr/>
                    <a:lstStyle/>
                    <a:p>
                      <a:r>
                        <a:rPr lang="es-CL" dirty="0" smtClean="0"/>
                        <a:t>0.83</a:t>
                      </a:r>
                      <a:endParaRPr lang="es-CL" dirty="0"/>
                    </a:p>
                  </a:txBody>
                  <a:tcPr/>
                </a:tc>
                <a:tc>
                  <a:txBody>
                    <a:bodyPr/>
                    <a:lstStyle/>
                    <a:p>
                      <a:r>
                        <a:rPr lang="es-CL" dirty="0" smtClean="0"/>
                        <a:t>1.00</a:t>
                      </a:r>
                      <a:endParaRPr lang="es-CL" dirty="0"/>
                    </a:p>
                  </a:txBody>
                  <a:tcPr/>
                </a:tc>
                <a:tc>
                  <a:txBody>
                    <a:bodyPr/>
                    <a:lstStyle/>
                    <a:p>
                      <a:r>
                        <a:rPr lang="es-CL" dirty="0" smtClean="0"/>
                        <a:t>0.91</a:t>
                      </a:r>
                      <a:endParaRPr lang="es-CL" dirty="0"/>
                    </a:p>
                  </a:txBody>
                  <a:tcPr/>
                </a:tc>
                <a:extLst>
                  <a:ext uri="{0D108BD9-81ED-4DB2-BD59-A6C34878D82A}">
                    <a16:rowId xmlns:a16="http://schemas.microsoft.com/office/drawing/2014/main" val="2452669837"/>
                  </a:ext>
                </a:extLst>
              </a:tr>
              <a:tr h="370840">
                <a:tc>
                  <a:txBody>
                    <a:bodyPr/>
                    <a:lstStyle/>
                    <a:p>
                      <a:r>
                        <a:rPr lang="es-CL" dirty="0" smtClean="0"/>
                        <a:t>OC-SVM</a:t>
                      </a:r>
                      <a:endParaRPr lang="en-US" dirty="0"/>
                    </a:p>
                  </a:txBody>
                  <a:tcPr/>
                </a:tc>
                <a:tc>
                  <a:txBody>
                    <a:bodyPr/>
                    <a:lstStyle/>
                    <a:p>
                      <a:r>
                        <a:rPr lang="es-CL" dirty="0" smtClean="0"/>
                        <a:t>0.97</a:t>
                      </a:r>
                      <a:endParaRPr lang="en-US" dirty="0"/>
                    </a:p>
                  </a:txBody>
                  <a:tcPr/>
                </a:tc>
                <a:tc>
                  <a:txBody>
                    <a:bodyPr/>
                    <a:lstStyle/>
                    <a:p>
                      <a:r>
                        <a:rPr lang="es-CL" dirty="0" smtClean="0"/>
                        <a:t>0.89</a:t>
                      </a:r>
                      <a:endParaRPr lang="en-US" dirty="0"/>
                    </a:p>
                  </a:txBody>
                  <a:tcPr/>
                </a:tc>
                <a:tc>
                  <a:txBody>
                    <a:bodyPr/>
                    <a:lstStyle/>
                    <a:p>
                      <a:r>
                        <a:rPr lang="es-CL" dirty="0" smtClean="0"/>
                        <a:t>0.80</a:t>
                      </a:r>
                      <a:endParaRPr lang="en-US" dirty="0"/>
                    </a:p>
                  </a:txBody>
                  <a:tcPr/>
                </a:tc>
                <a:tc>
                  <a:txBody>
                    <a:bodyPr/>
                    <a:lstStyle/>
                    <a:p>
                      <a:r>
                        <a:rPr lang="es-CL" dirty="0" smtClean="0"/>
                        <a:t>0.84</a:t>
                      </a:r>
                      <a:endParaRPr lang="en-US" dirty="0"/>
                    </a:p>
                  </a:txBody>
                  <a:tcPr/>
                </a:tc>
                <a:extLst>
                  <a:ext uri="{0D108BD9-81ED-4DB2-BD59-A6C34878D82A}">
                    <a16:rowId xmlns:a16="http://schemas.microsoft.com/office/drawing/2014/main" val="1113188579"/>
                  </a:ext>
                </a:extLst>
              </a:tr>
              <a:tr h="370840">
                <a:tc>
                  <a:txBody>
                    <a:bodyPr/>
                    <a:lstStyle/>
                    <a:p>
                      <a:r>
                        <a:rPr lang="es-CL" dirty="0" err="1" smtClean="0"/>
                        <a:t>Isolation</a:t>
                      </a:r>
                      <a:r>
                        <a:rPr lang="es-CL" dirty="0" smtClean="0"/>
                        <a:t> </a:t>
                      </a:r>
                      <a:r>
                        <a:rPr lang="es-CL" dirty="0" err="1" smtClean="0"/>
                        <a:t>Forest</a:t>
                      </a:r>
                      <a:endParaRPr lang="en-US" dirty="0"/>
                    </a:p>
                  </a:txBody>
                  <a:tcPr/>
                </a:tc>
                <a:tc>
                  <a:txBody>
                    <a:bodyPr/>
                    <a:lstStyle/>
                    <a:p>
                      <a:r>
                        <a:rPr lang="en-US" dirty="0" smtClean="0"/>
                        <a:t>0.96</a:t>
                      </a:r>
                      <a:endParaRPr lang="en-US" dirty="0"/>
                    </a:p>
                  </a:txBody>
                  <a:tcPr/>
                </a:tc>
                <a:tc>
                  <a:txBody>
                    <a:bodyPr/>
                    <a:lstStyle/>
                    <a:p>
                      <a:r>
                        <a:rPr lang="en-US" dirty="0" smtClean="0"/>
                        <a:t>0.75</a:t>
                      </a:r>
                      <a:endParaRPr lang="en-US" dirty="0"/>
                    </a:p>
                  </a:txBody>
                  <a:tcPr/>
                </a:tc>
                <a:tc>
                  <a:txBody>
                    <a:bodyPr/>
                    <a:lstStyle/>
                    <a:p>
                      <a:r>
                        <a:rPr lang="en-US" dirty="0" smtClean="0"/>
                        <a:t>0.90</a:t>
                      </a:r>
                      <a:endParaRPr lang="en-US" dirty="0"/>
                    </a:p>
                  </a:txBody>
                  <a:tcPr/>
                </a:tc>
                <a:tc>
                  <a:txBody>
                    <a:bodyPr/>
                    <a:lstStyle/>
                    <a:p>
                      <a:r>
                        <a:rPr lang="en-US" dirty="0" smtClean="0"/>
                        <a:t>0.82</a:t>
                      </a:r>
                      <a:endParaRPr lang="en-US" dirty="0"/>
                    </a:p>
                  </a:txBody>
                  <a:tcPr/>
                </a:tc>
                <a:extLst>
                  <a:ext uri="{0D108BD9-81ED-4DB2-BD59-A6C34878D82A}">
                    <a16:rowId xmlns:a16="http://schemas.microsoft.com/office/drawing/2014/main" val="1270437969"/>
                  </a:ext>
                </a:extLst>
              </a:tr>
              <a:tr h="370840">
                <a:tc>
                  <a:txBody>
                    <a:bodyPr/>
                    <a:lstStyle/>
                    <a:p>
                      <a:r>
                        <a:rPr lang="es-CL" dirty="0" smtClean="0"/>
                        <a:t>LOF</a:t>
                      </a:r>
                      <a:endParaRPr lang="en-US" dirty="0"/>
                    </a:p>
                  </a:txBody>
                  <a:tcPr/>
                </a:tc>
                <a:tc>
                  <a:txBody>
                    <a:bodyPr/>
                    <a:lstStyle/>
                    <a:p>
                      <a:r>
                        <a:rPr lang="en-US" dirty="0" smtClean="0"/>
                        <a:t>0.98</a:t>
                      </a:r>
                      <a:endParaRPr lang="en-US" dirty="0"/>
                    </a:p>
                  </a:txBody>
                  <a:tcPr/>
                </a:tc>
                <a:tc>
                  <a:txBody>
                    <a:bodyPr/>
                    <a:lstStyle/>
                    <a:p>
                      <a:r>
                        <a:rPr lang="en-US" dirty="0" smtClean="0"/>
                        <a:t>0.83</a:t>
                      </a:r>
                      <a:endParaRPr lang="en-US" dirty="0"/>
                    </a:p>
                  </a:txBody>
                  <a:tcPr/>
                </a:tc>
                <a:tc>
                  <a:txBody>
                    <a:bodyPr/>
                    <a:lstStyle/>
                    <a:p>
                      <a:r>
                        <a:rPr lang="en-US" dirty="0" smtClean="0"/>
                        <a:t>1.00</a:t>
                      </a:r>
                      <a:endParaRPr lang="en-US" dirty="0"/>
                    </a:p>
                  </a:txBody>
                  <a:tcPr/>
                </a:tc>
                <a:tc>
                  <a:txBody>
                    <a:bodyPr/>
                    <a:lstStyle/>
                    <a:p>
                      <a:r>
                        <a:rPr lang="en-US" dirty="0" smtClean="0"/>
                        <a:t>0.91</a:t>
                      </a:r>
                      <a:endParaRPr lang="en-US" dirty="0"/>
                    </a:p>
                  </a:txBody>
                  <a:tcPr/>
                </a:tc>
                <a:extLst>
                  <a:ext uri="{0D108BD9-81ED-4DB2-BD59-A6C34878D82A}">
                    <a16:rowId xmlns:a16="http://schemas.microsoft.com/office/drawing/2014/main" val="1236798757"/>
                  </a:ext>
                </a:extLst>
              </a:tr>
            </a:tbl>
          </a:graphicData>
        </a:graphic>
      </p:graphicFrame>
    </p:spTree>
    <p:extLst>
      <p:ext uri="{BB962C8B-B14F-4D97-AF65-F5344CB8AC3E}">
        <p14:creationId xmlns:p14="http://schemas.microsoft.com/office/powerpoint/2010/main" val="1567884225"/>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Detección de novedades</a:t>
            </a:r>
          </a:p>
        </p:txBody>
      </p:sp>
      <p:sp>
        <p:nvSpPr>
          <p:cNvPr id="6" name="Content Placeholder 5"/>
          <p:cNvSpPr>
            <a:spLocks noGrp="1"/>
          </p:cNvSpPr>
          <p:nvPr>
            <p:ph idx="1"/>
          </p:nvPr>
        </p:nvSpPr>
        <p:spPr/>
        <p:txBody>
          <a:bodyPr/>
          <a:lstStyle/>
          <a:p>
            <a:pPr marL="0" indent="0" algn="just">
              <a:buNone/>
            </a:pPr>
            <a:r>
              <a:rPr lang="es-ES" dirty="0"/>
              <a:t>Los datos de entrenamiento no están contaminados con datos anómalos y estamos interesados en detectar si una nueva observación es un valor anómalo. En este contexto, un valor anómalo también se denomina novedad</a:t>
            </a:r>
            <a:r>
              <a:rPr lang="es-ES" dirty="0" smtClean="0"/>
              <a:t>.</a:t>
            </a:r>
          </a:p>
          <a:p>
            <a:pPr marL="0" indent="0" algn="just">
              <a:buNone/>
            </a:pPr>
            <a:endParaRPr lang="es-ES" dirty="0"/>
          </a:p>
        </p:txBody>
      </p:sp>
      <p:sp>
        <p:nvSpPr>
          <p:cNvPr id="5" name="Slide Number Placeholder 4"/>
          <p:cNvSpPr>
            <a:spLocks noGrp="1"/>
          </p:cNvSpPr>
          <p:nvPr>
            <p:ph type="sldNum" sz="quarter" idx="12"/>
          </p:nvPr>
        </p:nvSpPr>
        <p:spPr/>
        <p:txBody>
          <a:bodyPr/>
          <a:lstStyle/>
          <a:p>
            <a:fld id="{ED3C9F24-97CD-894E-963C-61E4D5D33747}" type="slidenum">
              <a:rPr lang="es-ES_tradnl" smtClean="0"/>
              <a:t>136</a:t>
            </a:fld>
            <a:endParaRPr lang="es-ES_tradnl"/>
          </a:p>
        </p:txBody>
      </p:sp>
    </p:spTree>
    <p:extLst>
      <p:ext uri="{BB962C8B-B14F-4D97-AF65-F5344CB8AC3E}">
        <p14:creationId xmlns:p14="http://schemas.microsoft.com/office/powerpoint/2010/main" val="1623001367"/>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Ejemplo 6 </a:t>
            </a:r>
            <a:r>
              <a:rPr lang="es-CL" dirty="0"/>
              <a:t>- P</a:t>
            </a:r>
            <a:r>
              <a:rPr lang="es-CL" sz="3200" dirty="0"/>
              <a:t>HM en rodamientos</a:t>
            </a:r>
            <a:endParaRPr lang="es-CL" dirty="0"/>
          </a:p>
        </p:txBody>
      </p:sp>
      <p:sp>
        <p:nvSpPr>
          <p:cNvPr id="3" name="2 Marcador de contenido"/>
          <p:cNvSpPr>
            <a:spLocks noGrp="1"/>
          </p:cNvSpPr>
          <p:nvPr>
            <p:ph idx="1"/>
          </p:nvPr>
        </p:nvSpPr>
        <p:spPr>
          <a:xfrm>
            <a:off x="628650" y="1360264"/>
            <a:ext cx="3563788" cy="4816699"/>
          </a:xfrm>
        </p:spPr>
        <p:txBody>
          <a:bodyPr>
            <a:normAutofit/>
          </a:bodyPr>
          <a:lstStyle/>
          <a:p>
            <a:pPr marL="0" indent="0" algn="just">
              <a:buNone/>
            </a:pPr>
            <a:r>
              <a:rPr lang="es-CL" sz="2000" dirty="0"/>
              <a:t>Para generación la información se trabajó en un montaje experimental que permite operar los rodamientos en condiciones desfavorables (velocidad y carga). Obteniendo una gran cantidad de información sobre la degradación del rodamiento</a:t>
            </a:r>
            <a:r>
              <a:rPr lang="es-CL" sz="2000" dirty="0" smtClean="0"/>
              <a:t>.</a:t>
            </a:r>
          </a:p>
          <a:p>
            <a:pPr marL="0" indent="0" algn="just">
              <a:buNone/>
            </a:pPr>
            <a:endParaRPr lang="es-ES" dirty="0"/>
          </a:p>
          <a:p>
            <a:pPr marL="0" indent="0" algn="just">
              <a:buNone/>
            </a:pPr>
            <a:r>
              <a:rPr lang="es-ES" sz="2000" dirty="0" smtClean="0"/>
              <a:t>La velocidad de giro es constante a 2000 RPM, se aplica una carga 6000 </a:t>
            </a:r>
            <a:r>
              <a:rPr lang="es-ES" sz="2000" dirty="0" err="1" smtClean="0"/>
              <a:t>lbs</a:t>
            </a:r>
            <a:r>
              <a:rPr lang="es-ES" sz="2000" dirty="0" smtClean="0"/>
              <a:t> (2721 </a:t>
            </a:r>
            <a:r>
              <a:rPr lang="es-ES" sz="2000" dirty="0" err="1" smtClean="0"/>
              <a:t>kgf</a:t>
            </a:r>
            <a:r>
              <a:rPr lang="es-ES" sz="2000" dirty="0" smtClean="0"/>
              <a:t>).</a:t>
            </a:r>
            <a:endParaRPr lang="es-CL" sz="2000" dirty="0"/>
          </a:p>
        </p:txBody>
      </p:sp>
      <p:sp>
        <p:nvSpPr>
          <p:cNvPr id="4" name="3 Marcador de número de diapositiva"/>
          <p:cNvSpPr>
            <a:spLocks noGrp="1"/>
          </p:cNvSpPr>
          <p:nvPr>
            <p:ph type="sldNum" sz="quarter" idx="4294967295"/>
          </p:nvPr>
        </p:nvSpPr>
        <p:spPr/>
        <p:txBody>
          <a:bodyPr/>
          <a:lstStyle/>
          <a:p>
            <a:fld id="{ED3C9F24-97CD-894E-963C-61E4D5D33747}" type="slidenum">
              <a:rPr lang="es-ES_tradnl" smtClean="0"/>
              <a:t>137</a:t>
            </a:fld>
            <a:endParaRPr lang="es-ES_tradnl"/>
          </a:p>
        </p:txBody>
      </p:sp>
      <p:pic>
        <p:nvPicPr>
          <p:cNvPr id="5" name="Imagen 4"/>
          <p:cNvPicPr>
            <a:picLocks noChangeAspect="1"/>
          </p:cNvPicPr>
          <p:nvPr/>
        </p:nvPicPr>
        <p:blipFill rotWithShape="1">
          <a:blip r:embed="rId2"/>
          <a:srcRect l="7148"/>
          <a:stretch/>
        </p:blipFill>
        <p:spPr>
          <a:xfrm>
            <a:off x="4770408" y="1288343"/>
            <a:ext cx="3900216" cy="4565487"/>
          </a:xfrm>
          <a:prstGeom prst="rect">
            <a:avLst/>
          </a:prstGeom>
        </p:spPr>
      </p:pic>
    </p:spTree>
    <p:extLst>
      <p:ext uri="{BB962C8B-B14F-4D97-AF65-F5344CB8AC3E}">
        <p14:creationId xmlns:p14="http://schemas.microsoft.com/office/powerpoint/2010/main" val="674374123"/>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Ejemplo </a:t>
            </a:r>
            <a:r>
              <a:rPr lang="es-ES" dirty="0" smtClean="0"/>
              <a:t>6</a:t>
            </a:r>
            <a:endParaRPr lang="es-ES" dirty="0"/>
          </a:p>
        </p:txBody>
      </p:sp>
      <p:sp>
        <p:nvSpPr>
          <p:cNvPr id="3" name="Content Placeholder 2"/>
          <p:cNvSpPr>
            <a:spLocks noGrp="1"/>
          </p:cNvSpPr>
          <p:nvPr>
            <p:ph idx="1"/>
          </p:nvPr>
        </p:nvSpPr>
        <p:spPr>
          <a:xfrm>
            <a:off x="628650" y="1371600"/>
            <a:ext cx="7886700" cy="4805363"/>
          </a:xfrm>
        </p:spPr>
        <p:txBody>
          <a:bodyPr>
            <a:noAutofit/>
          </a:bodyPr>
          <a:lstStyle/>
          <a:p>
            <a:pPr marL="0" indent="0">
              <a:lnSpc>
                <a:spcPct val="110000"/>
              </a:lnSpc>
              <a:spcBef>
                <a:spcPts val="0"/>
              </a:spcBef>
              <a:buNone/>
            </a:pPr>
            <a:r>
              <a:rPr lang="es-ES" sz="1400" dirty="0" err="1"/>
              <a:t>import</a:t>
            </a:r>
            <a:r>
              <a:rPr lang="es-ES" sz="1400" dirty="0"/>
              <a:t> </a:t>
            </a:r>
            <a:r>
              <a:rPr lang="es-ES" sz="1400" dirty="0" err="1"/>
              <a:t>numpy</a:t>
            </a:r>
            <a:r>
              <a:rPr lang="es-ES" sz="1400" dirty="0"/>
              <a:t> as </a:t>
            </a:r>
            <a:r>
              <a:rPr lang="es-ES" sz="1400" dirty="0" err="1"/>
              <a:t>np</a:t>
            </a:r>
            <a:endParaRPr lang="es-ES" sz="1400" dirty="0"/>
          </a:p>
          <a:p>
            <a:pPr marL="0" indent="0">
              <a:lnSpc>
                <a:spcPct val="110000"/>
              </a:lnSpc>
              <a:spcBef>
                <a:spcPts val="0"/>
              </a:spcBef>
              <a:buNone/>
            </a:pPr>
            <a:r>
              <a:rPr lang="es-ES" sz="1400" dirty="0" err="1"/>
              <a:t>import</a:t>
            </a:r>
            <a:r>
              <a:rPr lang="es-ES" sz="1400" dirty="0"/>
              <a:t> pandas as </a:t>
            </a:r>
            <a:r>
              <a:rPr lang="es-ES" sz="1400" dirty="0" err="1"/>
              <a:t>pd</a:t>
            </a:r>
            <a:endParaRPr lang="es-ES" sz="1400" dirty="0"/>
          </a:p>
          <a:p>
            <a:pPr marL="0" indent="0">
              <a:lnSpc>
                <a:spcPct val="110000"/>
              </a:lnSpc>
              <a:spcBef>
                <a:spcPts val="0"/>
              </a:spcBef>
              <a:buNone/>
            </a:pPr>
            <a:r>
              <a:rPr lang="es-ES" sz="1400" dirty="0" err="1"/>
              <a:t>import</a:t>
            </a:r>
            <a:r>
              <a:rPr lang="es-ES" sz="1400" dirty="0"/>
              <a:t> </a:t>
            </a:r>
            <a:r>
              <a:rPr lang="es-ES" sz="1400" dirty="0" err="1"/>
              <a:t>matplotlib.pyplot</a:t>
            </a:r>
            <a:r>
              <a:rPr lang="es-ES" sz="1400" dirty="0"/>
              <a:t> as </a:t>
            </a:r>
            <a:r>
              <a:rPr lang="es-ES" sz="1400" dirty="0" err="1"/>
              <a:t>plt</a:t>
            </a:r>
            <a:endParaRPr lang="es-ES" sz="1400" dirty="0"/>
          </a:p>
          <a:p>
            <a:pPr marL="0" indent="0">
              <a:lnSpc>
                <a:spcPct val="110000"/>
              </a:lnSpc>
              <a:spcBef>
                <a:spcPts val="0"/>
              </a:spcBef>
              <a:buNone/>
            </a:pPr>
            <a:r>
              <a:rPr lang="es-ES" sz="1400" dirty="0" err="1"/>
              <a:t>from</a:t>
            </a:r>
            <a:r>
              <a:rPr lang="es-ES" sz="1400" dirty="0"/>
              <a:t> </a:t>
            </a:r>
            <a:r>
              <a:rPr lang="es-ES" sz="1400" dirty="0" err="1"/>
              <a:t>sklearn.covariance</a:t>
            </a:r>
            <a:r>
              <a:rPr lang="es-ES" sz="1400" dirty="0"/>
              <a:t> </a:t>
            </a:r>
            <a:r>
              <a:rPr lang="es-ES" sz="1400" dirty="0" err="1"/>
              <a:t>import</a:t>
            </a:r>
            <a:r>
              <a:rPr lang="es-ES" sz="1400" dirty="0"/>
              <a:t> </a:t>
            </a:r>
            <a:r>
              <a:rPr lang="es-ES" sz="1400" dirty="0" err="1"/>
              <a:t>EllipticEnvelope</a:t>
            </a:r>
            <a:endParaRPr lang="es-ES" sz="1400" dirty="0"/>
          </a:p>
          <a:p>
            <a:pPr marL="0" indent="0">
              <a:lnSpc>
                <a:spcPct val="110000"/>
              </a:lnSpc>
              <a:spcBef>
                <a:spcPts val="0"/>
              </a:spcBef>
              <a:buNone/>
            </a:pPr>
            <a:r>
              <a:rPr lang="es-ES" sz="1400" dirty="0" err="1"/>
              <a:t>from</a:t>
            </a:r>
            <a:r>
              <a:rPr lang="es-ES" sz="1400" dirty="0"/>
              <a:t> </a:t>
            </a:r>
            <a:r>
              <a:rPr lang="es-ES" sz="1400" dirty="0" err="1"/>
              <a:t>sklearn.ensemble</a:t>
            </a:r>
            <a:r>
              <a:rPr lang="es-ES" sz="1400" dirty="0"/>
              <a:t> </a:t>
            </a:r>
            <a:r>
              <a:rPr lang="es-ES" sz="1400" dirty="0" err="1"/>
              <a:t>import</a:t>
            </a:r>
            <a:r>
              <a:rPr lang="es-ES" sz="1400" dirty="0"/>
              <a:t> </a:t>
            </a:r>
            <a:r>
              <a:rPr lang="es-ES" sz="1400" dirty="0" err="1"/>
              <a:t>IsolationForest</a:t>
            </a:r>
            <a:endParaRPr lang="es-ES" sz="1400" dirty="0"/>
          </a:p>
          <a:p>
            <a:pPr marL="0" indent="0">
              <a:lnSpc>
                <a:spcPct val="110000"/>
              </a:lnSpc>
              <a:spcBef>
                <a:spcPts val="0"/>
              </a:spcBef>
              <a:buNone/>
            </a:pPr>
            <a:r>
              <a:rPr lang="es-ES" sz="1400" dirty="0" err="1"/>
              <a:t>from</a:t>
            </a:r>
            <a:r>
              <a:rPr lang="es-ES" sz="1400" dirty="0"/>
              <a:t> </a:t>
            </a:r>
            <a:r>
              <a:rPr lang="es-ES" sz="1400" dirty="0" err="1"/>
              <a:t>sklearn.neighbors</a:t>
            </a:r>
            <a:r>
              <a:rPr lang="es-ES" sz="1400" dirty="0"/>
              <a:t> </a:t>
            </a:r>
            <a:r>
              <a:rPr lang="es-ES" sz="1400" dirty="0" err="1"/>
              <a:t>import</a:t>
            </a:r>
            <a:r>
              <a:rPr lang="es-ES" sz="1400" dirty="0"/>
              <a:t> </a:t>
            </a:r>
            <a:r>
              <a:rPr lang="es-ES" sz="1400" dirty="0" err="1"/>
              <a:t>LocalOutlierFactor</a:t>
            </a:r>
            <a:endParaRPr lang="es-ES" sz="1400" dirty="0"/>
          </a:p>
          <a:p>
            <a:pPr marL="0" indent="0">
              <a:lnSpc>
                <a:spcPct val="110000"/>
              </a:lnSpc>
              <a:spcBef>
                <a:spcPts val="0"/>
              </a:spcBef>
              <a:buNone/>
            </a:pPr>
            <a:r>
              <a:rPr lang="es-ES" sz="1400" dirty="0" err="1"/>
              <a:t>from</a:t>
            </a:r>
            <a:r>
              <a:rPr lang="es-ES" sz="1400" dirty="0"/>
              <a:t> </a:t>
            </a:r>
            <a:r>
              <a:rPr lang="es-ES" sz="1400" dirty="0" err="1"/>
              <a:t>sklearn</a:t>
            </a:r>
            <a:r>
              <a:rPr lang="es-ES" sz="1400" dirty="0"/>
              <a:t> </a:t>
            </a:r>
            <a:r>
              <a:rPr lang="es-ES" sz="1400" dirty="0" err="1"/>
              <a:t>import</a:t>
            </a:r>
            <a:r>
              <a:rPr lang="es-ES" sz="1400" dirty="0"/>
              <a:t> </a:t>
            </a:r>
            <a:r>
              <a:rPr lang="es-ES" sz="1400" dirty="0" err="1"/>
              <a:t>svm</a:t>
            </a:r>
            <a:endParaRPr lang="es-ES" sz="1400" dirty="0"/>
          </a:p>
          <a:p>
            <a:pPr marL="0" indent="0">
              <a:lnSpc>
                <a:spcPct val="110000"/>
              </a:lnSpc>
              <a:spcBef>
                <a:spcPts val="0"/>
              </a:spcBef>
              <a:buNone/>
            </a:pPr>
            <a:endParaRPr lang="es-ES" sz="1400" dirty="0"/>
          </a:p>
          <a:p>
            <a:pPr marL="0" indent="0">
              <a:lnSpc>
                <a:spcPct val="110000"/>
              </a:lnSpc>
              <a:spcBef>
                <a:spcPts val="0"/>
              </a:spcBef>
              <a:buNone/>
            </a:pPr>
            <a:r>
              <a:rPr lang="es-ES" sz="1400" dirty="0"/>
              <a:t>#registro de datos de vibraciones en RMS</a:t>
            </a:r>
          </a:p>
          <a:p>
            <a:pPr marL="0" indent="0">
              <a:lnSpc>
                <a:spcPct val="110000"/>
              </a:lnSpc>
              <a:spcBef>
                <a:spcPts val="0"/>
              </a:spcBef>
              <a:buNone/>
            </a:pPr>
            <a:r>
              <a:rPr lang="es-ES" sz="1400" dirty="0"/>
              <a:t>Datos1 = </a:t>
            </a:r>
            <a:r>
              <a:rPr lang="es-ES" sz="1400" dirty="0" err="1"/>
              <a:t>pd.read_csv</a:t>
            </a:r>
            <a:r>
              <a:rPr lang="es-ES" sz="1400" dirty="0"/>
              <a:t>('RMSvibraciones1.txt')</a:t>
            </a:r>
          </a:p>
          <a:p>
            <a:pPr marL="0" indent="0">
              <a:lnSpc>
                <a:spcPct val="110000"/>
              </a:lnSpc>
              <a:spcBef>
                <a:spcPts val="0"/>
              </a:spcBef>
              <a:buNone/>
            </a:pPr>
            <a:endParaRPr lang="es-ES" sz="1400" dirty="0"/>
          </a:p>
          <a:p>
            <a:pPr marL="0" indent="0">
              <a:lnSpc>
                <a:spcPct val="110000"/>
              </a:lnSpc>
              <a:spcBef>
                <a:spcPts val="0"/>
              </a:spcBef>
              <a:buNone/>
            </a:pPr>
            <a:r>
              <a:rPr lang="es-ES" sz="1400" dirty="0"/>
              <a:t>#registro de tiempo en minutos</a:t>
            </a:r>
          </a:p>
          <a:p>
            <a:pPr marL="0" indent="0">
              <a:lnSpc>
                <a:spcPct val="110000"/>
              </a:lnSpc>
              <a:spcBef>
                <a:spcPts val="0"/>
              </a:spcBef>
              <a:buNone/>
            </a:pPr>
            <a:r>
              <a:rPr lang="es-ES" sz="1400" dirty="0"/>
              <a:t>t1 = </a:t>
            </a:r>
            <a:r>
              <a:rPr lang="es-ES" sz="1400" dirty="0" err="1"/>
              <a:t>pd.read_csv</a:t>
            </a:r>
            <a:r>
              <a:rPr lang="es-ES" sz="1400" dirty="0"/>
              <a:t>('time1.txt')</a:t>
            </a:r>
          </a:p>
          <a:p>
            <a:pPr marL="0" indent="0">
              <a:lnSpc>
                <a:spcPct val="110000"/>
              </a:lnSpc>
              <a:spcBef>
                <a:spcPts val="0"/>
              </a:spcBef>
              <a:buNone/>
            </a:pPr>
            <a:endParaRPr lang="es-ES" sz="1400" dirty="0"/>
          </a:p>
          <a:p>
            <a:pPr marL="0" indent="0">
              <a:spcBef>
                <a:spcPts val="0"/>
              </a:spcBef>
              <a:buNone/>
            </a:pPr>
            <a:endParaRPr lang="es-ES" sz="1300" dirty="0"/>
          </a:p>
          <a:p>
            <a:pPr marL="0" indent="0">
              <a:spcBef>
                <a:spcPts val="0"/>
              </a:spcBef>
              <a:buNone/>
            </a:pPr>
            <a:endParaRPr lang="es-ES" sz="1300" dirty="0"/>
          </a:p>
          <a:p>
            <a:pPr marL="0" indent="0">
              <a:spcBef>
                <a:spcPts val="0"/>
              </a:spcBef>
              <a:buNone/>
            </a:pPr>
            <a:endParaRPr lang="es-ES" sz="1300" dirty="0"/>
          </a:p>
          <a:p>
            <a:pPr marL="0" indent="0">
              <a:spcBef>
                <a:spcPts val="0"/>
              </a:spcBef>
              <a:buNone/>
            </a:pPr>
            <a:endParaRPr lang="es-ES" sz="1300" dirty="0"/>
          </a:p>
        </p:txBody>
      </p:sp>
      <p:sp>
        <p:nvSpPr>
          <p:cNvPr id="4" name="Slide Number Placeholder 3"/>
          <p:cNvSpPr>
            <a:spLocks noGrp="1"/>
          </p:cNvSpPr>
          <p:nvPr>
            <p:ph type="sldNum" sz="quarter" idx="4294967295"/>
          </p:nvPr>
        </p:nvSpPr>
        <p:spPr/>
        <p:txBody>
          <a:bodyPr/>
          <a:lstStyle/>
          <a:p>
            <a:fld id="{ED3C9F24-97CD-894E-963C-61E4D5D33747}" type="slidenum">
              <a:rPr lang="es-ES_tradnl" smtClean="0"/>
              <a:t>138</a:t>
            </a:fld>
            <a:endParaRPr lang="es-ES_tradnl"/>
          </a:p>
        </p:txBody>
      </p:sp>
    </p:spTree>
    <p:extLst>
      <p:ext uri="{BB962C8B-B14F-4D97-AF65-F5344CB8AC3E}">
        <p14:creationId xmlns:p14="http://schemas.microsoft.com/office/powerpoint/2010/main" val="139407535"/>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Ejemplo </a:t>
            </a:r>
            <a:r>
              <a:rPr lang="es-ES" dirty="0" smtClean="0"/>
              <a:t>6</a:t>
            </a:r>
            <a:endParaRPr lang="es-ES" dirty="0"/>
          </a:p>
        </p:txBody>
      </p:sp>
      <p:sp>
        <p:nvSpPr>
          <p:cNvPr id="3" name="Content Placeholder 2"/>
          <p:cNvSpPr>
            <a:spLocks noGrp="1"/>
          </p:cNvSpPr>
          <p:nvPr>
            <p:ph idx="1"/>
          </p:nvPr>
        </p:nvSpPr>
        <p:spPr>
          <a:xfrm>
            <a:off x="628650" y="1371600"/>
            <a:ext cx="7886700" cy="4805363"/>
          </a:xfrm>
        </p:spPr>
        <p:txBody>
          <a:bodyPr>
            <a:noAutofit/>
          </a:bodyPr>
          <a:lstStyle/>
          <a:p>
            <a:pPr marL="0" indent="0">
              <a:lnSpc>
                <a:spcPct val="110000"/>
              </a:lnSpc>
              <a:spcBef>
                <a:spcPts val="0"/>
              </a:spcBef>
              <a:buNone/>
            </a:pPr>
            <a:r>
              <a:rPr lang="es-ES" sz="1400" dirty="0" err="1" smtClean="0"/>
              <a:t>plt.figure</a:t>
            </a:r>
            <a:r>
              <a:rPr lang="es-ES" sz="1400" dirty="0"/>
              <a:t>()</a:t>
            </a:r>
          </a:p>
          <a:p>
            <a:pPr marL="0" indent="0">
              <a:lnSpc>
                <a:spcPct val="110000"/>
              </a:lnSpc>
              <a:spcBef>
                <a:spcPts val="0"/>
              </a:spcBef>
              <a:buNone/>
            </a:pPr>
            <a:r>
              <a:rPr lang="es-ES" sz="1400" dirty="0" err="1"/>
              <a:t>plt.plot</a:t>
            </a:r>
            <a:r>
              <a:rPr lang="es-ES" sz="1400" dirty="0"/>
              <a:t>(t1/60,Datos1)</a:t>
            </a:r>
          </a:p>
          <a:p>
            <a:pPr marL="0" indent="0">
              <a:lnSpc>
                <a:spcPct val="110000"/>
              </a:lnSpc>
              <a:spcBef>
                <a:spcPts val="0"/>
              </a:spcBef>
              <a:buNone/>
            </a:pPr>
            <a:r>
              <a:rPr lang="es-ES" sz="1400" dirty="0" err="1"/>
              <a:t>plt.xlabel</a:t>
            </a:r>
            <a:r>
              <a:rPr lang="es-ES" sz="1400" dirty="0"/>
              <a:t>('tiempo (horas)', </a:t>
            </a:r>
            <a:r>
              <a:rPr lang="es-ES" sz="1400" dirty="0" err="1"/>
              <a:t>fontsize</a:t>
            </a:r>
            <a:r>
              <a:rPr lang="es-ES" sz="1400" dirty="0"/>
              <a:t>=14)</a:t>
            </a:r>
          </a:p>
          <a:p>
            <a:pPr marL="0" indent="0">
              <a:lnSpc>
                <a:spcPct val="110000"/>
              </a:lnSpc>
              <a:spcBef>
                <a:spcPts val="0"/>
              </a:spcBef>
              <a:buNone/>
            </a:pPr>
            <a:r>
              <a:rPr lang="es-ES" sz="1400" dirty="0" err="1"/>
              <a:t>plt.ylabel</a:t>
            </a:r>
            <a:r>
              <a:rPr lang="es-ES" sz="1400" dirty="0"/>
              <a:t>('RMS vibraciones', </a:t>
            </a:r>
            <a:r>
              <a:rPr lang="es-ES" sz="1400" dirty="0" err="1"/>
              <a:t>fontsize</a:t>
            </a:r>
            <a:r>
              <a:rPr lang="es-ES" sz="1400" dirty="0"/>
              <a:t>=14)</a:t>
            </a:r>
          </a:p>
          <a:p>
            <a:pPr marL="0" indent="0">
              <a:lnSpc>
                <a:spcPct val="110000"/>
              </a:lnSpc>
              <a:spcBef>
                <a:spcPts val="0"/>
              </a:spcBef>
              <a:buNone/>
            </a:pPr>
            <a:r>
              <a:rPr lang="es-ES" sz="1400" dirty="0" err="1"/>
              <a:t>plt.legend</a:t>
            </a:r>
            <a:r>
              <a:rPr lang="es-ES" sz="1400" dirty="0"/>
              <a:t>(['R1','R2','R3','R4'])</a:t>
            </a:r>
          </a:p>
          <a:p>
            <a:pPr marL="0" indent="0">
              <a:lnSpc>
                <a:spcPct val="110000"/>
              </a:lnSpc>
              <a:spcBef>
                <a:spcPts val="0"/>
              </a:spcBef>
              <a:buNone/>
            </a:pPr>
            <a:r>
              <a:rPr lang="es-ES" sz="1400" dirty="0" err="1"/>
              <a:t>plt.title</a:t>
            </a:r>
            <a:r>
              <a:rPr lang="es-ES" sz="1400" dirty="0"/>
              <a:t>('Falla en pista interna R3 y falla en bolas R4')</a:t>
            </a:r>
            <a:endParaRPr lang="es-ES" sz="1300" dirty="0"/>
          </a:p>
          <a:p>
            <a:pPr marL="0" indent="0">
              <a:spcBef>
                <a:spcPts val="0"/>
              </a:spcBef>
              <a:buNone/>
            </a:pPr>
            <a:endParaRPr lang="es-ES" sz="1300" dirty="0"/>
          </a:p>
          <a:p>
            <a:pPr marL="0" indent="0">
              <a:spcBef>
                <a:spcPts val="0"/>
              </a:spcBef>
              <a:buNone/>
            </a:pPr>
            <a:endParaRPr lang="es-ES" sz="1300" dirty="0"/>
          </a:p>
          <a:p>
            <a:pPr marL="0" indent="0">
              <a:spcBef>
                <a:spcPts val="0"/>
              </a:spcBef>
              <a:buNone/>
            </a:pPr>
            <a:endParaRPr lang="es-ES" sz="1300" dirty="0"/>
          </a:p>
          <a:p>
            <a:pPr marL="0" indent="0">
              <a:spcBef>
                <a:spcPts val="0"/>
              </a:spcBef>
              <a:buNone/>
            </a:pPr>
            <a:endParaRPr lang="es-ES" sz="1300" dirty="0"/>
          </a:p>
          <a:p>
            <a:pPr marL="0" indent="0">
              <a:spcBef>
                <a:spcPts val="0"/>
              </a:spcBef>
              <a:buNone/>
            </a:pPr>
            <a:endParaRPr lang="es-ES" sz="1300" dirty="0"/>
          </a:p>
        </p:txBody>
      </p:sp>
      <p:sp>
        <p:nvSpPr>
          <p:cNvPr id="4" name="Slide Number Placeholder 3"/>
          <p:cNvSpPr>
            <a:spLocks noGrp="1"/>
          </p:cNvSpPr>
          <p:nvPr>
            <p:ph type="sldNum" sz="quarter" idx="4294967295"/>
          </p:nvPr>
        </p:nvSpPr>
        <p:spPr/>
        <p:txBody>
          <a:bodyPr/>
          <a:lstStyle/>
          <a:p>
            <a:fld id="{ED3C9F24-97CD-894E-963C-61E4D5D33747}" type="slidenum">
              <a:rPr lang="es-ES_tradnl" smtClean="0"/>
              <a:t>139</a:t>
            </a:fld>
            <a:endParaRPr lang="es-ES_tradnl"/>
          </a:p>
        </p:txBody>
      </p:sp>
      <p:pic>
        <p:nvPicPr>
          <p:cNvPr id="5" name="Imagen 4"/>
          <p:cNvPicPr>
            <a:picLocks noChangeAspect="1"/>
          </p:cNvPicPr>
          <p:nvPr/>
        </p:nvPicPr>
        <p:blipFill>
          <a:blip r:embed="rId2"/>
          <a:stretch>
            <a:fillRect/>
          </a:stretch>
        </p:blipFill>
        <p:spPr>
          <a:xfrm>
            <a:off x="2419887" y="3003016"/>
            <a:ext cx="3776873" cy="2730969"/>
          </a:xfrm>
          <a:prstGeom prst="rect">
            <a:avLst/>
          </a:prstGeom>
        </p:spPr>
      </p:pic>
    </p:spTree>
    <p:extLst>
      <p:ext uri="{BB962C8B-B14F-4D97-AF65-F5344CB8AC3E}">
        <p14:creationId xmlns:p14="http://schemas.microsoft.com/office/powerpoint/2010/main" val="15851440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sz="3200" dirty="0"/>
              <a:t>Tipos de sensores</a:t>
            </a:r>
            <a:endParaRPr lang="es-CL" dirty="0"/>
          </a:p>
        </p:txBody>
      </p:sp>
      <p:sp>
        <p:nvSpPr>
          <p:cNvPr id="3" name="2 Marcador de contenido"/>
          <p:cNvSpPr>
            <a:spLocks noGrp="1"/>
          </p:cNvSpPr>
          <p:nvPr>
            <p:ph idx="1"/>
          </p:nvPr>
        </p:nvSpPr>
        <p:spPr>
          <a:xfrm>
            <a:off x="628650" y="1644854"/>
            <a:ext cx="7886700" cy="4351338"/>
          </a:xfrm>
        </p:spPr>
        <p:txBody>
          <a:bodyPr>
            <a:normAutofit/>
          </a:bodyPr>
          <a:lstStyle/>
          <a:p>
            <a:pPr marL="0" indent="0" algn="just">
              <a:buNone/>
            </a:pPr>
            <a:r>
              <a:rPr lang="es-CL" sz="2000" dirty="0"/>
              <a:t>Las consideraciones más relevantes al momento de seleccionar un sensor son:</a:t>
            </a:r>
          </a:p>
          <a:p>
            <a:pPr algn="just"/>
            <a:r>
              <a:rPr lang="es-CL" sz="2000" dirty="0"/>
              <a:t>Tipo de fijación: existen diferentes soluciones para la fijación (pegamento, atornillado, magnético o con cera) y la selección depende de la calidad requerida para las mediciones y del ambiente de operación del componente.</a:t>
            </a:r>
          </a:p>
          <a:p>
            <a:pPr algn="just"/>
            <a:r>
              <a:rPr lang="es-CL" sz="2000" dirty="0"/>
              <a:t>Dimensión y peso: se debe considerar la forma, tamaño, peso y cubierta de cada sensor de forma de no influenciar las mediciones y de respectar las restricciones de espacio.</a:t>
            </a:r>
          </a:p>
          <a:p>
            <a:pPr algn="just"/>
            <a:r>
              <a:rPr lang="es-CL" sz="2000" dirty="0"/>
              <a:t>Ambiente: los sensores deben soportar las variaciones ambientales a las que serán sometidos (temperaturas, humedad, radiación nuclear o electromagnética, etc.)</a:t>
            </a:r>
          </a:p>
          <a:p>
            <a:pPr algn="just"/>
            <a:endParaRPr lang="es-CL" sz="2000" dirty="0"/>
          </a:p>
        </p:txBody>
      </p:sp>
      <p:sp>
        <p:nvSpPr>
          <p:cNvPr id="4" name="3 Marcador de número de diapositiva"/>
          <p:cNvSpPr>
            <a:spLocks noGrp="1"/>
          </p:cNvSpPr>
          <p:nvPr>
            <p:ph type="sldNum" sz="quarter" idx="12"/>
          </p:nvPr>
        </p:nvSpPr>
        <p:spPr/>
        <p:txBody>
          <a:bodyPr/>
          <a:lstStyle/>
          <a:p>
            <a:fld id="{ED3C9F24-97CD-894E-963C-61E4D5D33747}" type="slidenum">
              <a:rPr lang="es-ES_tradnl" smtClean="0"/>
              <a:t>14</a:t>
            </a:fld>
            <a:endParaRPr lang="es-ES_tradnl"/>
          </a:p>
        </p:txBody>
      </p:sp>
    </p:spTree>
    <p:extLst>
      <p:ext uri="{BB962C8B-B14F-4D97-AF65-F5344CB8AC3E}">
        <p14:creationId xmlns:p14="http://schemas.microsoft.com/office/powerpoint/2010/main" val="2527789566"/>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Ejemplo </a:t>
            </a:r>
            <a:r>
              <a:rPr lang="es-ES" dirty="0" smtClean="0"/>
              <a:t>6</a:t>
            </a:r>
            <a:endParaRPr lang="en-US" dirty="0"/>
          </a:p>
        </p:txBody>
      </p:sp>
      <p:sp>
        <p:nvSpPr>
          <p:cNvPr id="3" name="Marcador de contenido 2"/>
          <p:cNvSpPr>
            <a:spLocks noGrp="1"/>
          </p:cNvSpPr>
          <p:nvPr>
            <p:ph idx="1"/>
          </p:nvPr>
        </p:nvSpPr>
        <p:spPr/>
        <p:txBody>
          <a:bodyPr>
            <a:normAutofit/>
          </a:bodyPr>
          <a:lstStyle/>
          <a:p>
            <a:pPr marL="0" indent="0">
              <a:lnSpc>
                <a:spcPct val="120000"/>
              </a:lnSpc>
              <a:spcBef>
                <a:spcPts val="0"/>
              </a:spcBef>
              <a:buNone/>
            </a:pPr>
            <a:r>
              <a:rPr lang="en-US" sz="1400" dirty="0"/>
              <a:t>Datos_train=Datos1.to_numpy()[</a:t>
            </a:r>
            <a:r>
              <a:rPr lang="en-US" sz="1400" dirty="0" smtClean="0"/>
              <a:t>0:650,:] </a:t>
            </a:r>
          </a:p>
          <a:p>
            <a:pPr marL="0" indent="0">
              <a:lnSpc>
                <a:spcPct val="120000"/>
              </a:lnSpc>
              <a:spcBef>
                <a:spcPts val="0"/>
              </a:spcBef>
              <a:buNone/>
            </a:pPr>
            <a:r>
              <a:rPr lang="en-US" sz="1400" dirty="0" err="1" smtClean="0"/>
              <a:t>Datos_test</a:t>
            </a:r>
            <a:r>
              <a:rPr lang="en-US" sz="1400" dirty="0" smtClean="0"/>
              <a:t>=Datos1.to_numpy</a:t>
            </a:r>
            <a:r>
              <a:rPr lang="en-US" sz="1400" dirty="0"/>
              <a:t>()</a:t>
            </a:r>
          </a:p>
          <a:p>
            <a:pPr marL="0" indent="0">
              <a:lnSpc>
                <a:spcPct val="120000"/>
              </a:lnSpc>
              <a:spcBef>
                <a:spcPts val="0"/>
              </a:spcBef>
              <a:buNone/>
            </a:pPr>
            <a:endParaRPr lang="en-US" sz="1400" dirty="0"/>
          </a:p>
          <a:p>
            <a:pPr marL="0" indent="0">
              <a:lnSpc>
                <a:spcPct val="120000"/>
              </a:lnSpc>
              <a:spcBef>
                <a:spcPts val="0"/>
              </a:spcBef>
              <a:buNone/>
            </a:pPr>
            <a:r>
              <a:rPr lang="en-US" sz="1400" dirty="0" err="1" smtClean="0"/>
              <a:t>outlier_frac</a:t>
            </a:r>
            <a:r>
              <a:rPr lang="en-US" sz="1400" dirty="0" smtClean="0"/>
              <a:t>=0.001 </a:t>
            </a:r>
            <a:r>
              <a:rPr lang="en-US" sz="1400" dirty="0"/>
              <a:t>#</a:t>
            </a:r>
            <a:r>
              <a:rPr lang="en-US" sz="1400" dirty="0" err="1"/>
              <a:t>fracción</a:t>
            </a:r>
            <a:r>
              <a:rPr lang="en-US" sz="1400" dirty="0"/>
              <a:t> de </a:t>
            </a:r>
            <a:r>
              <a:rPr lang="en-US" sz="1400" dirty="0" err="1"/>
              <a:t>valores</a:t>
            </a:r>
            <a:r>
              <a:rPr lang="en-US" sz="1400" dirty="0"/>
              <a:t> </a:t>
            </a:r>
            <a:r>
              <a:rPr lang="en-US" sz="1400" dirty="0" err="1"/>
              <a:t>anomalos</a:t>
            </a:r>
            <a:r>
              <a:rPr lang="en-US" sz="1400" dirty="0"/>
              <a:t>, valor </a:t>
            </a:r>
            <a:r>
              <a:rPr lang="en-US" sz="1400" dirty="0" err="1"/>
              <a:t>por</a:t>
            </a:r>
            <a:r>
              <a:rPr lang="en-US" sz="1400" dirty="0"/>
              <a:t> </a:t>
            </a:r>
            <a:r>
              <a:rPr lang="en-US" sz="1400" dirty="0" err="1"/>
              <a:t>defecto</a:t>
            </a:r>
            <a:r>
              <a:rPr lang="en-US" sz="1400" dirty="0"/>
              <a:t> </a:t>
            </a:r>
            <a:r>
              <a:rPr lang="en-US" sz="1400" dirty="0" err="1"/>
              <a:t>es</a:t>
            </a:r>
            <a:r>
              <a:rPr lang="en-US" sz="1400" dirty="0"/>
              <a:t> 0.1</a:t>
            </a:r>
          </a:p>
          <a:p>
            <a:pPr marL="0" indent="0">
              <a:lnSpc>
                <a:spcPct val="120000"/>
              </a:lnSpc>
              <a:spcBef>
                <a:spcPts val="0"/>
              </a:spcBef>
              <a:buNone/>
            </a:pPr>
            <a:r>
              <a:rPr lang="en-US" sz="1400" dirty="0" err="1"/>
              <a:t>Modelo</a:t>
            </a:r>
            <a:r>
              <a:rPr lang="en-US" sz="1400" dirty="0"/>
              <a:t>=</a:t>
            </a:r>
            <a:r>
              <a:rPr lang="en-US" sz="1400" dirty="0" err="1"/>
              <a:t>EllipticEnvelope</a:t>
            </a:r>
            <a:r>
              <a:rPr lang="en-US" sz="1400" dirty="0"/>
              <a:t>(contamination=</a:t>
            </a:r>
            <a:r>
              <a:rPr lang="en-US" sz="1400" dirty="0" err="1"/>
              <a:t>outlier_frac</a:t>
            </a:r>
            <a:r>
              <a:rPr lang="en-US" sz="1400" dirty="0"/>
              <a:t>) </a:t>
            </a:r>
          </a:p>
          <a:p>
            <a:pPr marL="0" indent="0">
              <a:lnSpc>
                <a:spcPct val="120000"/>
              </a:lnSpc>
              <a:spcBef>
                <a:spcPts val="0"/>
              </a:spcBef>
              <a:buNone/>
            </a:pPr>
            <a:r>
              <a:rPr lang="en-US" sz="1400" dirty="0"/>
              <a:t>title='Elliptic Envelope'</a:t>
            </a:r>
          </a:p>
          <a:p>
            <a:pPr marL="0" indent="0">
              <a:lnSpc>
                <a:spcPct val="120000"/>
              </a:lnSpc>
              <a:spcBef>
                <a:spcPts val="0"/>
              </a:spcBef>
              <a:buNone/>
            </a:pPr>
            <a:r>
              <a:rPr lang="en-US" sz="1400" dirty="0"/>
              <a:t># </a:t>
            </a:r>
            <a:r>
              <a:rPr lang="en-US" sz="1400" dirty="0" err="1"/>
              <a:t>Modelo</a:t>
            </a:r>
            <a:r>
              <a:rPr lang="en-US" sz="1400" dirty="0"/>
              <a:t>=</a:t>
            </a:r>
            <a:r>
              <a:rPr lang="en-US" sz="1400" dirty="0" err="1"/>
              <a:t>IsolationForest</a:t>
            </a:r>
            <a:r>
              <a:rPr lang="en-US" sz="1400" dirty="0"/>
              <a:t>(</a:t>
            </a:r>
            <a:r>
              <a:rPr lang="en-US" sz="1400" dirty="0" err="1"/>
              <a:t>n_estimators</a:t>
            </a:r>
            <a:r>
              <a:rPr lang="en-US" sz="1400" dirty="0"/>
              <a:t>=100, </a:t>
            </a:r>
            <a:r>
              <a:rPr lang="en-US" sz="1400" dirty="0" err="1"/>
              <a:t>max_samples</a:t>
            </a:r>
            <a:r>
              <a:rPr lang="en-US" sz="1400" dirty="0"/>
              <a:t>='auto', contamination=</a:t>
            </a:r>
            <a:r>
              <a:rPr lang="en-US" sz="1400" dirty="0" err="1"/>
              <a:t>outlier_frac</a:t>
            </a:r>
            <a:r>
              <a:rPr lang="en-US" sz="1400" dirty="0"/>
              <a:t>) </a:t>
            </a:r>
          </a:p>
          <a:p>
            <a:pPr marL="0" indent="0">
              <a:lnSpc>
                <a:spcPct val="120000"/>
              </a:lnSpc>
              <a:spcBef>
                <a:spcPts val="0"/>
              </a:spcBef>
              <a:buNone/>
            </a:pPr>
            <a:r>
              <a:rPr lang="en-US" sz="1400" dirty="0"/>
              <a:t># title='Isolation Forest'</a:t>
            </a:r>
          </a:p>
          <a:p>
            <a:pPr marL="0" indent="0">
              <a:lnSpc>
                <a:spcPct val="120000"/>
              </a:lnSpc>
              <a:spcBef>
                <a:spcPts val="0"/>
              </a:spcBef>
              <a:buNone/>
            </a:pPr>
            <a:r>
              <a:rPr lang="en-US" sz="1400" dirty="0"/>
              <a:t># </a:t>
            </a:r>
            <a:r>
              <a:rPr lang="en-US" sz="1400" dirty="0" err="1"/>
              <a:t>Modelo</a:t>
            </a:r>
            <a:r>
              <a:rPr lang="en-US" sz="1400" dirty="0"/>
              <a:t>=</a:t>
            </a:r>
            <a:r>
              <a:rPr lang="en-US" sz="1400" dirty="0" err="1"/>
              <a:t>LocalOutlierFactor</a:t>
            </a:r>
            <a:r>
              <a:rPr lang="en-US" sz="1400" dirty="0"/>
              <a:t>(</a:t>
            </a:r>
            <a:r>
              <a:rPr lang="en-US" sz="1400" dirty="0" err="1"/>
              <a:t>n_neighbors</a:t>
            </a:r>
            <a:r>
              <a:rPr lang="en-US" sz="1400" dirty="0"/>
              <a:t>=20, contamination=</a:t>
            </a:r>
            <a:r>
              <a:rPr lang="en-US" sz="1400" dirty="0" err="1"/>
              <a:t>outlier_frac</a:t>
            </a:r>
            <a:r>
              <a:rPr lang="en-US" sz="1400" dirty="0"/>
              <a:t>, novelty=True) </a:t>
            </a:r>
          </a:p>
          <a:p>
            <a:pPr marL="0" indent="0">
              <a:lnSpc>
                <a:spcPct val="120000"/>
              </a:lnSpc>
              <a:spcBef>
                <a:spcPts val="0"/>
              </a:spcBef>
              <a:buNone/>
            </a:pPr>
            <a:r>
              <a:rPr lang="en-US" sz="1400" dirty="0"/>
              <a:t># title='Local Outlier Factor'</a:t>
            </a:r>
          </a:p>
          <a:p>
            <a:pPr marL="0" indent="0">
              <a:lnSpc>
                <a:spcPct val="120000"/>
              </a:lnSpc>
              <a:spcBef>
                <a:spcPts val="0"/>
              </a:spcBef>
              <a:buNone/>
            </a:pPr>
            <a:r>
              <a:rPr lang="en-US" sz="1400" dirty="0"/>
              <a:t># </a:t>
            </a:r>
            <a:r>
              <a:rPr lang="en-US" sz="1400" dirty="0" err="1"/>
              <a:t>Modelo</a:t>
            </a:r>
            <a:r>
              <a:rPr lang="en-US" sz="1400" dirty="0"/>
              <a:t> = </a:t>
            </a:r>
            <a:r>
              <a:rPr lang="en-US" sz="1400" dirty="0" err="1"/>
              <a:t>svm.OneClassSVM</a:t>
            </a:r>
            <a:r>
              <a:rPr lang="en-US" sz="1400" dirty="0"/>
              <a:t>(nu=0.07, kernel="</a:t>
            </a:r>
            <a:r>
              <a:rPr lang="en-US" sz="1400" dirty="0" err="1"/>
              <a:t>rbf</a:t>
            </a:r>
            <a:r>
              <a:rPr lang="en-US" sz="1400" dirty="0"/>
              <a:t>", gamma='auto') </a:t>
            </a:r>
          </a:p>
          <a:p>
            <a:pPr marL="0" indent="0">
              <a:lnSpc>
                <a:spcPct val="120000"/>
              </a:lnSpc>
              <a:spcBef>
                <a:spcPts val="0"/>
              </a:spcBef>
              <a:buNone/>
            </a:pPr>
            <a:r>
              <a:rPr lang="en-US" sz="1400" dirty="0"/>
              <a:t># title='SVM'</a:t>
            </a:r>
            <a:endParaRPr lang="en-US" sz="1400" dirty="0" smtClean="0"/>
          </a:p>
          <a:p>
            <a:pPr marL="0" indent="0">
              <a:lnSpc>
                <a:spcPct val="120000"/>
              </a:lnSpc>
              <a:spcBef>
                <a:spcPts val="0"/>
              </a:spcBef>
              <a:buNone/>
            </a:pPr>
            <a:endParaRPr lang="en-US" sz="1400" dirty="0"/>
          </a:p>
          <a:p>
            <a:pPr marL="0" indent="0">
              <a:lnSpc>
                <a:spcPct val="120000"/>
              </a:lnSpc>
              <a:spcBef>
                <a:spcPts val="0"/>
              </a:spcBef>
              <a:buNone/>
            </a:pPr>
            <a:r>
              <a:rPr lang="en-US" sz="1400" dirty="0" err="1"/>
              <a:t>Modelo.fit</a:t>
            </a:r>
            <a:r>
              <a:rPr lang="en-US" sz="1400" dirty="0"/>
              <a:t>(</a:t>
            </a:r>
            <a:r>
              <a:rPr lang="en-US" sz="1400" dirty="0" err="1"/>
              <a:t>Datos_train</a:t>
            </a:r>
            <a:r>
              <a:rPr lang="en-US" sz="1400" dirty="0"/>
              <a:t>)</a:t>
            </a:r>
          </a:p>
          <a:p>
            <a:pPr marL="0" indent="0">
              <a:lnSpc>
                <a:spcPct val="120000"/>
              </a:lnSpc>
              <a:spcBef>
                <a:spcPts val="0"/>
              </a:spcBef>
              <a:buNone/>
            </a:pPr>
            <a:r>
              <a:rPr lang="en-US" sz="1400" dirty="0" err="1"/>
              <a:t>Yp</a:t>
            </a:r>
            <a:r>
              <a:rPr lang="en-US" sz="1400" dirty="0"/>
              <a:t>=</a:t>
            </a:r>
            <a:r>
              <a:rPr lang="en-US" sz="1400" dirty="0" err="1"/>
              <a:t>Modelo.predict</a:t>
            </a:r>
            <a:r>
              <a:rPr lang="en-US" sz="1400" dirty="0"/>
              <a:t>(</a:t>
            </a:r>
            <a:r>
              <a:rPr lang="en-US" sz="1400" dirty="0" err="1"/>
              <a:t>Datos_test</a:t>
            </a:r>
            <a:r>
              <a:rPr lang="en-US" sz="1400" dirty="0"/>
              <a:t>)</a:t>
            </a:r>
          </a:p>
        </p:txBody>
      </p:sp>
    </p:spTree>
    <p:extLst>
      <p:ext uri="{BB962C8B-B14F-4D97-AF65-F5344CB8AC3E}">
        <p14:creationId xmlns:p14="http://schemas.microsoft.com/office/powerpoint/2010/main" val="2297548082"/>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Ejemplo </a:t>
            </a:r>
            <a:r>
              <a:rPr lang="es-ES" dirty="0" smtClean="0"/>
              <a:t>6</a:t>
            </a:r>
            <a:endParaRPr lang="es-ES" dirty="0"/>
          </a:p>
        </p:txBody>
      </p:sp>
      <p:sp>
        <p:nvSpPr>
          <p:cNvPr id="3" name="Content Placeholder 2"/>
          <p:cNvSpPr>
            <a:spLocks noGrp="1"/>
          </p:cNvSpPr>
          <p:nvPr>
            <p:ph idx="1"/>
          </p:nvPr>
        </p:nvSpPr>
        <p:spPr>
          <a:xfrm>
            <a:off x="628650" y="1529542"/>
            <a:ext cx="7886700" cy="4647421"/>
          </a:xfrm>
        </p:spPr>
        <p:txBody>
          <a:bodyPr>
            <a:noAutofit/>
          </a:bodyPr>
          <a:lstStyle/>
          <a:p>
            <a:pPr marL="0" indent="0">
              <a:spcBef>
                <a:spcPts val="0"/>
              </a:spcBef>
              <a:buNone/>
            </a:pPr>
            <a:r>
              <a:rPr lang="es-ES" sz="1400" dirty="0"/>
              <a:t>Xp0=</a:t>
            </a:r>
            <a:r>
              <a:rPr lang="es-ES" sz="1400" dirty="0" err="1"/>
              <a:t>Datos_test</a:t>
            </a:r>
            <a:r>
              <a:rPr lang="es-ES" sz="1400" dirty="0"/>
              <a:t>[</a:t>
            </a:r>
            <a:r>
              <a:rPr lang="es-ES" sz="1400" dirty="0" err="1"/>
              <a:t>np.where</a:t>
            </a:r>
            <a:r>
              <a:rPr lang="es-ES" sz="1400" dirty="0"/>
              <a:t>(</a:t>
            </a:r>
            <a:r>
              <a:rPr lang="es-ES" sz="1400" dirty="0" err="1"/>
              <a:t>Yp</a:t>
            </a:r>
            <a:r>
              <a:rPr lang="es-ES" sz="1400" dirty="0"/>
              <a:t> == 1)[0],:]      </a:t>
            </a:r>
          </a:p>
          <a:p>
            <a:pPr marL="0" indent="0">
              <a:spcBef>
                <a:spcPts val="0"/>
              </a:spcBef>
              <a:buNone/>
            </a:pPr>
            <a:r>
              <a:rPr lang="es-ES" sz="1400" dirty="0"/>
              <a:t>Xp1=</a:t>
            </a:r>
            <a:r>
              <a:rPr lang="es-ES" sz="1400" dirty="0" err="1"/>
              <a:t>Datos_test</a:t>
            </a:r>
            <a:r>
              <a:rPr lang="es-ES" sz="1400" dirty="0"/>
              <a:t>[</a:t>
            </a:r>
            <a:r>
              <a:rPr lang="es-ES" sz="1400" dirty="0" err="1"/>
              <a:t>np.where</a:t>
            </a:r>
            <a:r>
              <a:rPr lang="es-ES" sz="1400" dirty="0"/>
              <a:t>(</a:t>
            </a:r>
            <a:r>
              <a:rPr lang="es-ES" sz="1400" dirty="0" err="1"/>
              <a:t>Yp</a:t>
            </a:r>
            <a:r>
              <a:rPr lang="es-ES" sz="1400" dirty="0"/>
              <a:t> == -1)[0],:]</a:t>
            </a:r>
          </a:p>
          <a:p>
            <a:pPr marL="0" indent="0">
              <a:spcBef>
                <a:spcPts val="0"/>
              </a:spcBef>
              <a:buNone/>
            </a:pPr>
            <a:endParaRPr lang="es-ES" sz="1400" dirty="0"/>
          </a:p>
          <a:p>
            <a:pPr marL="0" indent="0">
              <a:spcBef>
                <a:spcPts val="0"/>
              </a:spcBef>
              <a:buNone/>
            </a:pPr>
            <a:r>
              <a:rPr lang="es-ES" sz="1400" dirty="0"/>
              <a:t>t0=t1.to_numpy()[</a:t>
            </a:r>
            <a:r>
              <a:rPr lang="es-ES" sz="1400" dirty="0" err="1"/>
              <a:t>np.where</a:t>
            </a:r>
            <a:r>
              <a:rPr lang="es-ES" sz="1400" dirty="0"/>
              <a:t>(</a:t>
            </a:r>
            <a:r>
              <a:rPr lang="es-ES" sz="1400" dirty="0" err="1"/>
              <a:t>Yp</a:t>
            </a:r>
            <a:r>
              <a:rPr lang="es-ES" sz="1400" dirty="0"/>
              <a:t> == 1)]    </a:t>
            </a:r>
          </a:p>
          <a:p>
            <a:pPr marL="0" indent="0">
              <a:spcBef>
                <a:spcPts val="0"/>
              </a:spcBef>
              <a:buNone/>
            </a:pPr>
            <a:r>
              <a:rPr lang="es-ES" sz="1400" dirty="0"/>
              <a:t>t1=t1.to_numpy()[</a:t>
            </a:r>
            <a:r>
              <a:rPr lang="es-ES" sz="1400" dirty="0" err="1"/>
              <a:t>np.where</a:t>
            </a:r>
            <a:r>
              <a:rPr lang="es-ES" sz="1400" dirty="0"/>
              <a:t>(</a:t>
            </a:r>
            <a:r>
              <a:rPr lang="es-ES" sz="1400" dirty="0" err="1"/>
              <a:t>Yp</a:t>
            </a:r>
            <a:r>
              <a:rPr lang="es-ES" sz="1400" dirty="0"/>
              <a:t> == -1)]</a:t>
            </a:r>
          </a:p>
          <a:p>
            <a:pPr marL="0" indent="0">
              <a:spcBef>
                <a:spcPts val="0"/>
              </a:spcBef>
              <a:buNone/>
            </a:pPr>
            <a:endParaRPr lang="es-ES" sz="1400" dirty="0"/>
          </a:p>
          <a:p>
            <a:pPr marL="0" indent="0">
              <a:spcBef>
                <a:spcPts val="0"/>
              </a:spcBef>
              <a:buNone/>
            </a:pPr>
            <a:r>
              <a:rPr lang="es-ES" sz="1400" dirty="0" err="1"/>
              <a:t>plt.figure</a:t>
            </a:r>
            <a:r>
              <a:rPr lang="es-ES" sz="1400" dirty="0"/>
              <a:t>()</a:t>
            </a:r>
          </a:p>
          <a:p>
            <a:pPr marL="0" indent="0">
              <a:spcBef>
                <a:spcPts val="0"/>
              </a:spcBef>
              <a:buNone/>
            </a:pPr>
            <a:r>
              <a:rPr lang="es-ES" sz="1400" dirty="0" err="1"/>
              <a:t>plt.plot</a:t>
            </a:r>
            <a:r>
              <a:rPr lang="es-ES" sz="1400" dirty="0"/>
              <a:t>(t0/60,Xp0,'k')</a:t>
            </a:r>
          </a:p>
          <a:p>
            <a:pPr marL="0" indent="0">
              <a:spcBef>
                <a:spcPts val="0"/>
              </a:spcBef>
              <a:buNone/>
            </a:pPr>
            <a:r>
              <a:rPr lang="es-ES" sz="1400" dirty="0" err="1"/>
              <a:t>plt.plot</a:t>
            </a:r>
            <a:r>
              <a:rPr lang="es-ES" sz="1400" dirty="0"/>
              <a:t>(t1/60,Xp1,'rx')</a:t>
            </a:r>
          </a:p>
          <a:p>
            <a:pPr marL="0" indent="0">
              <a:spcBef>
                <a:spcPts val="0"/>
              </a:spcBef>
              <a:buNone/>
            </a:pPr>
            <a:r>
              <a:rPr lang="es-ES" sz="1400" dirty="0" err="1"/>
              <a:t>plt.title</a:t>
            </a:r>
            <a:r>
              <a:rPr lang="es-ES" sz="1400" dirty="0"/>
              <a:t>(</a:t>
            </a:r>
            <a:r>
              <a:rPr lang="es-ES" sz="1400" dirty="0" err="1"/>
              <a:t>title</a:t>
            </a:r>
            <a:r>
              <a:rPr lang="es-ES" sz="1400" dirty="0"/>
              <a:t>)</a:t>
            </a:r>
          </a:p>
          <a:p>
            <a:pPr marL="0" indent="0">
              <a:spcBef>
                <a:spcPts val="0"/>
              </a:spcBef>
              <a:buNone/>
            </a:pPr>
            <a:r>
              <a:rPr lang="es-ES" sz="1400" dirty="0" err="1"/>
              <a:t>plt.xlabel</a:t>
            </a:r>
            <a:r>
              <a:rPr lang="es-ES" sz="1400" dirty="0"/>
              <a:t>('tiempo (horas)', </a:t>
            </a:r>
            <a:r>
              <a:rPr lang="es-ES" sz="1400" dirty="0" err="1"/>
              <a:t>fontsize</a:t>
            </a:r>
            <a:r>
              <a:rPr lang="es-ES" sz="1400" dirty="0"/>
              <a:t>=14)</a:t>
            </a:r>
          </a:p>
          <a:p>
            <a:pPr marL="0" indent="0">
              <a:spcBef>
                <a:spcPts val="0"/>
              </a:spcBef>
              <a:buNone/>
            </a:pPr>
            <a:r>
              <a:rPr lang="es-ES" sz="1400" dirty="0" err="1"/>
              <a:t>plt.ylabel</a:t>
            </a:r>
            <a:r>
              <a:rPr lang="es-ES" sz="1400" dirty="0"/>
              <a:t>('RMS vibraciones', </a:t>
            </a:r>
            <a:r>
              <a:rPr lang="es-ES" sz="1400" dirty="0" err="1"/>
              <a:t>fontsize</a:t>
            </a:r>
            <a:r>
              <a:rPr lang="es-ES" sz="1400" dirty="0"/>
              <a:t>=14)</a:t>
            </a:r>
          </a:p>
          <a:p>
            <a:pPr marL="0" indent="0">
              <a:spcBef>
                <a:spcPts val="0"/>
              </a:spcBef>
              <a:buNone/>
            </a:pPr>
            <a:r>
              <a:rPr lang="es-ES" sz="1400" dirty="0" err="1"/>
              <a:t>plt.show</a:t>
            </a:r>
            <a:r>
              <a:rPr lang="es-ES" sz="1400" dirty="0"/>
              <a:t>()</a:t>
            </a:r>
          </a:p>
          <a:p>
            <a:pPr marL="0" indent="0">
              <a:spcBef>
                <a:spcPts val="0"/>
              </a:spcBef>
              <a:buNone/>
            </a:pPr>
            <a:endParaRPr lang="es-ES" sz="1400" dirty="0"/>
          </a:p>
          <a:p>
            <a:pPr marL="0" indent="0">
              <a:spcBef>
                <a:spcPts val="0"/>
              </a:spcBef>
              <a:buNone/>
            </a:pPr>
            <a:endParaRPr lang="es-ES" sz="1400" dirty="0"/>
          </a:p>
        </p:txBody>
      </p:sp>
      <p:sp>
        <p:nvSpPr>
          <p:cNvPr id="4" name="Slide Number Placeholder 3"/>
          <p:cNvSpPr>
            <a:spLocks noGrp="1"/>
          </p:cNvSpPr>
          <p:nvPr>
            <p:ph type="sldNum" sz="quarter" idx="4294967295"/>
          </p:nvPr>
        </p:nvSpPr>
        <p:spPr/>
        <p:txBody>
          <a:bodyPr/>
          <a:lstStyle/>
          <a:p>
            <a:fld id="{ED3C9F24-97CD-894E-963C-61E4D5D33747}" type="slidenum">
              <a:rPr lang="es-ES_tradnl" smtClean="0"/>
              <a:t>141</a:t>
            </a:fld>
            <a:endParaRPr lang="es-ES_tradnl"/>
          </a:p>
        </p:txBody>
      </p:sp>
    </p:spTree>
    <p:extLst>
      <p:ext uri="{BB962C8B-B14F-4D97-AF65-F5344CB8AC3E}">
        <p14:creationId xmlns:p14="http://schemas.microsoft.com/office/powerpoint/2010/main" val="72584628"/>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Ejemplo </a:t>
            </a:r>
            <a:r>
              <a:rPr lang="es-ES" dirty="0" smtClean="0"/>
              <a:t>6</a:t>
            </a:r>
            <a:endParaRPr lang="es-ES" dirty="0"/>
          </a:p>
        </p:txBody>
      </p:sp>
      <p:sp>
        <p:nvSpPr>
          <p:cNvPr id="4" name="Slide Number Placeholder 3"/>
          <p:cNvSpPr>
            <a:spLocks noGrp="1"/>
          </p:cNvSpPr>
          <p:nvPr>
            <p:ph type="sldNum" sz="quarter" idx="4294967295"/>
          </p:nvPr>
        </p:nvSpPr>
        <p:spPr/>
        <p:txBody>
          <a:bodyPr/>
          <a:lstStyle/>
          <a:p>
            <a:fld id="{ED3C9F24-97CD-894E-963C-61E4D5D33747}" type="slidenum">
              <a:rPr lang="es-ES_tradnl" smtClean="0"/>
              <a:t>142</a:t>
            </a:fld>
            <a:endParaRPr lang="es-ES_tradnl"/>
          </a:p>
        </p:txBody>
      </p:sp>
      <p:grpSp>
        <p:nvGrpSpPr>
          <p:cNvPr id="19" name="Grupo 18"/>
          <p:cNvGrpSpPr/>
          <p:nvPr/>
        </p:nvGrpSpPr>
        <p:grpSpPr>
          <a:xfrm>
            <a:off x="1236444" y="1211087"/>
            <a:ext cx="6671112" cy="4685537"/>
            <a:chOff x="628650" y="1286657"/>
            <a:chExt cx="6671112" cy="4685537"/>
          </a:xfrm>
        </p:grpSpPr>
        <p:pic>
          <p:nvPicPr>
            <p:cNvPr id="5" name="Imagen 4"/>
            <p:cNvPicPr>
              <a:picLocks noChangeAspect="1"/>
            </p:cNvPicPr>
            <p:nvPr/>
          </p:nvPicPr>
          <p:blipFill>
            <a:blip r:embed="rId2"/>
            <a:stretch>
              <a:fillRect/>
            </a:stretch>
          </p:blipFill>
          <p:spPr>
            <a:xfrm>
              <a:off x="4059762" y="1286657"/>
              <a:ext cx="3240000" cy="2342769"/>
            </a:xfrm>
            <a:prstGeom prst="rect">
              <a:avLst/>
            </a:prstGeom>
          </p:spPr>
        </p:pic>
        <p:pic>
          <p:nvPicPr>
            <p:cNvPr id="13" name="Imagen 12"/>
            <p:cNvPicPr>
              <a:picLocks noChangeAspect="1"/>
            </p:cNvPicPr>
            <p:nvPr/>
          </p:nvPicPr>
          <p:blipFill>
            <a:blip r:embed="rId3"/>
            <a:stretch>
              <a:fillRect/>
            </a:stretch>
          </p:blipFill>
          <p:spPr>
            <a:xfrm>
              <a:off x="628650" y="1286657"/>
              <a:ext cx="3240000" cy="2342769"/>
            </a:xfrm>
            <a:prstGeom prst="rect">
              <a:avLst/>
            </a:prstGeom>
          </p:spPr>
        </p:pic>
        <p:pic>
          <p:nvPicPr>
            <p:cNvPr id="14" name="Imagen 13"/>
            <p:cNvPicPr>
              <a:picLocks noChangeAspect="1"/>
            </p:cNvPicPr>
            <p:nvPr/>
          </p:nvPicPr>
          <p:blipFill>
            <a:blip r:embed="rId4"/>
            <a:stretch>
              <a:fillRect/>
            </a:stretch>
          </p:blipFill>
          <p:spPr>
            <a:xfrm>
              <a:off x="628650" y="3629425"/>
              <a:ext cx="3240000" cy="2342769"/>
            </a:xfrm>
            <a:prstGeom prst="rect">
              <a:avLst/>
            </a:prstGeom>
          </p:spPr>
        </p:pic>
        <p:pic>
          <p:nvPicPr>
            <p:cNvPr id="15" name="Imagen 14"/>
            <p:cNvPicPr>
              <a:picLocks noChangeAspect="1"/>
            </p:cNvPicPr>
            <p:nvPr/>
          </p:nvPicPr>
          <p:blipFill>
            <a:blip r:embed="rId5"/>
            <a:stretch>
              <a:fillRect/>
            </a:stretch>
          </p:blipFill>
          <p:spPr>
            <a:xfrm>
              <a:off x="4059762" y="3629424"/>
              <a:ext cx="3240000" cy="2342769"/>
            </a:xfrm>
            <a:prstGeom prst="rect">
              <a:avLst/>
            </a:prstGeom>
          </p:spPr>
        </p:pic>
      </p:grpSp>
    </p:spTree>
    <p:extLst>
      <p:ext uri="{BB962C8B-B14F-4D97-AF65-F5344CB8AC3E}">
        <p14:creationId xmlns:p14="http://schemas.microsoft.com/office/powerpoint/2010/main" val="1970558321"/>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Tarea</a:t>
            </a:r>
            <a:endParaRPr lang="en-US" dirty="0"/>
          </a:p>
        </p:txBody>
      </p:sp>
      <p:sp>
        <p:nvSpPr>
          <p:cNvPr id="3" name="Marcador de contenido 2"/>
          <p:cNvSpPr>
            <a:spLocks noGrp="1"/>
          </p:cNvSpPr>
          <p:nvPr>
            <p:ph idx="1"/>
          </p:nvPr>
        </p:nvSpPr>
        <p:spPr/>
        <p:txBody>
          <a:bodyPr/>
          <a:lstStyle/>
          <a:p>
            <a:pPr marL="0" indent="0" algn="just">
              <a:buNone/>
            </a:pPr>
            <a:r>
              <a:rPr lang="es-CL" dirty="0" smtClean="0"/>
              <a:t>En la siguiente página se encuentra disponible un set de datos para un rodamiento sin falla, con falla en la pista externa, con falla en la pista interna, con falla en las bolas y con una combinación de fallas. Adicionalmente los datos consideran condiciones de operación variables:</a:t>
            </a:r>
          </a:p>
          <a:p>
            <a:pPr marL="0" indent="0">
              <a:buNone/>
            </a:pPr>
            <a:endParaRPr lang="es-CL" dirty="0" smtClean="0"/>
          </a:p>
          <a:p>
            <a:pPr marL="0" indent="0">
              <a:buNone/>
            </a:pPr>
            <a:r>
              <a:rPr lang="en-US" dirty="0">
                <a:hlinkClick r:id="rId2"/>
              </a:rPr>
              <a:t>https://data.mendeley.com/datasets/v43hmbwxpm/2</a:t>
            </a:r>
            <a:endParaRPr lang="es-CL" dirty="0"/>
          </a:p>
        </p:txBody>
      </p:sp>
    </p:spTree>
    <p:extLst>
      <p:ext uri="{BB962C8B-B14F-4D97-AF65-F5344CB8AC3E}">
        <p14:creationId xmlns:p14="http://schemas.microsoft.com/office/powerpoint/2010/main" val="3587482068"/>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Tarea</a:t>
            </a:r>
            <a:endParaRPr lang="en-US" dirty="0"/>
          </a:p>
        </p:txBody>
      </p:sp>
      <p:sp>
        <p:nvSpPr>
          <p:cNvPr id="3" name="Marcador de contenido 2"/>
          <p:cNvSpPr>
            <a:spLocks noGrp="1"/>
          </p:cNvSpPr>
          <p:nvPr>
            <p:ph idx="1"/>
          </p:nvPr>
        </p:nvSpPr>
        <p:spPr/>
        <p:txBody>
          <a:bodyPr>
            <a:normAutofit fontScale="85000" lnSpcReduction="20000"/>
          </a:bodyPr>
          <a:lstStyle/>
          <a:p>
            <a:pPr marL="0" indent="0" algn="just">
              <a:buNone/>
            </a:pPr>
            <a:r>
              <a:rPr lang="es-CL" dirty="0" smtClean="0"/>
              <a:t>Considere los cinco estados del rodamiento y la condición </a:t>
            </a:r>
            <a:r>
              <a:rPr lang="es-CL" dirty="0"/>
              <a:t>de operación: “</a:t>
            </a:r>
            <a:r>
              <a:rPr lang="es-CL" dirty="0" err="1"/>
              <a:t>increasing</a:t>
            </a:r>
            <a:r>
              <a:rPr lang="es-CL" dirty="0"/>
              <a:t> </a:t>
            </a:r>
            <a:r>
              <a:rPr lang="es-CL" dirty="0" err="1" smtClean="0"/>
              <a:t>then</a:t>
            </a:r>
            <a:r>
              <a:rPr lang="es-CL" dirty="0"/>
              <a:t> </a:t>
            </a:r>
            <a:r>
              <a:rPr lang="es-CL" dirty="0" err="1" smtClean="0"/>
              <a:t>decreasing</a:t>
            </a:r>
            <a:r>
              <a:rPr lang="es-CL" dirty="0" smtClean="0"/>
              <a:t> </a:t>
            </a:r>
            <a:r>
              <a:rPr lang="es-CL" dirty="0" err="1" smtClean="0"/>
              <a:t>rotational</a:t>
            </a:r>
            <a:r>
              <a:rPr lang="es-CL" dirty="0" smtClean="0"/>
              <a:t> </a:t>
            </a:r>
            <a:r>
              <a:rPr lang="es-CL" dirty="0" err="1" smtClean="0"/>
              <a:t>speed</a:t>
            </a:r>
            <a:r>
              <a:rPr lang="es-CL" dirty="0" smtClean="0"/>
              <a:t> </a:t>
            </a:r>
            <a:r>
              <a:rPr lang="es-CL" dirty="0" err="1" smtClean="0"/>
              <a:t>condition</a:t>
            </a:r>
            <a:r>
              <a:rPr lang="es-CL" dirty="0" smtClean="0"/>
              <a:t> 01”.</a:t>
            </a:r>
          </a:p>
          <a:p>
            <a:pPr marL="457200" indent="-457200" algn="just">
              <a:buFont typeface="+mj-lt"/>
              <a:buAutoNum type="alphaUcPeriod"/>
            </a:pPr>
            <a:r>
              <a:rPr lang="es-CL" dirty="0" smtClean="0"/>
              <a:t>Realice una extracción </a:t>
            </a:r>
            <a:r>
              <a:rPr lang="es-CL" dirty="0" smtClean="0"/>
              <a:t>de parámetros </a:t>
            </a:r>
            <a:r>
              <a:rPr lang="es-CL" dirty="0" smtClean="0"/>
              <a:t>en frecuencia, </a:t>
            </a:r>
            <a:r>
              <a:rPr lang="es-CL" dirty="0" smtClean="0"/>
              <a:t>y concluya </a:t>
            </a:r>
            <a:r>
              <a:rPr lang="es-CL" dirty="0" smtClean="0"/>
              <a:t>que bandas </a:t>
            </a:r>
            <a:r>
              <a:rPr lang="es-CL" dirty="0" smtClean="0"/>
              <a:t>son las más adecuadas para este caso. </a:t>
            </a:r>
          </a:p>
          <a:p>
            <a:pPr marL="457200" lvl="1" indent="0" algn="just">
              <a:buNone/>
            </a:pPr>
            <a:endParaRPr lang="es-CL" dirty="0"/>
          </a:p>
          <a:p>
            <a:pPr marL="457200" lvl="1" indent="0" algn="just">
              <a:buNone/>
            </a:pPr>
            <a:r>
              <a:rPr lang="es-CL" sz="2100" dirty="0"/>
              <a:t>Puede leer los datos con el siguiente código:</a:t>
            </a:r>
          </a:p>
          <a:p>
            <a:pPr marL="457200" lvl="1" indent="0" algn="just">
              <a:buNone/>
            </a:pPr>
            <a:endParaRPr lang="es-CL" dirty="0"/>
          </a:p>
          <a:p>
            <a:pPr marL="457200" lvl="1" indent="0" algn="just">
              <a:buNone/>
            </a:pPr>
            <a:r>
              <a:rPr lang="es-CL" sz="1500" dirty="0" smtClean="0"/>
              <a:t>import </a:t>
            </a:r>
            <a:r>
              <a:rPr lang="es-CL" sz="1500" dirty="0"/>
              <a:t>scipy.io as </a:t>
            </a:r>
            <a:r>
              <a:rPr lang="es-CL" sz="1500" dirty="0" err="1"/>
              <a:t>sio</a:t>
            </a:r>
            <a:endParaRPr lang="es-CL" sz="1500" dirty="0"/>
          </a:p>
          <a:p>
            <a:pPr marL="457200" lvl="1" indent="0" algn="just">
              <a:buNone/>
            </a:pPr>
            <a:endParaRPr lang="es-CL" sz="1500" dirty="0"/>
          </a:p>
          <a:p>
            <a:pPr marL="457200" lvl="1" indent="0" algn="just">
              <a:buNone/>
            </a:pPr>
            <a:r>
              <a:rPr lang="es-CL" sz="1500" dirty="0"/>
              <a:t>#Leer datos</a:t>
            </a:r>
          </a:p>
          <a:p>
            <a:pPr marL="457200" lvl="1" indent="0" algn="just">
              <a:buNone/>
            </a:pPr>
            <a:r>
              <a:rPr lang="es-CL" sz="1500" dirty="0"/>
              <a:t>Datos0=</a:t>
            </a:r>
            <a:r>
              <a:rPr lang="es-CL" sz="1500" dirty="0" err="1"/>
              <a:t>sio.loadmat</a:t>
            </a:r>
            <a:r>
              <a:rPr lang="es-CL" sz="1500" dirty="0"/>
              <a:t>('H-C-1.mat') #</a:t>
            </a:r>
            <a:r>
              <a:rPr lang="es-CL" sz="1500" dirty="0" err="1"/>
              <a:t>Healthy</a:t>
            </a:r>
            <a:endParaRPr lang="es-CL" sz="1500" dirty="0"/>
          </a:p>
          <a:p>
            <a:pPr marL="457200" lvl="1" indent="0" algn="just">
              <a:buNone/>
            </a:pPr>
            <a:r>
              <a:rPr lang="es-CL" sz="1500" dirty="0"/>
              <a:t>Datos1=</a:t>
            </a:r>
            <a:r>
              <a:rPr lang="es-CL" sz="1500" dirty="0" err="1"/>
              <a:t>sio.loadmat</a:t>
            </a:r>
            <a:r>
              <a:rPr lang="es-CL" sz="1500" dirty="0"/>
              <a:t>('I-C-1.mat') #</a:t>
            </a:r>
            <a:r>
              <a:rPr lang="es-CL" sz="1500" dirty="0" err="1"/>
              <a:t>Inner</a:t>
            </a:r>
            <a:endParaRPr lang="es-CL" sz="1500" dirty="0"/>
          </a:p>
          <a:p>
            <a:pPr marL="457200" lvl="1" indent="0" algn="just">
              <a:buNone/>
            </a:pPr>
            <a:r>
              <a:rPr lang="es-CL" sz="1500" dirty="0"/>
              <a:t>Datos2=</a:t>
            </a:r>
            <a:r>
              <a:rPr lang="es-CL" sz="1500" dirty="0" err="1"/>
              <a:t>sio.loadmat</a:t>
            </a:r>
            <a:r>
              <a:rPr lang="es-CL" sz="1500" dirty="0"/>
              <a:t>('O-C-1.mat') #</a:t>
            </a:r>
            <a:r>
              <a:rPr lang="es-CL" sz="1500" dirty="0" err="1"/>
              <a:t>Outer</a:t>
            </a:r>
            <a:endParaRPr lang="es-CL" sz="1500" dirty="0"/>
          </a:p>
          <a:p>
            <a:pPr marL="457200" lvl="1" indent="0" algn="just">
              <a:buNone/>
            </a:pPr>
            <a:r>
              <a:rPr lang="es-CL" sz="1500" dirty="0"/>
              <a:t>Datos3=</a:t>
            </a:r>
            <a:r>
              <a:rPr lang="es-CL" sz="1500" dirty="0" err="1"/>
              <a:t>sio.loadmat</a:t>
            </a:r>
            <a:r>
              <a:rPr lang="es-CL" sz="1500" dirty="0"/>
              <a:t>('B-C-1.mat') #</a:t>
            </a:r>
            <a:r>
              <a:rPr lang="es-CL" sz="1500" dirty="0" err="1"/>
              <a:t>Ball</a:t>
            </a:r>
            <a:endParaRPr lang="es-CL" sz="1500" dirty="0"/>
          </a:p>
          <a:p>
            <a:pPr marL="457200" lvl="1" indent="0" algn="just">
              <a:buNone/>
            </a:pPr>
            <a:r>
              <a:rPr lang="es-CL" sz="1500" dirty="0"/>
              <a:t>Datos4=</a:t>
            </a:r>
            <a:r>
              <a:rPr lang="es-CL" sz="1500" dirty="0" err="1"/>
              <a:t>sio.loadmat</a:t>
            </a:r>
            <a:r>
              <a:rPr lang="es-CL" sz="1500" dirty="0"/>
              <a:t>('C-C-1.mat') #</a:t>
            </a:r>
            <a:r>
              <a:rPr lang="es-CL" sz="1500" dirty="0" err="1"/>
              <a:t>Combination</a:t>
            </a:r>
            <a:endParaRPr lang="es-CL" sz="1500" dirty="0"/>
          </a:p>
          <a:p>
            <a:pPr marL="457200" lvl="1" indent="0" algn="just">
              <a:buNone/>
            </a:pPr>
            <a:endParaRPr lang="es-CL" sz="1500" dirty="0"/>
          </a:p>
          <a:p>
            <a:pPr marL="457200" lvl="1" indent="0" algn="just">
              <a:buNone/>
            </a:pPr>
            <a:r>
              <a:rPr lang="es-CL" sz="1500" dirty="0"/>
              <a:t>Normal=Datos0['Channel_1'][</a:t>
            </a:r>
            <a:r>
              <a:rPr lang="es-CL" sz="1500" dirty="0" err="1"/>
              <a:t>range</a:t>
            </a:r>
            <a:r>
              <a:rPr lang="es-CL" sz="1500" dirty="0"/>
              <a:t>(0,2000000,20),0]</a:t>
            </a:r>
          </a:p>
          <a:p>
            <a:pPr marL="457200" lvl="1" indent="0" algn="just">
              <a:buNone/>
            </a:pPr>
            <a:r>
              <a:rPr lang="es-CL" sz="1500" dirty="0" err="1"/>
              <a:t>Outer</a:t>
            </a:r>
            <a:r>
              <a:rPr lang="es-CL" sz="1500" dirty="0"/>
              <a:t>=Datos2['Channel_1'][</a:t>
            </a:r>
            <a:r>
              <a:rPr lang="es-CL" sz="1500" dirty="0" err="1"/>
              <a:t>range</a:t>
            </a:r>
            <a:r>
              <a:rPr lang="es-CL" sz="1500" dirty="0"/>
              <a:t>(0,2000000,20),0]</a:t>
            </a:r>
          </a:p>
          <a:p>
            <a:pPr marL="457200" lvl="1" indent="0" algn="just">
              <a:buNone/>
            </a:pPr>
            <a:r>
              <a:rPr lang="es-CL" sz="1500" dirty="0" err="1"/>
              <a:t>Inner</a:t>
            </a:r>
            <a:r>
              <a:rPr lang="es-CL" sz="1500" dirty="0"/>
              <a:t>=Datos1['Channel_1'][</a:t>
            </a:r>
            <a:r>
              <a:rPr lang="es-CL" sz="1500" dirty="0" err="1"/>
              <a:t>range</a:t>
            </a:r>
            <a:r>
              <a:rPr lang="es-CL" sz="1500" dirty="0"/>
              <a:t>(0,2000000,20),0]</a:t>
            </a:r>
          </a:p>
          <a:p>
            <a:pPr marL="457200" lvl="1" indent="0" algn="just">
              <a:buNone/>
            </a:pPr>
            <a:r>
              <a:rPr lang="es-CL" sz="1500" dirty="0" err="1"/>
              <a:t>Ball</a:t>
            </a:r>
            <a:r>
              <a:rPr lang="es-CL" sz="1500" dirty="0"/>
              <a:t>=Datos3['Channel_1'][</a:t>
            </a:r>
            <a:r>
              <a:rPr lang="es-CL" sz="1500" dirty="0" err="1"/>
              <a:t>range</a:t>
            </a:r>
            <a:r>
              <a:rPr lang="es-CL" sz="1500" dirty="0"/>
              <a:t>(0,2000000,20),0]</a:t>
            </a:r>
          </a:p>
          <a:p>
            <a:pPr marL="457200" lvl="1" indent="0" algn="just">
              <a:buNone/>
            </a:pPr>
            <a:r>
              <a:rPr lang="es-CL" sz="1500" dirty="0" err="1"/>
              <a:t>Combination</a:t>
            </a:r>
            <a:r>
              <a:rPr lang="es-CL" sz="1500" dirty="0"/>
              <a:t>=Datos4['Channel_1'][</a:t>
            </a:r>
            <a:r>
              <a:rPr lang="es-CL" sz="1500" dirty="0" err="1"/>
              <a:t>range</a:t>
            </a:r>
            <a:r>
              <a:rPr lang="es-CL" sz="1500" dirty="0"/>
              <a:t>(0,2000000,20),0]</a:t>
            </a:r>
            <a:endParaRPr lang="en-US" sz="1600" dirty="0"/>
          </a:p>
          <a:p>
            <a:pPr algn="just"/>
            <a:endParaRPr lang="en-US" dirty="0"/>
          </a:p>
        </p:txBody>
      </p:sp>
    </p:spTree>
    <p:extLst>
      <p:ext uri="{BB962C8B-B14F-4D97-AF65-F5344CB8AC3E}">
        <p14:creationId xmlns:p14="http://schemas.microsoft.com/office/powerpoint/2010/main" val="1814714515"/>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Tarea </a:t>
            </a:r>
            <a:endParaRPr lang="en-US" dirty="0"/>
          </a:p>
        </p:txBody>
      </p:sp>
      <p:sp>
        <p:nvSpPr>
          <p:cNvPr id="3" name="Marcador de contenido 2"/>
          <p:cNvSpPr>
            <a:spLocks noGrp="1"/>
          </p:cNvSpPr>
          <p:nvPr>
            <p:ph idx="1"/>
          </p:nvPr>
        </p:nvSpPr>
        <p:spPr/>
        <p:txBody>
          <a:bodyPr>
            <a:normAutofit/>
          </a:bodyPr>
          <a:lstStyle/>
          <a:p>
            <a:pPr marL="457200" indent="-457200" algn="just">
              <a:buFont typeface="+mj-lt"/>
              <a:buAutoNum type="alphaUcPeriod" startAt="2"/>
            </a:pPr>
            <a:r>
              <a:rPr lang="es-CL" dirty="0" smtClean="0"/>
              <a:t>Aplique </a:t>
            </a:r>
            <a:r>
              <a:rPr lang="es-CL" dirty="0" smtClean="0"/>
              <a:t>PCA para reducir a 3 variables e implemente una metodología de detección de novedades (evalúe los distintos métodos vistos en clases). Deben entrenar con los datos normales y evaluar con </a:t>
            </a:r>
            <a:r>
              <a:rPr lang="es-CL" dirty="0" smtClean="0"/>
              <a:t>datos </a:t>
            </a:r>
            <a:r>
              <a:rPr lang="es-CL" dirty="0" smtClean="0"/>
              <a:t>con </a:t>
            </a:r>
            <a:r>
              <a:rPr lang="es-CL" dirty="0" smtClean="0"/>
              <a:t>daño (puede elegir uno de </a:t>
            </a:r>
            <a:r>
              <a:rPr lang="es-CL" smtClean="0"/>
              <a:t>los casos con daño).  </a:t>
            </a:r>
            <a:endParaRPr lang="es-CL" dirty="0"/>
          </a:p>
        </p:txBody>
      </p:sp>
    </p:spTree>
    <p:extLst>
      <p:ext uri="{BB962C8B-B14F-4D97-AF65-F5344CB8AC3E}">
        <p14:creationId xmlns:p14="http://schemas.microsoft.com/office/powerpoint/2010/main" val="10548333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dirty="0"/>
              <a:t>Sistema de adquisición</a:t>
            </a:r>
            <a:br>
              <a:rPr lang="es-CL" dirty="0"/>
            </a:br>
            <a:endParaRPr lang="es-CL" dirty="0"/>
          </a:p>
        </p:txBody>
      </p:sp>
      <p:sp>
        <p:nvSpPr>
          <p:cNvPr id="3" name="2 Marcador de contenido"/>
          <p:cNvSpPr>
            <a:spLocks noGrp="1"/>
          </p:cNvSpPr>
          <p:nvPr>
            <p:ph idx="1"/>
          </p:nvPr>
        </p:nvSpPr>
        <p:spPr/>
        <p:txBody>
          <a:bodyPr>
            <a:normAutofit/>
          </a:bodyPr>
          <a:lstStyle/>
          <a:p>
            <a:pPr marL="0" indent="0" algn="just">
              <a:buNone/>
            </a:pPr>
            <a:r>
              <a:rPr lang="es-CL" sz="2000" dirty="0"/>
              <a:t>El sistema de adquisición está compuesto por la tarjeta de adquisición, un computador, un software de adquisición y procesamiento y eventualmente un disco externo para el almacenamiento de grandes volúmenes de datos.</a:t>
            </a:r>
          </a:p>
          <a:p>
            <a:pPr marL="0" indent="0" algn="just">
              <a:buNone/>
            </a:pPr>
            <a:r>
              <a:rPr lang="es-CL" sz="2000" dirty="0"/>
              <a:t>La tarjeta de adquisición puede instalarse en el pc o venir como un sistema externo. La mayoría de las tarjetas vienen un sistema de conversión análogo-digital. Cada tarjeta viene con un software de adquisición y procesamiento. Este software permite configurar, la frecuencia de muestreo, tiempo de adquisición y otros.</a:t>
            </a:r>
          </a:p>
        </p:txBody>
      </p:sp>
      <p:sp>
        <p:nvSpPr>
          <p:cNvPr id="4" name="3 Marcador de número de diapositiva"/>
          <p:cNvSpPr>
            <a:spLocks noGrp="1"/>
          </p:cNvSpPr>
          <p:nvPr>
            <p:ph type="sldNum" sz="quarter" idx="12"/>
          </p:nvPr>
        </p:nvSpPr>
        <p:spPr/>
        <p:txBody>
          <a:bodyPr/>
          <a:lstStyle/>
          <a:p>
            <a:fld id="{ED3C9F24-97CD-894E-963C-61E4D5D33747}" type="slidenum">
              <a:rPr lang="es-ES_tradnl" smtClean="0"/>
              <a:t>15</a:t>
            </a:fld>
            <a:endParaRPr lang="es-ES_tradnl"/>
          </a:p>
        </p:txBody>
      </p:sp>
    </p:spTree>
    <p:extLst>
      <p:ext uri="{BB962C8B-B14F-4D97-AF65-F5344CB8AC3E}">
        <p14:creationId xmlns:p14="http://schemas.microsoft.com/office/powerpoint/2010/main" val="156854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Sistema de adquisición</a:t>
            </a:r>
          </a:p>
        </p:txBody>
      </p:sp>
      <p:sp>
        <p:nvSpPr>
          <p:cNvPr id="3" name="2 Marcador de contenido"/>
          <p:cNvSpPr>
            <a:spLocks noGrp="1"/>
          </p:cNvSpPr>
          <p:nvPr>
            <p:ph idx="1"/>
          </p:nvPr>
        </p:nvSpPr>
        <p:spPr/>
        <p:txBody>
          <a:bodyPr>
            <a:normAutofit/>
          </a:bodyPr>
          <a:lstStyle/>
          <a:p>
            <a:pPr marL="0" indent="0" algn="just">
              <a:buNone/>
            </a:pPr>
            <a:r>
              <a:rPr lang="es-CL" sz="2000" dirty="0"/>
              <a:t>Los parámetros más importantes de una tarjeta de adquisición son: la resolución (bits), velocidad de transferencia de datos, búfer de datos, numero de canales, frecuencia máxima de adquisición.</a:t>
            </a:r>
          </a:p>
          <a:p>
            <a:pPr marL="0" indent="0" algn="just">
              <a:buNone/>
            </a:pPr>
            <a:r>
              <a:rPr lang="es-CL" sz="2000" dirty="0"/>
              <a:t>Los datos adquiridos son guardados en archivos en distintos formatos (usualmente .</a:t>
            </a:r>
            <a:r>
              <a:rPr lang="es-CL" sz="2000" dirty="0" err="1"/>
              <a:t>txt</a:t>
            </a:r>
            <a:r>
              <a:rPr lang="es-CL" sz="2000" dirty="0"/>
              <a:t>, .</a:t>
            </a:r>
            <a:r>
              <a:rPr lang="es-CL" sz="2000" dirty="0" err="1"/>
              <a:t>csv</a:t>
            </a:r>
            <a:r>
              <a:rPr lang="es-CL" sz="2000" dirty="0"/>
              <a:t> o .</a:t>
            </a:r>
            <a:r>
              <a:rPr lang="es-CL" sz="2000" dirty="0" err="1"/>
              <a:t>mat</a:t>
            </a:r>
            <a:r>
              <a:rPr lang="es-CL" sz="2000" dirty="0"/>
              <a:t>). Estos datos pueden ser leídos, analizados y procesados posteriormente por programas o algoritmos desarrollados especialmente para aplicaciones de PHM.</a:t>
            </a:r>
          </a:p>
          <a:p>
            <a:pPr algn="just"/>
            <a:endParaRPr lang="es-CL" sz="2000" dirty="0"/>
          </a:p>
        </p:txBody>
      </p:sp>
      <p:sp>
        <p:nvSpPr>
          <p:cNvPr id="4" name="3 Marcador de número de diapositiva"/>
          <p:cNvSpPr>
            <a:spLocks noGrp="1"/>
          </p:cNvSpPr>
          <p:nvPr>
            <p:ph type="sldNum" sz="quarter" idx="12"/>
          </p:nvPr>
        </p:nvSpPr>
        <p:spPr/>
        <p:txBody>
          <a:bodyPr/>
          <a:lstStyle/>
          <a:p>
            <a:fld id="{ED3C9F24-97CD-894E-963C-61E4D5D33747}" type="slidenum">
              <a:rPr lang="es-ES_tradnl" smtClean="0"/>
              <a:t>16</a:t>
            </a:fld>
            <a:endParaRPr lang="es-ES_tradnl"/>
          </a:p>
        </p:txBody>
      </p:sp>
    </p:spTree>
    <p:extLst>
      <p:ext uri="{BB962C8B-B14F-4D97-AF65-F5344CB8AC3E}">
        <p14:creationId xmlns:p14="http://schemas.microsoft.com/office/powerpoint/2010/main" val="28074221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Ejemplo - </a:t>
            </a:r>
            <a:r>
              <a:rPr lang="es-CL" sz="3200" dirty="0"/>
              <a:t>PHM en rodamientos</a:t>
            </a:r>
            <a:endParaRPr lang="es-CL" dirty="0"/>
          </a:p>
        </p:txBody>
      </p:sp>
      <p:sp>
        <p:nvSpPr>
          <p:cNvPr id="3" name="2 Marcador de contenido"/>
          <p:cNvSpPr>
            <a:spLocks noGrp="1"/>
          </p:cNvSpPr>
          <p:nvPr>
            <p:ph idx="1"/>
          </p:nvPr>
        </p:nvSpPr>
        <p:spPr/>
        <p:txBody>
          <a:bodyPr>
            <a:normAutofit/>
          </a:bodyPr>
          <a:lstStyle/>
          <a:p>
            <a:pPr marL="0" indent="0" algn="just">
              <a:buNone/>
            </a:pPr>
            <a:r>
              <a:rPr lang="es-CL" sz="2400" dirty="0"/>
              <a:t>Para ilustrar el procedimiento consideremos un tren de pasajeros como caso de estudio. </a:t>
            </a:r>
          </a:p>
          <a:p>
            <a:pPr marL="0" indent="0" algn="just">
              <a:buNone/>
            </a:pPr>
            <a:r>
              <a:rPr lang="es-CL" sz="2400" dirty="0"/>
              <a:t>El tren es un sistema complejo, compuesto por varios sub-sistemas.</a:t>
            </a:r>
          </a:p>
          <a:p>
            <a:pPr marL="0" indent="0" algn="just">
              <a:buNone/>
            </a:pPr>
            <a:endParaRPr lang="es-CL" sz="2400" dirty="0"/>
          </a:p>
        </p:txBody>
      </p:sp>
      <p:sp>
        <p:nvSpPr>
          <p:cNvPr id="4" name="3 Marcador de número de diapositiva"/>
          <p:cNvSpPr>
            <a:spLocks noGrp="1"/>
          </p:cNvSpPr>
          <p:nvPr>
            <p:ph type="sldNum" sz="quarter" idx="12"/>
          </p:nvPr>
        </p:nvSpPr>
        <p:spPr/>
        <p:txBody>
          <a:bodyPr/>
          <a:lstStyle/>
          <a:p>
            <a:fld id="{ED3C9F24-97CD-894E-963C-61E4D5D33747}" type="slidenum">
              <a:rPr lang="es-ES_tradnl" smtClean="0"/>
              <a:t>17</a:t>
            </a:fld>
            <a:endParaRPr lang="es-ES_tradnl"/>
          </a:p>
        </p:txBody>
      </p:sp>
      <p:graphicFrame>
        <p:nvGraphicFramePr>
          <p:cNvPr id="6" name="5 Diagrama"/>
          <p:cNvGraphicFramePr/>
          <p:nvPr>
            <p:extLst>
              <p:ext uri="{D42A27DB-BD31-4B8C-83A1-F6EECF244321}">
                <p14:modId xmlns:p14="http://schemas.microsoft.com/office/powerpoint/2010/main" val="2104659113"/>
              </p:ext>
            </p:extLst>
          </p:nvPr>
        </p:nvGraphicFramePr>
        <p:xfrm>
          <a:off x="728133" y="3104038"/>
          <a:ext cx="7492999" cy="23198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83399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Ejemplo - </a:t>
            </a:r>
            <a:r>
              <a:rPr lang="es-CL" sz="3200" dirty="0"/>
              <a:t>PHM en rodamientos</a:t>
            </a:r>
            <a:endParaRPr lang="es-CL" dirty="0"/>
          </a:p>
        </p:txBody>
      </p:sp>
      <p:sp>
        <p:nvSpPr>
          <p:cNvPr id="3" name="2 Marcador de contenido"/>
          <p:cNvSpPr>
            <a:spLocks noGrp="1"/>
          </p:cNvSpPr>
          <p:nvPr>
            <p:ph idx="1"/>
          </p:nvPr>
        </p:nvSpPr>
        <p:spPr/>
        <p:txBody>
          <a:bodyPr>
            <a:normAutofit/>
          </a:bodyPr>
          <a:lstStyle/>
          <a:p>
            <a:pPr marL="0" indent="0" algn="just">
              <a:buNone/>
            </a:pPr>
            <a:r>
              <a:rPr lang="es-CL" sz="2400" dirty="0"/>
              <a:t>El sistema de tracción en particular, esta compuesto por el bogie que lleva el motor eléctrico. Este último consta de un rotor (basado en un imán permanente) y un estator (basado en bobinas).</a:t>
            </a:r>
          </a:p>
          <a:p>
            <a:pPr marL="0" indent="0" algn="just">
              <a:buNone/>
            </a:pPr>
            <a:endParaRPr lang="es-CL" sz="2400" dirty="0"/>
          </a:p>
        </p:txBody>
      </p:sp>
      <p:sp>
        <p:nvSpPr>
          <p:cNvPr id="4" name="3 Marcador de número de diapositiva"/>
          <p:cNvSpPr>
            <a:spLocks noGrp="1"/>
          </p:cNvSpPr>
          <p:nvPr>
            <p:ph type="sldNum" sz="quarter" idx="12"/>
          </p:nvPr>
        </p:nvSpPr>
        <p:spPr/>
        <p:txBody>
          <a:bodyPr/>
          <a:lstStyle/>
          <a:p>
            <a:fld id="{ED3C9F24-97CD-894E-963C-61E4D5D33747}" type="slidenum">
              <a:rPr lang="es-ES_tradnl" smtClean="0"/>
              <a:t>18</a:t>
            </a:fld>
            <a:endParaRPr lang="es-ES_tradnl"/>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468" y="3229694"/>
            <a:ext cx="7145867" cy="2326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01140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Ejemplo - </a:t>
            </a:r>
            <a:r>
              <a:rPr lang="es-CL" sz="3200" dirty="0"/>
              <a:t>PHM en rodamientos</a:t>
            </a:r>
            <a:endParaRPr lang="es-CL" dirty="0"/>
          </a:p>
        </p:txBody>
      </p:sp>
      <p:sp>
        <p:nvSpPr>
          <p:cNvPr id="3" name="2 Marcador de contenido"/>
          <p:cNvSpPr>
            <a:spLocks noGrp="1"/>
          </p:cNvSpPr>
          <p:nvPr>
            <p:ph idx="1"/>
          </p:nvPr>
        </p:nvSpPr>
        <p:spPr/>
        <p:txBody>
          <a:bodyPr>
            <a:normAutofit/>
          </a:bodyPr>
          <a:lstStyle/>
          <a:p>
            <a:pPr marL="0" indent="0" algn="just">
              <a:buNone/>
            </a:pPr>
            <a:r>
              <a:rPr lang="es-CL" sz="2400" dirty="0"/>
              <a:t>Del análisis de fallas se concluye que los rodamientos y el estator son los componentes asociados al mayor número de fallas.</a:t>
            </a:r>
          </a:p>
          <a:p>
            <a:pPr marL="0" indent="0" algn="just">
              <a:buNone/>
            </a:pPr>
            <a:endParaRPr lang="es-CL" sz="2400" dirty="0"/>
          </a:p>
        </p:txBody>
      </p:sp>
      <p:sp>
        <p:nvSpPr>
          <p:cNvPr id="4" name="3 Marcador de número de diapositiva"/>
          <p:cNvSpPr>
            <a:spLocks noGrp="1"/>
          </p:cNvSpPr>
          <p:nvPr>
            <p:ph type="sldNum" sz="quarter" idx="12"/>
          </p:nvPr>
        </p:nvSpPr>
        <p:spPr/>
        <p:txBody>
          <a:bodyPr/>
          <a:lstStyle/>
          <a:p>
            <a:fld id="{ED3C9F24-97CD-894E-963C-61E4D5D33747}" type="slidenum">
              <a:rPr lang="es-ES_tradnl" smtClean="0"/>
              <a:t>19</a:t>
            </a:fld>
            <a:endParaRPr lang="es-ES_tradnl"/>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866" y="2679855"/>
            <a:ext cx="7408334" cy="2711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2356113" y="5467018"/>
            <a:ext cx="4287840" cy="461665"/>
          </a:xfrm>
          <a:prstGeom prst="rect">
            <a:avLst/>
          </a:prstGeom>
          <a:noFill/>
        </p:spPr>
        <p:txBody>
          <a:bodyPr wrap="none" rtlCol="0">
            <a:spAutoFit/>
          </a:bodyPr>
          <a:lstStyle/>
          <a:p>
            <a:r>
              <a:rPr lang="es-CL" sz="2400" dirty="0"/>
              <a:t>Distribución de fallas en </a:t>
            </a:r>
            <a:r>
              <a:rPr lang="es-CL" sz="2400" dirty="0" smtClean="0"/>
              <a:t>motores</a:t>
            </a:r>
            <a:endParaRPr lang="es-CL" sz="2400" dirty="0"/>
          </a:p>
        </p:txBody>
      </p:sp>
    </p:spTree>
    <p:extLst>
      <p:ext uri="{BB962C8B-B14F-4D97-AF65-F5344CB8AC3E}">
        <p14:creationId xmlns:p14="http://schemas.microsoft.com/office/powerpoint/2010/main" val="5199835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623888" y="1709740"/>
            <a:ext cx="7886700" cy="2000760"/>
          </a:xfrm>
        </p:spPr>
        <p:txBody>
          <a:bodyPr/>
          <a:lstStyle/>
          <a:p>
            <a:pPr algn="ctr"/>
            <a:r>
              <a:rPr lang="es-ES" dirty="0" smtClean="0"/>
              <a:t>Introducción</a:t>
            </a:r>
            <a:endParaRPr lang="es-CL" dirty="0"/>
          </a:p>
        </p:txBody>
      </p:sp>
      <p:sp>
        <p:nvSpPr>
          <p:cNvPr id="4" name="Marcador de número de diapositiva 3"/>
          <p:cNvSpPr>
            <a:spLocks noGrp="1"/>
          </p:cNvSpPr>
          <p:nvPr>
            <p:ph type="sldNum" sz="quarter" idx="12"/>
          </p:nvPr>
        </p:nvSpPr>
        <p:spPr/>
        <p:txBody>
          <a:bodyPr/>
          <a:lstStyle/>
          <a:p>
            <a:fld id="{ED3C9F24-97CD-894E-963C-61E4D5D33747}" type="slidenum">
              <a:rPr lang="es-ES_tradnl" smtClean="0"/>
              <a:t>2</a:t>
            </a:fld>
            <a:endParaRPr lang="es-ES_tradnl"/>
          </a:p>
        </p:txBody>
      </p:sp>
    </p:spTree>
    <p:extLst>
      <p:ext uri="{BB962C8B-B14F-4D97-AF65-F5344CB8AC3E}">
        <p14:creationId xmlns:p14="http://schemas.microsoft.com/office/powerpoint/2010/main" val="13574431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Ejemplo - </a:t>
            </a:r>
            <a:r>
              <a:rPr lang="es-CL" sz="3200" dirty="0"/>
              <a:t>PHM en rodamientos</a:t>
            </a:r>
            <a:endParaRPr lang="es-CL" dirty="0"/>
          </a:p>
        </p:txBody>
      </p:sp>
      <p:sp>
        <p:nvSpPr>
          <p:cNvPr id="3" name="2 Marcador de contenido"/>
          <p:cNvSpPr>
            <a:spLocks noGrp="1"/>
          </p:cNvSpPr>
          <p:nvPr>
            <p:ph idx="1"/>
          </p:nvPr>
        </p:nvSpPr>
        <p:spPr/>
        <p:txBody>
          <a:bodyPr>
            <a:normAutofit/>
          </a:bodyPr>
          <a:lstStyle/>
          <a:p>
            <a:pPr marL="0" indent="0" algn="just">
              <a:buNone/>
            </a:pPr>
            <a:r>
              <a:rPr lang="es-CL" sz="2000" dirty="0"/>
              <a:t>De un análisis de Análisis de Modos y Efectos de Falla y Criticidad (FMECA) se concluyó que los rodamientos tienen la mayor criticidad. Esto se debe al hecho que su falla es suficiente para detener el eje del motor, lo que puede llevar a una detención del tren.</a:t>
            </a:r>
          </a:p>
          <a:p>
            <a:pPr marL="0" indent="0" algn="just">
              <a:buNone/>
            </a:pPr>
            <a:r>
              <a:rPr lang="es-CL" sz="2000" dirty="0"/>
              <a:t>Los rodamientos pueden fallar por distintos motivos relacionados a desgaste, mala lubricación o presencia de objetos extraños, entre otros. Por lo tanto, no es fácil definir a priori como son las mediciones de un rodamiento defectuoso y es necesario realizar un estudio más detallado.</a:t>
            </a:r>
          </a:p>
        </p:txBody>
      </p:sp>
      <p:sp>
        <p:nvSpPr>
          <p:cNvPr id="4" name="3 Marcador de número de diapositiva"/>
          <p:cNvSpPr>
            <a:spLocks noGrp="1"/>
          </p:cNvSpPr>
          <p:nvPr>
            <p:ph type="sldNum" sz="quarter" idx="12"/>
          </p:nvPr>
        </p:nvSpPr>
        <p:spPr/>
        <p:txBody>
          <a:bodyPr/>
          <a:lstStyle/>
          <a:p>
            <a:fld id="{ED3C9F24-97CD-894E-963C-61E4D5D33747}" type="slidenum">
              <a:rPr lang="es-ES_tradnl" smtClean="0"/>
              <a:t>20</a:t>
            </a:fld>
            <a:endParaRPr lang="es-ES_tradnl"/>
          </a:p>
        </p:txBody>
      </p:sp>
    </p:spTree>
    <p:extLst>
      <p:ext uri="{BB962C8B-B14F-4D97-AF65-F5344CB8AC3E}">
        <p14:creationId xmlns:p14="http://schemas.microsoft.com/office/powerpoint/2010/main" val="22165623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Ejemplo 1 </a:t>
            </a:r>
            <a:r>
              <a:rPr lang="es-CL" dirty="0"/>
              <a:t>- P</a:t>
            </a:r>
            <a:r>
              <a:rPr lang="es-CL" sz="3200" dirty="0"/>
              <a:t>HM en rodamientos</a:t>
            </a:r>
            <a:endParaRPr lang="es-CL" dirty="0"/>
          </a:p>
        </p:txBody>
      </p:sp>
      <p:sp>
        <p:nvSpPr>
          <p:cNvPr id="3" name="2 Marcador de contenido"/>
          <p:cNvSpPr>
            <a:spLocks noGrp="1"/>
          </p:cNvSpPr>
          <p:nvPr>
            <p:ph idx="1"/>
          </p:nvPr>
        </p:nvSpPr>
        <p:spPr>
          <a:xfrm>
            <a:off x="628650" y="1360264"/>
            <a:ext cx="3563788" cy="4816699"/>
          </a:xfrm>
        </p:spPr>
        <p:txBody>
          <a:bodyPr>
            <a:normAutofit/>
          </a:bodyPr>
          <a:lstStyle/>
          <a:p>
            <a:pPr marL="0" indent="0" algn="just">
              <a:buNone/>
            </a:pPr>
            <a:r>
              <a:rPr lang="es-CL" sz="2000" dirty="0"/>
              <a:t>Para generación la información se trabajó en un montaje experimental que permite operar los rodamientos en condiciones desfavorables (velocidad y carga). Obteniendo una gran cantidad de información sobre la degradación del rodamiento</a:t>
            </a:r>
            <a:r>
              <a:rPr lang="es-CL" sz="2000" dirty="0" smtClean="0"/>
              <a:t>.</a:t>
            </a:r>
          </a:p>
          <a:p>
            <a:pPr marL="0" indent="0" algn="just">
              <a:buNone/>
            </a:pPr>
            <a:endParaRPr lang="es-ES" dirty="0"/>
          </a:p>
          <a:p>
            <a:pPr marL="0" indent="0" algn="just">
              <a:buNone/>
            </a:pPr>
            <a:r>
              <a:rPr lang="es-ES" sz="2000" dirty="0" smtClean="0"/>
              <a:t>La velocidad de giro es constante a 2000 RPM, se aplica una carga 6000 </a:t>
            </a:r>
            <a:r>
              <a:rPr lang="es-ES" sz="2000" dirty="0" err="1" smtClean="0"/>
              <a:t>lbs</a:t>
            </a:r>
            <a:r>
              <a:rPr lang="es-ES" sz="2000" dirty="0" smtClean="0"/>
              <a:t> (2721 </a:t>
            </a:r>
            <a:r>
              <a:rPr lang="es-ES" sz="2000" dirty="0" err="1" smtClean="0"/>
              <a:t>kgf</a:t>
            </a:r>
            <a:r>
              <a:rPr lang="es-ES" sz="2000" dirty="0" smtClean="0"/>
              <a:t>).</a:t>
            </a:r>
            <a:endParaRPr lang="es-CL" sz="2000" dirty="0"/>
          </a:p>
        </p:txBody>
      </p:sp>
      <p:sp>
        <p:nvSpPr>
          <p:cNvPr id="4" name="3 Marcador de número de diapositiva"/>
          <p:cNvSpPr>
            <a:spLocks noGrp="1"/>
          </p:cNvSpPr>
          <p:nvPr>
            <p:ph type="sldNum" sz="quarter" idx="12"/>
          </p:nvPr>
        </p:nvSpPr>
        <p:spPr/>
        <p:txBody>
          <a:bodyPr/>
          <a:lstStyle/>
          <a:p>
            <a:fld id="{ED3C9F24-97CD-894E-963C-61E4D5D33747}" type="slidenum">
              <a:rPr lang="es-ES_tradnl" smtClean="0"/>
              <a:t>21</a:t>
            </a:fld>
            <a:endParaRPr lang="es-ES_tradnl"/>
          </a:p>
        </p:txBody>
      </p:sp>
      <p:pic>
        <p:nvPicPr>
          <p:cNvPr id="5" name="Imagen 4"/>
          <p:cNvPicPr>
            <a:picLocks noChangeAspect="1"/>
          </p:cNvPicPr>
          <p:nvPr/>
        </p:nvPicPr>
        <p:blipFill rotWithShape="1">
          <a:blip r:embed="rId2"/>
          <a:srcRect l="7148"/>
          <a:stretch/>
        </p:blipFill>
        <p:spPr>
          <a:xfrm>
            <a:off x="4339086" y="1360264"/>
            <a:ext cx="4176263" cy="4888620"/>
          </a:xfrm>
          <a:prstGeom prst="rect">
            <a:avLst/>
          </a:prstGeom>
        </p:spPr>
      </p:pic>
    </p:spTree>
    <p:extLst>
      <p:ext uri="{BB962C8B-B14F-4D97-AF65-F5344CB8AC3E}">
        <p14:creationId xmlns:p14="http://schemas.microsoft.com/office/powerpoint/2010/main" val="9837752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Ejemplo 1 </a:t>
            </a:r>
            <a:r>
              <a:rPr lang="es-CL" dirty="0"/>
              <a:t>- </a:t>
            </a:r>
            <a:r>
              <a:rPr lang="es-CL" sz="3200" dirty="0"/>
              <a:t>PHM en rodamientos</a:t>
            </a:r>
            <a:endParaRPr lang="es-CL" dirty="0"/>
          </a:p>
        </p:txBody>
      </p:sp>
      <p:sp>
        <p:nvSpPr>
          <p:cNvPr id="3" name="2 Marcador de contenido"/>
          <p:cNvSpPr>
            <a:spLocks noGrp="1"/>
          </p:cNvSpPr>
          <p:nvPr>
            <p:ph idx="1"/>
          </p:nvPr>
        </p:nvSpPr>
        <p:spPr/>
        <p:txBody>
          <a:bodyPr>
            <a:noAutofit/>
          </a:bodyPr>
          <a:lstStyle/>
          <a:p>
            <a:pPr marL="0" indent="0" algn="ctr">
              <a:buNone/>
            </a:pPr>
            <a:r>
              <a:rPr lang="es-CL" sz="2400" dirty="0"/>
              <a:t>Ejemplo de degradación en rodamiento. </a:t>
            </a:r>
          </a:p>
          <a:p>
            <a:pPr marL="0" indent="0" algn="just">
              <a:buNone/>
            </a:pPr>
            <a:endParaRPr lang="es-CL" sz="2400" dirty="0"/>
          </a:p>
        </p:txBody>
      </p:sp>
      <p:sp>
        <p:nvSpPr>
          <p:cNvPr id="4" name="3 Marcador de número de diapositiva"/>
          <p:cNvSpPr>
            <a:spLocks noGrp="1"/>
          </p:cNvSpPr>
          <p:nvPr>
            <p:ph type="sldNum" sz="quarter" idx="12"/>
          </p:nvPr>
        </p:nvSpPr>
        <p:spPr/>
        <p:txBody>
          <a:bodyPr/>
          <a:lstStyle/>
          <a:p>
            <a:fld id="{ED3C9F24-97CD-894E-963C-61E4D5D33747}" type="slidenum">
              <a:rPr lang="es-ES_tradnl" smtClean="0"/>
              <a:t>22</a:t>
            </a:fld>
            <a:endParaRPr lang="es-ES_tradnl"/>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4850" y="1952581"/>
            <a:ext cx="5047093" cy="3799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31791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3C6C4A-D358-4756-A474-2F2B2D5BC5A2}"/>
              </a:ext>
            </a:extLst>
          </p:cNvPr>
          <p:cNvSpPr>
            <a:spLocks noGrp="1"/>
          </p:cNvSpPr>
          <p:nvPr>
            <p:ph type="title"/>
          </p:nvPr>
        </p:nvSpPr>
        <p:spPr/>
        <p:txBody>
          <a:bodyPr/>
          <a:lstStyle/>
          <a:p>
            <a:r>
              <a:rPr lang="es-ES" dirty="0" smtClean="0"/>
              <a:t>Ejemplo 1</a:t>
            </a:r>
            <a:endParaRPr lang="es-CL" dirty="0"/>
          </a:p>
        </p:txBody>
      </p:sp>
      <p:sp>
        <p:nvSpPr>
          <p:cNvPr id="3" name="Marcador de contenido 2">
            <a:extLst>
              <a:ext uri="{FF2B5EF4-FFF2-40B4-BE49-F238E27FC236}">
                <a16:creationId xmlns:a16="http://schemas.microsoft.com/office/drawing/2014/main" id="{01BC869E-D514-4C64-8A69-C791C0A289CD}"/>
              </a:ext>
            </a:extLst>
          </p:cNvPr>
          <p:cNvSpPr>
            <a:spLocks noGrp="1"/>
          </p:cNvSpPr>
          <p:nvPr>
            <p:ph idx="1"/>
          </p:nvPr>
        </p:nvSpPr>
        <p:spPr/>
        <p:txBody>
          <a:bodyPr/>
          <a:lstStyle/>
          <a:p>
            <a:r>
              <a:rPr lang="es-ES" dirty="0"/>
              <a:t>Abrir Anaconda </a:t>
            </a:r>
            <a:r>
              <a:rPr lang="es-ES" dirty="0" err="1"/>
              <a:t>Navigator</a:t>
            </a:r>
            <a:r>
              <a:rPr lang="es-ES" dirty="0"/>
              <a:t> y luego desde el home </a:t>
            </a:r>
            <a:r>
              <a:rPr lang="es-ES" dirty="0" smtClean="0"/>
              <a:t>abrir el </a:t>
            </a:r>
            <a:r>
              <a:rPr lang="es-ES" dirty="0"/>
              <a:t>programa Spider.</a:t>
            </a:r>
          </a:p>
          <a:p>
            <a:r>
              <a:rPr lang="es-ES" dirty="0"/>
              <a:t>En </a:t>
            </a:r>
            <a:r>
              <a:rPr lang="es-ES" dirty="0" err="1" smtClean="0"/>
              <a:t>Spyder</a:t>
            </a:r>
            <a:r>
              <a:rPr lang="es-ES" dirty="0"/>
              <a:t>, seleccionar Archivo -&gt; Nuevo</a:t>
            </a:r>
          </a:p>
          <a:p>
            <a:r>
              <a:rPr lang="es-ES" dirty="0"/>
              <a:t>Seleccionar como directorio de trabajo la carpeta donde están los </a:t>
            </a:r>
            <a:r>
              <a:rPr lang="es-ES" dirty="0" smtClean="0"/>
              <a:t>archivos</a:t>
            </a:r>
            <a:endParaRPr lang="es-CL" dirty="0"/>
          </a:p>
        </p:txBody>
      </p:sp>
      <p:sp>
        <p:nvSpPr>
          <p:cNvPr id="4" name="Marcador de número de diapositiva 3">
            <a:extLst>
              <a:ext uri="{FF2B5EF4-FFF2-40B4-BE49-F238E27FC236}">
                <a16:creationId xmlns:a16="http://schemas.microsoft.com/office/drawing/2014/main" id="{8DCA80AA-4536-4103-867E-67416E5C9FF3}"/>
              </a:ext>
            </a:extLst>
          </p:cNvPr>
          <p:cNvSpPr>
            <a:spLocks noGrp="1"/>
          </p:cNvSpPr>
          <p:nvPr>
            <p:ph type="sldNum" sz="quarter" idx="12"/>
          </p:nvPr>
        </p:nvSpPr>
        <p:spPr/>
        <p:txBody>
          <a:bodyPr/>
          <a:lstStyle/>
          <a:p>
            <a:fld id="{ED3C9F24-97CD-894E-963C-61E4D5D33747}" type="slidenum">
              <a:rPr lang="es-ES_tradnl" smtClean="0"/>
              <a:t>23</a:t>
            </a:fld>
            <a:endParaRPr lang="es-ES_tradnl"/>
          </a:p>
        </p:txBody>
      </p:sp>
      <p:pic>
        <p:nvPicPr>
          <p:cNvPr id="6" name="Imagen 5">
            <a:extLst>
              <a:ext uri="{FF2B5EF4-FFF2-40B4-BE49-F238E27FC236}">
                <a16:creationId xmlns:a16="http://schemas.microsoft.com/office/drawing/2014/main" id="{53531E7E-FAA2-4D84-BABA-C4240A6B3EDF}"/>
              </a:ext>
            </a:extLst>
          </p:cNvPr>
          <p:cNvPicPr>
            <a:picLocks noChangeAspect="1"/>
          </p:cNvPicPr>
          <p:nvPr/>
        </p:nvPicPr>
        <p:blipFill rotWithShape="1">
          <a:blip r:embed="rId2"/>
          <a:srcRect l="18532"/>
          <a:stretch/>
        </p:blipFill>
        <p:spPr>
          <a:xfrm>
            <a:off x="847288" y="4001294"/>
            <a:ext cx="7449424" cy="883403"/>
          </a:xfrm>
          <a:prstGeom prst="rect">
            <a:avLst/>
          </a:prstGeom>
        </p:spPr>
      </p:pic>
    </p:spTree>
    <p:extLst>
      <p:ext uri="{BB962C8B-B14F-4D97-AF65-F5344CB8AC3E}">
        <p14:creationId xmlns:p14="http://schemas.microsoft.com/office/powerpoint/2010/main" val="25082661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Ejemplo 1</a:t>
            </a:r>
            <a:endParaRPr lang="es-CL" dirty="0"/>
          </a:p>
        </p:txBody>
      </p:sp>
      <p:sp>
        <p:nvSpPr>
          <p:cNvPr id="3" name="Marcador de contenido 2"/>
          <p:cNvSpPr>
            <a:spLocks noGrp="1"/>
          </p:cNvSpPr>
          <p:nvPr>
            <p:ph idx="1"/>
          </p:nvPr>
        </p:nvSpPr>
        <p:spPr/>
        <p:txBody>
          <a:bodyPr>
            <a:normAutofit fontScale="62500" lnSpcReduction="20000"/>
          </a:bodyPr>
          <a:lstStyle/>
          <a:p>
            <a:pPr marL="0" indent="0">
              <a:spcBef>
                <a:spcPts val="0"/>
              </a:spcBef>
              <a:buNone/>
            </a:pPr>
            <a:r>
              <a:rPr lang="es-CL" dirty="0" err="1"/>
              <a:t>import</a:t>
            </a:r>
            <a:r>
              <a:rPr lang="es-CL" dirty="0"/>
              <a:t> pandas as </a:t>
            </a:r>
            <a:r>
              <a:rPr lang="es-CL" dirty="0" err="1"/>
              <a:t>pd</a:t>
            </a:r>
            <a:endParaRPr lang="es-CL" dirty="0"/>
          </a:p>
          <a:p>
            <a:pPr marL="0" indent="0">
              <a:spcBef>
                <a:spcPts val="0"/>
              </a:spcBef>
              <a:buNone/>
            </a:pPr>
            <a:r>
              <a:rPr lang="es-CL" dirty="0" err="1"/>
              <a:t>import</a:t>
            </a:r>
            <a:r>
              <a:rPr lang="es-CL" dirty="0"/>
              <a:t> </a:t>
            </a:r>
            <a:r>
              <a:rPr lang="es-CL" dirty="0" err="1"/>
              <a:t>matplotlib.pyplot</a:t>
            </a:r>
            <a:r>
              <a:rPr lang="es-CL" dirty="0"/>
              <a:t> as </a:t>
            </a:r>
            <a:r>
              <a:rPr lang="es-CL" dirty="0" err="1"/>
              <a:t>plt</a:t>
            </a:r>
            <a:endParaRPr lang="es-CL" dirty="0"/>
          </a:p>
          <a:p>
            <a:pPr marL="0" indent="0">
              <a:spcBef>
                <a:spcPts val="0"/>
              </a:spcBef>
              <a:buNone/>
            </a:pPr>
            <a:endParaRPr lang="es-CL" dirty="0"/>
          </a:p>
          <a:p>
            <a:pPr marL="0" indent="0">
              <a:spcBef>
                <a:spcPts val="0"/>
              </a:spcBef>
              <a:buNone/>
            </a:pPr>
            <a:r>
              <a:rPr lang="es-CL" dirty="0"/>
              <a:t>#registro de datos de vibraciones en RMS</a:t>
            </a:r>
          </a:p>
          <a:p>
            <a:pPr marL="0" indent="0">
              <a:spcBef>
                <a:spcPts val="0"/>
              </a:spcBef>
              <a:buNone/>
            </a:pPr>
            <a:r>
              <a:rPr lang="es-CL" dirty="0"/>
              <a:t>Datos1 = </a:t>
            </a:r>
            <a:r>
              <a:rPr lang="es-CL" dirty="0" err="1"/>
              <a:t>pd.read_csv</a:t>
            </a:r>
            <a:r>
              <a:rPr lang="es-CL" dirty="0"/>
              <a:t>('RMSvibraciones1.txt')</a:t>
            </a:r>
          </a:p>
          <a:p>
            <a:pPr marL="0" indent="0">
              <a:spcBef>
                <a:spcPts val="0"/>
              </a:spcBef>
              <a:buNone/>
            </a:pPr>
            <a:r>
              <a:rPr lang="es-CL" dirty="0"/>
              <a:t>Datos2 = </a:t>
            </a:r>
            <a:r>
              <a:rPr lang="es-CL" dirty="0" err="1"/>
              <a:t>pd.read_csv</a:t>
            </a:r>
            <a:r>
              <a:rPr lang="es-CL" dirty="0"/>
              <a:t>('RMSvibraciones2.txt')</a:t>
            </a:r>
          </a:p>
          <a:p>
            <a:pPr marL="0" indent="0">
              <a:spcBef>
                <a:spcPts val="0"/>
              </a:spcBef>
              <a:buNone/>
            </a:pPr>
            <a:r>
              <a:rPr lang="es-CL" dirty="0"/>
              <a:t>Datos3 = </a:t>
            </a:r>
            <a:r>
              <a:rPr lang="es-CL" dirty="0" err="1"/>
              <a:t>pd.read_csv</a:t>
            </a:r>
            <a:r>
              <a:rPr lang="es-CL" dirty="0"/>
              <a:t>('RMSvibraciones3.txt')</a:t>
            </a:r>
          </a:p>
          <a:p>
            <a:pPr marL="0" indent="0">
              <a:spcBef>
                <a:spcPts val="0"/>
              </a:spcBef>
              <a:buNone/>
            </a:pPr>
            <a:endParaRPr lang="es-CL" dirty="0"/>
          </a:p>
          <a:p>
            <a:pPr marL="0" indent="0">
              <a:spcBef>
                <a:spcPts val="0"/>
              </a:spcBef>
              <a:buNone/>
            </a:pPr>
            <a:r>
              <a:rPr lang="es-CL" dirty="0"/>
              <a:t>#registro de tiempo en minutos</a:t>
            </a:r>
          </a:p>
          <a:p>
            <a:pPr marL="0" indent="0">
              <a:spcBef>
                <a:spcPts val="0"/>
              </a:spcBef>
              <a:buNone/>
            </a:pPr>
            <a:r>
              <a:rPr lang="es-CL" dirty="0"/>
              <a:t>t1 = </a:t>
            </a:r>
            <a:r>
              <a:rPr lang="es-CL" dirty="0" err="1"/>
              <a:t>pd.read_csv</a:t>
            </a:r>
            <a:r>
              <a:rPr lang="es-CL" dirty="0"/>
              <a:t>('time1.txt')</a:t>
            </a:r>
          </a:p>
          <a:p>
            <a:pPr marL="0" indent="0">
              <a:spcBef>
                <a:spcPts val="0"/>
              </a:spcBef>
              <a:buNone/>
            </a:pPr>
            <a:r>
              <a:rPr lang="es-CL" dirty="0"/>
              <a:t>t2 = </a:t>
            </a:r>
            <a:r>
              <a:rPr lang="es-CL" dirty="0" err="1"/>
              <a:t>pd.read_csv</a:t>
            </a:r>
            <a:r>
              <a:rPr lang="es-CL" dirty="0"/>
              <a:t>('time2.txt')</a:t>
            </a:r>
          </a:p>
          <a:p>
            <a:pPr marL="0" indent="0">
              <a:spcBef>
                <a:spcPts val="0"/>
              </a:spcBef>
              <a:buNone/>
            </a:pPr>
            <a:r>
              <a:rPr lang="es-CL" dirty="0"/>
              <a:t>t3 = </a:t>
            </a:r>
            <a:r>
              <a:rPr lang="es-CL" dirty="0" err="1"/>
              <a:t>pd.read_csv</a:t>
            </a:r>
            <a:r>
              <a:rPr lang="es-CL" dirty="0"/>
              <a:t>('time3.txt')</a:t>
            </a:r>
          </a:p>
          <a:p>
            <a:pPr marL="0" indent="0">
              <a:spcBef>
                <a:spcPts val="0"/>
              </a:spcBef>
              <a:buNone/>
            </a:pPr>
            <a:endParaRPr lang="es-CL" dirty="0"/>
          </a:p>
          <a:p>
            <a:pPr marL="0" indent="0">
              <a:spcBef>
                <a:spcPts val="0"/>
              </a:spcBef>
              <a:buNone/>
            </a:pPr>
            <a:r>
              <a:rPr lang="es-CL" dirty="0" err="1"/>
              <a:t>plt.figure</a:t>
            </a:r>
            <a:r>
              <a:rPr lang="es-CL" dirty="0"/>
              <a:t>()</a:t>
            </a:r>
          </a:p>
          <a:p>
            <a:pPr marL="0" indent="0">
              <a:spcBef>
                <a:spcPts val="0"/>
              </a:spcBef>
              <a:buNone/>
            </a:pPr>
            <a:r>
              <a:rPr lang="es-CL" dirty="0" err="1"/>
              <a:t>plt.plot</a:t>
            </a:r>
            <a:r>
              <a:rPr lang="es-CL" dirty="0"/>
              <a:t>(t1/60,Datos1)</a:t>
            </a:r>
          </a:p>
          <a:p>
            <a:pPr marL="0" indent="0">
              <a:spcBef>
                <a:spcPts val="0"/>
              </a:spcBef>
              <a:buNone/>
            </a:pPr>
            <a:r>
              <a:rPr lang="es-CL" dirty="0" err="1"/>
              <a:t>plt.xlabel</a:t>
            </a:r>
            <a:r>
              <a:rPr lang="es-CL" dirty="0"/>
              <a:t>('tiempo (horas)', </a:t>
            </a:r>
            <a:r>
              <a:rPr lang="es-CL" dirty="0" err="1"/>
              <a:t>fontsize</a:t>
            </a:r>
            <a:r>
              <a:rPr lang="es-CL" dirty="0"/>
              <a:t>=14)</a:t>
            </a:r>
          </a:p>
          <a:p>
            <a:pPr marL="0" indent="0">
              <a:spcBef>
                <a:spcPts val="0"/>
              </a:spcBef>
              <a:buNone/>
            </a:pPr>
            <a:r>
              <a:rPr lang="es-CL" dirty="0" err="1"/>
              <a:t>plt.ylabel</a:t>
            </a:r>
            <a:r>
              <a:rPr lang="es-CL" dirty="0"/>
              <a:t>('RMS vibraciones', </a:t>
            </a:r>
            <a:r>
              <a:rPr lang="es-CL" dirty="0" err="1"/>
              <a:t>fontsize</a:t>
            </a:r>
            <a:r>
              <a:rPr lang="es-CL" dirty="0"/>
              <a:t>=14)</a:t>
            </a:r>
          </a:p>
          <a:p>
            <a:pPr marL="0" indent="0">
              <a:spcBef>
                <a:spcPts val="0"/>
              </a:spcBef>
              <a:buNone/>
            </a:pPr>
            <a:r>
              <a:rPr lang="es-CL" dirty="0" err="1"/>
              <a:t>plt.legend</a:t>
            </a:r>
            <a:r>
              <a:rPr lang="es-CL" dirty="0"/>
              <a:t>(['R1','R2','R3','R4'])</a:t>
            </a:r>
          </a:p>
          <a:p>
            <a:pPr marL="0" indent="0">
              <a:spcBef>
                <a:spcPts val="0"/>
              </a:spcBef>
              <a:buNone/>
            </a:pPr>
            <a:r>
              <a:rPr lang="es-CL" dirty="0" err="1"/>
              <a:t>plt.title</a:t>
            </a:r>
            <a:r>
              <a:rPr lang="es-CL" dirty="0"/>
              <a:t>('Falla en pista interna R3 y falla en bolas R4')</a:t>
            </a:r>
          </a:p>
          <a:p>
            <a:pPr marL="0" indent="0">
              <a:spcBef>
                <a:spcPts val="0"/>
              </a:spcBef>
              <a:buNone/>
            </a:pPr>
            <a:endParaRPr lang="es-CL" dirty="0"/>
          </a:p>
          <a:p>
            <a:pPr marL="0" indent="0">
              <a:spcBef>
                <a:spcPts val="0"/>
              </a:spcBef>
              <a:buNone/>
            </a:pPr>
            <a:r>
              <a:rPr lang="es-CL" dirty="0" err="1"/>
              <a:t>plt.figure</a:t>
            </a:r>
            <a:r>
              <a:rPr lang="es-CL" dirty="0"/>
              <a:t>()</a:t>
            </a:r>
          </a:p>
          <a:p>
            <a:pPr marL="0" indent="0">
              <a:spcBef>
                <a:spcPts val="0"/>
              </a:spcBef>
              <a:buNone/>
            </a:pPr>
            <a:r>
              <a:rPr lang="es-CL" dirty="0" err="1"/>
              <a:t>plt.plot</a:t>
            </a:r>
            <a:r>
              <a:rPr lang="es-CL" dirty="0"/>
              <a:t>(t2/60,Datos2)</a:t>
            </a:r>
          </a:p>
          <a:p>
            <a:pPr marL="0" indent="0">
              <a:spcBef>
                <a:spcPts val="0"/>
              </a:spcBef>
              <a:buNone/>
            </a:pPr>
            <a:r>
              <a:rPr lang="es-CL" dirty="0" err="1"/>
              <a:t>plt.xlabel</a:t>
            </a:r>
            <a:r>
              <a:rPr lang="es-CL" dirty="0"/>
              <a:t>('tiempo (horas)', </a:t>
            </a:r>
            <a:r>
              <a:rPr lang="es-CL" dirty="0" err="1"/>
              <a:t>fontsize</a:t>
            </a:r>
            <a:r>
              <a:rPr lang="es-CL" dirty="0"/>
              <a:t>=14)</a:t>
            </a:r>
          </a:p>
          <a:p>
            <a:pPr marL="0" indent="0">
              <a:spcBef>
                <a:spcPts val="0"/>
              </a:spcBef>
              <a:buNone/>
            </a:pPr>
            <a:r>
              <a:rPr lang="es-CL" dirty="0" err="1"/>
              <a:t>plt.ylabel</a:t>
            </a:r>
            <a:r>
              <a:rPr lang="es-CL" dirty="0"/>
              <a:t>('RMS vibraciones', </a:t>
            </a:r>
            <a:r>
              <a:rPr lang="es-CL" dirty="0" err="1"/>
              <a:t>fontsize</a:t>
            </a:r>
            <a:r>
              <a:rPr lang="es-CL" dirty="0"/>
              <a:t>=14)</a:t>
            </a:r>
          </a:p>
          <a:p>
            <a:pPr marL="0" indent="0">
              <a:spcBef>
                <a:spcPts val="0"/>
              </a:spcBef>
              <a:buNone/>
            </a:pPr>
            <a:r>
              <a:rPr lang="es-CL" dirty="0" err="1"/>
              <a:t>plt.legend</a:t>
            </a:r>
            <a:r>
              <a:rPr lang="es-CL" dirty="0"/>
              <a:t>(['R1','R2','R3','R4'])</a:t>
            </a:r>
          </a:p>
          <a:p>
            <a:pPr marL="0" indent="0">
              <a:spcBef>
                <a:spcPts val="0"/>
              </a:spcBef>
              <a:buNone/>
            </a:pPr>
            <a:r>
              <a:rPr lang="es-CL" dirty="0" err="1"/>
              <a:t>plt.title</a:t>
            </a:r>
            <a:r>
              <a:rPr lang="es-CL" dirty="0"/>
              <a:t>('Falla en pista externa R1')</a:t>
            </a:r>
          </a:p>
          <a:p>
            <a:pPr marL="0" indent="0">
              <a:spcBef>
                <a:spcPts val="0"/>
              </a:spcBef>
              <a:buNone/>
            </a:pPr>
            <a:endParaRPr lang="es-CL" dirty="0"/>
          </a:p>
          <a:p>
            <a:pPr marL="0" indent="0">
              <a:spcBef>
                <a:spcPts val="0"/>
              </a:spcBef>
              <a:buNone/>
            </a:pPr>
            <a:r>
              <a:rPr lang="es-CL" dirty="0" err="1"/>
              <a:t>plt.figure</a:t>
            </a:r>
            <a:r>
              <a:rPr lang="es-CL" dirty="0"/>
              <a:t>()</a:t>
            </a:r>
          </a:p>
          <a:p>
            <a:pPr marL="0" indent="0">
              <a:spcBef>
                <a:spcPts val="0"/>
              </a:spcBef>
              <a:buNone/>
            </a:pPr>
            <a:r>
              <a:rPr lang="es-CL" dirty="0" err="1"/>
              <a:t>plt.plot</a:t>
            </a:r>
            <a:r>
              <a:rPr lang="es-CL" dirty="0"/>
              <a:t>(t3/60,Datos3)</a:t>
            </a:r>
          </a:p>
          <a:p>
            <a:pPr marL="0" indent="0">
              <a:spcBef>
                <a:spcPts val="0"/>
              </a:spcBef>
              <a:buNone/>
            </a:pPr>
            <a:r>
              <a:rPr lang="es-CL" dirty="0" err="1"/>
              <a:t>plt.xlabel</a:t>
            </a:r>
            <a:r>
              <a:rPr lang="es-CL" dirty="0"/>
              <a:t>('tiempo (horas)', </a:t>
            </a:r>
            <a:r>
              <a:rPr lang="es-CL" dirty="0" err="1"/>
              <a:t>fontsize</a:t>
            </a:r>
            <a:r>
              <a:rPr lang="es-CL" dirty="0"/>
              <a:t>=14)</a:t>
            </a:r>
          </a:p>
          <a:p>
            <a:pPr marL="0" indent="0">
              <a:spcBef>
                <a:spcPts val="0"/>
              </a:spcBef>
              <a:buNone/>
            </a:pPr>
            <a:r>
              <a:rPr lang="es-CL" dirty="0" err="1"/>
              <a:t>plt.ylabel</a:t>
            </a:r>
            <a:r>
              <a:rPr lang="es-CL" dirty="0"/>
              <a:t>('RMS vibraciones', </a:t>
            </a:r>
            <a:r>
              <a:rPr lang="es-CL" dirty="0" err="1"/>
              <a:t>fontsize</a:t>
            </a:r>
            <a:r>
              <a:rPr lang="es-CL" dirty="0"/>
              <a:t>=14)</a:t>
            </a:r>
          </a:p>
          <a:p>
            <a:pPr marL="0" indent="0">
              <a:spcBef>
                <a:spcPts val="0"/>
              </a:spcBef>
              <a:buNone/>
            </a:pPr>
            <a:r>
              <a:rPr lang="es-CL" dirty="0" err="1"/>
              <a:t>plt.legend</a:t>
            </a:r>
            <a:r>
              <a:rPr lang="es-CL" dirty="0"/>
              <a:t>(['R1','R2','R3','R4'])</a:t>
            </a:r>
          </a:p>
          <a:p>
            <a:pPr marL="0" indent="0">
              <a:spcBef>
                <a:spcPts val="0"/>
              </a:spcBef>
              <a:buNone/>
            </a:pPr>
            <a:r>
              <a:rPr lang="es-CL" dirty="0" err="1"/>
              <a:t>plt.title</a:t>
            </a:r>
            <a:r>
              <a:rPr lang="es-CL" dirty="0"/>
              <a:t>('Falla en pista externa R3')</a:t>
            </a:r>
          </a:p>
          <a:p>
            <a:pPr marL="0" indent="0">
              <a:buNone/>
            </a:pPr>
            <a:endParaRPr lang="es-CL" dirty="0"/>
          </a:p>
        </p:txBody>
      </p:sp>
      <p:sp>
        <p:nvSpPr>
          <p:cNvPr id="4" name="Marcador de número de diapositiva 3"/>
          <p:cNvSpPr>
            <a:spLocks noGrp="1"/>
          </p:cNvSpPr>
          <p:nvPr>
            <p:ph type="sldNum" sz="quarter" idx="12"/>
          </p:nvPr>
        </p:nvSpPr>
        <p:spPr/>
        <p:txBody>
          <a:bodyPr/>
          <a:lstStyle/>
          <a:p>
            <a:fld id="{ED3C9F24-97CD-894E-963C-61E4D5D33747}" type="slidenum">
              <a:rPr lang="es-ES_tradnl" smtClean="0"/>
              <a:t>24</a:t>
            </a:fld>
            <a:endParaRPr lang="es-ES_tradnl"/>
          </a:p>
        </p:txBody>
      </p:sp>
    </p:spTree>
    <p:extLst>
      <p:ext uri="{BB962C8B-B14F-4D97-AF65-F5344CB8AC3E}">
        <p14:creationId xmlns:p14="http://schemas.microsoft.com/office/powerpoint/2010/main" val="7304530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Ejemplo 1</a:t>
            </a:r>
            <a:endParaRPr lang="es-CL" dirty="0"/>
          </a:p>
        </p:txBody>
      </p:sp>
      <p:sp>
        <p:nvSpPr>
          <p:cNvPr id="4" name="Marcador de número de diapositiva 3"/>
          <p:cNvSpPr>
            <a:spLocks noGrp="1"/>
          </p:cNvSpPr>
          <p:nvPr>
            <p:ph type="sldNum" sz="quarter" idx="12"/>
          </p:nvPr>
        </p:nvSpPr>
        <p:spPr/>
        <p:txBody>
          <a:bodyPr/>
          <a:lstStyle/>
          <a:p>
            <a:fld id="{ED3C9F24-97CD-894E-963C-61E4D5D33747}" type="slidenum">
              <a:rPr lang="es-ES_tradnl" smtClean="0"/>
              <a:t>25</a:t>
            </a:fld>
            <a:endParaRPr lang="es-ES_tradnl"/>
          </a:p>
        </p:txBody>
      </p:sp>
      <p:pic>
        <p:nvPicPr>
          <p:cNvPr id="6" name="Imagen 5"/>
          <p:cNvPicPr>
            <a:picLocks noChangeAspect="1"/>
          </p:cNvPicPr>
          <p:nvPr/>
        </p:nvPicPr>
        <p:blipFill>
          <a:blip r:embed="rId2"/>
          <a:stretch>
            <a:fillRect/>
          </a:stretch>
        </p:blipFill>
        <p:spPr>
          <a:xfrm>
            <a:off x="628650" y="1284695"/>
            <a:ext cx="3485106" cy="2520000"/>
          </a:xfrm>
          <a:prstGeom prst="rect">
            <a:avLst/>
          </a:prstGeom>
        </p:spPr>
      </p:pic>
      <p:pic>
        <p:nvPicPr>
          <p:cNvPr id="7" name="Imagen 6"/>
          <p:cNvPicPr>
            <a:picLocks noChangeAspect="1"/>
          </p:cNvPicPr>
          <p:nvPr/>
        </p:nvPicPr>
        <p:blipFill>
          <a:blip r:embed="rId3"/>
          <a:stretch>
            <a:fillRect/>
          </a:stretch>
        </p:blipFill>
        <p:spPr>
          <a:xfrm>
            <a:off x="4485632" y="1300523"/>
            <a:ext cx="3485107" cy="2520000"/>
          </a:xfrm>
          <a:prstGeom prst="rect">
            <a:avLst/>
          </a:prstGeom>
        </p:spPr>
      </p:pic>
      <p:pic>
        <p:nvPicPr>
          <p:cNvPr id="8" name="Imagen 7"/>
          <p:cNvPicPr>
            <a:picLocks noChangeAspect="1"/>
          </p:cNvPicPr>
          <p:nvPr/>
        </p:nvPicPr>
        <p:blipFill>
          <a:blip r:embed="rId4"/>
          <a:stretch>
            <a:fillRect/>
          </a:stretch>
        </p:blipFill>
        <p:spPr>
          <a:xfrm>
            <a:off x="2495268" y="3915266"/>
            <a:ext cx="3485107" cy="2520000"/>
          </a:xfrm>
          <a:prstGeom prst="rect">
            <a:avLst/>
          </a:prstGeom>
        </p:spPr>
      </p:pic>
    </p:spTree>
    <p:extLst>
      <p:ext uri="{BB962C8B-B14F-4D97-AF65-F5344CB8AC3E}">
        <p14:creationId xmlns:p14="http://schemas.microsoft.com/office/powerpoint/2010/main" val="28090798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623888" y="1709740"/>
            <a:ext cx="7886700" cy="2000760"/>
          </a:xfrm>
        </p:spPr>
        <p:txBody>
          <a:bodyPr/>
          <a:lstStyle/>
          <a:p>
            <a:pPr algn="ctr"/>
            <a:r>
              <a:rPr lang="es-ES" dirty="0" smtClean="0"/>
              <a:t>Procesamiento de los datos</a:t>
            </a:r>
            <a:endParaRPr lang="es-CL" dirty="0"/>
          </a:p>
        </p:txBody>
      </p:sp>
      <p:sp>
        <p:nvSpPr>
          <p:cNvPr id="4" name="Marcador de número de diapositiva 3"/>
          <p:cNvSpPr>
            <a:spLocks noGrp="1"/>
          </p:cNvSpPr>
          <p:nvPr>
            <p:ph type="sldNum" sz="quarter" idx="12"/>
          </p:nvPr>
        </p:nvSpPr>
        <p:spPr/>
        <p:txBody>
          <a:bodyPr/>
          <a:lstStyle/>
          <a:p>
            <a:fld id="{ED3C9F24-97CD-894E-963C-61E4D5D33747}" type="slidenum">
              <a:rPr lang="es-ES_tradnl" smtClean="0"/>
              <a:t>26</a:t>
            </a:fld>
            <a:endParaRPr lang="es-ES_tradnl"/>
          </a:p>
        </p:txBody>
      </p:sp>
    </p:spTree>
    <p:extLst>
      <p:ext uri="{BB962C8B-B14F-4D97-AF65-F5344CB8AC3E}">
        <p14:creationId xmlns:p14="http://schemas.microsoft.com/office/powerpoint/2010/main" val="31932673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Procesamiento de los datos</a:t>
            </a:r>
          </a:p>
        </p:txBody>
      </p:sp>
      <p:sp>
        <p:nvSpPr>
          <p:cNvPr id="3" name="2 Marcador de contenido"/>
          <p:cNvSpPr>
            <a:spLocks noGrp="1"/>
          </p:cNvSpPr>
          <p:nvPr>
            <p:ph idx="1"/>
          </p:nvPr>
        </p:nvSpPr>
        <p:spPr/>
        <p:txBody>
          <a:bodyPr>
            <a:normAutofit/>
          </a:bodyPr>
          <a:lstStyle/>
          <a:p>
            <a:pPr marL="0" indent="0" algn="just">
              <a:buNone/>
            </a:pPr>
            <a:r>
              <a:rPr lang="es-CL" sz="2400" dirty="0"/>
              <a:t>Los datos adquiridos tienen información relevante sobre la aparición y evolución de una falla. Sin embargo, su uso directo no es sencillo y es necesario procesarlos. </a:t>
            </a:r>
          </a:p>
        </p:txBody>
      </p:sp>
      <p:sp>
        <p:nvSpPr>
          <p:cNvPr id="4" name="3 Marcador de número de diapositiva"/>
          <p:cNvSpPr>
            <a:spLocks noGrp="1"/>
          </p:cNvSpPr>
          <p:nvPr>
            <p:ph type="sldNum" sz="quarter" idx="12"/>
          </p:nvPr>
        </p:nvSpPr>
        <p:spPr/>
        <p:txBody>
          <a:bodyPr/>
          <a:lstStyle/>
          <a:p>
            <a:fld id="{ED3C9F24-97CD-894E-963C-61E4D5D33747}" type="slidenum">
              <a:rPr lang="es-ES_tradnl" smtClean="0"/>
              <a:t>27</a:t>
            </a:fld>
            <a:endParaRPr lang="es-ES_tradnl"/>
          </a:p>
        </p:txBody>
      </p:sp>
      <p:grpSp>
        <p:nvGrpSpPr>
          <p:cNvPr id="15" name="Grupo 14"/>
          <p:cNvGrpSpPr/>
          <p:nvPr/>
        </p:nvGrpSpPr>
        <p:grpSpPr>
          <a:xfrm>
            <a:off x="1044157" y="3230689"/>
            <a:ext cx="1532371" cy="1532371"/>
            <a:chOff x="1736488" y="1690678"/>
            <a:chExt cx="1532371" cy="1532371"/>
          </a:xfrm>
        </p:grpSpPr>
        <p:pic>
          <p:nvPicPr>
            <p:cNvPr id="17" name="Picture 2" descr="Resultado de imagen para vibration data 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36488" y="1690678"/>
              <a:ext cx="1532371" cy="1532371"/>
            </a:xfrm>
            <a:prstGeom prst="rect">
              <a:avLst/>
            </a:prstGeom>
            <a:noFill/>
            <a:extLst>
              <a:ext uri="{909E8E84-426E-40DD-AFC4-6F175D3DCCD1}">
                <a14:hiddenFill xmlns:a14="http://schemas.microsoft.com/office/drawing/2010/main">
                  <a:solidFill>
                    <a:srgbClr val="FFFFFF"/>
                  </a:solidFill>
                </a14:hiddenFill>
              </a:ext>
            </a:extLst>
          </p:spPr>
        </p:pic>
        <p:sp>
          <p:nvSpPr>
            <p:cNvPr id="18" name="5 CuadroTexto"/>
            <p:cNvSpPr txBox="1"/>
            <p:nvPr/>
          </p:nvSpPr>
          <p:spPr>
            <a:xfrm>
              <a:off x="2141612" y="2849051"/>
              <a:ext cx="722121" cy="369332"/>
            </a:xfrm>
            <a:prstGeom prst="rect">
              <a:avLst/>
            </a:prstGeom>
            <a:noFill/>
          </p:spPr>
          <p:txBody>
            <a:bodyPr wrap="none" rtlCol="0">
              <a:spAutoFit/>
            </a:bodyPr>
            <a:lstStyle/>
            <a:p>
              <a:r>
                <a:rPr lang="es-CL" dirty="0"/>
                <a:t>Datos</a:t>
              </a:r>
            </a:p>
          </p:txBody>
        </p:sp>
      </p:grpSp>
      <p:sp>
        <p:nvSpPr>
          <p:cNvPr id="19" name="7 Rectángulo"/>
          <p:cNvSpPr/>
          <p:nvPr/>
        </p:nvSpPr>
        <p:spPr>
          <a:xfrm>
            <a:off x="3047654" y="3610040"/>
            <a:ext cx="2196000" cy="720000"/>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L" dirty="0">
                <a:solidFill>
                  <a:schemeClr val="bg1"/>
                </a:solidFill>
              </a:rPr>
              <a:t>Extracción de parámetros</a:t>
            </a:r>
          </a:p>
        </p:txBody>
      </p:sp>
      <p:sp>
        <p:nvSpPr>
          <p:cNvPr id="21" name="8 Rectángulo"/>
          <p:cNvSpPr/>
          <p:nvPr/>
        </p:nvSpPr>
        <p:spPr>
          <a:xfrm>
            <a:off x="5672318" y="3610040"/>
            <a:ext cx="2196000" cy="720000"/>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L" dirty="0">
                <a:solidFill>
                  <a:schemeClr val="bg1"/>
                </a:solidFill>
              </a:rPr>
              <a:t>Selección / reducción de parámetros</a:t>
            </a:r>
          </a:p>
        </p:txBody>
      </p:sp>
      <p:sp>
        <p:nvSpPr>
          <p:cNvPr id="22" name="9 Rectángulo"/>
          <p:cNvSpPr/>
          <p:nvPr/>
        </p:nvSpPr>
        <p:spPr>
          <a:xfrm>
            <a:off x="5672318" y="4763060"/>
            <a:ext cx="2196000" cy="720000"/>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L" dirty="0">
                <a:solidFill>
                  <a:schemeClr val="bg1"/>
                </a:solidFill>
              </a:rPr>
              <a:t>Construcción de indicadores de daño</a:t>
            </a:r>
          </a:p>
        </p:txBody>
      </p:sp>
      <p:cxnSp>
        <p:nvCxnSpPr>
          <p:cNvPr id="23" name="11 Conector recto de flecha"/>
          <p:cNvCxnSpPr>
            <a:endCxn id="19" idx="1"/>
          </p:cNvCxnSpPr>
          <p:nvPr/>
        </p:nvCxnSpPr>
        <p:spPr>
          <a:xfrm flipV="1">
            <a:off x="2576528" y="3970040"/>
            <a:ext cx="471126" cy="1"/>
          </a:xfrm>
          <a:prstGeom prst="straightConnector1">
            <a:avLst/>
          </a:prstGeom>
          <a:ln w="38100">
            <a:solidFill>
              <a:schemeClr val="bg2">
                <a:lumMod val="75000"/>
              </a:schemeClr>
            </a:solidFill>
            <a:tailEnd type="triangle"/>
          </a:ln>
        </p:spPr>
        <p:style>
          <a:lnRef idx="3">
            <a:schemeClr val="accent5"/>
          </a:lnRef>
          <a:fillRef idx="0">
            <a:schemeClr val="accent5"/>
          </a:fillRef>
          <a:effectRef idx="2">
            <a:schemeClr val="accent5"/>
          </a:effectRef>
          <a:fontRef idx="minor">
            <a:schemeClr val="tx1"/>
          </a:fontRef>
        </p:style>
      </p:cxnSp>
      <p:cxnSp>
        <p:nvCxnSpPr>
          <p:cNvPr id="24" name="13 Conector recto de flecha"/>
          <p:cNvCxnSpPr>
            <a:stCxn id="19" idx="3"/>
            <a:endCxn id="21" idx="1"/>
          </p:cNvCxnSpPr>
          <p:nvPr/>
        </p:nvCxnSpPr>
        <p:spPr>
          <a:xfrm>
            <a:off x="5243654" y="3970040"/>
            <a:ext cx="428664" cy="0"/>
          </a:xfrm>
          <a:prstGeom prst="straightConnector1">
            <a:avLst/>
          </a:prstGeom>
          <a:ln w="38100">
            <a:solidFill>
              <a:schemeClr val="bg2">
                <a:lumMod val="75000"/>
              </a:schemeClr>
            </a:solidFill>
            <a:tailEnd type="triangle"/>
          </a:ln>
        </p:spPr>
        <p:style>
          <a:lnRef idx="3">
            <a:schemeClr val="accent5"/>
          </a:lnRef>
          <a:fillRef idx="0">
            <a:schemeClr val="accent5"/>
          </a:fillRef>
          <a:effectRef idx="2">
            <a:schemeClr val="accent5"/>
          </a:effectRef>
          <a:fontRef idx="minor">
            <a:schemeClr val="tx1"/>
          </a:fontRef>
        </p:style>
      </p:cxnSp>
      <p:cxnSp>
        <p:nvCxnSpPr>
          <p:cNvPr id="25" name="15 Conector recto de flecha"/>
          <p:cNvCxnSpPr>
            <a:stCxn id="21" idx="2"/>
            <a:endCxn id="22" idx="0"/>
          </p:cNvCxnSpPr>
          <p:nvPr/>
        </p:nvCxnSpPr>
        <p:spPr>
          <a:xfrm>
            <a:off x="6770318" y="4330040"/>
            <a:ext cx="0" cy="433020"/>
          </a:xfrm>
          <a:prstGeom prst="straightConnector1">
            <a:avLst/>
          </a:prstGeom>
          <a:ln w="38100">
            <a:solidFill>
              <a:schemeClr val="bg2">
                <a:lumMod val="75000"/>
              </a:schemeClr>
            </a:solidFill>
            <a:tailEnd type="triangle"/>
          </a:ln>
        </p:spPr>
        <p:style>
          <a:lnRef idx="3">
            <a:schemeClr val="accent5"/>
          </a:lnRef>
          <a:fillRef idx="0">
            <a:schemeClr val="accent5"/>
          </a:fillRef>
          <a:effectRef idx="2">
            <a:schemeClr val="accent5"/>
          </a:effectRef>
          <a:fontRef idx="minor">
            <a:schemeClr val="tx1"/>
          </a:fontRef>
        </p:style>
      </p:cxnSp>
      <p:cxnSp>
        <p:nvCxnSpPr>
          <p:cNvPr id="26" name="19 Conector angular"/>
          <p:cNvCxnSpPr>
            <a:endCxn id="22" idx="1"/>
          </p:cNvCxnSpPr>
          <p:nvPr/>
        </p:nvCxnSpPr>
        <p:spPr>
          <a:xfrm>
            <a:off x="2576528" y="3970041"/>
            <a:ext cx="3095790" cy="1153019"/>
          </a:xfrm>
          <a:prstGeom prst="bentConnector3">
            <a:avLst>
              <a:gd name="adj1" fmla="val 6145"/>
            </a:avLst>
          </a:prstGeom>
          <a:ln w="38100">
            <a:solidFill>
              <a:schemeClr val="bg2">
                <a:lumMod val="75000"/>
              </a:schemeClr>
            </a:solidFill>
            <a:headEnd type="none"/>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24659338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Procesamiento de los datos</a:t>
            </a:r>
          </a:p>
        </p:txBody>
      </p:sp>
      <p:sp>
        <p:nvSpPr>
          <p:cNvPr id="3" name="2 Marcador de contenido"/>
          <p:cNvSpPr>
            <a:spLocks noGrp="1"/>
          </p:cNvSpPr>
          <p:nvPr>
            <p:ph idx="1"/>
          </p:nvPr>
        </p:nvSpPr>
        <p:spPr/>
        <p:txBody>
          <a:bodyPr>
            <a:normAutofit/>
          </a:bodyPr>
          <a:lstStyle/>
          <a:p>
            <a:pPr algn="just"/>
            <a:r>
              <a:rPr lang="es-CL" sz="2400" b="1" dirty="0"/>
              <a:t>Extracción de parámetros</a:t>
            </a:r>
            <a:r>
              <a:rPr lang="es-CL" sz="2400" dirty="0"/>
              <a:t>: tiene por objetivo transformar la señal bruta en otra señal en el dominio del tiempo, frecuencia o tiempo-frecuencia, la que es luego procesada para construir indicadores que contengan información relacionada a la degradación en el sistema en estudio.</a:t>
            </a:r>
          </a:p>
          <a:p>
            <a:pPr marL="230400" indent="0" algn="just">
              <a:buNone/>
            </a:pPr>
            <a:r>
              <a:rPr lang="es-CL" sz="2400" dirty="0"/>
              <a:t>La extracción de parámetros requiere de conocimiento del fenómeno físico involucrado y además depende del uso. Los parámetros usados para detección pueden ser distintos a los usados para diagnóstico o pronóstico.</a:t>
            </a:r>
          </a:p>
        </p:txBody>
      </p:sp>
      <p:sp>
        <p:nvSpPr>
          <p:cNvPr id="4" name="3 Marcador de número de diapositiva"/>
          <p:cNvSpPr>
            <a:spLocks noGrp="1"/>
          </p:cNvSpPr>
          <p:nvPr>
            <p:ph type="sldNum" sz="quarter" idx="12"/>
          </p:nvPr>
        </p:nvSpPr>
        <p:spPr/>
        <p:txBody>
          <a:bodyPr/>
          <a:lstStyle/>
          <a:p>
            <a:fld id="{ED3C9F24-97CD-894E-963C-61E4D5D33747}" type="slidenum">
              <a:rPr lang="es-ES_tradnl" smtClean="0"/>
              <a:t>28</a:t>
            </a:fld>
            <a:endParaRPr lang="es-ES_tradnl"/>
          </a:p>
        </p:txBody>
      </p:sp>
    </p:spTree>
    <p:extLst>
      <p:ext uri="{BB962C8B-B14F-4D97-AF65-F5344CB8AC3E}">
        <p14:creationId xmlns:p14="http://schemas.microsoft.com/office/powerpoint/2010/main" val="21050266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Procesamiento de los datos</a:t>
            </a:r>
          </a:p>
        </p:txBody>
      </p:sp>
      <p:sp>
        <p:nvSpPr>
          <p:cNvPr id="3" name="2 Marcador de contenido"/>
          <p:cNvSpPr>
            <a:spLocks noGrp="1"/>
          </p:cNvSpPr>
          <p:nvPr>
            <p:ph idx="1"/>
          </p:nvPr>
        </p:nvSpPr>
        <p:spPr/>
        <p:txBody>
          <a:bodyPr>
            <a:normAutofit/>
          </a:bodyPr>
          <a:lstStyle/>
          <a:p>
            <a:pPr algn="just"/>
            <a:r>
              <a:rPr lang="es-CL" sz="2400" b="1" dirty="0"/>
              <a:t>Selección/reducción de parámetros: </a:t>
            </a:r>
            <a:r>
              <a:rPr lang="es-CL" sz="2400" dirty="0"/>
              <a:t>Es bastante común la extracción de más parámetros de los realmente necesarios, lo que dificulta el procesamiento. Hay dos estrategias para resolver esto:</a:t>
            </a:r>
          </a:p>
          <a:p>
            <a:pPr lvl="1" algn="just"/>
            <a:r>
              <a:rPr lang="es-CL" sz="2000" dirty="0" smtClean="0"/>
              <a:t>Selección </a:t>
            </a:r>
            <a:r>
              <a:rPr lang="es-CL" sz="2000" dirty="0"/>
              <a:t>de parámetros: </a:t>
            </a:r>
            <a:r>
              <a:rPr lang="es-CL" sz="2000" dirty="0" smtClean="0"/>
              <a:t>Es </a:t>
            </a:r>
            <a:r>
              <a:rPr lang="es-CL" sz="2000" dirty="0"/>
              <a:t>posible seleccionar un set de parámetros de acuerdo a algún criterio. Existen diferentes métricas que miden que tan adecuados son los parámetros</a:t>
            </a:r>
            <a:r>
              <a:rPr lang="es-CL" sz="2000" dirty="0" smtClean="0"/>
              <a:t>.</a:t>
            </a:r>
          </a:p>
          <a:p>
            <a:pPr lvl="1" algn="just"/>
            <a:r>
              <a:rPr lang="es-CL" sz="2000" dirty="0"/>
              <a:t>Reducción de parámetros: Los parámetros se proyectan en un espacio de dimensión menor mientras que se mantiene la varianza de los datos.</a:t>
            </a:r>
          </a:p>
          <a:p>
            <a:pPr lvl="1" algn="just"/>
            <a:endParaRPr lang="es-CL" sz="2000" dirty="0"/>
          </a:p>
        </p:txBody>
      </p:sp>
      <p:sp>
        <p:nvSpPr>
          <p:cNvPr id="4" name="3 Marcador de número de diapositiva"/>
          <p:cNvSpPr>
            <a:spLocks noGrp="1"/>
          </p:cNvSpPr>
          <p:nvPr>
            <p:ph type="sldNum" sz="quarter" idx="12"/>
          </p:nvPr>
        </p:nvSpPr>
        <p:spPr/>
        <p:txBody>
          <a:bodyPr/>
          <a:lstStyle/>
          <a:p>
            <a:fld id="{ED3C9F24-97CD-894E-963C-61E4D5D33747}" type="slidenum">
              <a:rPr lang="es-ES_tradnl" smtClean="0"/>
              <a:t>29</a:t>
            </a:fld>
            <a:endParaRPr lang="es-ES_tradnl"/>
          </a:p>
        </p:txBody>
      </p:sp>
    </p:spTree>
    <p:extLst>
      <p:ext uri="{BB962C8B-B14F-4D97-AF65-F5344CB8AC3E}">
        <p14:creationId xmlns:p14="http://schemas.microsoft.com/office/powerpoint/2010/main" val="37383068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Introducción</a:t>
            </a:r>
          </a:p>
        </p:txBody>
      </p:sp>
      <p:sp>
        <p:nvSpPr>
          <p:cNvPr id="3" name="2 Marcador de contenido"/>
          <p:cNvSpPr>
            <a:spLocks noGrp="1"/>
          </p:cNvSpPr>
          <p:nvPr>
            <p:ph idx="1"/>
          </p:nvPr>
        </p:nvSpPr>
        <p:spPr/>
        <p:txBody>
          <a:bodyPr>
            <a:normAutofit/>
          </a:bodyPr>
          <a:lstStyle/>
          <a:p>
            <a:pPr marL="0" indent="0" algn="just">
              <a:buNone/>
            </a:pPr>
            <a:r>
              <a:rPr lang="es-CL" sz="2400" dirty="0"/>
              <a:t>Hoy en día se hace cada vez más importante poder anticipar las fallas de un sistema de manera de planificar acciones de mantenimiento y así reducir costos y riesgos. </a:t>
            </a:r>
          </a:p>
          <a:p>
            <a:pPr marL="0" indent="0" algn="just">
              <a:buNone/>
            </a:pPr>
            <a:r>
              <a:rPr lang="es-CL" sz="2400" dirty="0"/>
              <a:t>El desarrollo de técnicas de “</a:t>
            </a:r>
            <a:r>
              <a:rPr lang="es-CL" sz="2400" dirty="0" err="1"/>
              <a:t>Prognostics</a:t>
            </a:r>
            <a:r>
              <a:rPr lang="es-CL" sz="2400" dirty="0"/>
              <a:t> and </a:t>
            </a:r>
            <a:r>
              <a:rPr lang="es-CL" sz="2400" dirty="0" err="1"/>
              <a:t>Health</a:t>
            </a:r>
            <a:r>
              <a:rPr lang="es-CL" sz="2400" dirty="0"/>
              <a:t> </a:t>
            </a:r>
            <a:r>
              <a:rPr lang="es-CL" sz="2400" dirty="0" err="1"/>
              <a:t>Managment</a:t>
            </a:r>
            <a:r>
              <a:rPr lang="es-CL" sz="2400" dirty="0"/>
              <a:t>” (PHM) juega un rol cada vez más importante. Siendo el proceso de pronóstico uno de los temas principales de investigación a nivel mundial.</a:t>
            </a:r>
          </a:p>
        </p:txBody>
      </p:sp>
      <p:sp>
        <p:nvSpPr>
          <p:cNvPr id="4" name="3 Marcador de número de diapositiva"/>
          <p:cNvSpPr>
            <a:spLocks noGrp="1"/>
          </p:cNvSpPr>
          <p:nvPr>
            <p:ph type="sldNum" sz="quarter" idx="12"/>
          </p:nvPr>
        </p:nvSpPr>
        <p:spPr/>
        <p:txBody>
          <a:bodyPr/>
          <a:lstStyle/>
          <a:p>
            <a:fld id="{ED3C9F24-97CD-894E-963C-61E4D5D33747}" type="slidenum">
              <a:rPr lang="es-ES_tradnl" smtClean="0"/>
              <a:t>3</a:t>
            </a:fld>
            <a:endParaRPr lang="es-ES_tradnl"/>
          </a:p>
        </p:txBody>
      </p:sp>
    </p:spTree>
    <p:extLst>
      <p:ext uri="{BB962C8B-B14F-4D97-AF65-F5344CB8AC3E}">
        <p14:creationId xmlns:p14="http://schemas.microsoft.com/office/powerpoint/2010/main" val="10108983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Procesamiento de los datos</a:t>
            </a:r>
          </a:p>
        </p:txBody>
      </p:sp>
      <p:sp>
        <p:nvSpPr>
          <p:cNvPr id="3" name="2 Marcador de contenido"/>
          <p:cNvSpPr>
            <a:spLocks noGrp="1"/>
          </p:cNvSpPr>
          <p:nvPr>
            <p:ph idx="1"/>
          </p:nvPr>
        </p:nvSpPr>
        <p:spPr/>
        <p:txBody>
          <a:bodyPr>
            <a:normAutofit/>
          </a:bodyPr>
          <a:lstStyle/>
          <a:p>
            <a:pPr algn="just"/>
            <a:r>
              <a:rPr lang="es-CL" sz="2400" b="1" dirty="0"/>
              <a:t>Construcción de indicadores de daño: </a:t>
            </a:r>
            <a:r>
              <a:rPr lang="es-CL" sz="2400" dirty="0"/>
              <a:t>Los indicadores de daño son señales construidas a partir de la señal original o de los parámetros seleccionados. En ambos casos, se requiere de procesamiento (fusión de datos, filtros, etc.) con el propósito de obtener descriptores que contengan suficiente información para revelar el estado del componente.</a:t>
            </a:r>
          </a:p>
        </p:txBody>
      </p:sp>
      <p:sp>
        <p:nvSpPr>
          <p:cNvPr id="4" name="3 Marcador de número de diapositiva"/>
          <p:cNvSpPr>
            <a:spLocks noGrp="1"/>
          </p:cNvSpPr>
          <p:nvPr>
            <p:ph type="sldNum" sz="quarter" idx="12"/>
          </p:nvPr>
        </p:nvSpPr>
        <p:spPr/>
        <p:txBody>
          <a:bodyPr/>
          <a:lstStyle/>
          <a:p>
            <a:fld id="{ED3C9F24-97CD-894E-963C-61E4D5D33747}" type="slidenum">
              <a:rPr lang="es-ES_tradnl" smtClean="0"/>
              <a:t>30</a:t>
            </a:fld>
            <a:endParaRPr lang="es-ES_tradnl"/>
          </a:p>
        </p:txBody>
      </p:sp>
    </p:spTree>
    <p:extLst>
      <p:ext uri="{BB962C8B-B14F-4D97-AF65-F5344CB8AC3E}">
        <p14:creationId xmlns:p14="http://schemas.microsoft.com/office/powerpoint/2010/main" val="37383068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B514BE9-9335-45B2-A60D-2A231528EEED}"/>
              </a:ext>
            </a:extLst>
          </p:cNvPr>
          <p:cNvSpPr>
            <a:spLocks noGrp="1"/>
          </p:cNvSpPr>
          <p:nvPr>
            <p:ph type="title"/>
          </p:nvPr>
        </p:nvSpPr>
        <p:spPr/>
        <p:txBody>
          <a:bodyPr anchor="ctr"/>
          <a:lstStyle/>
          <a:p>
            <a:pPr algn="ctr"/>
            <a:r>
              <a:rPr lang="es-ES" dirty="0"/>
              <a:t>Extracción de parámetros</a:t>
            </a:r>
            <a:endParaRPr lang="es-CL" dirty="0"/>
          </a:p>
        </p:txBody>
      </p:sp>
      <p:sp>
        <p:nvSpPr>
          <p:cNvPr id="4" name="Marcador de número de diapositiva 3">
            <a:extLst>
              <a:ext uri="{FF2B5EF4-FFF2-40B4-BE49-F238E27FC236}">
                <a16:creationId xmlns:a16="http://schemas.microsoft.com/office/drawing/2014/main" id="{9FC7C5DF-FECF-4CA6-922D-CE5C86ABBFDC}"/>
              </a:ext>
            </a:extLst>
          </p:cNvPr>
          <p:cNvSpPr>
            <a:spLocks noGrp="1"/>
          </p:cNvSpPr>
          <p:nvPr>
            <p:ph type="sldNum" sz="quarter" idx="12"/>
          </p:nvPr>
        </p:nvSpPr>
        <p:spPr/>
        <p:txBody>
          <a:bodyPr/>
          <a:lstStyle/>
          <a:p>
            <a:fld id="{ED3C9F24-97CD-894E-963C-61E4D5D33747}" type="slidenum">
              <a:rPr lang="es-ES_tradnl" smtClean="0"/>
              <a:t>31</a:t>
            </a:fld>
            <a:endParaRPr lang="es-ES_tradnl"/>
          </a:p>
        </p:txBody>
      </p:sp>
    </p:spTree>
    <p:extLst>
      <p:ext uri="{BB962C8B-B14F-4D97-AF65-F5344CB8AC3E}">
        <p14:creationId xmlns:p14="http://schemas.microsoft.com/office/powerpoint/2010/main" val="4840224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Extracción de parámetros</a:t>
            </a:r>
            <a:endParaRPr lang="es-CL" sz="3600" dirty="0"/>
          </a:p>
        </p:txBody>
      </p:sp>
      <p:sp>
        <p:nvSpPr>
          <p:cNvPr id="3" name="2 Marcador de contenido"/>
          <p:cNvSpPr>
            <a:spLocks noGrp="1"/>
          </p:cNvSpPr>
          <p:nvPr>
            <p:ph idx="1"/>
          </p:nvPr>
        </p:nvSpPr>
        <p:spPr/>
        <p:txBody>
          <a:bodyPr>
            <a:normAutofit/>
          </a:bodyPr>
          <a:lstStyle/>
          <a:p>
            <a:pPr marL="0" indent="0" algn="just">
              <a:buNone/>
            </a:pPr>
            <a:r>
              <a:rPr lang="es-CL" sz="2400" dirty="0"/>
              <a:t>La extracción de parámetros consiste en procesar los datos brutos para construir indicadores (parámetros) que se puedan interpretar o que al menos contengan suficiente información para los algoritmos de detección, diagnóstico y pronóstico.</a:t>
            </a:r>
          </a:p>
          <a:p>
            <a:pPr marL="0" indent="0" algn="just">
              <a:buNone/>
            </a:pPr>
            <a:r>
              <a:rPr lang="es-CL" sz="2400" dirty="0"/>
              <a:t>Los métodos de extracción dependen del dominio de la señal y se pueden separar en dos </a:t>
            </a:r>
            <a:r>
              <a:rPr lang="es-CL" sz="2400" dirty="0" smtClean="0"/>
              <a:t>categorías, dependiendo si la señal es o no estacionaria.</a:t>
            </a:r>
          </a:p>
          <a:p>
            <a:pPr algn="just"/>
            <a:r>
              <a:rPr lang="es-CL" sz="2400" dirty="0" smtClean="0"/>
              <a:t>Una señal estacionaria, en la que sus propiedades promedio no varían en el tiempo. Se pueden utilizar métodos en el dominio temporal o de frecuencia.</a:t>
            </a:r>
          </a:p>
          <a:p>
            <a:pPr algn="just"/>
            <a:r>
              <a:rPr lang="es-CL" sz="2400" dirty="0" smtClean="0"/>
              <a:t>Una señal no estacionaria varía en el tiempo. Por lo tanto, se deben utilizar métodos en el dominio tiempo-frecuencia.</a:t>
            </a:r>
            <a:endParaRPr lang="es-CL" sz="2400" dirty="0"/>
          </a:p>
        </p:txBody>
      </p:sp>
      <p:sp>
        <p:nvSpPr>
          <p:cNvPr id="4" name="3 Marcador de número de diapositiva"/>
          <p:cNvSpPr>
            <a:spLocks noGrp="1"/>
          </p:cNvSpPr>
          <p:nvPr>
            <p:ph type="sldNum" sz="quarter" idx="12"/>
          </p:nvPr>
        </p:nvSpPr>
        <p:spPr/>
        <p:txBody>
          <a:bodyPr/>
          <a:lstStyle/>
          <a:p>
            <a:fld id="{ED3C9F24-97CD-894E-963C-61E4D5D33747}" type="slidenum">
              <a:rPr lang="es-ES_tradnl" smtClean="0"/>
              <a:t>32</a:t>
            </a:fld>
            <a:endParaRPr lang="es-ES_tradnl"/>
          </a:p>
        </p:txBody>
      </p:sp>
    </p:spTree>
    <p:extLst>
      <p:ext uri="{BB962C8B-B14F-4D97-AF65-F5344CB8AC3E}">
        <p14:creationId xmlns:p14="http://schemas.microsoft.com/office/powerpoint/2010/main" val="24943187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Extracción de parámetros</a:t>
            </a:r>
          </a:p>
        </p:txBody>
      </p:sp>
      <p:sp>
        <p:nvSpPr>
          <p:cNvPr id="4" name="3 Marcador de número de diapositiva"/>
          <p:cNvSpPr>
            <a:spLocks noGrp="1"/>
          </p:cNvSpPr>
          <p:nvPr>
            <p:ph type="sldNum" sz="quarter" idx="12"/>
          </p:nvPr>
        </p:nvSpPr>
        <p:spPr/>
        <p:txBody>
          <a:bodyPr/>
          <a:lstStyle/>
          <a:p>
            <a:fld id="{ED3C9F24-97CD-894E-963C-61E4D5D33747}" type="slidenum">
              <a:rPr lang="es-ES_tradnl" smtClean="0"/>
              <a:t>33</a:t>
            </a:fld>
            <a:endParaRPr lang="es-ES_tradnl"/>
          </a:p>
        </p:txBody>
      </p:sp>
      <p:pic>
        <p:nvPicPr>
          <p:cNvPr id="3" name="Imagen 2"/>
          <p:cNvPicPr>
            <a:picLocks noChangeAspect="1"/>
          </p:cNvPicPr>
          <p:nvPr/>
        </p:nvPicPr>
        <p:blipFill>
          <a:blip r:embed="rId2"/>
          <a:stretch>
            <a:fillRect/>
          </a:stretch>
        </p:blipFill>
        <p:spPr>
          <a:xfrm>
            <a:off x="628650" y="1690689"/>
            <a:ext cx="7454899" cy="4320577"/>
          </a:xfrm>
          <a:prstGeom prst="rect">
            <a:avLst/>
          </a:prstGeom>
        </p:spPr>
      </p:pic>
    </p:spTree>
    <p:extLst>
      <p:ext uri="{BB962C8B-B14F-4D97-AF65-F5344CB8AC3E}">
        <p14:creationId xmlns:p14="http://schemas.microsoft.com/office/powerpoint/2010/main" val="18533853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623888" y="1709740"/>
            <a:ext cx="7886700" cy="2000760"/>
          </a:xfrm>
        </p:spPr>
        <p:txBody>
          <a:bodyPr/>
          <a:lstStyle/>
          <a:p>
            <a:pPr algn="ctr"/>
            <a:r>
              <a:rPr lang="es-ES" dirty="0" smtClean="0"/>
              <a:t>Parámetros en el dominio del tiempo</a:t>
            </a:r>
            <a:endParaRPr lang="es-CL" dirty="0"/>
          </a:p>
        </p:txBody>
      </p:sp>
      <p:sp>
        <p:nvSpPr>
          <p:cNvPr id="4" name="Marcador de número de diapositiva 3"/>
          <p:cNvSpPr>
            <a:spLocks noGrp="1"/>
          </p:cNvSpPr>
          <p:nvPr>
            <p:ph type="sldNum" sz="quarter" idx="12"/>
          </p:nvPr>
        </p:nvSpPr>
        <p:spPr/>
        <p:txBody>
          <a:bodyPr/>
          <a:lstStyle/>
          <a:p>
            <a:fld id="{ED3C9F24-97CD-894E-963C-61E4D5D33747}" type="slidenum">
              <a:rPr lang="es-ES_tradnl" smtClean="0"/>
              <a:t>34</a:t>
            </a:fld>
            <a:endParaRPr lang="es-ES_tradnl"/>
          </a:p>
        </p:txBody>
      </p:sp>
    </p:spTree>
    <p:extLst>
      <p:ext uri="{BB962C8B-B14F-4D97-AF65-F5344CB8AC3E}">
        <p14:creationId xmlns:p14="http://schemas.microsoft.com/office/powerpoint/2010/main" val="680718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sz="3200" dirty="0"/>
              <a:t>Dominio del tiempo</a:t>
            </a:r>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p:txBody>
              <a:bodyPr>
                <a:normAutofit lnSpcReduction="10000"/>
              </a:bodyPr>
              <a:lstStyle/>
              <a:p>
                <a:pPr marL="0" indent="0">
                  <a:buNone/>
                </a:pPr>
                <a:r>
                  <a:rPr lang="es-CL" sz="2400" dirty="0"/>
                  <a:t>Los parámetros en el dominio temporal se basan en el calculo de parámetros estadísticos de la señal. </a:t>
                </a:r>
              </a:p>
              <a:p>
                <a:pPr marL="0" indent="0" algn="just">
                  <a:buNone/>
                </a:pPr>
                <a:r>
                  <a:rPr lang="es-CL" sz="2400" dirty="0"/>
                  <a:t>Consideremos una señal </a:t>
                </a:r>
                <a14:m>
                  <m:oMath xmlns:m="http://schemas.openxmlformats.org/officeDocument/2006/math">
                    <m:r>
                      <a:rPr lang="es-CL" sz="2400" i="1">
                        <a:latin typeface="Cambria Math"/>
                      </a:rPr>
                      <m:t>𝑥</m:t>
                    </m:r>
                    <m:d>
                      <m:dPr>
                        <m:ctrlPr>
                          <a:rPr lang="es-CL" sz="2400" i="1">
                            <a:latin typeface="Cambria Math" panose="02040503050406030204" pitchFamily="18" charset="0"/>
                          </a:rPr>
                        </m:ctrlPr>
                      </m:dPr>
                      <m:e>
                        <m:r>
                          <a:rPr lang="es-CL" sz="2400" i="1">
                            <a:latin typeface="Cambria Math"/>
                          </a:rPr>
                          <m:t>𝑡</m:t>
                        </m:r>
                      </m:e>
                    </m:d>
                    <m:r>
                      <a:rPr lang="es-CL" sz="2400" i="1">
                        <a:latin typeface="Cambria Math"/>
                      </a:rPr>
                      <m:t>=</m:t>
                    </m:r>
                    <m:d>
                      <m:dPr>
                        <m:begChr m:val="{"/>
                        <m:endChr m:val="}"/>
                        <m:ctrlPr>
                          <a:rPr lang="es-CL" sz="2400" i="1">
                            <a:latin typeface="Cambria Math" panose="02040503050406030204" pitchFamily="18" charset="0"/>
                          </a:rPr>
                        </m:ctrlPr>
                      </m:dPr>
                      <m:e>
                        <m:m>
                          <m:mPr>
                            <m:mcs>
                              <m:mc>
                                <m:mcPr>
                                  <m:count m:val="4"/>
                                  <m:mcJc m:val="center"/>
                                </m:mcPr>
                              </m:mc>
                            </m:mcs>
                            <m:ctrlPr>
                              <a:rPr lang="es-CL" sz="2400" i="1">
                                <a:latin typeface="Cambria Math" panose="02040503050406030204" pitchFamily="18" charset="0"/>
                              </a:rPr>
                            </m:ctrlPr>
                          </m:mPr>
                          <m:mr>
                            <m:e>
                              <m:sSub>
                                <m:sSubPr>
                                  <m:ctrlPr>
                                    <a:rPr lang="es-CL" sz="2400" i="1">
                                      <a:latin typeface="Cambria Math" panose="02040503050406030204" pitchFamily="18" charset="0"/>
                                    </a:rPr>
                                  </m:ctrlPr>
                                </m:sSubPr>
                                <m:e>
                                  <m:r>
                                    <a:rPr lang="es-CL" sz="2400" i="1">
                                      <a:latin typeface="Cambria Math"/>
                                    </a:rPr>
                                    <m:t>𝑥</m:t>
                                  </m:r>
                                </m:e>
                                <m:sub>
                                  <m:r>
                                    <a:rPr lang="es-CL" sz="2400" i="1">
                                      <a:latin typeface="Cambria Math"/>
                                    </a:rPr>
                                    <m:t>1</m:t>
                                  </m:r>
                                </m:sub>
                              </m:sSub>
                            </m:e>
                            <m:e>
                              <m:sSub>
                                <m:sSubPr>
                                  <m:ctrlPr>
                                    <a:rPr lang="es-CL" sz="2400" i="1">
                                      <a:latin typeface="Cambria Math" panose="02040503050406030204" pitchFamily="18" charset="0"/>
                                    </a:rPr>
                                  </m:ctrlPr>
                                </m:sSubPr>
                                <m:e>
                                  <m:r>
                                    <a:rPr lang="es-CL" sz="2400" i="1">
                                      <a:latin typeface="Cambria Math"/>
                                    </a:rPr>
                                    <m:t>𝑥</m:t>
                                  </m:r>
                                </m:e>
                                <m:sub>
                                  <m:r>
                                    <a:rPr lang="es-CL" sz="2400" i="1">
                                      <a:latin typeface="Cambria Math"/>
                                    </a:rPr>
                                    <m:t>2</m:t>
                                  </m:r>
                                </m:sub>
                              </m:sSub>
                            </m:e>
                            <m:e>
                              <m:r>
                                <a:rPr lang="es-CL" sz="2400" i="1">
                                  <a:latin typeface="Cambria Math"/>
                                </a:rPr>
                                <m:t>⋯</m:t>
                              </m:r>
                            </m:e>
                            <m:e>
                              <m:sSub>
                                <m:sSubPr>
                                  <m:ctrlPr>
                                    <a:rPr lang="es-CL" sz="2400" i="1">
                                      <a:latin typeface="Cambria Math" panose="02040503050406030204" pitchFamily="18" charset="0"/>
                                    </a:rPr>
                                  </m:ctrlPr>
                                </m:sSubPr>
                                <m:e>
                                  <m:r>
                                    <a:rPr lang="es-CL" sz="2400" i="1">
                                      <a:latin typeface="Cambria Math"/>
                                    </a:rPr>
                                    <m:t>𝑥</m:t>
                                  </m:r>
                                </m:e>
                                <m:sub>
                                  <m:r>
                                    <a:rPr lang="es-CL" sz="2400" i="1">
                                      <a:latin typeface="Cambria Math"/>
                                    </a:rPr>
                                    <m:t>𝑛</m:t>
                                  </m:r>
                                </m:sub>
                              </m:sSub>
                            </m:e>
                          </m:mr>
                        </m:m>
                      </m:e>
                    </m:d>
                  </m:oMath>
                </a14:m>
                <a:r>
                  <a:rPr lang="es-CL" sz="2400" dirty="0"/>
                  <a:t>, se pueden calcular los siguientes parámetros:</a:t>
                </a:r>
              </a:p>
              <a:p>
                <a:pPr algn="just"/>
                <a:r>
                  <a:rPr lang="en-US" sz="2400" b="1" dirty="0"/>
                  <a:t>RMS, </a:t>
                </a:r>
                <a:r>
                  <a:rPr lang="es-CL" sz="2400" dirty="0"/>
                  <a:t>El valor RMS describe el contenido de energía de la señal. RMS se utiliza para evaluar el estado general de los componentes. Debido a esto no es muy sensible a fallo incipiente, sin embargo, se utiliza para realizar un seguimiento de la progresión de fallo general</a:t>
                </a:r>
                <a:r>
                  <a:rPr lang="en-US" sz="2400" dirty="0"/>
                  <a:t>:</a:t>
                </a:r>
              </a:p>
              <a:p>
                <a:pPr algn="just"/>
                <a:endParaRPr lang="en-US" sz="2400" dirty="0"/>
              </a:p>
              <a:p>
                <a:pPr marL="0" indent="0" algn="just">
                  <a:buNone/>
                </a:pPr>
                <a14:m>
                  <m:oMathPara xmlns:m="http://schemas.openxmlformats.org/officeDocument/2006/math">
                    <m:oMathParaPr>
                      <m:jc m:val="center"/>
                    </m:oMathParaPr>
                    <m:oMath xmlns:m="http://schemas.openxmlformats.org/officeDocument/2006/math">
                      <m:sSub>
                        <m:sSubPr>
                          <m:ctrlPr>
                            <a:rPr lang="es-CL" sz="2400" i="1">
                              <a:latin typeface="Cambria Math" panose="02040503050406030204" pitchFamily="18" charset="0"/>
                            </a:rPr>
                          </m:ctrlPr>
                        </m:sSubPr>
                        <m:e>
                          <m:r>
                            <a:rPr lang="es-CL" sz="2400" i="1">
                              <a:latin typeface="Cambria Math"/>
                            </a:rPr>
                            <m:t>𝑥</m:t>
                          </m:r>
                        </m:e>
                        <m:sub>
                          <m:r>
                            <a:rPr lang="es-CL" sz="2400" i="1">
                              <a:latin typeface="Cambria Math"/>
                            </a:rPr>
                            <m:t>𝑅𝑀𝑆</m:t>
                          </m:r>
                        </m:sub>
                      </m:sSub>
                      <m:r>
                        <a:rPr lang="es-CL" sz="2400" i="1">
                          <a:latin typeface="Cambria Math"/>
                        </a:rPr>
                        <m:t>=</m:t>
                      </m:r>
                      <m:rad>
                        <m:radPr>
                          <m:degHide m:val="on"/>
                          <m:ctrlPr>
                            <a:rPr lang="es-CL" sz="2400" i="1">
                              <a:latin typeface="Cambria Math" panose="02040503050406030204" pitchFamily="18" charset="0"/>
                            </a:rPr>
                          </m:ctrlPr>
                        </m:radPr>
                        <m:deg/>
                        <m:e>
                          <m:f>
                            <m:fPr>
                              <m:ctrlPr>
                                <a:rPr lang="es-CL" sz="2400" i="1">
                                  <a:latin typeface="Cambria Math" panose="02040503050406030204" pitchFamily="18" charset="0"/>
                                </a:rPr>
                              </m:ctrlPr>
                            </m:fPr>
                            <m:num>
                              <m:r>
                                <a:rPr lang="es-CL" sz="2400" i="1">
                                  <a:latin typeface="Cambria Math"/>
                                </a:rPr>
                                <m:t>1</m:t>
                              </m:r>
                            </m:num>
                            <m:den>
                              <m:r>
                                <a:rPr lang="es-CL" sz="2400" i="1">
                                  <a:latin typeface="Cambria Math"/>
                                </a:rPr>
                                <m:t>𝑛</m:t>
                              </m:r>
                            </m:den>
                          </m:f>
                          <m:nary>
                            <m:naryPr>
                              <m:chr m:val="∑"/>
                              <m:limLoc m:val="undOvr"/>
                              <m:ctrlPr>
                                <a:rPr lang="es-CL" sz="2400" i="1">
                                  <a:latin typeface="Cambria Math" panose="02040503050406030204" pitchFamily="18" charset="0"/>
                                </a:rPr>
                              </m:ctrlPr>
                            </m:naryPr>
                            <m:sub>
                              <m:r>
                                <a:rPr lang="es-CL" sz="2400" i="1">
                                  <a:latin typeface="Cambria Math"/>
                                </a:rPr>
                                <m:t>𝑖</m:t>
                              </m:r>
                              <m:r>
                                <a:rPr lang="es-CL" sz="2400" i="1">
                                  <a:latin typeface="Cambria Math"/>
                                </a:rPr>
                                <m:t>=1</m:t>
                              </m:r>
                            </m:sub>
                            <m:sup>
                              <m:r>
                                <a:rPr lang="es-CL" sz="2400" i="1">
                                  <a:latin typeface="Cambria Math"/>
                                </a:rPr>
                                <m:t>𝑛</m:t>
                              </m:r>
                            </m:sup>
                            <m:e>
                              <m:sSup>
                                <m:sSupPr>
                                  <m:ctrlPr>
                                    <a:rPr lang="es-CL" sz="2400" i="1">
                                      <a:latin typeface="Cambria Math" panose="02040503050406030204" pitchFamily="18" charset="0"/>
                                    </a:rPr>
                                  </m:ctrlPr>
                                </m:sSupPr>
                                <m:e>
                                  <m:sSub>
                                    <m:sSubPr>
                                      <m:ctrlPr>
                                        <a:rPr lang="es-CL" sz="2400" i="1">
                                          <a:latin typeface="Cambria Math" panose="02040503050406030204" pitchFamily="18" charset="0"/>
                                        </a:rPr>
                                      </m:ctrlPr>
                                    </m:sSubPr>
                                    <m:e>
                                      <m:r>
                                        <a:rPr lang="es-CL" sz="2400" i="1">
                                          <a:latin typeface="Cambria Math"/>
                                        </a:rPr>
                                        <m:t>𝑥</m:t>
                                      </m:r>
                                    </m:e>
                                    <m:sub>
                                      <m:r>
                                        <a:rPr lang="es-CL" sz="2400" i="1">
                                          <a:latin typeface="Cambria Math"/>
                                        </a:rPr>
                                        <m:t>𝑖</m:t>
                                      </m:r>
                                    </m:sub>
                                  </m:sSub>
                                </m:e>
                                <m:sup>
                                  <m:r>
                                    <a:rPr lang="es-CL" sz="2400" i="1">
                                      <a:latin typeface="Cambria Math"/>
                                    </a:rPr>
                                    <m:t>2</m:t>
                                  </m:r>
                                </m:sup>
                              </m:sSup>
                            </m:e>
                          </m:nary>
                        </m:e>
                      </m:rad>
                    </m:oMath>
                  </m:oMathPara>
                </a14:m>
                <a:endParaRPr lang="es-CL" sz="2400"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blipFill>
                <a:blip r:embed="rId2"/>
                <a:stretch>
                  <a:fillRect l="-1159" t="-2405" r="-1236"/>
                </a:stretch>
              </a:blipFill>
            </p:spPr>
            <p:txBody>
              <a:bodyPr/>
              <a:lstStyle/>
              <a:p>
                <a:r>
                  <a:rPr lang="es-CL">
                    <a:noFill/>
                  </a:rPr>
                  <a:t> </a:t>
                </a:r>
              </a:p>
            </p:txBody>
          </p:sp>
        </mc:Fallback>
      </mc:AlternateContent>
      <p:sp>
        <p:nvSpPr>
          <p:cNvPr id="4" name="3 Marcador de número de diapositiva"/>
          <p:cNvSpPr>
            <a:spLocks noGrp="1"/>
          </p:cNvSpPr>
          <p:nvPr>
            <p:ph type="sldNum" sz="quarter" idx="12"/>
          </p:nvPr>
        </p:nvSpPr>
        <p:spPr/>
        <p:txBody>
          <a:bodyPr/>
          <a:lstStyle/>
          <a:p>
            <a:fld id="{ED3C9F24-97CD-894E-963C-61E4D5D33747}" type="slidenum">
              <a:rPr lang="es-ES_tradnl" smtClean="0"/>
              <a:t>35</a:t>
            </a:fld>
            <a:endParaRPr lang="es-ES_tradnl"/>
          </a:p>
        </p:txBody>
      </p:sp>
    </p:spTree>
    <p:extLst>
      <p:ext uri="{BB962C8B-B14F-4D97-AF65-F5344CB8AC3E}">
        <p14:creationId xmlns:p14="http://schemas.microsoft.com/office/powerpoint/2010/main" val="1040684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sz="3200" dirty="0"/>
              <a:t>Dominio del tiempo</a:t>
            </a:r>
            <a:endParaRPr lang="es-CL"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p:txBody>
              <a:bodyPr>
                <a:noAutofit/>
              </a:bodyPr>
              <a:lstStyle/>
              <a:p>
                <a:pPr algn="just"/>
                <a:r>
                  <a:rPr lang="es-CL" sz="2400" b="1" dirty="0"/>
                  <a:t>Valor </a:t>
                </a:r>
                <a:r>
                  <a:rPr lang="es-CL" sz="2400" b="1" dirty="0" err="1"/>
                  <a:t>peak</a:t>
                </a:r>
                <a:r>
                  <a:rPr lang="es-CL" sz="2400" dirty="0"/>
                  <a:t>, el valor </a:t>
                </a:r>
                <a:r>
                  <a:rPr lang="es-CL" sz="2400" dirty="0" err="1"/>
                  <a:t>peak</a:t>
                </a:r>
                <a:r>
                  <a:rPr lang="es-CL" sz="2400" dirty="0"/>
                  <a:t> es la máxima amplitud de la señal en cierto intervalo de tiempo.</a:t>
                </a:r>
                <a:r>
                  <a:rPr lang="en-US" sz="2400" dirty="0"/>
                  <a:t>:</a:t>
                </a:r>
              </a:p>
              <a:p>
                <a:pPr marL="0" indent="0" algn="just">
                  <a:buNone/>
                </a:pPr>
                <a14:m>
                  <m:oMathPara xmlns:m="http://schemas.openxmlformats.org/officeDocument/2006/math">
                    <m:oMathParaPr>
                      <m:jc m:val="centerGroup"/>
                    </m:oMathParaPr>
                    <m:oMath xmlns:m="http://schemas.openxmlformats.org/officeDocument/2006/math">
                      <m:sSub>
                        <m:sSubPr>
                          <m:ctrlPr>
                            <a:rPr lang="es-CL" sz="2400" i="1">
                              <a:latin typeface="Cambria Math" panose="02040503050406030204" pitchFamily="18" charset="0"/>
                            </a:rPr>
                          </m:ctrlPr>
                        </m:sSubPr>
                        <m:e>
                          <m:r>
                            <a:rPr lang="es-CL" sz="2400" i="1">
                              <a:latin typeface="Cambria Math"/>
                            </a:rPr>
                            <m:t>𝑥</m:t>
                          </m:r>
                        </m:e>
                        <m:sub>
                          <m:r>
                            <a:rPr lang="es-CL" sz="2400" i="1">
                              <a:latin typeface="Cambria Math"/>
                            </a:rPr>
                            <m:t>𝑝</m:t>
                          </m:r>
                        </m:sub>
                      </m:sSub>
                      <m:r>
                        <a:rPr lang="es-CL" sz="2400" i="1">
                          <a:latin typeface="Cambria Math"/>
                        </a:rPr>
                        <m:t>=</m:t>
                      </m:r>
                      <m:func>
                        <m:funcPr>
                          <m:ctrlPr>
                            <a:rPr lang="es-CL" sz="2400" i="1">
                              <a:latin typeface="Cambria Math" panose="02040503050406030204" pitchFamily="18" charset="0"/>
                            </a:rPr>
                          </m:ctrlPr>
                        </m:funcPr>
                        <m:fName>
                          <m:limLow>
                            <m:limLowPr>
                              <m:ctrlPr>
                                <a:rPr lang="es-CL" sz="2400" i="1">
                                  <a:latin typeface="Cambria Math" panose="02040503050406030204" pitchFamily="18" charset="0"/>
                                </a:rPr>
                              </m:ctrlPr>
                            </m:limLowPr>
                            <m:e>
                              <m:r>
                                <m:rPr>
                                  <m:sty m:val="p"/>
                                </m:rPr>
                                <a:rPr lang="es-CL" sz="2400">
                                  <a:latin typeface="Cambria Math"/>
                                </a:rPr>
                                <m:t>max</m:t>
                              </m:r>
                            </m:e>
                            <m:lim>
                              <m:r>
                                <a:rPr lang="es-CL" sz="2400" i="1">
                                  <a:latin typeface="Cambria Math"/>
                                </a:rPr>
                                <m:t>𝑖</m:t>
                              </m:r>
                            </m:lim>
                          </m:limLow>
                        </m:fName>
                        <m:e>
                          <m:sSub>
                            <m:sSubPr>
                              <m:ctrlPr>
                                <a:rPr lang="es-CL" sz="2400" i="1">
                                  <a:latin typeface="Cambria Math" panose="02040503050406030204" pitchFamily="18" charset="0"/>
                                </a:rPr>
                              </m:ctrlPr>
                            </m:sSubPr>
                            <m:e>
                              <m:r>
                                <a:rPr lang="es-CL" sz="2400" i="1">
                                  <a:latin typeface="Cambria Math"/>
                                </a:rPr>
                                <m:t>𝑥</m:t>
                              </m:r>
                            </m:e>
                            <m:sub>
                              <m:r>
                                <a:rPr lang="es-CL" sz="2400" i="1">
                                  <a:latin typeface="Cambria Math"/>
                                </a:rPr>
                                <m:t>𝑖</m:t>
                              </m:r>
                            </m:sub>
                          </m:sSub>
                        </m:e>
                      </m:func>
                    </m:oMath>
                  </m:oMathPara>
                </a14:m>
                <a:endParaRPr lang="es-CL" sz="2400" dirty="0"/>
              </a:p>
              <a:p>
                <a:pPr algn="just"/>
                <a:r>
                  <a:rPr lang="en-US" sz="2400" b="1" dirty="0" err="1"/>
                  <a:t>Amplitud</a:t>
                </a:r>
                <a:r>
                  <a:rPr lang="en-US" sz="2400" b="1" dirty="0"/>
                  <a:t> Peak to Peak</a:t>
                </a:r>
                <a:r>
                  <a:rPr lang="en-US" sz="2400" dirty="0"/>
                  <a:t>, </a:t>
                </a:r>
                <a:r>
                  <a:rPr lang="es-CL" sz="2400" dirty="0"/>
                  <a:t>corresponde a la distancia entre la amplitud máxima y mínima de una señal </a:t>
                </a:r>
                <a:r>
                  <a:rPr lang="en-US" sz="2400" dirty="0"/>
                  <a:t>:</a:t>
                </a:r>
              </a:p>
              <a:p>
                <a:pPr marL="0" indent="0" algn="just">
                  <a:buNone/>
                </a:pPr>
                <a14:m>
                  <m:oMathPara xmlns:m="http://schemas.openxmlformats.org/officeDocument/2006/math">
                    <m:oMathParaPr>
                      <m:jc m:val="center"/>
                    </m:oMathParaPr>
                    <m:oMath xmlns:m="http://schemas.openxmlformats.org/officeDocument/2006/math">
                      <m:sSub>
                        <m:sSubPr>
                          <m:ctrlPr>
                            <a:rPr lang="es-CL" sz="2400" i="1">
                              <a:latin typeface="Cambria Math" panose="02040503050406030204" pitchFamily="18" charset="0"/>
                            </a:rPr>
                          </m:ctrlPr>
                        </m:sSubPr>
                        <m:e>
                          <m:r>
                            <a:rPr lang="es-CL" sz="2400" i="1">
                              <a:latin typeface="Cambria Math"/>
                            </a:rPr>
                            <m:t>𝑥</m:t>
                          </m:r>
                        </m:e>
                        <m:sub>
                          <m:r>
                            <a:rPr lang="es-CL" sz="2400" i="1">
                              <a:latin typeface="Cambria Math"/>
                            </a:rPr>
                            <m:t>𝑝</m:t>
                          </m:r>
                          <m:r>
                            <a:rPr lang="es-CL" sz="2400" i="1">
                              <a:latin typeface="Cambria Math"/>
                            </a:rPr>
                            <m:t>−</m:t>
                          </m:r>
                          <m:r>
                            <a:rPr lang="es-CL" sz="2400" i="1">
                              <a:latin typeface="Cambria Math"/>
                            </a:rPr>
                            <m:t>𝑝</m:t>
                          </m:r>
                        </m:sub>
                      </m:sSub>
                      <m:r>
                        <a:rPr lang="es-CL" sz="2400" i="1">
                          <a:latin typeface="Cambria Math"/>
                        </a:rPr>
                        <m:t>=</m:t>
                      </m:r>
                      <m:func>
                        <m:funcPr>
                          <m:ctrlPr>
                            <a:rPr lang="es-CL" sz="2400" i="1">
                              <a:latin typeface="Cambria Math" panose="02040503050406030204" pitchFamily="18" charset="0"/>
                            </a:rPr>
                          </m:ctrlPr>
                        </m:funcPr>
                        <m:fName>
                          <m:limLow>
                            <m:limLowPr>
                              <m:ctrlPr>
                                <a:rPr lang="es-CL" sz="2400" i="1">
                                  <a:latin typeface="Cambria Math" panose="02040503050406030204" pitchFamily="18" charset="0"/>
                                </a:rPr>
                              </m:ctrlPr>
                            </m:limLowPr>
                            <m:e>
                              <m:r>
                                <m:rPr>
                                  <m:sty m:val="p"/>
                                </m:rPr>
                                <a:rPr lang="es-CL" sz="2400">
                                  <a:latin typeface="Cambria Math"/>
                                </a:rPr>
                                <m:t>max</m:t>
                              </m:r>
                            </m:e>
                            <m:lim>
                              <m:r>
                                <a:rPr lang="es-CL" sz="2400" i="1">
                                  <a:latin typeface="Cambria Math"/>
                                </a:rPr>
                                <m:t>𝑖</m:t>
                              </m:r>
                            </m:lim>
                          </m:limLow>
                        </m:fName>
                        <m:e>
                          <m:sSub>
                            <m:sSubPr>
                              <m:ctrlPr>
                                <a:rPr lang="es-CL" sz="2400" i="1">
                                  <a:latin typeface="Cambria Math" panose="02040503050406030204" pitchFamily="18" charset="0"/>
                                </a:rPr>
                              </m:ctrlPr>
                            </m:sSubPr>
                            <m:e>
                              <m:r>
                                <a:rPr lang="es-CL" sz="2400" i="1">
                                  <a:latin typeface="Cambria Math"/>
                                </a:rPr>
                                <m:t>𝑥</m:t>
                              </m:r>
                            </m:e>
                            <m:sub>
                              <m:r>
                                <a:rPr lang="es-CL" sz="2400" i="1">
                                  <a:latin typeface="Cambria Math"/>
                                </a:rPr>
                                <m:t>𝑖</m:t>
                              </m:r>
                            </m:sub>
                          </m:sSub>
                        </m:e>
                      </m:func>
                      <m:r>
                        <a:rPr lang="es-CL" sz="2400" i="1">
                          <a:latin typeface="Cambria Math"/>
                        </a:rPr>
                        <m:t>−</m:t>
                      </m:r>
                      <m:func>
                        <m:funcPr>
                          <m:ctrlPr>
                            <a:rPr lang="es-CL" sz="2400" i="1">
                              <a:latin typeface="Cambria Math" panose="02040503050406030204" pitchFamily="18" charset="0"/>
                            </a:rPr>
                          </m:ctrlPr>
                        </m:funcPr>
                        <m:fName>
                          <m:limLow>
                            <m:limLowPr>
                              <m:ctrlPr>
                                <a:rPr lang="es-CL" sz="2400" i="1">
                                  <a:latin typeface="Cambria Math" panose="02040503050406030204" pitchFamily="18" charset="0"/>
                                </a:rPr>
                              </m:ctrlPr>
                            </m:limLowPr>
                            <m:e>
                              <m:r>
                                <m:rPr>
                                  <m:sty m:val="p"/>
                                </m:rPr>
                                <a:rPr lang="es-CL" sz="2400">
                                  <a:latin typeface="Cambria Math"/>
                                </a:rPr>
                                <m:t>min</m:t>
                              </m:r>
                            </m:e>
                            <m:lim>
                              <m:r>
                                <a:rPr lang="es-CL" sz="2400" i="1">
                                  <a:latin typeface="Cambria Math"/>
                                </a:rPr>
                                <m:t>𝑖</m:t>
                              </m:r>
                            </m:lim>
                          </m:limLow>
                        </m:fName>
                        <m:e>
                          <m:sSub>
                            <m:sSubPr>
                              <m:ctrlPr>
                                <a:rPr lang="es-CL" sz="2400" i="1">
                                  <a:latin typeface="Cambria Math" panose="02040503050406030204" pitchFamily="18" charset="0"/>
                                </a:rPr>
                              </m:ctrlPr>
                            </m:sSubPr>
                            <m:e>
                              <m:r>
                                <a:rPr lang="es-CL" sz="2400" i="1">
                                  <a:latin typeface="Cambria Math"/>
                                </a:rPr>
                                <m:t>𝑥</m:t>
                              </m:r>
                            </m:e>
                            <m:sub>
                              <m:r>
                                <a:rPr lang="es-CL" sz="2400" i="1">
                                  <a:latin typeface="Cambria Math"/>
                                </a:rPr>
                                <m:t>𝑖</m:t>
                              </m:r>
                            </m:sub>
                          </m:sSub>
                        </m:e>
                      </m:func>
                    </m:oMath>
                  </m:oMathPara>
                </a14:m>
                <a:endParaRPr lang="es-CL" sz="2400" dirty="0"/>
              </a:p>
              <a:p>
                <a:pPr algn="just"/>
                <a:r>
                  <a:rPr lang="en-US" sz="2400" b="1" dirty="0"/>
                  <a:t>Factor de </a:t>
                </a:r>
                <a:r>
                  <a:rPr lang="en-US" sz="2400" b="1" dirty="0" err="1"/>
                  <a:t>cresta</a:t>
                </a:r>
                <a:r>
                  <a:rPr lang="en-US" sz="2400" dirty="0"/>
                  <a:t>, </a:t>
                </a:r>
                <a:r>
                  <a:rPr lang="es-CL" sz="2400" dirty="0"/>
                  <a:t>da cuenta de la diferencia entre el peak de una señal respecto a su valor RMS. El valor del Factor cresta es normalmente entre 2 y 6. Un factor cresta mayor a 6 indica un posible fallo de la máquina.</a:t>
                </a:r>
                <a:endParaRPr lang="es-CL" sz="2400" i="1" dirty="0">
                  <a:latin typeface="Cambria Math"/>
                </a:endParaRPr>
              </a:p>
              <a:p>
                <a:pPr marL="0" indent="0" algn="just">
                  <a:buNone/>
                </a:pPr>
                <a14:m>
                  <m:oMathPara xmlns:m="http://schemas.openxmlformats.org/officeDocument/2006/math">
                    <m:oMathParaPr>
                      <m:jc m:val="centerGroup"/>
                    </m:oMathParaPr>
                    <m:oMath xmlns:m="http://schemas.openxmlformats.org/officeDocument/2006/math">
                      <m:r>
                        <a:rPr lang="es-CL" sz="2400" i="1">
                          <a:latin typeface="Cambria Math"/>
                        </a:rPr>
                        <m:t>𝐶𝐹</m:t>
                      </m:r>
                      <m:r>
                        <a:rPr lang="es-CL" sz="2400" i="1">
                          <a:latin typeface="Cambria Math"/>
                        </a:rPr>
                        <m:t>=</m:t>
                      </m:r>
                      <m:f>
                        <m:fPr>
                          <m:ctrlPr>
                            <a:rPr lang="es-CL" sz="2400" i="1">
                              <a:latin typeface="Cambria Math" panose="02040503050406030204" pitchFamily="18" charset="0"/>
                            </a:rPr>
                          </m:ctrlPr>
                        </m:fPr>
                        <m:num>
                          <m:sSub>
                            <m:sSubPr>
                              <m:ctrlPr>
                                <a:rPr lang="es-CL" sz="2400" i="1">
                                  <a:latin typeface="Cambria Math" panose="02040503050406030204" pitchFamily="18" charset="0"/>
                                </a:rPr>
                              </m:ctrlPr>
                            </m:sSubPr>
                            <m:e>
                              <m:r>
                                <a:rPr lang="es-CL" sz="2400" i="1">
                                  <a:latin typeface="Cambria Math"/>
                                </a:rPr>
                                <m:t>𝑥</m:t>
                              </m:r>
                            </m:e>
                            <m:sub>
                              <m:r>
                                <a:rPr lang="es-CL" sz="2400" i="1">
                                  <a:latin typeface="Cambria Math"/>
                                </a:rPr>
                                <m:t>𝑝</m:t>
                              </m:r>
                            </m:sub>
                          </m:sSub>
                        </m:num>
                        <m:den>
                          <m:sSub>
                            <m:sSubPr>
                              <m:ctrlPr>
                                <a:rPr lang="es-CL" sz="2400" i="1">
                                  <a:latin typeface="Cambria Math" panose="02040503050406030204" pitchFamily="18" charset="0"/>
                                </a:rPr>
                              </m:ctrlPr>
                            </m:sSubPr>
                            <m:e>
                              <m:r>
                                <a:rPr lang="es-CL" sz="2400" i="1">
                                  <a:latin typeface="Cambria Math"/>
                                </a:rPr>
                                <m:t>𝑥</m:t>
                              </m:r>
                            </m:e>
                            <m:sub>
                              <m:r>
                                <a:rPr lang="es-CL" sz="2400" i="1">
                                  <a:latin typeface="Cambria Math"/>
                                </a:rPr>
                                <m:t>𝑅𝑀𝑆</m:t>
                              </m:r>
                            </m:sub>
                          </m:sSub>
                        </m:den>
                      </m:f>
                    </m:oMath>
                  </m:oMathPara>
                </a14:m>
                <a:endParaRPr lang="es-CL" sz="2400" dirty="0"/>
              </a:p>
              <a:p>
                <a:pPr marL="0" indent="0" algn="just">
                  <a:buNone/>
                </a:pPr>
                <a:endParaRPr lang="es-CL" sz="2400"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blipFill rotWithShape="1">
                <a:blip r:embed="rId2"/>
                <a:stretch>
                  <a:fillRect l="-1005" t="-1961" r="-1236" b="-2101"/>
                </a:stretch>
              </a:blipFill>
            </p:spPr>
            <p:txBody>
              <a:bodyPr/>
              <a:lstStyle/>
              <a:p>
                <a:r>
                  <a:rPr lang="es-CL">
                    <a:noFill/>
                  </a:rPr>
                  <a:t> </a:t>
                </a:r>
              </a:p>
            </p:txBody>
          </p:sp>
        </mc:Fallback>
      </mc:AlternateContent>
      <p:sp>
        <p:nvSpPr>
          <p:cNvPr id="4" name="3 Marcador de número de diapositiva"/>
          <p:cNvSpPr>
            <a:spLocks noGrp="1"/>
          </p:cNvSpPr>
          <p:nvPr>
            <p:ph type="sldNum" sz="quarter" idx="12"/>
          </p:nvPr>
        </p:nvSpPr>
        <p:spPr/>
        <p:txBody>
          <a:bodyPr/>
          <a:lstStyle/>
          <a:p>
            <a:fld id="{ED3C9F24-97CD-894E-963C-61E4D5D33747}" type="slidenum">
              <a:rPr lang="es-ES_tradnl" smtClean="0"/>
              <a:t>36</a:t>
            </a:fld>
            <a:endParaRPr lang="es-ES_tradnl"/>
          </a:p>
        </p:txBody>
      </p:sp>
    </p:spTree>
    <p:extLst>
      <p:ext uri="{BB962C8B-B14F-4D97-AF65-F5344CB8AC3E}">
        <p14:creationId xmlns:p14="http://schemas.microsoft.com/office/powerpoint/2010/main" val="2653052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sz="3200" dirty="0"/>
              <a:t>Dominio del tiempo</a:t>
            </a:r>
            <a:endParaRPr lang="es-CL"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p:txBody>
              <a:bodyPr>
                <a:noAutofit/>
              </a:bodyPr>
              <a:lstStyle/>
              <a:p>
                <a:r>
                  <a:rPr lang="es-CL" sz="2400" b="1" dirty="0"/>
                  <a:t>Media aritmética</a:t>
                </a:r>
                <a:r>
                  <a:rPr lang="es-CL" sz="2400" dirty="0"/>
                  <a:t>, se refiere al valor promedio de la señal en un intervalo de tiempo</a:t>
                </a:r>
              </a:p>
              <a:p>
                <a:pPr marL="0" indent="0">
                  <a:buNone/>
                </a:pPr>
                <a14:m>
                  <m:oMathPara xmlns:m="http://schemas.openxmlformats.org/officeDocument/2006/math">
                    <m:oMathParaPr>
                      <m:jc m:val="centerGroup"/>
                    </m:oMathParaPr>
                    <m:oMath xmlns:m="http://schemas.openxmlformats.org/officeDocument/2006/math">
                      <m:r>
                        <a:rPr lang="es-CL" sz="2400" i="1">
                          <a:latin typeface="Cambria Math"/>
                        </a:rPr>
                        <m:t>𝜇</m:t>
                      </m:r>
                      <m:r>
                        <a:rPr lang="es-CL" sz="2400" i="1">
                          <a:latin typeface="Cambria Math"/>
                        </a:rPr>
                        <m:t>=</m:t>
                      </m:r>
                      <m:f>
                        <m:fPr>
                          <m:ctrlPr>
                            <a:rPr lang="es-CL" sz="2400" i="1">
                              <a:latin typeface="Cambria Math" panose="02040503050406030204" pitchFamily="18" charset="0"/>
                            </a:rPr>
                          </m:ctrlPr>
                        </m:fPr>
                        <m:num>
                          <m:r>
                            <a:rPr lang="es-CL" sz="2400" i="1">
                              <a:latin typeface="Cambria Math"/>
                            </a:rPr>
                            <m:t>1</m:t>
                          </m:r>
                        </m:num>
                        <m:den>
                          <m:r>
                            <a:rPr lang="es-CL" sz="2400" i="1">
                              <a:latin typeface="Cambria Math"/>
                            </a:rPr>
                            <m:t>𝑛</m:t>
                          </m:r>
                        </m:den>
                      </m:f>
                      <m:nary>
                        <m:naryPr>
                          <m:chr m:val="∑"/>
                          <m:limLoc m:val="undOvr"/>
                          <m:ctrlPr>
                            <a:rPr lang="es-CL" sz="2400" i="1">
                              <a:latin typeface="Cambria Math" panose="02040503050406030204" pitchFamily="18" charset="0"/>
                            </a:rPr>
                          </m:ctrlPr>
                        </m:naryPr>
                        <m:sub>
                          <m:r>
                            <a:rPr lang="es-CL" sz="2400" i="1">
                              <a:latin typeface="Cambria Math"/>
                            </a:rPr>
                            <m:t>𝑖</m:t>
                          </m:r>
                          <m:r>
                            <a:rPr lang="es-CL" sz="2400" i="1">
                              <a:latin typeface="Cambria Math"/>
                            </a:rPr>
                            <m:t>=1</m:t>
                          </m:r>
                        </m:sub>
                        <m:sup>
                          <m:r>
                            <a:rPr lang="es-CL" sz="2400" i="1">
                              <a:latin typeface="Cambria Math"/>
                            </a:rPr>
                            <m:t>𝑛</m:t>
                          </m:r>
                        </m:sup>
                        <m:e>
                          <m:sSub>
                            <m:sSubPr>
                              <m:ctrlPr>
                                <a:rPr lang="es-CL" sz="2400" i="1">
                                  <a:latin typeface="Cambria Math" panose="02040503050406030204" pitchFamily="18" charset="0"/>
                                </a:rPr>
                              </m:ctrlPr>
                            </m:sSubPr>
                            <m:e>
                              <m:r>
                                <a:rPr lang="es-CL" sz="2400" i="1">
                                  <a:latin typeface="Cambria Math"/>
                                </a:rPr>
                                <m:t>𝑥</m:t>
                              </m:r>
                            </m:e>
                            <m:sub>
                              <m:r>
                                <a:rPr lang="es-CL" sz="2400" i="1">
                                  <a:latin typeface="Cambria Math"/>
                                </a:rPr>
                                <m:t>𝑖</m:t>
                              </m:r>
                            </m:sub>
                          </m:sSub>
                        </m:e>
                      </m:nary>
                    </m:oMath>
                  </m:oMathPara>
                </a14:m>
                <a:endParaRPr lang="es-CL" sz="2400" dirty="0"/>
              </a:p>
              <a:p>
                <a:r>
                  <a:rPr lang="es-CL" sz="2400" b="1" dirty="0"/>
                  <a:t>Varianza</a:t>
                </a:r>
                <a:r>
                  <a:rPr lang="es-CL" sz="2400" dirty="0"/>
                  <a:t> (𝜎</a:t>
                </a:r>
                <a:r>
                  <a:rPr lang="es-CL" sz="2400" baseline="30000" dirty="0"/>
                  <a:t>2</a:t>
                </a:r>
                <a:r>
                  <a:rPr lang="es-CL" sz="2400" dirty="0"/>
                  <a:t>)(segundo momento)</a:t>
                </a:r>
              </a:p>
              <a:p>
                <a:endParaRPr lang="es-CL" sz="2400" dirty="0"/>
              </a:p>
              <a:p>
                <a:pPr marL="0" indent="0">
                  <a:buNone/>
                </a:pPr>
                <a14:m>
                  <m:oMathPara xmlns:m="http://schemas.openxmlformats.org/officeDocument/2006/math">
                    <m:oMathParaPr>
                      <m:jc m:val="center"/>
                    </m:oMathParaPr>
                    <m:oMath xmlns:m="http://schemas.openxmlformats.org/officeDocument/2006/math">
                      <m:sSup>
                        <m:sSupPr>
                          <m:ctrlPr>
                            <a:rPr lang="es-CL" sz="2400" i="1">
                              <a:latin typeface="Cambria Math" panose="02040503050406030204" pitchFamily="18" charset="0"/>
                            </a:rPr>
                          </m:ctrlPr>
                        </m:sSupPr>
                        <m:e>
                          <m:r>
                            <a:rPr lang="es-CL" sz="2400" i="1">
                              <a:latin typeface="Cambria Math"/>
                            </a:rPr>
                            <m:t>𝜎</m:t>
                          </m:r>
                        </m:e>
                        <m:sup>
                          <m:r>
                            <a:rPr lang="es-CL" sz="2400" i="1">
                              <a:latin typeface="Cambria Math"/>
                            </a:rPr>
                            <m:t>2</m:t>
                          </m:r>
                        </m:sup>
                      </m:sSup>
                      <m:r>
                        <a:rPr lang="es-CL" sz="2400" i="1">
                          <a:latin typeface="Cambria Math"/>
                        </a:rPr>
                        <m:t>=</m:t>
                      </m:r>
                      <m:f>
                        <m:fPr>
                          <m:ctrlPr>
                            <a:rPr lang="es-CL" sz="2400" i="1">
                              <a:latin typeface="Cambria Math" panose="02040503050406030204" pitchFamily="18" charset="0"/>
                            </a:rPr>
                          </m:ctrlPr>
                        </m:fPr>
                        <m:num>
                          <m:r>
                            <a:rPr lang="es-CL" sz="2400" i="1">
                              <a:latin typeface="Cambria Math"/>
                            </a:rPr>
                            <m:t>1</m:t>
                          </m:r>
                        </m:num>
                        <m:den>
                          <m:r>
                            <a:rPr lang="es-CL" sz="2400" i="1">
                              <a:latin typeface="Cambria Math"/>
                            </a:rPr>
                            <m:t>𝑛</m:t>
                          </m:r>
                        </m:den>
                      </m:f>
                      <m:nary>
                        <m:naryPr>
                          <m:chr m:val="∑"/>
                          <m:limLoc m:val="undOvr"/>
                          <m:ctrlPr>
                            <a:rPr lang="es-CL" sz="2400" i="1">
                              <a:latin typeface="Cambria Math" panose="02040503050406030204" pitchFamily="18" charset="0"/>
                            </a:rPr>
                          </m:ctrlPr>
                        </m:naryPr>
                        <m:sub>
                          <m:r>
                            <a:rPr lang="es-CL" sz="2400" i="1">
                              <a:latin typeface="Cambria Math"/>
                            </a:rPr>
                            <m:t>𝑖</m:t>
                          </m:r>
                          <m:r>
                            <a:rPr lang="es-CL" sz="2400" i="1">
                              <a:latin typeface="Cambria Math"/>
                            </a:rPr>
                            <m:t>=1</m:t>
                          </m:r>
                        </m:sub>
                        <m:sup>
                          <m:r>
                            <a:rPr lang="es-CL" sz="2400" i="1">
                              <a:latin typeface="Cambria Math"/>
                            </a:rPr>
                            <m:t>𝑛</m:t>
                          </m:r>
                        </m:sup>
                        <m:e>
                          <m:sSup>
                            <m:sSupPr>
                              <m:ctrlPr>
                                <a:rPr lang="es-CL" sz="2400" i="1">
                                  <a:latin typeface="Cambria Math" panose="02040503050406030204" pitchFamily="18" charset="0"/>
                                </a:rPr>
                              </m:ctrlPr>
                            </m:sSupPr>
                            <m:e>
                              <m:d>
                                <m:dPr>
                                  <m:ctrlPr>
                                    <a:rPr lang="es-CL" sz="2400" i="1">
                                      <a:latin typeface="Cambria Math" panose="02040503050406030204" pitchFamily="18" charset="0"/>
                                    </a:rPr>
                                  </m:ctrlPr>
                                </m:dPr>
                                <m:e>
                                  <m:sSub>
                                    <m:sSubPr>
                                      <m:ctrlPr>
                                        <a:rPr lang="es-CL" sz="2400" i="1">
                                          <a:latin typeface="Cambria Math" panose="02040503050406030204" pitchFamily="18" charset="0"/>
                                        </a:rPr>
                                      </m:ctrlPr>
                                    </m:sSubPr>
                                    <m:e>
                                      <m:r>
                                        <a:rPr lang="es-CL" sz="2400" i="1">
                                          <a:latin typeface="Cambria Math"/>
                                        </a:rPr>
                                        <m:t>𝑥</m:t>
                                      </m:r>
                                    </m:e>
                                    <m:sub>
                                      <m:r>
                                        <a:rPr lang="es-CL" sz="2400" i="1">
                                          <a:latin typeface="Cambria Math"/>
                                        </a:rPr>
                                        <m:t>𝑖</m:t>
                                      </m:r>
                                    </m:sub>
                                  </m:sSub>
                                  <m:r>
                                    <a:rPr lang="es-CL" sz="2400" i="1">
                                      <a:latin typeface="Cambria Math"/>
                                    </a:rPr>
                                    <m:t>−</m:t>
                                  </m:r>
                                  <m:r>
                                    <a:rPr lang="es-CL" sz="2400" i="1">
                                      <a:latin typeface="Cambria Math"/>
                                    </a:rPr>
                                    <m:t>𝜇</m:t>
                                  </m:r>
                                </m:e>
                              </m:d>
                            </m:e>
                            <m:sup>
                              <m:r>
                                <a:rPr lang="es-CL" sz="2400" i="1">
                                  <a:latin typeface="Cambria Math"/>
                                </a:rPr>
                                <m:t>2</m:t>
                              </m:r>
                            </m:sup>
                          </m:sSup>
                        </m:e>
                      </m:nary>
                    </m:oMath>
                  </m:oMathPara>
                </a14:m>
                <a:endParaRPr lang="es-CL" sz="2400" dirty="0"/>
              </a:p>
              <a:p>
                <a:pPr>
                  <a:defRPr/>
                </a:pPr>
                <a:endParaRPr lang="en-US" sz="2400" dirty="0"/>
              </a:p>
              <a:p>
                <a:pPr marL="0" indent="0">
                  <a:buNone/>
                </a:pPr>
                <a:endParaRPr lang="es-CL" sz="2400" dirty="0"/>
              </a:p>
              <a:p>
                <a:pPr marL="0" indent="0" algn="just">
                  <a:buNone/>
                </a:pPr>
                <a:endParaRPr lang="es-CL" sz="2400"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blipFill rotWithShape="1">
                <a:blip r:embed="rId2"/>
                <a:stretch>
                  <a:fillRect l="-1005" t="-1961"/>
                </a:stretch>
              </a:blipFill>
            </p:spPr>
            <p:txBody>
              <a:bodyPr/>
              <a:lstStyle/>
              <a:p>
                <a:r>
                  <a:rPr lang="es-CL">
                    <a:noFill/>
                  </a:rPr>
                  <a:t> </a:t>
                </a:r>
              </a:p>
            </p:txBody>
          </p:sp>
        </mc:Fallback>
      </mc:AlternateContent>
      <p:sp>
        <p:nvSpPr>
          <p:cNvPr id="4" name="3 Marcador de número de diapositiva"/>
          <p:cNvSpPr>
            <a:spLocks noGrp="1"/>
          </p:cNvSpPr>
          <p:nvPr>
            <p:ph type="sldNum" sz="quarter" idx="12"/>
          </p:nvPr>
        </p:nvSpPr>
        <p:spPr/>
        <p:txBody>
          <a:bodyPr/>
          <a:lstStyle/>
          <a:p>
            <a:fld id="{ED3C9F24-97CD-894E-963C-61E4D5D33747}" type="slidenum">
              <a:rPr lang="es-ES_tradnl" smtClean="0"/>
              <a:t>37</a:t>
            </a:fld>
            <a:endParaRPr lang="es-ES_tradnl"/>
          </a:p>
        </p:txBody>
      </p:sp>
    </p:spTree>
    <p:extLst>
      <p:ext uri="{BB962C8B-B14F-4D97-AF65-F5344CB8AC3E}">
        <p14:creationId xmlns:p14="http://schemas.microsoft.com/office/powerpoint/2010/main" val="27488516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sz="3200" dirty="0"/>
              <a:t>Dominio del tiempo</a:t>
            </a:r>
            <a:endParaRPr lang="es-CL"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p:txBody>
              <a:bodyPr>
                <a:normAutofit/>
              </a:bodyPr>
              <a:lstStyle/>
              <a:p>
                <a:pPr>
                  <a:defRPr/>
                </a:pPr>
                <a:r>
                  <a:rPr lang="en-US" b="1" dirty="0"/>
                  <a:t>Asímetría</a:t>
                </a:r>
                <a:r>
                  <a:rPr lang="en-US" dirty="0"/>
                  <a:t> (</a:t>
                </a:r>
                <a:r>
                  <a:rPr lang="en-US" dirty="0" err="1"/>
                  <a:t>tercer</a:t>
                </a:r>
                <a:r>
                  <a:rPr lang="en-US" dirty="0"/>
                  <a:t> </a:t>
                </a:r>
                <a:r>
                  <a:rPr lang="en-US" dirty="0" err="1"/>
                  <a:t>momento</a:t>
                </a:r>
                <a:r>
                  <a:rPr lang="en-US" dirty="0"/>
                  <a:t>), </a:t>
                </a:r>
                <a:r>
                  <a:rPr lang="es-ES" dirty="0"/>
                  <a:t>indica la simetría en la amplitud de la función de densidad de probabilidad de una serie de tiempo. Una serie de tiempo con un número igual de amplitudes grandes y pequeñas tiene una asimetría de cero.</a:t>
                </a:r>
                <a:endParaRPr lang="en-US" dirty="0"/>
              </a:p>
              <a:p>
                <a:pPr marL="0" indent="0" algn="ctr">
                  <a:buNone/>
                  <a:defRPr/>
                </a:pPr>
                <a14:m>
                  <m:oMathPara xmlns:m="http://schemas.openxmlformats.org/officeDocument/2006/math">
                    <m:oMathParaPr>
                      <m:jc m:val="centerGroup"/>
                    </m:oMathParaPr>
                    <m:oMath xmlns:m="http://schemas.openxmlformats.org/officeDocument/2006/math">
                      <m:sSub>
                        <m:sSubPr>
                          <m:ctrlPr>
                            <a:rPr lang="es-CL" i="1">
                              <a:latin typeface="Cambria Math" panose="02040503050406030204" pitchFamily="18" charset="0"/>
                              <a:ea typeface="Cambria Math"/>
                            </a:rPr>
                          </m:ctrlPr>
                        </m:sSubPr>
                        <m:e>
                          <m:r>
                            <a:rPr lang="es-CL" i="1">
                              <a:latin typeface="Cambria Math"/>
                              <a:ea typeface="Cambria Math"/>
                            </a:rPr>
                            <m:t>𝛾</m:t>
                          </m:r>
                        </m:e>
                        <m:sub>
                          <m:r>
                            <a:rPr lang="es-CL" i="1">
                              <a:latin typeface="Cambria Math"/>
                              <a:ea typeface="Cambria Math"/>
                            </a:rPr>
                            <m:t>3</m:t>
                          </m:r>
                        </m:sub>
                      </m:sSub>
                      <m:r>
                        <a:rPr lang="es-CL" i="1">
                          <a:latin typeface="Cambria Math"/>
                          <a:ea typeface="Cambria Math"/>
                        </a:rPr>
                        <m:t>=</m:t>
                      </m:r>
                      <m:f>
                        <m:fPr>
                          <m:ctrlPr>
                            <a:rPr lang="es-CL" i="1">
                              <a:latin typeface="Cambria Math" panose="02040503050406030204" pitchFamily="18" charset="0"/>
                            </a:rPr>
                          </m:ctrlPr>
                        </m:fPr>
                        <m:num>
                          <m:f>
                            <m:fPr>
                              <m:ctrlPr>
                                <a:rPr lang="es-CL" i="1">
                                  <a:latin typeface="Cambria Math" panose="02040503050406030204" pitchFamily="18" charset="0"/>
                                </a:rPr>
                              </m:ctrlPr>
                            </m:fPr>
                            <m:num>
                              <m:r>
                                <a:rPr lang="es-CL" i="1">
                                  <a:latin typeface="Cambria Math"/>
                                </a:rPr>
                                <m:t>1</m:t>
                              </m:r>
                            </m:num>
                            <m:den>
                              <m:r>
                                <a:rPr lang="es-CL" i="1">
                                  <a:latin typeface="Cambria Math"/>
                                </a:rPr>
                                <m:t>𝑛</m:t>
                              </m:r>
                            </m:den>
                          </m:f>
                          <m:nary>
                            <m:naryPr>
                              <m:chr m:val="∑"/>
                              <m:limLoc m:val="subSup"/>
                              <m:ctrlPr>
                                <a:rPr lang="es-CL" i="1">
                                  <a:latin typeface="Cambria Math" panose="02040503050406030204" pitchFamily="18" charset="0"/>
                                </a:rPr>
                              </m:ctrlPr>
                            </m:naryPr>
                            <m:sub>
                              <m:r>
                                <a:rPr lang="es-CL" i="1">
                                  <a:latin typeface="Cambria Math"/>
                                </a:rPr>
                                <m:t>𝑖</m:t>
                              </m:r>
                              <m:r>
                                <a:rPr lang="es-CL" i="1">
                                  <a:latin typeface="Cambria Math"/>
                                </a:rPr>
                                <m:t>=1</m:t>
                              </m:r>
                            </m:sub>
                            <m:sup>
                              <m:r>
                                <a:rPr lang="es-CL" i="1">
                                  <a:latin typeface="Cambria Math"/>
                                </a:rPr>
                                <m:t>𝑛</m:t>
                              </m:r>
                            </m:sup>
                            <m:e>
                              <m:sSup>
                                <m:sSupPr>
                                  <m:ctrlPr>
                                    <a:rPr lang="es-CL" i="1">
                                      <a:latin typeface="Cambria Math" panose="02040503050406030204" pitchFamily="18" charset="0"/>
                                    </a:rPr>
                                  </m:ctrlPr>
                                </m:sSupPr>
                                <m:e>
                                  <m:d>
                                    <m:dPr>
                                      <m:ctrlPr>
                                        <a:rPr lang="es-CL" i="1">
                                          <a:latin typeface="Cambria Math" panose="02040503050406030204" pitchFamily="18" charset="0"/>
                                        </a:rPr>
                                      </m:ctrlPr>
                                    </m:dPr>
                                    <m:e>
                                      <m:sSub>
                                        <m:sSubPr>
                                          <m:ctrlPr>
                                            <a:rPr lang="es-CL" i="1">
                                              <a:latin typeface="Cambria Math" panose="02040503050406030204" pitchFamily="18" charset="0"/>
                                            </a:rPr>
                                          </m:ctrlPr>
                                        </m:sSubPr>
                                        <m:e>
                                          <m:r>
                                            <a:rPr lang="es-CL" i="1">
                                              <a:latin typeface="Cambria Math"/>
                                            </a:rPr>
                                            <m:t>𝑥</m:t>
                                          </m:r>
                                        </m:e>
                                        <m:sub>
                                          <m:r>
                                            <a:rPr lang="es-CL" i="1">
                                              <a:latin typeface="Cambria Math"/>
                                            </a:rPr>
                                            <m:t>𝑖</m:t>
                                          </m:r>
                                        </m:sub>
                                      </m:sSub>
                                      <m:r>
                                        <a:rPr lang="es-CL" i="1">
                                          <a:latin typeface="Cambria Math"/>
                                        </a:rPr>
                                        <m:t>−</m:t>
                                      </m:r>
                                      <m:r>
                                        <a:rPr lang="es-CL" i="1">
                                          <a:latin typeface="Cambria Math"/>
                                        </a:rPr>
                                        <m:t>𝜇</m:t>
                                      </m:r>
                                    </m:e>
                                  </m:d>
                                </m:e>
                                <m:sup>
                                  <m:r>
                                    <a:rPr lang="es-CL" i="1">
                                      <a:latin typeface="Cambria Math"/>
                                    </a:rPr>
                                    <m:t>3</m:t>
                                  </m:r>
                                </m:sup>
                              </m:sSup>
                            </m:e>
                          </m:nary>
                        </m:num>
                        <m:den>
                          <m:sSup>
                            <m:sSupPr>
                              <m:ctrlPr>
                                <a:rPr lang="es-CL" i="1">
                                  <a:latin typeface="Cambria Math" panose="02040503050406030204" pitchFamily="18" charset="0"/>
                                </a:rPr>
                              </m:ctrlPr>
                            </m:sSupPr>
                            <m:e>
                              <m:r>
                                <a:rPr lang="es-CL" i="1">
                                  <a:latin typeface="Cambria Math"/>
                                </a:rPr>
                                <m:t>𝜎</m:t>
                              </m:r>
                            </m:e>
                            <m:sup>
                              <m:r>
                                <a:rPr lang="es-CL" i="1">
                                  <a:latin typeface="Cambria Math"/>
                                </a:rPr>
                                <m:t>3</m:t>
                              </m:r>
                            </m:sup>
                          </m:sSup>
                        </m:den>
                      </m:f>
                      <m:r>
                        <a:rPr lang="es-CL" i="1">
                          <a:latin typeface="Cambria Math"/>
                        </a:rPr>
                        <m:t>=</m:t>
                      </m:r>
                      <m:f>
                        <m:fPr>
                          <m:ctrlPr>
                            <a:rPr lang="es-CL" i="1">
                              <a:latin typeface="Cambria Math" panose="02040503050406030204" pitchFamily="18" charset="0"/>
                            </a:rPr>
                          </m:ctrlPr>
                        </m:fPr>
                        <m:num>
                          <m:f>
                            <m:fPr>
                              <m:ctrlPr>
                                <a:rPr lang="es-CL" i="1">
                                  <a:latin typeface="Cambria Math" panose="02040503050406030204" pitchFamily="18" charset="0"/>
                                </a:rPr>
                              </m:ctrlPr>
                            </m:fPr>
                            <m:num>
                              <m:r>
                                <a:rPr lang="es-CL" i="1">
                                  <a:latin typeface="Cambria Math"/>
                                </a:rPr>
                                <m:t>1</m:t>
                              </m:r>
                            </m:num>
                            <m:den>
                              <m:r>
                                <a:rPr lang="es-CL" i="1">
                                  <a:latin typeface="Cambria Math"/>
                                </a:rPr>
                                <m:t>𝑛</m:t>
                              </m:r>
                            </m:den>
                          </m:f>
                          <m:nary>
                            <m:naryPr>
                              <m:chr m:val="∑"/>
                              <m:limLoc m:val="subSup"/>
                              <m:ctrlPr>
                                <a:rPr lang="es-CL" i="1">
                                  <a:latin typeface="Cambria Math" panose="02040503050406030204" pitchFamily="18" charset="0"/>
                                </a:rPr>
                              </m:ctrlPr>
                            </m:naryPr>
                            <m:sub>
                              <m:r>
                                <a:rPr lang="es-CL" i="1">
                                  <a:latin typeface="Cambria Math"/>
                                </a:rPr>
                                <m:t>𝑖</m:t>
                              </m:r>
                              <m:r>
                                <a:rPr lang="es-CL" i="1">
                                  <a:latin typeface="Cambria Math"/>
                                </a:rPr>
                                <m:t>=1</m:t>
                              </m:r>
                            </m:sub>
                            <m:sup>
                              <m:r>
                                <a:rPr lang="es-CL" i="1">
                                  <a:latin typeface="Cambria Math"/>
                                </a:rPr>
                                <m:t>𝑛</m:t>
                              </m:r>
                            </m:sup>
                            <m:e>
                              <m:sSup>
                                <m:sSupPr>
                                  <m:ctrlPr>
                                    <a:rPr lang="es-CL" i="1">
                                      <a:latin typeface="Cambria Math" panose="02040503050406030204" pitchFamily="18" charset="0"/>
                                    </a:rPr>
                                  </m:ctrlPr>
                                </m:sSupPr>
                                <m:e>
                                  <m:d>
                                    <m:dPr>
                                      <m:ctrlPr>
                                        <a:rPr lang="es-CL" i="1">
                                          <a:latin typeface="Cambria Math" panose="02040503050406030204" pitchFamily="18" charset="0"/>
                                        </a:rPr>
                                      </m:ctrlPr>
                                    </m:dPr>
                                    <m:e>
                                      <m:sSub>
                                        <m:sSubPr>
                                          <m:ctrlPr>
                                            <a:rPr lang="es-CL" i="1">
                                              <a:latin typeface="Cambria Math" panose="02040503050406030204" pitchFamily="18" charset="0"/>
                                            </a:rPr>
                                          </m:ctrlPr>
                                        </m:sSubPr>
                                        <m:e>
                                          <m:r>
                                            <a:rPr lang="es-CL" i="1">
                                              <a:latin typeface="Cambria Math"/>
                                            </a:rPr>
                                            <m:t>𝑥</m:t>
                                          </m:r>
                                        </m:e>
                                        <m:sub>
                                          <m:r>
                                            <a:rPr lang="es-CL" i="1">
                                              <a:latin typeface="Cambria Math"/>
                                            </a:rPr>
                                            <m:t>𝑖</m:t>
                                          </m:r>
                                        </m:sub>
                                      </m:sSub>
                                      <m:r>
                                        <a:rPr lang="es-CL" i="1">
                                          <a:latin typeface="Cambria Math"/>
                                        </a:rPr>
                                        <m:t>−</m:t>
                                      </m:r>
                                      <m:r>
                                        <a:rPr lang="es-CL" i="1">
                                          <a:latin typeface="Cambria Math"/>
                                        </a:rPr>
                                        <m:t>𝜇</m:t>
                                      </m:r>
                                    </m:e>
                                  </m:d>
                                </m:e>
                                <m:sup>
                                  <m:r>
                                    <a:rPr lang="es-CL" i="1">
                                      <a:latin typeface="Cambria Math"/>
                                    </a:rPr>
                                    <m:t>3</m:t>
                                  </m:r>
                                </m:sup>
                              </m:sSup>
                            </m:e>
                          </m:nary>
                        </m:num>
                        <m:den>
                          <m:sSup>
                            <m:sSupPr>
                              <m:ctrlPr>
                                <a:rPr lang="es-CL" i="1">
                                  <a:latin typeface="Cambria Math" panose="02040503050406030204" pitchFamily="18" charset="0"/>
                                </a:rPr>
                              </m:ctrlPr>
                            </m:sSupPr>
                            <m:e>
                              <m:d>
                                <m:dPr>
                                  <m:ctrlPr>
                                    <a:rPr lang="es-CL" i="1">
                                      <a:latin typeface="Cambria Math" panose="02040503050406030204" pitchFamily="18" charset="0"/>
                                    </a:rPr>
                                  </m:ctrlPr>
                                </m:dPr>
                                <m:e>
                                  <m:rad>
                                    <m:radPr>
                                      <m:degHide m:val="on"/>
                                      <m:ctrlPr>
                                        <a:rPr lang="es-CL" i="1">
                                          <a:latin typeface="Cambria Math" panose="02040503050406030204" pitchFamily="18" charset="0"/>
                                        </a:rPr>
                                      </m:ctrlPr>
                                    </m:radPr>
                                    <m:deg/>
                                    <m:e>
                                      <m:f>
                                        <m:fPr>
                                          <m:ctrlPr>
                                            <a:rPr lang="es-CL" i="1">
                                              <a:latin typeface="Cambria Math" panose="02040503050406030204" pitchFamily="18" charset="0"/>
                                            </a:rPr>
                                          </m:ctrlPr>
                                        </m:fPr>
                                        <m:num>
                                          <m:r>
                                            <a:rPr lang="es-CL" i="1">
                                              <a:latin typeface="Cambria Math"/>
                                            </a:rPr>
                                            <m:t>1</m:t>
                                          </m:r>
                                        </m:num>
                                        <m:den>
                                          <m:r>
                                            <a:rPr lang="es-CL" i="1">
                                              <a:latin typeface="Cambria Math"/>
                                            </a:rPr>
                                            <m:t>𝑛</m:t>
                                          </m:r>
                                        </m:den>
                                      </m:f>
                                      <m:nary>
                                        <m:naryPr>
                                          <m:chr m:val="∑"/>
                                          <m:limLoc m:val="undOvr"/>
                                          <m:ctrlPr>
                                            <a:rPr lang="es-CL" i="1">
                                              <a:latin typeface="Cambria Math" panose="02040503050406030204" pitchFamily="18" charset="0"/>
                                            </a:rPr>
                                          </m:ctrlPr>
                                        </m:naryPr>
                                        <m:sub>
                                          <m:r>
                                            <a:rPr lang="es-CL" i="1">
                                              <a:latin typeface="Cambria Math"/>
                                            </a:rPr>
                                            <m:t>𝑖</m:t>
                                          </m:r>
                                          <m:r>
                                            <a:rPr lang="es-CL" i="1">
                                              <a:latin typeface="Cambria Math"/>
                                            </a:rPr>
                                            <m:t>=1</m:t>
                                          </m:r>
                                        </m:sub>
                                        <m:sup>
                                          <m:r>
                                            <a:rPr lang="es-CL" i="1">
                                              <a:latin typeface="Cambria Math"/>
                                            </a:rPr>
                                            <m:t>𝑛</m:t>
                                          </m:r>
                                        </m:sup>
                                        <m:e>
                                          <m:sSup>
                                            <m:sSupPr>
                                              <m:ctrlPr>
                                                <a:rPr lang="es-CL" i="1">
                                                  <a:latin typeface="Cambria Math" panose="02040503050406030204" pitchFamily="18" charset="0"/>
                                                </a:rPr>
                                              </m:ctrlPr>
                                            </m:sSupPr>
                                            <m:e>
                                              <m:d>
                                                <m:dPr>
                                                  <m:ctrlPr>
                                                    <a:rPr lang="es-CL" i="1">
                                                      <a:latin typeface="Cambria Math" panose="02040503050406030204" pitchFamily="18" charset="0"/>
                                                    </a:rPr>
                                                  </m:ctrlPr>
                                                </m:dPr>
                                                <m:e>
                                                  <m:sSub>
                                                    <m:sSubPr>
                                                      <m:ctrlPr>
                                                        <a:rPr lang="es-CL" i="1">
                                                          <a:latin typeface="Cambria Math" panose="02040503050406030204" pitchFamily="18" charset="0"/>
                                                        </a:rPr>
                                                      </m:ctrlPr>
                                                    </m:sSubPr>
                                                    <m:e>
                                                      <m:r>
                                                        <a:rPr lang="es-CL" i="1">
                                                          <a:latin typeface="Cambria Math"/>
                                                        </a:rPr>
                                                        <m:t>𝑥</m:t>
                                                      </m:r>
                                                    </m:e>
                                                    <m:sub>
                                                      <m:r>
                                                        <a:rPr lang="es-CL" i="1">
                                                          <a:latin typeface="Cambria Math"/>
                                                        </a:rPr>
                                                        <m:t>𝑖</m:t>
                                                      </m:r>
                                                      <m:r>
                                                        <a:rPr lang="es-CL" i="1">
                                                          <a:latin typeface="Cambria Math"/>
                                                        </a:rPr>
                                                        <m:t>−</m:t>
                                                      </m:r>
                                                    </m:sub>
                                                  </m:sSub>
                                                  <m:r>
                                                    <a:rPr lang="es-CL" i="1">
                                                      <a:latin typeface="Cambria Math"/>
                                                    </a:rPr>
                                                    <m:t>𝜇</m:t>
                                                  </m:r>
                                                </m:e>
                                              </m:d>
                                            </m:e>
                                            <m:sup>
                                              <m:r>
                                                <a:rPr lang="es-CL" i="1">
                                                  <a:latin typeface="Cambria Math"/>
                                                </a:rPr>
                                                <m:t>2</m:t>
                                              </m:r>
                                            </m:sup>
                                          </m:sSup>
                                        </m:e>
                                      </m:nary>
                                    </m:e>
                                  </m:rad>
                                </m:e>
                              </m:d>
                            </m:e>
                            <m:sup>
                              <m:r>
                                <a:rPr lang="es-CL" i="1">
                                  <a:latin typeface="Cambria Math"/>
                                </a:rPr>
                                <m:t>3</m:t>
                              </m:r>
                            </m:sup>
                          </m:sSup>
                        </m:den>
                      </m:f>
                    </m:oMath>
                  </m:oMathPara>
                </a14:m>
                <a:endParaRPr lang="es-CL"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blipFill>
                <a:blip r:embed="rId2"/>
                <a:stretch>
                  <a:fillRect l="-696" t="-1266" r="-1468"/>
                </a:stretch>
              </a:blipFill>
            </p:spPr>
            <p:txBody>
              <a:bodyPr/>
              <a:lstStyle/>
              <a:p>
                <a:r>
                  <a:rPr lang="es-CL">
                    <a:noFill/>
                  </a:rPr>
                  <a:t> </a:t>
                </a:r>
              </a:p>
            </p:txBody>
          </p:sp>
        </mc:Fallback>
      </mc:AlternateContent>
      <p:sp>
        <p:nvSpPr>
          <p:cNvPr id="4" name="3 Marcador de número de diapositiva"/>
          <p:cNvSpPr>
            <a:spLocks noGrp="1"/>
          </p:cNvSpPr>
          <p:nvPr>
            <p:ph type="sldNum" sz="quarter" idx="12"/>
          </p:nvPr>
        </p:nvSpPr>
        <p:spPr/>
        <p:txBody>
          <a:bodyPr/>
          <a:lstStyle/>
          <a:p>
            <a:fld id="{ED3C9F24-97CD-894E-963C-61E4D5D33747}" type="slidenum">
              <a:rPr lang="es-ES_tradnl" smtClean="0"/>
              <a:t>38</a:t>
            </a:fld>
            <a:endParaRPr lang="es-ES_tradnl"/>
          </a:p>
        </p:txBody>
      </p:sp>
      <p:pic>
        <p:nvPicPr>
          <p:cNvPr id="1026" name="Picture 2" descr="Asimetría Y Curtosis: Medidas Estadísticas de Distribución - Curso de Spss  Grat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8399" y="4241472"/>
            <a:ext cx="5347201" cy="1935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84921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sz="3200" dirty="0"/>
              <a:t>Dominio del tiempo</a:t>
            </a:r>
            <a:endParaRPr lang="es-CL"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p:txBody>
              <a:bodyPr>
                <a:normAutofit/>
              </a:bodyPr>
              <a:lstStyle/>
              <a:p>
                <a:pPr algn="just">
                  <a:defRPr/>
                </a:pPr>
                <a:r>
                  <a:rPr lang="en-US" b="1" dirty="0" err="1"/>
                  <a:t>Curtosis</a:t>
                </a:r>
                <a:r>
                  <a:rPr lang="en-US" dirty="0"/>
                  <a:t> (</a:t>
                </a:r>
                <a:r>
                  <a:rPr lang="en-US" dirty="0" err="1"/>
                  <a:t>cuarto</a:t>
                </a:r>
                <a:r>
                  <a:rPr lang="en-US" dirty="0"/>
                  <a:t> </a:t>
                </a:r>
                <a:r>
                  <a:rPr lang="en-US" dirty="0" err="1"/>
                  <a:t>momento</a:t>
                </a:r>
                <a:r>
                  <a:rPr lang="en-US" dirty="0"/>
                  <a:t>), </a:t>
                </a:r>
                <a:r>
                  <a:rPr lang="es-ES" dirty="0"/>
                  <a:t>es un parámetro estadístico que da cuenta de cuan agudo son en promedio los </a:t>
                </a:r>
                <a:r>
                  <a:rPr lang="es-ES" dirty="0" err="1"/>
                  <a:t>peaks</a:t>
                </a:r>
                <a:r>
                  <a:rPr lang="es-ES" dirty="0"/>
                  <a:t> de una señal. Si el valor </a:t>
                </a:r>
                <a:r>
                  <a:rPr lang="es-ES" dirty="0" err="1"/>
                  <a:t>kurtosis</a:t>
                </a:r>
                <a:r>
                  <a:rPr lang="es-ES" dirty="0"/>
                  <a:t> es cercano a 3, se tendrá una distribución Gaussiana en relación a los </a:t>
                </a:r>
                <a:r>
                  <a:rPr lang="es-ES" dirty="0" err="1"/>
                  <a:t>peaks</a:t>
                </a:r>
                <a:r>
                  <a:rPr lang="es-ES" dirty="0"/>
                  <a:t>. </a:t>
                </a:r>
                <a:r>
                  <a:rPr lang="es-ES" dirty="0" err="1"/>
                  <a:t>Kurtosis</a:t>
                </a:r>
                <a:r>
                  <a:rPr lang="es-ES" dirty="0"/>
                  <a:t> mayores a 3 implican </a:t>
                </a:r>
                <a:r>
                  <a:rPr lang="es-ES" dirty="0" err="1"/>
                  <a:t>peaks</a:t>
                </a:r>
                <a:r>
                  <a:rPr lang="es-ES" dirty="0"/>
                  <a:t> más puntiagudos y </a:t>
                </a:r>
                <a:r>
                  <a:rPr lang="es-ES" dirty="0" err="1"/>
                  <a:t>Kurtosis</a:t>
                </a:r>
                <a:r>
                  <a:rPr lang="es-ES" dirty="0"/>
                  <a:t> menores a 3 implican </a:t>
                </a:r>
                <a:r>
                  <a:rPr lang="es-ES" dirty="0" err="1"/>
                  <a:t>peaks</a:t>
                </a:r>
                <a:r>
                  <a:rPr lang="es-ES" dirty="0"/>
                  <a:t> más planos.</a:t>
                </a:r>
                <a:endParaRPr lang="es-CL" dirty="0"/>
              </a:p>
              <a:p>
                <a:pPr marL="0" indent="0" algn="just">
                  <a:buNone/>
                  <a:defRPr/>
                </a:pPr>
                <a:endParaRPr lang="en-US" dirty="0"/>
              </a:p>
              <a:p>
                <a:pPr marL="0" indent="0" algn="just">
                  <a:buNone/>
                  <a:defRPr/>
                </a:pPr>
                <a14:m>
                  <m:oMathPara xmlns:m="http://schemas.openxmlformats.org/officeDocument/2006/math">
                    <m:oMathParaPr>
                      <m:jc m:val="centerGroup"/>
                    </m:oMathParaPr>
                    <m:oMath xmlns:m="http://schemas.openxmlformats.org/officeDocument/2006/math">
                      <m:sSub>
                        <m:sSubPr>
                          <m:ctrlPr>
                            <a:rPr lang="es-CL" i="1">
                              <a:latin typeface="Cambria Math" panose="02040503050406030204" pitchFamily="18" charset="0"/>
                              <a:ea typeface="Cambria Math"/>
                            </a:rPr>
                          </m:ctrlPr>
                        </m:sSubPr>
                        <m:e>
                          <m:r>
                            <a:rPr lang="es-CL" i="1">
                              <a:latin typeface="Cambria Math"/>
                              <a:ea typeface="Cambria Math"/>
                            </a:rPr>
                            <m:t>𝛾</m:t>
                          </m:r>
                        </m:e>
                        <m:sub>
                          <m:r>
                            <a:rPr lang="es-CL" i="1">
                              <a:latin typeface="Cambria Math"/>
                              <a:ea typeface="Cambria Math"/>
                            </a:rPr>
                            <m:t>4</m:t>
                          </m:r>
                        </m:sub>
                      </m:sSub>
                      <m:r>
                        <a:rPr lang="es-CL" i="1" dirty="0">
                          <a:latin typeface="Cambria Math"/>
                        </a:rPr>
                        <m:t>=</m:t>
                      </m:r>
                      <m:f>
                        <m:fPr>
                          <m:ctrlPr>
                            <a:rPr lang="es-CL" i="1">
                              <a:latin typeface="Cambria Math" panose="02040503050406030204" pitchFamily="18" charset="0"/>
                            </a:rPr>
                          </m:ctrlPr>
                        </m:fPr>
                        <m:num>
                          <m:f>
                            <m:fPr>
                              <m:ctrlPr>
                                <a:rPr lang="es-CL" i="1">
                                  <a:latin typeface="Cambria Math" panose="02040503050406030204" pitchFamily="18" charset="0"/>
                                </a:rPr>
                              </m:ctrlPr>
                            </m:fPr>
                            <m:num>
                              <m:r>
                                <a:rPr lang="es-CL" i="1">
                                  <a:latin typeface="Cambria Math"/>
                                </a:rPr>
                                <m:t>1</m:t>
                              </m:r>
                            </m:num>
                            <m:den>
                              <m:r>
                                <a:rPr lang="es-CL" i="1">
                                  <a:latin typeface="Cambria Math"/>
                                </a:rPr>
                                <m:t>𝑛</m:t>
                              </m:r>
                            </m:den>
                          </m:f>
                          <m:nary>
                            <m:naryPr>
                              <m:chr m:val="∑"/>
                              <m:limLoc m:val="subSup"/>
                              <m:ctrlPr>
                                <a:rPr lang="es-CL" i="1">
                                  <a:latin typeface="Cambria Math" panose="02040503050406030204" pitchFamily="18" charset="0"/>
                                </a:rPr>
                              </m:ctrlPr>
                            </m:naryPr>
                            <m:sub>
                              <m:r>
                                <a:rPr lang="es-CL" i="1">
                                  <a:latin typeface="Cambria Math"/>
                                </a:rPr>
                                <m:t>𝑖</m:t>
                              </m:r>
                              <m:r>
                                <a:rPr lang="es-CL" i="1">
                                  <a:latin typeface="Cambria Math"/>
                                </a:rPr>
                                <m:t>=1</m:t>
                              </m:r>
                            </m:sub>
                            <m:sup>
                              <m:r>
                                <a:rPr lang="es-CL" i="1">
                                  <a:latin typeface="Cambria Math"/>
                                </a:rPr>
                                <m:t>𝑛</m:t>
                              </m:r>
                            </m:sup>
                            <m:e>
                              <m:sSup>
                                <m:sSupPr>
                                  <m:ctrlPr>
                                    <a:rPr lang="es-CL" i="1">
                                      <a:latin typeface="Cambria Math" panose="02040503050406030204" pitchFamily="18" charset="0"/>
                                    </a:rPr>
                                  </m:ctrlPr>
                                </m:sSupPr>
                                <m:e>
                                  <m:d>
                                    <m:dPr>
                                      <m:ctrlPr>
                                        <a:rPr lang="es-CL" i="1">
                                          <a:latin typeface="Cambria Math" panose="02040503050406030204" pitchFamily="18" charset="0"/>
                                        </a:rPr>
                                      </m:ctrlPr>
                                    </m:dPr>
                                    <m:e>
                                      <m:sSub>
                                        <m:sSubPr>
                                          <m:ctrlPr>
                                            <a:rPr lang="es-CL" i="1">
                                              <a:latin typeface="Cambria Math" panose="02040503050406030204" pitchFamily="18" charset="0"/>
                                            </a:rPr>
                                          </m:ctrlPr>
                                        </m:sSubPr>
                                        <m:e>
                                          <m:r>
                                            <a:rPr lang="es-CL" i="1">
                                              <a:latin typeface="Cambria Math"/>
                                            </a:rPr>
                                            <m:t>𝑥</m:t>
                                          </m:r>
                                        </m:e>
                                        <m:sub>
                                          <m:r>
                                            <a:rPr lang="es-CL" i="1">
                                              <a:latin typeface="Cambria Math"/>
                                            </a:rPr>
                                            <m:t>𝑖</m:t>
                                          </m:r>
                                        </m:sub>
                                      </m:sSub>
                                      <m:r>
                                        <a:rPr lang="es-CL" i="1">
                                          <a:latin typeface="Cambria Math"/>
                                        </a:rPr>
                                        <m:t>−</m:t>
                                      </m:r>
                                      <m:r>
                                        <a:rPr lang="es-CL" i="1">
                                          <a:latin typeface="Cambria Math"/>
                                        </a:rPr>
                                        <m:t>𝜇</m:t>
                                      </m:r>
                                    </m:e>
                                  </m:d>
                                </m:e>
                                <m:sup>
                                  <m:r>
                                    <a:rPr lang="es-CL" i="1">
                                      <a:latin typeface="Cambria Math"/>
                                    </a:rPr>
                                    <m:t>4</m:t>
                                  </m:r>
                                </m:sup>
                              </m:sSup>
                            </m:e>
                          </m:nary>
                        </m:num>
                        <m:den>
                          <m:sSup>
                            <m:sSupPr>
                              <m:ctrlPr>
                                <a:rPr lang="es-CL" i="1">
                                  <a:latin typeface="Cambria Math" panose="02040503050406030204" pitchFamily="18" charset="0"/>
                                </a:rPr>
                              </m:ctrlPr>
                            </m:sSupPr>
                            <m:e>
                              <m:r>
                                <a:rPr lang="es-CL" i="1">
                                  <a:latin typeface="Cambria Math"/>
                                </a:rPr>
                                <m:t>𝜎</m:t>
                              </m:r>
                            </m:e>
                            <m:sup>
                              <m:r>
                                <a:rPr lang="es-CL" i="1">
                                  <a:latin typeface="Cambria Math"/>
                                </a:rPr>
                                <m:t>4</m:t>
                              </m:r>
                            </m:sup>
                          </m:sSup>
                        </m:den>
                      </m:f>
                      <m:r>
                        <a:rPr lang="es-CL" i="1">
                          <a:latin typeface="Cambria Math"/>
                        </a:rPr>
                        <m:t>=</m:t>
                      </m:r>
                      <m:f>
                        <m:fPr>
                          <m:ctrlPr>
                            <a:rPr lang="es-CL" i="1">
                              <a:latin typeface="Cambria Math" panose="02040503050406030204" pitchFamily="18" charset="0"/>
                            </a:rPr>
                          </m:ctrlPr>
                        </m:fPr>
                        <m:num>
                          <m:f>
                            <m:fPr>
                              <m:ctrlPr>
                                <a:rPr lang="es-CL" i="1">
                                  <a:latin typeface="Cambria Math" panose="02040503050406030204" pitchFamily="18" charset="0"/>
                                </a:rPr>
                              </m:ctrlPr>
                            </m:fPr>
                            <m:num>
                              <m:r>
                                <a:rPr lang="es-CL" i="1">
                                  <a:latin typeface="Cambria Math"/>
                                </a:rPr>
                                <m:t>1</m:t>
                              </m:r>
                            </m:num>
                            <m:den>
                              <m:r>
                                <a:rPr lang="es-CL" i="1">
                                  <a:latin typeface="Cambria Math"/>
                                </a:rPr>
                                <m:t>𝑛</m:t>
                              </m:r>
                            </m:den>
                          </m:f>
                          <m:nary>
                            <m:naryPr>
                              <m:chr m:val="∑"/>
                              <m:limLoc m:val="subSup"/>
                              <m:ctrlPr>
                                <a:rPr lang="es-CL" i="1">
                                  <a:latin typeface="Cambria Math" panose="02040503050406030204" pitchFamily="18" charset="0"/>
                                </a:rPr>
                              </m:ctrlPr>
                            </m:naryPr>
                            <m:sub>
                              <m:r>
                                <a:rPr lang="es-CL" i="1">
                                  <a:latin typeface="Cambria Math"/>
                                </a:rPr>
                                <m:t>𝑖</m:t>
                              </m:r>
                              <m:r>
                                <a:rPr lang="es-CL" i="1">
                                  <a:latin typeface="Cambria Math"/>
                                </a:rPr>
                                <m:t>=1</m:t>
                              </m:r>
                            </m:sub>
                            <m:sup>
                              <m:r>
                                <a:rPr lang="es-CL" i="1">
                                  <a:latin typeface="Cambria Math"/>
                                </a:rPr>
                                <m:t>𝑛</m:t>
                              </m:r>
                            </m:sup>
                            <m:e>
                              <m:sSup>
                                <m:sSupPr>
                                  <m:ctrlPr>
                                    <a:rPr lang="es-CL" i="1">
                                      <a:latin typeface="Cambria Math" panose="02040503050406030204" pitchFamily="18" charset="0"/>
                                    </a:rPr>
                                  </m:ctrlPr>
                                </m:sSupPr>
                                <m:e>
                                  <m:d>
                                    <m:dPr>
                                      <m:ctrlPr>
                                        <a:rPr lang="es-CL" i="1">
                                          <a:latin typeface="Cambria Math" panose="02040503050406030204" pitchFamily="18" charset="0"/>
                                        </a:rPr>
                                      </m:ctrlPr>
                                    </m:dPr>
                                    <m:e>
                                      <m:sSub>
                                        <m:sSubPr>
                                          <m:ctrlPr>
                                            <a:rPr lang="es-CL" i="1">
                                              <a:latin typeface="Cambria Math" panose="02040503050406030204" pitchFamily="18" charset="0"/>
                                            </a:rPr>
                                          </m:ctrlPr>
                                        </m:sSubPr>
                                        <m:e>
                                          <m:r>
                                            <a:rPr lang="es-CL" i="1">
                                              <a:latin typeface="Cambria Math"/>
                                            </a:rPr>
                                            <m:t>𝑥</m:t>
                                          </m:r>
                                        </m:e>
                                        <m:sub>
                                          <m:r>
                                            <a:rPr lang="es-CL" i="1">
                                              <a:latin typeface="Cambria Math"/>
                                            </a:rPr>
                                            <m:t>𝑖</m:t>
                                          </m:r>
                                        </m:sub>
                                      </m:sSub>
                                      <m:r>
                                        <a:rPr lang="es-CL" i="1">
                                          <a:latin typeface="Cambria Math"/>
                                        </a:rPr>
                                        <m:t>−</m:t>
                                      </m:r>
                                      <m:r>
                                        <a:rPr lang="es-CL" i="1">
                                          <a:latin typeface="Cambria Math"/>
                                        </a:rPr>
                                        <m:t>𝜇</m:t>
                                      </m:r>
                                    </m:e>
                                  </m:d>
                                </m:e>
                                <m:sup>
                                  <m:r>
                                    <a:rPr lang="es-CL" i="1">
                                      <a:latin typeface="Cambria Math"/>
                                    </a:rPr>
                                    <m:t>4</m:t>
                                  </m:r>
                                </m:sup>
                              </m:sSup>
                            </m:e>
                          </m:nary>
                        </m:num>
                        <m:den>
                          <m:sSup>
                            <m:sSupPr>
                              <m:ctrlPr>
                                <a:rPr lang="es-CL" i="1">
                                  <a:latin typeface="Cambria Math" panose="02040503050406030204" pitchFamily="18" charset="0"/>
                                </a:rPr>
                              </m:ctrlPr>
                            </m:sSupPr>
                            <m:e>
                              <m:d>
                                <m:dPr>
                                  <m:ctrlPr>
                                    <a:rPr lang="es-CL" i="1">
                                      <a:latin typeface="Cambria Math" panose="02040503050406030204" pitchFamily="18" charset="0"/>
                                    </a:rPr>
                                  </m:ctrlPr>
                                </m:dPr>
                                <m:e>
                                  <m:f>
                                    <m:fPr>
                                      <m:ctrlPr>
                                        <a:rPr lang="es-CL" i="1">
                                          <a:latin typeface="Cambria Math" panose="02040503050406030204" pitchFamily="18" charset="0"/>
                                        </a:rPr>
                                      </m:ctrlPr>
                                    </m:fPr>
                                    <m:num>
                                      <m:r>
                                        <a:rPr lang="es-CL" i="1">
                                          <a:latin typeface="Cambria Math"/>
                                        </a:rPr>
                                        <m:t>1</m:t>
                                      </m:r>
                                    </m:num>
                                    <m:den>
                                      <m:r>
                                        <a:rPr lang="es-CL" i="1">
                                          <a:latin typeface="Cambria Math"/>
                                        </a:rPr>
                                        <m:t>𝑛</m:t>
                                      </m:r>
                                    </m:den>
                                  </m:f>
                                  <m:nary>
                                    <m:naryPr>
                                      <m:chr m:val="∑"/>
                                      <m:limLoc m:val="undOvr"/>
                                      <m:ctrlPr>
                                        <a:rPr lang="es-CL" i="1">
                                          <a:latin typeface="Cambria Math" panose="02040503050406030204" pitchFamily="18" charset="0"/>
                                        </a:rPr>
                                      </m:ctrlPr>
                                    </m:naryPr>
                                    <m:sub>
                                      <m:r>
                                        <a:rPr lang="es-CL" i="1">
                                          <a:latin typeface="Cambria Math"/>
                                        </a:rPr>
                                        <m:t>𝑖</m:t>
                                      </m:r>
                                      <m:r>
                                        <a:rPr lang="es-CL" i="1">
                                          <a:latin typeface="Cambria Math"/>
                                        </a:rPr>
                                        <m:t>=1</m:t>
                                      </m:r>
                                    </m:sub>
                                    <m:sup>
                                      <m:r>
                                        <a:rPr lang="es-CL" i="1">
                                          <a:latin typeface="Cambria Math"/>
                                        </a:rPr>
                                        <m:t>𝑛</m:t>
                                      </m:r>
                                    </m:sup>
                                    <m:e>
                                      <m:sSup>
                                        <m:sSupPr>
                                          <m:ctrlPr>
                                            <a:rPr lang="es-CL" i="1">
                                              <a:latin typeface="Cambria Math" panose="02040503050406030204" pitchFamily="18" charset="0"/>
                                            </a:rPr>
                                          </m:ctrlPr>
                                        </m:sSupPr>
                                        <m:e>
                                          <m:d>
                                            <m:dPr>
                                              <m:ctrlPr>
                                                <a:rPr lang="es-CL" i="1">
                                                  <a:latin typeface="Cambria Math" panose="02040503050406030204" pitchFamily="18" charset="0"/>
                                                </a:rPr>
                                              </m:ctrlPr>
                                            </m:dPr>
                                            <m:e>
                                              <m:sSub>
                                                <m:sSubPr>
                                                  <m:ctrlPr>
                                                    <a:rPr lang="es-CL" i="1">
                                                      <a:latin typeface="Cambria Math" panose="02040503050406030204" pitchFamily="18" charset="0"/>
                                                    </a:rPr>
                                                  </m:ctrlPr>
                                                </m:sSubPr>
                                                <m:e>
                                                  <m:r>
                                                    <a:rPr lang="es-CL" i="1">
                                                      <a:latin typeface="Cambria Math"/>
                                                    </a:rPr>
                                                    <m:t>𝑥</m:t>
                                                  </m:r>
                                                </m:e>
                                                <m:sub>
                                                  <m:r>
                                                    <a:rPr lang="es-CL" i="1">
                                                      <a:latin typeface="Cambria Math"/>
                                                    </a:rPr>
                                                    <m:t>𝑖</m:t>
                                                  </m:r>
                                                  <m:r>
                                                    <a:rPr lang="es-CL" i="1">
                                                      <a:latin typeface="Cambria Math"/>
                                                    </a:rPr>
                                                    <m:t>−</m:t>
                                                  </m:r>
                                                </m:sub>
                                              </m:sSub>
                                              <m:r>
                                                <a:rPr lang="es-CL" i="1">
                                                  <a:latin typeface="Cambria Math"/>
                                                </a:rPr>
                                                <m:t>𝜇</m:t>
                                              </m:r>
                                            </m:e>
                                          </m:d>
                                        </m:e>
                                        <m:sup>
                                          <m:r>
                                            <a:rPr lang="es-CL" i="1">
                                              <a:latin typeface="Cambria Math"/>
                                            </a:rPr>
                                            <m:t>2</m:t>
                                          </m:r>
                                        </m:sup>
                                      </m:sSup>
                                    </m:e>
                                  </m:nary>
                                </m:e>
                              </m:d>
                            </m:e>
                            <m:sup>
                              <m:r>
                                <a:rPr lang="es-CL" i="1">
                                  <a:latin typeface="Cambria Math"/>
                                </a:rPr>
                                <m:t>2</m:t>
                              </m:r>
                            </m:sup>
                          </m:sSup>
                        </m:den>
                      </m:f>
                    </m:oMath>
                  </m:oMathPara>
                </a14:m>
                <a:endParaRPr lang="es-CL"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blipFill>
                <a:blip r:embed="rId2"/>
                <a:stretch>
                  <a:fillRect l="-696" t="-1266" r="-850"/>
                </a:stretch>
              </a:blipFill>
            </p:spPr>
            <p:txBody>
              <a:bodyPr/>
              <a:lstStyle/>
              <a:p>
                <a:r>
                  <a:rPr lang="es-CL">
                    <a:noFill/>
                  </a:rPr>
                  <a:t> </a:t>
                </a:r>
              </a:p>
            </p:txBody>
          </p:sp>
        </mc:Fallback>
      </mc:AlternateContent>
      <p:sp>
        <p:nvSpPr>
          <p:cNvPr id="4" name="3 Marcador de número de diapositiva"/>
          <p:cNvSpPr>
            <a:spLocks noGrp="1"/>
          </p:cNvSpPr>
          <p:nvPr>
            <p:ph type="sldNum" sz="quarter" idx="12"/>
          </p:nvPr>
        </p:nvSpPr>
        <p:spPr/>
        <p:txBody>
          <a:bodyPr/>
          <a:lstStyle/>
          <a:p>
            <a:fld id="{ED3C9F24-97CD-894E-963C-61E4D5D33747}" type="slidenum">
              <a:rPr lang="es-ES_tradnl" smtClean="0"/>
              <a:t>39</a:t>
            </a:fld>
            <a:endParaRPr lang="es-ES_tradnl"/>
          </a:p>
        </p:txBody>
      </p:sp>
      <p:pic>
        <p:nvPicPr>
          <p:cNvPr id="2050" name="Picture 2" descr="Monografias.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0531" y="4466636"/>
            <a:ext cx="5215762" cy="178589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 name="Rectángulo 6"/>
              <p:cNvSpPr/>
              <p:nvPr/>
            </p:nvSpPr>
            <p:spPr>
              <a:xfrm>
                <a:off x="1980531" y="5859541"/>
                <a:ext cx="4918334" cy="369332"/>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CL" i="1" smtClean="0">
                              <a:latin typeface="Cambria Math" panose="02040503050406030204" pitchFamily="18" charset="0"/>
                              <a:ea typeface="Cambria Math"/>
                            </a:rPr>
                          </m:ctrlPr>
                        </m:sSubPr>
                        <m:e>
                          <m:r>
                            <a:rPr lang="es-ES" b="0" i="1" smtClean="0">
                              <a:latin typeface="Cambria Math" panose="02040503050406030204" pitchFamily="18" charset="0"/>
                              <a:ea typeface="Cambria Math"/>
                            </a:rPr>
                            <m:t>      </m:t>
                          </m:r>
                          <m:r>
                            <a:rPr lang="es-CL" i="1">
                              <a:latin typeface="Cambria Math"/>
                              <a:ea typeface="Cambria Math"/>
                            </a:rPr>
                            <m:t>𝛾</m:t>
                          </m:r>
                        </m:e>
                        <m:sub>
                          <m:r>
                            <a:rPr lang="es-CL" i="1">
                              <a:latin typeface="Cambria Math"/>
                              <a:ea typeface="Cambria Math"/>
                            </a:rPr>
                            <m:t>4</m:t>
                          </m:r>
                        </m:sub>
                      </m:sSub>
                      <m:r>
                        <a:rPr lang="es-ES" b="0" i="1" smtClean="0">
                          <a:latin typeface="Cambria Math" panose="02040503050406030204" pitchFamily="18" charset="0"/>
                          <a:ea typeface="Cambria Math"/>
                        </a:rPr>
                        <m:t>&gt;3</m:t>
                      </m:r>
                      <m:sSub>
                        <m:sSubPr>
                          <m:ctrlPr>
                            <a:rPr lang="es-CL" i="1">
                              <a:latin typeface="Cambria Math" panose="02040503050406030204" pitchFamily="18" charset="0"/>
                              <a:ea typeface="Cambria Math"/>
                            </a:rPr>
                          </m:ctrlPr>
                        </m:sSubPr>
                        <m:e>
                          <m:r>
                            <a:rPr lang="es-ES" b="0" i="1" smtClean="0">
                              <a:latin typeface="Cambria Math" panose="02040503050406030204" pitchFamily="18" charset="0"/>
                              <a:ea typeface="Cambria Math"/>
                            </a:rPr>
                            <m:t>                        </m:t>
                          </m:r>
                          <m:r>
                            <a:rPr lang="es-CL" i="1">
                              <a:latin typeface="Cambria Math"/>
                              <a:ea typeface="Cambria Math"/>
                            </a:rPr>
                            <m:t>𝛾</m:t>
                          </m:r>
                        </m:e>
                        <m:sub>
                          <m:r>
                            <a:rPr lang="es-CL" i="1">
                              <a:latin typeface="Cambria Math"/>
                              <a:ea typeface="Cambria Math"/>
                            </a:rPr>
                            <m:t>4</m:t>
                          </m:r>
                        </m:sub>
                      </m:sSub>
                      <m:r>
                        <a:rPr lang="es-ES" b="0" i="1" smtClean="0">
                          <a:latin typeface="Cambria Math" panose="02040503050406030204" pitchFamily="18" charset="0"/>
                          <a:ea typeface="Cambria Math"/>
                        </a:rPr>
                        <m:t>=</m:t>
                      </m:r>
                      <m:r>
                        <a:rPr lang="es-ES" i="1">
                          <a:latin typeface="Cambria Math" panose="02040503050406030204" pitchFamily="18" charset="0"/>
                          <a:ea typeface="Cambria Math"/>
                        </a:rPr>
                        <m:t>3</m:t>
                      </m:r>
                      <m:sSub>
                        <m:sSubPr>
                          <m:ctrlPr>
                            <a:rPr lang="es-CL" i="1">
                              <a:latin typeface="Cambria Math" panose="02040503050406030204" pitchFamily="18" charset="0"/>
                              <a:ea typeface="Cambria Math"/>
                            </a:rPr>
                          </m:ctrlPr>
                        </m:sSubPr>
                        <m:e>
                          <m:r>
                            <a:rPr lang="es-ES" b="0" i="1" smtClean="0">
                              <a:latin typeface="Cambria Math" panose="02040503050406030204" pitchFamily="18" charset="0"/>
                              <a:ea typeface="Cambria Math"/>
                            </a:rPr>
                            <m:t>                         </m:t>
                          </m:r>
                          <m:r>
                            <a:rPr lang="es-CL" i="1">
                              <a:latin typeface="Cambria Math"/>
                              <a:ea typeface="Cambria Math"/>
                            </a:rPr>
                            <m:t>𝛾</m:t>
                          </m:r>
                        </m:e>
                        <m:sub>
                          <m:r>
                            <a:rPr lang="es-CL" i="1">
                              <a:latin typeface="Cambria Math"/>
                              <a:ea typeface="Cambria Math"/>
                            </a:rPr>
                            <m:t>4</m:t>
                          </m:r>
                        </m:sub>
                      </m:sSub>
                      <m:r>
                        <a:rPr lang="es-ES" b="0" i="1" smtClean="0">
                          <a:latin typeface="Cambria Math" panose="02040503050406030204" pitchFamily="18" charset="0"/>
                          <a:ea typeface="Cambria Math"/>
                        </a:rPr>
                        <m:t>&lt;</m:t>
                      </m:r>
                      <m:r>
                        <a:rPr lang="es-ES" i="1">
                          <a:latin typeface="Cambria Math" panose="02040503050406030204" pitchFamily="18" charset="0"/>
                          <a:ea typeface="Cambria Math"/>
                        </a:rPr>
                        <m:t>3</m:t>
                      </m:r>
                    </m:oMath>
                  </m:oMathPara>
                </a14:m>
                <a:endParaRPr lang="es-CL" dirty="0"/>
              </a:p>
            </p:txBody>
          </p:sp>
        </mc:Choice>
        <mc:Fallback xmlns="">
          <p:sp>
            <p:nvSpPr>
              <p:cNvPr id="7" name="Rectángulo 6"/>
              <p:cNvSpPr>
                <a:spLocks noRot="1" noChangeAspect="1" noMove="1" noResize="1" noEditPoints="1" noAdjustHandles="1" noChangeArrowheads="1" noChangeShapeType="1" noTextEdit="1"/>
              </p:cNvSpPr>
              <p:nvPr/>
            </p:nvSpPr>
            <p:spPr>
              <a:xfrm>
                <a:off x="1980531" y="5859541"/>
                <a:ext cx="4918334" cy="369332"/>
              </a:xfrm>
              <a:prstGeom prst="rect">
                <a:avLst/>
              </a:prstGeom>
              <a:blipFill>
                <a:blip r:embed="rId4"/>
                <a:stretch>
                  <a:fillRect b="-3279"/>
                </a:stretch>
              </a:blipFill>
            </p:spPr>
            <p:txBody>
              <a:bodyPr/>
              <a:lstStyle/>
              <a:p>
                <a:r>
                  <a:rPr lang="es-CL">
                    <a:noFill/>
                  </a:rPr>
                  <a:t> </a:t>
                </a:r>
              </a:p>
            </p:txBody>
          </p:sp>
        </mc:Fallback>
      </mc:AlternateContent>
    </p:spTree>
    <p:extLst>
      <p:ext uri="{BB962C8B-B14F-4D97-AF65-F5344CB8AC3E}">
        <p14:creationId xmlns:p14="http://schemas.microsoft.com/office/powerpoint/2010/main" val="41076651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Introducción</a:t>
            </a:r>
          </a:p>
        </p:txBody>
      </p:sp>
      <p:sp>
        <p:nvSpPr>
          <p:cNvPr id="3" name="2 Marcador de contenido"/>
          <p:cNvSpPr>
            <a:spLocks noGrp="1"/>
          </p:cNvSpPr>
          <p:nvPr>
            <p:ph idx="1"/>
          </p:nvPr>
        </p:nvSpPr>
        <p:spPr>
          <a:xfrm>
            <a:off x="628650" y="1284695"/>
            <a:ext cx="7886700" cy="4351338"/>
          </a:xfrm>
        </p:spPr>
        <p:txBody>
          <a:bodyPr>
            <a:normAutofit/>
          </a:bodyPr>
          <a:lstStyle/>
          <a:p>
            <a:pPr marL="0" indent="0" algn="just">
              <a:buNone/>
            </a:pPr>
            <a:r>
              <a:rPr lang="es-CL" sz="2400" dirty="0"/>
              <a:t>Desarrollar un sistema de PHM adecuado permite anticiparse a las fallas en sistemas o componentes críticos, lo que previene riesgos y aumenta la seguridad de las personas y bienes. </a:t>
            </a:r>
          </a:p>
          <a:p>
            <a:pPr marL="0" indent="0" algn="just">
              <a:buNone/>
            </a:pPr>
            <a:r>
              <a:rPr lang="es-CL" sz="2400" dirty="0"/>
              <a:t>Adicionalmente, el pronóstico de daños está en línea con los principios de sustentabilidad, esto es, un aumento de la disponibilidad y vida útil de los sistemas.</a:t>
            </a:r>
          </a:p>
        </p:txBody>
      </p:sp>
      <p:sp>
        <p:nvSpPr>
          <p:cNvPr id="4" name="3 Marcador de número de diapositiva"/>
          <p:cNvSpPr>
            <a:spLocks noGrp="1"/>
          </p:cNvSpPr>
          <p:nvPr>
            <p:ph type="sldNum" sz="quarter" idx="12"/>
          </p:nvPr>
        </p:nvSpPr>
        <p:spPr/>
        <p:txBody>
          <a:bodyPr/>
          <a:lstStyle/>
          <a:p>
            <a:fld id="{ED3C9F24-97CD-894E-963C-61E4D5D33747}" type="slidenum">
              <a:rPr lang="es-ES_tradnl" smtClean="0"/>
              <a:t>4</a:t>
            </a:fld>
            <a:endParaRPr lang="es-ES_tradnl"/>
          </a:p>
        </p:txBody>
      </p:sp>
    </p:spTree>
    <p:extLst>
      <p:ext uri="{BB962C8B-B14F-4D97-AF65-F5344CB8AC3E}">
        <p14:creationId xmlns:p14="http://schemas.microsoft.com/office/powerpoint/2010/main" val="25002810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sz="3200" dirty="0"/>
              <a:t>Dominio del tiempo</a:t>
            </a:r>
            <a:endParaRPr lang="es-CL"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p:txBody>
              <a:bodyPr>
                <a:normAutofit/>
              </a:bodyPr>
              <a:lstStyle/>
              <a:p>
                <a:r>
                  <a:rPr lang="es-CL" sz="2400" dirty="0"/>
                  <a:t>Momentos centrales de orden mayor</a:t>
                </a:r>
              </a:p>
              <a:p>
                <a:endParaRPr lang="es-CL" sz="2400" dirty="0"/>
              </a:p>
              <a:p>
                <a:pPr marL="0" indent="0">
                  <a:buNone/>
                </a:pPr>
                <a14:m>
                  <m:oMathPara xmlns:m="http://schemas.openxmlformats.org/officeDocument/2006/math">
                    <m:oMathParaPr>
                      <m:jc m:val="centerGroup"/>
                    </m:oMathParaPr>
                    <m:oMath xmlns:m="http://schemas.openxmlformats.org/officeDocument/2006/math">
                      <m:sSub>
                        <m:sSubPr>
                          <m:ctrlPr>
                            <a:rPr lang="es-CL" sz="2400" i="1">
                              <a:latin typeface="Cambria Math" panose="02040503050406030204" pitchFamily="18" charset="0"/>
                              <a:ea typeface="Cambria Math"/>
                            </a:rPr>
                          </m:ctrlPr>
                        </m:sSubPr>
                        <m:e>
                          <m:r>
                            <a:rPr lang="es-CL" sz="2400" i="1">
                              <a:latin typeface="Cambria Math"/>
                              <a:ea typeface="Cambria Math"/>
                            </a:rPr>
                            <m:t>𝛾</m:t>
                          </m:r>
                        </m:e>
                        <m:sub>
                          <m:r>
                            <a:rPr lang="es-CL" sz="2400" i="1">
                              <a:latin typeface="Cambria Math"/>
                              <a:ea typeface="Cambria Math"/>
                            </a:rPr>
                            <m:t>𝑚</m:t>
                          </m:r>
                        </m:sub>
                      </m:sSub>
                      <m:r>
                        <a:rPr lang="es-CL" sz="2400" i="1" dirty="0">
                          <a:latin typeface="Cambria Math"/>
                        </a:rPr>
                        <m:t>=</m:t>
                      </m:r>
                      <m:f>
                        <m:fPr>
                          <m:ctrlPr>
                            <a:rPr lang="es-CL" sz="2400" i="1">
                              <a:latin typeface="Cambria Math" panose="02040503050406030204" pitchFamily="18" charset="0"/>
                            </a:rPr>
                          </m:ctrlPr>
                        </m:fPr>
                        <m:num>
                          <m:f>
                            <m:fPr>
                              <m:ctrlPr>
                                <a:rPr lang="es-CL" sz="2400" i="1">
                                  <a:latin typeface="Cambria Math" panose="02040503050406030204" pitchFamily="18" charset="0"/>
                                </a:rPr>
                              </m:ctrlPr>
                            </m:fPr>
                            <m:num>
                              <m:r>
                                <a:rPr lang="es-CL" sz="2400" i="1">
                                  <a:latin typeface="Cambria Math"/>
                                </a:rPr>
                                <m:t>1</m:t>
                              </m:r>
                            </m:num>
                            <m:den>
                              <m:r>
                                <a:rPr lang="es-CL" sz="2400" i="1">
                                  <a:latin typeface="Cambria Math"/>
                                </a:rPr>
                                <m:t>𝑛</m:t>
                              </m:r>
                            </m:den>
                          </m:f>
                          <m:nary>
                            <m:naryPr>
                              <m:chr m:val="∑"/>
                              <m:limLoc m:val="subSup"/>
                              <m:ctrlPr>
                                <a:rPr lang="es-CL" sz="2400" i="1">
                                  <a:latin typeface="Cambria Math" panose="02040503050406030204" pitchFamily="18" charset="0"/>
                                </a:rPr>
                              </m:ctrlPr>
                            </m:naryPr>
                            <m:sub>
                              <m:r>
                                <a:rPr lang="es-CL" sz="2400" i="1">
                                  <a:latin typeface="Cambria Math"/>
                                </a:rPr>
                                <m:t>𝑖</m:t>
                              </m:r>
                              <m:r>
                                <a:rPr lang="es-CL" sz="2400" i="1">
                                  <a:latin typeface="Cambria Math"/>
                                </a:rPr>
                                <m:t>=1</m:t>
                              </m:r>
                            </m:sub>
                            <m:sup>
                              <m:r>
                                <a:rPr lang="es-CL" sz="2400" i="1">
                                  <a:latin typeface="Cambria Math"/>
                                </a:rPr>
                                <m:t>𝑛</m:t>
                              </m:r>
                            </m:sup>
                            <m:e>
                              <m:sSup>
                                <m:sSupPr>
                                  <m:ctrlPr>
                                    <a:rPr lang="es-CL" sz="2400" i="1">
                                      <a:latin typeface="Cambria Math" panose="02040503050406030204" pitchFamily="18" charset="0"/>
                                    </a:rPr>
                                  </m:ctrlPr>
                                </m:sSupPr>
                                <m:e>
                                  <m:d>
                                    <m:dPr>
                                      <m:ctrlPr>
                                        <a:rPr lang="es-CL" sz="2400" i="1">
                                          <a:latin typeface="Cambria Math" panose="02040503050406030204" pitchFamily="18" charset="0"/>
                                        </a:rPr>
                                      </m:ctrlPr>
                                    </m:dPr>
                                    <m:e>
                                      <m:sSub>
                                        <m:sSubPr>
                                          <m:ctrlPr>
                                            <a:rPr lang="es-CL" sz="2400" i="1">
                                              <a:latin typeface="Cambria Math" panose="02040503050406030204" pitchFamily="18" charset="0"/>
                                            </a:rPr>
                                          </m:ctrlPr>
                                        </m:sSubPr>
                                        <m:e>
                                          <m:r>
                                            <a:rPr lang="es-CL" sz="2400" i="1">
                                              <a:latin typeface="Cambria Math"/>
                                            </a:rPr>
                                            <m:t>𝑥</m:t>
                                          </m:r>
                                        </m:e>
                                        <m:sub>
                                          <m:r>
                                            <a:rPr lang="es-CL" sz="2400" i="1">
                                              <a:latin typeface="Cambria Math"/>
                                            </a:rPr>
                                            <m:t>𝑖</m:t>
                                          </m:r>
                                        </m:sub>
                                      </m:sSub>
                                      <m:r>
                                        <a:rPr lang="es-CL" sz="2400" i="1">
                                          <a:latin typeface="Cambria Math"/>
                                        </a:rPr>
                                        <m:t>−</m:t>
                                      </m:r>
                                      <m:r>
                                        <a:rPr lang="es-CL" sz="2400" i="1">
                                          <a:latin typeface="Cambria Math"/>
                                        </a:rPr>
                                        <m:t>𝜇</m:t>
                                      </m:r>
                                    </m:e>
                                  </m:d>
                                </m:e>
                                <m:sup>
                                  <m:r>
                                    <a:rPr lang="es-CL" sz="2400" i="1">
                                      <a:latin typeface="Cambria Math"/>
                                    </a:rPr>
                                    <m:t>𝑚</m:t>
                                  </m:r>
                                </m:sup>
                              </m:sSup>
                            </m:e>
                          </m:nary>
                        </m:num>
                        <m:den>
                          <m:sSup>
                            <m:sSupPr>
                              <m:ctrlPr>
                                <a:rPr lang="es-CL" sz="2400" i="1">
                                  <a:latin typeface="Cambria Math" panose="02040503050406030204" pitchFamily="18" charset="0"/>
                                </a:rPr>
                              </m:ctrlPr>
                            </m:sSupPr>
                            <m:e>
                              <m:r>
                                <a:rPr lang="es-CL" sz="2400" i="1">
                                  <a:latin typeface="Cambria Math"/>
                                </a:rPr>
                                <m:t>𝜎</m:t>
                              </m:r>
                            </m:e>
                            <m:sup>
                              <m:r>
                                <a:rPr lang="es-CL" sz="2400" i="1">
                                  <a:latin typeface="Cambria Math"/>
                                </a:rPr>
                                <m:t>𝑚</m:t>
                              </m:r>
                            </m:sup>
                          </m:sSup>
                        </m:den>
                      </m:f>
                      <m:r>
                        <a:rPr lang="es-CL" sz="2400" i="1">
                          <a:latin typeface="Cambria Math"/>
                        </a:rPr>
                        <m:t>=</m:t>
                      </m:r>
                      <m:f>
                        <m:fPr>
                          <m:ctrlPr>
                            <a:rPr lang="es-CL" sz="2400" i="1">
                              <a:latin typeface="Cambria Math" panose="02040503050406030204" pitchFamily="18" charset="0"/>
                            </a:rPr>
                          </m:ctrlPr>
                        </m:fPr>
                        <m:num>
                          <m:f>
                            <m:fPr>
                              <m:ctrlPr>
                                <a:rPr lang="es-CL" sz="2400" i="1">
                                  <a:latin typeface="Cambria Math" panose="02040503050406030204" pitchFamily="18" charset="0"/>
                                </a:rPr>
                              </m:ctrlPr>
                            </m:fPr>
                            <m:num>
                              <m:r>
                                <a:rPr lang="es-CL" sz="2400" i="1">
                                  <a:latin typeface="Cambria Math"/>
                                </a:rPr>
                                <m:t>1</m:t>
                              </m:r>
                            </m:num>
                            <m:den>
                              <m:r>
                                <a:rPr lang="es-CL" sz="2400" i="1">
                                  <a:latin typeface="Cambria Math"/>
                                </a:rPr>
                                <m:t>𝑛</m:t>
                              </m:r>
                            </m:den>
                          </m:f>
                          <m:nary>
                            <m:naryPr>
                              <m:chr m:val="∑"/>
                              <m:limLoc m:val="subSup"/>
                              <m:ctrlPr>
                                <a:rPr lang="es-CL" sz="2400" i="1">
                                  <a:latin typeface="Cambria Math" panose="02040503050406030204" pitchFamily="18" charset="0"/>
                                </a:rPr>
                              </m:ctrlPr>
                            </m:naryPr>
                            <m:sub>
                              <m:r>
                                <a:rPr lang="es-CL" sz="2400" i="1">
                                  <a:latin typeface="Cambria Math"/>
                                </a:rPr>
                                <m:t>𝑖</m:t>
                              </m:r>
                              <m:r>
                                <a:rPr lang="es-CL" sz="2400" i="1">
                                  <a:latin typeface="Cambria Math"/>
                                </a:rPr>
                                <m:t>=1</m:t>
                              </m:r>
                            </m:sub>
                            <m:sup>
                              <m:r>
                                <a:rPr lang="es-CL" sz="2400" i="1">
                                  <a:latin typeface="Cambria Math"/>
                                </a:rPr>
                                <m:t>𝑛</m:t>
                              </m:r>
                            </m:sup>
                            <m:e>
                              <m:sSup>
                                <m:sSupPr>
                                  <m:ctrlPr>
                                    <a:rPr lang="es-CL" sz="2400" i="1">
                                      <a:latin typeface="Cambria Math" panose="02040503050406030204" pitchFamily="18" charset="0"/>
                                    </a:rPr>
                                  </m:ctrlPr>
                                </m:sSupPr>
                                <m:e>
                                  <m:d>
                                    <m:dPr>
                                      <m:ctrlPr>
                                        <a:rPr lang="es-CL" sz="2400" i="1">
                                          <a:latin typeface="Cambria Math" panose="02040503050406030204" pitchFamily="18" charset="0"/>
                                        </a:rPr>
                                      </m:ctrlPr>
                                    </m:dPr>
                                    <m:e>
                                      <m:sSub>
                                        <m:sSubPr>
                                          <m:ctrlPr>
                                            <a:rPr lang="es-CL" sz="2400" i="1">
                                              <a:latin typeface="Cambria Math" panose="02040503050406030204" pitchFamily="18" charset="0"/>
                                            </a:rPr>
                                          </m:ctrlPr>
                                        </m:sSubPr>
                                        <m:e>
                                          <m:r>
                                            <a:rPr lang="es-CL" sz="2400" i="1">
                                              <a:latin typeface="Cambria Math"/>
                                            </a:rPr>
                                            <m:t>𝑥</m:t>
                                          </m:r>
                                        </m:e>
                                        <m:sub>
                                          <m:r>
                                            <a:rPr lang="es-CL" sz="2400" i="1">
                                              <a:latin typeface="Cambria Math"/>
                                            </a:rPr>
                                            <m:t>𝑖</m:t>
                                          </m:r>
                                        </m:sub>
                                      </m:sSub>
                                      <m:r>
                                        <a:rPr lang="es-CL" sz="2400" i="1">
                                          <a:latin typeface="Cambria Math"/>
                                        </a:rPr>
                                        <m:t>−</m:t>
                                      </m:r>
                                      <m:r>
                                        <a:rPr lang="es-CL" sz="2400" i="1">
                                          <a:latin typeface="Cambria Math"/>
                                        </a:rPr>
                                        <m:t>𝜇</m:t>
                                      </m:r>
                                    </m:e>
                                  </m:d>
                                </m:e>
                                <m:sup>
                                  <m:r>
                                    <a:rPr lang="es-CL" sz="2400" i="1">
                                      <a:latin typeface="Cambria Math"/>
                                    </a:rPr>
                                    <m:t>𝑚</m:t>
                                  </m:r>
                                </m:sup>
                              </m:sSup>
                            </m:e>
                          </m:nary>
                        </m:num>
                        <m:den>
                          <m:sSup>
                            <m:sSupPr>
                              <m:ctrlPr>
                                <a:rPr lang="es-CL" sz="2400" i="1">
                                  <a:latin typeface="Cambria Math" panose="02040503050406030204" pitchFamily="18" charset="0"/>
                                </a:rPr>
                              </m:ctrlPr>
                            </m:sSupPr>
                            <m:e>
                              <m:d>
                                <m:dPr>
                                  <m:ctrlPr>
                                    <a:rPr lang="es-CL" sz="2400" i="1">
                                      <a:latin typeface="Cambria Math" panose="02040503050406030204" pitchFamily="18" charset="0"/>
                                    </a:rPr>
                                  </m:ctrlPr>
                                </m:dPr>
                                <m:e>
                                  <m:rad>
                                    <m:radPr>
                                      <m:degHide m:val="on"/>
                                      <m:ctrlPr>
                                        <a:rPr lang="es-CL" sz="2400" i="1">
                                          <a:latin typeface="Cambria Math" panose="02040503050406030204" pitchFamily="18" charset="0"/>
                                        </a:rPr>
                                      </m:ctrlPr>
                                    </m:radPr>
                                    <m:deg/>
                                    <m:e>
                                      <m:f>
                                        <m:fPr>
                                          <m:ctrlPr>
                                            <a:rPr lang="es-CL" sz="2400" i="1">
                                              <a:latin typeface="Cambria Math" panose="02040503050406030204" pitchFamily="18" charset="0"/>
                                            </a:rPr>
                                          </m:ctrlPr>
                                        </m:fPr>
                                        <m:num>
                                          <m:r>
                                            <a:rPr lang="es-CL" sz="2400" i="1">
                                              <a:latin typeface="Cambria Math"/>
                                            </a:rPr>
                                            <m:t>1</m:t>
                                          </m:r>
                                        </m:num>
                                        <m:den>
                                          <m:r>
                                            <a:rPr lang="es-CL" sz="2400" i="1">
                                              <a:latin typeface="Cambria Math"/>
                                            </a:rPr>
                                            <m:t>𝑛</m:t>
                                          </m:r>
                                        </m:den>
                                      </m:f>
                                      <m:nary>
                                        <m:naryPr>
                                          <m:chr m:val="∑"/>
                                          <m:limLoc m:val="undOvr"/>
                                          <m:ctrlPr>
                                            <a:rPr lang="es-CL" sz="2400" i="1">
                                              <a:latin typeface="Cambria Math" panose="02040503050406030204" pitchFamily="18" charset="0"/>
                                            </a:rPr>
                                          </m:ctrlPr>
                                        </m:naryPr>
                                        <m:sub>
                                          <m:r>
                                            <a:rPr lang="es-CL" sz="2400" i="1">
                                              <a:latin typeface="Cambria Math"/>
                                            </a:rPr>
                                            <m:t>𝑖</m:t>
                                          </m:r>
                                          <m:r>
                                            <a:rPr lang="es-CL" sz="2400" i="1">
                                              <a:latin typeface="Cambria Math"/>
                                            </a:rPr>
                                            <m:t>=1</m:t>
                                          </m:r>
                                        </m:sub>
                                        <m:sup>
                                          <m:r>
                                            <a:rPr lang="es-CL" sz="2400" i="1">
                                              <a:latin typeface="Cambria Math"/>
                                            </a:rPr>
                                            <m:t>𝑛</m:t>
                                          </m:r>
                                        </m:sup>
                                        <m:e>
                                          <m:sSup>
                                            <m:sSupPr>
                                              <m:ctrlPr>
                                                <a:rPr lang="es-CL" sz="2400" i="1">
                                                  <a:latin typeface="Cambria Math" panose="02040503050406030204" pitchFamily="18" charset="0"/>
                                                </a:rPr>
                                              </m:ctrlPr>
                                            </m:sSupPr>
                                            <m:e>
                                              <m:d>
                                                <m:dPr>
                                                  <m:ctrlPr>
                                                    <a:rPr lang="es-CL" sz="2400" i="1">
                                                      <a:latin typeface="Cambria Math" panose="02040503050406030204" pitchFamily="18" charset="0"/>
                                                    </a:rPr>
                                                  </m:ctrlPr>
                                                </m:dPr>
                                                <m:e>
                                                  <m:sSub>
                                                    <m:sSubPr>
                                                      <m:ctrlPr>
                                                        <a:rPr lang="es-CL" sz="2400" i="1">
                                                          <a:latin typeface="Cambria Math" panose="02040503050406030204" pitchFamily="18" charset="0"/>
                                                        </a:rPr>
                                                      </m:ctrlPr>
                                                    </m:sSubPr>
                                                    <m:e>
                                                      <m:r>
                                                        <a:rPr lang="es-CL" sz="2400" i="1">
                                                          <a:latin typeface="Cambria Math"/>
                                                        </a:rPr>
                                                        <m:t>𝑥</m:t>
                                                      </m:r>
                                                    </m:e>
                                                    <m:sub>
                                                      <m:r>
                                                        <a:rPr lang="es-CL" sz="2400" i="1">
                                                          <a:latin typeface="Cambria Math"/>
                                                        </a:rPr>
                                                        <m:t>𝑖</m:t>
                                                      </m:r>
                                                      <m:r>
                                                        <a:rPr lang="es-CL" sz="2400" i="1">
                                                          <a:latin typeface="Cambria Math"/>
                                                        </a:rPr>
                                                        <m:t>−</m:t>
                                                      </m:r>
                                                    </m:sub>
                                                  </m:sSub>
                                                  <m:r>
                                                    <a:rPr lang="es-CL" sz="2400" i="1">
                                                      <a:latin typeface="Cambria Math"/>
                                                    </a:rPr>
                                                    <m:t>𝜇</m:t>
                                                  </m:r>
                                                </m:e>
                                              </m:d>
                                            </m:e>
                                            <m:sup>
                                              <m:r>
                                                <a:rPr lang="es-CL" sz="2400" i="1">
                                                  <a:latin typeface="Cambria Math"/>
                                                </a:rPr>
                                                <m:t>2</m:t>
                                              </m:r>
                                            </m:sup>
                                          </m:sSup>
                                        </m:e>
                                      </m:nary>
                                    </m:e>
                                  </m:rad>
                                </m:e>
                              </m:d>
                            </m:e>
                            <m:sup>
                              <m:r>
                                <a:rPr lang="es-CL" sz="2400" i="1">
                                  <a:latin typeface="Cambria Math"/>
                                </a:rPr>
                                <m:t>𝑚</m:t>
                              </m:r>
                            </m:sup>
                          </m:sSup>
                        </m:den>
                      </m:f>
                    </m:oMath>
                  </m:oMathPara>
                </a14:m>
                <a:endParaRPr lang="es-CL" sz="2400"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blipFill rotWithShape="1">
                <a:blip r:embed="rId2"/>
                <a:stretch>
                  <a:fillRect l="-1005" t="-1961"/>
                </a:stretch>
              </a:blipFill>
            </p:spPr>
            <p:txBody>
              <a:bodyPr/>
              <a:lstStyle/>
              <a:p>
                <a:r>
                  <a:rPr lang="es-CL">
                    <a:noFill/>
                  </a:rPr>
                  <a:t> </a:t>
                </a:r>
              </a:p>
            </p:txBody>
          </p:sp>
        </mc:Fallback>
      </mc:AlternateContent>
      <p:sp>
        <p:nvSpPr>
          <p:cNvPr id="4" name="3 Marcador de número de diapositiva"/>
          <p:cNvSpPr>
            <a:spLocks noGrp="1"/>
          </p:cNvSpPr>
          <p:nvPr>
            <p:ph type="sldNum" sz="quarter" idx="12"/>
          </p:nvPr>
        </p:nvSpPr>
        <p:spPr/>
        <p:txBody>
          <a:bodyPr/>
          <a:lstStyle/>
          <a:p>
            <a:fld id="{ED3C9F24-97CD-894E-963C-61E4D5D33747}" type="slidenum">
              <a:rPr lang="es-ES_tradnl" smtClean="0"/>
              <a:t>40</a:t>
            </a:fld>
            <a:endParaRPr lang="es-ES_tradnl"/>
          </a:p>
        </p:txBody>
      </p:sp>
    </p:spTree>
    <p:extLst>
      <p:ext uri="{BB962C8B-B14F-4D97-AF65-F5344CB8AC3E}">
        <p14:creationId xmlns:p14="http://schemas.microsoft.com/office/powerpoint/2010/main" val="16672159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Ejemplo 2</a:t>
            </a:r>
            <a:endParaRPr lang="es-CL" dirty="0"/>
          </a:p>
        </p:txBody>
      </p:sp>
      <p:sp>
        <p:nvSpPr>
          <p:cNvPr id="3" name="Marcador de contenido 2"/>
          <p:cNvSpPr>
            <a:spLocks noGrp="1"/>
          </p:cNvSpPr>
          <p:nvPr>
            <p:ph idx="1"/>
          </p:nvPr>
        </p:nvSpPr>
        <p:spPr/>
        <p:txBody>
          <a:bodyPr/>
          <a:lstStyle/>
          <a:p>
            <a:r>
              <a:rPr lang="es-CL" dirty="0"/>
              <a:t>Se introdujeron fallas en los dos rodamientos que soportan el eje del motor</a:t>
            </a:r>
          </a:p>
          <a:p>
            <a:r>
              <a:rPr lang="es-CL" dirty="0"/>
              <a:t>Se midieron las vibraciones en ambos rodamientos</a:t>
            </a:r>
            <a:r>
              <a:rPr lang="es-CL" dirty="0" smtClean="0"/>
              <a:t>.</a:t>
            </a:r>
          </a:p>
          <a:p>
            <a:r>
              <a:rPr lang="es-ES" dirty="0" smtClean="0"/>
              <a:t>Velocidad de giro aproximado 1700 RPM</a:t>
            </a:r>
            <a:endParaRPr lang="es-CL" dirty="0"/>
          </a:p>
          <a:p>
            <a:endParaRPr lang="es-CL" dirty="0"/>
          </a:p>
        </p:txBody>
      </p:sp>
      <p:sp>
        <p:nvSpPr>
          <p:cNvPr id="4" name="Marcador de número de diapositiva 3"/>
          <p:cNvSpPr>
            <a:spLocks noGrp="1"/>
          </p:cNvSpPr>
          <p:nvPr>
            <p:ph type="sldNum" sz="quarter" idx="12"/>
          </p:nvPr>
        </p:nvSpPr>
        <p:spPr/>
        <p:txBody>
          <a:bodyPr/>
          <a:lstStyle/>
          <a:p>
            <a:fld id="{ED3C9F24-97CD-894E-963C-61E4D5D33747}" type="slidenum">
              <a:rPr lang="es-ES_tradnl" smtClean="0"/>
              <a:t>41</a:t>
            </a:fld>
            <a:endParaRPr lang="es-ES_tradnl"/>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9737" y="3208713"/>
            <a:ext cx="4592851" cy="2747257"/>
          </a:xfrm>
          <a:prstGeom prst="rect">
            <a:avLst/>
          </a:prstGeom>
        </p:spPr>
      </p:pic>
    </p:spTree>
    <p:extLst>
      <p:ext uri="{BB962C8B-B14F-4D97-AF65-F5344CB8AC3E}">
        <p14:creationId xmlns:p14="http://schemas.microsoft.com/office/powerpoint/2010/main" val="4567173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FCB849-9802-43FD-99DB-AD00EC4B72FC}"/>
              </a:ext>
            </a:extLst>
          </p:cNvPr>
          <p:cNvSpPr>
            <a:spLocks noGrp="1"/>
          </p:cNvSpPr>
          <p:nvPr>
            <p:ph type="title"/>
          </p:nvPr>
        </p:nvSpPr>
        <p:spPr>
          <a:xfrm>
            <a:off x="628650" y="365127"/>
            <a:ext cx="7886700" cy="767388"/>
          </a:xfrm>
        </p:spPr>
        <p:txBody>
          <a:bodyPr/>
          <a:lstStyle/>
          <a:p>
            <a:r>
              <a:rPr lang="es-ES" dirty="0" smtClean="0"/>
              <a:t>Ejemplo 2</a:t>
            </a:r>
            <a:endParaRPr lang="es-CL" dirty="0"/>
          </a:p>
        </p:txBody>
      </p:sp>
      <p:sp>
        <p:nvSpPr>
          <p:cNvPr id="3" name="Marcador de contenido 2">
            <a:extLst>
              <a:ext uri="{FF2B5EF4-FFF2-40B4-BE49-F238E27FC236}">
                <a16:creationId xmlns:a16="http://schemas.microsoft.com/office/drawing/2014/main" id="{2063D074-A345-4C67-8B98-1DB91B4B4F12}"/>
              </a:ext>
            </a:extLst>
          </p:cNvPr>
          <p:cNvSpPr>
            <a:spLocks noGrp="1"/>
          </p:cNvSpPr>
          <p:nvPr>
            <p:ph sz="half" idx="1"/>
          </p:nvPr>
        </p:nvSpPr>
        <p:spPr>
          <a:xfrm>
            <a:off x="628650" y="1308683"/>
            <a:ext cx="3886200" cy="4868280"/>
          </a:xfrm>
        </p:spPr>
        <p:txBody>
          <a:bodyPr>
            <a:normAutofit/>
          </a:bodyPr>
          <a:lstStyle/>
          <a:p>
            <a:pPr marL="0" indent="0">
              <a:spcBef>
                <a:spcPts val="0"/>
              </a:spcBef>
              <a:buNone/>
            </a:pPr>
            <a:r>
              <a:rPr lang="es-CL" sz="1400" dirty="0"/>
              <a:t>#importar librerías</a:t>
            </a:r>
          </a:p>
          <a:p>
            <a:pPr marL="0" indent="0">
              <a:spcBef>
                <a:spcPts val="0"/>
              </a:spcBef>
              <a:buNone/>
            </a:pPr>
            <a:r>
              <a:rPr lang="es-CL" sz="1400" dirty="0" err="1"/>
              <a:t>import</a:t>
            </a:r>
            <a:r>
              <a:rPr lang="es-CL" sz="1400" dirty="0"/>
              <a:t> scipy.io as </a:t>
            </a:r>
            <a:r>
              <a:rPr lang="es-CL" sz="1400" dirty="0" err="1"/>
              <a:t>sio</a:t>
            </a:r>
            <a:endParaRPr lang="es-CL" sz="1400" dirty="0"/>
          </a:p>
          <a:p>
            <a:pPr marL="0" indent="0">
              <a:spcBef>
                <a:spcPts val="0"/>
              </a:spcBef>
              <a:buNone/>
            </a:pPr>
            <a:r>
              <a:rPr lang="es-CL" sz="1400" dirty="0" err="1"/>
              <a:t>import</a:t>
            </a:r>
            <a:r>
              <a:rPr lang="es-CL" sz="1400" dirty="0"/>
              <a:t> </a:t>
            </a:r>
            <a:r>
              <a:rPr lang="es-CL" sz="1400" dirty="0" err="1"/>
              <a:t>numpy</a:t>
            </a:r>
            <a:r>
              <a:rPr lang="es-CL" sz="1400" dirty="0"/>
              <a:t> as </a:t>
            </a:r>
            <a:r>
              <a:rPr lang="es-CL" sz="1400" dirty="0" err="1"/>
              <a:t>np</a:t>
            </a:r>
            <a:endParaRPr lang="es-CL" sz="1400" dirty="0"/>
          </a:p>
          <a:p>
            <a:pPr marL="0" indent="0">
              <a:spcBef>
                <a:spcPts val="0"/>
              </a:spcBef>
              <a:buNone/>
            </a:pPr>
            <a:r>
              <a:rPr lang="es-CL" sz="1400" dirty="0" err="1"/>
              <a:t>import</a:t>
            </a:r>
            <a:r>
              <a:rPr lang="es-CL" sz="1400" dirty="0"/>
              <a:t> </a:t>
            </a:r>
            <a:r>
              <a:rPr lang="es-CL" sz="1400" dirty="0" err="1"/>
              <a:t>matplotlib.pyplot</a:t>
            </a:r>
            <a:r>
              <a:rPr lang="es-CL" sz="1400" dirty="0"/>
              <a:t> as </a:t>
            </a:r>
            <a:r>
              <a:rPr lang="es-CL" sz="1400" dirty="0" err="1"/>
              <a:t>plt</a:t>
            </a:r>
            <a:endParaRPr lang="es-CL" sz="1400" dirty="0"/>
          </a:p>
          <a:p>
            <a:pPr marL="0" indent="0">
              <a:spcBef>
                <a:spcPts val="0"/>
              </a:spcBef>
              <a:buNone/>
            </a:pPr>
            <a:r>
              <a:rPr lang="es-CL" sz="1400" dirty="0" err="1"/>
              <a:t>import</a:t>
            </a:r>
            <a:r>
              <a:rPr lang="es-CL" sz="1400" dirty="0"/>
              <a:t> </a:t>
            </a:r>
            <a:r>
              <a:rPr lang="es-CL" sz="1400" dirty="0" err="1"/>
              <a:t>math</a:t>
            </a:r>
            <a:endParaRPr lang="es-CL" sz="1400" dirty="0"/>
          </a:p>
          <a:p>
            <a:pPr marL="0" indent="0">
              <a:spcBef>
                <a:spcPts val="0"/>
              </a:spcBef>
              <a:buNone/>
            </a:pPr>
            <a:r>
              <a:rPr lang="es-CL" sz="1400" dirty="0"/>
              <a:t>from </a:t>
            </a:r>
            <a:r>
              <a:rPr lang="es-CL" sz="1400" dirty="0" err="1"/>
              <a:t>scipy.stats</a:t>
            </a:r>
            <a:r>
              <a:rPr lang="es-CL" sz="1400" dirty="0"/>
              <a:t> </a:t>
            </a:r>
            <a:r>
              <a:rPr lang="es-CL" sz="1400" dirty="0" err="1"/>
              <a:t>import</a:t>
            </a:r>
            <a:r>
              <a:rPr lang="es-CL" sz="1400" dirty="0"/>
              <a:t> </a:t>
            </a:r>
            <a:r>
              <a:rPr lang="es-CL" sz="1400" dirty="0" err="1"/>
              <a:t>kurtosis</a:t>
            </a:r>
            <a:r>
              <a:rPr lang="es-CL" sz="1400" dirty="0"/>
              <a:t>, </a:t>
            </a:r>
            <a:r>
              <a:rPr lang="es-CL" sz="1400" dirty="0" err="1"/>
              <a:t>skew</a:t>
            </a:r>
            <a:endParaRPr lang="es-CL" sz="1400" dirty="0"/>
          </a:p>
          <a:p>
            <a:pPr marL="0" indent="0">
              <a:spcBef>
                <a:spcPts val="0"/>
              </a:spcBef>
              <a:buNone/>
            </a:pPr>
            <a:r>
              <a:rPr lang="en-US" sz="1400" dirty="0"/>
              <a:t>from </a:t>
            </a:r>
            <a:r>
              <a:rPr lang="en-US" sz="1400" dirty="0" err="1"/>
              <a:t>numpy</a:t>
            </a:r>
            <a:r>
              <a:rPr lang="en-US" sz="1400" dirty="0"/>
              <a:t> import mean, sqrt, square</a:t>
            </a:r>
          </a:p>
          <a:p>
            <a:pPr marL="0" indent="0">
              <a:spcBef>
                <a:spcPts val="0"/>
              </a:spcBef>
              <a:buNone/>
            </a:pPr>
            <a:endParaRPr lang="es-CL" sz="1400" dirty="0"/>
          </a:p>
          <a:p>
            <a:pPr marL="0" indent="0">
              <a:spcBef>
                <a:spcPts val="0"/>
              </a:spcBef>
              <a:buNone/>
            </a:pPr>
            <a:r>
              <a:rPr lang="es-CL" sz="1400" dirty="0"/>
              <a:t>#Leer datos</a:t>
            </a:r>
          </a:p>
          <a:p>
            <a:pPr marL="0" indent="0">
              <a:spcBef>
                <a:spcPts val="0"/>
              </a:spcBef>
              <a:buNone/>
            </a:pPr>
            <a:r>
              <a:rPr lang="es-CL" sz="1400" dirty="0"/>
              <a:t>Datos0=</a:t>
            </a:r>
            <a:r>
              <a:rPr lang="es-CL" sz="1400" dirty="0" err="1"/>
              <a:t>sio.loadmat</a:t>
            </a:r>
            <a:r>
              <a:rPr lang="es-CL" sz="1400" dirty="0"/>
              <a:t>('</a:t>
            </a:r>
            <a:r>
              <a:rPr lang="es-CL" sz="1400" dirty="0" err="1"/>
              <a:t>normal.mat</a:t>
            </a:r>
            <a:r>
              <a:rPr lang="es-CL" sz="1400" dirty="0"/>
              <a:t>')</a:t>
            </a:r>
          </a:p>
          <a:p>
            <a:pPr marL="0" indent="0">
              <a:spcBef>
                <a:spcPts val="0"/>
              </a:spcBef>
              <a:buNone/>
            </a:pPr>
            <a:r>
              <a:rPr lang="es-CL" sz="1400" dirty="0"/>
              <a:t>Datos1=</a:t>
            </a:r>
            <a:r>
              <a:rPr lang="es-CL" sz="1400" dirty="0" err="1"/>
              <a:t>sio.loadmat</a:t>
            </a:r>
            <a:r>
              <a:rPr lang="es-CL" sz="1400" dirty="0"/>
              <a:t>('</a:t>
            </a:r>
            <a:r>
              <a:rPr lang="es-CL" sz="1400" dirty="0" err="1"/>
              <a:t>outer.mat</a:t>
            </a:r>
            <a:r>
              <a:rPr lang="es-CL" sz="1400" dirty="0"/>
              <a:t>')</a:t>
            </a:r>
          </a:p>
          <a:p>
            <a:pPr marL="0" indent="0">
              <a:spcBef>
                <a:spcPts val="0"/>
              </a:spcBef>
              <a:buNone/>
            </a:pPr>
            <a:r>
              <a:rPr lang="es-CL" sz="1400" dirty="0"/>
              <a:t>Datos2=</a:t>
            </a:r>
            <a:r>
              <a:rPr lang="es-CL" sz="1400" dirty="0" err="1"/>
              <a:t>sio.loadmat</a:t>
            </a:r>
            <a:r>
              <a:rPr lang="es-CL" sz="1400" dirty="0"/>
              <a:t>('</a:t>
            </a:r>
            <a:r>
              <a:rPr lang="es-CL" sz="1400" dirty="0" err="1"/>
              <a:t>inner.mat</a:t>
            </a:r>
            <a:r>
              <a:rPr lang="es-CL" sz="1400" dirty="0"/>
              <a:t>')</a:t>
            </a:r>
          </a:p>
          <a:p>
            <a:pPr marL="0" indent="0">
              <a:spcBef>
                <a:spcPts val="0"/>
              </a:spcBef>
              <a:buNone/>
            </a:pPr>
            <a:r>
              <a:rPr lang="es-CL" sz="1400" dirty="0"/>
              <a:t>Normal=Datos0['normal'][:,0]</a:t>
            </a:r>
          </a:p>
          <a:p>
            <a:pPr marL="0" indent="0">
              <a:spcBef>
                <a:spcPts val="0"/>
              </a:spcBef>
              <a:buNone/>
            </a:pPr>
            <a:r>
              <a:rPr lang="es-CL" sz="1400" dirty="0" err="1"/>
              <a:t>Outer</a:t>
            </a:r>
            <a:r>
              <a:rPr lang="es-CL" sz="1400" dirty="0"/>
              <a:t>=Datos1['</a:t>
            </a:r>
            <a:r>
              <a:rPr lang="es-CL" sz="1400" dirty="0" err="1"/>
              <a:t>outer</a:t>
            </a:r>
            <a:r>
              <a:rPr lang="es-CL" sz="1400" dirty="0"/>
              <a:t>'][:,0]</a:t>
            </a:r>
          </a:p>
          <a:p>
            <a:pPr marL="0" indent="0">
              <a:spcBef>
                <a:spcPts val="0"/>
              </a:spcBef>
              <a:buNone/>
            </a:pPr>
            <a:r>
              <a:rPr lang="es-CL" sz="1400" dirty="0" err="1"/>
              <a:t>Inner</a:t>
            </a:r>
            <a:r>
              <a:rPr lang="es-CL" sz="1400" dirty="0"/>
              <a:t>=Datos2['</a:t>
            </a:r>
            <a:r>
              <a:rPr lang="es-CL" sz="1400" dirty="0" err="1"/>
              <a:t>inner</a:t>
            </a:r>
            <a:r>
              <a:rPr lang="es-CL" sz="1400" dirty="0"/>
              <a:t>'][:,0</a:t>
            </a:r>
            <a:r>
              <a:rPr lang="es-CL" sz="1400" dirty="0" smtClean="0"/>
              <a:t>]</a:t>
            </a:r>
          </a:p>
          <a:p>
            <a:pPr marL="0" indent="0">
              <a:spcBef>
                <a:spcPts val="0"/>
              </a:spcBef>
              <a:buNone/>
            </a:pPr>
            <a:endParaRPr lang="es-CL" sz="1400" dirty="0"/>
          </a:p>
          <a:p>
            <a:pPr marL="0" indent="0">
              <a:spcBef>
                <a:spcPts val="0"/>
              </a:spcBef>
              <a:buNone/>
            </a:pPr>
            <a:r>
              <a:rPr lang="es-CL" sz="1400" dirty="0"/>
              <a:t>#vector de tiempo</a:t>
            </a:r>
          </a:p>
          <a:p>
            <a:pPr marL="0" indent="0">
              <a:spcBef>
                <a:spcPts val="0"/>
              </a:spcBef>
              <a:buNone/>
            </a:pPr>
            <a:r>
              <a:rPr lang="es-CL" sz="1400" dirty="0" err="1"/>
              <a:t>Fs</a:t>
            </a:r>
            <a:r>
              <a:rPr lang="es-CL" sz="1400" dirty="0"/>
              <a:t>=48828 #</a:t>
            </a:r>
            <a:r>
              <a:rPr lang="es-CL" sz="1400" dirty="0" err="1"/>
              <a:t>sampling</a:t>
            </a:r>
            <a:r>
              <a:rPr lang="es-CL" sz="1400" dirty="0"/>
              <a:t> </a:t>
            </a:r>
            <a:r>
              <a:rPr lang="es-CL" sz="1400" dirty="0" err="1"/>
              <a:t>rate</a:t>
            </a:r>
            <a:endParaRPr lang="es-CL" sz="1400" dirty="0"/>
          </a:p>
          <a:p>
            <a:pPr marL="0" indent="0">
              <a:spcBef>
                <a:spcPts val="0"/>
              </a:spcBef>
              <a:buNone/>
            </a:pPr>
            <a:r>
              <a:rPr lang="es-CL" sz="1400" dirty="0" err="1"/>
              <a:t>dt</a:t>
            </a:r>
            <a:r>
              <a:rPr lang="es-CL" sz="1400" dirty="0"/>
              <a:t>=1/</a:t>
            </a:r>
            <a:r>
              <a:rPr lang="es-CL" sz="1400" dirty="0" err="1"/>
              <a:t>Fs</a:t>
            </a:r>
            <a:r>
              <a:rPr lang="es-CL" sz="1400" dirty="0"/>
              <a:t> #paso de tiempo</a:t>
            </a:r>
          </a:p>
          <a:p>
            <a:pPr marL="0" indent="0">
              <a:spcBef>
                <a:spcPts val="0"/>
              </a:spcBef>
              <a:buNone/>
            </a:pPr>
            <a:r>
              <a:rPr lang="es-CL" sz="1400" dirty="0"/>
              <a:t>N=</a:t>
            </a:r>
            <a:r>
              <a:rPr lang="es-CL" sz="1400" dirty="0" err="1"/>
              <a:t>len</a:t>
            </a:r>
            <a:r>
              <a:rPr lang="es-CL" sz="1400" dirty="0"/>
              <a:t>(Normal)</a:t>
            </a:r>
          </a:p>
          <a:p>
            <a:pPr marL="0" indent="0">
              <a:spcBef>
                <a:spcPts val="0"/>
              </a:spcBef>
              <a:buNone/>
            </a:pPr>
            <a:r>
              <a:rPr lang="es-CL" sz="1400" dirty="0"/>
              <a:t>t=</a:t>
            </a:r>
            <a:r>
              <a:rPr lang="es-CL" sz="1400" dirty="0" err="1"/>
              <a:t>np.linspace</a:t>
            </a:r>
            <a:r>
              <a:rPr lang="es-CL" sz="1400" dirty="0"/>
              <a:t>(0,dt*(N-1),N)</a:t>
            </a:r>
          </a:p>
          <a:p>
            <a:pPr marL="0" indent="0">
              <a:spcBef>
                <a:spcPts val="0"/>
              </a:spcBef>
              <a:buNone/>
            </a:pPr>
            <a:endParaRPr lang="es-CL" sz="1400" dirty="0"/>
          </a:p>
        </p:txBody>
      </p:sp>
      <p:sp>
        <p:nvSpPr>
          <p:cNvPr id="4" name="Marcador de número de diapositiva 3">
            <a:extLst>
              <a:ext uri="{FF2B5EF4-FFF2-40B4-BE49-F238E27FC236}">
                <a16:creationId xmlns:a16="http://schemas.microsoft.com/office/drawing/2014/main" id="{012A1886-7AFD-4379-8E7A-DC1A3F58A999}"/>
              </a:ext>
            </a:extLst>
          </p:cNvPr>
          <p:cNvSpPr>
            <a:spLocks noGrp="1"/>
          </p:cNvSpPr>
          <p:nvPr>
            <p:ph type="sldNum" sz="quarter" idx="12"/>
          </p:nvPr>
        </p:nvSpPr>
        <p:spPr/>
        <p:txBody>
          <a:bodyPr/>
          <a:lstStyle/>
          <a:p>
            <a:fld id="{ED3C9F24-97CD-894E-963C-61E4D5D33747}" type="slidenum">
              <a:rPr lang="es-ES_tradnl" smtClean="0"/>
              <a:t>42</a:t>
            </a:fld>
            <a:endParaRPr lang="es-ES_tradnl"/>
          </a:p>
        </p:txBody>
      </p:sp>
    </p:spTree>
    <p:extLst>
      <p:ext uri="{BB962C8B-B14F-4D97-AF65-F5344CB8AC3E}">
        <p14:creationId xmlns:p14="http://schemas.microsoft.com/office/powerpoint/2010/main" val="13365540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FCB849-9802-43FD-99DB-AD00EC4B72FC}"/>
              </a:ext>
            </a:extLst>
          </p:cNvPr>
          <p:cNvSpPr>
            <a:spLocks noGrp="1"/>
          </p:cNvSpPr>
          <p:nvPr>
            <p:ph type="title"/>
          </p:nvPr>
        </p:nvSpPr>
        <p:spPr>
          <a:xfrm>
            <a:off x="628650" y="365127"/>
            <a:ext cx="7886700" cy="767388"/>
          </a:xfrm>
        </p:spPr>
        <p:txBody>
          <a:bodyPr/>
          <a:lstStyle/>
          <a:p>
            <a:r>
              <a:rPr lang="es-ES" dirty="0" smtClean="0"/>
              <a:t>Ejemplo 2</a:t>
            </a:r>
            <a:endParaRPr lang="es-CL" dirty="0"/>
          </a:p>
        </p:txBody>
      </p:sp>
      <p:sp>
        <p:nvSpPr>
          <p:cNvPr id="3" name="Marcador de contenido 2">
            <a:extLst>
              <a:ext uri="{FF2B5EF4-FFF2-40B4-BE49-F238E27FC236}">
                <a16:creationId xmlns:a16="http://schemas.microsoft.com/office/drawing/2014/main" id="{2063D074-A345-4C67-8B98-1DB91B4B4F12}"/>
              </a:ext>
            </a:extLst>
          </p:cNvPr>
          <p:cNvSpPr>
            <a:spLocks noGrp="1"/>
          </p:cNvSpPr>
          <p:nvPr>
            <p:ph sz="half" idx="1"/>
          </p:nvPr>
        </p:nvSpPr>
        <p:spPr>
          <a:xfrm>
            <a:off x="628650" y="1308683"/>
            <a:ext cx="7301692" cy="4868280"/>
          </a:xfrm>
        </p:spPr>
        <p:txBody>
          <a:bodyPr>
            <a:normAutofit/>
          </a:bodyPr>
          <a:lstStyle/>
          <a:p>
            <a:pPr marL="0" indent="0">
              <a:spcBef>
                <a:spcPts val="0"/>
              </a:spcBef>
              <a:buNone/>
            </a:pPr>
            <a:r>
              <a:rPr lang="es-CL" sz="1400" dirty="0" err="1"/>
              <a:t>plt.plot</a:t>
            </a:r>
            <a:r>
              <a:rPr lang="es-CL" sz="1400" dirty="0"/>
              <a:t>(</a:t>
            </a:r>
            <a:r>
              <a:rPr lang="es-CL" sz="1400" dirty="0" err="1"/>
              <a:t>t,Normal</a:t>
            </a:r>
            <a:r>
              <a:rPr lang="es-CL" sz="1400" dirty="0"/>
              <a:t>)</a:t>
            </a:r>
          </a:p>
          <a:p>
            <a:pPr marL="0" indent="0">
              <a:spcBef>
                <a:spcPts val="0"/>
              </a:spcBef>
              <a:buNone/>
            </a:pPr>
            <a:r>
              <a:rPr lang="es-CL" sz="1400" dirty="0" err="1"/>
              <a:t>plt.xlabel</a:t>
            </a:r>
            <a:r>
              <a:rPr lang="es-CL" sz="1400" dirty="0"/>
              <a:t>('Tiempo (s)', </a:t>
            </a:r>
            <a:r>
              <a:rPr lang="es-CL" sz="1400" dirty="0" err="1"/>
              <a:t>fontsize</a:t>
            </a:r>
            <a:r>
              <a:rPr lang="es-CL" sz="1400" dirty="0"/>
              <a:t>=14)</a:t>
            </a:r>
          </a:p>
          <a:p>
            <a:pPr marL="0" indent="0">
              <a:spcBef>
                <a:spcPts val="0"/>
              </a:spcBef>
              <a:buNone/>
            </a:pPr>
            <a:r>
              <a:rPr lang="es-CL" sz="1400" dirty="0" err="1"/>
              <a:t>plt.ylabel</a:t>
            </a:r>
            <a:r>
              <a:rPr lang="es-CL" sz="1400" dirty="0"/>
              <a:t>('Aceleración ' "$(m/s^2)$", </a:t>
            </a:r>
            <a:r>
              <a:rPr lang="es-CL" sz="1400" dirty="0" err="1"/>
              <a:t>fontsize</a:t>
            </a:r>
            <a:r>
              <a:rPr lang="es-CL" sz="1400" dirty="0"/>
              <a:t>=14)</a:t>
            </a:r>
          </a:p>
          <a:p>
            <a:pPr marL="0" indent="0">
              <a:spcBef>
                <a:spcPts val="0"/>
              </a:spcBef>
              <a:buNone/>
            </a:pPr>
            <a:r>
              <a:rPr lang="es-CL" sz="1400" dirty="0" err="1"/>
              <a:t>plt.title</a:t>
            </a:r>
            <a:r>
              <a:rPr lang="es-CL" sz="1400" dirty="0"/>
              <a:t>('Normal', </a:t>
            </a:r>
            <a:r>
              <a:rPr lang="es-CL" sz="1400" dirty="0" err="1"/>
              <a:t>fontsize</a:t>
            </a:r>
            <a:r>
              <a:rPr lang="es-CL" sz="1400" dirty="0"/>
              <a:t>=14)</a:t>
            </a:r>
          </a:p>
          <a:p>
            <a:pPr marL="0" indent="0">
              <a:spcBef>
                <a:spcPts val="0"/>
              </a:spcBef>
              <a:buNone/>
            </a:pPr>
            <a:r>
              <a:rPr lang="es-CL" sz="1400" dirty="0" err="1"/>
              <a:t>plt.xlim</a:t>
            </a:r>
            <a:r>
              <a:rPr lang="es-CL" sz="1400" dirty="0"/>
              <a:t>(0,0.01)</a:t>
            </a:r>
          </a:p>
          <a:p>
            <a:pPr marL="0" indent="0">
              <a:spcBef>
                <a:spcPts val="0"/>
              </a:spcBef>
              <a:buNone/>
            </a:pPr>
            <a:r>
              <a:rPr lang="es-CL" sz="1400" dirty="0" err="1"/>
              <a:t>plt.ylim</a:t>
            </a:r>
            <a:r>
              <a:rPr lang="es-CL" sz="1400" dirty="0"/>
              <a:t>(-4,4)</a:t>
            </a:r>
          </a:p>
          <a:p>
            <a:pPr marL="0" indent="0">
              <a:spcBef>
                <a:spcPts val="0"/>
              </a:spcBef>
              <a:buNone/>
            </a:pPr>
            <a:r>
              <a:rPr lang="es-CL" sz="1400" dirty="0" err="1"/>
              <a:t>plt.show</a:t>
            </a:r>
            <a:r>
              <a:rPr lang="es-CL" sz="1400" dirty="0"/>
              <a:t>()</a:t>
            </a:r>
          </a:p>
          <a:p>
            <a:pPr marL="0" indent="0">
              <a:spcBef>
                <a:spcPts val="0"/>
              </a:spcBef>
              <a:buNone/>
            </a:pPr>
            <a:endParaRPr lang="es-CL" sz="1400" dirty="0"/>
          </a:p>
          <a:p>
            <a:pPr marL="0" indent="0">
              <a:spcBef>
                <a:spcPts val="0"/>
              </a:spcBef>
              <a:buNone/>
            </a:pPr>
            <a:r>
              <a:rPr lang="es-CL" sz="1400" dirty="0" err="1"/>
              <a:t>plt.plot</a:t>
            </a:r>
            <a:r>
              <a:rPr lang="es-CL" sz="1400" dirty="0"/>
              <a:t>(</a:t>
            </a:r>
            <a:r>
              <a:rPr lang="es-CL" sz="1400" dirty="0" err="1"/>
              <a:t>t,Outer</a:t>
            </a:r>
            <a:r>
              <a:rPr lang="es-CL" sz="1400" dirty="0"/>
              <a:t>)</a:t>
            </a:r>
          </a:p>
          <a:p>
            <a:pPr marL="0" indent="0">
              <a:spcBef>
                <a:spcPts val="0"/>
              </a:spcBef>
              <a:buNone/>
            </a:pPr>
            <a:r>
              <a:rPr lang="es-CL" sz="1400" dirty="0" err="1"/>
              <a:t>plt.xlabel</a:t>
            </a:r>
            <a:r>
              <a:rPr lang="es-CL" sz="1400" dirty="0"/>
              <a:t>('Tiempo (s)', </a:t>
            </a:r>
            <a:r>
              <a:rPr lang="es-CL" sz="1400" dirty="0" err="1"/>
              <a:t>fontsize</a:t>
            </a:r>
            <a:r>
              <a:rPr lang="es-CL" sz="1400" dirty="0"/>
              <a:t>=14)</a:t>
            </a:r>
          </a:p>
          <a:p>
            <a:pPr marL="0" indent="0">
              <a:spcBef>
                <a:spcPts val="0"/>
              </a:spcBef>
              <a:buNone/>
            </a:pPr>
            <a:r>
              <a:rPr lang="es-CL" sz="1400" dirty="0" err="1"/>
              <a:t>plt.ylabel</a:t>
            </a:r>
            <a:r>
              <a:rPr lang="es-CL" sz="1400" dirty="0"/>
              <a:t>('Aceleración ' "$(m/s^2)$", </a:t>
            </a:r>
            <a:r>
              <a:rPr lang="es-CL" sz="1400" dirty="0" err="1"/>
              <a:t>fontsize</a:t>
            </a:r>
            <a:r>
              <a:rPr lang="es-CL" sz="1400" dirty="0"/>
              <a:t>=14)</a:t>
            </a:r>
          </a:p>
          <a:p>
            <a:pPr marL="0" indent="0">
              <a:spcBef>
                <a:spcPts val="0"/>
              </a:spcBef>
              <a:buNone/>
            </a:pPr>
            <a:r>
              <a:rPr lang="es-CL" sz="1400" dirty="0" err="1"/>
              <a:t>plt.title</a:t>
            </a:r>
            <a:r>
              <a:rPr lang="es-CL" sz="1400" dirty="0"/>
              <a:t>('Daño pista externa', </a:t>
            </a:r>
            <a:r>
              <a:rPr lang="es-CL" sz="1400" dirty="0" err="1"/>
              <a:t>fontsize</a:t>
            </a:r>
            <a:r>
              <a:rPr lang="es-CL" sz="1400" dirty="0"/>
              <a:t>=14)</a:t>
            </a:r>
          </a:p>
          <a:p>
            <a:pPr marL="0" indent="0">
              <a:spcBef>
                <a:spcPts val="0"/>
              </a:spcBef>
              <a:buNone/>
            </a:pPr>
            <a:r>
              <a:rPr lang="es-CL" sz="1400" dirty="0" err="1"/>
              <a:t>plt.xlim</a:t>
            </a:r>
            <a:r>
              <a:rPr lang="es-CL" sz="1400" dirty="0"/>
              <a:t>(0,0.01)</a:t>
            </a:r>
          </a:p>
          <a:p>
            <a:pPr marL="0" indent="0">
              <a:spcBef>
                <a:spcPts val="0"/>
              </a:spcBef>
              <a:buNone/>
            </a:pPr>
            <a:r>
              <a:rPr lang="es-CL" sz="1400" dirty="0" err="1"/>
              <a:t>plt.ylim</a:t>
            </a:r>
            <a:r>
              <a:rPr lang="es-CL" sz="1400" dirty="0"/>
              <a:t>(-4,4)</a:t>
            </a:r>
          </a:p>
          <a:p>
            <a:pPr marL="0" indent="0">
              <a:spcBef>
                <a:spcPts val="0"/>
              </a:spcBef>
              <a:buNone/>
            </a:pPr>
            <a:r>
              <a:rPr lang="es-CL" sz="1400" dirty="0" err="1"/>
              <a:t>plt.show</a:t>
            </a:r>
            <a:r>
              <a:rPr lang="es-CL" sz="1400" dirty="0"/>
              <a:t>()</a:t>
            </a:r>
          </a:p>
          <a:p>
            <a:pPr marL="0" indent="0">
              <a:spcBef>
                <a:spcPts val="0"/>
              </a:spcBef>
              <a:buNone/>
            </a:pPr>
            <a:endParaRPr lang="es-CL" sz="1400" dirty="0"/>
          </a:p>
          <a:p>
            <a:pPr marL="0" indent="0">
              <a:spcBef>
                <a:spcPts val="0"/>
              </a:spcBef>
              <a:buNone/>
            </a:pPr>
            <a:r>
              <a:rPr lang="es-CL" sz="1400" dirty="0" err="1"/>
              <a:t>plt.plot</a:t>
            </a:r>
            <a:r>
              <a:rPr lang="es-CL" sz="1400" dirty="0"/>
              <a:t>(</a:t>
            </a:r>
            <a:r>
              <a:rPr lang="es-CL" sz="1400" dirty="0" err="1"/>
              <a:t>t,Inner</a:t>
            </a:r>
            <a:r>
              <a:rPr lang="es-CL" sz="1400" dirty="0"/>
              <a:t>)</a:t>
            </a:r>
          </a:p>
          <a:p>
            <a:pPr marL="0" indent="0">
              <a:spcBef>
                <a:spcPts val="0"/>
              </a:spcBef>
              <a:buNone/>
            </a:pPr>
            <a:r>
              <a:rPr lang="es-CL" sz="1400" dirty="0" err="1"/>
              <a:t>plt.xlabel</a:t>
            </a:r>
            <a:r>
              <a:rPr lang="es-CL" sz="1400" dirty="0"/>
              <a:t>('Tiempo (s)', </a:t>
            </a:r>
            <a:r>
              <a:rPr lang="es-CL" sz="1400" dirty="0" err="1"/>
              <a:t>fontsize</a:t>
            </a:r>
            <a:r>
              <a:rPr lang="es-CL" sz="1400" dirty="0"/>
              <a:t>=14)</a:t>
            </a:r>
          </a:p>
          <a:p>
            <a:pPr marL="0" indent="0">
              <a:spcBef>
                <a:spcPts val="0"/>
              </a:spcBef>
              <a:buNone/>
            </a:pPr>
            <a:r>
              <a:rPr lang="es-CL" sz="1400" dirty="0" err="1"/>
              <a:t>plt.ylabel</a:t>
            </a:r>
            <a:r>
              <a:rPr lang="es-CL" sz="1400" dirty="0"/>
              <a:t>('Aceleración ' "$(m/s^2)$", </a:t>
            </a:r>
            <a:r>
              <a:rPr lang="es-CL" sz="1400" dirty="0" err="1"/>
              <a:t>fontsize</a:t>
            </a:r>
            <a:r>
              <a:rPr lang="es-CL" sz="1400" dirty="0"/>
              <a:t>=14)</a:t>
            </a:r>
          </a:p>
          <a:p>
            <a:pPr marL="0" indent="0">
              <a:spcBef>
                <a:spcPts val="0"/>
              </a:spcBef>
              <a:buNone/>
            </a:pPr>
            <a:r>
              <a:rPr lang="es-CL" sz="1400" dirty="0" err="1"/>
              <a:t>plt.title</a:t>
            </a:r>
            <a:r>
              <a:rPr lang="es-CL" sz="1400" dirty="0"/>
              <a:t>('Daño pista interna', </a:t>
            </a:r>
            <a:r>
              <a:rPr lang="es-CL" sz="1400" dirty="0" err="1"/>
              <a:t>fontsize</a:t>
            </a:r>
            <a:r>
              <a:rPr lang="es-CL" sz="1400" dirty="0"/>
              <a:t>=14)</a:t>
            </a:r>
          </a:p>
          <a:p>
            <a:pPr marL="0" indent="0">
              <a:spcBef>
                <a:spcPts val="0"/>
              </a:spcBef>
              <a:buNone/>
            </a:pPr>
            <a:r>
              <a:rPr lang="es-CL" sz="1400" dirty="0" err="1"/>
              <a:t>plt.xlim</a:t>
            </a:r>
            <a:r>
              <a:rPr lang="es-CL" sz="1400" dirty="0"/>
              <a:t>(0,0.01)</a:t>
            </a:r>
          </a:p>
          <a:p>
            <a:pPr marL="0" indent="0">
              <a:spcBef>
                <a:spcPts val="0"/>
              </a:spcBef>
              <a:buNone/>
            </a:pPr>
            <a:r>
              <a:rPr lang="es-CL" sz="1400" dirty="0" err="1"/>
              <a:t>plt.ylim</a:t>
            </a:r>
            <a:r>
              <a:rPr lang="es-CL" sz="1400" dirty="0"/>
              <a:t>(-4,4)</a:t>
            </a:r>
          </a:p>
          <a:p>
            <a:pPr marL="0" indent="0">
              <a:spcBef>
                <a:spcPts val="0"/>
              </a:spcBef>
              <a:buNone/>
            </a:pPr>
            <a:r>
              <a:rPr lang="es-CL" sz="1400" dirty="0" err="1"/>
              <a:t>plt.show</a:t>
            </a:r>
            <a:r>
              <a:rPr lang="es-CL" sz="1400" dirty="0"/>
              <a:t>()</a:t>
            </a:r>
          </a:p>
        </p:txBody>
      </p:sp>
      <p:sp>
        <p:nvSpPr>
          <p:cNvPr id="4" name="Marcador de número de diapositiva 3">
            <a:extLst>
              <a:ext uri="{FF2B5EF4-FFF2-40B4-BE49-F238E27FC236}">
                <a16:creationId xmlns:a16="http://schemas.microsoft.com/office/drawing/2014/main" id="{012A1886-7AFD-4379-8E7A-DC1A3F58A999}"/>
              </a:ext>
            </a:extLst>
          </p:cNvPr>
          <p:cNvSpPr>
            <a:spLocks noGrp="1"/>
          </p:cNvSpPr>
          <p:nvPr>
            <p:ph type="sldNum" sz="quarter" idx="12"/>
          </p:nvPr>
        </p:nvSpPr>
        <p:spPr/>
        <p:txBody>
          <a:bodyPr/>
          <a:lstStyle/>
          <a:p>
            <a:fld id="{ED3C9F24-97CD-894E-963C-61E4D5D33747}" type="slidenum">
              <a:rPr lang="es-ES_tradnl" smtClean="0"/>
              <a:t>43</a:t>
            </a:fld>
            <a:endParaRPr lang="es-ES_tradnl"/>
          </a:p>
        </p:txBody>
      </p:sp>
      <mc:AlternateContent xmlns:mc="http://schemas.openxmlformats.org/markup-compatibility/2006" xmlns:p14="http://schemas.microsoft.com/office/powerpoint/2010/main">
        <mc:Choice Requires="p14">
          <p:contentPart p14:bwMode="auto" r:id="rId2">
            <p14:nvContentPartPr>
              <p14:cNvPr id="5" name="Entrada de lápiz 4"/>
              <p14:cNvContentPartPr/>
              <p14:nvPr/>
            </p14:nvContentPartPr>
            <p14:xfrm>
              <a:off x="5745600" y="1663560"/>
              <a:ext cx="29880" cy="13320"/>
            </p14:xfrm>
          </p:contentPart>
        </mc:Choice>
        <mc:Fallback xmlns="">
          <p:pic>
            <p:nvPicPr>
              <p:cNvPr id="5" name="Entrada de lápiz 4"/>
              <p:cNvPicPr/>
              <p:nvPr/>
            </p:nvPicPr>
            <p:blipFill>
              <a:blip r:embed="rId3"/>
              <a:stretch>
                <a:fillRect/>
              </a:stretch>
            </p:blipFill>
            <p:spPr>
              <a:xfrm>
                <a:off x="5742000" y="1661040"/>
                <a:ext cx="36000" cy="19440"/>
              </a:xfrm>
              <a:prstGeom prst="rect">
                <a:avLst/>
              </a:prstGeom>
            </p:spPr>
          </p:pic>
        </mc:Fallback>
      </mc:AlternateContent>
    </p:spTree>
    <p:extLst>
      <p:ext uri="{BB962C8B-B14F-4D97-AF65-F5344CB8AC3E}">
        <p14:creationId xmlns:p14="http://schemas.microsoft.com/office/powerpoint/2010/main" val="34757877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FCB849-9802-43FD-99DB-AD00EC4B72FC}"/>
              </a:ext>
            </a:extLst>
          </p:cNvPr>
          <p:cNvSpPr>
            <a:spLocks noGrp="1"/>
          </p:cNvSpPr>
          <p:nvPr>
            <p:ph type="title"/>
          </p:nvPr>
        </p:nvSpPr>
        <p:spPr>
          <a:xfrm>
            <a:off x="628650" y="365127"/>
            <a:ext cx="7886700" cy="767388"/>
          </a:xfrm>
        </p:spPr>
        <p:txBody>
          <a:bodyPr/>
          <a:lstStyle/>
          <a:p>
            <a:r>
              <a:rPr lang="es-ES" dirty="0" smtClean="0"/>
              <a:t>Ejemplo 2</a:t>
            </a:r>
            <a:endParaRPr lang="es-CL" dirty="0"/>
          </a:p>
        </p:txBody>
      </p:sp>
      <p:sp>
        <p:nvSpPr>
          <p:cNvPr id="4" name="Marcador de número de diapositiva 3">
            <a:extLst>
              <a:ext uri="{FF2B5EF4-FFF2-40B4-BE49-F238E27FC236}">
                <a16:creationId xmlns:a16="http://schemas.microsoft.com/office/drawing/2014/main" id="{012A1886-7AFD-4379-8E7A-DC1A3F58A999}"/>
              </a:ext>
            </a:extLst>
          </p:cNvPr>
          <p:cNvSpPr>
            <a:spLocks noGrp="1"/>
          </p:cNvSpPr>
          <p:nvPr>
            <p:ph type="sldNum" sz="quarter" idx="12"/>
          </p:nvPr>
        </p:nvSpPr>
        <p:spPr/>
        <p:txBody>
          <a:bodyPr/>
          <a:lstStyle/>
          <a:p>
            <a:fld id="{ED3C9F24-97CD-894E-963C-61E4D5D33747}" type="slidenum">
              <a:rPr lang="es-ES_tradnl" smtClean="0"/>
              <a:t>44</a:t>
            </a:fld>
            <a:endParaRPr lang="es-ES_tradnl"/>
          </a:p>
        </p:txBody>
      </p:sp>
      <p:pic>
        <p:nvPicPr>
          <p:cNvPr id="7" name="Imagen 6">
            <a:extLst>
              <a:ext uri="{FF2B5EF4-FFF2-40B4-BE49-F238E27FC236}">
                <a16:creationId xmlns:a16="http://schemas.microsoft.com/office/drawing/2014/main" id="{EB77364B-1C83-43E5-88B7-732EFB07AA26}"/>
              </a:ext>
            </a:extLst>
          </p:cNvPr>
          <p:cNvPicPr>
            <a:picLocks noChangeAspect="1"/>
          </p:cNvPicPr>
          <p:nvPr/>
        </p:nvPicPr>
        <p:blipFill>
          <a:blip r:embed="rId2"/>
          <a:stretch>
            <a:fillRect/>
          </a:stretch>
        </p:blipFill>
        <p:spPr>
          <a:xfrm>
            <a:off x="628649" y="1132515"/>
            <a:ext cx="3633076" cy="2520000"/>
          </a:xfrm>
          <a:prstGeom prst="rect">
            <a:avLst/>
          </a:prstGeom>
        </p:spPr>
      </p:pic>
      <p:pic>
        <p:nvPicPr>
          <p:cNvPr id="8" name="Imagen 7">
            <a:extLst>
              <a:ext uri="{FF2B5EF4-FFF2-40B4-BE49-F238E27FC236}">
                <a16:creationId xmlns:a16="http://schemas.microsoft.com/office/drawing/2014/main" id="{F21D657E-7CD6-4380-AC8A-E1DB233CB046}"/>
              </a:ext>
            </a:extLst>
          </p:cNvPr>
          <p:cNvPicPr>
            <a:picLocks noChangeAspect="1"/>
          </p:cNvPicPr>
          <p:nvPr/>
        </p:nvPicPr>
        <p:blipFill>
          <a:blip r:embed="rId3"/>
          <a:stretch>
            <a:fillRect/>
          </a:stretch>
        </p:blipFill>
        <p:spPr>
          <a:xfrm>
            <a:off x="4337108" y="1132515"/>
            <a:ext cx="3633074" cy="2520000"/>
          </a:xfrm>
          <a:prstGeom prst="rect">
            <a:avLst/>
          </a:prstGeom>
        </p:spPr>
      </p:pic>
      <p:pic>
        <p:nvPicPr>
          <p:cNvPr id="9" name="Imagen 8">
            <a:extLst>
              <a:ext uri="{FF2B5EF4-FFF2-40B4-BE49-F238E27FC236}">
                <a16:creationId xmlns:a16="http://schemas.microsoft.com/office/drawing/2014/main" id="{A1BA8C62-871A-4995-AD8E-89ED395E0C0C}"/>
              </a:ext>
            </a:extLst>
          </p:cNvPr>
          <p:cNvPicPr>
            <a:picLocks noChangeAspect="1"/>
          </p:cNvPicPr>
          <p:nvPr/>
        </p:nvPicPr>
        <p:blipFill>
          <a:blip r:embed="rId4"/>
          <a:stretch>
            <a:fillRect/>
          </a:stretch>
        </p:blipFill>
        <p:spPr>
          <a:xfrm>
            <a:off x="2520570" y="3744433"/>
            <a:ext cx="3633075" cy="2520000"/>
          </a:xfrm>
          <a:prstGeom prst="rect">
            <a:avLst/>
          </a:prstGeom>
        </p:spPr>
      </p:pic>
    </p:spTree>
    <p:extLst>
      <p:ext uri="{BB962C8B-B14F-4D97-AF65-F5344CB8AC3E}">
        <p14:creationId xmlns:p14="http://schemas.microsoft.com/office/powerpoint/2010/main" val="177943127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FCB849-9802-43FD-99DB-AD00EC4B72FC}"/>
              </a:ext>
            </a:extLst>
          </p:cNvPr>
          <p:cNvSpPr>
            <a:spLocks noGrp="1"/>
          </p:cNvSpPr>
          <p:nvPr>
            <p:ph type="title"/>
          </p:nvPr>
        </p:nvSpPr>
        <p:spPr>
          <a:xfrm>
            <a:off x="628650" y="365127"/>
            <a:ext cx="7886700" cy="767388"/>
          </a:xfrm>
        </p:spPr>
        <p:txBody>
          <a:bodyPr/>
          <a:lstStyle/>
          <a:p>
            <a:r>
              <a:rPr lang="es-ES" dirty="0" smtClean="0"/>
              <a:t>Ejemplo 2</a:t>
            </a:r>
            <a:endParaRPr lang="es-CL" dirty="0"/>
          </a:p>
        </p:txBody>
      </p:sp>
      <p:sp>
        <p:nvSpPr>
          <p:cNvPr id="3" name="Marcador de contenido 2">
            <a:extLst>
              <a:ext uri="{FF2B5EF4-FFF2-40B4-BE49-F238E27FC236}">
                <a16:creationId xmlns:a16="http://schemas.microsoft.com/office/drawing/2014/main" id="{2063D074-A345-4C67-8B98-1DB91B4B4F12}"/>
              </a:ext>
            </a:extLst>
          </p:cNvPr>
          <p:cNvSpPr>
            <a:spLocks noGrp="1"/>
          </p:cNvSpPr>
          <p:nvPr>
            <p:ph sz="half" idx="1"/>
          </p:nvPr>
        </p:nvSpPr>
        <p:spPr>
          <a:xfrm>
            <a:off x="628650" y="1308683"/>
            <a:ext cx="7334250" cy="4868280"/>
          </a:xfrm>
        </p:spPr>
        <p:txBody>
          <a:bodyPr>
            <a:normAutofit/>
          </a:bodyPr>
          <a:lstStyle/>
          <a:p>
            <a:pPr marL="0" indent="0">
              <a:spcBef>
                <a:spcPts val="0"/>
              </a:spcBef>
              <a:buNone/>
            </a:pPr>
            <a:r>
              <a:rPr lang="es-CL" sz="1400" dirty="0"/>
              <a:t>#calcular </a:t>
            </a:r>
            <a:r>
              <a:rPr lang="es-CL" sz="1400" dirty="0" smtClean="0"/>
              <a:t>parámetros </a:t>
            </a:r>
            <a:r>
              <a:rPr lang="es-CL" sz="1400" dirty="0"/>
              <a:t>por tramos</a:t>
            </a:r>
          </a:p>
          <a:p>
            <a:pPr marL="0" indent="0">
              <a:spcBef>
                <a:spcPts val="0"/>
              </a:spcBef>
              <a:buNone/>
            </a:pPr>
            <a:r>
              <a:rPr lang="es-CL" sz="1400" dirty="0"/>
              <a:t>L=5000 #largo de los segmentos</a:t>
            </a:r>
          </a:p>
          <a:p>
            <a:pPr marL="0" indent="0">
              <a:spcBef>
                <a:spcPts val="0"/>
              </a:spcBef>
              <a:buNone/>
            </a:pPr>
            <a:r>
              <a:rPr lang="es-CL" sz="1400" dirty="0"/>
              <a:t>l=1000 #</a:t>
            </a:r>
            <a:r>
              <a:rPr lang="es-CL" sz="1400" dirty="0" err="1"/>
              <a:t>overlap</a:t>
            </a:r>
            <a:endParaRPr lang="es-CL" sz="1400" dirty="0"/>
          </a:p>
          <a:p>
            <a:pPr marL="0" indent="0">
              <a:spcBef>
                <a:spcPts val="0"/>
              </a:spcBef>
              <a:buNone/>
            </a:pPr>
            <a:r>
              <a:rPr lang="es-CL" sz="1400" dirty="0" err="1"/>
              <a:t>Nt</a:t>
            </a:r>
            <a:r>
              <a:rPr lang="es-CL" sz="1400" dirty="0"/>
              <a:t>=</a:t>
            </a:r>
            <a:r>
              <a:rPr lang="es-CL" sz="1400" dirty="0" err="1"/>
              <a:t>math.floor</a:t>
            </a:r>
            <a:r>
              <a:rPr lang="es-CL" sz="1400" dirty="0"/>
              <a:t>((N-l)/(L-l)) #total de tramos</a:t>
            </a:r>
          </a:p>
          <a:p>
            <a:pPr marL="0" indent="0">
              <a:spcBef>
                <a:spcPts val="0"/>
              </a:spcBef>
              <a:buNone/>
            </a:pPr>
            <a:endParaRPr lang="es-CL" sz="1400" dirty="0"/>
          </a:p>
          <a:p>
            <a:pPr marL="0" indent="0">
              <a:spcBef>
                <a:spcPts val="0"/>
              </a:spcBef>
              <a:buNone/>
            </a:pPr>
            <a:endParaRPr lang="es-CL" sz="1400" dirty="0"/>
          </a:p>
          <a:p>
            <a:pPr marL="0" indent="0">
              <a:spcBef>
                <a:spcPts val="0"/>
              </a:spcBef>
              <a:buNone/>
            </a:pPr>
            <a:r>
              <a:rPr lang="es-CL" sz="1400" dirty="0"/>
              <a:t>#inicializar matrices con </a:t>
            </a:r>
            <a:r>
              <a:rPr lang="es-CL" sz="1400" dirty="0" err="1"/>
              <a:t>parametros</a:t>
            </a:r>
            <a:endParaRPr lang="es-CL" sz="1400" dirty="0"/>
          </a:p>
          <a:p>
            <a:pPr marL="0" indent="0">
              <a:spcBef>
                <a:spcPts val="0"/>
              </a:spcBef>
              <a:buNone/>
            </a:pPr>
            <a:r>
              <a:rPr lang="es-CL" sz="1400" dirty="0" err="1"/>
              <a:t>Pn</a:t>
            </a:r>
            <a:r>
              <a:rPr lang="es-CL" sz="1400" dirty="0"/>
              <a:t>=</a:t>
            </a:r>
            <a:r>
              <a:rPr lang="es-CL" sz="1400" dirty="0" err="1"/>
              <a:t>np.zeros</a:t>
            </a:r>
            <a:r>
              <a:rPr lang="es-CL" sz="1400" dirty="0"/>
              <a:t>((Nt,8))</a:t>
            </a:r>
          </a:p>
          <a:p>
            <a:pPr marL="0" indent="0">
              <a:spcBef>
                <a:spcPts val="0"/>
              </a:spcBef>
              <a:buNone/>
            </a:pPr>
            <a:r>
              <a:rPr lang="es-CL" sz="1400" dirty="0"/>
              <a:t>Po=</a:t>
            </a:r>
            <a:r>
              <a:rPr lang="es-CL" sz="1400" dirty="0" err="1"/>
              <a:t>np.zeros</a:t>
            </a:r>
            <a:r>
              <a:rPr lang="es-CL" sz="1400" dirty="0"/>
              <a:t>((Nt,8))</a:t>
            </a:r>
          </a:p>
          <a:p>
            <a:pPr marL="0" indent="0">
              <a:spcBef>
                <a:spcPts val="0"/>
              </a:spcBef>
              <a:buNone/>
            </a:pPr>
            <a:r>
              <a:rPr lang="es-CL" sz="1400" dirty="0"/>
              <a:t>Pi=</a:t>
            </a:r>
            <a:r>
              <a:rPr lang="es-CL" sz="1400" dirty="0" err="1"/>
              <a:t>np.zeros</a:t>
            </a:r>
            <a:r>
              <a:rPr lang="es-CL" sz="1400" dirty="0"/>
              <a:t>((Nt,8))</a:t>
            </a:r>
          </a:p>
          <a:p>
            <a:pPr marL="0" indent="0">
              <a:spcBef>
                <a:spcPts val="0"/>
              </a:spcBef>
              <a:buNone/>
            </a:pPr>
            <a:endParaRPr lang="es-CL" dirty="0"/>
          </a:p>
          <a:p>
            <a:pPr marL="0" indent="0">
              <a:spcBef>
                <a:spcPts val="0"/>
              </a:spcBef>
              <a:buNone/>
            </a:pPr>
            <a:endParaRPr lang="es-CL" dirty="0"/>
          </a:p>
        </p:txBody>
      </p:sp>
      <p:sp>
        <p:nvSpPr>
          <p:cNvPr id="4" name="Marcador de número de diapositiva 3">
            <a:extLst>
              <a:ext uri="{FF2B5EF4-FFF2-40B4-BE49-F238E27FC236}">
                <a16:creationId xmlns:a16="http://schemas.microsoft.com/office/drawing/2014/main" id="{012A1886-7AFD-4379-8E7A-DC1A3F58A999}"/>
              </a:ext>
            </a:extLst>
          </p:cNvPr>
          <p:cNvSpPr>
            <a:spLocks noGrp="1"/>
          </p:cNvSpPr>
          <p:nvPr>
            <p:ph type="sldNum" sz="quarter" idx="12"/>
          </p:nvPr>
        </p:nvSpPr>
        <p:spPr/>
        <p:txBody>
          <a:bodyPr/>
          <a:lstStyle/>
          <a:p>
            <a:fld id="{ED3C9F24-97CD-894E-963C-61E4D5D33747}" type="slidenum">
              <a:rPr lang="es-ES_tradnl" smtClean="0"/>
              <a:t>45</a:t>
            </a:fld>
            <a:endParaRPr lang="es-ES_tradnl"/>
          </a:p>
        </p:txBody>
      </p:sp>
    </p:spTree>
    <p:extLst>
      <p:ext uri="{BB962C8B-B14F-4D97-AF65-F5344CB8AC3E}">
        <p14:creationId xmlns:p14="http://schemas.microsoft.com/office/powerpoint/2010/main" val="188957030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FCB849-9802-43FD-99DB-AD00EC4B72FC}"/>
              </a:ext>
            </a:extLst>
          </p:cNvPr>
          <p:cNvSpPr>
            <a:spLocks noGrp="1"/>
          </p:cNvSpPr>
          <p:nvPr>
            <p:ph type="title"/>
          </p:nvPr>
        </p:nvSpPr>
        <p:spPr>
          <a:xfrm>
            <a:off x="628650" y="365127"/>
            <a:ext cx="7886700" cy="767388"/>
          </a:xfrm>
        </p:spPr>
        <p:txBody>
          <a:bodyPr/>
          <a:lstStyle/>
          <a:p>
            <a:r>
              <a:rPr lang="es-ES" dirty="0" smtClean="0"/>
              <a:t>Ejemplo 2</a:t>
            </a:r>
            <a:endParaRPr lang="es-CL" dirty="0"/>
          </a:p>
        </p:txBody>
      </p:sp>
      <p:sp>
        <p:nvSpPr>
          <p:cNvPr id="3" name="Marcador de contenido 2">
            <a:extLst>
              <a:ext uri="{FF2B5EF4-FFF2-40B4-BE49-F238E27FC236}">
                <a16:creationId xmlns:a16="http://schemas.microsoft.com/office/drawing/2014/main" id="{2063D074-A345-4C67-8B98-1DB91B4B4F12}"/>
              </a:ext>
            </a:extLst>
          </p:cNvPr>
          <p:cNvSpPr>
            <a:spLocks noGrp="1"/>
          </p:cNvSpPr>
          <p:nvPr>
            <p:ph sz="half" idx="1"/>
          </p:nvPr>
        </p:nvSpPr>
        <p:spPr>
          <a:xfrm>
            <a:off x="628650" y="1132515"/>
            <a:ext cx="7334250" cy="5360358"/>
          </a:xfrm>
        </p:spPr>
        <p:txBody>
          <a:bodyPr>
            <a:normAutofit fontScale="70000" lnSpcReduction="20000"/>
          </a:bodyPr>
          <a:lstStyle/>
          <a:p>
            <a:pPr marL="0" indent="0">
              <a:spcBef>
                <a:spcPts val="0"/>
              </a:spcBef>
              <a:buNone/>
            </a:pPr>
            <a:r>
              <a:rPr lang="es-CL" dirty="0"/>
              <a:t>for i in </a:t>
            </a:r>
            <a:r>
              <a:rPr lang="es-CL" dirty="0" err="1"/>
              <a:t>range</a:t>
            </a:r>
            <a:r>
              <a:rPr lang="es-CL" dirty="0"/>
              <a:t>(1,Nt+1):</a:t>
            </a:r>
          </a:p>
          <a:p>
            <a:pPr marL="0" indent="0">
              <a:spcBef>
                <a:spcPts val="0"/>
              </a:spcBef>
              <a:buNone/>
            </a:pPr>
            <a:r>
              <a:rPr lang="es-CL" dirty="0"/>
              <a:t>    inicio=(i-1)*L-(i-1)*l+1</a:t>
            </a:r>
          </a:p>
          <a:p>
            <a:pPr marL="0" indent="0">
              <a:spcBef>
                <a:spcPts val="0"/>
              </a:spcBef>
              <a:buNone/>
            </a:pPr>
            <a:r>
              <a:rPr lang="es-CL" dirty="0"/>
              <a:t>    fin=i*L-(i-1)*l</a:t>
            </a:r>
          </a:p>
          <a:p>
            <a:pPr marL="0" indent="0">
              <a:spcBef>
                <a:spcPts val="0"/>
              </a:spcBef>
              <a:buNone/>
            </a:pPr>
            <a:endParaRPr lang="es-CL" dirty="0"/>
          </a:p>
          <a:p>
            <a:pPr marL="0" indent="0">
              <a:spcBef>
                <a:spcPts val="0"/>
              </a:spcBef>
              <a:buNone/>
            </a:pPr>
            <a:r>
              <a:rPr lang="es-CL" dirty="0"/>
              <a:t>    </a:t>
            </a:r>
            <a:r>
              <a:rPr lang="es-CL" dirty="0" err="1"/>
              <a:t>Pn</a:t>
            </a:r>
            <a:r>
              <a:rPr lang="es-CL" dirty="0"/>
              <a:t>[i-1,0]=</a:t>
            </a:r>
            <a:r>
              <a:rPr lang="es-CL" dirty="0" err="1" smtClean="0"/>
              <a:t>sqrt</a:t>
            </a:r>
            <a:r>
              <a:rPr lang="es-CL" dirty="0" smtClean="0"/>
              <a:t>(mean(</a:t>
            </a:r>
            <a:r>
              <a:rPr lang="es-CL" dirty="0" err="1" smtClean="0"/>
              <a:t>square</a:t>
            </a:r>
            <a:r>
              <a:rPr lang="es-CL" dirty="0" smtClean="0"/>
              <a:t>(Normal[</a:t>
            </a:r>
            <a:r>
              <a:rPr lang="es-CL" dirty="0" err="1" smtClean="0"/>
              <a:t>inicio:fin</a:t>
            </a:r>
            <a:r>
              <a:rPr lang="es-CL" dirty="0" smtClean="0"/>
              <a:t>]))) </a:t>
            </a:r>
            <a:r>
              <a:rPr lang="es-CL" dirty="0"/>
              <a:t>#RMS</a:t>
            </a:r>
          </a:p>
          <a:p>
            <a:pPr marL="0" indent="0">
              <a:spcBef>
                <a:spcPts val="0"/>
              </a:spcBef>
              <a:buNone/>
            </a:pPr>
            <a:r>
              <a:rPr lang="es-CL" dirty="0"/>
              <a:t>    </a:t>
            </a:r>
            <a:r>
              <a:rPr lang="es-CL" dirty="0" err="1"/>
              <a:t>Pn</a:t>
            </a:r>
            <a:r>
              <a:rPr lang="es-CL" dirty="0"/>
              <a:t>[i-1,1]=</a:t>
            </a:r>
            <a:r>
              <a:rPr lang="es-CL" dirty="0" err="1"/>
              <a:t>np.amax</a:t>
            </a:r>
            <a:r>
              <a:rPr lang="es-CL" dirty="0"/>
              <a:t>(Normal[</a:t>
            </a:r>
            <a:r>
              <a:rPr lang="es-CL" dirty="0" err="1"/>
              <a:t>inicio:fin</a:t>
            </a:r>
            <a:r>
              <a:rPr lang="es-CL" dirty="0"/>
              <a:t>]) #</a:t>
            </a:r>
            <a:r>
              <a:rPr lang="es-CL" dirty="0" err="1" smtClean="0"/>
              <a:t>Peak</a:t>
            </a:r>
            <a:endParaRPr lang="es-CL" dirty="0"/>
          </a:p>
          <a:p>
            <a:pPr marL="0" indent="0">
              <a:spcBef>
                <a:spcPts val="0"/>
              </a:spcBef>
              <a:buNone/>
            </a:pPr>
            <a:r>
              <a:rPr lang="es-CL" dirty="0"/>
              <a:t>    </a:t>
            </a:r>
            <a:r>
              <a:rPr lang="es-CL" dirty="0" err="1"/>
              <a:t>Pn</a:t>
            </a:r>
            <a:r>
              <a:rPr lang="es-CL" dirty="0"/>
              <a:t>[i-1,2]=</a:t>
            </a:r>
            <a:r>
              <a:rPr lang="es-CL" dirty="0" err="1"/>
              <a:t>np.amax</a:t>
            </a:r>
            <a:r>
              <a:rPr lang="es-CL" dirty="0"/>
              <a:t>(Normal[</a:t>
            </a:r>
            <a:r>
              <a:rPr lang="es-CL" dirty="0" err="1"/>
              <a:t>inicio:fin</a:t>
            </a:r>
            <a:r>
              <a:rPr lang="es-CL" dirty="0"/>
              <a:t>])-</a:t>
            </a:r>
            <a:r>
              <a:rPr lang="es-CL" dirty="0" err="1"/>
              <a:t>np.amin</a:t>
            </a:r>
            <a:r>
              <a:rPr lang="es-CL" dirty="0"/>
              <a:t>(Normal[</a:t>
            </a:r>
            <a:r>
              <a:rPr lang="es-CL" dirty="0" err="1"/>
              <a:t>inicio:fin</a:t>
            </a:r>
            <a:r>
              <a:rPr lang="es-CL" dirty="0"/>
              <a:t>]) #</a:t>
            </a:r>
            <a:r>
              <a:rPr lang="es-CL" dirty="0" err="1"/>
              <a:t>peak-peak</a:t>
            </a:r>
            <a:endParaRPr lang="es-CL" dirty="0"/>
          </a:p>
          <a:p>
            <a:pPr marL="0" indent="0">
              <a:spcBef>
                <a:spcPts val="0"/>
              </a:spcBef>
              <a:buNone/>
            </a:pPr>
            <a:r>
              <a:rPr lang="es-CL" dirty="0"/>
              <a:t>    </a:t>
            </a:r>
            <a:r>
              <a:rPr lang="es-CL" dirty="0" err="1"/>
              <a:t>Pn</a:t>
            </a:r>
            <a:r>
              <a:rPr lang="es-CL" dirty="0"/>
              <a:t>[i-1,3]=</a:t>
            </a:r>
            <a:r>
              <a:rPr lang="es-CL" dirty="0" err="1"/>
              <a:t>Pn</a:t>
            </a:r>
            <a:r>
              <a:rPr lang="es-CL" dirty="0"/>
              <a:t>[i-1,1]/</a:t>
            </a:r>
            <a:r>
              <a:rPr lang="es-CL" dirty="0" err="1"/>
              <a:t>Pn</a:t>
            </a:r>
            <a:r>
              <a:rPr lang="es-CL" dirty="0"/>
              <a:t>[i-1,0] #</a:t>
            </a:r>
            <a:r>
              <a:rPr lang="es-CL" dirty="0" err="1"/>
              <a:t>crest</a:t>
            </a:r>
            <a:endParaRPr lang="es-CL" dirty="0"/>
          </a:p>
          <a:p>
            <a:pPr marL="0" indent="0">
              <a:spcBef>
                <a:spcPts val="0"/>
              </a:spcBef>
              <a:buNone/>
            </a:pPr>
            <a:r>
              <a:rPr lang="es-CL" dirty="0"/>
              <a:t>    </a:t>
            </a:r>
            <a:r>
              <a:rPr lang="es-CL" dirty="0" err="1"/>
              <a:t>Pn</a:t>
            </a:r>
            <a:r>
              <a:rPr lang="es-CL" dirty="0"/>
              <a:t>[i-1,4]=</a:t>
            </a:r>
            <a:r>
              <a:rPr lang="es-CL" dirty="0" err="1"/>
              <a:t>np.mean</a:t>
            </a:r>
            <a:r>
              <a:rPr lang="es-CL" dirty="0"/>
              <a:t>(Normal[</a:t>
            </a:r>
            <a:r>
              <a:rPr lang="es-CL" dirty="0" err="1"/>
              <a:t>inicio:fin</a:t>
            </a:r>
            <a:r>
              <a:rPr lang="es-CL" dirty="0"/>
              <a:t>]) #Media</a:t>
            </a:r>
          </a:p>
          <a:p>
            <a:pPr marL="0" indent="0">
              <a:spcBef>
                <a:spcPts val="0"/>
              </a:spcBef>
              <a:buNone/>
            </a:pPr>
            <a:r>
              <a:rPr lang="es-CL" dirty="0"/>
              <a:t>    </a:t>
            </a:r>
            <a:r>
              <a:rPr lang="es-CL" dirty="0" err="1"/>
              <a:t>Pn</a:t>
            </a:r>
            <a:r>
              <a:rPr lang="es-CL" dirty="0"/>
              <a:t>[i-1,5]=</a:t>
            </a:r>
            <a:r>
              <a:rPr lang="es-CL" dirty="0" err="1"/>
              <a:t>np.var</a:t>
            </a:r>
            <a:r>
              <a:rPr lang="es-CL" dirty="0"/>
              <a:t>(Normal[</a:t>
            </a:r>
            <a:r>
              <a:rPr lang="es-CL" dirty="0" err="1"/>
              <a:t>inicio:fin</a:t>
            </a:r>
            <a:r>
              <a:rPr lang="es-CL" dirty="0"/>
              <a:t>]) #</a:t>
            </a:r>
            <a:r>
              <a:rPr lang="es-CL" dirty="0" err="1"/>
              <a:t>var</a:t>
            </a:r>
            <a:endParaRPr lang="es-CL" dirty="0"/>
          </a:p>
          <a:p>
            <a:pPr marL="0" indent="0">
              <a:spcBef>
                <a:spcPts val="0"/>
              </a:spcBef>
              <a:buNone/>
            </a:pPr>
            <a:r>
              <a:rPr lang="es-CL" dirty="0"/>
              <a:t>    </a:t>
            </a:r>
            <a:r>
              <a:rPr lang="es-CL" dirty="0" err="1"/>
              <a:t>Pn</a:t>
            </a:r>
            <a:r>
              <a:rPr lang="es-CL" dirty="0"/>
              <a:t>[i-1,6]=</a:t>
            </a:r>
            <a:r>
              <a:rPr lang="es-CL" dirty="0" err="1"/>
              <a:t>skew</a:t>
            </a:r>
            <a:r>
              <a:rPr lang="es-CL" dirty="0"/>
              <a:t>(Normal[</a:t>
            </a:r>
            <a:r>
              <a:rPr lang="es-CL" dirty="0" err="1"/>
              <a:t>inicio:fin</a:t>
            </a:r>
            <a:r>
              <a:rPr lang="es-CL" dirty="0" smtClean="0"/>
              <a:t>]) </a:t>
            </a:r>
            <a:r>
              <a:rPr lang="es-CL" dirty="0"/>
              <a:t>#</a:t>
            </a:r>
            <a:r>
              <a:rPr lang="es-CL" dirty="0" err="1"/>
              <a:t>asimetria</a:t>
            </a:r>
            <a:endParaRPr lang="es-CL" dirty="0"/>
          </a:p>
          <a:p>
            <a:pPr marL="0" indent="0">
              <a:spcBef>
                <a:spcPts val="0"/>
              </a:spcBef>
              <a:buNone/>
            </a:pPr>
            <a:r>
              <a:rPr lang="es-CL" dirty="0"/>
              <a:t>    </a:t>
            </a:r>
            <a:r>
              <a:rPr lang="es-CL" dirty="0" err="1"/>
              <a:t>Pn</a:t>
            </a:r>
            <a:r>
              <a:rPr lang="es-CL" dirty="0"/>
              <a:t>[i-1,7]=</a:t>
            </a:r>
            <a:r>
              <a:rPr lang="es-CL" dirty="0" err="1"/>
              <a:t>kurtosis</a:t>
            </a:r>
            <a:r>
              <a:rPr lang="es-CL" dirty="0"/>
              <a:t>(Normal[</a:t>
            </a:r>
            <a:r>
              <a:rPr lang="es-CL" dirty="0" err="1"/>
              <a:t>inicio:fin</a:t>
            </a:r>
            <a:r>
              <a:rPr lang="es-CL" dirty="0" smtClean="0"/>
              <a:t>]) </a:t>
            </a:r>
            <a:r>
              <a:rPr lang="es-CL" dirty="0"/>
              <a:t>#curtosis</a:t>
            </a:r>
          </a:p>
          <a:p>
            <a:pPr marL="0" indent="0">
              <a:spcBef>
                <a:spcPts val="0"/>
              </a:spcBef>
              <a:buNone/>
            </a:pPr>
            <a:r>
              <a:rPr lang="es-CL" dirty="0"/>
              <a:t>    </a:t>
            </a:r>
          </a:p>
          <a:p>
            <a:pPr marL="0" indent="0">
              <a:spcBef>
                <a:spcPts val="0"/>
              </a:spcBef>
              <a:buNone/>
            </a:pPr>
            <a:r>
              <a:rPr lang="es-CL" dirty="0"/>
              <a:t>    Po[i-1,0]=</a:t>
            </a:r>
            <a:r>
              <a:rPr lang="es-CL" dirty="0" err="1"/>
              <a:t>sqrt</a:t>
            </a:r>
            <a:r>
              <a:rPr lang="es-CL" dirty="0"/>
              <a:t>(mean(</a:t>
            </a:r>
            <a:r>
              <a:rPr lang="es-CL" dirty="0" err="1"/>
              <a:t>square</a:t>
            </a:r>
            <a:r>
              <a:rPr lang="es-CL" dirty="0"/>
              <a:t>(</a:t>
            </a:r>
            <a:r>
              <a:rPr lang="es-CL" dirty="0" err="1"/>
              <a:t>Outer</a:t>
            </a:r>
            <a:r>
              <a:rPr lang="es-CL" dirty="0"/>
              <a:t>[</a:t>
            </a:r>
            <a:r>
              <a:rPr lang="es-CL" dirty="0" err="1"/>
              <a:t>inicio:fin</a:t>
            </a:r>
            <a:r>
              <a:rPr lang="es-CL" dirty="0"/>
              <a:t>]))) #RMS</a:t>
            </a:r>
          </a:p>
          <a:p>
            <a:pPr marL="0" indent="0">
              <a:spcBef>
                <a:spcPts val="0"/>
              </a:spcBef>
              <a:buNone/>
            </a:pPr>
            <a:r>
              <a:rPr lang="es-CL" dirty="0"/>
              <a:t>    Po[i-1,1]=</a:t>
            </a:r>
            <a:r>
              <a:rPr lang="es-CL" dirty="0" err="1"/>
              <a:t>np.amax</a:t>
            </a:r>
            <a:r>
              <a:rPr lang="es-CL" dirty="0"/>
              <a:t>(</a:t>
            </a:r>
            <a:r>
              <a:rPr lang="es-CL" dirty="0" err="1"/>
              <a:t>Outer</a:t>
            </a:r>
            <a:r>
              <a:rPr lang="es-CL" dirty="0"/>
              <a:t>[</a:t>
            </a:r>
            <a:r>
              <a:rPr lang="es-CL" dirty="0" err="1"/>
              <a:t>inicio:fin</a:t>
            </a:r>
            <a:r>
              <a:rPr lang="es-CL" dirty="0"/>
              <a:t>]) #</a:t>
            </a:r>
            <a:r>
              <a:rPr lang="es-CL" dirty="0" err="1"/>
              <a:t>Peak</a:t>
            </a:r>
            <a:endParaRPr lang="es-CL" dirty="0"/>
          </a:p>
          <a:p>
            <a:pPr marL="0" indent="0">
              <a:spcBef>
                <a:spcPts val="0"/>
              </a:spcBef>
              <a:buNone/>
            </a:pPr>
            <a:r>
              <a:rPr lang="es-CL" dirty="0"/>
              <a:t>    Po[i-1,2]=</a:t>
            </a:r>
            <a:r>
              <a:rPr lang="es-CL" dirty="0" err="1"/>
              <a:t>np.amax</a:t>
            </a:r>
            <a:r>
              <a:rPr lang="es-CL" dirty="0"/>
              <a:t>(</a:t>
            </a:r>
            <a:r>
              <a:rPr lang="es-CL" dirty="0" err="1"/>
              <a:t>Outer</a:t>
            </a:r>
            <a:r>
              <a:rPr lang="es-CL" dirty="0"/>
              <a:t>[</a:t>
            </a:r>
            <a:r>
              <a:rPr lang="es-CL" dirty="0" err="1"/>
              <a:t>inicio:fin</a:t>
            </a:r>
            <a:r>
              <a:rPr lang="es-CL" dirty="0"/>
              <a:t>])-</a:t>
            </a:r>
            <a:r>
              <a:rPr lang="es-CL" dirty="0" err="1"/>
              <a:t>np.amin</a:t>
            </a:r>
            <a:r>
              <a:rPr lang="es-CL" dirty="0"/>
              <a:t>(</a:t>
            </a:r>
            <a:r>
              <a:rPr lang="es-CL" dirty="0" err="1"/>
              <a:t>Outer</a:t>
            </a:r>
            <a:r>
              <a:rPr lang="es-CL" dirty="0"/>
              <a:t>[</a:t>
            </a:r>
            <a:r>
              <a:rPr lang="es-CL" dirty="0" err="1"/>
              <a:t>inicio:fin</a:t>
            </a:r>
            <a:r>
              <a:rPr lang="es-CL" dirty="0"/>
              <a:t>]) #</a:t>
            </a:r>
            <a:r>
              <a:rPr lang="es-CL" dirty="0" err="1"/>
              <a:t>peak-peak</a:t>
            </a:r>
            <a:endParaRPr lang="es-CL" dirty="0"/>
          </a:p>
          <a:p>
            <a:pPr marL="0" indent="0">
              <a:spcBef>
                <a:spcPts val="0"/>
              </a:spcBef>
              <a:buNone/>
            </a:pPr>
            <a:r>
              <a:rPr lang="es-CL" dirty="0"/>
              <a:t>    Po[i-1,3]=Po[i-1,1]/Po[i-1,0] #</a:t>
            </a:r>
            <a:r>
              <a:rPr lang="es-CL" dirty="0" err="1"/>
              <a:t>crest</a:t>
            </a:r>
            <a:endParaRPr lang="es-CL" dirty="0"/>
          </a:p>
          <a:p>
            <a:pPr marL="0" indent="0">
              <a:spcBef>
                <a:spcPts val="0"/>
              </a:spcBef>
              <a:buNone/>
            </a:pPr>
            <a:r>
              <a:rPr lang="es-CL" dirty="0"/>
              <a:t>    Po[i-1,4]=</a:t>
            </a:r>
            <a:r>
              <a:rPr lang="es-CL" dirty="0" err="1"/>
              <a:t>np.mean</a:t>
            </a:r>
            <a:r>
              <a:rPr lang="es-CL" dirty="0"/>
              <a:t>(</a:t>
            </a:r>
            <a:r>
              <a:rPr lang="es-CL" dirty="0" err="1"/>
              <a:t>Outer</a:t>
            </a:r>
            <a:r>
              <a:rPr lang="es-CL" dirty="0"/>
              <a:t>[</a:t>
            </a:r>
            <a:r>
              <a:rPr lang="es-CL" dirty="0" err="1"/>
              <a:t>inicio:fin</a:t>
            </a:r>
            <a:r>
              <a:rPr lang="es-CL" dirty="0"/>
              <a:t>]) #Media</a:t>
            </a:r>
          </a:p>
          <a:p>
            <a:pPr marL="0" indent="0">
              <a:spcBef>
                <a:spcPts val="0"/>
              </a:spcBef>
              <a:buNone/>
            </a:pPr>
            <a:r>
              <a:rPr lang="es-CL" dirty="0"/>
              <a:t>    Po[i-1,5]=</a:t>
            </a:r>
            <a:r>
              <a:rPr lang="es-CL" dirty="0" err="1"/>
              <a:t>np.var</a:t>
            </a:r>
            <a:r>
              <a:rPr lang="es-CL" dirty="0"/>
              <a:t>(</a:t>
            </a:r>
            <a:r>
              <a:rPr lang="es-CL" dirty="0" err="1"/>
              <a:t>Outer</a:t>
            </a:r>
            <a:r>
              <a:rPr lang="es-CL" dirty="0"/>
              <a:t>[</a:t>
            </a:r>
            <a:r>
              <a:rPr lang="es-CL" dirty="0" err="1"/>
              <a:t>inicio:fin</a:t>
            </a:r>
            <a:r>
              <a:rPr lang="es-CL" dirty="0"/>
              <a:t>]) #</a:t>
            </a:r>
            <a:r>
              <a:rPr lang="es-CL" dirty="0" err="1"/>
              <a:t>var</a:t>
            </a:r>
            <a:endParaRPr lang="es-CL" dirty="0"/>
          </a:p>
          <a:p>
            <a:pPr marL="0" indent="0">
              <a:spcBef>
                <a:spcPts val="0"/>
              </a:spcBef>
              <a:buNone/>
            </a:pPr>
            <a:r>
              <a:rPr lang="es-CL" dirty="0"/>
              <a:t>    Po[i-1,6]=</a:t>
            </a:r>
            <a:r>
              <a:rPr lang="es-CL" dirty="0" err="1"/>
              <a:t>skew</a:t>
            </a:r>
            <a:r>
              <a:rPr lang="es-CL" dirty="0"/>
              <a:t>(</a:t>
            </a:r>
            <a:r>
              <a:rPr lang="es-CL" dirty="0" err="1"/>
              <a:t>Outer</a:t>
            </a:r>
            <a:r>
              <a:rPr lang="es-CL" dirty="0"/>
              <a:t>[</a:t>
            </a:r>
            <a:r>
              <a:rPr lang="es-CL" dirty="0" err="1"/>
              <a:t>inicio:fin</a:t>
            </a:r>
            <a:r>
              <a:rPr lang="es-CL" dirty="0" smtClean="0"/>
              <a:t>]) </a:t>
            </a:r>
            <a:r>
              <a:rPr lang="es-CL" dirty="0"/>
              <a:t>#</a:t>
            </a:r>
            <a:r>
              <a:rPr lang="es-CL" dirty="0" err="1"/>
              <a:t>asimetria</a:t>
            </a:r>
            <a:endParaRPr lang="es-CL" dirty="0"/>
          </a:p>
          <a:p>
            <a:pPr marL="0" indent="0">
              <a:spcBef>
                <a:spcPts val="0"/>
              </a:spcBef>
              <a:buNone/>
            </a:pPr>
            <a:r>
              <a:rPr lang="es-CL" dirty="0"/>
              <a:t>    Po[i-1,7]=</a:t>
            </a:r>
            <a:r>
              <a:rPr lang="es-CL" dirty="0" err="1"/>
              <a:t>kurtosis</a:t>
            </a:r>
            <a:r>
              <a:rPr lang="es-CL" dirty="0"/>
              <a:t>(</a:t>
            </a:r>
            <a:r>
              <a:rPr lang="es-CL" dirty="0" err="1"/>
              <a:t>Outer</a:t>
            </a:r>
            <a:r>
              <a:rPr lang="es-CL" dirty="0"/>
              <a:t>[</a:t>
            </a:r>
            <a:r>
              <a:rPr lang="es-CL" dirty="0" err="1"/>
              <a:t>inicio:fin</a:t>
            </a:r>
            <a:r>
              <a:rPr lang="es-CL" dirty="0" smtClean="0"/>
              <a:t>]) </a:t>
            </a:r>
            <a:r>
              <a:rPr lang="es-CL" dirty="0"/>
              <a:t>#curtosis</a:t>
            </a:r>
          </a:p>
          <a:p>
            <a:pPr marL="0" indent="0">
              <a:spcBef>
                <a:spcPts val="0"/>
              </a:spcBef>
              <a:buNone/>
            </a:pPr>
            <a:r>
              <a:rPr lang="es-CL" dirty="0"/>
              <a:t>    </a:t>
            </a:r>
          </a:p>
          <a:p>
            <a:pPr marL="0" indent="0">
              <a:spcBef>
                <a:spcPts val="0"/>
              </a:spcBef>
              <a:buNone/>
            </a:pPr>
            <a:r>
              <a:rPr lang="es-CL" dirty="0"/>
              <a:t>    Pi[i-1,0]=</a:t>
            </a:r>
            <a:r>
              <a:rPr lang="es-CL" dirty="0" err="1"/>
              <a:t>sqrt</a:t>
            </a:r>
            <a:r>
              <a:rPr lang="es-CL" dirty="0"/>
              <a:t>(mean(</a:t>
            </a:r>
            <a:r>
              <a:rPr lang="es-CL" dirty="0" err="1"/>
              <a:t>square</a:t>
            </a:r>
            <a:r>
              <a:rPr lang="es-CL" dirty="0"/>
              <a:t>(</a:t>
            </a:r>
            <a:r>
              <a:rPr lang="es-CL" dirty="0" err="1"/>
              <a:t>Inner</a:t>
            </a:r>
            <a:r>
              <a:rPr lang="es-CL" dirty="0"/>
              <a:t>[</a:t>
            </a:r>
            <a:r>
              <a:rPr lang="es-CL" dirty="0" err="1"/>
              <a:t>inicio:fin</a:t>
            </a:r>
            <a:r>
              <a:rPr lang="es-CL" dirty="0"/>
              <a:t>]))) #RMS</a:t>
            </a:r>
          </a:p>
          <a:p>
            <a:pPr marL="0" indent="0">
              <a:spcBef>
                <a:spcPts val="0"/>
              </a:spcBef>
              <a:buNone/>
            </a:pPr>
            <a:r>
              <a:rPr lang="es-CL" dirty="0"/>
              <a:t>    Pi[i-1,1]=</a:t>
            </a:r>
            <a:r>
              <a:rPr lang="es-CL" dirty="0" err="1"/>
              <a:t>np.amax</a:t>
            </a:r>
            <a:r>
              <a:rPr lang="es-CL" dirty="0"/>
              <a:t>(</a:t>
            </a:r>
            <a:r>
              <a:rPr lang="es-CL" dirty="0" err="1"/>
              <a:t>Inner</a:t>
            </a:r>
            <a:r>
              <a:rPr lang="es-CL" dirty="0"/>
              <a:t>[</a:t>
            </a:r>
            <a:r>
              <a:rPr lang="es-CL" dirty="0" err="1"/>
              <a:t>inicio:fin</a:t>
            </a:r>
            <a:r>
              <a:rPr lang="es-CL" dirty="0"/>
              <a:t>]) #</a:t>
            </a:r>
            <a:r>
              <a:rPr lang="es-CL" dirty="0" err="1"/>
              <a:t>Peak</a:t>
            </a:r>
            <a:endParaRPr lang="es-CL" dirty="0"/>
          </a:p>
          <a:p>
            <a:pPr marL="0" indent="0">
              <a:spcBef>
                <a:spcPts val="0"/>
              </a:spcBef>
              <a:buNone/>
            </a:pPr>
            <a:r>
              <a:rPr lang="es-CL" dirty="0"/>
              <a:t>    Pi[i-1,2]=</a:t>
            </a:r>
            <a:r>
              <a:rPr lang="es-CL" dirty="0" err="1"/>
              <a:t>np.amax</a:t>
            </a:r>
            <a:r>
              <a:rPr lang="es-CL" dirty="0"/>
              <a:t>(</a:t>
            </a:r>
            <a:r>
              <a:rPr lang="es-CL" dirty="0" err="1"/>
              <a:t>Inner</a:t>
            </a:r>
            <a:r>
              <a:rPr lang="es-CL" dirty="0"/>
              <a:t>[</a:t>
            </a:r>
            <a:r>
              <a:rPr lang="es-CL" dirty="0" err="1"/>
              <a:t>inicio:fin</a:t>
            </a:r>
            <a:r>
              <a:rPr lang="es-CL" dirty="0"/>
              <a:t>])-</a:t>
            </a:r>
            <a:r>
              <a:rPr lang="es-CL" dirty="0" err="1"/>
              <a:t>np.amin</a:t>
            </a:r>
            <a:r>
              <a:rPr lang="es-CL" dirty="0"/>
              <a:t>(</a:t>
            </a:r>
            <a:r>
              <a:rPr lang="es-CL" dirty="0" err="1"/>
              <a:t>Inner</a:t>
            </a:r>
            <a:r>
              <a:rPr lang="es-CL" dirty="0"/>
              <a:t>[</a:t>
            </a:r>
            <a:r>
              <a:rPr lang="es-CL" dirty="0" err="1"/>
              <a:t>inicio:fin</a:t>
            </a:r>
            <a:r>
              <a:rPr lang="es-CL" dirty="0"/>
              <a:t>]) #</a:t>
            </a:r>
            <a:r>
              <a:rPr lang="es-CL" dirty="0" err="1"/>
              <a:t>peak-peak</a:t>
            </a:r>
            <a:endParaRPr lang="es-CL" dirty="0"/>
          </a:p>
          <a:p>
            <a:pPr marL="0" indent="0">
              <a:spcBef>
                <a:spcPts val="0"/>
              </a:spcBef>
              <a:buNone/>
            </a:pPr>
            <a:r>
              <a:rPr lang="es-CL" dirty="0"/>
              <a:t>    Pi[i-1,3]=Pi[i-1,1]/Pi[i-1,0] #</a:t>
            </a:r>
            <a:r>
              <a:rPr lang="es-CL" dirty="0" err="1"/>
              <a:t>crest</a:t>
            </a:r>
            <a:endParaRPr lang="es-CL" dirty="0"/>
          </a:p>
          <a:p>
            <a:pPr marL="0" indent="0">
              <a:spcBef>
                <a:spcPts val="0"/>
              </a:spcBef>
              <a:buNone/>
            </a:pPr>
            <a:r>
              <a:rPr lang="es-CL" dirty="0"/>
              <a:t>    Pi[i-1,4]=</a:t>
            </a:r>
            <a:r>
              <a:rPr lang="es-CL" dirty="0" err="1"/>
              <a:t>np.mean</a:t>
            </a:r>
            <a:r>
              <a:rPr lang="es-CL" dirty="0"/>
              <a:t>(</a:t>
            </a:r>
            <a:r>
              <a:rPr lang="es-CL" dirty="0" err="1"/>
              <a:t>Inner</a:t>
            </a:r>
            <a:r>
              <a:rPr lang="es-CL" dirty="0"/>
              <a:t>[</a:t>
            </a:r>
            <a:r>
              <a:rPr lang="es-CL" dirty="0" err="1"/>
              <a:t>inicio:fin</a:t>
            </a:r>
            <a:r>
              <a:rPr lang="es-CL" dirty="0"/>
              <a:t>]) #Media</a:t>
            </a:r>
          </a:p>
          <a:p>
            <a:pPr marL="0" indent="0">
              <a:spcBef>
                <a:spcPts val="0"/>
              </a:spcBef>
              <a:buNone/>
            </a:pPr>
            <a:r>
              <a:rPr lang="es-CL" dirty="0"/>
              <a:t>    Pi[i-1,5]=</a:t>
            </a:r>
            <a:r>
              <a:rPr lang="es-CL" dirty="0" err="1"/>
              <a:t>np.var</a:t>
            </a:r>
            <a:r>
              <a:rPr lang="es-CL" dirty="0"/>
              <a:t>(</a:t>
            </a:r>
            <a:r>
              <a:rPr lang="es-CL" dirty="0" err="1"/>
              <a:t>Inner</a:t>
            </a:r>
            <a:r>
              <a:rPr lang="es-CL" dirty="0"/>
              <a:t>[</a:t>
            </a:r>
            <a:r>
              <a:rPr lang="es-CL" dirty="0" err="1"/>
              <a:t>inicio:fin</a:t>
            </a:r>
            <a:r>
              <a:rPr lang="es-CL" dirty="0"/>
              <a:t>]) #</a:t>
            </a:r>
            <a:r>
              <a:rPr lang="es-CL" dirty="0" err="1"/>
              <a:t>var</a:t>
            </a:r>
            <a:endParaRPr lang="es-CL" dirty="0"/>
          </a:p>
          <a:p>
            <a:pPr marL="0" indent="0">
              <a:spcBef>
                <a:spcPts val="0"/>
              </a:spcBef>
              <a:buNone/>
            </a:pPr>
            <a:r>
              <a:rPr lang="es-CL" dirty="0"/>
              <a:t>    Pi[i-1,6]=</a:t>
            </a:r>
            <a:r>
              <a:rPr lang="es-CL" dirty="0" err="1"/>
              <a:t>skew</a:t>
            </a:r>
            <a:r>
              <a:rPr lang="es-CL" dirty="0"/>
              <a:t>(</a:t>
            </a:r>
            <a:r>
              <a:rPr lang="es-CL" dirty="0" err="1"/>
              <a:t>Inner</a:t>
            </a:r>
            <a:r>
              <a:rPr lang="es-CL" dirty="0"/>
              <a:t>[</a:t>
            </a:r>
            <a:r>
              <a:rPr lang="es-CL" dirty="0" err="1"/>
              <a:t>inicio:fin</a:t>
            </a:r>
            <a:r>
              <a:rPr lang="es-CL" dirty="0" smtClean="0"/>
              <a:t>]) </a:t>
            </a:r>
            <a:r>
              <a:rPr lang="es-CL" dirty="0"/>
              <a:t>#</a:t>
            </a:r>
            <a:r>
              <a:rPr lang="es-CL" dirty="0" err="1"/>
              <a:t>asimetria</a:t>
            </a:r>
            <a:endParaRPr lang="es-CL" dirty="0"/>
          </a:p>
          <a:p>
            <a:pPr marL="0" indent="0">
              <a:spcBef>
                <a:spcPts val="0"/>
              </a:spcBef>
              <a:buNone/>
            </a:pPr>
            <a:r>
              <a:rPr lang="es-CL" dirty="0"/>
              <a:t>    Pi[i-1,7]=</a:t>
            </a:r>
            <a:r>
              <a:rPr lang="es-CL" dirty="0" err="1"/>
              <a:t>kurtosis</a:t>
            </a:r>
            <a:r>
              <a:rPr lang="es-CL" dirty="0"/>
              <a:t>(</a:t>
            </a:r>
            <a:r>
              <a:rPr lang="es-CL" dirty="0" err="1"/>
              <a:t>Inner</a:t>
            </a:r>
            <a:r>
              <a:rPr lang="es-CL" dirty="0"/>
              <a:t>[</a:t>
            </a:r>
            <a:r>
              <a:rPr lang="es-CL" dirty="0" err="1"/>
              <a:t>inicio:fin</a:t>
            </a:r>
            <a:r>
              <a:rPr lang="es-CL" dirty="0" smtClean="0"/>
              <a:t>]) </a:t>
            </a:r>
            <a:r>
              <a:rPr lang="es-CL" dirty="0"/>
              <a:t>#curtosis</a:t>
            </a:r>
          </a:p>
          <a:p>
            <a:pPr marL="0" indent="0">
              <a:spcBef>
                <a:spcPts val="0"/>
              </a:spcBef>
              <a:buNone/>
            </a:pPr>
            <a:endParaRPr lang="es-ES" dirty="0" smtClean="0"/>
          </a:p>
          <a:p>
            <a:pPr marL="0" indent="0">
              <a:spcBef>
                <a:spcPts val="0"/>
              </a:spcBef>
              <a:buNone/>
            </a:pPr>
            <a:r>
              <a:rPr lang="es-CL" dirty="0"/>
              <a:t>#guardar parámetros</a:t>
            </a:r>
          </a:p>
          <a:p>
            <a:pPr marL="0" indent="0">
              <a:spcBef>
                <a:spcPts val="0"/>
              </a:spcBef>
              <a:buNone/>
            </a:pPr>
            <a:r>
              <a:rPr lang="es-CL" dirty="0" err="1"/>
              <a:t>np.save</a:t>
            </a:r>
            <a:r>
              <a:rPr lang="es-CL" dirty="0"/>
              <a:t>('</a:t>
            </a:r>
            <a:r>
              <a:rPr lang="es-CL" dirty="0" err="1"/>
              <a:t>Pn.npy</a:t>
            </a:r>
            <a:r>
              <a:rPr lang="es-CL" dirty="0"/>
              <a:t>', </a:t>
            </a:r>
            <a:r>
              <a:rPr lang="es-CL" dirty="0" err="1"/>
              <a:t>Pn</a:t>
            </a:r>
            <a:r>
              <a:rPr lang="es-CL" dirty="0"/>
              <a:t>) </a:t>
            </a:r>
          </a:p>
          <a:p>
            <a:pPr marL="0" indent="0">
              <a:spcBef>
                <a:spcPts val="0"/>
              </a:spcBef>
              <a:buNone/>
            </a:pPr>
            <a:r>
              <a:rPr lang="es-CL" dirty="0" err="1"/>
              <a:t>np.save</a:t>
            </a:r>
            <a:r>
              <a:rPr lang="es-CL" dirty="0"/>
              <a:t>('</a:t>
            </a:r>
            <a:r>
              <a:rPr lang="es-CL" dirty="0" err="1"/>
              <a:t>Po.npy</a:t>
            </a:r>
            <a:r>
              <a:rPr lang="es-CL" dirty="0"/>
              <a:t>', Po) </a:t>
            </a:r>
          </a:p>
          <a:p>
            <a:pPr marL="0" indent="0">
              <a:spcBef>
                <a:spcPts val="0"/>
              </a:spcBef>
              <a:buNone/>
            </a:pPr>
            <a:r>
              <a:rPr lang="es-CL" dirty="0" err="1"/>
              <a:t>np.save</a:t>
            </a:r>
            <a:r>
              <a:rPr lang="es-CL" dirty="0"/>
              <a:t>('</a:t>
            </a:r>
            <a:r>
              <a:rPr lang="es-CL" dirty="0" err="1"/>
              <a:t>Pi.npy</a:t>
            </a:r>
            <a:r>
              <a:rPr lang="es-CL" dirty="0"/>
              <a:t>', Pi) </a:t>
            </a:r>
          </a:p>
        </p:txBody>
      </p:sp>
      <p:sp>
        <p:nvSpPr>
          <p:cNvPr id="4" name="Marcador de número de diapositiva 3">
            <a:extLst>
              <a:ext uri="{FF2B5EF4-FFF2-40B4-BE49-F238E27FC236}">
                <a16:creationId xmlns:a16="http://schemas.microsoft.com/office/drawing/2014/main" id="{012A1886-7AFD-4379-8E7A-DC1A3F58A999}"/>
              </a:ext>
            </a:extLst>
          </p:cNvPr>
          <p:cNvSpPr>
            <a:spLocks noGrp="1"/>
          </p:cNvSpPr>
          <p:nvPr>
            <p:ph type="sldNum" sz="quarter" idx="12"/>
          </p:nvPr>
        </p:nvSpPr>
        <p:spPr/>
        <p:txBody>
          <a:bodyPr/>
          <a:lstStyle/>
          <a:p>
            <a:fld id="{ED3C9F24-97CD-894E-963C-61E4D5D33747}" type="slidenum">
              <a:rPr lang="es-ES_tradnl" smtClean="0"/>
              <a:t>46</a:t>
            </a:fld>
            <a:endParaRPr lang="es-ES_tradnl"/>
          </a:p>
        </p:txBody>
      </p:sp>
    </p:spTree>
    <p:extLst>
      <p:ext uri="{BB962C8B-B14F-4D97-AF65-F5344CB8AC3E}">
        <p14:creationId xmlns:p14="http://schemas.microsoft.com/office/powerpoint/2010/main" val="158714075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FCB849-9802-43FD-99DB-AD00EC4B72FC}"/>
              </a:ext>
            </a:extLst>
          </p:cNvPr>
          <p:cNvSpPr>
            <a:spLocks noGrp="1"/>
          </p:cNvSpPr>
          <p:nvPr>
            <p:ph type="title"/>
          </p:nvPr>
        </p:nvSpPr>
        <p:spPr>
          <a:xfrm>
            <a:off x="628650" y="365127"/>
            <a:ext cx="7886700" cy="767388"/>
          </a:xfrm>
        </p:spPr>
        <p:txBody>
          <a:bodyPr/>
          <a:lstStyle/>
          <a:p>
            <a:r>
              <a:rPr lang="es-ES" dirty="0" smtClean="0"/>
              <a:t>Ejemplo 2</a:t>
            </a:r>
            <a:endParaRPr lang="es-CL" dirty="0"/>
          </a:p>
        </p:txBody>
      </p:sp>
      <p:sp>
        <p:nvSpPr>
          <p:cNvPr id="3" name="Marcador de contenido 2">
            <a:extLst>
              <a:ext uri="{FF2B5EF4-FFF2-40B4-BE49-F238E27FC236}">
                <a16:creationId xmlns:a16="http://schemas.microsoft.com/office/drawing/2014/main" id="{2063D074-A345-4C67-8B98-1DB91B4B4F12}"/>
              </a:ext>
            </a:extLst>
          </p:cNvPr>
          <p:cNvSpPr>
            <a:spLocks noGrp="1"/>
          </p:cNvSpPr>
          <p:nvPr>
            <p:ph sz="half" idx="1"/>
          </p:nvPr>
        </p:nvSpPr>
        <p:spPr>
          <a:xfrm>
            <a:off x="628650" y="1110123"/>
            <a:ext cx="7525449" cy="4868280"/>
          </a:xfrm>
        </p:spPr>
        <p:txBody>
          <a:bodyPr>
            <a:noAutofit/>
          </a:bodyPr>
          <a:lstStyle/>
          <a:p>
            <a:pPr marL="0" indent="0">
              <a:spcBef>
                <a:spcPts val="0"/>
              </a:spcBef>
              <a:buNone/>
            </a:pPr>
            <a:r>
              <a:rPr lang="es-CL" sz="1400" dirty="0"/>
              <a:t>#graficar datos</a:t>
            </a:r>
          </a:p>
          <a:p>
            <a:pPr marL="0" indent="0">
              <a:spcBef>
                <a:spcPts val="0"/>
              </a:spcBef>
              <a:buNone/>
            </a:pPr>
            <a:r>
              <a:rPr lang="es-CL" sz="1400" dirty="0"/>
              <a:t>f, ((ax1, ax2), (ax3, ax4)) = </a:t>
            </a:r>
            <a:r>
              <a:rPr lang="es-CL" sz="1400" dirty="0" err="1"/>
              <a:t>plt.subplots</a:t>
            </a:r>
            <a:r>
              <a:rPr lang="es-CL" sz="1400" dirty="0"/>
              <a:t>(2, 2, </a:t>
            </a:r>
            <a:r>
              <a:rPr lang="es-CL" sz="1400" dirty="0" err="1"/>
              <a:t>sharex</a:t>
            </a:r>
            <a:r>
              <a:rPr lang="es-CL" sz="1400" dirty="0"/>
              <a:t>='col',</a:t>
            </a:r>
            <a:r>
              <a:rPr lang="es-CL" sz="1400" dirty="0" err="1"/>
              <a:t>figsize</a:t>
            </a:r>
            <a:r>
              <a:rPr lang="es-CL" sz="1400" dirty="0"/>
              <a:t>=(9,6))</a:t>
            </a:r>
          </a:p>
          <a:p>
            <a:pPr marL="0" indent="0">
              <a:spcBef>
                <a:spcPts val="0"/>
              </a:spcBef>
              <a:buNone/>
            </a:pPr>
            <a:r>
              <a:rPr lang="es-CL" sz="1400" dirty="0"/>
              <a:t>ax1.plot(</a:t>
            </a:r>
            <a:r>
              <a:rPr lang="es-CL" sz="1400" dirty="0" err="1"/>
              <a:t>Pn</a:t>
            </a:r>
            <a:r>
              <a:rPr lang="es-CL" sz="1400" dirty="0"/>
              <a:t>[:,0])</a:t>
            </a:r>
          </a:p>
          <a:p>
            <a:pPr marL="0" indent="0">
              <a:spcBef>
                <a:spcPts val="0"/>
              </a:spcBef>
              <a:buNone/>
            </a:pPr>
            <a:r>
              <a:rPr lang="es-CL" sz="1400" dirty="0"/>
              <a:t>ax1.plot(Po[:,0])</a:t>
            </a:r>
          </a:p>
          <a:p>
            <a:pPr marL="0" indent="0">
              <a:spcBef>
                <a:spcPts val="0"/>
              </a:spcBef>
              <a:buNone/>
            </a:pPr>
            <a:r>
              <a:rPr lang="es-CL" sz="1400" dirty="0"/>
              <a:t>ax1.plot(Pi[:,0])</a:t>
            </a:r>
          </a:p>
          <a:p>
            <a:pPr marL="0" indent="0">
              <a:spcBef>
                <a:spcPts val="0"/>
              </a:spcBef>
              <a:buNone/>
            </a:pPr>
            <a:r>
              <a:rPr lang="es-CL" sz="1400" dirty="0"/>
              <a:t>ax1.legend(['</a:t>
            </a:r>
            <a:r>
              <a:rPr lang="es-CL" sz="1400" dirty="0" err="1"/>
              <a:t>Normal','Pista</a:t>
            </a:r>
            <a:r>
              <a:rPr lang="es-CL" sz="1400" dirty="0"/>
              <a:t> </a:t>
            </a:r>
            <a:r>
              <a:rPr lang="es-CL" sz="1400" dirty="0" err="1"/>
              <a:t>externa','Pista</a:t>
            </a:r>
            <a:r>
              <a:rPr lang="es-CL" sz="1400" dirty="0"/>
              <a:t> interna'])</a:t>
            </a:r>
          </a:p>
          <a:p>
            <a:pPr marL="0" indent="0">
              <a:spcBef>
                <a:spcPts val="0"/>
              </a:spcBef>
              <a:buNone/>
            </a:pPr>
            <a:r>
              <a:rPr lang="es-CL" sz="1400" dirty="0"/>
              <a:t>ax1.set_title('RMS', </a:t>
            </a:r>
            <a:r>
              <a:rPr lang="es-CL" sz="1400" dirty="0" err="1"/>
              <a:t>fontsize</a:t>
            </a:r>
            <a:r>
              <a:rPr lang="es-CL" sz="1400" dirty="0"/>
              <a:t>=14)</a:t>
            </a:r>
          </a:p>
          <a:p>
            <a:pPr marL="0" indent="0">
              <a:spcBef>
                <a:spcPts val="0"/>
              </a:spcBef>
              <a:buNone/>
            </a:pPr>
            <a:endParaRPr lang="es-CL" sz="1400" dirty="0"/>
          </a:p>
          <a:p>
            <a:pPr marL="0" indent="0">
              <a:spcBef>
                <a:spcPts val="0"/>
              </a:spcBef>
              <a:buNone/>
            </a:pPr>
            <a:r>
              <a:rPr lang="es-CL" sz="1400" dirty="0"/>
              <a:t>ax2.plot(</a:t>
            </a:r>
            <a:r>
              <a:rPr lang="es-CL" sz="1400" dirty="0" err="1"/>
              <a:t>Pn</a:t>
            </a:r>
            <a:r>
              <a:rPr lang="es-CL" sz="1400" dirty="0"/>
              <a:t>[:,1])</a:t>
            </a:r>
          </a:p>
          <a:p>
            <a:pPr marL="0" indent="0">
              <a:spcBef>
                <a:spcPts val="0"/>
              </a:spcBef>
              <a:buNone/>
            </a:pPr>
            <a:r>
              <a:rPr lang="es-CL" sz="1400" dirty="0"/>
              <a:t>ax2.plot(Po[:,1])</a:t>
            </a:r>
          </a:p>
          <a:p>
            <a:pPr marL="0" indent="0">
              <a:spcBef>
                <a:spcPts val="0"/>
              </a:spcBef>
              <a:buNone/>
            </a:pPr>
            <a:r>
              <a:rPr lang="es-CL" sz="1400" dirty="0"/>
              <a:t>ax2.plot(Pi[:,1])</a:t>
            </a:r>
          </a:p>
          <a:p>
            <a:pPr marL="0" indent="0">
              <a:spcBef>
                <a:spcPts val="0"/>
              </a:spcBef>
              <a:buNone/>
            </a:pPr>
            <a:r>
              <a:rPr lang="es-CL" sz="1400" dirty="0"/>
              <a:t>ax2.legend(['</a:t>
            </a:r>
            <a:r>
              <a:rPr lang="es-CL" sz="1400" dirty="0" err="1"/>
              <a:t>Normal','Pista</a:t>
            </a:r>
            <a:r>
              <a:rPr lang="es-CL" sz="1400" dirty="0"/>
              <a:t> </a:t>
            </a:r>
            <a:r>
              <a:rPr lang="es-CL" sz="1400" dirty="0" err="1"/>
              <a:t>externa','Pista</a:t>
            </a:r>
            <a:r>
              <a:rPr lang="es-CL" sz="1400" dirty="0"/>
              <a:t> interna'])</a:t>
            </a:r>
          </a:p>
          <a:p>
            <a:pPr marL="0" indent="0">
              <a:spcBef>
                <a:spcPts val="0"/>
              </a:spcBef>
              <a:buNone/>
            </a:pPr>
            <a:r>
              <a:rPr lang="es-CL" sz="1400" dirty="0"/>
              <a:t>ax2.set_title('Valor </a:t>
            </a:r>
            <a:r>
              <a:rPr lang="es-CL" sz="1400" dirty="0" err="1"/>
              <a:t>peak</a:t>
            </a:r>
            <a:r>
              <a:rPr lang="es-CL" sz="1400" dirty="0"/>
              <a:t>', </a:t>
            </a:r>
            <a:r>
              <a:rPr lang="es-CL" sz="1400" dirty="0" err="1"/>
              <a:t>fontsize</a:t>
            </a:r>
            <a:r>
              <a:rPr lang="es-CL" sz="1400" dirty="0"/>
              <a:t>=14)</a:t>
            </a:r>
          </a:p>
          <a:p>
            <a:pPr marL="0" indent="0">
              <a:spcBef>
                <a:spcPts val="0"/>
              </a:spcBef>
              <a:buNone/>
            </a:pPr>
            <a:endParaRPr lang="es-CL" sz="1400" dirty="0"/>
          </a:p>
          <a:p>
            <a:pPr marL="0" indent="0">
              <a:spcBef>
                <a:spcPts val="0"/>
              </a:spcBef>
              <a:buNone/>
            </a:pPr>
            <a:r>
              <a:rPr lang="es-CL" sz="1400" dirty="0"/>
              <a:t>ax3.plot(</a:t>
            </a:r>
            <a:r>
              <a:rPr lang="es-CL" sz="1400" dirty="0" err="1"/>
              <a:t>Pn</a:t>
            </a:r>
            <a:r>
              <a:rPr lang="es-CL" sz="1400" dirty="0"/>
              <a:t>[:,2])</a:t>
            </a:r>
          </a:p>
          <a:p>
            <a:pPr marL="0" indent="0">
              <a:spcBef>
                <a:spcPts val="0"/>
              </a:spcBef>
              <a:buNone/>
            </a:pPr>
            <a:r>
              <a:rPr lang="es-CL" sz="1400" dirty="0"/>
              <a:t>ax3.plot(Po[:,2])</a:t>
            </a:r>
          </a:p>
          <a:p>
            <a:pPr marL="0" indent="0">
              <a:spcBef>
                <a:spcPts val="0"/>
              </a:spcBef>
              <a:buNone/>
            </a:pPr>
            <a:r>
              <a:rPr lang="es-CL" sz="1400" dirty="0"/>
              <a:t>ax3.plot(Pi[:,2])</a:t>
            </a:r>
          </a:p>
          <a:p>
            <a:pPr marL="0" indent="0">
              <a:spcBef>
                <a:spcPts val="0"/>
              </a:spcBef>
              <a:buNone/>
            </a:pPr>
            <a:r>
              <a:rPr lang="es-CL" sz="1400" dirty="0"/>
              <a:t>ax3.legend(['</a:t>
            </a:r>
            <a:r>
              <a:rPr lang="es-CL" sz="1400" dirty="0" err="1"/>
              <a:t>Normal','Pista</a:t>
            </a:r>
            <a:r>
              <a:rPr lang="es-CL" sz="1400" dirty="0"/>
              <a:t> </a:t>
            </a:r>
            <a:r>
              <a:rPr lang="es-CL" sz="1400" dirty="0" err="1"/>
              <a:t>externa','Pista</a:t>
            </a:r>
            <a:r>
              <a:rPr lang="es-CL" sz="1400" dirty="0"/>
              <a:t> interna'])</a:t>
            </a:r>
          </a:p>
          <a:p>
            <a:pPr marL="0" indent="0">
              <a:spcBef>
                <a:spcPts val="0"/>
              </a:spcBef>
              <a:buNone/>
            </a:pPr>
            <a:r>
              <a:rPr lang="es-CL" sz="1400" dirty="0"/>
              <a:t>ax3.set(</a:t>
            </a:r>
            <a:r>
              <a:rPr lang="es-CL" sz="1400" dirty="0" err="1"/>
              <a:t>xlabel</a:t>
            </a:r>
            <a:r>
              <a:rPr lang="es-CL" sz="1400" dirty="0"/>
              <a:t>='Segmento')</a:t>
            </a:r>
          </a:p>
          <a:p>
            <a:pPr marL="0" indent="0">
              <a:spcBef>
                <a:spcPts val="0"/>
              </a:spcBef>
              <a:buNone/>
            </a:pPr>
            <a:r>
              <a:rPr lang="es-CL" sz="1400" dirty="0"/>
              <a:t>ax3.set_title('Valor </a:t>
            </a:r>
            <a:r>
              <a:rPr lang="es-CL" sz="1400" dirty="0" err="1"/>
              <a:t>peak-peak</a:t>
            </a:r>
            <a:r>
              <a:rPr lang="es-CL" sz="1400" dirty="0"/>
              <a:t>', </a:t>
            </a:r>
            <a:r>
              <a:rPr lang="es-CL" sz="1400" dirty="0" err="1"/>
              <a:t>fontsize</a:t>
            </a:r>
            <a:r>
              <a:rPr lang="es-CL" sz="1400" dirty="0"/>
              <a:t>=14)</a:t>
            </a:r>
          </a:p>
          <a:p>
            <a:pPr marL="0" indent="0">
              <a:spcBef>
                <a:spcPts val="0"/>
              </a:spcBef>
              <a:buNone/>
            </a:pPr>
            <a:endParaRPr lang="es-CL" sz="1400" dirty="0"/>
          </a:p>
          <a:p>
            <a:pPr marL="0" indent="0">
              <a:spcBef>
                <a:spcPts val="0"/>
              </a:spcBef>
              <a:buNone/>
            </a:pPr>
            <a:r>
              <a:rPr lang="es-CL" sz="1400" dirty="0"/>
              <a:t>ax4.plot(</a:t>
            </a:r>
            <a:r>
              <a:rPr lang="es-CL" sz="1400" dirty="0" err="1"/>
              <a:t>Pn</a:t>
            </a:r>
            <a:r>
              <a:rPr lang="es-CL" sz="1400" dirty="0"/>
              <a:t>[:,3])</a:t>
            </a:r>
          </a:p>
          <a:p>
            <a:pPr marL="0" indent="0">
              <a:spcBef>
                <a:spcPts val="0"/>
              </a:spcBef>
              <a:buNone/>
            </a:pPr>
            <a:r>
              <a:rPr lang="es-CL" sz="1400" dirty="0"/>
              <a:t>ax4.plot(Po[:,3])</a:t>
            </a:r>
          </a:p>
          <a:p>
            <a:pPr marL="0" indent="0">
              <a:spcBef>
                <a:spcPts val="0"/>
              </a:spcBef>
              <a:buNone/>
            </a:pPr>
            <a:r>
              <a:rPr lang="es-CL" sz="1400" dirty="0"/>
              <a:t>ax4.plot(Pi[:,3])</a:t>
            </a:r>
          </a:p>
          <a:p>
            <a:pPr marL="0" indent="0">
              <a:spcBef>
                <a:spcPts val="0"/>
              </a:spcBef>
              <a:buNone/>
            </a:pPr>
            <a:r>
              <a:rPr lang="es-CL" sz="1400" dirty="0"/>
              <a:t>ax4.legend(['</a:t>
            </a:r>
            <a:r>
              <a:rPr lang="es-CL" sz="1400" dirty="0" err="1"/>
              <a:t>Normal','Pista</a:t>
            </a:r>
            <a:r>
              <a:rPr lang="es-CL" sz="1400" dirty="0"/>
              <a:t> </a:t>
            </a:r>
            <a:r>
              <a:rPr lang="es-CL" sz="1400" dirty="0" err="1"/>
              <a:t>externa','Pista</a:t>
            </a:r>
            <a:r>
              <a:rPr lang="es-CL" sz="1400" dirty="0"/>
              <a:t> interna'])</a:t>
            </a:r>
          </a:p>
          <a:p>
            <a:pPr marL="0" indent="0">
              <a:spcBef>
                <a:spcPts val="0"/>
              </a:spcBef>
              <a:buNone/>
            </a:pPr>
            <a:r>
              <a:rPr lang="es-CL" sz="1400" dirty="0"/>
              <a:t>ax4.set(</a:t>
            </a:r>
            <a:r>
              <a:rPr lang="es-CL" sz="1400" dirty="0" err="1"/>
              <a:t>xlabel</a:t>
            </a:r>
            <a:r>
              <a:rPr lang="es-CL" sz="1400" dirty="0"/>
              <a:t>='Segmento')</a:t>
            </a:r>
          </a:p>
          <a:p>
            <a:pPr marL="0" indent="0">
              <a:spcBef>
                <a:spcPts val="0"/>
              </a:spcBef>
              <a:buNone/>
            </a:pPr>
            <a:r>
              <a:rPr lang="es-CL" sz="1400" dirty="0"/>
              <a:t>ax4.set_title('Factor de cresta', </a:t>
            </a:r>
            <a:r>
              <a:rPr lang="es-CL" sz="1400" dirty="0" err="1"/>
              <a:t>fontsize</a:t>
            </a:r>
            <a:r>
              <a:rPr lang="es-CL" sz="1400" dirty="0"/>
              <a:t>=14)</a:t>
            </a:r>
          </a:p>
        </p:txBody>
      </p:sp>
      <p:sp>
        <p:nvSpPr>
          <p:cNvPr id="4" name="Marcador de número de diapositiva 3">
            <a:extLst>
              <a:ext uri="{FF2B5EF4-FFF2-40B4-BE49-F238E27FC236}">
                <a16:creationId xmlns:a16="http://schemas.microsoft.com/office/drawing/2014/main" id="{012A1886-7AFD-4379-8E7A-DC1A3F58A999}"/>
              </a:ext>
            </a:extLst>
          </p:cNvPr>
          <p:cNvSpPr>
            <a:spLocks noGrp="1"/>
          </p:cNvSpPr>
          <p:nvPr>
            <p:ph type="sldNum" sz="quarter" idx="12"/>
          </p:nvPr>
        </p:nvSpPr>
        <p:spPr/>
        <p:txBody>
          <a:bodyPr/>
          <a:lstStyle/>
          <a:p>
            <a:fld id="{ED3C9F24-97CD-894E-963C-61E4D5D33747}" type="slidenum">
              <a:rPr lang="es-ES_tradnl" smtClean="0"/>
              <a:t>47</a:t>
            </a:fld>
            <a:endParaRPr lang="es-ES_tradnl"/>
          </a:p>
        </p:txBody>
      </p:sp>
    </p:spTree>
    <p:extLst>
      <p:ext uri="{BB962C8B-B14F-4D97-AF65-F5344CB8AC3E}">
        <p14:creationId xmlns:p14="http://schemas.microsoft.com/office/powerpoint/2010/main" val="38054082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FCB849-9802-43FD-99DB-AD00EC4B72FC}"/>
              </a:ext>
            </a:extLst>
          </p:cNvPr>
          <p:cNvSpPr>
            <a:spLocks noGrp="1"/>
          </p:cNvSpPr>
          <p:nvPr>
            <p:ph type="title"/>
          </p:nvPr>
        </p:nvSpPr>
        <p:spPr>
          <a:xfrm>
            <a:off x="628650" y="365127"/>
            <a:ext cx="7886700" cy="767388"/>
          </a:xfrm>
        </p:spPr>
        <p:txBody>
          <a:bodyPr/>
          <a:lstStyle/>
          <a:p>
            <a:r>
              <a:rPr lang="es-ES" dirty="0" smtClean="0"/>
              <a:t>Ejemplo 2</a:t>
            </a:r>
            <a:endParaRPr lang="es-CL" dirty="0"/>
          </a:p>
        </p:txBody>
      </p:sp>
      <p:sp>
        <p:nvSpPr>
          <p:cNvPr id="4" name="Marcador de número de diapositiva 3">
            <a:extLst>
              <a:ext uri="{FF2B5EF4-FFF2-40B4-BE49-F238E27FC236}">
                <a16:creationId xmlns:a16="http://schemas.microsoft.com/office/drawing/2014/main" id="{012A1886-7AFD-4379-8E7A-DC1A3F58A999}"/>
              </a:ext>
            </a:extLst>
          </p:cNvPr>
          <p:cNvSpPr>
            <a:spLocks noGrp="1"/>
          </p:cNvSpPr>
          <p:nvPr>
            <p:ph type="sldNum" sz="quarter" idx="12"/>
          </p:nvPr>
        </p:nvSpPr>
        <p:spPr/>
        <p:txBody>
          <a:bodyPr/>
          <a:lstStyle/>
          <a:p>
            <a:fld id="{ED3C9F24-97CD-894E-963C-61E4D5D33747}" type="slidenum">
              <a:rPr lang="es-ES_tradnl" smtClean="0"/>
              <a:t>48</a:t>
            </a:fld>
            <a:endParaRPr lang="es-ES_tradnl"/>
          </a:p>
        </p:txBody>
      </p:sp>
      <p:pic>
        <p:nvPicPr>
          <p:cNvPr id="9" name="Imagen 8">
            <a:extLst>
              <a:ext uri="{FF2B5EF4-FFF2-40B4-BE49-F238E27FC236}">
                <a16:creationId xmlns:a16="http://schemas.microsoft.com/office/drawing/2014/main" id="{7173796D-FCF7-48E1-9BE9-0C810D3A74C4}"/>
              </a:ext>
            </a:extLst>
          </p:cNvPr>
          <p:cNvPicPr>
            <a:picLocks noChangeAspect="1"/>
          </p:cNvPicPr>
          <p:nvPr/>
        </p:nvPicPr>
        <p:blipFill>
          <a:blip r:embed="rId2"/>
          <a:stretch>
            <a:fillRect/>
          </a:stretch>
        </p:blipFill>
        <p:spPr>
          <a:xfrm>
            <a:off x="1123164" y="964638"/>
            <a:ext cx="6897671" cy="4928723"/>
          </a:xfrm>
          <a:prstGeom prst="rect">
            <a:avLst/>
          </a:prstGeom>
        </p:spPr>
      </p:pic>
    </p:spTree>
    <p:extLst>
      <p:ext uri="{BB962C8B-B14F-4D97-AF65-F5344CB8AC3E}">
        <p14:creationId xmlns:p14="http://schemas.microsoft.com/office/powerpoint/2010/main" val="13097743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FCB849-9802-43FD-99DB-AD00EC4B72FC}"/>
              </a:ext>
            </a:extLst>
          </p:cNvPr>
          <p:cNvSpPr>
            <a:spLocks noGrp="1"/>
          </p:cNvSpPr>
          <p:nvPr>
            <p:ph type="title"/>
          </p:nvPr>
        </p:nvSpPr>
        <p:spPr>
          <a:xfrm>
            <a:off x="628650" y="365127"/>
            <a:ext cx="7886700" cy="767388"/>
          </a:xfrm>
        </p:spPr>
        <p:txBody>
          <a:bodyPr/>
          <a:lstStyle/>
          <a:p>
            <a:r>
              <a:rPr lang="es-ES" dirty="0" smtClean="0"/>
              <a:t>Ejemplo 2</a:t>
            </a:r>
            <a:endParaRPr lang="es-CL" dirty="0"/>
          </a:p>
        </p:txBody>
      </p:sp>
      <p:sp>
        <p:nvSpPr>
          <p:cNvPr id="3" name="Marcador de contenido 2">
            <a:extLst>
              <a:ext uri="{FF2B5EF4-FFF2-40B4-BE49-F238E27FC236}">
                <a16:creationId xmlns:a16="http://schemas.microsoft.com/office/drawing/2014/main" id="{2063D074-A345-4C67-8B98-1DB91B4B4F12}"/>
              </a:ext>
            </a:extLst>
          </p:cNvPr>
          <p:cNvSpPr>
            <a:spLocks noGrp="1"/>
          </p:cNvSpPr>
          <p:nvPr>
            <p:ph sz="half" idx="1"/>
          </p:nvPr>
        </p:nvSpPr>
        <p:spPr>
          <a:xfrm>
            <a:off x="628650" y="1059301"/>
            <a:ext cx="7617728" cy="4868280"/>
          </a:xfrm>
        </p:spPr>
        <p:txBody>
          <a:bodyPr>
            <a:noAutofit/>
          </a:bodyPr>
          <a:lstStyle/>
          <a:p>
            <a:pPr marL="0" indent="0">
              <a:spcBef>
                <a:spcPts val="0"/>
              </a:spcBef>
              <a:buNone/>
            </a:pPr>
            <a:r>
              <a:rPr lang="es-CL" sz="1400" dirty="0"/>
              <a:t>f, ((ax5, ax6), (ax7, ax8)) = </a:t>
            </a:r>
            <a:r>
              <a:rPr lang="es-CL" sz="1400" dirty="0" err="1"/>
              <a:t>plt.subplots</a:t>
            </a:r>
            <a:r>
              <a:rPr lang="es-CL" sz="1400" dirty="0"/>
              <a:t>(2, 2, </a:t>
            </a:r>
            <a:r>
              <a:rPr lang="es-CL" sz="1400" dirty="0" err="1"/>
              <a:t>sharex</a:t>
            </a:r>
            <a:r>
              <a:rPr lang="es-CL" sz="1400" dirty="0"/>
              <a:t>='col',</a:t>
            </a:r>
            <a:r>
              <a:rPr lang="es-CL" sz="1400" dirty="0" err="1"/>
              <a:t>figsize</a:t>
            </a:r>
            <a:r>
              <a:rPr lang="es-CL" sz="1400" dirty="0"/>
              <a:t>=(9,6))</a:t>
            </a:r>
          </a:p>
          <a:p>
            <a:pPr marL="0" indent="0">
              <a:spcBef>
                <a:spcPts val="0"/>
              </a:spcBef>
              <a:buNone/>
            </a:pPr>
            <a:r>
              <a:rPr lang="es-CL" sz="1400" dirty="0"/>
              <a:t>ax5.plot(</a:t>
            </a:r>
            <a:r>
              <a:rPr lang="es-CL" sz="1400" dirty="0" err="1"/>
              <a:t>Pn</a:t>
            </a:r>
            <a:r>
              <a:rPr lang="es-CL" sz="1400" dirty="0"/>
              <a:t>[:,4])</a:t>
            </a:r>
          </a:p>
          <a:p>
            <a:pPr marL="0" indent="0">
              <a:spcBef>
                <a:spcPts val="0"/>
              </a:spcBef>
              <a:buNone/>
            </a:pPr>
            <a:r>
              <a:rPr lang="es-CL" sz="1400" dirty="0"/>
              <a:t>ax5.plot(Po[:,4])</a:t>
            </a:r>
          </a:p>
          <a:p>
            <a:pPr marL="0" indent="0">
              <a:spcBef>
                <a:spcPts val="0"/>
              </a:spcBef>
              <a:buNone/>
            </a:pPr>
            <a:r>
              <a:rPr lang="es-CL" sz="1400" dirty="0"/>
              <a:t>ax5.plot(Pi[:,4])</a:t>
            </a:r>
          </a:p>
          <a:p>
            <a:pPr marL="0" indent="0">
              <a:spcBef>
                <a:spcPts val="0"/>
              </a:spcBef>
              <a:buNone/>
            </a:pPr>
            <a:r>
              <a:rPr lang="es-CL" sz="1400" dirty="0"/>
              <a:t>ax5.legend(['</a:t>
            </a:r>
            <a:r>
              <a:rPr lang="es-CL" sz="1400" dirty="0" err="1"/>
              <a:t>Normal','Pista</a:t>
            </a:r>
            <a:r>
              <a:rPr lang="es-CL" sz="1400" dirty="0"/>
              <a:t> </a:t>
            </a:r>
            <a:r>
              <a:rPr lang="es-CL" sz="1400" dirty="0" err="1"/>
              <a:t>externa','Pista</a:t>
            </a:r>
            <a:r>
              <a:rPr lang="es-CL" sz="1400" dirty="0"/>
              <a:t> interna'])</a:t>
            </a:r>
          </a:p>
          <a:p>
            <a:pPr marL="0" indent="0">
              <a:spcBef>
                <a:spcPts val="0"/>
              </a:spcBef>
              <a:buNone/>
            </a:pPr>
            <a:r>
              <a:rPr lang="es-CL" sz="1400" dirty="0"/>
              <a:t>ax5.set_title('Media Aritmética', </a:t>
            </a:r>
            <a:r>
              <a:rPr lang="es-CL" sz="1400" dirty="0" err="1"/>
              <a:t>fontsize</a:t>
            </a:r>
            <a:r>
              <a:rPr lang="es-CL" sz="1400" dirty="0"/>
              <a:t>=14)</a:t>
            </a:r>
          </a:p>
          <a:p>
            <a:pPr marL="0" indent="0">
              <a:spcBef>
                <a:spcPts val="0"/>
              </a:spcBef>
              <a:buNone/>
            </a:pPr>
            <a:endParaRPr lang="es-CL" sz="1400" dirty="0"/>
          </a:p>
          <a:p>
            <a:pPr marL="0" indent="0">
              <a:spcBef>
                <a:spcPts val="0"/>
              </a:spcBef>
              <a:buNone/>
            </a:pPr>
            <a:r>
              <a:rPr lang="es-CL" sz="1400" dirty="0"/>
              <a:t>ax6.plot(</a:t>
            </a:r>
            <a:r>
              <a:rPr lang="es-CL" sz="1400" dirty="0" err="1"/>
              <a:t>Pn</a:t>
            </a:r>
            <a:r>
              <a:rPr lang="es-CL" sz="1400" dirty="0"/>
              <a:t>[:,5])</a:t>
            </a:r>
          </a:p>
          <a:p>
            <a:pPr marL="0" indent="0">
              <a:spcBef>
                <a:spcPts val="0"/>
              </a:spcBef>
              <a:buNone/>
            </a:pPr>
            <a:r>
              <a:rPr lang="es-CL" sz="1400" dirty="0"/>
              <a:t>ax6.plot(Po[:,5])</a:t>
            </a:r>
          </a:p>
          <a:p>
            <a:pPr marL="0" indent="0">
              <a:spcBef>
                <a:spcPts val="0"/>
              </a:spcBef>
              <a:buNone/>
            </a:pPr>
            <a:r>
              <a:rPr lang="es-CL" sz="1400" dirty="0"/>
              <a:t>ax6.plot(Pi[:,5])</a:t>
            </a:r>
          </a:p>
          <a:p>
            <a:pPr marL="0" indent="0">
              <a:spcBef>
                <a:spcPts val="0"/>
              </a:spcBef>
              <a:buNone/>
            </a:pPr>
            <a:r>
              <a:rPr lang="es-CL" sz="1400" dirty="0"/>
              <a:t>ax6.legend(['</a:t>
            </a:r>
            <a:r>
              <a:rPr lang="es-CL" sz="1400" dirty="0" err="1"/>
              <a:t>Normal','Pista</a:t>
            </a:r>
            <a:r>
              <a:rPr lang="es-CL" sz="1400" dirty="0"/>
              <a:t> </a:t>
            </a:r>
            <a:r>
              <a:rPr lang="es-CL" sz="1400" dirty="0" err="1"/>
              <a:t>externa','Pista</a:t>
            </a:r>
            <a:r>
              <a:rPr lang="es-CL" sz="1400" dirty="0"/>
              <a:t> interna'])</a:t>
            </a:r>
          </a:p>
          <a:p>
            <a:pPr marL="0" indent="0">
              <a:spcBef>
                <a:spcPts val="0"/>
              </a:spcBef>
              <a:buNone/>
            </a:pPr>
            <a:r>
              <a:rPr lang="es-CL" sz="1400" dirty="0"/>
              <a:t>ax6.set_title('Varianza', </a:t>
            </a:r>
            <a:r>
              <a:rPr lang="es-CL" sz="1400" dirty="0" err="1"/>
              <a:t>fontsize</a:t>
            </a:r>
            <a:r>
              <a:rPr lang="es-CL" sz="1400" dirty="0"/>
              <a:t>=14)</a:t>
            </a:r>
          </a:p>
          <a:p>
            <a:pPr marL="0" indent="0">
              <a:spcBef>
                <a:spcPts val="0"/>
              </a:spcBef>
              <a:buNone/>
            </a:pPr>
            <a:endParaRPr lang="es-CL" sz="1400" dirty="0"/>
          </a:p>
          <a:p>
            <a:pPr marL="0" indent="0">
              <a:spcBef>
                <a:spcPts val="0"/>
              </a:spcBef>
              <a:buNone/>
            </a:pPr>
            <a:r>
              <a:rPr lang="es-CL" sz="1400" dirty="0"/>
              <a:t>ax7.plot(</a:t>
            </a:r>
            <a:r>
              <a:rPr lang="es-CL" sz="1400" dirty="0" err="1"/>
              <a:t>Pn</a:t>
            </a:r>
            <a:r>
              <a:rPr lang="es-CL" sz="1400" dirty="0"/>
              <a:t>[:,6])</a:t>
            </a:r>
          </a:p>
          <a:p>
            <a:pPr marL="0" indent="0">
              <a:spcBef>
                <a:spcPts val="0"/>
              </a:spcBef>
              <a:buNone/>
            </a:pPr>
            <a:r>
              <a:rPr lang="es-CL" sz="1400" dirty="0"/>
              <a:t>ax7.plot(Po[:,6])</a:t>
            </a:r>
          </a:p>
          <a:p>
            <a:pPr marL="0" indent="0">
              <a:spcBef>
                <a:spcPts val="0"/>
              </a:spcBef>
              <a:buNone/>
            </a:pPr>
            <a:r>
              <a:rPr lang="es-CL" sz="1400" dirty="0"/>
              <a:t>ax7.plot(Pi[:,6])</a:t>
            </a:r>
          </a:p>
          <a:p>
            <a:pPr marL="0" indent="0">
              <a:spcBef>
                <a:spcPts val="0"/>
              </a:spcBef>
              <a:buNone/>
            </a:pPr>
            <a:r>
              <a:rPr lang="es-CL" sz="1400" dirty="0"/>
              <a:t>ax7.legend(['</a:t>
            </a:r>
            <a:r>
              <a:rPr lang="es-CL" sz="1400" dirty="0" err="1"/>
              <a:t>Normal','Pista</a:t>
            </a:r>
            <a:r>
              <a:rPr lang="es-CL" sz="1400" dirty="0"/>
              <a:t> </a:t>
            </a:r>
            <a:r>
              <a:rPr lang="es-CL" sz="1400" dirty="0" err="1"/>
              <a:t>externa','Pista</a:t>
            </a:r>
            <a:r>
              <a:rPr lang="es-CL" sz="1400" dirty="0"/>
              <a:t> interna'])</a:t>
            </a:r>
          </a:p>
          <a:p>
            <a:pPr marL="0" indent="0">
              <a:spcBef>
                <a:spcPts val="0"/>
              </a:spcBef>
              <a:buNone/>
            </a:pPr>
            <a:r>
              <a:rPr lang="es-CL" sz="1400" dirty="0"/>
              <a:t>ax7.set(</a:t>
            </a:r>
            <a:r>
              <a:rPr lang="es-CL" sz="1400" dirty="0" err="1"/>
              <a:t>xlabel</a:t>
            </a:r>
            <a:r>
              <a:rPr lang="es-CL" sz="1400" dirty="0"/>
              <a:t>='Segmento')</a:t>
            </a:r>
          </a:p>
          <a:p>
            <a:pPr marL="0" indent="0">
              <a:spcBef>
                <a:spcPts val="0"/>
              </a:spcBef>
              <a:buNone/>
            </a:pPr>
            <a:r>
              <a:rPr lang="es-CL" sz="1400" dirty="0"/>
              <a:t>ax7.set_title('Asimetría', </a:t>
            </a:r>
            <a:r>
              <a:rPr lang="es-CL" sz="1400" dirty="0" err="1"/>
              <a:t>fontsize</a:t>
            </a:r>
            <a:r>
              <a:rPr lang="es-CL" sz="1400" dirty="0"/>
              <a:t>=14)</a:t>
            </a:r>
          </a:p>
          <a:p>
            <a:pPr marL="0" indent="0">
              <a:spcBef>
                <a:spcPts val="0"/>
              </a:spcBef>
              <a:buNone/>
            </a:pPr>
            <a:endParaRPr lang="es-CL" sz="1400" dirty="0"/>
          </a:p>
          <a:p>
            <a:pPr marL="0" indent="0">
              <a:spcBef>
                <a:spcPts val="0"/>
              </a:spcBef>
              <a:buNone/>
            </a:pPr>
            <a:r>
              <a:rPr lang="es-CL" sz="1400" dirty="0"/>
              <a:t>ax8.plot(</a:t>
            </a:r>
            <a:r>
              <a:rPr lang="es-CL" sz="1400" dirty="0" err="1"/>
              <a:t>Pn</a:t>
            </a:r>
            <a:r>
              <a:rPr lang="es-CL" sz="1400" dirty="0" smtClean="0"/>
              <a:t>[:,7])</a:t>
            </a:r>
            <a:endParaRPr lang="es-CL" sz="1400" dirty="0"/>
          </a:p>
          <a:p>
            <a:pPr marL="0" indent="0">
              <a:spcBef>
                <a:spcPts val="0"/>
              </a:spcBef>
              <a:buNone/>
            </a:pPr>
            <a:r>
              <a:rPr lang="es-CL" sz="1400" dirty="0"/>
              <a:t>ax8.plot(Po</a:t>
            </a:r>
            <a:r>
              <a:rPr lang="es-CL" sz="1400" dirty="0" smtClean="0"/>
              <a:t>[:,7])</a:t>
            </a:r>
            <a:endParaRPr lang="es-CL" sz="1400" dirty="0"/>
          </a:p>
          <a:p>
            <a:pPr marL="0" indent="0">
              <a:spcBef>
                <a:spcPts val="0"/>
              </a:spcBef>
              <a:buNone/>
            </a:pPr>
            <a:r>
              <a:rPr lang="es-CL" sz="1400" dirty="0"/>
              <a:t>ax8.plot(Pi</a:t>
            </a:r>
            <a:r>
              <a:rPr lang="es-CL" sz="1400" dirty="0" smtClean="0"/>
              <a:t>[:,7])</a:t>
            </a:r>
            <a:endParaRPr lang="es-CL" sz="1400" dirty="0"/>
          </a:p>
          <a:p>
            <a:pPr marL="0" indent="0">
              <a:spcBef>
                <a:spcPts val="0"/>
              </a:spcBef>
              <a:buNone/>
            </a:pPr>
            <a:r>
              <a:rPr lang="es-CL" sz="1400" dirty="0"/>
              <a:t>ax8.legend(['</a:t>
            </a:r>
            <a:r>
              <a:rPr lang="es-CL" sz="1400" dirty="0" err="1"/>
              <a:t>Normal','Pista</a:t>
            </a:r>
            <a:r>
              <a:rPr lang="es-CL" sz="1400" dirty="0"/>
              <a:t> </a:t>
            </a:r>
            <a:r>
              <a:rPr lang="es-CL" sz="1400" dirty="0" err="1"/>
              <a:t>externa','Pista</a:t>
            </a:r>
            <a:r>
              <a:rPr lang="es-CL" sz="1400" dirty="0"/>
              <a:t> interna'])</a:t>
            </a:r>
          </a:p>
          <a:p>
            <a:pPr marL="0" indent="0">
              <a:spcBef>
                <a:spcPts val="0"/>
              </a:spcBef>
              <a:buNone/>
            </a:pPr>
            <a:r>
              <a:rPr lang="es-CL" sz="1400" dirty="0"/>
              <a:t>ax8.set(</a:t>
            </a:r>
            <a:r>
              <a:rPr lang="es-CL" sz="1400" dirty="0" err="1"/>
              <a:t>xlabel</a:t>
            </a:r>
            <a:r>
              <a:rPr lang="es-CL" sz="1400" dirty="0"/>
              <a:t>='Segmento')</a:t>
            </a:r>
          </a:p>
          <a:p>
            <a:pPr marL="0" indent="0">
              <a:spcBef>
                <a:spcPts val="0"/>
              </a:spcBef>
              <a:buNone/>
            </a:pPr>
            <a:r>
              <a:rPr lang="es-CL" sz="1400" dirty="0"/>
              <a:t>ax8.set_title('Curtosis', </a:t>
            </a:r>
            <a:r>
              <a:rPr lang="es-CL" sz="1400" dirty="0" err="1"/>
              <a:t>fontsize</a:t>
            </a:r>
            <a:r>
              <a:rPr lang="es-CL" sz="1400" dirty="0"/>
              <a:t>=14</a:t>
            </a:r>
            <a:r>
              <a:rPr lang="es-CL" sz="1400" dirty="0" smtClean="0"/>
              <a:t>)</a:t>
            </a:r>
            <a:endParaRPr lang="es-CL" sz="1400" dirty="0"/>
          </a:p>
        </p:txBody>
      </p:sp>
      <p:sp>
        <p:nvSpPr>
          <p:cNvPr id="4" name="Marcador de número de diapositiva 3">
            <a:extLst>
              <a:ext uri="{FF2B5EF4-FFF2-40B4-BE49-F238E27FC236}">
                <a16:creationId xmlns:a16="http://schemas.microsoft.com/office/drawing/2014/main" id="{012A1886-7AFD-4379-8E7A-DC1A3F58A999}"/>
              </a:ext>
            </a:extLst>
          </p:cNvPr>
          <p:cNvSpPr>
            <a:spLocks noGrp="1"/>
          </p:cNvSpPr>
          <p:nvPr>
            <p:ph type="sldNum" sz="quarter" idx="12"/>
          </p:nvPr>
        </p:nvSpPr>
        <p:spPr/>
        <p:txBody>
          <a:bodyPr/>
          <a:lstStyle/>
          <a:p>
            <a:fld id="{ED3C9F24-97CD-894E-963C-61E4D5D33747}" type="slidenum">
              <a:rPr lang="es-ES_tradnl" smtClean="0"/>
              <a:t>49</a:t>
            </a:fld>
            <a:endParaRPr lang="es-ES_tradnl"/>
          </a:p>
        </p:txBody>
      </p:sp>
    </p:spTree>
    <p:extLst>
      <p:ext uri="{BB962C8B-B14F-4D97-AF65-F5344CB8AC3E}">
        <p14:creationId xmlns:p14="http://schemas.microsoft.com/office/powerpoint/2010/main" val="13329820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Introducción</a:t>
            </a:r>
          </a:p>
        </p:txBody>
      </p:sp>
      <p:sp>
        <p:nvSpPr>
          <p:cNvPr id="3" name="2 Marcador de contenido"/>
          <p:cNvSpPr>
            <a:spLocks noGrp="1"/>
          </p:cNvSpPr>
          <p:nvPr>
            <p:ph idx="1"/>
          </p:nvPr>
        </p:nvSpPr>
        <p:spPr/>
        <p:txBody>
          <a:bodyPr>
            <a:normAutofit/>
          </a:bodyPr>
          <a:lstStyle/>
          <a:p>
            <a:pPr marL="0" indent="0" algn="just">
              <a:buNone/>
            </a:pPr>
            <a:r>
              <a:rPr lang="es-CL" sz="2400" dirty="0"/>
              <a:t>Una estrategia de PHM está compuesta de tres etapas principales:</a:t>
            </a:r>
          </a:p>
          <a:p>
            <a:pPr marL="514350" indent="-514350" algn="just">
              <a:buFont typeface="+mj-lt"/>
              <a:buAutoNum type="arabicPeriod"/>
            </a:pPr>
            <a:r>
              <a:rPr lang="es-CL" sz="2400" dirty="0"/>
              <a:t>Detección: Trata de identificar el modo de operación del sistema y su estado.</a:t>
            </a:r>
          </a:p>
          <a:p>
            <a:pPr marL="514350" indent="-514350" algn="just">
              <a:buFont typeface="+mj-lt"/>
              <a:buAutoNum type="arabicPeriod"/>
            </a:pPr>
            <a:r>
              <a:rPr lang="es-CL" sz="2400" dirty="0"/>
              <a:t>Diagnóstico: Cuando se detecta una anomalía, el diagnóstico identifica el componente que tiene la anomalía y su severidad (de los efectos a las causas).</a:t>
            </a:r>
          </a:p>
          <a:p>
            <a:pPr marL="514350" indent="-514350" algn="just">
              <a:buFont typeface="+mj-lt"/>
              <a:buAutoNum type="arabicPeriod"/>
            </a:pPr>
            <a:r>
              <a:rPr lang="es-CL" sz="2400" dirty="0"/>
              <a:t>Pronóstico: El pronóstico trata de predecir el estado futuro del sistema y su vida útil remanente (de las causas a los efectos).</a:t>
            </a:r>
          </a:p>
        </p:txBody>
      </p:sp>
      <p:sp>
        <p:nvSpPr>
          <p:cNvPr id="4" name="3 Marcador de número de diapositiva"/>
          <p:cNvSpPr>
            <a:spLocks noGrp="1"/>
          </p:cNvSpPr>
          <p:nvPr>
            <p:ph type="sldNum" sz="quarter" idx="12"/>
          </p:nvPr>
        </p:nvSpPr>
        <p:spPr/>
        <p:txBody>
          <a:bodyPr/>
          <a:lstStyle/>
          <a:p>
            <a:fld id="{ED3C9F24-97CD-894E-963C-61E4D5D33747}" type="slidenum">
              <a:rPr lang="es-ES_tradnl" smtClean="0"/>
              <a:t>5</a:t>
            </a:fld>
            <a:endParaRPr lang="es-ES_tradnl"/>
          </a:p>
        </p:txBody>
      </p:sp>
    </p:spTree>
    <p:extLst>
      <p:ext uri="{BB962C8B-B14F-4D97-AF65-F5344CB8AC3E}">
        <p14:creationId xmlns:p14="http://schemas.microsoft.com/office/powerpoint/2010/main" val="69002751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FCB849-9802-43FD-99DB-AD00EC4B72FC}"/>
              </a:ext>
            </a:extLst>
          </p:cNvPr>
          <p:cNvSpPr>
            <a:spLocks noGrp="1"/>
          </p:cNvSpPr>
          <p:nvPr>
            <p:ph type="title"/>
          </p:nvPr>
        </p:nvSpPr>
        <p:spPr>
          <a:xfrm>
            <a:off x="628650" y="365127"/>
            <a:ext cx="7886700" cy="767388"/>
          </a:xfrm>
        </p:spPr>
        <p:txBody>
          <a:bodyPr/>
          <a:lstStyle/>
          <a:p>
            <a:r>
              <a:rPr lang="es-ES" dirty="0" smtClean="0"/>
              <a:t>Ejemplo 2</a:t>
            </a:r>
            <a:endParaRPr lang="es-CL" dirty="0"/>
          </a:p>
        </p:txBody>
      </p:sp>
      <p:sp>
        <p:nvSpPr>
          <p:cNvPr id="4" name="Marcador de número de diapositiva 3">
            <a:extLst>
              <a:ext uri="{FF2B5EF4-FFF2-40B4-BE49-F238E27FC236}">
                <a16:creationId xmlns:a16="http://schemas.microsoft.com/office/drawing/2014/main" id="{012A1886-7AFD-4379-8E7A-DC1A3F58A999}"/>
              </a:ext>
            </a:extLst>
          </p:cNvPr>
          <p:cNvSpPr>
            <a:spLocks noGrp="1"/>
          </p:cNvSpPr>
          <p:nvPr>
            <p:ph type="sldNum" sz="quarter" idx="12"/>
          </p:nvPr>
        </p:nvSpPr>
        <p:spPr/>
        <p:txBody>
          <a:bodyPr/>
          <a:lstStyle/>
          <a:p>
            <a:fld id="{ED3C9F24-97CD-894E-963C-61E4D5D33747}" type="slidenum">
              <a:rPr lang="es-ES_tradnl" smtClean="0"/>
              <a:t>50</a:t>
            </a:fld>
            <a:endParaRPr lang="es-ES_tradnl"/>
          </a:p>
        </p:txBody>
      </p:sp>
      <p:pic>
        <p:nvPicPr>
          <p:cNvPr id="8" name="Imagen 7">
            <a:extLst>
              <a:ext uri="{FF2B5EF4-FFF2-40B4-BE49-F238E27FC236}">
                <a16:creationId xmlns:a16="http://schemas.microsoft.com/office/drawing/2014/main" id="{18E148F2-6FA7-4FB2-9DBC-BE2DEF1B1CCC}"/>
              </a:ext>
            </a:extLst>
          </p:cNvPr>
          <p:cNvPicPr>
            <a:picLocks noChangeAspect="1"/>
          </p:cNvPicPr>
          <p:nvPr/>
        </p:nvPicPr>
        <p:blipFill>
          <a:blip r:embed="rId2"/>
          <a:stretch>
            <a:fillRect/>
          </a:stretch>
        </p:blipFill>
        <p:spPr>
          <a:xfrm>
            <a:off x="1034244" y="964638"/>
            <a:ext cx="7075512" cy="4928723"/>
          </a:xfrm>
          <a:prstGeom prst="rect">
            <a:avLst/>
          </a:prstGeom>
        </p:spPr>
      </p:pic>
    </p:spTree>
    <p:extLst>
      <p:ext uri="{BB962C8B-B14F-4D97-AF65-F5344CB8AC3E}">
        <p14:creationId xmlns:p14="http://schemas.microsoft.com/office/powerpoint/2010/main" val="84783332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623888" y="1709740"/>
            <a:ext cx="7886700" cy="2000760"/>
          </a:xfrm>
        </p:spPr>
        <p:txBody>
          <a:bodyPr/>
          <a:lstStyle/>
          <a:p>
            <a:pPr algn="ctr"/>
            <a:r>
              <a:rPr lang="es-ES" dirty="0" smtClean="0"/>
              <a:t>Parámetros en el dominio de frecuencias</a:t>
            </a:r>
            <a:endParaRPr lang="es-CL" dirty="0"/>
          </a:p>
        </p:txBody>
      </p:sp>
      <p:sp>
        <p:nvSpPr>
          <p:cNvPr id="4" name="Marcador de número de diapositiva 3"/>
          <p:cNvSpPr>
            <a:spLocks noGrp="1"/>
          </p:cNvSpPr>
          <p:nvPr>
            <p:ph type="sldNum" sz="quarter" idx="12"/>
          </p:nvPr>
        </p:nvSpPr>
        <p:spPr/>
        <p:txBody>
          <a:bodyPr/>
          <a:lstStyle/>
          <a:p>
            <a:fld id="{ED3C9F24-97CD-894E-963C-61E4D5D33747}" type="slidenum">
              <a:rPr lang="es-ES_tradnl" smtClean="0"/>
              <a:t>51</a:t>
            </a:fld>
            <a:endParaRPr lang="es-ES_tradnl"/>
          </a:p>
        </p:txBody>
      </p:sp>
    </p:spTree>
    <p:extLst>
      <p:ext uri="{BB962C8B-B14F-4D97-AF65-F5344CB8AC3E}">
        <p14:creationId xmlns:p14="http://schemas.microsoft.com/office/powerpoint/2010/main" val="86271535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Extracción de parámetros</a:t>
            </a:r>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p:txBody>
              <a:bodyPr>
                <a:normAutofit/>
              </a:bodyPr>
              <a:lstStyle/>
              <a:p>
                <a:pPr marL="0" indent="0" algn="just">
                  <a:buNone/>
                </a:pPr>
                <a14:m>
                  <m:oMath xmlns:m="http://schemas.openxmlformats.org/officeDocument/2006/math">
                    <m:r>
                      <a:rPr lang="es-CL" sz="2000" i="1">
                        <a:latin typeface="Cambria Math"/>
                      </a:rPr>
                      <m:t>𝐹</m:t>
                    </m:r>
                    <m:d>
                      <m:dPr>
                        <m:ctrlPr>
                          <a:rPr lang="es-CL" sz="2000" i="1">
                            <a:latin typeface="Cambria Math" panose="02040503050406030204" pitchFamily="18" charset="0"/>
                          </a:rPr>
                        </m:ctrlPr>
                      </m:dPr>
                      <m:e>
                        <m:r>
                          <a:rPr lang="es-CL" sz="2000" i="1">
                            <a:latin typeface="Cambria Math"/>
                          </a:rPr>
                          <m:t>𝜔</m:t>
                        </m:r>
                      </m:e>
                    </m:d>
                    <m:r>
                      <a:rPr lang="es-CL" sz="2000" i="1">
                        <a:latin typeface="Cambria Math"/>
                      </a:rPr>
                      <m:t>=</m:t>
                    </m:r>
                    <m:d>
                      <m:dPr>
                        <m:begChr m:val="{"/>
                        <m:endChr m:val="}"/>
                        <m:ctrlPr>
                          <a:rPr lang="es-CL" sz="2000" i="1">
                            <a:latin typeface="Cambria Math" panose="02040503050406030204" pitchFamily="18" charset="0"/>
                          </a:rPr>
                        </m:ctrlPr>
                      </m:dPr>
                      <m:e>
                        <m:m>
                          <m:mPr>
                            <m:mcs>
                              <m:mc>
                                <m:mcPr>
                                  <m:count m:val="4"/>
                                  <m:mcJc m:val="center"/>
                                </m:mcPr>
                              </m:mc>
                            </m:mcs>
                            <m:ctrlPr>
                              <a:rPr lang="es-CL" sz="2000" i="1">
                                <a:latin typeface="Cambria Math" panose="02040503050406030204" pitchFamily="18" charset="0"/>
                              </a:rPr>
                            </m:ctrlPr>
                          </m:mPr>
                          <m:mr>
                            <m:e>
                              <m:sSub>
                                <m:sSubPr>
                                  <m:ctrlPr>
                                    <a:rPr lang="es-CL" sz="2000" i="1">
                                      <a:latin typeface="Cambria Math" panose="02040503050406030204" pitchFamily="18" charset="0"/>
                                    </a:rPr>
                                  </m:ctrlPr>
                                </m:sSubPr>
                                <m:e>
                                  <m:r>
                                    <a:rPr lang="es-CL" sz="2000" i="1">
                                      <a:latin typeface="Cambria Math"/>
                                    </a:rPr>
                                    <m:t>𝐹</m:t>
                                  </m:r>
                                </m:e>
                                <m:sub>
                                  <m:r>
                                    <a:rPr lang="es-CL" sz="2000" i="1">
                                      <a:latin typeface="Cambria Math"/>
                                    </a:rPr>
                                    <m:t>1</m:t>
                                  </m:r>
                                </m:sub>
                              </m:sSub>
                            </m:e>
                            <m:e>
                              <m:sSub>
                                <m:sSubPr>
                                  <m:ctrlPr>
                                    <a:rPr lang="es-CL" sz="2000" i="1">
                                      <a:latin typeface="Cambria Math" panose="02040503050406030204" pitchFamily="18" charset="0"/>
                                    </a:rPr>
                                  </m:ctrlPr>
                                </m:sSubPr>
                                <m:e>
                                  <m:r>
                                    <a:rPr lang="es-CL" sz="2000" i="1">
                                      <a:latin typeface="Cambria Math"/>
                                    </a:rPr>
                                    <m:t>𝐹</m:t>
                                  </m:r>
                                </m:e>
                                <m:sub>
                                  <m:r>
                                    <a:rPr lang="es-CL" sz="2000" i="1">
                                      <a:latin typeface="Cambria Math"/>
                                    </a:rPr>
                                    <m:t>1</m:t>
                                  </m:r>
                                </m:sub>
                              </m:sSub>
                            </m:e>
                            <m:e>
                              <m:r>
                                <a:rPr lang="es-CL" sz="2000" i="1">
                                  <a:latin typeface="Cambria Math"/>
                                </a:rPr>
                                <m:t>⋯</m:t>
                              </m:r>
                            </m:e>
                            <m:e>
                              <m:sSub>
                                <m:sSubPr>
                                  <m:ctrlPr>
                                    <a:rPr lang="es-CL" sz="2000" i="1">
                                      <a:latin typeface="Cambria Math" panose="02040503050406030204" pitchFamily="18" charset="0"/>
                                    </a:rPr>
                                  </m:ctrlPr>
                                </m:sSubPr>
                                <m:e>
                                  <m:r>
                                    <a:rPr lang="es-CL" sz="2000" i="1">
                                      <a:latin typeface="Cambria Math"/>
                                    </a:rPr>
                                    <m:t>𝐹</m:t>
                                  </m:r>
                                </m:e>
                                <m:sub>
                                  <m:r>
                                    <a:rPr lang="es-CL" sz="2000" i="1">
                                      <a:latin typeface="Cambria Math"/>
                                    </a:rPr>
                                    <m:t>𝑁</m:t>
                                  </m:r>
                                </m:sub>
                              </m:sSub>
                            </m:e>
                          </m:mr>
                        </m:m>
                      </m:e>
                    </m:d>
                  </m:oMath>
                </a14:m>
                <a:r>
                  <a:rPr lang="es-CL" sz="2000" dirty="0"/>
                  <a:t> es la transformada de Fourier de la señal </a:t>
                </a:r>
                <a:r>
                  <a:rPr lang="es-CL" sz="2000" i="1" dirty="0"/>
                  <a:t>y(t). </a:t>
                </a:r>
                <a:r>
                  <a:rPr lang="es-CL" sz="2000" dirty="0"/>
                  <a:t>La </a:t>
                </a:r>
                <a:r>
                  <a:rPr lang="es-CL" sz="2000" b="1" dirty="0"/>
                  <a:t>media aritmética</a:t>
                </a:r>
                <a:r>
                  <a:rPr lang="es-CL" sz="2000" dirty="0"/>
                  <a:t> del espectro de frecuencias divida en bandas de frecuencias (usualmente octavos) se define como: </a:t>
                </a:r>
                <a:endParaRPr lang="en-US" sz="2000" dirty="0"/>
              </a:p>
              <a:p>
                <a:pPr marL="0" indent="0" algn="just">
                  <a:buNone/>
                </a:pPr>
                <a14:m>
                  <m:oMathPara xmlns:m="http://schemas.openxmlformats.org/officeDocument/2006/math">
                    <m:oMathParaPr>
                      <m:jc m:val="center"/>
                    </m:oMathParaPr>
                    <m:oMath xmlns:m="http://schemas.openxmlformats.org/officeDocument/2006/math">
                      <m:sSub>
                        <m:sSubPr>
                          <m:ctrlPr>
                            <a:rPr lang="es-CL" sz="2000" i="1">
                              <a:latin typeface="Cambria Math" panose="02040503050406030204" pitchFamily="18" charset="0"/>
                            </a:rPr>
                          </m:ctrlPr>
                        </m:sSubPr>
                        <m:e>
                          <m:r>
                            <a:rPr lang="es-CL" sz="2000" i="1">
                              <a:latin typeface="Cambria Math"/>
                            </a:rPr>
                            <m:t>𝐵</m:t>
                          </m:r>
                        </m:e>
                        <m:sub>
                          <m:r>
                            <a:rPr lang="es-CL" sz="2000" i="1">
                              <a:latin typeface="Cambria Math"/>
                            </a:rPr>
                            <m:t>𝑖</m:t>
                          </m:r>
                        </m:sub>
                      </m:sSub>
                      <m:r>
                        <a:rPr lang="es-CL" sz="2000" i="1">
                          <a:latin typeface="Cambria Math"/>
                        </a:rPr>
                        <m:t>=</m:t>
                      </m:r>
                      <m:f>
                        <m:fPr>
                          <m:ctrlPr>
                            <a:rPr lang="es-CL" sz="2000" i="1">
                              <a:latin typeface="Cambria Math" panose="02040503050406030204" pitchFamily="18" charset="0"/>
                            </a:rPr>
                          </m:ctrlPr>
                        </m:fPr>
                        <m:num>
                          <m:r>
                            <a:rPr lang="es-CL" sz="2000" i="1">
                              <a:latin typeface="Cambria Math"/>
                            </a:rPr>
                            <m:t>1</m:t>
                          </m:r>
                        </m:num>
                        <m:den>
                          <m:sSub>
                            <m:sSubPr>
                              <m:ctrlPr>
                                <a:rPr lang="es-CL" sz="2000" i="1">
                                  <a:latin typeface="Cambria Math" panose="02040503050406030204" pitchFamily="18" charset="0"/>
                                </a:rPr>
                              </m:ctrlPr>
                            </m:sSubPr>
                            <m:e>
                              <m:r>
                                <a:rPr lang="es-CL" sz="2000" i="1">
                                  <a:latin typeface="Cambria Math"/>
                                </a:rPr>
                                <m:t>𝑁</m:t>
                              </m:r>
                            </m:e>
                            <m:sub>
                              <m:r>
                                <a:rPr lang="es-CL" sz="2000" i="1">
                                  <a:latin typeface="Cambria Math"/>
                                </a:rPr>
                                <m:t>𝑖</m:t>
                              </m:r>
                              <m:r>
                                <a:rPr lang="es-CL" sz="2000" i="1">
                                  <a:latin typeface="Cambria Math"/>
                                </a:rPr>
                                <m:t>+1</m:t>
                              </m:r>
                            </m:sub>
                          </m:sSub>
                          <m:r>
                            <a:rPr lang="es-CL" sz="2000" i="1">
                              <a:latin typeface="Cambria Math"/>
                            </a:rPr>
                            <m:t>−</m:t>
                          </m:r>
                          <m:sSub>
                            <m:sSubPr>
                              <m:ctrlPr>
                                <a:rPr lang="es-CL" sz="2000" i="1">
                                  <a:latin typeface="Cambria Math" panose="02040503050406030204" pitchFamily="18" charset="0"/>
                                </a:rPr>
                              </m:ctrlPr>
                            </m:sSubPr>
                            <m:e>
                              <m:r>
                                <a:rPr lang="es-CL" sz="2000" i="1">
                                  <a:latin typeface="Cambria Math"/>
                                </a:rPr>
                                <m:t>𝑁</m:t>
                              </m:r>
                            </m:e>
                            <m:sub>
                              <m:r>
                                <a:rPr lang="es-CL" sz="2000" i="1">
                                  <a:latin typeface="Cambria Math"/>
                                </a:rPr>
                                <m:t>𝑖</m:t>
                              </m:r>
                            </m:sub>
                          </m:sSub>
                        </m:den>
                      </m:f>
                      <m:nary>
                        <m:naryPr>
                          <m:chr m:val="∑"/>
                          <m:limLoc m:val="undOvr"/>
                          <m:ctrlPr>
                            <a:rPr lang="es-CL" sz="2000" i="1">
                              <a:latin typeface="Cambria Math" panose="02040503050406030204" pitchFamily="18" charset="0"/>
                            </a:rPr>
                          </m:ctrlPr>
                        </m:naryPr>
                        <m:sub>
                          <m:r>
                            <m:rPr>
                              <m:brk/>
                            </m:rPr>
                            <a:rPr lang="es-CL" sz="2000" i="1">
                              <a:latin typeface="Cambria Math"/>
                            </a:rPr>
                            <m:t>𝑗</m:t>
                          </m:r>
                          <m:r>
                            <a:rPr lang="es-CL" sz="2000" i="1">
                              <a:latin typeface="Cambria Math"/>
                            </a:rPr>
                            <m:t>=</m:t>
                          </m:r>
                          <m:sSub>
                            <m:sSubPr>
                              <m:ctrlPr>
                                <a:rPr lang="es-CL" sz="2000" i="1">
                                  <a:latin typeface="Cambria Math" panose="02040503050406030204" pitchFamily="18" charset="0"/>
                                </a:rPr>
                              </m:ctrlPr>
                            </m:sSubPr>
                            <m:e>
                              <m:r>
                                <a:rPr lang="es-CL" sz="2000" i="1">
                                  <a:latin typeface="Cambria Math"/>
                                </a:rPr>
                                <m:t>𝑁</m:t>
                              </m:r>
                            </m:e>
                            <m:sub>
                              <m:r>
                                <a:rPr lang="es-CL" sz="2000" i="1">
                                  <a:latin typeface="Cambria Math"/>
                                </a:rPr>
                                <m:t>𝑖</m:t>
                              </m:r>
                            </m:sub>
                          </m:sSub>
                        </m:sub>
                        <m:sup>
                          <m:sSub>
                            <m:sSubPr>
                              <m:ctrlPr>
                                <a:rPr lang="es-CL" sz="2000" i="1">
                                  <a:latin typeface="Cambria Math" panose="02040503050406030204" pitchFamily="18" charset="0"/>
                                </a:rPr>
                              </m:ctrlPr>
                            </m:sSubPr>
                            <m:e>
                              <m:r>
                                <a:rPr lang="es-CL" sz="2000" i="1">
                                  <a:latin typeface="Cambria Math"/>
                                </a:rPr>
                                <m:t>𝑁</m:t>
                              </m:r>
                            </m:e>
                            <m:sub>
                              <m:r>
                                <a:rPr lang="es-CL" sz="2000" i="1">
                                  <a:latin typeface="Cambria Math"/>
                                </a:rPr>
                                <m:t>𝑖</m:t>
                              </m:r>
                              <m:r>
                                <a:rPr lang="es-CL" sz="2000" i="1">
                                  <a:latin typeface="Cambria Math"/>
                                </a:rPr>
                                <m:t>+1</m:t>
                              </m:r>
                            </m:sub>
                          </m:sSub>
                          <m:r>
                            <a:rPr lang="es-CL" sz="2000" i="1">
                              <a:latin typeface="Cambria Math"/>
                            </a:rPr>
                            <m:t>−1</m:t>
                          </m:r>
                        </m:sup>
                        <m:e>
                          <m:sSub>
                            <m:sSubPr>
                              <m:ctrlPr>
                                <a:rPr lang="es-CL" sz="2000" i="1">
                                  <a:latin typeface="Cambria Math" panose="02040503050406030204" pitchFamily="18" charset="0"/>
                                </a:rPr>
                              </m:ctrlPr>
                            </m:sSubPr>
                            <m:e>
                              <m:r>
                                <m:rPr>
                                  <m:nor/>
                                </m:rPr>
                                <a:rPr lang="es-CL" sz="2000">
                                  <a:latin typeface="Cambria Math"/>
                                </a:rPr>
                                <m:t>abs</m:t>
                              </m:r>
                              <m:r>
                                <a:rPr lang="es-CL" sz="2000" i="1">
                                  <a:latin typeface="Cambria Math"/>
                                </a:rPr>
                                <m:t>(</m:t>
                              </m:r>
                              <m:r>
                                <a:rPr lang="es-CL" sz="2000" i="1">
                                  <a:latin typeface="Cambria Math"/>
                                </a:rPr>
                                <m:t>𝐹</m:t>
                              </m:r>
                            </m:e>
                            <m:sub>
                              <m:r>
                                <a:rPr lang="es-CL" sz="2000" i="1">
                                  <a:latin typeface="Cambria Math"/>
                                </a:rPr>
                                <m:t>𝑖</m:t>
                              </m:r>
                            </m:sub>
                          </m:sSub>
                          <m:r>
                            <a:rPr lang="es-CL" sz="2000" i="1">
                              <a:latin typeface="Cambria Math"/>
                            </a:rPr>
                            <m:t>)</m:t>
                          </m:r>
                        </m:e>
                      </m:nary>
                    </m:oMath>
                  </m:oMathPara>
                </a14:m>
                <a:endParaRPr lang="es-CL" sz="2000" dirty="0"/>
              </a:p>
              <a:p>
                <a:pPr marL="0" indent="0" algn="just">
                  <a:buNone/>
                </a:pPr>
                <a:r>
                  <a:rPr lang="es-CL" sz="2000" dirty="0"/>
                  <a:t>donde </a:t>
                </a:r>
                <a:r>
                  <a:rPr lang="es-CL" sz="2000" i="1" dirty="0"/>
                  <a:t>N</a:t>
                </a:r>
                <a:r>
                  <a:rPr lang="es-CL" sz="2000" i="1" baseline="-25000" dirty="0"/>
                  <a:t>i</a:t>
                </a:r>
                <a:r>
                  <a:rPr lang="es-CL" sz="2000" dirty="0"/>
                  <a:t> y </a:t>
                </a:r>
                <a:r>
                  <a:rPr lang="es-CL" sz="2000" i="1" dirty="0"/>
                  <a:t>N</a:t>
                </a:r>
                <a:r>
                  <a:rPr lang="es-CL" sz="2000" i="1" baseline="-25000" dirty="0"/>
                  <a:t>i+1</a:t>
                </a:r>
                <a:r>
                  <a:rPr lang="es-CL" sz="2000" dirty="0"/>
                  <a:t> son el primer y último componente de la banda i.</a:t>
                </a:r>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blipFill>
                <a:blip r:embed="rId2"/>
                <a:stretch>
                  <a:fillRect l="-773" t="-1401" r="-850"/>
                </a:stretch>
              </a:blipFill>
            </p:spPr>
            <p:txBody>
              <a:bodyPr/>
              <a:lstStyle/>
              <a:p>
                <a:r>
                  <a:rPr lang="es-CL">
                    <a:noFill/>
                  </a:rPr>
                  <a:t> </a:t>
                </a:r>
              </a:p>
            </p:txBody>
          </p:sp>
        </mc:Fallback>
      </mc:AlternateContent>
      <p:sp>
        <p:nvSpPr>
          <p:cNvPr id="4" name="3 Marcador de número de diapositiva"/>
          <p:cNvSpPr>
            <a:spLocks noGrp="1"/>
          </p:cNvSpPr>
          <p:nvPr>
            <p:ph type="sldNum" sz="quarter" idx="12"/>
          </p:nvPr>
        </p:nvSpPr>
        <p:spPr/>
        <p:txBody>
          <a:bodyPr/>
          <a:lstStyle/>
          <a:p>
            <a:fld id="{ED3C9F24-97CD-894E-963C-61E4D5D33747}" type="slidenum">
              <a:rPr lang="es-ES_tradnl" smtClean="0"/>
              <a:t>52</a:t>
            </a:fld>
            <a:endParaRPr lang="es-ES_tradnl"/>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333" y="4038851"/>
            <a:ext cx="3060000" cy="229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3333" y="4038851"/>
            <a:ext cx="3060000" cy="229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4133" y="4038851"/>
            <a:ext cx="3060000" cy="229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938139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FCB849-9802-43FD-99DB-AD00EC4B72FC}"/>
              </a:ext>
            </a:extLst>
          </p:cNvPr>
          <p:cNvSpPr>
            <a:spLocks noGrp="1"/>
          </p:cNvSpPr>
          <p:nvPr>
            <p:ph type="title"/>
          </p:nvPr>
        </p:nvSpPr>
        <p:spPr>
          <a:xfrm>
            <a:off x="628650" y="365127"/>
            <a:ext cx="7886700" cy="767388"/>
          </a:xfrm>
        </p:spPr>
        <p:txBody>
          <a:bodyPr/>
          <a:lstStyle/>
          <a:p>
            <a:r>
              <a:rPr lang="es-ES" dirty="0" smtClean="0"/>
              <a:t>Ejemplo 3</a:t>
            </a:r>
            <a:endParaRPr lang="es-CL" dirty="0"/>
          </a:p>
        </p:txBody>
      </p:sp>
      <p:sp>
        <p:nvSpPr>
          <p:cNvPr id="3" name="Marcador de contenido 2">
            <a:extLst>
              <a:ext uri="{FF2B5EF4-FFF2-40B4-BE49-F238E27FC236}">
                <a16:creationId xmlns:a16="http://schemas.microsoft.com/office/drawing/2014/main" id="{2063D074-A345-4C67-8B98-1DB91B4B4F12}"/>
              </a:ext>
            </a:extLst>
          </p:cNvPr>
          <p:cNvSpPr>
            <a:spLocks noGrp="1"/>
          </p:cNvSpPr>
          <p:nvPr>
            <p:ph sz="half" idx="1"/>
          </p:nvPr>
        </p:nvSpPr>
        <p:spPr>
          <a:xfrm>
            <a:off x="628650" y="1308683"/>
            <a:ext cx="7617728" cy="4868280"/>
          </a:xfrm>
        </p:spPr>
        <p:txBody>
          <a:bodyPr>
            <a:noAutofit/>
          </a:bodyPr>
          <a:lstStyle/>
          <a:p>
            <a:pPr marL="0" indent="0">
              <a:spcBef>
                <a:spcPts val="0"/>
              </a:spcBef>
              <a:buNone/>
            </a:pPr>
            <a:r>
              <a:rPr lang="es-CL" sz="1400" dirty="0"/>
              <a:t>#importar </a:t>
            </a:r>
            <a:r>
              <a:rPr lang="es-CL" sz="1400" dirty="0" err="1"/>
              <a:t>librerias</a:t>
            </a:r>
            <a:endParaRPr lang="es-CL" sz="1400" dirty="0"/>
          </a:p>
          <a:p>
            <a:pPr marL="0" indent="0">
              <a:spcBef>
                <a:spcPts val="0"/>
              </a:spcBef>
              <a:buNone/>
            </a:pPr>
            <a:r>
              <a:rPr lang="es-CL" sz="1400" dirty="0" err="1"/>
              <a:t>import</a:t>
            </a:r>
            <a:r>
              <a:rPr lang="es-CL" sz="1400" dirty="0"/>
              <a:t> scipy.io as </a:t>
            </a:r>
            <a:r>
              <a:rPr lang="es-CL" sz="1400" dirty="0" err="1"/>
              <a:t>sio</a:t>
            </a:r>
            <a:endParaRPr lang="es-CL" sz="1400" dirty="0"/>
          </a:p>
          <a:p>
            <a:pPr marL="0" indent="0">
              <a:spcBef>
                <a:spcPts val="0"/>
              </a:spcBef>
              <a:buNone/>
            </a:pPr>
            <a:r>
              <a:rPr lang="es-CL" sz="1400" dirty="0" err="1"/>
              <a:t>import</a:t>
            </a:r>
            <a:r>
              <a:rPr lang="es-CL" sz="1400" dirty="0"/>
              <a:t> </a:t>
            </a:r>
            <a:r>
              <a:rPr lang="es-CL" sz="1400" dirty="0" err="1"/>
              <a:t>numpy</a:t>
            </a:r>
            <a:r>
              <a:rPr lang="es-CL" sz="1400" dirty="0"/>
              <a:t> as </a:t>
            </a:r>
            <a:r>
              <a:rPr lang="es-CL" sz="1400" dirty="0" err="1"/>
              <a:t>np</a:t>
            </a:r>
            <a:endParaRPr lang="es-CL" sz="1400" dirty="0"/>
          </a:p>
          <a:p>
            <a:pPr marL="0" indent="0">
              <a:spcBef>
                <a:spcPts val="0"/>
              </a:spcBef>
              <a:buNone/>
            </a:pPr>
            <a:r>
              <a:rPr lang="es-CL" sz="1400" dirty="0" err="1"/>
              <a:t>import</a:t>
            </a:r>
            <a:r>
              <a:rPr lang="es-CL" sz="1400" dirty="0"/>
              <a:t> </a:t>
            </a:r>
            <a:r>
              <a:rPr lang="es-CL" sz="1400" dirty="0" err="1"/>
              <a:t>matplotlib.pyplot</a:t>
            </a:r>
            <a:r>
              <a:rPr lang="es-CL" sz="1400" dirty="0"/>
              <a:t> as </a:t>
            </a:r>
            <a:r>
              <a:rPr lang="es-CL" sz="1400" dirty="0" err="1"/>
              <a:t>plt</a:t>
            </a:r>
            <a:endParaRPr lang="es-CL" sz="1400" dirty="0"/>
          </a:p>
          <a:p>
            <a:pPr marL="0" indent="0">
              <a:spcBef>
                <a:spcPts val="0"/>
              </a:spcBef>
              <a:buNone/>
            </a:pPr>
            <a:r>
              <a:rPr lang="es-CL" sz="1400" dirty="0" err="1"/>
              <a:t>import</a:t>
            </a:r>
            <a:r>
              <a:rPr lang="es-CL" sz="1400" dirty="0"/>
              <a:t> </a:t>
            </a:r>
            <a:r>
              <a:rPr lang="es-CL" sz="1400" dirty="0" err="1"/>
              <a:t>math</a:t>
            </a:r>
            <a:endParaRPr lang="es-CL" sz="1400" dirty="0"/>
          </a:p>
          <a:p>
            <a:pPr marL="0" indent="0">
              <a:spcBef>
                <a:spcPts val="0"/>
              </a:spcBef>
              <a:buNone/>
            </a:pPr>
            <a:r>
              <a:rPr lang="es-CL" sz="1400" dirty="0"/>
              <a:t>from </a:t>
            </a:r>
            <a:r>
              <a:rPr lang="es-CL" sz="1400" dirty="0" err="1"/>
              <a:t>scipy.fftpack</a:t>
            </a:r>
            <a:r>
              <a:rPr lang="es-CL" sz="1400" dirty="0"/>
              <a:t> </a:t>
            </a:r>
            <a:r>
              <a:rPr lang="es-CL" sz="1400" dirty="0" err="1"/>
              <a:t>import</a:t>
            </a:r>
            <a:r>
              <a:rPr lang="es-CL" sz="1400" dirty="0"/>
              <a:t> </a:t>
            </a:r>
            <a:r>
              <a:rPr lang="es-CL" sz="1400" dirty="0" err="1"/>
              <a:t>fft</a:t>
            </a:r>
            <a:r>
              <a:rPr lang="es-CL" sz="1400" dirty="0"/>
              <a:t>, </a:t>
            </a:r>
            <a:r>
              <a:rPr lang="es-CL" sz="1400" dirty="0" err="1"/>
              <a:t>fftfreq</a:t>
            </a:r>
            <a:endParaRPr lang="es-CL" sz="1400" dirty="0"/>
          </a:p>
          <a:p>
            <a:pPr marL="0" indent="0">
              <a:spcBef>
                <a:spcPts val="0"/>
              </a:spcBef>
              <a:buNone/>
            </a:pPr>
            <a:endParaRPr lang="es-CL" sz="1400" dirty="0"/>
          </a:p>
          <a:p>
            <a:pPr marL="0" indent="0">
              <a:spcBef>
                <a:spcPts val="0"/>
              </a:spcBef>
              <a:buNone/>
            </a:pPr>
            <a:r>
              <a:rPr lang="es-CL" sz="1400" dirty="0"/>
              <a:t>#Leer datos</a:t>
            </a:r>
          </a:p>
          <a:p>
            <a:pPr marL="0" indent="0">
              <a:spcBef>
                <a:spcPts val="0"/>
              </a:spcBef>
              <a:buNone/>
            </a:pPr>
            <a:r>
              <a:rPr lang="es-CL" sz="1400" dirty="0"/>
              <a:t>Datos0=</a:t>
            </a:r>
            <a:r>
              <a:rPr lang="es-CL" sz="1400" dirty="0" err="1"/>
              <a:t>sio.loadmat</a:t>
            </a:r>
            <a:r>
              <a:rPr lang="es-CL" sz="1400" dirty="0"/>
              <a:t>('</a:t>
            </a:r>
            <a:r>
              <a:rPr lang="es-CL" sz="1400" dirty="0" err="1"/>
              <a:t>normal.mat</a:t>
            </a:r>
            <a:r>
              <a:rPr lang="es-CL" sz="1400" dirty="0"/>
              <a:t>')</a:t>
            </a:r>
          </a:p>
          <a:p>
            <a:pPr marL="0" indent="0">
              <a:spcBef>
                <a:spcPts val="0"/>
              </a:spcBef>
              <a:buNone/>
            </a:pPr>
            <a:r>
              <a:rPr lang="es-CL" sz="1400" dirty="0"/>
              <a:t>Datos1=</a:t>
            </a:r>
            <a:r>
              <a:rPr lang="es-CL" sz="1400" dirty="0" err="1"/>
              <a:t>sio.loadmat</a:t>
            </a:r>
            <a:r>
              <a:rPr lang="es-CL" sz="1400" dirty="0"/>
              <a:t>('</a:t>
            </a:r>
            <a:r>
              <a:rPr lang="es-CL" sz="1400" dirty="0" err="1"/>
              <a:t>outer.mat</a:t>
            </a:r>
            <a:r>
              <a:rPr lang="es-CL" sz="1400" dirty="0"/>
              <a:t>')</a:t>
            </a:r>
          </a:p>
          <a:p>
            <a:pPr marL="0" indent="0">
              <a:spcBef>
                <a:spcPts val="0"/>
              </a:spcBef>
              <a:buNone/>
            </a:pPr>
            <a:r>
              <a:rPr lang="es-CL" sz="1400" dirty="0"/>
              <a:t>Datos2=</a:t>
            </a:r>
            <a:r>
              <a:rPr lang="es-CL" sz="1400" dirty="0" err="1"/>
              <a:t>sio.loadmat</a:t>
            </a:r>
            <a:r>
              <a:rPr lang="es-CL" sz="1400" dirty="0"/>
              <a:t>('</a:t>
            </a:r>
            <a:r>
              <a:rPr lang="es-CL" sz="1400" dirty="0" err="1"/>
              <a:t>inner.mat</a:t>
            </a:r>
            <a:r>
              <a:rPr lang="es-CL" sz="1400" dirty="0"/>
              <a:t>')</a:t>
            </a:r>
          </a:p>
          <a:p>
            <a:pPr marL="0" indent="0">
              <a:spcBef>
                <a:spcPts val="0"/>
              </a:spcBef>
              <a:buNone/>
            </a:pPr>
            <a:r>
              <a:rPr lang="es-CL" sz="1400" dirty="0"/>
              <a:t>Normal=Datos0['normal'][:,0]</a:t>
            </a:r>
          </a:p>
          <a:p>
            <a:pPr marL="0" indent="0">
              <a:spcBef>
                <a:spcPts val="0"/>
              </a:spcBef>
              <a:buNone/>
            </a:pPr>
            <a:r>
              <a:rPr lang="es-CL" sz="1400" dirty="0" err="1"/>
              <a:t>Outer</a:t>
            </a:r>
            <a:r>
              <a:rPr lang="es-CL" sz="1400" dirty="0"/>
              <a:t>=Datos1['</a:t>
            </a:r>
            <a:r>
              <a:rPr lang="es-CL" sz="1400" dirty="0" err="1"/>
              <a:t>outer</a:t>
            </a:r>
            <a:r>
              <a:rPr lang="es-CL" sz="1400" dirty="0"/>
              <a:t>'][:,0]</a:t>
            </a:r>
          </a:p>
          <a:p>
            <a:pPr marL="0" indent="0">
              <a:spcBef>
                <a:spcPts val="0"/>
              </a:spcBef>
              <a:buNone/>
            </a:pPr>
            <a:r>
              <a:rPr lang="es-CL" sz="1400" dirty="0" err="1"/>
              <a:t>Inner</a:t>
            </a:r>
            <a:r>
              <a:rPr lang="es-CL" sz="1400" dirty="0"/>
              <a:t>=Datos2['</a:t>
            </a:r>
            <a:r>
              <a:rPr lang="es-CL" sz="1400" dirty="0" err="1"/>
              <a:t>inner</a:t>
            </a:r>
            <a:r>
              <a:rPr lang="es-CL" sz="1400" dirty="0"/>
              <a:t>'][:,0</a:t>
            </a:r>
            <a:r>
              <a:rPr lang="es-CL" sz="1400" dirty="0" smtClean="0"/>
              <a:t>]</a:t>
            </a:r>
          </a:p>
          <a:p>
            <a:pPr marL="0" indent="0">
              <a:spcBef>
                <a:spcPts val="0"/>
              </a:spcBef>
              <a:buNone/>
            </a:pPr>
            <a:endParaRPr lang="es-CL" sz="1400" dirty="0"/>
          </a:p>
          <a:p>
            <a:pPr marL="0" indent="0">
              <a:spcBef>
                <a:spcPts val="0"/>
              </a:spcBef>
              <a:buNone/>
            </a:pPr>
            <a:r>
              <a:rPr lang="es-CL" sz="1400" dirty="0"/>
              <a:t>#Datos</a:t>
            </a:r>
          </a:p>
          <a:p>
            <a:pPr marL="0" indent="0">
              <a:spcBef>
                <a:spcPts val="0"/>
              </a:spcBef>
              <a:buNone/>
            </a:pPr>
            <a:r>
              <a:rPr lang="es-CL" sz="1400" dirty="0" err="1"/>
              <a:t>Fs</a:t>
            </a:r>
            <a:r>
              <a:rPr lang="es-CL" sz="1400" dirty="0"/>
              <a:t>=48828 #</a:t>
            </a:r>
            <a:r>
              <a:rPr lang="es-CL" sz="1400" dirty="0" err="1"/>
              <a:t>sampling</a:t>
            </a:r>
            <a:r>
              <a:rPr lang="es-CL" sz="1400" dirty="0"/>
              <a:t> </a:t>
            </a:r>
            <a:r>
              <a:rPr lang="es-CL" sz="1400" dirty="0" err="1"/>
              <a:t>rate</a:t>
            </a:r>
            <a:endParaRPr lang="es-CL" sz="1400" dirty="0"/>
          </a:p>
          <a:p>
            <a:pPr marL="0" indent="0">
              <a:spcBef>
                <a:spcPts val="0"/>
              </a:spcBef>
              <a:buNone/>
            </a:pPr>
            <a:r>
              <a:rPr lang="es-CL" sz="1400" dirty="0" err="1"/>
              <a:t>dt</a:t>
            </a:r>
            <a:r>
              <a:rPr lang="es-CL" sz="1400" dirty="0"/>
              <a:t>=1/</a:t>
            </a:r>
            <a:r>
              <a:rPr lang="es-CL" sz="1400" dirty="0" err="1"/>
              <a:t>Fs</a:t>
            </a:r>
            <a:r>
              <a:rPr lang="es-CL" sz="1400" dirty="0"/>
              <a:t> #paso de tiempo</a:t>
            </a:r>
          </a:p>
          <a:p>
            <a:pPr marL="0" indent="0">
              <a:spcBef>
                <a:spcPts val="0"/>
              </a:spcBef>
              <a:buNone/>
            </a:pPr>
            <a:r>
              <a:rPr lang="es-CL" sz="1400" dirty="0"/>
              <a:t>N=</a:t>
            </a:r>
            <a:r>
              <a:rPr lang="es-CL" sz="1400" dirty="0" err="1"/>
              <a:t>len</a:t>
            </a:r>
            <a:r>
              <a:rPr lang="es-CL" sz="1400" dirty="0"/>
              <a:t>(Normal) #numero de datos</a:t>
            </a:r>
          </a:p>
          <a:p>
            <a:pPr marL="0" indent="0">
              <a:spcBef>
                <a:spcPts val="0"/>
              </a:spcBef>
              <a:buNone/>
            </a:pPr>
            <a:endParaRPr lang="es-CL" sz="1400" dirty="0"/>
          </a:p>
          <a:p>
            <a:pPr marL="0" indent="0">
              <a:spcBef>
                <a:spcPts val="0"/>
              </a:spcBef>
              <a:buNone/>
            </a:pPr>
            <a:r>
              <a:rPr lang="es-CL" sz="1400" dirty="0"/>
              <a:t>#Dividir por segmentos</a:t>
            </a:r>
          </a:p>
          <a:p>
            <a:pPr marL="0" indent="0">
              <a:spcBef>
                <a:spcPts val="0"/>
              </a:spcBef>
              <a:buNone/>
            </a:pPr>
            <a:r>
              <a:rPr lang="es-CL" sz="1400" dirty="0" smtClean="0"/>
              <a:t>L=5000 </a:t>
            </a:r>
            <a:r>
              <a:rPr lang="es-CL" sz="1400" dirty="0"/>
              <a:t>#largo de los segmentos</a:t>
            </a:r>
          </a:p>
          <a:p>
            <a:pPr marL="0" indent="0">
              <a:spcBef>
                <a:spcPts val="0"/>
              </a:spcBef>
              <a:buNone/>
            </a:pPr>
            <a:r>
              <a:rPr lang="es-CL" sz="1400" dirty="0" smtClean="0"/>
              <a:t>l=1000 </a:t>
            </a:r>
            <a:r>
              <a:rPr lang="es-CL" sz="1400" dirty="0"/>
              <a:t>#</a:t>
            </a:r>
            <a:r>
              <a:rPr lang="es-CL" sz="1400" dirty="0" err="1"/>
              <a:t>overlap</a:t>
            </a:r>
            <a:endParaRPr lang="es-CL" sz="1400" dirty="0"/>
          </a:p>
          <a:p>
            <a:pPr marL="0" indent="0">
              <a:spcBef>
                <a:spcPts val="0"/>
              </a:spcBef>
              <a:buNone/>
            </a:pPr>
            <a:r>
              <a:rPr lang="es-CL" sz="1400" dirty="0" err="1"/>
              <a:t>Nt</a:t>
            </a:r>
            <a:r>
              <a:rPr lang="es-CL" sz="1400" dirty="0"/>
              <a:t>=</a:t>
            </a:r>
            <a:r>
              <a:rPr lang="es-CL" sz="1400" dirty="0" err="1"/>
              <a:t>math.floor</a:t>
            </a:r>
            <a:r>
              <a:rPr lang="es-CL" sz="1400" dirty="0"/>
              <a:t>((N-l)/(L-l)) #total de segmentos</a:t>
            </a:r>
          </a:p>
          <a:p>
            <a:pPr marL="0" indent="0">
              <a:spcBef>
                <a:spcPts val="0"/>
              </a:spcBef>
              <a:buNone/>
            </a:pPr>
            <a:r>
              <a:rPr lang="es-CL" sz="1400" dirty="0" err="1" smtClean="0"/>
              <a:t>nb</a:t>
            </a:r>
            <a:r>
              <a:rPr lang="es-CL" sz="1400" dirty="0" smtClean="0"/>
              <a:t>=8 </a:t>
            </a:r>
            <a:r>
              <a:rPr lang="es-CL" sz="1400" dirty="0"/>
              <a:t>#numero de bandas</a:t>
            </a:r>
          </a:p>
        </p:txBody>
      </p:sp>
      <p:sp>
        <p:nvSpPr>
          <p:cNvPr id="4" name="Marcador de número de diapositiva 3">
            <a:extLst>
              <a:ext uri="{FF2B5EF4-FFF2-40B4-BE49-F238E27FC236}">
                <a16:creationId xmlns:a16="http://schemas.microsoft.com/office/drawing/2014/main" id="{012A1886-7AFD-4379-8E7A-DC1A3F58A999}"/>
              </a:ext>
            </a:extLst>
          </p:cNvPr>
          <p:cNvSpPr>
            <a:spLocks noGrp="1"/>
          </p:cNvSpPr>
          <p:nvPr>
            <p:ph type="sldNum" sz="quarter" idx="12"/>
          </p:nvPr>
        </p:nvSpPr>
        <p:spPr/>
        <p:txBody>
          <a:bodyPr/>
          <a:lstStyle/>
          <a:p>
            <a:fld id="{ED3C9F24-97CD-894E-963C-61E4D5D33747}" type="slidenum">
              <a:rPr lang="es-ES_tradnl" smtClean="0"/>
              <a:t>53</a:t>
            </a:fld>
            <a:endParaRPr lang="es-ES_tradnl"/>
          </a:p>
        </p:txBody>
      </p:sp>
    </p:spTree>
    <p:extLst>
      <p:ext uri="{BB962C8B-B14F-4D97-AF65-F5344CB8AC3E}">
        <p14:creationId xmlns:p14="http://schemas.microsoft.com/office/powerpoint/2010/main" val="21832706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FCB849-9802-43FD-99DB-AD00EC4B72FC}"/>
              </a:ext>
            </a:extLst>
          </p:cNvPr>
          <p:cNvSpPr>
            <a:spLocks noGrp="1"/>
          </p:cNvSpPr>
          <p:nvPr>
            <p:ph type="title"/>
          </p:nvPr>
        </p:nvSpPr>
        <p:spPr>
          <a:xfrm>
            <a:off x="628650" y="365127"/>
            <a:ext cx="7886700" cy="767388"/>
          </a:xfrm>
        </p:spPr>
        <p:txBody>
          <a:bodyPr/>
          <a:lstStyle/>
          <a:p>
            <a:r>
              <a:rPr lang="es-ES" dirty="0" smtClean="0"/>
              <a:t>Ejemplo 3</a:t>
            </a:r>
            <a:endParaRPr lang="es-CL" dirty="0"/>
          </a:p>
        </p:txBody>
      </p:sp>
      <p:sp>
        <p:nvSpPr>
          <p:cNvPr id="3" name="Marcador de contenido 2">
            <a:extLst>
              <a:ext uri="{FF2B5EF4-FFF2-40B4-BE49-F238E27FC236}">
                <a16:creationId xmlns:a16="http://schemas.microsoft.com/office/drawing/2014/main" id="{2063D074-A345-4C67-8B98-1DB91B4B4F12}"/>
              </a:ext>
            </a:extLst>
          </p:cNvPr>
          <p:cNvSpPr>
            <a:spLocks noGrp="1"/>
          </p:cNvSpPr>
          <p:nvPr>
            <p:ph sz="half" idx="1"/>
          </p:nvPr>
        </p:nvSpPr>
        <p:spPr>
          <a:xfrm>
            <a:off x="628650" y="1308683"/>
            <a:ext cx="7617728" cy="4868280"/>
          </a:xfrm>
        </p:spPr>
        <p:txBody>
          <a:bodyPr>
            <a:noAutofit/>
          </a:bodyPr>
          <a:lstStyle/>
          <a:p>
            <a:pPr marL="0" indent="0">
              <a:spcBef>
                <a:spcPts val="0"/>
              </a:spcBef>
              <a:buNone/>
            </a:pPr>
            <a:r>
              <a:rPr lang="es-CL" sz="1400" dirty="0"/>
              <a:t>En=</a:t>
            </a:r>
            <a:r>
              <a:rPr lang="es-CL" sz="1400" dirty="0" err="1"/>
              <a:t>np.zeros</a:t>
            </a:r>
            <a:r>
              <a:rPr lang="es-CL" sz="1400" dirty="0"/>
              <a:t>((</a:t>
            </a:r>
            <a:r>
              <a:rPr lang="es-CL" sz="1400" dirty="0" err="1"/>
              <a:t>Nt,nb</a:t>
            </a:r>
            <a:r>
              <a:rPr lang="es-CL" sz="1400" dirty="0"/>
              <a:t>))</a:t>
            </a:r>
          </a:p>
          <a:p>
            <a:pPr marL="0" indent="0">
              <a:spcBef>
                <a:spcPts val="0"/>
              </a:spcBef>
              <a:buNone/>
            </a:pPr>
            <a:r>
              <a:rPr lang="es-CL" sz="1400" dirty="0" err="1"/>
              <a:t>Eo</a:t>
            </a:r>
            <a:r>
              <a:rPr lang="es-CL" sz="1400" dirty="0"/>
              <a:t>=</a:t>
            </a:r>
            <a:r>
              <a:rPr lang="es-CL" sz="1400" dirty="0" err="1"/>
              <a:t>np.zeros</a:t>
            </a:r>
            <a:r>
              <a:rPr lang="es-CL" sz="1400" dirty="0"/>
              <a:t>((</a:t>
            </a:r>
            <a:r>
              <a:rPr lang="es-CL" sz="1400" dirty="0" err="1"/>
              <a:t>Nt,nb</a:t>
            </a:r>
            <a:r>
              <a:rPr lang="es-CL" sz="1400" dirty="0"/>
              <a:t>))</a:t>
            </a:r>
          </a:p>
          <a:p>
            <a:pPr marL="0" indent="0">
              <a:spcBef>
                <a:spcPts val="0"/>
              </a:spcBef>
              <a:buNone/>
            </a:pPr>
            <a:r>
              <a:rPr lang="es-CL" sz="1400" dirty="0"/>
              <a:t>Ei=</a:t>
            </a:r>
            <a:r>
              <a:rPr lang="es-CL" sz="1400" dirty="0" err="1"/>
              <a:t>np.zeros</a:t>
            </a:r>
            <a:r>
              <a:rPr lang="es-CL" sz="1400" dirty="0"/>
              <a:t>((</a:t>
            </a:r>
            <a:r>
              <a:rPr lang="es-CL" sz="1400" dirty="0" err="1"/>
              <a:t>Nt,nb</a:t>
            </a:r>
            <a:r>
              <a:rPr lang="es-CL" sz="1400" dirty="0"/>
              <a:t>))</a:t>
            </a:r>
          </a:p>
          <a:p>
            <a:pPr marL="0" indent="0">
              <a:spcBef>
                <a:spcPts val="0"/>
              </a:spcBef>
              <a:buNone/>
            </a:pPr>
            <a:endParaRPr lang="es-CL" sz="1400" dirty="0"/>
          </a:p>
          <a:p>
            <a:pPr marL="0" indent="0">
              <a:spcBef>
                <a:spcPts val="0"/>
              </a:spcBef>
              <a:buNone/>
            </a:pPr>
            <a:r>
              <a:rPr lang="es-CL" sz="1400" dirty="0"/>
              <a:t>for i in </a:t>
            </a:r>
            <a:r>
              <a:rPr lang="es-CL" sz="1400" dirty="0" err="1"/>
              <a:t>range</a:t>
            </a:r>
            <a:r>
              <a:rPr lang="es-CL" sz="1400" dirty="0"/>
              <a:t>(1,Nt+1):</a:t>
            </a:r>
          </a:p>
          <a:p>
            <a:pPr marL="0" indent="0">
              <a:spcBef>
                <a:spcPts val="0"/>
              </a:spcBef>
              <a:buNone/>
            </a:pPr>
            <a:r>
              <a:rPr lang="es-CL" sz="1400" dirty="0"/>
              <a:t>    inicio=(i-1)*L-(i-1)*l+1</a:t>
            </a:r>
          </a:p>
          <a:p>
            <a:pPr marL="0" indent="0">
              <a:spcBef>
                <a:spcPts val="0"/>
              </a:spcBef>
              <a:buNone/>
            </a:pPr>
            <a:r>
              <a:rPr lang="es-CL" sz="1400" dirty="0"/>
              <a:t>    fin=i*L-(i-1)*l</a:t>
            </a:r>
          </a:p>
          <a:p>
            <a:pPr marL="0" indent="0">
              <a:spcBef>
                <a:spcPts val="0"/>
              </a:spcBef>
              <a:buNone/>
            </a:pPr>
            <a:endParaRPr lang="es-CL" sz="1400" dirty="0"/>
          </a:p>
          <a:p>
            <a:pPr marL="0" indent="0">
              <a:spcBef>
                <a:spcPts val="0"/>
              </a:spcBef>
              <a:buNone/>
            </a:pPr>
            <a:r>
              <a:rPr lang="es-CL" sz="1400" dirty="0"/>
              <a:t>    </a:t>
            </a:r>
            <a:r>
              <a:rPr lang="es-CL" sz="1400" dirty="0" err="1"/>
              <a:t>Fn</a:t>
            </a:r>
            <a:r>
              <a:rPr lang="es-CL" sz="1400" dirty="0"/>
              <a:t> = </a:t>
            </a:r>
            <a:r>
              <a:rPr lang="es-CL" sz="1400" dirty="0" err="1" smtClean="0"/>
              <a:t>fft</a:t>
            </a:r>
            <a:r>
              <a:rPr lang="es-CL" sz="1400" dirty="0" smtClean="0"/>
              <a:t>(Normal[</a:t>
            </a:r>
            <a:r>
              <a:rPr lang="es-CL" sz="1400" dirty="0" err="1" smtClean="0"/>
              <a:t>inicio:fin</a:t>
            </a:r>
            <a:r>
              <a:rPr lang="es-CL" sz="1400" dirty="0" smtClean="0"/>
              <a:t>])[</a:t>
            </a:r>
            <a:r>
              <a:rPr lang="es-CL" sz="1400" dirty="0"/>
              <a:t>0:int(L/2)]/(L/2)</a:t>
            </a:r>
          </a:p>
          <a:p>
            <a:pPr marL="0" indent="0">
              <a:spcBef>
                <a:spcPts val="0"/>
              </a:spcBef>
              <a:buNone/>
            </a:pPr>
            <a:r>
              <a:rPr lang="es-CL" sz="1400" dirty="0"/>
              <a:t>    </a:t>
            </a:r>
            <a:r>
              <a:rPr lang="es-CL" sz="1400" dirty="0" err="1"/>
              <a:t>Fo</a:t>
            </a:r>
            <a:r>
              <a:rPr lang="es-CL" sz="1400" dirty="0"/>
              <a:t> = </a:t>
            </a:r>
            <a:r>
              <a:rPr lang="es-CL" sz="1400" dirty="0" err="1" smtClean="0"/>
              <a:t>fft</a:t>
            </a:r>
            <a:r>
              <a:rPr lang="es-CL" sz="1400" dirty="0" smtClean="0"/>
              <a:t>(</a:t>
            </a:r>
            <a:r>
              <a:rPr lang="es-CL" sz="1400" dirty="0" err="1" smtClean="0"/>
              <a:t>Outer</a:t>
            </a:r>
            <a:r>
              <a:rPr lang="es-CL" sz="1400" dirty="0" smtClean="0"/>
              <a:t>[</a:t>
            </a:r>
            <a:r>
              <a:rPr lang="es-CL" sz="1400" dirty="0" err="1" smtClean="0"/>
              <a:t>inicio:fin</a:t>
            </a:r>
            <a:r>
              <a:rPr lang="es-CL" sz="1400" dirty="0" smtClean="0"/>
              <a:t>])[</a:t>
            </a:r>
            <a:r>
              <a:rPr lang="es-CL" sz="1400" dirty="0"/>
              <a:t>0:int(L/2)]/(L/2)</a:t>
            </a:r>
          </a:p>
          <a:p>
            <a:pPr marL="0" indent="0">
              <a:spcBef>
                <a:spcPts val="0"/>
              </a:spcBef>
              <a:buNone/>
            </a:pPr>
            <a:r>
              <a:rPr lang="es-CL" sz="1400" dirty="0"/>
              <a:t>    Fi = </a:t>
            </a:r>
            <a:r>
              <a:rPr lang="es-CL" sz="1400" dirty="0" err="1" smtClean="0"/>
              <a:t>fft</a:t>
            </a:r>
            <a:r>
              <a:rPr lang="es-CL" sz="1400" dirty="0" smtClean="0"/>
              <a:t>(</a:t>
            </a:r>
            <a:r>
              <a:rPr lang="es-CL" sz="1400" dirty="0" err="1" smtClean="0"/>
              <a:t>Inner</a:t>
            </a:r>
            <a:r>
              <a:rPr lang="es-CL" sz="1400" dirty="0" smtClean="0"/>
              <a:t>[</a:t>
            </a:r>
            <a:r>
              <a:rPr lang="es-CL" sz="1400" dirty="0" err="1" smtClean="0"/>
              <a:t>inicio:fin</a:t>
            </a:r>
            <a:r>
              <a:rPr lang="es-CL" sz="1400" dirty="0" smtClean="0"/>
              <a:t>])[</a:t>
            </a:r>
            <a:r>
              <a:rPr lang="es-CL" sz="1400" dirty="0"/>
              <a:t>0:int(L/2)]/(L/2)</a:t>
            </a:r>
          </a:p>
          <a:p>
            <a:pPr marL="0" indent="0">
              <a:spcBef>
                <a:spcPts val="0"/>
              </a:spcBef>
              <a:buNone/>
            </a:pPr>
            <a:r>
              <a:rPr lang="es-CL" sz="1400" dirty="0"/>
              <a:t>    </a:t>
            </a:r>
            <a:r>
              <a:rPr lang="es-CL" sz="1400" dirty="0" err="1"/>
              <a:t>frq</a:t>
            </a:r>
            <a:r>
              <a:rPr lang="es-CL" sz="1400" dirty="0"/>
              <a:t> = </a:t>
            </a:r>
            <a:r>
              <a:rPr lang="es-CL" sz="1400" dirty="0" err="1"/>
              <a:t>fftfreq</a:t>
            </a:r>
            <a:r>
              <a:rPr lang="es-CL" sz="1400" dirty="0"/>
              <a:t>(</a:t>
            </a:r>
            <a:r>
              <a:rPr lang="es-CL" sz="1400" dirty="0" err="1"/>
              <a:t>L,dt</a:t>
            </a:r>
            <a:r>
              <a:rPr lang="es-CL" sz="1400" dirty="0"/>
              <a:t>)[0:int(L/2)] </a:t>
            </a:r>
          </a:p>
          <a:p>
            <a:pPr marL="0" indent="0">
              <a:spcBef>
                <a:spcPts val="0"/>
              </a:spcBef>
              <a:buNone/>
            </a:pPr>
            <a:r>
              <a:rPr lang="es-CL" sz="1400" dirty="0"/>
              <a:t>    </a:t>
            </a:r>
          </a:p>
          <a:p>
            <a:pPr marL="0" indent="0">
              <a:spcBef>
                <a:spcPts val="0"/>
              </a:spcBef>
              <a:buNone/>
            </a:pPr>
            <a:r>
              <a:rPr lang="es-CL" sz="1400" dirty="0"/>
              <a:t>    Lb=</a:t>
            </a:r>
            <a:r>
              <a:rPr lang="es-CL" sz="1400" dirty="0" err="1"/>
              <a:t>int</a:t>
            </a:r>
            <a:r>
              <a:rPr lang="es-CL" sz="1400" dirty="0"/>
              <a:t>(L/2/</a:t>
            </a:r>
            <a:r>
              <a:rPr lang="es-CL" sz="1400" dirty="0" err="1"/>
              <a:t>nb</a:t>
            </a:r>
            <a:r>
              <a:rPr lang="es-CL" sz="1400" dirty="0"/>
              <a:t>)</a:t>
            </a:r>
          </a:p>
          <a:p>
            <a:pPr marL="0" indent="0">
              <a:spcBef>
                <a:spcPts val="0"/>
              </a:spcBef>
              <a:buNone/>
            </a:pPr>
            <a:r>
              <a:rPr lang="es-CL" sz="1400" dirty="0"/>
              <a:t>    for k in </a:t>
            </a:r>
            <a:r>
              <a:rPr lang="es-CL" sz="1400" dirty="0" err="1"/>
              <a:t>range</a:t>
            </a:r>
            <a:r>
              <a:rPr lang="es-CL" sz="1400" dirty="0"/>
              <a:t>(1,nb+1):</a:t>
            </a:r>
          </a:p>
          <a:p>
            <a:pPr marL="0" indent="0">
              <a:spcBef>
                <a:spcPts val="0"/>
              </a:spcBef>
              <a:buNone/>
            </a:pPr>
            <a:r>
              <a:rPr lang="es-CL" sz="1400" dirty="0"/>
              <a:t>        inicio=Lb*(k-1)+1</a:t>
            </a:r>
          </a:p>
          <a:p>
            <a:pPr marL="0" indent="0">
              <a:spcBef>
                <a:spcPts val="0"/>
              </a:spcBef>
              <a:buNone/>
            </a:pPr>
            <a:r>
              <a:rPr lang="es-CL" sz="1400" dirty="0"/>
              <a:t>        fin=k*Lb</a:t>
            </a:r>
          </a:p>
          <a:p>
            <a:pPr marL="0" indent="0">
              <a:spcBef>
                <a:spcPts val="0"/>
              </a:spcBef>
              <a:buNone/>
            </a:pPr>
            <a:r>
              <a:rPr lang="es-CL" sz="1400" dirty="0"/>
              <a:t>        En[i-1][k-1</a:t>
            </a:r>
            <a:r>
              <a:rPr lang="es-CL" sz="1400" dirty="0" smtClean="0"/>
              <a:t>]=</a:t>
            </a:r>
            <a:r>
              <a:rPr lang="es-CL" sz="1400" dirty="0" err="1" smtClean="0"/>
              <a:t>np.mean</a:t>
            </a:r>
            <a:r>
              <a:rPr lang="es-CL" sz="1400" dirty="0" smtClean="0"/>
              <a:t>(</a:t>
            </a:r>
            <a:r>
              <a:rPr lang="es-CL" sz="1400" dirty="0" err="1" smtClean="0"/>
              <a:t>abs</a:t>
            </a:r>
            <a:r>
              <a:rPr lang="es-CL" sz="1400" dirty="0" smtClean="0"/>
              <a:t>(</a:t>
            </a:r>
            <a:r>
              <a:rPr lang="es-CL" sz="1400" dirty="0" err="1" smtClean="0"/>
              <a:t>Fn</a:t>
            </a:r>
            <a:r>
              <a:rPr lang="es-CL" sz="1400" dirty="0" smtClean="0"/>
              <a:t>[</a:t>
            </a:r>
            <a:r>
              <a:rPr lang="es-CL" sz="1400" dirty="0" err="1" smtClean="0"/>
              <a:t>inicio:fin</a:t>
            </a:r>
            <a:r>
              <a:rPr lang="es-CL" sz="1400" dirty="0"/>
              <a:t>]))</a:t>
            </a:r>
          </a:p>
          <a:p>
            <a:pPr marL="0" indent="0">
              <a:spcBef>
                <a:spcPts val="0"/>
              </a:spcBef>
              <a:buNone/>
            </a:pPr>
            <a:r>
              <a:rPr lang="es-CL" sz="1400" dirty="0"/>
              <a:t>        </a:t>
            </a:r>
            <a:r>
              <a:rPr lang="es-CL" sz="1400" dirty="0" err="1"/>
              <a:t>Eo</a:t>
            </a:r>
            <a:r>
              <a:rPr lang="es-CL" sz="1400" dirty="0"/>
              <a:t>[i-1][k-1</a:t>
            </a:r>
            <a:r>
              <a:rPr lang="es-CL" sz="1400" dirty="0" smtClean="0"/>
              <a:t>]=</a:t>
            </a:r>
            <a:r>
              <a:rPr lang="es-CL" sz="1400" dirty="0" err="1" smtClean="0"/>
              <a:t>np.mean</a:t>
            </a:r>
            <a:r>
              <a:rPr lang="es-CL" sz="1400" dirty="0" smtClean="0"/>
              <a:t>(</a:t>
            </a:r>
            <a:r>
              <a:rPr lang="es-CL" sz="1400" dirty="0" err="1" smtClean="0"/>
              <a:t>abs</a:t>
            </a:r>
            <a:r>
              <a:rPr lang="es-CL" sz="1400" dirty="0" smtClean="0"/>
              <a:t>(</a:t>
            </a:r>
            <a:r>
              <a:rPr lang="es-CL" sz="1400" dirty="0" err="1" smtClean="0"/>
              <a:t>Fo</a:t>
            </a:r>
            <a:r>
              <a:rPr lang="es-CL" sz="1400" dirty="0" smtClean="0"/>
              <a:t>[</a:t>
            </a:r>
            <a:r>
              <a:rPr lang="es-CL" sz="1400" dirty="0" err="1" smtClean="0"/>
              <a:t>inicio:fin</a:t>
            </a:r>
            <a:r>
              <a:rPr lang="es-CL" sz="1400" dirty="0"/>
              <a:t>]))</a:t>
            </a:r>
          </a:p>
          <a:p>
            <a:pPr marL="0" indent="0">
              <a:spcBef>
                <a:spcPts val="0"/>
              </a:spcBef>
              <a:buNone/>
            </a:pPr>
            <a:r>
              <a:rPr lang="es-CL" sz="1400" dirty="0"/>
              <a:t>        Ei[i-1][k-1</a:t>
            </a:r>
            <a:r>
              <a:rPr lang="es-CL" sz="1400" dirty="0" smtClean="0"/>
              <a:t>]=</a:t>
            </a:r>
            <a:r>
              <a:rPr lang="es-CL" sz="1400" dirty="0" err="1" smtClean="0"/>
              <a:t>np.mean</a:t>
            </a:r>
            <a:r>
              <a:rPr lang="es-CL" sz="1400" dirty="0" smtClean="0"/>
              <a:t>(</a:t>
            </a:r>
            <a:r>
              <a:rPr lang="es-CL" sz="1400" dirty="0" err="1" smtClean="0"/>
              <a:t>abs</a:t>
            </a:r>
            <a:r>
              <a:rPr lang="es-CL" sz="1400" dirty="0" smtClean="0"/>
              <a:t>(Fi[</a:t>
            </a:r>
            <a:r>
              <a:rPr lang="es-CL" sz="1400" dirty="0" err="1" smtClean="0"/>
              <a:t>inicio:fin</a:t>
            </a:r>
            <a:r>
              <a:rPr lang="es-CL" sz="1400" dirty="0" smtClean="0"/>
              <a:t>]))</a:t>
            </a:r>
          </a:p>
          <a:p>
            <a:pPr marL="0" indent="0">
              <a:spcBef>
                <a:spcPts val="0"/>
              </a:spcBef>
              <a:buNone/>
            </a:pPr>
            <a:endParaRPr lang="es-ES" sz="1400" dirty="0" smtClean="0"/>
          </a:p>
          <a:p>
            <a:pPr marL="0" indent="0">
              <a:spcBef>
                <a:spcPts val="0"/>
              </a:spcBef>
              <a:buNone/>
            </a:pPr>
            <a:r>
              <a:rPr lang="es-ES" sz="1400" dirty="0"/>
              <a:t>#guardar parámetros</a:t>
            </a:r>
          </a:p>
          <a:p>
            <a:pPr marL="0" indent="0">
              <a:spcBef>
                <a:spcPts val="0"/>
              </a:spcBef>
              <a:buNone/>
            </a:pPr>
            <a:r>
              <a:rPr lang="es-CL" sz="1400" dirty="0" err="1"/>
              <a:t>np.save</a:t>
            </a:r>
            <a:r>
              <a:rPr lang="es-CL" sz="1400" dirty="0"/>
              <a:t>('</a:t>
            </a:r>
            <a:r>
              <a:rPr lang="es-CL" sz="1400" dirty="0" err="1"/>
              <a:t>En.npy</a:t>
            </a:r>
            <a:r>
              <a:rPr lang="es-CL" sz="1400" dirty="0"/>
              <a:t>', En) </a:t>
            </a:r>
          </a:p>
          <a:p>
            <a:pPr marL="0" indent="0">
              <a:spcBef>
                <a:spcPts val="0"/>
              </a:spcBef>
              <a:buNone/>
            </a:pPr>
            <a:r>
              <a:rPr lang="es-CL" sz="1400" dirty="0" err="1"/>
              <a:t>np.save</a:t>
            </a:r>
            <a:r>
              <a:rPr lang="es-CL" sz="1400" dirty="0"/>
              <a:t>('</a:t>
            </a:r>
            <a:r>
              <a:rPr lang="es-CL" sz="1400" dirty="0" err="1"/>
              <a:t>Eo.npy</a:t>
            </a:r>
            <a:r>
              <a:rPr lang="es-CL" sz="1400" dirty="0"/>
              <a:t>', </a:t>
            </a:r>
            <a:r>
              <a:rPr lang="es-CL" sz="1400" dirty="0" err="1"/>
              <a:t>Eo</a:t>
            </a:r>
            <a:r>
              <a:rPr lang="es-CL" sz="1400" dirty="0"/>
              <a:t>) </a:t>
            </a:r>
          </a:p>
          <a:p>
            <a:pPr marL="0" indent="0">
              <a:spcBef>
                <a:spcPts val="0"/>
              </a:spcBef>
              <a:buNone/>
            </a:pPr>
            <a:r>
              <a:rPr lang="es-CL" sz="1400" dirty="0" err="1"/>
              <a:t>np.save</a:t>
            </a:r>
            <a:r>
              <a:rPr lang="es-CL" sz="1400" dirty="0"/>
              <a:t>('</a:t>
            </a:r>
            <a:r>
              <a:rPr lang="es-CL" sz="1400" dirty="0" err="1"/>
              <a:t>Ei.npy</a:t>
            </a:r>
            <a:r>
              <a:rPr lang="es-CL" sz="1400" dirty="0"/>
              <a:t>', Ei) </a:t>
            </a:r>
          </a:p>
          <a:p>
            <a:pPr marL="0" indent="0">
              <a:spcBef>
                <a:spcPts val="0"/>
              </a:spcBef>
              <a:buNone/>
            </a:pPr>
            <a:endParaRPr lang="es-CL" sz="1400" dirty="0"/>
          </a:p>
        </p:txBody>
      </p:sp>
      <p:sp>
        <p:nvSpPr>
          <p:cNvPr id="4" name="Marcador de número de diapositiva 3">
            <a:extLst>
              <a:ext uri="{FF2B5EF4-FFF2-40B4-BE49-F238E27FC236}">
                <a16:creationId xmlns:a16="http://schemas.microsoft.com/office/drawing/2014/main" id="{012A1886-7AFD-4379-8E7A-DC1A3F58A999}"/>
              </a:ext>
            </a:extLst>
          </p:cNvPr>
          <p:cNvSpPr>
            <a:spLocks noGrp="1"/>
          </p:cNvSpPr>
          <p:nvPr>
            <p:ph type="sldNum" sz="quarter" idx="12"/>
          </p:nvPr>
        </p:nvSpPr>
        <p:spPr/>
        <p:txBody>
          <a:bodyPr/>
          <a:lstStyle/>
          <a:p>
            <a:fld id="{ED3C9F24-97CD-894E-963C-61E4D5D33747}" type="slidenum">
              <a:rPr lang="es-ES_tradnl" smtClean="0"/>
              <a:t>54</a:t>
            </a:fld>
            <a:endParaRPr lang="es-ES_tradnl"/>
          </a:p>
        </p:txBody>
      </p:sp>
    </p:spTree>
    <p:extLst>
      <p:ext uri="{BB962C8B-B14F-4D97-AF65-F5344CB8AC3E}">
        <p14:creationId xmlns:p14="http://schemas.microsoft.com/office/powerpoint/2010/main" val="242175838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FCB849-9802-43FD-99DB-AD00EC4B72FC}"/>
              </a:ext>
            </a:extLst>
          </p:cNvPr>
          <p:cNvSpPr>
            <a:spLocks noGrp="1"/>
          </p:cNvSpPr>
          <p:nvPr>
            <p:ph type="title"/>
          </p:nvPr>
        </p:nvSpPr>
        <p:spPr>
          <a:xfrm>
            <a:off x="628650" y="365127"/>
            <a:ext cx="7886700" cy="767388"/>
          </a:xfrm>
        </p:spPr>
        <p:txBody>
          <a:bodyPr/>
          <a:lstStyle/>
          <a:p>
            <a:r>
              <a:rPr lang="es-ES" dirty="0" smtClean="0"/>
              <a:t>Ejemplo 3</a:t>
            </a:r>
            <a:endParaRPr lang="es-CL" dirty="0"/>
          </a:p>
        </p:txBody>
      </p:sp>
      <p:sp>
        <p:nvSpPr>
          <p:cNvPr id="3" name="Marcador de contenido 2">
            <a:extLst>
              <a:ext uri="{FF2B5EF4-FFF2-40B4-BE49-F238E27FC236}">
                <a16:creationId xmlns:a16="http://schemas.microsoft.com/office/drawing/2014/main" id="{2063D074-A345-4C67-8B98-1DB91B4B4F12}"/>
              </a:ext>
            </a:extLst>
          </p:cNvPr>
          <p:cNvSpPr>
            <a:spLocks noGrp="1"/>
          </p:cNvSpPr>
          <p:nvPr>
            <p:ph sz="half" idx="1"/>
          </p:nvPr>
        </p:nvSpPr>
        <p:spPr>
          <a:xfrm>
            <a:off x="628650" y="1308683"/>
            <a:ext cx="7617728" cy="4868280"/>
          </a:xfrm>
        </p:spPr>
        <p:txBody>
          <a:bodyPr>
            <a:noAutofit/>
          </a:bodyPr>
          <a:lstStyle/>
          <a:p>
            <a:pPr marL="0" indent="0">
              <a:spcBef>
                <a:spcPts val="0"/>
              </a:spcBef>
              <a:buNone/>
            </a:pPr>
            <a:r>
              <a:rPr lang="es-CL" sz="1400" dirty="0" smtClean="0"/>
              <a:t>f</a:t>
            </a:r>
            <a:r>
              <a:rPr lang="es-CL" sz="1400" dirty="0"/>
              <a:t>, ((ax1, ax2), (ax3, ax4)) = </a:t>
            </a:r>
            <a:r>
              <a:rPr lang="es-CL" sz="1400" dirty="0" err="1"/>
              <a:t>plt.subplots</a:t>
            </a:r>
            <a:r>
              <a:rPr lang="es-CL" sz="1400" dirty="0"/>
              <a:t>(2, 2, </a:t>
            </a:r>
            <a:r>
              <a:rPr lang="es-CL" sz="1400" dirty="0" err="1"/>
              <a:t>sharex</a:t>
            </a:r>
            <a:r>
              <a:rPr lang="es-CL" sz="1400" dirty="0"/>
              <a:t>='col',</a:t>
            </a:r>
            <a:r>
              <a:rPr lang="es-CL" sz="1400" dirty="0" err="1"/>
              <a:t>figsize</a:t>
            </a:r>
            <a:r>
              <a:rPr lang="es-CL" sz="1400" dirty="0"/>
              <a:t>=(9,6))</a:t>
            </a:r>
          </a:p>
          <a:p>
            <a:pPr marL="0" indent="0">
              <a:spcBef>
                <a:spcPts val="0"/>
              </a:spcBef>
              <a:buNone/>
            </a:pPr>
            <a:endParaRPr lang="es-CL" sz="1400" dirty="0"/>
          </a:p>
          <a:p>
            <a:pPr marL="0" indent="0">
              <a:spcBef>
                <a:spcPts val="0"/>
              </a:spcBef>
              <a:buNone/>
            </a:pPr>
            <a:r>
              <a:rPr lang="es-CL" sz="1400" dirty="0"/>
              <a:t>ax1.plot(En[:,0])</a:t>
            </a:r>
          </a:p>
          <a:p>
            <a:pPr marL="0" indent="0">
              <a:spcBef>
                <a:spcPts val="0"/>
              </a:spcBef>
              <a:buNone/>
            </a:pPr>
            <a:r>
              <a:rPr lang="es-CL" sz="1400" dirty="0"/>
              <a:t>ax1.plot(</a:t>
            </a:r>
            <a:r>
              <a:rPr lang="es-CL" sz="1400" dirty="0" err="1"/>
              <a:t>Eo</a:t>
            </a:r>
            <a:r>
              <a:rPr lang="es-CL" sz="1400" dirty="0"/>
              <a:t>[:,0])</a:t>
            </a:r>
          </a:p>
          <a:p>
            <a:pPr marL="0" indent="0">
              <a:spcBef>
                <a:spcPts val="0"/>
              </a:spcBef>
              <a:buNone/>
            </a:pPr>
            <a:r>
              <a:rPr lang="es-CL" sz="1400" dirty="0"/>
              <a:t>ax1.plot(Ei[:,0])</a:t>
            </a:r>
          </a:p>
          <a:p>
            <a:pPr marL="0" indent="0">
              <a:spcBef>
                <a:spcPts val="0"/>
              </a:spcBef>
              <a:buNone/>
            </a:pPr>
            <a:r>
              <a:rPr lang="es-CL" sz="1400" dirty="0"/>
              <a:t>ax1.legend(['</a:t>
            </a:r>
            <a:r>
              <a:rPr lang="es-CL" sz="1400" dirty="0" err="1"/>
              <a:t>Normal','Pista</a:t>
            </a:r>
            <a:r>
              <a:rPr lang="es-CL" sz="1400" dirty="0"/>
              <a:t> </a:t>
            </a:r>
            <a:r>
              <a:rPr lang="es-CL" sz="1400" dirty="0" err="1"/>
              <a:t>externa','Pista</a:t>
            </a:r>
            <a:r>
              <a:rPr lang="es-CL" sz="1400" dirty="0"/>
              <a:t> interna'])</a:t>
            </a:r>
          </a:p>
          <a:p>
            <a:pPr marL="0" indent="0">
              <a:spcBef>
                <a:spcPts val="0"/>
              </a:spcBef>
              <a:buNone/>
            </a:pPr>
            <a:r>
              <a:rPr lang="es-CL" sz="1400" dirty="0"/>
              <a:t>ax1.set_title('Banda 1', </a:t>
            </a:r>
            <a:r>
              <a:rPr lang="es-CL" sz="1400" dirty="0" err="1"/>
              <a:t>fontsize</a:t>
            </a:r>
            <a:r>
              <a:rPr lang="es-CL" sz="1400" dirty="0"/>
              <a:t>=14)</a:t>
            </a:r>
          </a:p>
          <a:p>
            <a:pPr marL="0" indent="0">
              <a:spcBef>
                <a:spcPts val="0"/>
              </a:spcBef>
              <a:buNone/>
            </a:pPr>
            <a:endParaRPr lang="es-CL" sz="1400" dirty="0"/>
          </a:p>
          <a:p>
            <a:pPr marL="0" indent="0">
              <a:spcBef>
                <a:spcPts val="0"/>
              </a:spcBef>
              <a:buNone/>
            </a:pPr>
            <a:r>
              <a:rPr lang="es-CL" sz="1400" dirty="0"/>
              <a:t>ax2.plot(En[:,1])</a:t>
            </a:r>
          </a:p>
          <a:p>
            <a:pPr marL="0" indent="0">
              <a:spcBef>
                <a:spcPts val="0"/>
              </a:spcBef>
              <a:buNone/>
            </a:pPr>
            <a:r>
              <a:rPr lang="es-CL" sz="1400" dirty="0"/>
              <a:t>ax2.plot(</a:t>
            </a:r>
            <a:r>
              <a:rPr lang="es-CL" sz="1400" dirty="0" err="1"/>
              <a:t>Eo</a:t>
            </a:r>
            <a:r>
              <a:rPr lang="es-CL" sz="1400" dirty="0"/>
              <a:t>[:,1])</a:t>
            </a:r>
          </a:p>
          <a:p>
            <a:pPr marL="0" indent="0">
              <a:spcBef>
                <a:spcPts val="0"/>
              </a:spcBef>
              <a:buNone/>
            </a:pPr>
            <a:r>
              <a:rPr lang="es-CL" sz="1400" dirty="0"/>
              <a:t>ax2.plot(Ei[:,1])</a:t>
            </a:r>
          </a:p>
          <a:p>
            <a:pPr marL="0" indent="0">
              <a:spcBef>
                <a:spcPts val="0"/>
              </a:spcBef>
              <a:buNone/>
            </a:pPr>
            <a:r>
              <a:rPr lang="es-CL" sz="1400" dirty="0"/>
              <a:t>ax2.legend(['</a:t>
            </a:r>
            <a:r>
              <a:rPr lang="es-CL" sz="1400" dirty="0" err="1"/>
              <a:t>Normal','Pista</a:t>
            </a:r>
            <a:r>
              <a:rPr lang="es-CL" sz="1400" dirty="0"/>
              <a:t> </a:t>
            </a:r>
            <a:r>
              <a:rPr lang="es-CL" sz="1400" dirty="0" err="1"/>
              <a:t>externa','Pista</a:t>
            </a:r>
            <a:r>
              <a:rPr lang="es-CL" sz="1400" dirty="0"/>
              <a:t> interna'])</a:t>
            </a:r>
          </a:p>
          <a:p>
            <a:pPr marL="0" indent="0">
              <a:spcBef>
                <a:spcPts val="0"/>
              </a:spcBef>
              <a:buNone/>
            </a:pPr>
            <a:r>
              <a:rPr lang="es-CL" sz="1400" dirty="0"/>
              <a:t>ax2.set_title('Banda 2', </a:t>
            </a:r>
            <a:r>
              <a:rPr lang="es-CL" sz="1400" dirty="0" err="1"/>
              <a:t>fontsize</a:t>
            </a:r>
            <a:r>
              <a:rPr lang="es-CL" sz="1400" dirty="0"/>
              <a:t>=14)</a:t>
            </a:r>
          </a:p>
          <a:p>
            <a:pPr marL="0" indent="0">
              <a:spcBef>
                <a:spcPts val="0"/>
              </a:spcBef>
              <a:buNone/>
            </a:pPr>
            <a:endParaRPr lang="es-CL" sz="1400" dirty="0"/>
          </a:p>
          <a:p>
            <a:pPr marL="0" indent="0">
              <a:spcBef>
                <a:spcPts val="0"/>
              </a:spcBef>
              <a:buNone/>
            </a:pPr>
            <a:r>
              <a:rPr lang="es-CL" sz="1400" dirty="0"/>
              <a:t>ax3.plot(En[:,2])</a:t>
            </a:r>
          </a:p>
          <a:p>
            <a:pPr marL="0" indent="0">
              <a:spcBef>
                <a:spcPts val="0"/>
              </a:spcBef>
              <a:buNone/>
            </a:pPr>
            <a:r>
              <a:rPr lang="es-CL" sz="1400" dirty="0"/>
              <a:t>ax3.plot(</a:t>
            </a:r>
            <a:r>
              <a:rPr lang="es-CL" sz="1400" dirty="0" err="1"/>
              <a:t>Eo</a:t>
            </a:r>
            <a:r>
              <a:rPr lang="es-CL" sz="1400" dirty="0"/>
              <a:t>[:,2])</a:t>
            </a:r>
          </a:p>
          <a:p>
            <a:pPr marL="0" indent="0">
              <a:spcBef>
                <a:spcPts val="0"/>
              </a:spcBef>
              <a:buNone/>
            </a:pPr>
            <a:r>
              <a:rPr lang="es-CL" sz="1400" dirty="0"/>
              <a:t>ax3.plot(Ei[:,2])</a:t>
            </a:r>
          </a:p>
          <a:p>
            <a:pPr marL="0" indent="0">
              <a:spcBef>
                <a:spcPts val="0"/>
              </a:spcBef>
              <a:buNone/>
            </a:pPr>
            <a:r>
              <a:rPr lang="es-CL" sz="1400" dirty="0"/>
              <a:t>ax3.legend(['</a:t>
            </a:r>
            <a:r>
              <a:rPr lang="es-CL" sz="1400" dirty="0" err="1"/>
              <a:t>Normal','Pista</a:t>
            </a:r>
            <a:r>
              <a:rPr lang="es-CL" sz="1400" dirty="0"/>
              <a:t> </a:t>
            </a:r>
            <a:r>
              <a:rPr lang="es-CL" sz="1400" dirty="0" err="1"/>
              <a:t>externa','Pista</a:t>
            </a:r>
            <a:r>
              <a:rPr lang="es-CL" sz="1400" dirty="0"/>
              <a:t> interna'])</a:t>
            </a:r>
          </a:p>
          <a:p>
            <a:pPr marL="0" indent="0">
              <a:spcBef>
                <a:spcPts val="0"/>
              </a:spcBef>
              <a:buNone/>
            </a:pPr>
            <a:r>
              <a:rPr lang="es-CL" sz="1400" dirty="0"/>
              <a:t>ax3.set_title('Banda 3', </a:t>
            </a:r>
            <a:r>
              <a:rPr lang="es-CL" sz="1400" dirty="0" err="1"/>
              <a:t>fontsize</a:t>
            </a:r>
            <a:r>
              <a:rPr lang="es-CL" sz="1400" dirty="0"/>
              <a:t>=14)</a:t>
            </a:r>
          </a:p>
          <a:p>
            <a:pPr marL="0" indent="0">
              <a:spcBef>
                <a:spcPts val="0"/>
              </a:spcBef>
              <a:buNone/>
            </a:pPr>
            <a:endParaRPr lang="es-CL" sz="1400" dirty="0"/>
          </a:p>
          <a:p>
            <a:pPr marL="0" indent="0">
              <a:spcBef>
                <a:spcPts val="0"/>
              </a:spcBef>
              <a:buNone/>
            </a:pPr>
            <a:r>
              <a:rPr lang="es-CL" sz="1400" dirty="0"/>
              <a:t>ax4.plot(En[:,3])</a:t>
            </a:r>
          </a:p>
          <a:p>
            <a:pPr marL="0" indent="0">
              <a:spcBef>
                <a:spcPts val="0"/>
              </a:spcBef>
              <a:buNone/>
            </a:pPr>
            <a:r>
              <a:rPr lang="es-CL" sz="1400" dirty="0"/>
              <a:t>ax4.plot(</a:t>
            </a:r>
            <a:r>
              <a:rPr lang="es-CL" sz="1400" dirty="0" err="1"/>
              <a:t>Eo</a:t>
            </a:r>
            <a:r>
              <a:rPr lang="es-CL" sz="1400" dirty="0"/>
              <a:t>[:,3])</a:t>
            </a:r>
          </a:p>
          <a:p>
            <a:pPr marL="0" indent="0">
              <a:spcBef>
                <a:spcPts val="0"/>
              </a:spcBef>
              <a:buNone/>
            </a:pPr>
            <a:r>
              <a:rPr lang="es-CL" sz="1400" dirty="0"/>
              <a:t>ax4.plot(Ei[:,3])</a:t>
            </a:r>
          </a:p>
          <a:p>
            <a:pPr marL="0" indent="0">
              <a:spcBef>
                <a:spcPts val="0"/>
              </a:spcBef>
              <a:buNone/>
            </a:pPr>
            <a:r>
              <a:rPr lang="es-CL" sz="1400" dirty="0"/>
              <a:t>ax4.legend(['</a:t>
            </a:r>
            <a:r>
              <a:rPr lang="es-CL" sz="1400" dirty="0" err="1"/>
              <a:t>Normal','Pista</a:t>
            </a:r>
            <a:r>
              <a:rPr lang="es-CL" sz="1400" dirty="0"/>
              <a:t> </a:t>
            </a:r>
            <a:r>
              <a:rPr lang="es-CL" sz="1400" dirty="0" err="1"/>
              <a:t>externa','Pista</a:t>
            </a:r>
            <a:r>
              <a:rPr lang="es-CL" sz="1400" dirty="0"/>
              <a:t> interna'])</a:t>
            </a:r>
          </a:p>
          <a:p>
            <a:pPr marL="0" indent="0">
              <a:spcBef>
                <a:spcPts val="0"/>
              </a:spcBef>
              <a:buNone/>
            </a:pPr>
            <a:r>
              <a:rPr lang="es-CL" sz="1400" dirty="0"/>
              <a:t>ax4.set_title('Banda 4', </a:t>
            </a:r>
            <a:r>
              <a:rPr lang="es-CL" sz="1400" dirty="0" err="1"/>
              <a:t>fontsize</a:t>
            </a:r>
            <a:r>
              <a:rPr lang="es-CL" sz="1400" dirty="0"/>
              <a:t>=14)</a:t>
            </a:r>
          </a:p>
        </p:txBody>
      </p:sp>
      <p:sp>
        <p:nvSpPr>
          <p:cNvPr id="4" name="Marcador de número de diapositiva 3">
            <a:extLst>
              <a:ext uri="{FF2B5EF4-FFF2-40B4-BE49-F238E27FC236}">
                <a16:creationId xmlns:a16="http://schemas.microsoft.com/office/drawing/2014/main" id="{012A1886-7AFD-4379-8E7A-DC1A3F58A999}"/>
              </a:ext>
            </a:extLst>
          </p:cNvPr>
          <p:cNvSpPr>
            <a:spLocks noGrp="1"/>
          </p:cNvSpPr>
          <p:nvPr>
            <p:ph type="sldNum" sz="quarter" idx="12"/>
          </p:nvPr>
        </p:nvSpPr>
        <p:spPr/>
        <p:txBody>
          <a:bodyPr/>
          <a:lstStyle/>
          <a:p>
            <a:fld id="{ED3C9F24-97CD-894E-963C-61E4D5D33747}" type="slidenum">
              <a:rPr lang="es-ES_tradnl" smtClean="0"/>
              <a:t>55</a:t>
            </a:fld>
            <a:endParaRPr lang="es-ES_tradnl"/>
          </a:p>
        </p:txBody>
      </p:sp>
    </p:spTree>
    <p:extLst>
      <p:ext uri="{BB962C8B-B14F-4D97-AF65-F5344CB8AC3E}">
        <p14:creationId xmlns:p14="http://schemas.microsoft.com/office/powerpoint/2010/main" val="146768891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FCB849-9802-43FD-99DB-AD00EC4B72FC}"/>
              </a:ext>
            </a:extLst>
          </p:cNvPr>
          <p:cNvSpPr>
            <a:spLocks noGrp="1"/>
          </p:cNvSpPr>
          <p:nvPr>
            <p:ph type="title"/>
          </p:nvPr>
        </p:nvSpPr>
        <p:spPr>
          <a:xfrm>
            <a:off x="628650" y="365127"/>
            <a:ext cx="7886700" cy="767388"/>
          </a:xfrm>
        </p:spPr>
        <p:txBody>
          <a:bodyPr/>
          <a:lstStyle/>
          <a:p>
            <a:r>
              <a:rPr lang="es-ES" dirty="0" smtClean="0"/>
              <a:t>Ejemplo 3</a:t>
            </a:r>
            <a:endParaRPr lang="es-CL" dirty="0"/>
          </a:p>
        </p:txBody>
      </p:sp>
      <p:sp>
        <p:nvSpPr>
          <p:cNvPr id="4" name="Marcador de número de diapositiva 3">
            <a:extLst>
              <a:ext uri="{FF2B5EF4-FFF2-40B4-BE49-F238E27FC236}">
                <a16:creationId xmlns:a16="http://schemas.microsoft.com/office/drawing/2014/main" id="{012A1886-7AFD-4379-8E7A-DC1A3F58A999}"/>
              </a:ext>
            </a:extLst>
          </p:cNvPr>
          <p:cNvSpPr>
            <a:spLocks noGrp="1"/>
          </p:cNvSpPr>
          <p:nvPr>
            <p:ph type="sldNum" sz="quarter" idx="12"/>
          </p:nvPr>
        </p:nvSpPr>
        <p:spPr/>
        <p:txBody>
          <a:bodyPr/>
          <a:lstStyle/>
          <a:p>
            <a:fld id="{ED3C9F24-97CD-894E-963C-61E4D5D33747}" type="slidenum">
              <a:rPr lang="es-ES_tradnl" smtClean="0"/>
              <a:t>56</a:t>
            </a:fld>
            <a:endParaRPr lang="es-ES_tradnl"/>
          </a:p>
        </p:txBody>
      </p:sp>
      <p:pic>
        <p:nvPicPr>
          <p:cNvPr id="5" name="Imagen 4"/>
          <p:cNvPicPr>
            <a:picLocks noChangeAspect="1"/>
          </p:cNvPicPr>
          <p:nvPr/>
        </p:nvPicPr>
        <p:blipFill>
          <a:blip r:embed="rId2"/>
          <a:stretch>
            <a:fillRect/>
          </a:stretch>
        </p:blipFill>
        <p:spPr>
          <a:xfrm>
            <a:off x="1027892" y="1132515"/>
            <a:ext cx="7088215" cy="4750882"/>
          </a:xfrm>
          <a:prstGeom prst="rect">
            <a:avLst/>
          </a:prstGeom>
        </p:spPr>
      </p:pic>
    </p:spTree>
    <p:extLst>
      <p:ext uri="{BB962C8B-B14F-4D97-AF65-F5344CB8AC3E}">
        <p14:creationId xmlns:p14="http://schemas.microsoft.com/office/powerpoint/2010/main" val="174601345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FCB849-9802-43FD-99DB-AD00EC4B72FC}"/>
              </a:ext>
            </a:extLst>
          </p:cNvPr>
          <p:cNvSpPr>
            <a:spLocks noGrp="1"/>
          </p:cNvSpPr>
          <p:nvPr>
            <p:ph type="title"/>
          </p:nvPr>
        </p:nvSpPr>
        <p:spPr>
          <a:xfrm>
            <a:off x="628650" y="365127"/>
            <a:ext cx="7886700" cy="767388"/>
          </a:xfrm>
        </p:spPr>
        <p:txBody>
          <a:bodyPr/>
          <a:lstStyle/>
          <a:p>
            <a:r>
              <a:rPr lang="es-ES" dirty="0" smtClean="0"/>
              <a:t>Ejemplo 3</a:t>
            </a:r>
            <a:endParaRPr lang="es-CL" dirty="0"/>
          </a:p>
        </p:txBody>
      </p:sp>
      <p:sp>
        <p:nvSpPr>
          <p:cNvPr id="3" name="Marcador de contenido 2">
            <a:extLst>
              <a:ext uri="{FF2B5EF4-FFF2-40B4-BE49-F238E27FC236}">
                <a16:creationId xmlns:a16="http://schemas.microsoft.com/office/drawing/2014/main" id="{2063D074-A345-4C67-8B98-1DB91B4B4F12}"/>
              </a:ext>
            </a:extLst>
          </p:cNvPr>
          <p:cNvSpPr>
            <a:spLocks noGrp="1"/>
          </p:cNvSpPr>
          <p:nvPr>
            <p:ph sz="half" idx="1"/>
          </p:nvPr>
        </p:nvSpPr>
        <p:spPr>
          <a:xfrm>
            <a:off x="628650" y="1308683"/>
            <a:ext cx="7617728" cy="4868280"/>
          </a:xfrm>
        </p:spPr>
        <p:txBody>
          <a:bodyPr>
            <a:noAutofit/>
          </a:bodyPr>
          <a:lstStyle/>
          <a:p>
            <a:pPr marL="0" indent="0">
              <a:spcBef>
                <a:spcPts val="0"/>
              </a:spcBef>
              <a:buNone/>
            </a:pPr>
            <a:r>
              <a:rPr lang="es-CL" sz="1300" dirty="0"/>
              <a:t>f, ((ax5, ax6), (ax7, ax8)) = </a:t>
            </a:r>
            <a:r>
              <a:rPr lang="es-CL" sz="1300" dirty="0" err="1"/>
              <a:t>plt.subplots</a:t>
            </a:r>
            <a:r>
              <a:rPr lang="es-CL" sz="1300" dirty="0"/>
              <a:t>(2, 2, </a:t>
            </a:r>
            <a:r>
              <a:rPr lang="es-CL" sz="1300" dirty="0" err="1"/>
              <a:t>sharex</a:t>
            </a:r>
            <a:r>
              <a:rPr lang="es-CL" sz="1300" dirty="0"/>
              <a:t>='col',</a:t>
            </a:r>
            <a:r>
              <a:rPr lang="es-CL" sz="1300" dirty="0" err="1"/>
              <a:t>figsize</a:t>
            </a:r>
            <a:r>
              <a:rPr lang="es-CL" sz="1300" dirty="0"/>
              <a:t>=(9,6))</a:t>
            </a:r>
          </a:p>
          <a:p>
            <a:pPr marL="0" indent="0">
              <a:spcBef>
                <a:spcPts val="0"/>
              </a:spcBef>
              <a:buNone/>
            </a:pPr>
            <a:r>
              <a:rPr lang="es-CL" sz="1300" dirty="0"/>
              <a:t>ax5.plot(En[:,4])</a:t>
            </a:r>
          </a:p>
          <a:p>
            <a:pPr marL="0" indent="0">
              <a:spcBef>
                <a:spcPts val="0"/>
              </a:spcBef>
              <a:buNone/>
            </a:pPr>
            <a:r>
              <a:rPr lang="es-CL" sz="1300" dirty="0"/>
              <a:t>ax5.plot(</a:t>
            </a:r>
            <a:r>
              <a:rPr lang="es-CL" sz="1300" dirty="0" err="1"/>
              <a:t>Eo</a:t>
            </a:r>
            <a:r>
              <a:rPr lang="es-CL" sz="1300" dirty="0"/>
              <a:t>[:,4])</a:t>
            </a:r>
          </a:p>
          <a:p>
            <a:pPr marL="0" indent="0">
              <a:spcBef>
                <a:spcPts val="0"/>
              </a:spcBef>
              <a:buNone/>
            </a:pPr>
            <a:r>
              <a:rPr lang="es-CL" sz="1300" dirty="0"/>
              <a:t>ax5.plot(Ei[:,4])</a:t>
            </a:r>
          </a:p>
          <a:p>
            <a:pPr marL="0" indent="0">
              <a:spcBef>
                <a:spcPts val="0"/>
              </a:spcBef>
              <a:buNone/>
            </a:pPr>
            <a:r>
              <a:rPr lang="es-CL" sz="1300" dirty="0"/>
              <a:t>ax5.legend(['</a:t>
            </a:r>
            <a:r>
              <a:rPr lang="es-CL" sz="1300" dirty="0" err="1"/>
              <a:t>Normal','Pista</a:t>
            </a:r>
            <a:r>
              <a:rPr lang="es-CL" sz="1300" dirty="0"/>
              <a:t> </a:t>
            </a:r>
            <a:r>
              <a:rPr lang="es-CL" sz="1300" dirty="0" err="1"/>
              <a:t>externa','Pista</a:t>
            </a:r>
            <a:r>
              <a:rPr lang="es-CL" sz="1300" dirty="0"/>
              <a:t> interna'])</a:t>
            </a:r>
          </a:p>
          <a:p>
            <a:pPr marL="0" indent="0">
              <a:spcBef>
                <a:spcPts val="0"/>
              </a:spcBef>
              <a:buNone/>
            </a:pPr>
            <a:r>
              <a:rPr lang="es-CL" sz="1300" dirty="0"/>
              <a:t>ax5.set_title('Banda 5', </a:t>
            </a:r>
            <a:r>
              <a:rPr lang="es-CL" sz="1300" dirty="0" err="1"/>
              <a:t>fontsize</a:t>
            </a:r>
            <a:r>
              <a:rPr lang="es-CL" sz="1300" dirty="0"/>
              <a:t>=14)</a:t>
            </a:r>
          </a:p>
          <a:p>
            <a:pPr marL="0" indent="0">
              <a:spcBef>
                <a:spcPts val="0"/>
              </a:spcBef>
              <a:buNone/>
            </a:pPr>
            <a:endParaRPr lang="es-CL" sz="1300" dirty="0"/>
          </a:p>
          <a:p>
            <a:pPr marL="0" indent="0">
              <a:spcBef>
                <a:spcPts val="0"/>
              </a:spcBef>
              <a:buNone/>
            </a:pPr>
            <a:r>
              <a:rPr lang="es-CL" sz="1300" dirty="0"/>
              <a:t>ax6.plot(En[:,5])</a:t>
            </a:r>
          </a:p>
          <a:p>
            <a:pPr marL="0" indent="0">
              <a:spcBef>
                <a:spcPts val="0"/>
              </a:spcBef>
              <a:buNone/>
            </a:pPr>
            <a:r>
              <a:rPr lang="es-CL" sz="1300" dirty="0"/>
              <a:t>ax6.plot(</a:t>
            </a:r>
            <a:r>
              <a:rPr lang="es-CL" sz="1300" dirty="0" err="1"/>
              <a:t>Eo</a:t>
            </a:r>
            <a:r>
              <a:rPr lang="es-CL" sz="1300" dirty="0"/>
              <a:t>[:,5])</a:t>
            </a:r>
          </a:p>
          <a:p>
            <a:pPr marL="0" indent="0">
              <a:spcBef>
                <a:spcPts val="0"/>
              </a:spcBef>
              <a:buNone/>
            </a:pPr>
            <a:r>
              <a:rPr lang="es-CL" sz="1300" dirty="0"/>
              <a:t>ax6.plot(Ei[:,5])</a:t>
            </a:r>
          </a:p>
          <a:p>
            <a:pPr marL="0" indent="0">
              <a:spcBef>
                <a:spcPts val="0"/>
              </a:spcBef>
              <a:buNone/>
            </a:pPr>
            <a:r>
              <a:rPr lang="es-CL" sz="1300" dirty="0"/>
              <a:t>ax6.legend(['</a:t>
            </a:r>
            <a:r>
              <a:rPr lang="es-CL" sz="1300" dirty="0" err="1"/>
              <a:t>Normal','Pista</a:t>
            </a:r>
            <a:r>
              <a:rPr lang="es-CL" sz="1300" dirty="0"/>
              <a:t> </a:t>
            </a:r>
            <a:r>
              <a:rPr lang="es-CL" sz="1300" dirty="0" err="1"/>
              <a:t>externa','Pista</a:t>
            </a:r>
            <a:r>
              <a:rPr lang="es-CL" sz="1300" dirty="0"/>
              <a:t> interna'])</a:t>
            </a:r>
          </a:p>
          <a:p>
            <a:pPr marL="0" indent="0">
              <a:spcBef>
                <a:spcPts val="0"/>
              </a:spcBef>
              <a:buNone/>
            </a:pPr>
            <a:r>
              <a:rPr lang="es-CL" sz="1300" dirty="0"/>
              <a:t>ax6.set_title('Banda 6', </a:t>
            </a:r>
            <a:r>
              <a:rPr lang="es-CL" sz="1300" dirty="0" err="1"/>
              <a:t>fontsize</a:t>
            </a:r>
            <a:r>
              <a:rPr lang="es-CL" sz="1300" dirty="0"/>
              <a:t>=14)</a:t>
            </a:r>
          </a:p>
          <a:p>
            <a:pPr marL="0" indent="0">
              <a:spcBef>
                <a:spcPts val="0"/>
              </a:spcBef>
              <a:buNone/>
            </a:pPr>
            <a:endParaRPr lang="es-CL" sz="1300" dirty="0"/>
          </a:p>
          <a:p>
            <a:pPr marL="0" indent="0">
              <a:spcBef>
                <a:spcPts val="0"/>
              </a:spcBef>
              <a:buNone/>
            </a:pPr>
            <a:r>
              <a:rPr lang="es-CL" sz="1300" dirty="0"/>
              <a:t>ax7.plot(En[:,6])</a:t>
            </a:r>
          </a:p>
          <a:p>
            <a:pPr marL="0" indent="0">
              <a:spcBef>
                <a:spcPts val="0"/>
              </a:spcBef>
              <a:buNone/>
            </a:pPr>
            <a:r>
              <a:rPr lang="es-CL" sz="1300" dirty="0"/>
              <a:t>ax7.plot(</a:t>
            </a:r>
            <a:r>
              <a:rPr lang="es-CL" sz="1300" dirty="0" err="1"/>
              <a:t>Eo</a:t>
            </a:r>
            <a:r>
              <a:rPr lang="es-CL" sz="1300" dirty="0"/>
              <a:t>[:,6])</a:t>
            </a:r>
          </a:p>
          <a:p>
            <a:pPr marL="0" indent="0">
              <a:spcBef>
                <a:spcPts val="0"/>
              </a:spcBef>
              <a:buNone/>
            </a:pPr>
            <a:r>
              <a:rPr lang="es-CL" sz="1300" dirty="0"/>
              <a:t>ax7.plot(Ei[:,6])</a:t>
            </a:r>
          </a:p>
          <a:p>
            <a:pPr marL="0" indent="0">
              <a:spcBef>
                <a:spcPts val="0"/>
              </a:spcBef>
              <a:buNone/>
            </a:pPr>
            <a:r>
              <a:rPr lang="es-CL" sz="1300" dirty="0"/>
              <a:t>ax7.legend(['</a:t>
            </a:r>
            <a:r>
              <a:rPr lang="es-CL" sz="1300" dirty="0" err="1"/>
              <a:t>Normal','Pista</a:t>
            </a:r>
            <a:r>
              <a:rPr lang="es-CL" sz="1300" dirty="0"/>
              <a:t> </a:t>
            </a:r>
            <a:r>
              <a:rPr lang="es-CL" sz="1300" dirty="0" err="1"/>
              <a:t>externa','Pista</a:t>
            </a:r>
            <a:r>
              <a:rPr lang="es-CL" sz="1300" dirty="0"/>
              <a:t> interna'])</a:t>
            </a:r>
          </a:p>
          <a:p>
            <a:pPr marL="0" indent="0">
              <a:spcBef>
                <a:spcPts val="0"/>
              </a:spcBef>
              <a:buNone/>
            </a:pPr>
            <a:r>
              <a:rPr lang="es-CL" sz="1300" dirty="0"/>
              <a:t>ax7.set_title('Banda 7', </a:t>
            </a:r>
            <a:r>
              <a:rPr lang="es-CL" sz="1300" dirty="0" err="1"/>
              <a:t>fontsize</a:t>
            </a:r>
            <a:r>
              <a:rPr lang="es-CL" sz="1300" dirty="0"/>
              <a:t>=14)</a:t>
            </a:r>
          </a:p>
          <a:p>
            <a:pPr marL="0" indent="0">
              <a:spcBef>
                <a:spcPts val="0"/>
              </a:spcBef>
              <a:buNone/>
            </a:pPr>
            <a:endParaRPr lang="es-CL" sz="1300" dirty="0"/>
          </a:p>
          <a:p>
            <a:pPr marL="0" indent="0">
              <a:spcBef>
                <a:spcPts val="0"/>
              </a:spcBef>
              <a:buNone/>
            </a:pPr>
            <a:r>
              <a:rPr lang="es-CL" sz="1300" dirty="0"/>
              <a:t>ax8.plot(En[:,7])</a:t>
            </a:r>
          </a:p>
          <a:p>
            <a:pPr marL="0" indent="0">
              <a:spcBef>
                <a:spcPts val="0"/>
              </a:spcBef>
              <a:buNone/>
            </a:pPr>
            <a:r>
              <a:rPr lang="es-CL" sz="1300" dirty="0"/>
              <a:t>ax8.plot(</a:t>
            </a:r>
            <a:r>
              <a:rPr lang="es-CL" sz="1300" dirty="0" err="1"/>
              <a:t>Eo</a:t>
            </a:r>
            <a:r>
              <a:rPr lang="es-CL" sz="1300" dirty="0"/>
              <a:t>[:,7])</a:t>
            </a:r>
          </a:p>
          <a:p>
            <a:pPr marL="0" indent="0">
              <a:spcBef>
                <a:spcPts val="0"/>
              </a:spcBef>
              <a:buNone/>
            </a:pPr>
            <a:r>
              <a:rPr lang="es-CL" sz="1300" dirty="0"/>
              <a:t>ax8.plot(Ei[:,7])</a:t>
            </a:r>
          </a:p>
          <a:p>
            <a:pPr marL="0" indent="0">
              <a:spcBef>
                <a:spcPts val="0"/>
              </a:spcBef>
              <a:buNone/>
            </a:pPr>
            <a:r>
              <a:rPr lang="es-CL" sz="1300" dirty="0"/>
              <a:t>ax8.legend(['</a:t>
            </a:r>
            <a:r>
              <a:rPr lang="es-CL" sz="1300" dirty="0" err="1"/>
              <a:t>Normal','Pista</a:t>
            </a:r>
            <a:r>
              <a:rPr lang="es-CL" sz="1300" dirty="0"/>
              <a:t> </a:t>
            </a:r>
            <a:r>
              <a:rPr lang="es-CL" sz="1300" dirty="0" err="1"/>
              <a:t>externa','Pista</a:t>
            </a:r>
            <a:r>
              <a:rPr lang="es-CL" sz="1300" dirty="0"/>
              <a:t> interna'])</a:t>
            </a:r>
          </a:p>
          <a:p>
            <a:pPr marL="0" indent="0">
              <a:spcBef>
                <a:spcPts val="0"/>
              </a:spcBef>
              <a:buNone/>
            </a:pPr>
            <a:r>
              <a:rPr lang="es-CL" sz="1300" dirty="0"/>
              <a:t>ax8.set_title('Banda 8', </a:t>
            </a:r>
            <a:r>
              <a:rPr lang="es-CL" sz="1300" dirty="0" err="1"/>
              <a:t>fontsize</a:t>
            </a:r>
            <a:r>
              <a:rPr lang="es-CL" sz="1300" dirty="0"/>
              <a:t>=14)</a:t>
            </a:r>
          </a:p>
          <a:p>
            <a:pPr marL="0" indent="0">
              <a:spcBef>
                <a:spcPts val="0"/>
              </a:spcBef>
              <a:buNone/>
            </a:pPr>
            <a:endParaRPr lang="es-CL" sz="1300" dirty="0"/>
          </a:p>
          <a:p>
            <a:pPr marL="0" indent="0">
              <a:spcBef>
                <a:spcPts val="0"/>
              </a:spcBef>
              <a:buNone/>
            </a:pPr>
            <a:endParaRPr lang="es-CL" sz="1300" dirty="0"/>
          </a:p>
        </p:txBody>
      </p:sp>
      <p:sp>
        <p:nvSpPr>
          <p:cNvPr id="4" name="Marcador de número de diapositiva 3">
            <a:extLst>
              <a:ext uri="{FF2B5EF4-FFF2-40B4-BE49-F238E27FC236}">
                <a16:creationId xmlns:a16="http://schemas.microsoft.com/office/drawing/2014/main" id="{012A1886-7AFD-4379-8E7A-DC1A3F58A999}"/>
              </a:ext>
            </a:extLst>
          </p:cNvPr>
          <p:cNvSpPr>
            <a:spLocks noGrp="1"/>
          </p:cNvSpPr>
          <p:nvPr>
            <p:ph type="sldNum" sz="quarter" idx="12"/>
          </p:nvPr>
        </p:nvSpPr>
        <p:spPr/>
        <p:txBody>
          <a:bodyPr/>
          <a:lstStyle/>
          <a:p>
            <a:fld id="{ED3C9F24-97CD-894E-963C-61E4D5D33747}" type="slidenum">
              <a:rPr lang="es-ES_tradnl" smtClean="0"/>
              <a:t>57</a:t>
            </a:fld>
            <a:endParaRPr lang="es-ES_tradnl"/>
          </a:p>
        </p:txBody>
      </p:sp>
    </p:spTree>
    <p:extLst>
      <p:ext uri="{BB962C8B-B14F-4D97-AF65-F5344CB8AC3E}">
        <p14:creationId xmlns:p14="http://schemas.microsoft.com/office/powerpoint/2010/main" val="34504129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FCB849-9802-43FD-99DB-AD00EC4B72FC}"/>
              </a:ext>
            </a:extLst>
          </p:cNvPr>
          <p:cNvSpPr>
            <a:spLocks noGrp="1"/>
          </p:cNvSpPr>
          <p:nvPr>
            <p:ph type="title"/>
          </p:nvPr>
        </p:nvSpPr>
        <p:spPr>
          <a:xfrm>
            <a:off x="628650" y="365127"/>
            <a:ext cx="7886700" cy="767388"/>
          </a:xfrm>
        </p:spPr>
        <p:txBody>
          <a:bodyPr/>
          <a:lstStyle/>
          <a:p>
            <a:r>
              <a:rPr lang="es-ES" dirty="0" smtClean="0"/>
              <a:t>Ejemplo 3</a:t>
            </a:r>
            <a:endParaRPr lang="es-CL" dirty="0"/>
          </a:p>
        </p:txBody>
      </p:sp>
      <p:sp>
        <p:nvSpPr>
          <p:cNvPr id="4" name="Marcador de número de diapositiva 3">
            <a:extLst>
              <a:ext uri="{FF2B5EF4-FFF2-40B4-BE49-F238E27FC236}">
                <a16:creationId xmlns:a16="http://schemas.microsoft.com/office/drawing/2014/main" id="{012A1886-7AFD-4379-8E7A-DC1A3F58A999}"/>
              </a:ext>
            </a:extLst>
          </p:cNvPr>
          <p:cNvSpPr>
            <a:spLocks noGrp="1"/>
          </p:cNvSpPr>
          <p:nvPr>
            <p:ph type="sldNum" sz="quarter" idx="12"/>
          </p:nvPr>
        </p:nvSpPr>
        <p:spPr/>
        <p:txBody>
          <a:bodyPr/>
          <a:lstStyle/>
          <a:p>
            <a:fld id="{ED3C9F24-97CD-894E-963C-61E4D5D33747}" type="slidenum">
              <a:rPr lang="es-ES_tradnl" smtClean="0"/>
              <a:t>58</a:t>
            </a:fld>
            <a:endParaRPr lang="es-ES_tradnl"/>
          </a:p>
        </p:txBody>
      </p:sp>
      <p:pic>
        <p:nvPicPr>
          <p:cNvPr id="3" name="Imagen 2"/>
          <p:cNvPicPr>
            <a:picLocks noChangeAspect="1"/>
          </p:cNvPicPr>
          <p:nvPr/>
        </p:nvPicPr>
        <p:blipFill>
          <a:blip r:embed="rId2"/>
          <a:stretch>
            <a:fillRect/>
          </a:stretch>
        </p:blipFill>
        <p:spPr>
          <a:xfrm>
            <a:off x="1027892" y="1132515"/>
            <a:ext cx="7088215" cy="4750882"/>
          </a:xfrm>
          <a:prstGeom prst="rect">
            <a:avLst/>
          </a:prstGeom>
        </p:spPr>
      </p:pic>
    </p:spTree>
    <p:extLst>
      <p:ext uri="{BB962C8B-B14F-4D97-AF65-F5344CB8AC3E}">
        <p14:creationId xmlns:p14="http://schemas.microsoft.com/office/powerpoint/2010/main" val="307521189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B514BE9-9335-45B2-A60D-2A231528EEED}"/>
              </a:ext>
            </a:extLst>
          </p:cNvPr>
          <p:cNvSpPr>
            <a:spLocks noGrp="1"/>
          </p:cNvSpPr>
          <p:nvPr>
            <p:ph type="title"/>
          </p:nvPr>
        </p:nvSpPr>
        <p:spPr/>
        <p:txBody>
          <a:bodyPr anchor="ctr"/>
          <a:lstStyle/>
          <a:p>
            <a:pPr algn="ctr"/>
            <a:r>
              <a:rPr lang="es-ES" dirty="0"/>
              <a:t>Métodos de reducción de </a:t>
            </a:r>
            <a:r>
              <a:rPr lang="es-ES" dirty="0" err="1"/>
              <a:t>dimensionalidad</a:t>
            </a:r>
            <a:endParaRPr lang="es-CL" dirty="0"/>
          </a:p>
        </p:txBody>
      </p:sp>
      <p:sp>
        <p:nvSpPr>
          <p:cNvPr id="4" name="Marcador de número de diapositiva 3">
            <a:extLst>
              <a:ext uri="{FF2B5EF4-FFF2-40B4-BE49-F238E27FC236}">
                <a16:creationId xmlns:a16="http://schemas.microsoft.com/office/drawing/2014/main" id="{9FC7C5DF-FECF-4CA6-922D-CE5C86ABBFDC}"/>
              </a:ext>
            </a:extLst>
          </p:cNvPr>
          <p:cNvSpPr>
            <a:spLocks noGrp="1"/>
          </p:cNvSpPr>
          <p:nvPr>
            <p:ph type="sldNum" sz="quarter" idx="12"/>
          </p:nvPr>
        </p:nvSpPr>
        <p:spPr/>
        <p:txBody>
          <a:bodyPr/>
          <a:lstStyle/>
          <a:p>
            <a:fld id="{ED3C9F24-97CD-894E-963C-61E4D5D33747}" type="slidenum">
              <a:rPr lang="es-ES_tradnl" smtClean="0"/>
              <a:t>59</a:t>
            </a:fld>
            <a:endParaRPr lang="es-ES_tradnl" dirty="0"/>
          </a:p>
        </p:txBody>
      </p:sp>
    </p:spTree>
    <p:extLst>
      <p:ext uri="{BB962C8B-B14F-4D97-AF65-F5344CB8AC3E}">
        <p14:creationId xmlns:p14="http://schemas.microsoft.com/office/powerpoint/2010/main" val="17592999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Introducción</a:t>
            </a:r>
          </a:p>
        </p:txBody>
      </p:sp>
      <p:sp>
        <p:nvSpPr>
          <p:cNvPr id="4" name="3 Marcador de número de diapositiva"/>
          <p:cNvSpPr>
            <a:spLocks noGrp="1"/>
          </p:cNvSpPr>
          <p:nvPr>
            <p:ph type="sldNum" sz="quarter" idx="12"/>
          </p:nvPr>
        </p:nvSpPr>
        <p:spPr/>
        <p:txBody>
          <a:bodyPr/>
          <a:lstStyle/>
          <a:p>
            <a:fld id="{ED3C9F24-97CD-894E-963C-61E4D5D33747}" type="slidenum">
              <a:rPr lang="es-ES_tradnl" smtClean="0"/>
              <a:t>6</a:t>
            </a:fld>
            <a:endParaRPr lang="es-ES_tradnl"/>
          </a:p>
        </p:txBody>
      </p:sp>
      <p:sp>
        <p:nvSpPr>
          <p:cNvPr id="95" name="94 CuadroTexto"/>
          <p:cNvSpPr txBox="1"/>
          <p:nvPr/>
        </p:nvSpPr>
        <p:spPr>
          <a:xfrm>
            <a:off x="764909" y="4410593"/>
            <a:ext cx="7103534" cy="1938992"/>
          </a:xfrm>
          <a:prstGeom prst="rect">
            <a:avLst/>
          </a:prstGeom>
          <a:noFill/>
        </p:spPr>
        <p:txBody>
          <a:bodyPr wrap="square" rtlCol="0">
            <a:spAutoFit/>
          </a:bodyPr>
          <a:lstStyle/>
          <a:p>
            <a:pPr algn="just"/>
            <a:r>
              <a:rPr lang="es-CL" sz="2000" dirty="0"/>
              <a:t>Detección, diagnóstico, pronóstico y planificación en un sistema de mantenimiento inteligente.</a:t>
            </a:r>
          </a:p>
          <a:p>
            <a:pPr algn="just"/>
            <a:endParaRPr lang="es-CL" sz="2000" dirty="0"/>
          </a:p>
          <a:p>
            <a:pPr algn="just"/>
            <a:r>
              <a:rPr lang="es-CL" sz="2000" dirty="0"/>
              <a:t>Para lograr la detección, diagnóstico y pronóstico de las fallas de un sistema se requiere de un sistema adecuado de adquisición y procesamiento de los datos. </a:t>
            </a:r>
          </a:p>
        </p:txBody>
      </p:sp>
      <p:pic>
        <p:nvPicPr>
          <p:cNvPr id="3" name="Imagen 2"/>
          <p:cNvPicPr>
            <a:picLocks noChangeAspect="1"/>
          </p:cNvPicPr>
          <p:nvPr/>
        </p:nvPicPr>
        <p:blipFill>
          <a:blip r:embed="rId2"/>
          <a:stretch>
            <a:fillRect/>
          </a:stretch>
        </p:blipFill>
        <p:spPr>
          <a:xfrm>
            <a:off x="1141702" y="1375927"/>
            <a:ext cx="6344948" cy="2869203"/>
          </a:xfrm>
          <a:prstGeom prst="rect">
            <a:avLst/>
          </a:prstGeom>
        </p:spPr>
      </p:pic>
    </p:spTree>
    <p:extLst>
      <p:ext uri="{BB962C8B-B14F-4D97-AF65-F5344CB8AC3E}">
        <p14:creationId xmlns:p14="http://schemas.microsoft.com/office/powerpoint/2010/main" val="202951883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Introducción</a:t>
            </a:r>
            <a:endParaRPr lang="en-US" dirty="0"/>
          </a:p>
        </p:txBody>
      </p:sp>
      <p:sp>
        <p:nvSpPr>
          <p:cNvPr id="3" name="Marcador de contenido 2"/>
          <p:cNvSpPr>
            <a:spLocks noGrp="1"/>
          </p:cNvSpPr>
          <p:nvPr>
            <p:ph idx="1"/>
          </p:nvPr>
        </p:nvSpPr>
        <p:spPr/>
        <p:txBody>
          <a:bodyPr>
            <a:normAutofit/>
          </a:bodyPr>
          <a:lstStyle/>
          <a:p>
            <a:pPr marL="0" indent="0" algn="just">
              <a:buNone/>
            </a:pPr>
            <a:r>
              <a:rPr lang="es-CL" sz="2200" dirty="0" smtClean="0"/>
              <a:t>Una </a:t>
            </a:r>
            <a:r>
              <a:rPr lang="es-CL" sz="2200" dirty="0"/>
              <a:t>de las formas más comunes de hacer visualización es a través de gráficos. Sin embargo, </a:t>
            </a:r>
            <a:r>
              <a:rPr lang="es-CL" sz="2200" dirty="0" smtClean="0"/>
              <a:t>a </a:t>
            </a:r>
            <a:r>
              <a:rPr lang="es-CL" sz="2200" dirty="0"/>
              <a:t>medida que aumenta el numero de variables en un set de datos, visualizarlas y hacer inferencias se hace cada vez más complicado. </a:t>
            </a:r>
            <a:endParaRPr lang="en-US" sz="2200" dirty="0"/>
          </a:p>
        </p:txBody>
      </p:sp>
      <p:pic>
        <p:nvPicPr>
          <p:cNvPr id="1028" name="Picture 4" descr="Diagrama de dispersión para los datos del test y el re-test ..."/>
          <p:cNvPicPr>
            <a:picLocks noChangeAspect="1" noChangeArrowheads="1"/>
          </p:cNvPicPr>
          <p:nvPr/>
        </p:nvPicPr>
        <p:blipFill rotWithShape="1">
          <a:blip r:embed="rId2">
            <a:extLst>
              <a:ext uri="{28A0092B-C50C-407E-A947-70E740481C1C}">
                <a14:useLocalDpi xmlns:a14="http://schemas.microsoft.com/office/drawing/2010/main" val="0"/>
              </a:ext>
            </a:extLst>
          </a:blip>
          <a:srcRect l="11258" t="5791" r="3319" b="12097"/>
          <a:stretch/>
        </p:blipFill>
        <p:spPr bwMode="auto">
          <a:xfrm>
            <a:off x="2495006" y="3122022"/>
            <a:ext cx="4145721" cy="2656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376778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¿Porque reducir la dimensión de los datos?</a:t>
            </a:r>
            <a:endParaRPr lang="en-US" dirty="0"/>
          </a:p>
        </p:txBody>
      </p:sp>
      <p:sp>
        <p:nvSpPr>
          <p:cNvPr id="3" name="Marcador de contenido 2"/>
          <p:cNvSpPr>
            <a:spLocks noGrp="1"/>
          </p:cNvSpPr>
          <p:nvPr>
            <p:ph idx="1"/>
          </p:nvPr>
        </p:nvSpPr>
        <p:spPr/>
        <p:txBody>
          <a:bodyPr>
            <a:noAutofit/>
          </a:bodyPr>
          <a:lstStyle/>
          <a:p>
            <a:pPr algn="just"/>
            <a:r>
              <a:rPr lang="es-CL" dirty="0"/>
              <a:t>El espacio requerido para almacenar los datos se reduce a medida que disminuye el número de </a:t>
            </a:r>
            <a:r>
              <a:rPr lang="es-CL" dirty="0" smtClean="0"/>
              <a:t>dimensiones.</a:t>
            </a:r>
            <a:endParaRPr lang="es-CL" dirty="0"/>
          </a:p>
          <a:p>
            <a:pPr algn="just"/>
            <a:r>
              <a:rPr lang="es-CL" dirty="0" smtClean="0"/>
              <a:t>Una menor dimensión resulta en un tiempo menor de entrenamiento (menor complejidad del algoritmo).</a:t>
            </a:r>
            <a:endParaRPr lang="es-CL" dirty="0"/>
          </a:p>
          <a:p>
            <a:pPr algn="just"/>
            <a:r>
              <a:rPr lang="es-CL" dirty="0"/>
              <a:t>Algunos algoritmos no funcionan bien </a:t>
            </a:r>
            <a:r>
              <a:rPr lang="es-CL" dirty="0" smtClean="0"/>
              <a:t>con dimensiones grandes. </a:t>
            </a:r>
          </a:p>
          <a:p>
            <a:pPr algn="just"/>
            <a:r>
              <a:rPr lang="es-CL" dirty="0" smtClean="0"/>
              <a:t>Se elimina redundancia en los datos. </a:t>
            </a:r>
          </a:p>
          <a:p>
            <a:pPr algn="just"/>
            <a:r>
              <a:rPr lang="es-CL" dirty="0" smtClean="0"/>
              <a:t>Ayuda </a:t>
            </a:r>
            <a:r>
              <a:rPr lang="es-CL" dirty="0"/>
              <a:t>en la visualización de datos. </a:t>
            </a:r>
            <a:r>
              <a:rPr lang="es-CL" dirty="0" smtClean="0"/>
              <a:t>Reducir </a:t>
            </a:r>
            <a:r>
              <a:rPr lang="es-CL" dirty="0"/>
              <a:t>nuestro espacio a 2D o 3D puede permitirnos trazar y observar patrones más </a:t>
            </a:r>
            <a:r>
              <a:rPr lang="es-CL" dirty="0" smtClean="0"/>
              <a:t>claramente.</a:t>
            </a:r>
            <a:endParaRPr lang="en-US" dirty="0"/>
          </a:p>
        </p:txBody>
      </p:sp>
    </p:spTree>
    <p:extLst>
      <p:ext uri="{BB962C8B-B14F-4D97-AF65-F5344CB8AC3E}">
        <p14:creationId xmlns:p14="http://schemas.microsoft.com/office/powerpoint/2010/main" val="290029244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Técnicas de reducción de </a:t>
            </a:r>
            <a:r>
              <a:rPr lang="es-CL" dirty="0" err="1" smtClean="0"/>
              <a:t>dimensionalidad</a:t>
            </a:r>
            <a:endParaRPr lang="en-U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495233152"/>
              </p:ext>
            </p:extLst>
          </p:nvPr>
        </p:nvGraphicFramePr>
        <p:xfrm>
          <a:off x="484958" y="1562942"/>
          <a:ext cx="8174083" cy="42020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398530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r>
              <a:rPr lang="es-CL" dirty="0" smtClean="0"/>
              <a:t>Selección de parámetros</a:t>
            </a:r>
            <a:endParaRPr lang="en-US" dirty="0"/>
          </a:p>
        </p:txBody>
      </p:sp>
    </p:spTree>
    <p:extLst>
      <p:ext uri="{BB962C8B-B14F-4D97-AF65-F5344CB8AC3E}">
        <p14:creationId xmlns:p14="http://schemas.microsoft.com/office/powerpoint/2010/main" val="163216262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Razón de valor faltante</a:t>
            </a:r>
            <a:endParaRPr lang="en-US" dirty="0"/>
          </a:p>
        </p:txBody>
      </p:sp>
      <p:pic>
        <p:nvPicPr>
          <p:cNvPr id="4" name="Marcador de contenido 3"/>
          <p:cNvPicPr>
            <a:picLocks noGrp="1" noChangeAspect="1"/>
          </p:cNvPicPr>
          <p:nvPr>
            <p:ph idx="1"/>
          </p:nvPr>
        </p:nvPicPr>
        <p:blipFill rotWithShape="1">
          <a:blip r:embed="rId2">
            <a:extLst>
              <a:ext uri="{28A0092B-C50C-407E-A947-70E740481C1C}">
                <a14:useLocalDpi xmlns:a14="http://schemas.microsoft.com/office/drawing/2010/main" val="0"/>
              </a:ext>
            </a:extLst>
          </a:blip>
          <a:srcRect b="2729"/>
          <a:stretch/>
        </p:blipFill>
        <p:spPr>
          <a:xfrm>
            <a:off x="859793" y="1401957"/>
            <a:ext cx="7424413" cy="3953815"/>
          </a:xfrm>
        </p:spPr>
      </p:pic>
      <p:sp>
        <p:nvSpPr>
          <p:cNvPr id="3" name="Rectángulo redondeado 2"/>
          <p:cNvSpPr/>
          <p:nvPr/>
        </p:nvSpPr>
        <p:spPr>
          <a:xfrm>
            <a:off x="6779624" y="1401957"/>
            <a:ext cx="953588" cy="395381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214085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Razón de valor faltante</a:t>
            </a:r>
            <a:endParaRPr lang="en-US"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p:txBody>
              <a:bodyPr/>
              <a:lstStyle/>
              <a:p>
                <a:pPr marL="0" indent="0">
                  <a:buNone/>
                </a:pPr>
                <a14:m>
                  <m:oMathPara xmlns:m="http://schemas.openxmlformats.org/officeDocument/2006/math">
                    <m:oMathParaPr>
                      <m:jc m:val="centerGroup"/>
                    </m:oMathParaPr>
                    <m:oMath xmlns:m="http://schemas.openxmlformats.org/officeDocument/2006/math">
                      <m:r>
                        <m:rPr>
                          <m:nor/>
                        </m:rPr>
                        <a:rPr lang="es-CL" sz="2000" b="0" i="0" smtClean="0">
                          <a:latin typeface="Cambria Math" panose="02040503050406030204" pitchFamily="18" charset="0"/>
                        </a:rPr>
                        <m:t>Raz</m:t>
                      </m:r>
                      <m:r>
                        <m:rPr>
                          <m:nor/>
                        </m:rPr>
                        <a:rPr lang="es-CL" sz="2000" b="0" i="0" smtClean="0">
                          <a:latin typeface="Cambria Math" panose="02040503050406030204" pitchFamily="18" charset="0"/>
                        </a:rPr>
                        <m:t>ó</m:t>
                      </m:r>
                      <m:r>
                        <m:rPr>
                          <m:nor/>
                        </m:rPr>
                        <a:rPr lang="es-CL" sz="2000" b="0" i="0" smtClean="0">
                          <a:latin typeface="Cambria Math" panose="02040503050406030204" pitchFamily="18" charset="0"/>
                        </a:rPr>
                        <m:t>n</m:t>
                      </m:r>
                      <m:r>
                        <m:rPr>
                          <m:nor/>
                        </m:rPr>
                        <a:rPr lang="es-CL" sz="2000" b="0" i="0" smtClean="0">
                          <a:latin typeface="Cambria Math" panose="02040503050406030204" pitchFamily="18" charset="0"/>
                        </a:rPr>
                        <m:t> </m:t>
                      </m:r>
                      <m:r>
                        <m:rPr>
                          <m:nor/>
                        </m:rPr>
                        <a:rPr lang="es-CL" sz="2000" b="0" i="0" smtClean="0">
                          <a:latin typeface="Cambria Math" panose="02040503050406030204" pitchFamily="18" charset="0"/>
                        </a:rPr>
                        <m:t>de</m:t>
                      </m:r>
                      <m:r>
                        <m:rPr>
                          <m:nor/>
                        </m:rPr>
                        <a:rPr lang="es-CL" sz="2000" b="0" i="0" smtClean="0">
                          <a:latin typeface="Cambria Math" panose="02040503050406030204" pitchFamily="18" charset="0"/>
                        </a:rPr>
                        <m:t> </m:t>
                      </m:r>
                      <m:r>
                        <m:rPr>
                          <m:nor/>
                        </m:rPr>
                        <a:rPr lang="es-CL" sz="2000" b="0" i="0" smtClean="0">
                          <a:latin typeface="Cambria Math" panose="02040503050406030204" pitchFamily="18" charset="0"/>
                        </a:rPr>
                        <m:t>valor</m:t>
                      </m:r>
                      <m:r>
                        <m:rPr>
                          <m:nor/>
                        </m:rPr>
                        <a:rPr lang="es-CL" sz="2000" b="0" i="0" smtClean="0">
                          <a:latin typeface="Cambria Math" panose="02040503050406030204" pitchFamily="18" charset="0"/>
                        </a:rPr>
                        <m:t> </m:t>
                      </m:r>
                      <m:r>
                        <m:rPr>
                          <m:nor/>
                        </m:rPr>
                        <a:rPr lang="es-CL" sz="2000" b="0" i="0" smtClean="0">
                          <a:latin typeface="Cambria Math" panose="02040503050406030204" pitchFamily="18" charset="0"/>
                        </a:rPr>
                        <m:t>faltante</m:t>
                      </m:r>
                      <m:r>
                        <a:rPr lang="es-CL" sz="2000" b="0" i="1" smtClean="0">
                          <a:latin typeface="Cambria Math" panose="02040503050406030204" pitchFamily="18" charset="0"/>
                        </a:rPr>
                        <m:t>=</m:t>
                      </m:r>
                      <m:f>
                        <m:fPr>
                          <m:ctrlPr>
                            <a:rPr lang="es-CL" sz="2000" b="0" i="1" smtClean="0">
                              <a:latin typeface="Cambria Math" panose="02040503050406030204" pitchFamily="18" charset="0"/>
                            </a:rPr>
                          </m:ctrlPr>
                        </m:fPr>
                        <m:num>
                          <m:r>
                            <m:rPr>
                              <m:nor/>
                            </m:rPr>
                            <a:rPr lang="es-CL" sz="2000" b="0" i="0" smtClean="0">
                              <a:latin typeface="Cambria Math" panose="02040503050406030204" pitchFamily="18" charset="0"/>
                            </a:rPr>
                            <m:t>N</m:t>
                          </m:r>
                          <m:r>
                            <m:rPr>
                              <m:nor/>
                            </m:rPr>
                            <a:rPr lang="es-CL" sz="2000" b="0" i="0" smtClean="0">
                              <a:latin typeface="Cambria Math" panose="02040503050406030204" pitchFamily="18" charset="0"/>
                            </a:rPr>
                            <m:t>ú</m:t>
                          </m:r>
                          <m:r>
                            <m:rPr>
                              <m:nor/>
                            </m:rPr>
                            <a:rPr lang="es-CL" sz="2000" b="0" i="0" smtClean="0">
                              <a:latin typeface="Cambria Math" panose="02040503050406030204" pitchFamily="18" charset="0"/>
                            </a:rPr>
                            <m:t>mero</m:t>
                          </m:r>
                          <m:r>
                            <m:rPr>
                              <m:nor/>
                            </m:rPr>
                            <a:rPr lang="es-CL" sz="2000" b="0" i="0" smtClean="0">
                              <a:latin typeface="Cambria Math" panose="02040503050406030204" pitchFamily="18" charset="0"/>
                            </a:rPr>
                            <m:t> </m:t>
                          </m:r>
                          <m:r>
                            <m:rPr>
                              <m:nor/>
                            </m:rPr>
                            <a:rPr lang="es-CL" sz="2000" b="0" i="0" smtClean="0">
                              <a:latin typeface="Cambria Math" panose="02040503050406030204" pitchFamily="18" charset="0"/>
                            </a:rPr>
                            <m:t>de</m:t>
                          </m:r>
                          <m:r>
                            <m:rPr>
                              <m:nor/>
                            </m:rPr>
                            <a:rPr lang="es-CL" sz="2000" b="0" i="0" smtClean="0">
                              <a:latin typeface="Cambria Math" panose="02040503050406030204" pitchFamily="18" charset="0"/>
                            </a:rPr>
                            <m:t> </m:t>
                          </m:r>
                          <m:r>
                            <m:rPr>
                              <m:nor/>
                            </m:rPr>
                            <a:rPr lang="es-CL" sz="2000" b="0" i="0" smtClean="0">
                              <a:latin typeface="Cambria Math" panose="02040503050406030204" pitchFamily="18" charset="0"/>
                            </a:rPr>
                            <m:t>valores</m:t>
                          </m:r>
                          <m:r>
                            <m:rPr>
                              <m:nor/>
                            </m:rPr>
                            <a:rPr lang="es-CL" sz="2000" b="0" i="0" smtClean="0">
                              <a:latin typeface="Cambria Math" panose="02040503050406030204" pitchFamily="18" charset="0"/>
                            </a:rPr>
                            <m:t> </m:t>
                          </m:r>
                          <m:r>
                            <m:rPr>
                              <m:nor/>
                            </m:rPr>
                            <a:rPr lang="es-CL" sz="2000" b="0" i="0" smtClean="0">
                              <a:latin typeface="Cambria Math" panose="02040503050406030204" pitchFamily="18" charset="0"/>
                            </a:rPr>
                            <m:t>faltantes</m:t>
                          </m:r>
                        </m:num>
                        <m:den>
                          <m:r>
                            <m:rPr>
                              <m:nor/>
                            </m:rPr>
                            <a:rPr lang="es-CL" sz="2000" b="0" i="0" smtClean="0">
                              <a:latin typeface="Cambria Math" panose="02040503050406030204" pitchFamily="18" charset="0"/>
                            </a:rPr>
                            <m:t>N</m:t>
                          </m:r>
                          <m:r>
                            <m:rPr>
                              <m:nor/>
                            </m:rPr>
                            <a:rPr lang="es-CL" sz="2000" b="0" i="0" smtClean="0">
                              <a:latin typeface="Cambria Math" panose="02040503050406030204" pitchFamily="18" charset="0"/>
                            </a:rPr>
                            <m:t>ú</m:t>
                          </m:r>
                          <m:r>
                            <m:rPr>
                              <m:nor/>
                            </m:rPr>
                            <a:rPr lang="es-CL" sz="2000" b="0" i="0" smtClean="0">
                              <a:latin typeface="Cambria Math" panose="02040503050406030204" pitchFamily="18" charset="0"/>
                            </a:rPr>
                            <m:t>mero</m:t>
                          </m:r>
                          <m:r>
                            <m:rPr>
                              <m:nor/>
                            </m:rPr>
                            <a:rPr lang="es-CL" sz="2000" b="0" i="0" smtClean="0">
                              <a:latin typeface="Cambria Math" panose="02040503050406030204" pitchFamily="18" charset="0"/>
                            </a:rPr>
                            <m:t> </m:t>
                          </m:r>
                          <m:r>
                            <m:rPr>
                              <m:nor/>
                            </m:rPr>
                            <a:rPr lang="es-CL" sz="2000" b="0" i="0" smtClean="0">
                              <a:latin typeface="Cambria Math" panose="02040503050406030204" pitchFamily="18" charset="0"/>
                            </a:rPr>
                            <m:t>total</m:t>
                          </m:r>
                          <m:r>
                            <m:rPr>
                              <m:nor/>
                            </m:rPr>
                            <a:rPr lang="es-CL" sz="2000" b="0" i="0" smtClean="0">
                              <a:latin typeface="Cambria Math" panose="02040503050406030204" pitchFamily="18" charset="0"/>
                            </a:rPr>
                            <m:t> </m:t>
                          </m:r>
                          <m:r>
                            <m:rPr>
                              <m:nor/>
                            </m:rPr>
                            <a:rPr lang="es-CL" sz="2000" b="0" i="0" smtClean="0">
                              <a:latin typeface="Cambria Math" panose="02040503050406030204" pitchFamily="18" charset="0"/>
                            </a:rPr>
                            <m:t>de</m:t>
                          </m:r>
                          <m:r>
                            <m:rPr>
                              <m:nor/>
                            </m:rPr>
                            <a:rPr lang="es-CL" sz="2000" b="0" i="0" smtClean="0">
                              <a:latin typeface="Cambria Math" panose="02040503050406030204" pitchFamily="18" charset="0"/>
                            </a:rPr>
                            <m:t> </m:t>
                          </m:r>
                          <m:r>
                            <m:rPr>
                              <m:nor/>
                            </m:rPr>
                            <a:rPr lang="es-CL" sz="2000" b="0" i="0" smtClean="0">
                              <a:latin typeface="Cambria Math" panose="02040503050406030204" pitchFamily="18" charset="0"/>
                            </a:rPr>
                            <m:t>valores</m:t>
                          </m:r>
                        </m:den>
                      </m:f>
                    </m:oMath>
                  </m:oMathPara>
                </a14:m>
                <a:endParaRPr lang="en-US"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graphicFrame>
        <p:nvGraphicFramePr>
          <p:cNvPr id="5" name="Tabla 4"/>
          <p:cNvGraphicFramePr>
            <a:graphicFrameLocks noGrp="1"/>
          </p:cNvGraphicFramePr>
          <p:nvPr>
            <p:extLst/>
          </p:nvPr>
        </p:nvGraphicFramePr>
        <p:xfrm>
          <a:off x="2611482" y="2473174"/>
          <a:ext cx="3921035" cy="3352800"/>
        </p:xfrm>
        <a:graphic>
          <a:graphicData uri="http://schemas.openxmlformats.org/drawingml/2006/table">
            <a:tbl>
              <a:tblPr firstRow="1" bandRow="1">
                <a:tableStyleId>{5C22544A-7EE6-4342-B048-85BDC9FD1C3A}</a:tableStyleId>
              </a:tblPr>
              <a:tblGrid>
                <a:gridCol w="1373778">
                  <a:extLst>
                    <a:ext uri="{9D8B030D-6E8A-4147-A177-3AD203B41FA5}">
                      <a16:colId xmlns:a16="http://schemas.microsoft.com/office/drawing/2014/main" val="1701887142"/>
                    </a:ext>
                  </a:extLst>
                </a:gridCol>
                <a:gridCol w="2547257">
                  <a:extLst>
                    <a:ext uri="{9D8B030D-6E8A-4147-A177-3AD203B41FA5}">
                      <a16:colId xmlns:a16="http://schemas.microsoft.com/office/drawing/2014/main" val="1202611909"/>
                    </a:ext>
                  </a:extLst>
                </a:gridCol>
              </a:tblGrid>
              <a:tr h="322725">
                <a:tc>
                  <a:txBody>
                    <a:bodyPr/>
                    <a:lstStyle/>
                    <a:p>
                      <a:pPr algn="ctr"/>
                      <a:r>
                        <a:rPr lang="es-CL" sz="1600" dirty="0" smtClean="0"/>
                        <a:t>Variable</a:t>
                      </a:r>
                      <a:endParaRPr lang="en-US" sz="1600" dirty="0"/>
                    </a:p>
                  </a:txBody>
                  <a:tcPr/>
                </a:tc>
                <a:tc>
                  <a:txBody>
                    <a:bodyPr/>
                    <a:lstStyle/>
                    <a:p>
                      <a:pPr algn="ctr"/>
                      <a:r>
                        <a:rPr lang="es-CL" sz="1600" dirty="0" smtClean="0"/>
                        <a:t>Razón de valor faltante (%)</a:t>
                      </a:r>
                      <a:endParaRPr lang="en-US" sz="1600" dirty="0"/>
                    </a:p>
                  </a:txBody>
                  <a:tcPr/>
                </a:tc>
                <a:extLst>
                  <a:ext uri="{0D108BD9-81ED-4DB2-BD59-A6C34878D82A}">
                    <a16:rowId xmlns:a16="http://schemas.microsoft.com/office/drawing/2014/main" val="1457738008"/>
                  </a:ext>
                </a:extLst>
              </a:tr>
              <a:tr h="322725">
                <a:tc>
                  <a:txBody>
                    <a:bodyPr/>
                    <a:lstStyle/>
                    <a:p>
                      <a:pPr algn="ctr"/>
                      <a:r>
                        <a:rPr lang="es-CL" sz="1600" dirty="0" smtClean="0"/>
                        <a:t>ID</a:t>
                      </a:r>
                      <a:endParaRPr lang="en-US" sz="1600" dirty="0"/>
                    </a:p>
                  </a:txBody>
                  <a:tcPr/>
                </a:tc>
                <a:tc>
                  <a:txBody>
                    <a:bodyPr/>
                    <a:lstStyle/>
                    <a:p>
                      <a:pPr algn="ctr"/>
                      <a:r>
                        <a:rPr lang="es-CL" sz="1600" dirty="0" smtClean="0"/>
                        <a:t>0</a:t>
                      </a:r>
                      <a:endParaRPr lang="en-US" sz="1600" dirty="0"/>
                    </a:p>
                  </a:txBody>
                  <a:tcPr/>
                </a:tc>
                <a:extLst>
                  <a:ext uri="{0D108BD9-81ED-4DB2-BD59-A6C34878D82A}">
                    <a16:rowId xmlns:a16="http://schemas.microsoft.com/office/drawing/2014/main" val="70898007"/>
                  </a:ext>
                </a:extLst>
              </a:tr>
              <a:tr h="322725">
                <a:tc>
                  <a:txBody>
                    <a:bodyPr/>
                    <a:lstStyle/>
                    <a:p>
                      <a:pPr algn="ctr"/>
                      <a:r>
                        <a:rPr lang="es-CL" sz="1600" dirty="0" err="1" smtClean="0"/>
                        <a:t>season</a:t>
                      </a:r>
                      <a:endParaRPr lang="en-US" sz="1600" dirty="0"/>
                    </a:p>
                  </a:txBody>
                  <a:tcPr/>
                </a:tc>
                <a:tc>
                  <a:txBody>
                    <a:bodyPr/>
                    <a:lstStyle/>
                    <a:p>
                      <a:pPr algn="ctr"/>
                      <a:r>
                        <a:rPr lang="es-CL" sz="1600" dirty="0" smtClean="0"/>
                        <a:t>20</a:t>
                      </a:r>
                      <a:endParaRPr lang="en-US" sz="1600" dirty="0"/>
                    </a:p>
                  </a:txBody>
                  <a:tcPr/>
                </a:tc>
                <a:extLst>
                  <a:ext uri="{0D108BD9-81ED-4DB2-BD59-A6C34878D82A}">
                    <a16:rowId xmlns:a16="http://schemas.microsoft.com/office/drawing/2014/main" val="2351326275"/>
                  </a:ext>
                </a:extLst>
              </a:tr>
              <a:tr h="322725">
                <a:tc>
                  <a:txBody>
                    <a:bodyPr/>
                    <a:lstStyle/>
                    <a:p>
                      <a:pPr algn="ctr"/>
                      <a:r>
                        <a:rPr lang="es-CL" sz="1600" dirty="0" err="1" smtClean="0"/>
                        <a:t>holyday</a:t>
                      </a:r>
                      <a:endParaRPr lang="en-US" sz="1600" dirty="0"/>
                    </a:p>
                  </a:txBody>
                  <a:tcPr/>
                </a:tc>
                <a:tc>
                  <a:txBody>
                    <a:bodyPr/>
                    <a:lstStyle/>
                    <a:p>
                      <a:pPr algn="ctr"/>
                      <a:r>
                        <a:rPr lang="es-CL" sz="1600" dirty="0" smtClean="0"/>
                        <a:t>30</a:t>
                      </a:r>
                      <a:endParaRPr lang="en-US" sz="1600" dirty="0"/>
                    </a:p>
                  </a:txBody>
                  <a:tcPr/>
                </a:tc>
                <a:extLst>
                  <a:ext uri="{0D108BD9-81ED-4DB2-BD59-A6C34878D82A}">
                    <a16:rowId xmlns:a16="http://schemas.microsoft.com/office/drawing/2014/main" val="2874691451"/>
                  </a:ext>
                </a:extLst>
              </a:tr>
              <a:tr h="322725">
                <a:tc>
                  <a:txBody>
                    <a:bodyPr/>
                    <a:lstStyle/>
                    <a:p>
                      <a:pPr algn="ctr"/>
                      <a:r>
                        <a:rPr lang="es-CL" sz="1600" dirty="0" err="1" smtClean="0"/>
                        <a:t>workingday</a:t>
                      </a:r>
                      <a:endParaRPr lang="en-US" sz="1600" dirty="0"/>
                    </a:p>
                  </a:txBody>
                  <a:tcPr/>
                </a:tc>
                <a:tc>
                  <a:txBody>
                    <a:bodyPr/>
                    <a:lstStyle/>
                    <a:p>
                      <a:pPr algn="ctr"/>
                      <a:r>
                        <a:rPr lang="es-CL" sz="1600" dirty="0" smtClean="0"/>
                        <a:t>30</a:t>
                      </a:r>
                      <a:endParaRPr lang="en-US" sz="1600" dirty="0"/>
                    </a:p>
                  </a:txBody>
                  <a:tcPr/>
                </a:tc>
                <a:extLst>
                  <a:ext uri="{0D108BD9-81ED-4DB2-BD59-A6C34878D82A}">
                    <a16:rowId xmlns:a16="http://schemas.microsoft.com/office/drawing/2014/main" val="2476663195"/>
                  </a:ext>
                </a:extLst>
              </a:tr>
              <a:tr h="322725">
                <a:tc>
                  <a:txBody>
                    <a:bodyPr/>
                    <a:lstStyle/>
                    <a:p>
                      <a:pPr algn="ctr"/>
                      <a:r>
                        <a:rPr lang="es-CL" sz="1600" dirty="0" err="1" smtClean="0"/>
                        <a:t>weather</a:t>
                      </a:r>
                      <a:endParaRPr lang="en-US" sz="1600" dirty="0"/>
                    </a:p>
                  </a:txBody>
                  <a:tcPr/>
                </a:tc>
                <a:tc>
                  <a:txBody>
                    <a:bodyPr/>
                    <a:lstStyle/>
                    <a:p>
                      <a:pPr algn="ctr"/>
                      <a:r>
                        <a:rPr lang="es-CL" sz="1600" dirty="0" smtClean="0"/>
                        <a:t>30</a:t>
                      </a:r>
                      <a:endParaRPr lang="en-US" sz="1600" dirty="0"/>
                    </a:p>
                  </a:txBody>
                  <a:tcPr/>
                </a:tc>
                <a:extLst>
                  <a:ext uri="{0D108BD9-81ED-4DB2-BD59-A6C34878D82A}">
                    <a16:rowId xmlns:a16="http://schemas.microsoft.com/office/drawing/2014/main" val="2717523120"/>
                  </a:ext>
                </a:extLst>
              </a:tr>
              <a:tr h="322725">
                <a:tc>
                  <a:txBody>
                    <a:bodyPr/>
                    <a:lstStyle/>
                    <a:p>
                      <a:pPr algn="ctr"/>
                      <a:r>
                        <a:rPr lang="es-CL" sz="1600" dirty="0" err="1" smtClean="0"/>
                        <a:t>temp</a:t>
                      </a:r>
                      <a:endParaRPr lang="en-US" sz="1600" dirty="0"/>
                    </a:p>
                  </a:txBody>
                  <a:tcPr/>
                </a:tc>
                <a:tc>
                  <a:txBody>
                    <a:bodyPr/>
                    <a:lstStyle/>
                    <a:p>
                      <a:pPr algn="ctr"/>
                      <a:r>
                        <a:rPr lang="es-CL" sz="1600" dirty="0" smtClean="0"/>
                        <a:t>0</a:t>
                      </a:r>
                      <a:endParaRPr lang="en-US" sz="1600" dirty="0"/>
                    </a:p>
                  </a:txBody>
                  <a:tcPr/>
                </a:tc>
                <a:extLst>
                  <a:ext uri="{0D108BD9-81ED-4DB2-BD59-A6C34878D82A}">
                    <a16:rowId xmlns:a16="http://schemas.microsoft.com/office/drawing/2014/main" val="3079526817"/>
                  </a:ext>
                </a:extLst>
              </a:tr>
              <a:tr h="322725">
                <a:tc>
                  <a:txBody>
                    <a:bodyPr/>
                    <a:lstStyle/>
                    <a:p>
                      <a:pPr algn="ctr"/>
                      <a:r>
                        <a:rPr lang="es-CL" sz="1600" dirty="0" err="1" smtClean="0"/>
                        <a:t>atemp</a:t>
                      </a:r>
                      <a:endParaRPr lang="en-US" sz="1600" dirty="0"/>
                    </a:p>
                  </a:txBody>
                  <a:tcPr/>
                </a:tc>
                <a:tc>
                  <a:txBody>
                    <a:bodyPr/>
                    <a:lstStyle/>
                    <a:p>
                      <a:pPr algn="ctr"/>
                      <a:r>
                        <a:rPr lang="es-CL" sz="1600" dirty="0" smtClean="0"/>
                        <a:t>0</a:t>
                      </a:r>
                      <a:endParaRPr lang="en-US" sz="1600" dirty="0"/>
                    </a:p>
                  </a:txBody>
                  <a:tcPr/>
                </a:tc>
                <a:extLst>
                  <a:ext uri="{0D108BD9-81ED-4DB2-BD59-A6C34878D82A}">
                    <a16:rowId xmlns:a16="http://schemas.microsoft.com/office/drawing/2014/main" val="3843666731"/>
                  </a:ext>
                </a:extLst>
              </a:tr>
              <a:tr h="322725">
                <a:tc>
                  <a:txBody>
                    <a:bodyPr/>
                    <a:lstStyle/>
                    <a:p>
                      <a:pPr algn="ctr"/>
                      <a:r>
                        <a:rPr lang="es-CL" sz="1600" dirty="0" err="1" smtClean="0"/>
                        <a:t>humidity</a:t>
                      </a:r>
                      <a:endParaRPr lang="en-US" sz="1600" dirty="0"/>
                    </a:p>
                  </a:txBody>
                  <a:tcPr/>
                </a:tc>
                <a:tc>
                  <a:txBody>
                    <a:bodyPr/>
                    <a:lstStyle/>
                    <a:p>
                      <a:pPr algn="ctr"/>
                      <a:r>
                        <a:rPr lang="es-CL" sz="1600" dirty="0" smtClean="0"/>
                        <a:t>20</a:t>
                      </a:r>
                      <a:endParaRPr lang="en-US" sz="1600" dirty="0"/>
                    </a:p>
                  </a:txBody>
                  <a:tcPr/>
                </a:tc>
                <a:extLst>
                  <a:ext uri="{0D108BD9-81ED-4DB2-BD59-A6C34878D82A}">
                    <a16:rowId xmlns:a16="http://schemas.microsoft.com/office/drawing/2014/main" val="3776789727"/>
                  </a:ext>
                </a:extLst>
              </a:tr>
              <a:tr h="322725">
                <a:tc>
                  <a:txBody>
                    <a:bodyPr/>
                    <a:lstStyle/>
                    <a:p>
                      <a:pPr algn="ctr"/>
                      <a:r>
                        <a:rPr lang="es-CL" sz="1600" dirty="0" err="1" smtClean="0"/>
                        <a:t>windspeed</a:t>
                      </a:r>
                      <a:endParaRPr lang="en-US" sz="1600" dirty="0"/>
                    </a:p>
                  </a:txBody>
                  <a:tcPr/>
                </a:tc>
                <a:tc>
                  <a:txBody>
                    <a:bodyPr/>
                    <a:lstStyle/>
                    <a:p>
                      <a:pPr algn="ctr"/>
                      <a:r>
                        <a:rPr lang="es-CL" sz="1600" dirty="0" smtClean="0"/>
                        <a:t>90</a:t>
                      </a:r>
                      <a:endParaRPr lang="en-US" sz="1600" dirty="0"/>
                    </a:p>
                  </a:txBody>
                  <a:tcPr/>
                </a:tc>
                <a:extLst>
                  <a:ext uri="{0D108BD9-81ED-4DB2-BD59-A6C34878D82A}">
                    <a16:rowId xmlns:a16="http://schemas.microsoft.com/office/drawing/2014/main" val="1142841293"/>
                  </a:ext>
                </a:extLst>
              </a:tr>
            </a:tbl>
          </a:graphicData>
        </a:graphic>
      </p:graphicFrame>
      <p:sp>
        <p:nvSpPr>
          <p:cNvPr id="6" name="Rectángulo 5"/>
          <p:cNvSpPr/>
          <p:nvPr/>
        </p:nvSpPr>
        <p:spPr>
          <a:xfrm>
            <a:off x="2611482" y="5512526"/>
            <a:ext cx="3921035" cy="3134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693466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Filtro de baja varianza</a:t>
            </a:r>
            <a:endParaRPr lang="en-US"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9373" y="1558711"/>
            <a:ext cx="7685253" cy="3970006"/>
          </a:xfrm>
        </p:spPr>
      </p:pic>
      <p:sp>
        <p:nvSpPr>
          <p:cNvPr id="5" name="Rectángulo redondeado 4"/>
          <p:cNvSpPr/>
          <p:nvPr/>
        </p:nvSpPr>
        <p:spPr>
          <a:xfrm>
            <a:off x="1449978" y="1558712"/>
            <a:ext cx="2429692" cy="3970006"/>
          </a:xfrm>
          <a:prstGeom prst="roundRect">
            <a:avLst>
              <a:gd name="adj" fmla="val 9896"/>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482430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Filtro de baja varianza</a:t>
            </a:r>
            <a:endParaRPr lang="en-US"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p:txBody>
              <a:bodyPr/>
              <a:lstStyle/>
              <a:p>
                <a:pPr marL="0" indent="0">
                  <a:buNone/>
                </a:pPr>
                <a:r>
                  <a:rPr lang="es-CL" dirty="0" smtClean="0"/>
                  <a:t>Los datos se deben normalizar primero:</a:t>
                </a:r>
              </a:p>
              <a:p>
                <a:pPr marL="0" indent="0">
                  <a:buNone/>
                </a:pPr>
                <a:endParaRPr lang="es-CL" dirty="0"/>
              </a:p>
              <a:p>
                <a:r>
                  <a:rPr lang="es-CL" dirty="0"/>
                  <a:t>Estandarización de los datos: </a:t>
                </a:r>
              </a:p>
              <a:p>
                <a:pPr marL="0" indent="0">
                  <a:buNone/>
                </a:pPr>
                <a14:m>
                  <m:oMathPara xmlns:m="http://schemas.openxmlformats.org/officeDocument/2006/math">
                    <m:oMathParaPr>
                      <m:jc m:val="centerGroup"/>
                    </m:oMathParaPr>
                    <m:oMath xmlns:m="http://schemas.openxmlformats.org/officeDocument/2006/math">
                      <m:sSup>
                        <m:sSupPr>
                          <m:ctrlPr>
                            <a:rPr lang="es-CL" i="1">
                              <a:latin typeface="Cambria Math" panose="02040503050406030204" pitchFamily="18" charset="0"/>
                            </a:rPr>
                          </m:ctrlPr>
                        </m:sSupPr>
                        <m:e>
                          <m:r>
                            <a:rPr lang="es-CL" i="1">
                              <a:latin typeface="Cambria Math" panose="02040503050406030204" pitchFamily="18" charset="0"/>
                            </a:rPr>
                            <m:t>𝑥</m:t>
                          </m:r>
                        </m:e>
                        <m:sup>
                          <m:r>
                            <a:rPr lang="es-CL" i="1">
                              <a:latin typeface="Cambria Math" panose="02040503050406030204" pitchFamily="18" charset="0"/>
                            </a:rPr>
                            <m:t>′</m:t>
                          </m:r>
                        </m:sup>
                      </m:sSup>
                      <m:r>
                        <a:rPr lang="es-CL" i="1">
                          <a:latin typeface="Cambria Math" panose="02040503050406030204" pitchFamily="18" charset="0"/>
                        </a:rPr>
                        <m:t>=</m:t>
                      </m:r>
                      <m:f>
                        <m:fPr>
                          <m:ctrlPr>
                            <a:rPr lang="es-CL" i="1">
                              <a:latin typeface="Cambria Math" panose="02040503050406030204" pitchFamily="18" charset="0"/>
                            </a:rPr>
                          </m:ctrlPr>
                        </m:fPr>
                        <m:num>
                          <m:r>
                            <a:rPr lang="es-CL" i="1">
                              <a:latin typeface="Cambria Math" panose="02040503050406030204" pitchFamily="18" charset="0"/>
                            </a:rPr>
                            <m:t>𝑥</m:t>
                          </m:r>
                          <m:r>
                            <a:rPr lang="es-CL" i="1">
                              <a:latin typeface="Cambria Math" panose="02040503050406030204" pitchFamily="18" charset="0"/>
                            </a:rPr>
                            <m:t>−</m:t>
                          </m:r>
                          <m:acc>
                            <m:accPr>
                              <m:chr m:val="̅"/>
                              <m:ctrlPr>
                                <a:rPr lang="es-CL" i="1">
                                  <a:latin typeface="Cambria Math" panose="02040503050406030204" pitchFamily="18" charset="0"/>
                                </a:rPr>
                              </m:ctrlPr>
                            </m:accPr>
                            <m:e>
                              <m:r>
                                <a:rPr lang="es-CL" i="1">
                                  <a:latin typeface="Cambria Math" panose="02040503050406030204" pitchFamily="18" charset="0"/>
                                </a:rPr>
                                <m:t>𝑥</m:t>
                              </m:r>
                            </m:e>
                          </m:acc>
                        </m:num>
                        <m:den>
                          <m:r>
                            <a:rPr lang="es-CL" i="1">
                              <a:latin typeface="Cambria Math" panose="02040503050406030204" pitchFamily="18" charset="0"/>
                              <a:ea typeface="Cambria Math" panose="02040503050406030204" pitchFamily="18" charset="0"/>
                            </a:rPr>
                            <m:t>𝜎</m:t>
                          </m:r>
                        </m:den>
                      </m:f>
                    </m:oMath>
                  </m:oMathPara>
                </a14:m>
                <a:endParaRPr lang="es-CL" dirty="0" smtClean="0"/>
              </a:p>
              <a:p>
                <a:r>
                  <a:rPr lang="es-CL" dirty="0" smtClean="0"/>
                  <a:t>Normalización </a:t>
                </a:r>
                <a:r>
                  <a:rPr lang="es-CL" dirty="0" err="1" smtClean="0"/>
                  <a:t>max</a:t>
                </a:r>
                <a:r>
                  <a:rPr lang="es-CL" dirty="0" smtClean="0"/>
                  <a:t>-min</a:t>
                </a:r>
              </a:p>
              <a:p>
                <a:pPr marL="0" indent="0">
                  <a:buNone/>
                </a:pPr>
                <a14:m>
                  <m:oMathPara xmlns:m="http://schemas.openxmlformats.org/officeDocument/2006/math">
                    <m:oMathParaPr>
                      <m:jc m:val="centerGroup"/>
                    </m:oMathParaPr>
                    <m:oMath xmlns:m="http://schemas.openxmlformats.org/officeDocument/2006/math">
                      <m:sSup>
                        <m:sSupPr>
                          <m:ctrlPr>
                            <a:rPr lang="es-CL" i="1">
                              <a:latin typeface="Cambria Math" panose="02040503050406030204" pitchFamily="18" charset="0"/>
                            </a:rPr>
                          </m:ctrlPr>
                        </m:sSupPr>
                        <m:e>
                          <m:r>
                            <a:rPr lang="es-CL" i="1">
                              <a:latin typeface="Cambria Math" panose="02040503050406030204" pitchFamily="18" charset="0"/>
                            </a:rPr>
                            <m:t>𝑥</m:t>
                          </m:r>
                        </m:e>
                        <m:sup>
                          <m:r>
                            <a:rPr lang="es-CL" i="1">
                              <a:latin typeface="Cambria Math" panose="02040503050406030204" pitchFamily="18" charset="0"/>
                            </a:rPr>
                            <m:t>′</m:t>
                          </m:r>
                        </m:sup>
                      </m:sSup>
                      <m:r>
                        <a:rPr lang="es-CL" i="1">
                          <a:latin typeface="Cambria Math" panose="02040503050406030204" pitchFamily="18" charset="0"/>
                        </a:rPr>
                        <m:t>=</m:t>
                      </m:r>
                      <m:f>
                        <m:fPr>
                          <m:ctrlPr>
                            <a:rPr lang="es-CL" i="1">
                              <a:latin typeface="Cambria Math" panose="02040503050406030204" pitchFamily="18" charset="0"/>
                            </a:rPr>
                          </m:ctrlPr>
                        </m:fPr>
                        <m:num>
                          <m:r>
                            <a:rPr lang="es-CL" i="1">
                              <a:latin typeface="Cambria Math" panose="02040503050406030204" pitchFamily="18" charset="0"/>
                            </a:rPr>
                            <m:t>𝑥</m:t>
                          </m:r>
                          <m:r>
                            <a:rPr lang="es-CL" i="1">
                              <a:latin typeface="Cambria Math" panose="02040503050406030204" pitchFamily="18" charset="0"/>
                            </a:rPr>
                            <m:t>−</m:t>
                          </m:r>
                          <m:r>
                            <m:rPr>
                              <m:sty m:val="p"/>
                            </m:rPr>
                            <a:rPr lang="es-CL" b="0" i="0" smtClean="0">
                              <a:latin typeface="Cambria Math" panose="02040503050406030204" pitchFamily="18" charset="0"/>
                            </a:rPr>
                            <m:t>min</m:t>
                          </m:r>
                          <m:r>
                            <a:rPr lang="es-CL" b="0" i="1" smtClean="0">
                              <a:latin typeface="Cambria Math" panose="02040503050406030204" pitchFamily="18" charset="0"/>
                            </a:rPr>
                            <m:t>⁡(</m:t>
                          </m:r>
                          <m:r>
                            <a:rPr lang="es-CL" b="0" i="1" smtClean="0">
                              <a:latin typeface="Cambria Math" panose="02040503050406030204" pitchFamily="18" charset="0"/>
                            </a:rPr>
                            <m:t>𝑥</m:t>
                          </m:r>
                          <m:r>
                            <a:rPr lang="es-CL" b="0" i="1" smtClean="0">
                              <a:latin typeface="Cambria Math" panose="02040503050406030204" pitchFamily="18" charset="0"/>
                            </a:rPr>
                            <m:t>)</m:t>
                          </m:r>
                        </m:num>
                        <m:den>
                          <m:func>
                            <m:funcPr>
                              <m:ctrlPr>
                                <a:rPr lang="es-CL" b="0" i="1" smtClean="0">
                                  <a:latin typeface="Cambria Math" panose="02040503050406030204" pitchFamily="18" charset="0"/>
                                </a:rPr>
                              </m:ctrlPr>
                            </m:funcPr>
                            <m:fName>
                              <m:r>
                                <m:rPr>
                                  <m:sty m:val="p"/>
                                </m:rPr>
                                <a:rPr lang="es-CL" b="0" i="0" smtClean="0">
                                  <a:latin typeface="Cambria Math" panose="02040503050406030204" pitchFamily="18" charset="0"/>
                                </a:rPr>
                                <m:t>max</m:t>
                              </m:r>
                            </m:fName>
                            <m:e>
                              <m:d>
                                <m:dPr>
                                  <m:ctrlPr>
                                    <a:rPr lang="es-CL" b="0" i="1" smtClean="0">
                                      <a:latin typeface="Cambria Math" panose="02040503050406030204" pitchFamily="18" charset="0"/>
                                    </a:rPr>
                                  </m:ctrlPr>
                                </m:dPr>
                                <m:e>
                                  <m:r>
                                    <a:rPr lang="es-CL" b="0" i="1" smtClean="0">
                                      <a:latin typeface="Cambria Math" panose="02040503050406030204" pitchFamily="18" charset="0"/>
                                    </a:rPr>
                                    <m:t>𝑥</m:t>
                                  </m:r>
                                </m:e>
                              </m:d>
                            </m:e>
                          </m:func>
                          <m:r>
                            <a:rPr lang="es-CL" b="0" i="1" smtClean="0">
                              <a:latin typeface="Cambria Math" panose="02040503050406030204" pitchFamily="18" charset="0"/>
                            </a:rPr>
                            <m:t>−</m:t>
                          </m:r>
                          <m:r>
                            <m:rPr>
                              <m:sty m:val="p"/>
                            </m:rPr>
                            <a:rPr lang="es-CL" b="0" i="0" smtClean="0">
                              <a:latin typeface="Cambria Math" panose="02040503050406030204" pitchFamily="18" charset="0"/>
                            </a:rPr>
                            <m:t>min</m:t>
                          </m:r>
                          <m:r>
                            <a:rPr lang="es-CL" b="0" i="1" smtClean="0">
                              <a:latin typeface="Cambria Math" panose="02040503050406030204" pitchFamily="18" charset="0"/>
                            </a:rPr>
                            <m:t>⁡(</m:t>
                          </m:r>
                          <m:r>
                            <a:rPr lang="es-CL" b="0" i="1" smtClean="0">
                              <a:latin typeface="Cambria Math" panose="02040503050406030204" pitchFamily="18" charset="0"/>
                            </a:rPr>
                            <m:t>𝑥</m:t>
                          </m:r>
                          <m:r>
                            <a:rPr lang="es-CL" b="0" i="1" smtClean="0">
                              <a:latin typeface="Cambria Math" panose="02040503050406030204" pitchFamily="18" charset="0"/>
                            </a:rPr>
                            <m:t>)</m:t>
                          </m:r>
                        </m:den>
                      </m:f>
                    </m:oMath>
                  </m:oMathPara>
                </a14:m>
                <a:endParaRPr lang="es-CL" dirty="0" smtClean="0"/>
              </a:p>
              <a:p>
                <a:r>
                  <a:rPr lang="es-CL" dirty="0" smtClean="0"/>
                  <a:t>Normalización media</a:t>
                </a:r>
              </a:p>
              <a:p>
                <a:pPr marL="0" indent="0">
                  <a:buNone/>
                </a:pPr>
                <a14:m>
                  <m:oMathPara xmlns:m="http://schemas.openxmlformats.org/officeDocument/2006/math">
                    <m:oMathParaPr>
                      <m:jc m:val="centerGroup"/>
                    </m:oMathParaPr>
                    <m:oMath xmlns:m="http://schemas.openxmlformats.org/officeDocument/2006/math">
                      <m:sSup>
                        <m:sSupPr>
                          <m:ctrlPr>
                            <a:rPr lang="es-CL" i="1">
                              <a:latin typeface="Cambria Math" panose="02040503050406030204" pitchFamily="18" charset="0"/>
                            </a:rPr>
                          </m:ctrlPr>
                        </m:sSupPr>
                        <m:e>
                          <m:r>
                            <a:rPr lang="es-CL" i="1">
                              <a:latin typeface="Cambria Math" panose="02040503050406030204" pitchFamily="18" charset="0"/>
                            </a:rPr>
                            <m:t>𝑥</m:t>
                          </m:r>
                        </m:e>
                        <m:sup>
                          <m:r>
                            <a:rPr lang="es-CL" i="1">
                              <a:latin typeface="Cambria Math" panose="02040503050406030204" pitchFamily="18" charset="0"/>
                            </a:rPr>
                            <m:t>′</m:t>
                          </m:r>
                        </m:sup>
                      </m:sSup>
                      <m:r>
                        <a:rPr lang="es-CL" i="1">
                          <a:latin typeface="Cambria Math" panose="02040503050406030204" pitchFamily="18" charset="0"/>
                        </a:rPr>
                        <m:t>=</m:t>
                      </m:r>
                      <m:f>
                        <m:fPr>
                          <m:ctrlPr>
                            <a:rPr lang="es-CL" i="1">
                              <a:latin typeface="Cambria Math" panose="02040503050406030204" pitchFamily="18" charset="0"/>
                            </a:rPr>
                          </m:ctrlPr>
                        </m:fPr>
                        <m:num>
                          <m:r>
                            <a:rPr lang="es-CL" i="1">
                              <a:latin typeface="Cambria Math" panose="02040503050406030204" pitchFamily="18" charset="0"/>
                            </a:rPr>
                            <m:t>𝑥</m:t>
                          </m:r>
                          <m:r>
                            <a:rPr lang="es-CL" i="1">
                              <a:latin typeface="Cambria Math" panose="02040503050406030204" pitchFamily="18" charset="0"/>
                            </a:rPr>
                            <m:t>−</m:t>
                          </m:r>
                          <m:acc>
                            <m:accPr>
                              <m:chr m:val="̅"/>
                              <m:ctrlPr>
                                <a:rPr lang="es-CL" i="1">
                                  <a:latin typeface="Cambria Math" panose="02040503050406030204" pitchFamily="18" charset="0"/>
                                </a:rPr>
                              </m:ctrlPr>
                            </m:accPr>
                            <m:e>
                              <m:r>
                                <a:rPr lang="es-CL" i="1">
                                  <a:latin typeface="Cambria Math" panose="02040503050406030204" pitchFamily="18" charset="0"/>
                                </a:rPr>
                                <m:t>𝑥</m:t>
                              </m:r>
                            </m:e>
                          </m:acc>
                        </m:num>
                        <m:den>
                          <m:func>
                            <m:funcPr>
                              <m:ctrlPr>
                                <a:rPr lang="es-CL" i="1">
                                  <a:latin typeface="Cambria Math" panose="02040503050406030204" pitchFamily="18" charset="0"/>
                                </a:rPr>
                              </m:ctrlPr>
                            </m:funcPr>
                            <m:fName>
                              <m:r>
                                <m:rPr>
                                  <m:sty m:val="p"/>
                                </m:rPr>
                                <a:rPr lang="es-CL">
                                  <a:latin typeface="Cambria Math" panose="02040503050406030204" pitchFamily="18" charset="0"/>
                                </a:rPr>
                                <m:t>max</m:t>
                              </m:r>
                            </m:fName>
                            <m:e>
                              <m:d>
                                <m:dPr>
                                  <m:ctrlPr>
                                    <a:rPr lang="es-CL" i="1">
                                      <a:latin typeface="Cambria Math" panose="02040503050406030204" pitchFamily="18" charset="0"/>
                                    </a:rPr>
                                  </m:ctrlPr>
                                </m:dPr>
                                <m:e>
                                  <m:r>
                                    <a:rPr lang="es-CL" i="1">
                                      <a:latin typeface="Cambria Math" panose="02040503050406030204" pitchFamily="18" charset="0"/>
                                    </a:rPr>
                                    <m:t>𝑥</m:t>
                                  </m:r>
                                </m:e>
                              </m:d>
                            </m:e>
                          </m:func>
                          <m:r>
                            <a:rPr lang="es-CL" i="1">
                              <a:latin typeface="Cambria Math" panose="02040503050406030204" pitchFamily="18" charset="0"/>
                            </a:rPr>
                            <m:t>−</m:t>
                          </m:r>
                          <m:r>
                            <m:rPr>
                              <m:sty m:val="p"/>
                            </m:rPr>
                            <a:rPr lang="es-CL">
                              <a:latin typeface="Cambria Math" panose="02040503050406030204" pitchFamily="18" charset="0"/>
                            </a:rPr>
                            <m:t>min</m:t>
                          </m:r>
                          <m:r>
                            <a:rPr lang="es-CL" i="1">
                              <a:latin typeface="Cambria Math" panose="02040503050406030204" pitchFamily="18" charset="0"/>
                            </a:rPr>
                            <m:t>⁡(</m:t>
                          </m:r>
                          <m:r>
                            <a:rPr lang="es-CL" i="1">
                              <a:latin typeface="Cambria Math" panose="02040503050406030204" pitchFamily="18" charset="0"/>
                            </a:rPr>
                            <m:t>𝑥</m:t>
                          </m:r>
                          <m:r>
                            <a:rPr lang="es-CL" i="1">
                              <a:latin typeface="Cambria Math" panose="02040503050406030204" pitchFamily="18" charset="0"/>
                            </a:rPr>
                            <m:t>)</m:t>
                          </m:r>
                        </m:den>
                      </m:f>
                    </m:oMath>
                  </m:oMathPara>
                </a14:m>
                <a:endParaRPr lang="en-US"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blipFill>
                <a:blip r:embed="rId2"/>
                <a:stretch>
                  <a:fillRect l="-1159" t="-1961"/>
                </a:stretch>
              </a:blipFill>
            </p:spPr>
            <p:txBody>
              <a:bodyPr/>
              <a:lstStyle/>
              <a:p>
                <a:r>
                  <a:rPr lang="en-US">
                    <a:noFill/>
                  </a:rPr>
                  <a:t> </a:t>
                </a:r>
              </a:p>
            </p:txBody>
          </p:sp>
        </mc:Fallback>
      </mc:AlternateContent>
      <p:sp>
        <p:nvSpPr>
          <p:cNvPr id="5" name="Flecha derecha 4"/>
          <p:cNvSpPr/>
          <p:nvPr/>
        </p:nvSpPr>
        <p:spPr>
          <a:xfrm>
            <a:off x="5350374" y="2599617"/>
            <a:ext cx="377851" cy="2796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CuadroTexto 5"/>
          <p:cNvSpPr txBox="1"/>
          <p:nvPr/>
        </p:nvSpPr>
        <p:spPr>
          <a:xfrm>
            <a:off x="5894479" y="2385478"/>
            <a:ext cx="2433362" cy="707886"/>
          </a:xfrm>
          <a:prstGeom prst="rect">
            <a:avLst/>
          </a:prstGeom>
          <a:noFill/>
        </p:spPr>
        <p:txBody>
          <a:bodyPr wrap="square" rtlCol="0">
            <a:spAutoFit/>
          </a:bodyPr>
          <a:lstStyle/>
          <a:p>
            <a:r>
              <a:rPr lang="es-ES" sz="2000" dirty="0" smtClean="0"/>
              <a:t>La estandarización no sirve para este caso</a:t>
            </a:r>
            <a:endParaRPr lang="es-CL" sz="2000" dirty="0"/>
          </a:p>
        </p:txBody>
      </p:sp>
    </p:spTree>
    <p:extLst>
      <p:ext uri="{BB962C8B-B14F-4D97-AF65-F5344CB8AC3E}">
        <p14:creationId xmlns:p14="http://schemas.microsoft.com/office/powerpoint/2010/main" val="421731090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Filtro de baja varianza</a:t>
            </a:r>
            <a:endParaRPr lang="en-US"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p:txBody>
              <a:bodyPr/>
              <a:lstStyle/>
              <a:p>
                <a:pPr marL="0" indent="0" algn="ctr">
                  <a:buNone/>
                </a:pPr>
                <a:r>
                  <a:rPr lang="es-CL" dirty="0" smtClean="0">
                    <a:latin typeface="Cambria Math" panose="02040503050406030204" pitchFamily="18" charset="0"/>
                  </a:rPr>
                  <a:t>Varianza 		dispersión en los datos</a:t>
                </a:r>
                <a:endParaRPr lang="es-CL" dirty="0">
                  <a:latin typeface="Cambria Math" panose="02040503050406030204" pitchFamily="18" charset="0"/>
                </a:endParaRPr>
              </a:p>
              <a:p>
                <a:pPr marL="0" indent="0">
                  <a:buNone/>
                </a:pPr>
                <a:endParaRPr lang="es-CL" i="1" dirty="0" smtClean="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𝜎</m:t>
                          </m:r>
                        </m:e>
                        <m:sup>
                          <m:r>
                            <a:rPr lang="es-CL" b="0" i="1" smtClean="0">
                              <a:latin typeface="Cambria Math" panose="02040503050406030204" pitchFamily="18" charset="0"/>
                            </a:rPr>
                            <m:t>2</m:t>
                          </m:r>
                        </m:sup>
                      </m:sSup>
                      <m:r>
                        <a:rPr lang="es-CL" b="0" i="1" smtClean="0">
                          <a:latin typeface="Cambria Math" panose="02040503050406030204" pitchFamily="18" charset="0"/>
                        </a:rPr>
                        <m:t>=</m:t>
                      </m:r>
                      <m:f>
                        <m:fPr>
                          <m:ctrlPr>
                            <a:rPr lang="es-CL" b="0" i="1" smtClean="0">
                              <a:latin typeface="Cambria Math" panose="02040503050406030204" pitchFamily="18" charset="0"/>
                            </a:rPr>
                          </m:ctrlPr>
                        </m:fPr>
                        <m:num>
                          <m:nary>
                            <m:naryPr>
                              <m:chr m:val="∑"/>
                              <m:subHide m:val="on"/>
                              <m:supHide m:val="on"/>
                              <m:ctrlPr>
                                <a:rPr lang="es-CL" b="0" i="1" smtClean="0">
                                  <a:latin typeface="Cambria Math" panose="02040503050406030204" pitchFamily="18" charset="0"/>
                                </a:rPr>
                              </m:ctrlPr>
                            </m:naryPr>
                            <m:sub/>
                            <m:sup/>
                            <m:e>
                              <m:sSup>
                                <m:sSupPr>
                                  <m:ctrlPr>
                                    <a:rPr lang="es-CL" b="0" i="1" smtClean="0">
                                      <a:latin typeface="Cambria Math" panose="02040503050406030204" pitchFamily="18" charset="0"/>
                                    </a:rPr>
                                  </m:ctrlPr>
                                </m:sSupPr>
                                <m:e>
                                  <m:d>
                                    <m:dPr>
                                      <m:ctrlPr>
                                        <a:rPr lang="es-CL" b="0" i="1" smtClean="0">
                                          <a:latin typeface="Cambria Math" panose="02040503050406030204" pitchFamily="18" charset="0"/>
                                        </a:rPr>
                                      </m:ctrlPr>
                                    </m:dPr>
                                    <m:e>
                                      <m:r>
                                        <a:rPr lang="es-CL" b="0" i="1" smtClean="0">
                                          <a:latin typeface="Cambria Math" panose="02040503050406030204" pitchFamily="18" charset="0"/>
                                        </a:rPr>
                                        <m:t>𝑥</m:t>
                                      </m:r>
                                      <m:r>
                                        <a:rPr lang="es-CL" b="0" i="1" smtClean="0">
                                          <a:latin typeface="Cambria Math" panose="02040503050406030204" pitchFamily="18" charset="0"/>
                                        </a:rPr>
                                        <m:t>−</m:t>
                                      </m:r>
                                      <m:acc>
                                        <m:accPr>
                                          <m:chr m:val="̅"/>
                                          <m:ctrlPr>
                                            <a:rPr lang="es-CL" b="0" i="1" smtClean="0">
                                              <a:latin typeface="Cambria Math" panose="02040503050406030204" pitchFamily="18" charset="0"/>
                                            </a:rPr>
                                          </m:ctrlPr>
                                        </m:accPr>
                                        <m:e>
                                          <m:r>
                                            <a:rPr lang="es-CL" b="0" i="1" smtClean="0">
                                              <a:latin typeface="Cambria Math" panose="02040503050406030204" pitchFamily="18" charset="0"/>
                                            </a:rPr>
                                            <m:t>𝑥</m:t>
                                          </m:r>
                                        </m:e>
                                      </m:acc>
                                    </m:e>
                                  </m:d>
                                </m:e>
                                <m:sup>
                                  <m:r>
                                    <a:rPr lang="es-CL" b="0" i="1" smtClean="0">
                                      <a:latin typeface="Cambria Math" panose="02040503050406030204" pitchFamily="18" charset="0"/>
                                    </a:rPr>
                                    <m:t>2</m:t>
                                  </m:r>
                                </m:sup>
                              </m:sSup>
                            </m:e>
                          </m:nary>
                        </m:num>
                        <m:den>
                          <m:r>
                            <a:rPr lang="es-CL" b="0" i="1" smtClean="0">
                              <a:latin typeface="Cambria Math" panose="02040503050406030204" pitchFamily="18" charset="0"/>
                            </a:rPr>
                            <m:t>𝑛</m:t>
                          </m:r>
                        </m:den>
                      </m:f>
                    </m:oMath>
                  </m:oMathPara>
                </a14:m>
                <a:endParaRPr lang="en-US" dirty="0" smtClean="0"/>
              </a:p>
              <a:p>
                <a:pPr marL="0" indent="0">
                  <a:buNone/>
                </a:pPr>
                <a:endParaRPr lang="es-CL" dirty="0"/>
              </a:p>
              <a:p>
                <a:pPr marL="0" indent="0">
                  <a:buNone/>
                </a:pPr>
                <a:r>
                  <a:rPr lang="es-CL" dirty="0" smtClean="0"/>
                  <a:t>Se eliminan las variables cuya varianza sea menor a un valor previamente establecido. </a:t>
                </a:r>
                <a:endParaRPr lang="en-US"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blipFill>
                <a:blip r:embed="rId2"/>
                <a:stretch>
                  <a:fillRect l="-1159" t="-1961"/>
                </a:stretch>
              </a:blipFill>
            </p:spPr>
            <p:txBody>
              <a:bodyPr/>
              <a:lstStyle/>
              <a:p>
                <a:r>
                  <a:rPr lang="en-US">
                    <a:noFill/>
                  </a:rPr>
                  <a:t> </a:t>
                </a:r>
              </a:p>
            </p:txBody>
          </p:sp>
        </mc:Fallback>
      </mc:AlternateContent>
      <p:sp>
        <p:nvSpPr>
          <p:cNvPr id="4" name="Flecha derecha 3"/>
          <p:cNvSpPr/>
          <p:nvPr/>
        </p:nvSpPr>
        <p:spPr>
          <a:xfrm>
            <a:off x="3310632" y="1360264"/>
            <a:ext cx="888275" cy="352697"/>
          </a:xfrm>
          <a:prstGeom prst="rightArrow">
            <a:avLst/>
          </a:prstGeom>
          <a:solidFill>
            <a:srgbClr val="014586"/>
          </a:solidFill>
          <a:ln>
            <a:solidFill>
              <a:srgbClr val="0145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552907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Filtro de alta correlación</a:t>
            </a:r>
            <a:endParaRPr lang="en-US"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1921277"/>
            <a:ext cx="7886700" cy="2842136"/>
          </a:xfrm>
        </p:spPr>
      </p:pic>
      <p:sp>
        <p:nvSpPr>
          <p:cNvPr id="5" name="Flecha curvada hacia abajo 4"/>
          <p:cNvSpPr/>
          <p:nvPr/>
        </p:nvSpPr>
        <p:spPr>
          <a:xfrm>
            <a:off x="2155371" y="1406891"/>
            <a:ext cx="2129246" cy="51438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Flecha curvada hacia abajo 5"/>
          <p:cNvSpPr/>
          <p:nvPr/>
        </p:nvSpPr>
        <p:spPr>
          <a:xfrm rot="10800000">
            <a:off x="2155371" y="4763413"/>
            <a:ext cx="2129246" cy="51438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903311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Adquisición de datos</a:t>
            </a:r>
          </a:p>
        </p:txBody>
      </p:sp>
      <p:sp>
        <p:nvSpPr>
          <p:cNvPr id="3" name="2 Marcador de contenido"/>
          <p:cNvSpPr>
            <a:spLocks noGrp="1"/>
          </p:cNvSpPr>
          <p:nvPr>
            <p:ph idx="1"/>
          </p:nvPr>
        </p:nvSpPr>
        <p:spPr/>
        <p:txBody>
          <a:bodyPr>
            <a:normAutofit/>
          </a:bodyPr>
          <a:lstStyle/>
          <a:p>
            <a:pPr marL="0" indent="0">
              <a:buNone/>
            </a:pPr>
            <a:r>
              <a:rPr lang="es-CL" sz="2400" dirty="0"/>
              <a:t>Estrategia general para la obtención de datos para PHM: </a:t>
            </a:r>
          </a:p>
        </p:txBody>
      </p:sp>
      <p:sp>
        <p:nvSpPr>
          <p:cNvPr id="4" name="3 Marcador de número de diapositiva"/>
          <p:cNvSpPr>
            <a:spLocks noGrp="1"/>
          </p:cNvSpPr>
          <p:nvPr>
            <p:ph type="sldNum" sz="quarter" idx="12"/>
          </p:nvPr>
        </p:nvSpPr>
        <p:spPr/>
        <p:txBody>
          <a:bodyPr/>
          <a:lstStyle/>
          <a:p>
            <a:fld id="{ED3C9F24-97CD-894E-963C-61E4D5D33747}" type="slidenum">
              <a:rPr lang="es-ES_tradnl" smtClean="0"/>
              <a:t>7</a:t>
            </a:fld>
            <a:endParaRPr lang="es-ES_tradnl"/>
          </a:p>
        </p:txBody>
      </p:sp>
      <p:sp>
        <p:nvSpPr>
          <p:cNvPr id="5" name="AutoShape 4" descr="Resultado de imagen para avion mantenimient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6" name="AutoShape 6" descr="Resultado de imagen para avion mantenimient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1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061" y="3112637"/>
            <a:ext cx="1869507" cy="1244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6 CuadroTexto"/>
          <p:cNvSpPr txBox="1"/>
          <p:nvPr/>
        </p:nvSpPr>
        <p:spPr>
          <a:xfrm>
            <a:off x="1250124" y="4401171"/>
            <a:ext cx="915379" cy="369332"/>
          </a:xfrm>
          <a:prstGeom prst="rect">
            <a:avLst/>
          </a:prstGeom>
          <a:noFill/>
        </p:spPr>
        <p:txBody>
          <a:bodyPr wrap="none" rtlCol="0">
            <a:spAutoFit/>
          </a:bodyPr>
          <a:lstStyle/>
          <a:p>
            <a:r>
              <a:rPr lang="es-CL" dirty="0"/>
              <a:t>Sistema</a:t>
            </a:r>
          </a:p>
        </p:txBody>
      </p:sp>
      <p:sp>
        <p:nvSpPr>
          <p:cNvPr id="18" name="7 CuadroTexto"/>
          <p:cNvSpPr txBox="1"/>
          <p:nvPr/>
        </p:nvSpPr>
        <p:spPr>
          <a:xfrm>
            <a:off x="3329394" y="2506618"/>
            <a:ext cx="2641600" cy="646331"/>
          </a:xfrm>
          <a:prstGeom prst="rect">
            <a:avLst/>
          </a:prstGeom>
          <a:noFill/>
        </p:spPr>
        <p:txBody>
          <a:bodyPr wrap="square" rtlCol="0">
            <a:spAutoFit/>
          </a:bodyPr>
          <a:lstStyle/>
          <a:p>
            <a:r>
              <a:rPr lang="es-CL" dirty="0"/>
              <a:t>1. Selección de los componentes críticos</a:t>
            </a:r>
          </a:p>
        </p:txBody>
      </p:sp>
      <p:sp>
        <p:nvSpPr>
          <p:cNvPr id="19" name="10 CuadroTexto"/>
          <p:cNvSpPr txBox="1"/>
          <p:nvPr/>
        </p:nvSpPr>
        <p:spPr>
          <a:xfrm>
            <a:off x="3329394" y="3298313"/>
            <a:ext cx="2641600" cy="923330"/>
          </a:xfrm>
          <a:prstGeom prst="rect">
            <a:avLst/>
          </a:prstGeom>
          <a:noFill/>
        </p:spPr>
        <p:txBody>
          <a:bodyPr wrap="square" rtlCol="0">
            <a:spAutoFit/>
          </a:bodyPr>
          <a:lstStyle/>
          <a:p>
            <a:r>
              <a:rPr lang="es-CL" dirty="0"/>
              <a:t>2. Variables físicas a monitorear y sensores a instalar</a:t>
            </a:r>
          </a:p>
        </p:txBody>
      </p:sp>
      <p:sp>
        <p:nvSpPr>
          <p:cNvPr id="20" name="11 CuadroTexto"/>
          <p:cNvSpPr txBox="1"/>
          <p:nvPr/>
        </p:nvSpPr>
        <p:spPr>
          <a:xfrm>
            <a:off x="3329394" y="4402768"/>
            <a:ext cx="2641600" cy="923330"/>
          </a:xfrm>
          <a:prstGeom prst="rect">
            <a:avLst/>
          </a:prstGeom>
          <a:noFill/>
        </p:spPr>
        <p:txBody>
          <a:bodyPr wrap="square" rtlCol="0">
            <a:spAutoFit/>
          </a:bodyPr>
          <a:lstStyle/>
          <a:p>
            <a:r>
              <a:rPr lang="es-CL" dirty="0"/>
              <a:t>3. Adquisición y pre-procesamiento de los datos</a:t>
            </a:r>
          </a:p>
        </p:txBody>
      </p:sp>
      <p:sp>
        <p:nvSpPr>
          <p:cNvPr id="21" name="15 Elipse"/>
          <p:cNvSpPr/>
          <p:nvPr/>
        </p:nvSpPr>
        <p:spPr>
          <a:xfrm>
            <a:off x="6393620" y="3309412"/>
            <a:ext cx="1670050" cy="912800"/>
          </a:xfrm>
          <a:prstGeom prst="ellipse">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L" dirty="0">
                <a:solidFill>
                  <a:schemeClr val="bg1"/>
                </a:solidFill>
              </a:rPr>
              <a:t>Datos para PHM</a:t>
            </a:r>
          </a:p>
        </p:txBody>
      </p:sp>
      <p:sp>
        <p:nvSpPr>
          <p:cNvPr id="22" name="Abrir llave 21"/>
          <p:cNvSpPr/>
          <p:nvPr/>
        </p:nvSpPr>
        <p:spPr>
          <a:xfrm>
            <a:off x="2906768" y="2307158"/>
            <a:ext cx="498044" cy="3018940"/>
          </a:xfrm>
          <a:prstGeom prst="leftBrace">
            <a:avLst>
              <a:gd name="adj1" fmla="val 95895"/>
              <a:gd name="adj2" fmla="val 50000"/>
            </a:avLst>
          </a:prstGeom>
          <a:ln w="38100">
            <a:solidFill>
              <a:schemeClr val="bg2">
                <a:lumMod val="75000"/>
              </a:schemeClr>
            </a:solidFill>
            <a:tailEnd type="none"/>
          </a:ln>
        </p:spPr>
        <p:style>
          <a:lnRef idx="3">
            <a:schemeClr val="accent5"/>
          </a:lnRef>
          <a:fillRef idx="0">
            <a:schemeClr val="accent5"/>
          </a:fillRef>
          <a:effectRef idx="2">
            <a:schemeClr val="accent5"/>
          </a:effectRef>
          <a:fontRef idx="minor">
            <a:schemeClr val="tx1"/>
          </a:fontRef>
        </p:style>
        <p:txBody>
          <a:bodyPr rtlCol="0" anchor="ctr"/>
          <a:lstStyle/>
          <a:p>
            <a:pPr algn="ctr"/>
            <a:endParaRPr lang="es-CL"/>
          </a:p>
        </p:txBody>
      </p:sp>
      <p:sp>
        <p:nvSpPr>
          <p:cNvPr id="23" name="Abrir llave 22"/>
          <p:cNvSpPr/>
          <p:nvPr/>
        </p:nvSpPr>
        <p:spPr>
          <a:xfrm rot="10800000">
            <a:off x="5558086" y="2307158"/>
            <a:ext cx="498044" cy="3018940"/>
          </a:xfrm>
          <a:prstGeom prst="leftBrace">
            <a:avLst>
              <a:gd name="adj1" fmla="val 95895"/>
              <a:gd name="adj2" fmla="val 50000"/>
            </a:avLst>
          </a:prstGeom>
          <a:ln w="38100">
            <a:solidFill>
              <a:schemeClr val="bg2">
                <a:lumMod val="75000"/>
              </a:schemeClr>
            </a:solidFill>
            <a:tailEnd type="none"/>
          </a:ln>
        </p:spPr>
        <p:style>
          <a:lnRef idx="3">
            <a:schemeClr val="accent5"/>
          </a:lnRef>
          <a:fillRef idx="0">
            <a:schemeClr val="accent5"/>
          </a:fillRef>
          <a:effectRef idx="2">
            <a:schemeClr val="accent5"/>
          </a:effectRef>
          <a:fontRef idx="minor">
            <a:schemeClr val="tx1"/>
          </a:fontRef>
        </p:style>
        <p:txBody>
          <a:bodyPr rtlCol="0" anchor="ctr"/>
          <a:lstStyle/>
          <a:p>
            <a:pPr algn="ctr"/>
            <a:endParaRPr lang="es-CL"/>
          </a:p>
        </p:txBody>
      </p:sp>
    </p:spTree>
    <p:extLst>
      <p:ext uri="{BB962C8B-B14F-4D97-AF65-F5344CB8AC3E}">
        <p14:creationId xmlns:p14="http://schemas.microsoft.com/office/powerpoint/2010/main" val="197435761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Filtro de alta correlación</a:t>
            </a:r>
            <a:endParaRPr lang="en-US" dirty="0"/>
          </a:p>
        </p:txBody>
      </p:sp>
      <p:pic>
        <p:nvPicPr>
          <p:cNvPr id="7" name="Marcador de contenido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47311" y="1558711"/>
            <a:ext cx="6649378" cy="3639058"/>
          </a:xfrm>
        </p:spPr>
      </p:pic>
      <p:sp>
        <p:nvSpPr>
          <p:cNvPr id="8" name="CuadroTexto 7"/>
          <p:cNvSpPr txBox="1"/>
          <p:nvPr/>
        </p:nvSpPr>
        <p:spPr>
          <a:xfrm>
            <a:off x="1585285" y="5368834"/>
            <a:ext cx="5973430" cy="461665"/>
          </a:xfrm>
          <a:prstGeom prst="rect">
            <a:avLst/>
          </a:prstGeom>
          <a:noFill/>
        </p:spPr>
        <p:txBody>
          <a:bodyPr wrap="none" rtlCol="0">
            <a:spAutoFit/>
          </a:bodyPr>
          <a:lstStyle/>
          <a:p>
            <a:r>
              <a:rPr lang="es-CL" sz="2400" dirty="0"/>
              <a:t>Coeficiente de correlación de Pearson= </a:t>
            </a:r>
            <a:r>
              <a:rPr lang="es-CL" sz="2400" dirty="0" smtClean="0"/>
              <a:t>0.9819</a:t>
            </a:r>
            <a:endParaRPr lang="en-US" sz="2400" dirty="0"/>
          </a:p>
        </p:txBody>
      </p:sp>
    </p:spTree>
    <p:extLst>
      <p:ext uri="{BB962C8B-B14F-4D97-AF65-F5344CB8AC3E}">
        <p14:creationId xmlns:p14="http://schemas.microsoft.com/office/powerpoint/2010/main" val="125089050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Coeficiente de correlación de Pearson</a:t>
            </a:r>
            <a:endParaRPr lang="en-US"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p:txBody>
              <a:bodyPr/>
              <a:lstStyle/>
              <a:p>
                <a:pPr marL="0" indent="0" algn="just">
                  <a:buNone/>
                </a:pPr>
                <a:r>
                  <a:rPr lang="es-CL" dirty="0" smtClean="0"/>
                  <a:t>El </a:t>
                </a:r>
                <a:r>
                  <a:rPr lang="es-CL" dirty="0"/>
                  <a:t>coeficiente de correlación de Pearson es una medida de dependencia lineal entre dos variables </a:t>
                </a:r>
                <a:r>
                  <a:rPr lang="es-CL" dirty="0" smtClean="0"/>
                  <a:t>aleatorias.</a:t>
                </a:r>
              </a:p>
              <a:p>
                <a:pPr marL="0" indent="0">
                  <a:buNone/>
                </a:pPr>
                <a:endParaRPr lang="es-CL" dirty="0"/>
              </a:p>
              <a:p>
                <a:pPr marL="0" indent="0">
                  <a:buNone/>
                </a:pPr>
                <a:endParaRPr lang="es-CL" dirty="0" smtClean="0"/>
              </a:p>
              <a:p>
                <a:pPr marL="0" indent="0">
                  <a:buNone/>
                </a:pPr>
                <a:r>
                  <a:rPr lang="es-CL" dirty="0" smtClean="0"/>
                  <a:t>Donde:</a:t>
                </a:r>
              </a:p>
              <a:p>
                <a:pPr marL="0" indent="0">
                  <a:buNone/>
                </a:pPr>
                <a14:m>
                  <m:oMath xmlns:m="http://schemas.openxmlformats.org/officeDocument/2006/math">
                    <m:sSub>
                      <m:sSubPr>
                        <m:ctrlPr>
                          <a:rPr lang="es-CL" i="1">
                            <a:latin typeface="Cambria Math" panose="02040503050406030204" pitchFamily="18" charset="0"/>
                          </a:rPr>
                        </m:ctrlPr>
                      </m:sSubPr>
                      <m:e>
                        <m:r>
                          <a:rPr lang="es-CL" i="1">
                            <a:latin typeface="Cambria Math" panose="02040503050406030204" pitchFamily="18" charset="0"/>
                            <a:ea typeface="Cambria Math" panose="02040503050406030204" pitchFamily="18" charset="0"/>
                          </a:rPr>
                          <m:t>𝜎</m:t>
                        </m:r>
                      </m:e>
                      <m:sub>
                        <m:r>
                          <a:rPr lang="es-CL" i="1">
                            <a:latin typeface="Cambria Math" panose="02040503050406030204" pitchFamily="18" charset="0"/>
                          </a:rPr>
                          <m:t>𝑋</m:t>
                        </m:r>
                        <m:r>
                          <a:rPr lang="es-CL" i="1">
                            <a:latin typeface="Cambria Math" panose="02040503050406030204" pitchFamily="18" charset="0"/>
                          </a:rPr>
                          <m:t>,</m:t>
                        </m:r>
                        <m:r>
                          <a:rPr lang="es-CL" i="1">
                            <a:latin typeface="Cambria Math" panose="02040503050406030204" pitchFamily="18" charset="0"/>
                          </a:rPr>
                          <m:t>𝑌</m:t>
                        </m:r>
                      </m:sub>
                    </m:sSub>
                  </m:oMath>
                </a14:m>
                <a:r>
                  <a:rPr lang="en-US" dirty="0" smtClean="0"/>
                  <a:t> </a:t>
                </a:r>
                <a:r>
                  <a:rPr lang="en-US" dirty="0" err="1" smtClean="0"/>
                  <a:t>es</a:t>
                </a:r>
                <a:r>
                  <a:rPr lang="en-US" dirty="0" smtClean="0"/>
                  <a:t> la </a:t>
                </a:r>
                <a:r>
                  <a:rPr lang="en-US" dirty="0" err="1" smtClean="0"/>
                  <a:t>covarianza</a:t>
                </a:r>
                <a:r>
                  <a:rPr lang="en-US" dirty="0" smtClean="0"/>
                  <a:t> de (X,Y)</a:t>
                </a:r>
              </a:p>
              <a:p>
                <a:pPr marL="0" indent="0">
                  <a:buNone/>
                </a:pPr>
                <a14:m>
                  <m:oMath xmlns:m="http://schemas.openxmlformats.org/officeDocument/2006/math">
                    <m:sSub>
                      <m:sSubPr>
                        <m:ctrlPr>
                          <a:rPr lang="es-CL" i="1">
                            <a:latin typeface="Cambria Math" panose="02040503050406030204" pitchFamily="18" charset="0"/>
                          </a:rPr>
                        </m:ctrlPr>
                      </m:sSubPr>
                      <m:e>
                        <m:r>
                          <a:rPr lang="es-CL" i="1">
                            <a:latin typeface="Cambria Math" panose="02040503050406030204" pitchFamily="18" charset="0"/>
                            <a:ea typeface="Cambria Math" panose="02040503050406030204" pitchFamily="18" charset="0"/>
                          </a:rPr>
                          <m:t>𝜎</m:t>
                        </m:r>
                      </m:e>
                      <m:sub>
                        <m:r>
                          <a:rPr lang="es-CL" i="1">
                            <a:latin typeface="Cambria Math" panose="02040503050406030204" pitchFamily="18" charset="0"/>
                          </a:rPr>
                          <m:t>𝑋</m:t>
                        </m:r>
                      </m:sub>
                    </m:sSub>
                  </m:oMath>
                </a14:m>
                <a:r>
                  <a:rPr lang="en-US" dirty="0" smtClean="0"/>
                  <a:t> </a:t>
                </a:r>
                <a:r>
                  <a:rPr lang="en-US" dirty="0" err="1" smtClean="0"/>
                  <a:t>es</a:t>
                </a:r>
                <a:r>
                  <a:rPr lang="en-US" dirty="0" smtClean="0"/>
                  <a:t> la </a:t>
                </a:r>
                <a:r>
                  <a:rPr lang="en-US" dirty="0" err="1" smtClean="0"/>
                  <a:t>desviación</a:t>
                </a:r>
                <a:r>
                  <a:rPr lang="en-US" dirty="0" smtClean="0"/>
                  <a:t> </a:t>
                </a:r>
                <a:r>
                  <a:rPr lang="en-US" dirty="0" err="1" smtClean="0"/>
                  <a:t>estándar</a:t>
                </a:r>
                <a:r>
                  <a:rPr lang="en-US" dirty="0" smtClean="0"/>
                  <a:t> de la variable X</a:t>
                </a:r>
              </a:p>
              <a:p>
                <a:pPr marL="0" indent="0">
                  <a:buNone/>
                </a:pPr>
                <a14:m>
                  <m:oMath xmlns:m="http://schemas.openxmlformats.org/officeDocument/2006/math">
                    <m:sSub>
                      <m:sSubPr>
                        <m:ctrlPr>
                          <a:rPr lang="es-CL" i="1">
                            <a:latin typeface="Cambria Math" panose="02040503050406030204" pitchFamily="18" charset="0"/>
                          </a:rPr>
                        </m:ctrlPr>
                      </m:sSubPr>
                      <m:e>
                        <m:r>
                          <a:rPr lang="es-CL" i="1">
                            <a:latin typeface="Cambria Math" panose="02040503050406030204" pitchFamily="18" charset="0"/>
                            <a:ea typeface="Cambria Math" panose="02040503050406030204" pitchFamily="18" charset="0"/>
                          </a:rPr>
                          <m:t>𝜎</m:t>
                        </m:r>
                      </m:e>
                      <m:sub>
                        <m:r>
                          <a:rPr lang="es-CL" b="0" i="1" smtClean="0">
                            <a:latin typeface="Cambria Math" panose="02040503050406030204" pitchFamily="18" charset="0"/>
                            <a:ea typeface="Cambria Math" panose="02040503050406030204" pitchFamily="18" charset="0"/>
                          </a:rPr>
                          <m:t>𝑦</m:t>
                        </m:r>
                      </m:sub>
                    </m:sSub>
                  </m:oMath>
                </a14:m>
                <a:r>
                  <a:rPr lang="en-US" dirty="0"/>
                  <a:t> </a:t>
                </a:r>
                <a:r>
                  <a:rPr lang="en-US" dirty="0" err="1"/>
                  <a:t>es</a:t>
                </a:r>
                <a:r>
                  <a:rPr lang="en-US" dirty="0"/>
                  <a:t> la </a:t>
                </a:r>
                <a:r>
                  <a:rPr lang="en-US" dirty="0" err="1"/>
                  <a:t>desviación</a:t>
                </a:r>
                <a:r>
                  <a:rPr lang="en-US" dirty="0"/>
                  <a:t> </a:t>
                </a:r>
                <a:r>
                  <a:rPr lang="en-US" dirty="0" err="1"/>
                  <a:t>estándar</a:t>
                </a:r>
                <a:r>
                  <a:rPr lang="en-US" dirty="0"/>
                  <a:t> de la variable </a:t>
                </a:r>
                <a:r>
                  <a:rPr lang="en-US" dirty="0" smtClean="0"/>
                  <a:t>Y</a:t>
                </a:r>
                <a:endParaRPr lang="en-US" dirty="0"/>
              </a:p>
              <a:p>
                <a:pPr marL="0" indent="0">
                  <a:buNone/>
                </a:pPr>
                <a:endParaRPr lang="en-US"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blipFill>
                <a:blip r:embed="rId2"/>
                <a:stretch>
                  <a:fillRect l="-1159" t="-1961" r="-12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uadroTexto 4"/>
              <p:cNvSpPr txBox="1"/>
              <p:nvPr/>
            </p:nvSpPr>
            <p:spPr>
              <a:xfrm>
                <a:off x="3753891" y="2486608"/>
                <a:ext cx="1636217" cy="6904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𝜌</m:t>
                          </m:r>
                        </m:e>
                        <m:sub>
                          <m:r>
                            <a:rPr lang="es-CL" sz="2400" b="0" i="1" smtClean="0">
                              <a:latin typeface="Cambria Math" panose="02040503050406030204" pitchFamily="18" charset="0"/>
                            </a:rPr>
                            <m:t>𝑋</m:t>
                          </m:r>
                          <m:r>
                            <a:rPr lang="es-CL" sz="2400" b="0" i="1" smtClean="0">
                              <a:latin typeface="Cambria Math" panose="02040503050406030204" pitchFamily="18" charset="0"/>
                            </a:rPr>
                            <m:t>,</m:t>
                          </m:r>
                          <m:r>
                            <a:rPr lang="es-CL" sz="2400" b="0" i="1" smtClean="0">
                              <a:latin typeface="Cambria Math" panose="02040503050406030204" pitchFamily="18" charset="0"/>
                            </a:rPr>
                            <m:t>𝑌</m:t>
                          </m:r>
                        </m:sub>
                      </m:sSub>
                      <m:r>
                        <a:rPr lang="es-CL" sz="2400" b="0" i="1" smtClean="0">
                          <a:latin typeface="Cambria Math" panose="02040503050406030204" pitchFamily="18" charset="0"/>
                        </a:rPr>
                        <m:t>=</m:t>
                      </m:r>
                      <m:f>
                        <m:fPr>
                          <m:ctrlPr>
                            <a:rPr lang="es-CL" sz="2400" b="0" i="1" smtClean="0">
                              <a:latin typeface="Cambria Math" panose="02040503050406030204" pitchFamily="18" charset="0"/>
                            </a:rPr>
                          </m:ctrlPr>
                        </m:fPr>
                        <m:num>
                          <m:sSub>
                            <m:sSubPr>
                              <m:ctrlPr>
                                <a:rPr lang="es-CL" sz="2400" b="0" i="1" smtClean="0">
                                  <a:latin typeface="Cambria Math" panose="02040503050406030204" pitchFamily="18" charset="0"/>
                                </a:rPr>
                              </m:ctrlPr>
                            </m:sSubPr>
                            <m:e>
                              <m:r>
                                <a:rPr lang="es-CL" sz="2400" b="0" i="1" smtClean="0">
                                  <a:latin typeface="Cambria Math" panose="02040503050406030204" pitchFamily="18" charset="0"/>
                                  <a:ea typeface="Cambria Math" panose="02040503050406030204" pitchFamily="18" charset="0"/>
                                </a:rPr>
                                <m:t>𝜎</m:t>
                              </m:r>
                            </m:e>
                            <m:sub>
                              <m:r>
                                <a:rPr lang="es-CL" sz="2400" b="0" i="1" smtClean="0">
                                  <a:latin typeface="Cambria Math" panose="02040503050406030204" pitchFamily="18" charset="0"/>
                                </a:rPr>
                                <m:t>𝑋</m:t>
                              </m:r>
                              <m:r>
                                <a:rPr lang="es-CL" sz="2400" b="0" i="1" smtClean="0">
                                  <a:latin typeface="Cambria Math" panose="02040503050406030204" pitchFamily="18" charset="0"/>
                                </a:rPr>
                                <m:t>,</m:t>
                              </m:r>
                              <m:r>
                                <a:rPr lang="es-CL" sz="2400" b="0" i="1" smtClean="0">
                                  <a:latin typeface="Cambria Math" panose="02040503050406030204" pitchFamily="18" charset="0"/>
                                </a:rPr>
                                <m:t>𝑌</m:t>
                              </m:r>
                            </m:sub>
                          </m:sSub>
                        </m:num>
                        <m:den>
                          <m:sSub>
                            <m:sSubPr>
                              <m:ctrlPr>
                                <a:rPr lang="es-CL" sz="2400" i="1">
                                  <a:latin typeface="Cambria Math" panose="02040503050406030204" pitchFamily="18" charset="0"/>
                                </a:rPr>
                              </m:ctrlPr>
                            </m:sSubPr>
                            <m:e>
                              <m:r>
                                <a:rPr lang="es-CL" sz="2400" i="1">
                                  <a:latin typeface="Cambria Math" panose="02040503050406030204" pitchFamily="18" charset="0"/>
                                  <a:ea typeface="Cambria Math" panose="02040503050406030204" pitchFamily="18" charset="0"/>
                                </a:rPr>
                                <m:t>𝜎</m:t>
                              </m:r>
                            </m:e>
                            <m:sub>
                              <m:r>
                                <a:rPr lang="es-CL" sz="2400" i="1">
                                  <a:latin typeface="Cambria Math" panose="02040503050406030204" pitchFamily="18" charset="0"/>
                                </a:rPr>
                                <m:t>𝑋</m:t>
                              </m:r>
                            </m:sub>
                          </m:sSub>
                          <m:sSub>
                            <m:sSubPr>
                              <m:ctrlPr>
                                <a:rPr lang="es-CL" sz="2400" i="1">
                                  <a:latin typeface="Cambria Math" panose="02040503050406030204" pitchFamily="18" charset="0"/>
                                </a:rPr>
                              </m:ctrlPr>
                            </m:sSubPr>
                            <m:e>
                              <m:r>
                                <a:rPr lang="es-CL" sz="2400" i="1">
                                  <a:latin typeface="Cambria Math" panose="02040503050406030204" pitchFamily="18" charset="0"/>
                                  <a:ea typeface="Cambria Math" panose="02040503050406030204" pitchFamily="18" charset="0"/>
                                </a:rPr>
                                <m:t>𝜎</m:t>
                              </m:r>
                            </m:e>
                            <m:sub>
                              <m:r>
                                <a:rPr lang="es-CL" sz="2400" i="1">
                                  <a:latin typeface="Cambria Math" panose="02040503050406030204" pitchFamily="18" charset="0"/>
                                </a:rPr>
                                <m:t>𝑌</m:t>
                              </m:r>
                            </m:sub>
                          </m:sSub>
                        </m:den>
                      </m:f>
                    </m:oMath>
                  </m:oMathPara>
                </a14:m>
                <a:endParaRPr lang="en-US" sz="2400" dirty="0"/>
              </a:p>
            </p:txBody>
          </p:sp>
        </mc:Choice>
        <mc:Fallback xmlns="">
          <p:sp>
            <p:nvSpPr>
              <p:cNvPr id="5" name="CuadroTexto 4"/>
              <p:cNvSpPr txBox="1">
                <a:spLocks noRot="1" noChangeAspect="1" noMove="1" noResize="1" noEditPoints="1" noAdjustHandles="1" noChangeArrowheads="1" noChangeShapeType="1" noTextEdit="1"/>
              </p:cNvSpPr>
              <p:nvPr/>
            </p:nvSpPr>
            <p:spPr>
              <a:xfrm>
                <a:off x="3753891" y="2486608"/>
                <a:ext cx="1636217" cy="690445"/>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11779984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Coeficiente de correlación de Pearson</a:t>
            </a:r>
            <a:endParaRPr lang="en-US"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p:txBody>
              <a:bodyPr/>
              <a:lstStyle/>
              <a:p>
                <a:pPr marL="0" indent="0">
                  <a:buNone/>
                </a:pPr>
                <a:r>
                  <a:rPr lang="en-US" dirty="0"/>
                  <a:t>De </a:t>
                </a:r>
                <a:r>
                  <a:rPr lang="en-US" dirty="0" err="1"/>
                  <a:t>manera</a:t>
                </a:r>
                <a:r>
                  <a:rPr lang="en-US" dirty="0"/>
                  <a:t> </a:t>
                </a:r>
                <a:r>
                  <a:rPr lang="en-US" dirty="0" err="1"/>
                  <a:t>análoga</a:t>
                </a:r>
                <a:r>
                  <a:rPr lang="en-US" dirty="0"/>
                  <a:t> </a:t>
                </a:r>
                <a:r>
                  <a:rPr lang="en-US" dirty="0" err="1"/>
                  <a:t>podemos</a:t>
                </a:r>
                <a:r>
                  <a:rPr lang="en-US" dirty="0"/>
                  <a:t> </a:t>
                </a:r>
                <a:r>
                  <a:rPr lang="en-US" dirty="0" err="1"/>
                  <a:t>calcular</a:t>
                </a:r>
                <a:r>
                  <a:rPr lang="en-US" dirty="0"/>
                  <a:t> </a:t>
                </a:r>
                <a:r>
                  <a:rPr lang="en-US" dirty="0" err="1"/>
                  <a:t>este</a:t>
                </a:r>
                <a:r>
                  <a:rPr lang="en-US" dirty="0"/>
                  <a:t> </a:t>
                </a:r>
                <a:r>
                  <a:rPr lang="en-US" dirty="0" err="1"/>
                  <a:t>coeficiente</a:t>
                </a:r>
                <a:r>
                  <a:rPr lang="en-US" dirty="0"/>
                  <a:t> </a:t>
                </a:r>
                <a:r>
                  <a:rPr lang="en-US" dirty="0" err="1"/>
                  <a:t>sobre</a:t>
                </a:r>
                <a:r>
                  <a:rPr lang="en-US" dirty="0"/>
                  <a:t> un </a:t>
                </a:r>
                <a:r>
                  <a:rPr lang="en-US" dirty="0" err="1"/>
                  <a:t>estadístico</a:t>
                </a:r>
                <a:r>
                  <a:rPr lang="en-US" dirty="0"/>
                  <a:t> </a:t>
                </a:r>
                <a:r>
                  <a:rPr lang="en-US" dirty="0" err="1"/>
                  <a:t>muestral</a:t>
                </a:r>
                <a:r>
                  <a:rPr lang="en-US" dirty="0"/>
                  <a:t>, </a:t>
                </a:r>
                <a:r>
                  <a:rPr lang="en-US" dirty="0" err="1"/>
                  <a:t>denotado</a:t>
                </a:r>
                <a:r>
                  <a:rPr lang="en-US" dirty="0"/>
                  <a:t> </a:t>
                </a:r>
                <a:r>
                  <a:rPr lang="en-US" dirty="0" err="1"/>
                  <a:t>como</a:t>
                </a:r>
                <a:r>
                  <a:rPr lang="en-US" dirty="0"/>
                  <a:t> </a:t>
                </a:r>
                <a14:m>
                  <m:oMath xmlns:m="http://schemas.openxmlformats.org/officeDocument/2006/math">
                    <m:sSub>
                      <m:sSubPr>
                        <m:ctrlPr>
                          <a:rPr lang="en-US" i="1">
                            <a:latin typeface="Cambria Math" panose="02040503050406030204" pitchFamily="18" charset="0"/>
                          </a:rPr>
                        </m:ctrlPr>
                      </m:sSubPr>
                      <m:e>
                        <m:r>
                          <a:rPr lang="es-CL" i="1">
                            <a:latin typeface="Cambria Math" panose="02040503050406030204" pitchFamily="18" charset="0"/>
                          </a:rPr>
                          <m:t>𝑟</m:t>
                        </m:r>
                      </m:e>
                      <m:sub>
                        <m:r>
                          <a:rPr lang="es-CL" i="1">
                            <a:latin typeface="Cambria Math" panose="02040503050406030204" pitchFamily="18" charset="0"/>
                          </a:rPr>
                          <m:t>𝑋</m:t>
                        </m:r>
                        <m:r>
                          <a:rPr lang="es-CL" i="1">
                            <a:latin typeface="Cambria Math" panose="02040503050406030204" pitchFamily="18" charset="0"/>
                          </a:rPr>
                          <m:t>,</m:t>
                        </m:r>
                        <m:r>
                          <a:rPr lang="es-CL" i="1">
                            <a:latin typeface="Cambria Math" panose="02040503050406030204" pitchFamily="18" charset="0"/>
                          </a:rPr>
                          <m:t>𝑌</m:t>
                        </m:r>
                      </m:sub>
                    </m:sSub>
                  </m:oMath>
                </a14:m>
                <a:r>
                  <a:rPr lang="en-US" dirty="0" smtClean="0"/>
                  <a:t>:</a:t>
                </a:r>
              </a:p>
              <a:p>
                <a:pPr marL="0" indent="0">
                  <a:buNone/>
                </a:pPr>
                <a:endParaRPr lang="es-CL" dirty="0"/>
              </a:p>
              <a:p>
                <a:pPr marL="0" indent="0">
                  <a:buNone/>
                </a:pPr>
                <a:endParaRPr lang="es-CL" dirty="0" smtClean="0"/>
              </a:p>
              <a:p>
                <a:pPr marL="0" indent="0">
                  <a:buNone/>
                </a:pPr>
                <a:endParaRPr lang="es-CL" dirty="0"/>
              </a:p>
              <a:p>
                <a:pPr marL="0" indent="0">
                  <a:buNone/>
                </a:pPr>
                <a:endParaRPr lang="es-CL" dirty="0" smtClean="0"/>
              </a:p>
              <a:p>
                <a:r>
                  <a:rPr lang="es-CL" dirty="0"/>
                  <a:t>Toma valores entre -1 y 1</a:t>
                </a:r>
              </a:p>
              <a:p>
                <a:r>
                  <a:rPr lang="es-CL" dirty="0"/>
                  <a:t>Magnitudes más altas implican una mayor relación</a:t>
                </a:r>
                <a:endParaRPr lang="en-US" dirty="0"/>
              </a:p>
              <a:p>
                <a:pPr marL="0" indent="0">
                  <a:buNone/>
                </a:pPr>
                <a:endParaRPr lang="en-US"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blipFill>
                <a:blip r:embed="rId2"/>
                <a:stretch>
                  <a:fillRect l="-1159" t="-19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uadroTexto 4"/>
              <p:cNvSpPr txBox="1"/>
              <p:nvPr/>
            </p:nvSpPr>
            <p:spPr>
              <a:xfrm>
                <a:off x="2397013" y="2308154"/>
                <a:ext cx="4349973" cy="117609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s-CL" sz="2400" b="0" i="1" smtClean="0">
                              <a:latin typeface="Cambria Math" panose="02040503050406030204" pitchFamily="18" charset="0"/>
                            </a:rPr>
                            <m:t>𝑟</m:t>
                          </m:r>
                        </m:e>
                        <m:sub>
                          <m:r>
                            <a:rPr lang="es-CL" sz="2400" b="0" i="1" smtClean="0">
                              <a:latin typeface="Cambria Math" panose="02040503050406030204" pitchFamily="18" charset="0"/>
                            </a:rPr>
                            <m:t>𝑋</m:t>
                          </m:r>
                          <m:r>
                            <a:rPr lang="es-CL" sz="2400" b="0" i="1" smtClean="0">
                              <a:latin typeface="Cambria Math" panose="02040503050406030204" pitchFamily="18" charset="0"/>
                            </a:rPr>
                            <m:t>,</m:t>
                          </m:r>
                          <m:r>
                            <a:rPr lang="es-CL" sz="2400" b="0" i="1" smtClean="0">
                              <a:latin typeface="Cambria Math" panose="02040503050406030204" pitchFamily="18" charset="0"/>
                            </a:rPr>
                            <m:t>𝑌</m:t>
                          </m:r>
                        </m:sub>
                      </m:sSub>
                      <m:r>
                        <a:rPr lang="es-CL" sz="2400" b="0" i="1" smtClean="0">
                          <a:latin typeface="Cambria Math" panose="02040503050406030204" pitchFamily="18" charset="0"/>
                        </a:rPr>
                        <m:t>=</m:t>
                      </m:r>
                      <m:f>
                        <m:fPr>
                          <m:ctrlPr>
                            <a:rPr lang="es-CL" sz="2400" b="0" i="1" smtClean="0">
                              <a:latin typeface="Cambria Math" panose="02040503050406030204" pitchFamily="18" charset="0"/>
                            </a:rPr>
                          </m:ctrlPr>
                        </m:fPr>
                        <m:num>
                          <m:nary>
                            <m:naryPr>
                              <m:chr m:val="∑"/>
                              <m:subHide m:val="on"/>
                              <m:supHide m:val="on"/>
                              <m:ctrlPr>
                                <a:rPr lang="es-CL" sz="2400" b="0" i="1" smtClean="0">
                                  <a:latin typeface="Cambria Math" panose="02040503050406030204" pitchFamily="18" charset="0"/>
                                </a:rPr>
                              </m:ctrlPr>
                            </m:naryPr>
                            <m:sub/>
                            <m:sup/>
                            <m:e>
                              <m:d>
                                <m:dPr>
                                  <m:ctrlPr>
                                    <a:rPr lang="es-CL" sz="2400" b="0" i="1" smtClean="0">
                                      <a:latin typeface="Cambria Math" panose="02040503050406030204" pitchFamily="18" charset="0"/>
                                    </a:rPr>
                                  </m:ctrlPr>
                                </m:dPr>
                                <m:e>
                                  <m:sSub>
                                    <m:sSubPr>
                                      <m:ctrlPr>
                                        <a:rPr lang="es-CL" sz="2400" b="0" i="1" smtClean="0">
                                          <a:latin typeface="Cambria Math" panose="02040503050406030204" pitchFamily="18" charset="0"/>
                                        </a:rPr>
                                      </m:ctrlPr>
                                    </m:sSubPr>
                                    <m:e>
                                      <m:r>
                                        <a:rPr lang="es-CL" sz="2400" b="0" i="1" smtClean="0">
                                          <a:latin typeface="Cambria Math" panose="02040503050406030204" pitchFamily="18" charset="0"/>
                                        </a:rPr>
                                        <m:t>𝑥</m:t>
                                      </m:r>
                                    </m:e>
                                    <m:sub>
                                      <m:r>
                                        <a:rPr lang="es-CL" sz="2400" b="0" i="1" smtClean="0">
                                          <a:latin typeface="Cambria Math" panose="02040503050406030204" pitchFamily="18" charset="0"/>
                                        </a:rPr>
                                        <m:t>𝑖</m:t>
                                      </m:r>
                                    </m:sub>
                                  </m:sSub>
                                  <m:r>
                                    <a:rPr lang="es-CL" sz="2400" b="0" i="1" smtClean="0">
                                      <a:latin typeface="Cambria Math" panose="02040503050406030204" pitchFamily="18" charset="0"/>
                                    </a:rPr>
                                    <m:t>−</m:t>
                                  </m:r>
                                  <m:acc>
                                    <m:accPr>
                                      <m:chr m:val="̅"/>
                                      <m:ctrlPr>
                                        <a:rPr lang="es-CL" sz="2400" b="0" i="1" smtClean="0">
                                          <a:latin typeface="Cambria Math" panose="02040503050406030204" pitchFamily="18" charset="0"/>
                                        </a:rPr>
                                      </m:ctrlPr>
                                    </m:accPr>
                                    <m:e>
                                      <m:r>
                                        <a:rPr lang="es-CL" sz="2400" b="0" i="1" smtClean="0">
                                          <a:latin typeface="Cambria Math" panose="02040503050406030204" pitchFamily="18" charset="0"/>
                                        </a:rPr>
                                        <m:t>𝑥</m:t>
                                      </m:r>
                                    </m:e>
                                  </m:acc>
                                </m:e>
                              </m:d>
                              <m:d>
                                <m:dPr>
                                  <m:ctrlPr>
                                    <a:rPr lang="es-CL" sz="2400" i="1">
                                      <a:latin typeface="Cambria Math" panose="02040503050406030204" pitchFamily="18" charset="0"/>
                                    </a:rPr>
                                  </m:ctrlPr>
                                </m:dPr>
                                <m:e>
                                  <m:sSub>
                                    <m:sSubPr>
                                      <m:ctrlPr>
                                        <a:rPr lang="es-CL" sz="2400" i="1" smtClean="0">
                                          <a:latin typeface="Cambria Math" panose="02040503050406030204" pitchFamily="18" charset="0"/>
                                        </a:rPr>
                                      </m:ctrlPr>
                                    </m:sSubPr>
                                    <m:e>
                                      <m:r>
                                        <a:rPr lang="es-CL" sz="2400" b="0" i="1" smtClean="0">
                                          <a:latin typeface="Cambria Math" panose="02040503050406030204" pitchFamily="18" charset="0"/>
                                        </a:rPr>
                                        <m:t>𝑦</m:t>
                                      </m:r>
                                    </m:e>
                                    <m:sub>
                                      <m:r>
                                        <a:rPr lang="es-CL" sz="2400" i="1">
                                          <a:latin typeface="Cambria Math" panose="02040503050406030204" pitchFamily="18" charset="0"/>
                                        </a:rPr>
                                        <m:t>𝑖</m:t>
                                      </m:r>
                                    </m:sub>
                                  </m:sSub>
                                  <m:r>
                                    <a:rPr lang="es-CL" sz="2400" i="1">
                                      <a:latin typeface="Cambria Math" panose="02040503050406030204" pitchFamily="18" charset="0"/>
                                    </a:rPr>
                                    <m:t>−</m:t>
                                  </m:r>
                                  <m:acc>
                                    <m:accPr>
                                      <m:chr m:val="̅"/>
                                      <m:ctrlPr>
                                        <a:rPr lang="es-CL" sz="2400" i="1">
                                          <a:latin typeface="Cambria Math" panose="02040503050406030204" pitchFamily="18" charset="0"/>
                                        </a:rPr>
                                      </m:ctrlPr>
                                    </m:accPr>
                                    <m:e>
                                      <m:r>
                                        <a:rPr lang="es-CL" sz="2400" b="0" i="1" smtClean="0">
                                          <a:latin typeface="Cambria Math" panose="02040503050406030204" pitchFamily="18" charset="0"/>
                                        </a:rPr>
                                        <m:t>𝑦</m:t>
                                      </m:r>
                                    </m:e>
                                  </m:acc>
                                </m:e>
                              </m:d>
                            </m:e>
                          </m:nary>
                        </m:num>
                        <m:den>
                          <m:rad>
                            <m:radPr>
                              <m:degHide m:val="on"/>
                              <m:ctrlPr>
                                <a:rPr lang="es-CL" sz="2400" b="0" i="1" smtClean="0">
                                  <a:latin typeface="Cambria Math" panose="02040503050406030204" pitchFamily="18" charset="0"/>
                                </a:rPr>
                              </m:ctrlPr>
                            </m:radPr>
                            <m:deg/>
                            <m:e>
                              <m:nary>
                                <m:naryPr>
                                  <m:chr m:val="∑"/>
                                  <m:subHide m:val="on"/>
                                  <m:supHide m:val="on"/>
                                  <m:ctrlPr>
                                    <a:rPr lang="es-CL" sz="2400" b="0" i="1" smtClean="0">
                                      <a:latin typeface="Cambria Math" panose="02040503050406030204" pitchFamily="18" charset="0"/>
                                    </a:rPr>
                                  </m:ctrlPr>
                                </m:naryPr>
                                <m:sub/>
                                <m:sup/>
                                <m:e>
                                  <m:sSup>
                                    <m:sSupPr>
                                      <m:ctrlPr>
                                        <a:rPr lang="es-CL" sz="2400" b="0" i="1" smtClean="0">
                                          <a:latin typeface="Cambria Math" panose="02040503050406030204" pitchFamily="18" charset="0"/>
                                        </a:rPr>
                                      </m:ctrlPr>
                                    </m:sSupPr>
                                    <m:e>
                                      <m:d>
                                        <m:dPr>
                                          <m:ctrlPr>
                                            <a:rPr lang="es-CL" sz="2400" b="0" i="1" smtClean="0">
                                              <a:latin typeface="Cambria Math" panose="02040503050406030204" pitchFamily="18" charset="0"/>
                                            </a:rPr>
                                          </m:ctrlPr>
                                        </m:dPr>
                                        <m:e>
                                          <m:sSub>
                                            <m:sSubPr>
                                              <m:ctrlPr>
                                                <a:rPr lang="es-CL" sz="2400" i="1">
                                                  <a:latin typeface="Cambria Math" panose="02040503050406030204" pitchFamily="18" charset="0"/>
                                                </a:rPr>
                                              </m:ctrlPr>
                                            </m:sSubPr>
                                            <m:e>
                                              <m:r>
                                                <a:rPr lang="es-CL" sz="2400" i="1">
                                                  <a:latin typeface="Cambria Math" panose="02040503050406030204" pitchFamily="18" charset="0"/>
                                                </a:rPr>
                                                <m:t>𝑥</m:t>
                                              </m:r>
                                            </m:e>
                                            <m:sub>
                                              <m:r>
                                                <a:rPr lang="es-CL" sz="2400" i="1">
                                                  <a:latin typeface="Cambria Math" panose="02040503050406030204" pitchFamily="18" charset="0"/>
                                                </a:rPr>
                                                <m:t>𝑖</m:t>
                                              </m:r>
                                            </m:sub>
                                          </m:sSub>
                                          <m:r>
                                            <a:rPr lang="es-CL" sz="2400" i="1">
                                              <a:latin typeface="Cambria Math" panose="02040503050406030204" pitchFamily="18" charset="0"/>
                                            </a:rPr>
                                            <m:t>−</m:t>
                                          </m:r>
                                          <m:acc>
                                            <m:accPr>
                                              <m:chr m:val="̅"/>
                                              <m:ctrlPr>
                                                <a:rPr lang="es-CL" sz="2400" i="1">
                                                  <a:latin typeface="Cambria Math" panose="02040503050406030204" pitchFamily="18" charset="0"/>
                                                </a:rPr>
                                              </m:ctrlPr>
                                            </m:accPr>
                                            <m:e>
                                              <m:r>
                                                <a:rPr lang="es-CL" sz="2400" i="1">
                                                  <a:latin typeface="Cambria Math" panose="02040503050406030204" pitchFamily="18" charset="0"/>
                                                </a:rPr>
                                                <m:t>𝑥</m:t>
                                              </m:r>
                                            </m:e>
                                          </m:acc>
                                        </m:e>
                                      </m:d>
                                    </m:e>
                                    <m:sup>
                                      <m:r>
                                        <a:rPr lang="es-CL" sz="2400" b="0" i="1" smtClean="0">
                                          <a:latin typeface="Cambria Math" panose="02040503050406030204" pitchFamily="18" charset="0"/>
                                        </a:rPr>
                                        <m:t>2</m:t>
                                      </m:r>
                                    </m:sup>
                                  </m:sSup>
                                  <m:rad>
                                    <m:radPr>
                                      <m:degHide m:val="on"/>
                                      <m:ctrlPr>
                                        <a:rPr lang="es-CL" sz="2400" i="1">
                                          <a:latin typeface="Cambria Math" panose="02040503050406030204" pitchFamily="18" charset="0"/>
                                        </a:rPr>
                                      </m:ctrlPr>
                                    </m:radPr>
                                    <m:deg/>
                                    <m:e>
                                      <m:nary>
                                        <m:naryPr>
                                          <m:chr m:val="∑"/>
                                          <m:subHide m:val="on"/>
                                          <m:supHide m:val="on"/>
                                          <m:ctrlPr>
                                            <a:rPr lang="es-CL" sz="2400" i="1">
                                              <a:latin typeface="Cambria Math" panose="02040503050406030204" pitchFamily="18" charset="0"/>
                                            </a:rPr>
                                          </m:ctrlPr>
                                        </m:naryPr>
                                        <m:sub/>
                                        <m:sup/>
                                        <m:e>
                                          <m:sSup>
                                            <m:sSupPr>
                                              <m:ctrlPr>
                                                <a:rPr lang="es-CL" sz="2400" i="1">
                                                  <a:latin typeface="Cambria Math" panose="02040503050406030204" pitchFamily="18" charset="0"/>
                                                </a:rPr>
                                              </m:ctrlPr>
                                            </m:sSupPr>
                                            <m:e>
                                              <m:d>
                                                <m:dPr>
                                                  <m:ctrlPr>
                                                    <a:rPr lang="es-CL" sz="2400" i="1">
                                                      <a:latin typeface="Cambria Math" panose="02040503050406030204" pitchFamily="18" charset="0"/>
                                                    </a:rPr>
                                                  </m:ctrlPr>
                                                </m:dPr>
                                                <m:e>
                                                  <m:sSub>
                                                    <m:sSubPr>
                                                      <m:ctrlPr>
                                                        <a:rPr lang="es-CL" sz="2400" i="1">
                                                          <a:latin typeface="Cambria Math" panose="02040503050406030204" pitchFamily="18" charset="0"/>
                                                        </a:rPr>
                                                      </m:ctrlPr>
                                                    </m:sSubPr>
                                                    <m:e>
                                                      <m:r>
                                                        <a:rPr lang="es-CL" sz="2400" b="0" i="1" smtClean="0">
                                                          <a:latin typeface="Cambria Math" panose="02040503050406030204" pitchFamily="18" charset="0"/>
                                                        </a:rPr>
                                                        <m:t>𝑦</m:t>
                                                      </m:r>
                                                    </m:e>
                                                    <m:sub>
                                                      <m:r>
                                                        <a:rPr lang="es-CL" sz="2400" i="1">
                                                          <a:latin typeface="Cambria Math" panose="02040503050406030204" pitchFamily="18" charset="0"/>
                                                        </a:rPr>
                                                        <m:t>𝑖</m:t>
                                                      </m:r>
                                                    </m:sub>
                                                  </m:sSub>
                                                  <m:r>
                                                    <a:rPr lang="es-CL" sz="2400" i="1">
                                                      <a:latin typeface="Cambria Math" panose="02040503050406030204" pitchFamily="18" charset="0"/>
                                                    </a:rPr>
                                                    <m:t>−</m:t>
                                                  </m:r>
                                                  <m:acc>
                                                    <m:accPr>
                                                      <m:chr m:val="̅"/>
                                                      <m:ctrlPr>
                                                        <a:rPr lang="es-CL" sz="2400" i="1">
                                                          <a:latin typeface="Cambria Math" panose="02040503050406030204" pitchFamily="18" charset="0"/>
                                                        </a:rPr>
                                                      </m:ctrlPr>
                                                    </m:accPr>
                                                    <m:e>
                                                      <m:r>
                                                        <a:rPr lang="es-CL" sz="2400" b="0" i="1" smtClean="0">
                                                          <a:latin typeface="Cambria Math" panose="02040503050406030204" pitchFamily="18" charset="0"/>
                                                        </a:rPr>
                                                        <m:t>𝑦</m:t>
                                                      </m:r>
                                                    </m:e>
                                                  </m:acc>
                                                </m:e>
                                              </m:d>
                                            </m:e>
                                            <m:sup>
                                              <m:r>
                                                <a:rPr lang="es-CL" sz="2400" i="1">
                                                  <a:latin typeface="Cambria Math" panose="02040503050406030204" pitchFamily="18" charset="0"/>
                                                </a:rPr>
                                                <m:t>2</m:t>
                                              </m:r>
                                            </m:sup>
                                          </m:sSup>
                                        </m:e>
                                      </m:nary>
                                    </m:e>
                                  </m:rad>
                                </m:e>
                              </m:nary>
                            </m:e>
                          </m:rad>
                        </m:den>
                      </m:f>
                    </m:oMath>
                  </m:oMathPara>
                </a14:m>
                <a:endParaRPr lang="en-US" sz="2400" dirty="0"/>
              </a:p>
            </p:txBody>
          </p:sp>
        </mc:Choice>
        <mc:Fallback xmlns="">
          <p:sp>
            <p:nvSpPr>
              <p:cNvPr id="5" name="CuadroTexto 4"/>
              <p:cNvSpPr txBox="1">
                <a:spLocks noRot="1" noChangeAspect="1" noMove="1" noResize="1" noEditPoints="1" noAdjustHandles="1" noChangeArrowheads="1" noChangeShapeType="1" noTextEdit="1"/>
              </p:cNvSpPr>
              <p:nvPr/>
            </p:nvSpPr>
            <p:spPr>
              <a:xfrm>
                <a:off x="2397013" y="2308154"/>
                <a:ext cx="4349973" cy="1176091"/>
              </a:xfrm>
              <a:prstGeom prst="rect">
                <a:avLst/>
              </a:prstGeom>
              <a:blipFill>
                <a:blip r:embed="rId3"/>
                <a:stretch>
                  <a:fillRect/>
                </a:stretch>
              </a:blipFill>
            </p:spPr>
            <p:txBody>
              <a:bodyPr/>
              <a:lstStyle/>
              <a:p>
                <a:r>
                  <a:rPr lang="es-CL">
                    <a:noFill/>
                  </a:rPr>
                  <a:t> </a:t>
                </a:r>
              </a:p>
            </p:txBody>
          </p:sp>
        </mc:Fallback>
      </mc:AlternateContent>
    </p:spTree>
    <p:extLst>
      <p:ext uri="{BB962C8B-B14F-4D97-AF65-F5344CB8AC3E}">
        <p14:creationId xmlns:p14="http://schemas.microsoft.com/office/powerpoint/2010/main" val="71430597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Filtro de alta correlación</a:t>
            </a:r>
            <a:endParaRPr lang="en-US" dirty="0"/>
          </a:p>
        </p:txBody>
      </p:sp>
      <p:sp>
        <p:nvSpPr>
          <p:cNvPr id="3" name="Marcador de contenido 2"/>
          <p:cNvSpPr>
            <a:spLocks noGrp="1"/>
          </p:cNvSpPr>
          <p:nvPr>
            <p:ph idx="1"/>
          </p:nvPr>
        </p:nvSpPr>
        <p:spPr/>
        <p:txBody>
          <a:bodyPr/>
          <a:lstStyle/>
          <a:p>
            <a:pPr algn="just"/>
            <a:r>
              <a:rPr lang="es-CL" dirty="0" smtClean="0"/>
              <a:t>Determinar la correlación entre todas las variables independientes</a:t>
            </a:r>
          </a:p>
          <a:p>
            <a:pPr algn="just"/>
            <a:r>
              <a:rPr lang="es-CL" dirty="0" smtClean="0"/>
              <a:t>Eliminar una de las variables si la magnitud de la correlación supera un cierto límite (usualmente </a:t>
            </a:r>
            <a:r>
              <a:rPr lang="es-CL" dirty="0" smtClean="0">
                <a:sym typeface="Symbol" panose="05050102010706020507" pitchFamily="18" charset="2"/>
              </a:rPr>
              <a:t> 0.6). Se puede eliminar la variable que tenga una menor correlación con el valor objetivo.</a:t>
            </a:r>
          </a:p>
          <a:p>
            <a:pPr algn="just"/>
            <a:endParaRPr lang="es-CL" dirty="0" smtClean="0"/>
          </a:p>
        </p:txBody>
      </p:sp>
    </p:spTree>
    <p:extLst>
      <p:ext uri="{BB962C8B-B14F-4D97-AF65-F5344CB8AC3E}">
        <p14:creationId xmlns:p14="http://schemas.microsoft.com/office/powerpoint/2010/main" val="404584512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r>
              <a:rPr lang="es-CL" dirty="0" smtClean="0"/>
              <a:t>Reducción de parámetros</a:t>
            </a:r>
            <a:endParaRPr lang="en-US" dirty="0"/>
          </a:p>
        </p:txBody>
      </p:sp>
    </p:spTree>
    <p:extLst>
      <p:ext uri="{BB962C8B-B14F-4D97-AF65-F5344CB8AC3E}">
        <p14:creationId xmlns:p14="http://schemas.microsoft.com/office/powerpoint/2010/main" val="70930393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sz="4000" dirty="0" smtClean="0"/>
              <a:t>Análisis </a:t>
            </a:r>
            <a:r>
              <a:rPr lang="es-CL" sz="4000" dirty="0"/>
              <a:t>de Componentes Principales (PCA)</a:t>
            </a:r>
          </a:p>
        </p:txBody>
      </p:sp>
      <p:sp>
        <p:nvSpPr>
          <p:cNvPr id="3" name="2 Marcador de contenido"/>
          <p:cNvSpPr>
            <a:spLocks noGrp="1"/>
          </p:cNvSpPr>
          <p:nvPr>
            <p:ph idx="1"/>
          </p:nvPr>
        </p:nvSpPr>
        <p:spPr>
          <a:xfrm>
            <a:off x="628649" y="1671998"/>
            <a:ext cx="7499351" cy="3806296"/>
          </a:xfrm>
        </p:spPr>
        <p:txBody>
          <a:bodyPr>
            <a:normAutofit/>
          </a:bodyPr>
          <a:lstStyle/>
          <a:p>
            <a:pPr marL="0" indent="0" algn="just">
              <a:buNone/>
            </a:pPr>
            <a:r>
              <a:rPr lang="es-CL" sz="2000" dirty="0"/>
              <a:t>PCA es una técnica utilizada para reducir la </a:t>
            </a:r>
            <a:r>
              <a:rPr lang="es-CL" sz="2000" dirty="0" err="1"/>
              <a:t>dimensionalidad</a:t>
            </a:r>
            <a:r>
              <a:rPr lang="es-CL" sz="2000" dirty="0"/>
              <a:t> de un conjunto de datos.</a:t>
            </a:r>
          </a:p>
          <a:p>
            <a:pPr marL="0" indent="0" algn="just">
              <a:buNone/>
            </a:pPr>
            <a:r>
              <a:rPr lang="es-CL" sz="2000" dirty="0"/>
              <a:t>Busca la proyección según la cual un conjunto de variables posiblemente correlacionadas se conviertan en un conjunto de variables sin correlación </a:t>
            </a:r>
            <a:r>
              <a:rPr lang="es-CL" sz="2000" dirty="0" smtClean="0"/>
              <a:t>llamadas</a:t>
            </a:r>
            <a:r>
              <a:rPr lang="es-CL" sz="2000" dirty="0"/>
              <a:t> </a:t>
            </a:r>
            <a:r>
              <a:rPr lang="es-CL" sz="2000" b="1" dirty="0"/>
              <a:t>componentes principales</a:t>
            </a:r>
            <a:r>
              <a:rPr lang="es-CL" sz="2000" dirty="0"/>
              <a:t>.</a:t>
            </a:r>
          </a:p>
        </p:txBody>
      </p:sp>
      <p:sp>
        <p:nvSpPr>
          <p:cNvPr id="4" name="3 Marcador de número de diapositiva"/>
          <p:cNvSpPr>
            <a:spLocks noGrp="1"/>
          </p:cNvSpPr>
          <p:nvPr>
            <p:ph type="sldNum" sz="quarter" idx="4294967295"/>
          </p:nvPr>
        </p:nvSpPr>
        <p:spPr/>
        <p:txBody>
          <a:bodyPr/>
          <a:lstStyle/>
          <a:p>
            <a:fld id="{ED3C9F24-97CD-894E-963C-61E4D5D33747}" type="slidenum">
              <a:rPr lang="es-ES_tradnl" smtClean="0"/>
              <a:t>75</a:t>
            </a:fld>
            <a:endParaRPr lang="es-ES_tradnl"/>
          </a:p>
        </p:txBody>
      </p:sp>
      <p:pic>
        <p:nvPicPr>
          <p:cNvPr id="6" name="Imagen 5">
            <a:extLst>
              <a:ext uri="{FF2B5EF4-FFF2-40B4-BE49-F238E27FC236}">
                <a16:creationId xmlns:a16="http://schemas.microsoft.com/office/drawing/2014/main" id="{C2B4D405-E575-4C1F-B87D-A2E7607C8E41}"/>
              </a:ext>
            </a:extLst>
          </p:cNvPr>
          <p:cNvPicPr>
            <a:picLocks noChangeAspect="1"/>
          </p:cNvPicPr>
          <p:nvPr/>
        </p:nvPicPr>
        <p:blipFill rotWithShape="1">
          <a:blip r:embed="rId2"/>
          <a:srcRect r="1566" b="12177"/>
          <a:stretch/>
        </p:blipFill>
        <p:spPr>
          <a:xfrm>
            <a:off x="649796" y="3359909"/>
            <a:ext cx="7886700" cy="2468284"/>
          </a:xfrm>
          <a:prstGeom prst="rect">
            <a:avLst/>
          </a:prstGeom>
        </p:spPr>
      </p:pic>
    </p:spTree>
    <p:extLst>
      <p:ext uri="{BB962C8B-B14F-4D97-AF65-F5344CB8AC3E}">
        <p14:creationId xmlns:p14="http://schemas.microsoft.com/office/powerpoint/2010/main" val="182462686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sz="4000" dirty="0" smtClean="0"/>
              <a:t>Análisis </a:t>
            </a:r>
            <a:r>
              <a:rPr lang="es-CL" sz="4000" dirty="0"/>
              <a:t>de Componentes Principales (PCA)</a:t>
            </a:r>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628649" y="1671998"/>
                <a:ext cx="7499351" cy="3806296"/>
              </a:xfrm>
            </p:spPr>
            <p:txBody>
              <a:bodyPr>
                <a:normAutofit/>
              </a:bodyPr>
              <a:lstStyle/>
              <a:p>
                <a:pPr marL="0" indent="0" algn="just">
                  <a:spcAft>
                    <a:spcPts val="1000"/>
                  </a:spcAft>
                  <a:buNone/>
                </a:pPr>
                <a:r>
                  <a:rPr lang="es-CL" sz="2000" dirty="0" smtClean="0"/>
                  <a:t>Consideremos un set de </a:t>
                </a:r>
                <a14:m>
                  <m:oMath xmlns:m="http://schemas.openxmlformats.org/officeDocument/2006/math">
                    <m:r>
                      <a:rPr lang="es-CL" sz="2000" b="0" i="1" smtClean="0">
                        <a:latin typeface="Cambria Math" panose="02040503050406030204" pitchFamily="18" charset="0"/>
                      </a:rPr>
                      <m:t>𝑑</m:t>
                    </m:r>
                  </m:oMath>
                </a14:m>
                <a:r>
                  <a:rPr lang="es-CL" sz="2000" dirty="0" smtClean="0"/>
                  <a:t> parámetros representados en el vector </a:t>
                </a:r>
                <a14:m>
                  <m:oMath xmlns:m="http://schemas.openxmlformats.org/officeDocument/2006/math">
                    <m:r>
                      <a:rPr lang="es-CL" sz="2000" b="1" i="1" smtClean="0">
                        <a:latin typeface="Cambria Math" panose="02040503050406030204" pitchFamily="18" charset="0"/>
                      </a:rPr>
                      <m:t>𝒙</m:t>
                    </m:r>
                    <m:r>
                      <a:rPr lang="es-CL" sz="2000" b="1" i="1" smtClean="0">
                        <a:latin typeface="Cambria Math" panose="02040503050406030204" pitchFamily="18" charset="0"/>
                      </a:rPr>
                      <m:t>.</m:t>
                    </m:r>
                  </m:oMath>
                </a14:m>
                <a:r>
                  <a:rPr lang="es-CL" sz="2000" b="1" dirty="0" smtClean="0"/>
                  <a:t> </a:t>
                </a:r>
                <a:r>
                  <a:rPr lang="es-CL" sz="2000" dirty="0"/>
                  <a:t>L</a:t>
                </a:r>
                <a:r>
                  <a:rPr lang="es-CL" sz="2000" dirty="0" smtClean="0"/>
                  <a:t>a proyección de este vector en la dirección de </a:t>
                </a:r>
                <a14:m>
                  <m:oMath xmlns:m="http://schemas.openxmlformats.org/officeDocument/2006/math">
                    <m:r>
                      <a:rPr lang="es-CL" sz="2000" b="1" i="1" smtClean="0">
                        <a:latin typeface="Cambria Math" panose="02040503050406030204" pitchFamily="18" charset="0"/>
                      </a:rPr>
                      <m:t>𝒘</m:t>
                    </m:r>
                  </m:oMath>
                </a14:m>
                <a:r>
                  <a:rPr lang="es-CL" sz="2000" b="1" dirty="0" smtClean="0"/>
                  <a:t> </a:t>
                </a:r>
                <a:r>
                  <a:rPr lang="es-CL" sz="2000" dirty="0" smtClean="0"/>
                  <a:t>es:</a:t>
                </a:r>
              </a:p>
              <a:p>
                <a:pPr marL="0" indent="0" algn="just">
                  <a:buNone/>
                </a:pPr>
                <a14:m>
                  <m:oMathPara xmlns:m="http://schemas.openxmlformats.org/officeDocument/2006/math">
                    <m:oMathParaPr>
                      <m:jc m:val="centerGroup"/>
                    </m:oMathParaPr>
                    <m:oMath xmlns:m="http://schemas.openxmlformats.org/officeDocument/2006/math">
                      <m:r>
                        <a:rPr lang="es-CL" sz="2000" b="0" i="1" smtClean="0">
                          <a:latin typeface="Cambria Math" panose="02040503050406030204" pitchFamily="18" charset="0"/>
                        </a:rPr>
                        <m:t>𝑧</m:t>
                      </m:r>
                      <m:r>
                        <a:rPr lang="es-CL" sz="2000" b="0" i="1" smtClean="0">
                          <a:latin typeface="Cambria Math" panose="02040503050406030204" pitchFamily="18" charset="0"/>
                        </a:rPr>
                        <m:t>=</m:t>
                      </m:r>
                      <m:sSup>
                        <m:sSupPr>
                          <m:ctrlPr>
                            <a:rPr lang="es-CL" sz="2000" b="0" i="1" smtClean="0">
                              <a:latin typeface="Cambria Math" panose="02040503050406030204" pitchFamily="18" charset="0"/>
                            </a:rPr>
                          </m:ctrlPr>
                        </m:sSupPr>
                        <m:e>
                          <m:r>
                            <a:rPr lang="es-CL" sz="2000" b="1" i="1">
                              <a:latin typeface="Cambria Math" panose="02040503050406030204" pitchFamily="18" charset="0"/>
                            </a:rPr>
                            <m:t>𝒘</m:t>
                          </m:r>
                        </m:e>
                        <m:sup>
                          <m:r>
                            <a:rPr lang="es-CL" sz="2000" b="0" i="1" smtClean="0">
                              <a:latin typeface="Cambria Math" panose="02040503050406030204" pitchFamily="18" charset="0"/>
                            </a:rPr>
                            <m:t>𝑇</m:t>
                          </m:r>
                        </m:sup>
                      </m:sSup>
                      <m:r>
                        <a:rPr lang="es-CL" sz="2000" b="1" i="1">
                          <a:latin typeface="Cambria Math" panose="02040503050406030204" pitchFamily="18" charset="0"/>
                        </a:rPr>
                        <m:t>𝒙</m:t>
                      </m:r>
                    </m:oMath>
                  </m:oMathPara>
                </a14:m>
                <a:endParaRPr lang="es-CL" sz="2000" dirty="0" smtClean="0"/>
              </a:p>
              <a:p>
                <a:pPr marL="0" indent="0" algn="just">
                  <a:spcAft>
                    <a:spcPts val="1000"/>
                  </a:spcAft>
                  <a:buNone/>
                </a:pPr>
                <a:r>
                  <a:rPr lang="es-CL" sz="2000" dirty="0" smtClean="0"/>
                  <a:t>PCA busca maximizar la varianza en las variables proyectadas. Si consideramos el primer componente </a:t>
                </a:r>
                <a14:m>
                  <m:oMath xmlns:m="http://schemas.openxmlformats.org/officeDocument/2006/math">
                    <m:sSub>
                      <m:sSubPr>
                        <m:ctrlPr>
                          <a:rPr lang="es-CL" sz="2000" i="1" smtClean="0">
                            <a:latin typeface="Cambria Math" panose="02040503050406030204" pitchFamily="18" charset="0"/>
                          </a:rPr>
                        </m:ctrlPr>
                      </m:sSubPr>
                      <m:e>
                        <m:r>
                          <a:rPr lang="es-CL" sz="2000" b="1" i="1" smtClean="0">
                            <a:latin typeface="Cambria Math" panose="02040503050406030204" pitchFamily="18" charset="0"/>
                          </a:rPr>
                          <m:t>𝒘</m:t>
                        </m:r>
                      </m:e>
                      <m:sub>
                        <m:r>
                          <a:rPr lang="es-CL" sz="2000" b="0" i="1" smtClean="0">
                            <a:latin typeface="Cambria Math" panose="02040503050406030204" pitchFamily="18" charset="0"/>
                          </a:rPr>
                          <m:t>1</m:t>
                        </m:r>
                      </m:sub>
                    </m:sSub>
                  </m:oMath>
                </a14:m>
                <a:r>
                  <a:rPr lang="es-CL" sz="2000" dirty="0" smtClean="0"/>
                  <a:t>, entonces:</a:t>
                </a:r>
              </a:p>
              <a:p>
                <a:pPr marL="0" indent="0" algn="just">
                  <a:buNone/>
                </a:pPr>
                <a14:m>
                  <m:oMathPara xmlns:m="http://schemas.openxmlformats.org/officeDocument/2006/math">
                    <m:oMathParaPr>
                      <m:jc m:val="centerGroup"/>
                    </m:oMathParaPr>
                    <m:oMath xmlns:m="http://schemas.openxmlformats.org/officeDocument/2006/math">
                      <m:r>
                        <m:rPr>
                          <m:nor/>
                        </m:rPr>
                        <a:rPr lang="es-CL" sz="2000" b="0" i="0" smtClean="0">
                          <a:latin typeface="Cambria Math" panose="02040503050406030204" pitchFamily="18" charset="0"/>
                        </a:rPr>
                        <m:t>Var</m:t>
                      </m:r>
                      <m:d>
                        <m:dPr>
                          <m:ctrlPr>
                            <a:rPr lang="es-CL" sz="2000" b="0" i="1" smtClean="0">
                              <a:latin typeface="Cambria Math" panose="02040503050406030204" pitchFamily="18" charset="0"/>
                            </a:rPr>
                          </m:ctrlPr>
                        </m:dPr>
                        <m:e>
                          <m:sSub>
                            <m:sSubPr>
                              <m:ctrlPr>
                                <a:rPr lang="es-CL" sz="2000" b="0" i="1" smtClean="0">
                                  <a:latin typeface="Cambria Math" panose="02040503050406030204" pitchFamily="18" charset="0"/>
                                </a:rPr>
                              </m:ctrlPr>
                            </m:sSubPr>
                            <m:e>
                              <m:r>
                                <a:rPr lang="es-CL" sz="2000" b="0" i="1" smtClean="0">
                                  <a:latin typeface="Cambria Math" panose="02040503050406030204" pitchFamily="18" charset="0"/>
                                </a:rPr>
                                <m:t>𝑧</m:t>
                              </m:r>
                            </m:e>
                            <m:sub>
                              <m:r>
                                <a:rPr lang="es-CL" sz="2000" b="0" i="1" smtClean="0">
                                  <a:latin typeface="Cambria Math" panose="02040503050406030204" pitchFamily="18" charset="0"/>
                                </a:rPr>
                                <m:t>1</m:t>
                              </m:r>
                            </m:sub>
                          </m:sSub>
                        </m:e>
                      </m:d>
                      <m:r>
                        <a:rPr lang="es-CL" sz="2000" b="0" i="1" smtClean="0">
                          <a:latin typeface="Cambria Math" panose="02040503050406030204" pitchFamily="18" charset="0"/>
                        </a:rPr>
                        <m:t>=</m:t>
                      </m:r>
                      <m:sSubSup>
                        <m:sSubSupPr>
                          <m:ctrlPr>
                            <a:rPr lang="es-CL" sz="2000" b="0" i="1" smtClean="0">
                              <a:latin typeface="Cambria Math" panose="02040503050406030204" pitchFamily="18" charset="0"/>
                            </a:rPr>
                          </m:ctrlPr>
                        </m:sSubSupPr>
                        <m:e>
                          <m:r>
                            <a:rPr lang="es-CL" sz="2000" b="1" i="1" smtClean="0">
                              <a:latin typeface="Cambria Math" panose="02040503050406030204" pitchFamily="18" charset="0"/>
                            </a:rPr>
                            <m:t>𝒘</m:t>
                          </m:r>
                        </m:e>
                        <m:sub>
                          <m:r>
                            <a:rPr lang="es-CL" sz="2000" b="0" i="1" smtClean="0">
                              <a:latin typeface="Cambria Math" panose="02040503050406030204" pitchFamily="18" charset="0"/>
                            </a:rPr>
                            <m:t>1</m:t>
                          </m:r>
                        </m:sub>
                        <m:sup>
                          <m:r>
                            <a:rPr lang="es-CL" sz="2000" b="0" i="1" smtClean="0">
                              <a:latin typeface="Cambria Math" panose="02040503050406030204" pitchFamily="18" charset="0"/>
                            </a:rPr>
                            <m:t>𝑇</m:t>
                          </m:r>
                        </m:sup>
                      </m:sSubSup>
                      <m:r>
                        <a:rPr lang="es-CL" sz="2000" b="0" i="1" smtClean="0">
                          <a:latin typeface="Cambria Math" panose="02040503050406030204" pitchFamily="18" charset="0"/>
                          <a:ea typeface="Cambria Math" panose="02040503050406030204" pitchFamily="18" charset="0"/>
                        </a:rPr>
                        <m:t>∑</m:t>
                      </m:r>
                      <m:sSub>
                        <m:sSubPr>
                          <m:ctrlPr>
                            <a:rPr lang="es-CL" sz="2000" i="1">
                              <a:latin typeface="Cambria Math" panose="02040503050406030204" pitchFamily="18" charset="0"/>
                            </a:rPr>
                          </m:ctrlPr>
                        </m:sSubPr>
                        <m:e>
                          <m:r>
                            <a:rPr lang="es-CL" sz="2000" b="1" i="1">
                              <a:latin typeface="Cambria Math" panose="02040503050406030204" pitchFamily="18" charset="0"/>
                            </a:rPr>
                            <m:t>𝒘</m:t>
                          </m:r>
                        </m:e>
                        <m:sub>
                          <m:r>
                            <a:rPr lang="es-CL" sz="2000" i="1">
                              <a:latin typeface="Cambria Math" panose="02040503050406030204" pitchFamily="18" charset="0"/>
                            </a:rPr>
                            <m:t>1</m:t>
                          </m:r>
                        </m:sub>
                      </m:sSub>
                    </m:oMath>
                  </m:oMathPara>
                </a14:m>
                <a:endParaRPr lang="es-CL" sz="2000" dirty="0" smtClean="0"/>
              </a:p>
              <a:p>
                <a:pPr marL="0" indent="0" algn="just">
                  <a:buNone/>
                </a:pPr>
                <a:r>
                  <a:rPr lang="es-CL" sz="2000" dirty="0" smtClean="0"/>
                  <a:t>Donde </a:t>
                </a:r>
                <a14:m>
                  <m:oMath xmlns:m="http://schemas.openxmlformats.org/officeDocument/2006/math">
                    <m:r>
                      <a:rPr lang="es-CL" sz="2000" b="0" i="1" smtClean="0">
                        <a:latin typeface="Cambria Math" panose="02040503050406030204" pitchFamily="18" charset="0"/>
                        <a:ea typeface="Cambria Math" panose="02040503050406030204" pitchFamily="18" charset="0"/>
                      </a:rPr>
                      <m:t>∑</m:t>
                    </m:r>
                    <m:r>
                      <m:rPr>
                        <m:nor/>
                      </m:rPr>
                      <a:rPr lang="es-CL" sz="2000" b="0" i="0" smtClean="0">
                        <a:latin typeface="Cambria Math" panose="02040503050406030204" pitchFamily="18" charset="0"/>
                        <a:ea typeface="Cambria Math" panose="02040503050406030204" pitchFamily="18" charset="0"/>
                      </a:rPr>
                      <m:t>=</m:t>
                    </m:r>
                    <m:r>
                      <m:rPr>
                        <m:nor/>
                      </m:rPr>
                      <a:rPr lang="es-CL" sz="2000" b="0" i="0" smtClean="0">
                        <a:latin typeface="Cambria Math" panose="02040503050406030204" pitchFamily="18" charset="0"/>
                      </a:rPr>
                      <m:t>Cov</m:t>
                    </m:r>
                    <m:d>
                      <m:dPr>
                        <m:ctrlPr>
                          <a:rPr lang="es-CL" sz="2000" b="0" i="1" smtClean="0">
                            <a:latin typeface="Cambria Math" panose="02040503050406030204" pitchFamily="18" charset="0"/>
                          </a:rPr>
                        </m:ctrlPr>
                      </m:dPr>
                      <m:e>
                        <m:r>
                          <a:rPr lang="es-CL" sz="2000" b="1" i="1" smtClean="0">
                            <a:latin typeface="Cambria Math" panose="02040503050406030204" pitchFamily="18" charset="0"/>
                          </a:rPr>
                          <m:t>𝒙</m:t>
                        </m:r>
                      </m:e>
                    </m:d>
                    <m:r>
                      <a:rPr lang="es-CL" sz="2000" b="0" i="1" smtClean="0">
                        <a:latin typeface="Cambria Math" panose="02040503050406030204" pitchFamily="18" charset="0"/>
                        <a:ea typeface="Cambria Math" panose="02040503050406030204" pitchFamily="18" charset="0"/>
                      </a:rPr>
                      <m:t>=</m:t>
                    </m:r>
                    <m:sSup>
                      <m:sSupPr>
                        <m:ctrlPr>
                          <a:rPr lang="es-CL" sz="2000" b="0" i="1" smtClean="0">
                            <a:latin typeface="Cambria Math" panose="02040503050406030204" pitchFamily="18" charset="0"/>
                            <a:ea typeface="Cambria Math" panose="02040503050406030204" pitchFamily="18" charset="0"/>
                          </a:rPr>
                        </m:ctrlPr>
                      </m:sSupPr>
                      <m:e>
                        <m:r>
                          <a:rPr lang="es-CL" sz="2000" b="1" i="1" smtClean="0">
                            <a:latin typeface="Cambria Math" panose="02040503050406030204" pitchFamily="18" charset="0"/>
                            <a:ea typeface="Cambria Math" panose="02040503050406030204" pitchFamily="18" charset="0"/>
                          </a:rPr>
                          <m:t>𝑿</m:t>
                        </m:r>
                      </m:e>
                      <m:sup>
                        <m:r>
                          <a:rPr lang="es-CL" sz="2000" b="0" i="1" smtClean="0">
                            <a:latin typeface="Cambria Math" panose="02040503050406030204" pitchFamily="18" charset="0"/>
                            <a:ea typeface="Cambria Math" panose="02040503050406030204" pitchFamily="18" charset="0"/>
                          </a:rPr>
                          <m:t>𝑇</m:t>
                        </m:r>
                      </m:sup>
                    </m:sSup>
                    <m:r>
                      <a:rPr lang="es-CL" sz="2000" b="1" i="1" smtClean="0">
                        <a:latin typeface="Cambria Math" panose="02040503050406030204" pitchFamily="18" charset="0"/>
                        <a:ea typeface="Cambria Math" panose="02040503050406030204" pitchFamily="18" charset="0"/>
                      </a:rPr>
                      <m:t>𝑿</m:t>
                    </m:r>
                  </m:oMath>
                </a14:m>
                <a:r>
                  <a:rPr lang="es-CL" sz="2000" dirty="0" smtClean="0"/>
                  <a:t>. Se busca </a:t>
                </a:r>
                <a14:m>
                  <m:oMath xmlns:m="http://schemas.openxmlformats.org/officeDocument/2006/math">
                    <m:sSub>
                      <m:sSubPr>
                        <m:ctrlPr>
                          <a:rPr lang="es-CL" sz="2000" i="1">
                            <a:latin typeface="Cambria Math" panose="02040503050406030204" pitchFamily="18" charset="0"/>
                          </a:rPr>
                        </m:ctrlPr>
                      </m:sSubPr>
                      <m:e>
                        <m:r>
                          <a:rPr lang="es-CL" sz="2000" b="1" i="1">
                            <a:latin typeface="Cambria Math" panose="02040503050406030204" pitchFamily="18" charset="0"/>
                          </a:rPr>
                          <m:t>𝒘</m:t>
                        </m:r>
                      </m:e>
                      <m:sub>
                        <m:r>
                          <a:rPr lang="es-CL" sz="2000" i="1">
                            <a:latin typeface="Cambria Math" panose="02040503050406030204" pitchFamily="18" charset="0"/>
                          </a:rPr>
                          <m:t>1</m:t>
                        </m:r>
                      </m:sub>
                    </m:sSub>
                    <m:r>
                      <a:rPr lang="es-CL" sz="2000" b="0" i="0" smtClean="0">
                        <a:latin typeface="Cambria Math" panose="02040503050406030204" pitchFamily="18" charset="0"/>
                      </a:rPr>
                      <m:t> </m:t>
                    </m:r>
                  </m:oMath>
                </a14:m>
                <a:r>
                  <a:rPr lang="es-CL" sz="2000" dirty="0" smtClean="0"/>
                  <a:t>que maximice </a:t>
                </a:r>
                <a14:m>
                  <m:oMath xmlns:m="http://schemas.openxmlformats.org/officeDocument/2006/math">
                    <m:r>
                      <m:rPr>
                        <m:nor/>
                      </m:rPr>
                      <a:rPr lang="es-CL" sz="2000">
                        <a:latin typeface="Cambria Math" panose="02040503050406030204" pitchFamily="18" charset="0"/>
                      </a:rPr>
                      <m:t>Var</m:t>
                    </m:r>
                    <m:d>
                      <m:dPr>
                        <m:ctrlPr>
                          <a:rPr lang="es-CL" sz="2000" i="1">
                            <a:latin typeface="Cambria Math" panose="02040503050406030204" pitchFamily="18" charset="0"/>
                          </a:rPr>
                        </m:ctrlPr>
                      </m:dPr>
                      <m:e>
                        <m:sSub>
                          <m:sSubPr>
                            <m:ctrlPr>
                              <a:rPr lang="es-CL" sz="2000" i="1">
                                <a:latin typeface="Cambria Math" panose="02040503050406030204" pitchFamily="18" charset="0"/>
                              </a:rPr>
                            </m:ctrlPr>
                          </m:sSubPr>
                          <m:e>
                            <m:r>
                              <a:rPr lang="es-CL" sz="2000" i="1">
                                <a:latin typeface="Cambria Math" panose="02040503050406030204" pitchFamily="18" charset="0"/>
                              </a:rPr>
                              <m:t>𝑧</m:t>
                            </m:r>
                          </m:e>
                          <m:sub>
                            <m:r>
                              <a:rPr lang="es-CL" sz="2000" i="1">
                                <a:latin typeface="Cambria Math" panose="02040503050406030204" pitchFamily="18" charset="0"/>
                              </a:rPr>
                              <m:t>1</m:t>
                            </m:r>
                          </m:sub>
                        </m:sSub>
                      </m:e>
                    </m:d>
                  </m:oMath>
                </a14:m>
                <a:r>
                  <a:rPr lang="es-CL" sz="2000" dirty="0" smtClean="0"/>
                  <a:t> sujeto a </a:t>
                </a:r>
                <a14:m>
                  <m:oMath xmlns:m="http://schemas.openxmlformats.org/officeDocument/2006/math">
                    <m:sSubSup>
                      <m:sSubSupPr>
                        <m:ctrlPr>
                          <a:rPr lang="es-CL" sz="2000" i="1">
                            <a:latin typeface="Cambria Math" panose="02040503050406030204" pitchFamily="18" charset="0"/>
                          </a:rPr>
                        </m:ctrlPr>
                      </m:sSubSupPr>
                      <m:e>
                        <m:r>
                          <a:rPr lang="es-CL" sz="2000" b="1" i="1">
                            <a:latin typeface="Cambria Math" panose="02040503050406030204" pitchFamily="18" charset="0"/>
                          </a:rPr>
                          <m:t>𝒘</m:t>
                        </m:r>
                      </m:e>
                      <m:sub>
                        <m:r>
                          <a:rPr lang="es-CL" sz="2000" i="1">
                            <a:latin typeface="Cambria Math" panose="02040503050406030204" pitchFamily="18" charset="0"/>
                          </a:rPr>
                          <m:t>1</m:t>
                        </m:r>
                      </m:sub>
                      <m:sup>
                        <m:r>
                          <a:rPr lang="es-CL" sz="2000" i="1">
                            <a:latin typeface="Cambria Math" panose="02040503050406030204" pitchFamily="18" charset="0"/>
                          </a:rPr>
                          <m:t>𝑇</m:t>
                        </m:r>
                      </m:sup>
                    </m:sSubSup>
                    <m:sSub>
                      <m:sSubPr>
                        <m:ctrlPr>
                          <a:rPr lang="es-CL" sz="2000" i="1">
                            <a:latin typeface="Cambria Math" panose="02040503050406030204" pitchFamily="18" charset="0"/>
                          </a:rPr>
                        </m:ctrlPr>
                      </m:sSubPr>
                      <m:e>
                        <m:r>
                          <a:rPr lang="es-CL" sz="2000" b="1" i="1">
                            <a:latin typeface="Cambria Math" panose="02040503050406030204" pitchFamily="18" charset="0"/>
                          </a:rPr>
                          <m:t>𝒘</m:t>
                        </m:r>
                      </m:e>
                      <m:sub>
                        <m:r>
                          <a:rPr lang="es-CL" sz="2000" i="1">
                            <a:latin typeface="Cambria Math" panose="02040503050406030204" pitchFamily="18" charset="0"/>
                          </a:rPr>
                          <m:t>1</m:t>
                        </m:r>
                      </m:sub>
                    </m:sSub>
                    <m:r>
                      <a:rPr lang="es-CL" sz="2000" b="0" i="1" smtClean="0">
                        <a:latin typeface="Cambria Math" panose="02040503050406030204" pitchFamily="18" charset="0"/>
                      </a:rPr>
                      <m:t>=1</m:t>
                    </m:r>
                  </m:oMath>
                </a14:m>
                <a:r>
                  <a:rPr lang="es-CL" sz="2000" dirty="0" smtClean="0"/>
                  <a:t>. </a:t>
                </a:r>
                <a:endParaRPr lang="es-CL" sz="2000"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628649" y="1671998"/>
                <a:ext cx="7499351" cy="3806296"/>
              </a:xfrm>
              <a:blipFill>
                <a:blip r:embed="rId2"/>
                <a:stretch>
                  <a:fillRect l="-813" t="-1600" r="-894"/>
                </a:stretch>
              </a:blipFill>
            </p:spPr>
            <p:txBody>
              <a:bodyPr/>
              <a:lstStyle/>
              <a:p>
                <a:r>
                  <a:rPr lang="en-US">
                    <a:noFill/>
                  </a:rPr>
                  <a:t> </a:t>
                </a:r>
              </a:p>
            </p:txBody>
          </p:sp>
        </mc:Fallback>
      </mc:AlternateContent>
      <p:sp>
        <p:nvSpPr>
          <p:cNvPr id="4" name="3 Marcador de número de diapositiva"/>
          <p:cNvSpPr>
            <a:spLocks noGrp="1"/>
          </p:cNvSpPr>
          <p:nvPr>
            <p:ph type="sldNum" sz="quarter" idx="4294967295"/>
          </p:nvPr>
        </p:nvSpPr>
        <p:spPr/>
        <p:txBody>
          <a:bodyPr/>
          <a:lstStyle/>
          <a:p>
            <a:fld id="{ED3C9F24-97CD-894E-963C-61E4D5D33747}" type="slidenum">
              <a:rPr lang="es-ES_tradnl" smtClean="0"/>
              <a:t>76</a:t>
            </a:fld>
            <a:endParaRPr lang="es-ES_tradnl"/>
          </a:p>
        </p:txBody>
      </p:sp>
    </p:spTree>
    <p:extLst>
      <p:ext uri="{BB962C8B-B14F-4D97-AF65-F5344CB8AC3E}">
        <p14:creationId xmlns:p14="http://schemas.microsoft.com/office/powerpoint/2010/main" val="115036726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sz="4000" dirty="0" smtClean="0"/>
              <a:t>Análisis </a:t>
            </a:r>
            <a:r>
              <a:rPr lang="es-CL" sz="4000" dirty="0"/>
              <a:t>de Componentes Principales (PCA)</a:t>
            </a:r>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628649" y="1671998"/>
                <a:ext cx="7499351" cy="3806296"/>
              </a:xfrm>
            </p:spPr>
            <p:txBody>
              <a:bodyPr>
                <a:normAutofit/>
              </a:bodyPr>
              <a:lstStyle/>
              <a:p>
                <a:pPr marL="0" indent="0" algn="just">
                  <a:spcAft>
                    <a:spcPts val="1000"/>
                  </a:spcAft>
                  <a:buNone/>
                </a:pPr>
                <a:r>
                  <a:rPr lang="es-CL" sz="2000" dirty="0" smtClean="0"/>
                  <a:t>Ocupando el método de multiplicadores de </a:t>
                </a:r>
                <a:r>
                  <a:rPr lang="es-CL" sz="2000" dirty="0" err="1" smtClean="0"/>
                  <a:t>Lagrange</a:t>
                </a:r>
                <a:r>
                  <a:rPr lang="es-CL" sz="2000" dirty="0" smtClean="0"/>
                  <a:t>:</a:t>
                </a:r>
              </a:p>
              <a:p>
                <a:pPr marL="0" indent="0" algn="just">
                  <a:spcAft>
                    <a:spcPts val="1000"/>
                  </a:spcAft>
                  <a:buNone/>
                </a:pPr>
                <a14:m>
                  <m:oMathPara xmlns:m="http://schemas.openxmlformats.org/officeDocument/2006/math">
                    <m:oMathParaPr>
                      <m:jc m:val="centerGroup"/>
                    </m:oMathParaPr>
                    <m:oMath xmlns:m="http://schemas.openxmlformats.org/officeDocument/2006/math">
                      <m:func>
                        <m:funcPr>
                          <m:ctrlPr>
                            <a:rPr lang="es-CL" sz="2000" i="1" smtClean="0">
                              <a:latin typeface="Cambria Math" panose="02040503050406030204" pitchFamily="18" charset="0"/>
                            </a:rPr>
                          </m:ctrlPr>
                        </m:funcPr>
                        <m:fName>
                          <m:limLow>
                            <m:limLowPr>
                              <m:ctrlPr>
                                <a:rPr lang="es-CL" sz="2000" i="1" smtClean="0">
                                  <a:latin typeface="Cambria Math" panose="02040503050406030204" pitchFamily="18" charset="0"/>
                                </a:rPr>
                              </m:ctrlPr>
                            </m:limLowPr>
                            <m:e>
                              <m:r>
                                <m:rPr>
                                  <m:sty m:val="p"/>
                                </m:rPr>
                                <a:rPr lang="es-CL" sz="2000" i="0" smtClean="0">
                                  <a:latin typeface="Cambria Math" panose="02040503050406030204" pitchFamily="18" charset="0"/>
                                </a:rPr>
                                <m:t>max</m:t>
                              </m:r>
                            </m:e>
                            <m:lim>
                              <m:sSub>
                                <m:sSubPr>
                                  <m:ctrlPr>
                                    <a:rPr lang="es-CL" sz="2000" i="1" smtClean="0">
                                      <a:latin typeface="Cambria Math" panose="02040503050406030204" pitchFamily="18" charset="0"/>
                                    </a:rPr>
                                  </m:ctrlPr>
                                </m:sSubPr>
                                <m:e>
                                  <m:r>
                                    <a:rPr lang="es-CL" sz="2000" b="1" i="1" smtClean="0">
                                      <a:latin typeface="Cambria Math" panose="02040503050406030204" pitchFamily="18" charset="0"/>
                                    </a:rPr>
                                    <m:t>𝒘</m:t>
                                  </m:r>
                                </m:e>
                                <m:sub>
                                  <m:r>
                                    <a:rPr lang="es-CL" sz="2000" b="0" i="1" smtClean="0">
                                      <a:latin typeface="Cambria Math" panose="02040503050406030204" pitchFamily="18" charset="0"/>
                                    </a:rPr>
                                    <m:t>1</m:t>
                                  </m:r>
                                </m:sub>
                              </m:sSub>
                            </m:lim>
                          </m:limLow>
                        </m:fName>
                        <m:e>
                          <m:sSubSup>
                            <m:sSubSupPr>
                              <m:ctrlPr>
                                <a:rPr lang="es-CL" sz="2000" i="1">
                                  <a:latin typeface="Cambria Math" panose="02040503050406030204" pitchFamily="18" charset="0"/>
                                </a:rPr>
                              </m:ctrlPr>
                            </m:sSubSupPr>
                            <m:e>
                              <m:r>
                                <a:rPr lang="es-CL" sz="2000" b="1" i="1">
                                  <a:latin typeface="Cambria Math" panose="02040503050406030204" pitchFamily="18" charset="0"/>
                                </a:rPr>
                                <m:t>𝒘</m:t>
                              </m:r>
                            </m:e>
                            <m:sub>
                              <m:r>
                                <a:rPr lang="es-CL" sz="2000" i="1">
                                  <a:latin typeface="Cambria Math" panose="02040503050406030204" pitchFamily="18" charset="0"/>
                                </a:rPr>
                                <m:t>1</m:t>
                              </m:r>
                            </m:sub>
                            <m:sup>
                              <m:r>
                                <a:rPr lang="es-CL" sz="2000" i="1">
                                  <a:latin typeface="Cambria Math" panose="02040503050406030204" pitchFamily="18" charset="0"/>
                                </a:rPr>
                                <m:t>𝑇</m:t>
                              </m:r>
                            </m:sup>
                          </m:sSubSup>
                          <m:r>
                            <a:rPr lang="es-CL" sz="2000" i="1">
                              <a:latin typeface="Cambria Math" panose="02040503050406030204" pitchFamily="18" charset="0"/>
                              <a:ea typeface="Cambria Math" panose="02040503050406030204" pitchFamily="18" charset="0"/>
                            </a:rPr>
                            <m:t>∑</m:t>
                          </m:r>
                          <m:sSub>
                            <m:sSubPr>
                              <m:ctrlPr>
                                <a:rPr lang="es-CL" sz="2000" i="1">
                                  <a:latin typeface="Cambria Math" panose="02040503050406030204" pitchFamily="18" charset="0"/>
                                </a:rPr>
                              </m:ctrlPr>
                            </m:sSubPr>
                            <m:e>
                              <m:r>
                                <a:rPr lang="es-CL" sz="2000" b="1" i="1">
                                  <a:latin typeface="Cambria Math" panose="02040503050406030204" pitchFamily="18" charset="0"/>
                                </a:rPr>
                                <m:t>𝒘</m:t>
                              </m:r>
                            </m:e>
                            <m:sub>
                              <m:r>
                                <a:rPr lang="es-CL" sz="2000" i="1">
                                  <a:latin typeface="Cambria Math" panose="02040503050406030204" pitchFamily="18" charset="0"/>
                                </a:rPr>
                                <m:t>1</m:t>
                              </m:r>
                            </m:sub>
                          </m:sSub>
                        </m:e>
                      </m:func>
                      <m:r>
                        <a:rPr lang="es-CL" sz="2000" b="0" i="1" smtClean="0">
                          <a:latin typeface="Cambria Math" panose="02040503050406030204" pitchFamily="18" charset="0"/>
                        </a:rPr>
                        <m:t>−</m:t>
                      </m:r>
                      <m:r>
                        <a:rPr lang="es-CL" sz="2000" b="0" i="1" smtClean="0">
                          <a:latin typeface="Cambria Math" panose="02040503050406030204" pitchFamily="18" charset="0"/>
                          <a:ea typeface="Cambria Math" panose="02040503050406030204" pitchFamily="18" charset="0"/>
                        </a:rPr>
                        <m:t>𝛼</m:t>
                      </m:r>
                      <m:d>
                        <m:dPr>
                          <m:ctrlPr>
                            <a:rPr lang="es-CL" sz="2000" b="0" i="1" smtClean="0">
                              <a:latin typeface="Cambria Math" panose="02040503050406030204" pitchFamily="18" charset="0"/>
                              <a:ea typeface="Cambria Math" panose="02040503050406030204" pitchFamily="18" charset="0"/>
                            </a:rPr>
                          </m:ctrlPr>
                        </m:dPr>
                        <m:e>
                          <m:sSubSup>
                            <m:sSubSupPr>
                              <m:ctrlPr>
                                <a:rPr lang="es-CL" sz="2000" i="1">
                                  <a:latin typeface="Cambria Math" panose="02040503050406030204" pitchFamily="18" charset="0"/>
                                </a:rPr>
                              </m:ctrlPr>
                            </m:sSubSupPr>
                            <m:e>
                              <m:r>
                                <a:rPr lang="es-CL" sz="2000" b="1" i="1">
                                  <a:latin typeface="Cambria Math" panose="02040503050406030204" pitchFamily="18" charset="0"/>
                                </a:rPr>
                                <m:t>𝒘</m:t>
                              </m:r>
                            </m:e>
                            <m:sub>
                              <m:r>
                                <a:rPr lang="es-CL" sz="2000" i="1">
                                  <a:latin typeface="Cambria Math" panose="02040503050406030204" pitchFamily="18" charset="0"/>
                                </a:rPr>
                                <m:t>1</m:t>
                              </m:r>
                            </m:sub>
                            <m:sup>
                              <m:r>
                                <a:rPr lang="es-CL" sz="2000" i="1">
                                  <a:latin typeface="Cambria Math" panose="02040503050406030204" pitchFamily="18" charset="0"/>
                                </a:rPr>
                                <m:t>𝑇</m:t>
                              </m:r>
                            </m:sup>
                          </m:sSubSup>
                          <m:sSub>
                            <m:sSubPr>
                              <m:ctrlPr>
                                <a:rPr lang="es-CL" sz="2000" i="1">
                                  <a:latin typeface="Cambria Math" panose="02040503050406030204" pitchFamily="18" charset="0"/>
                                </a:rPr>
                              </m:ctrlPr>
                            </m:sSubPr>
                            <m:e>
                              <m:r>
                                <a:rPr lang="es-CL" sz="2000" b="1" i="1">
                                  <a:latin typeface="Cambria Math" panose="02040503050406030204" pitchFamily="18" charset="0"/>
                                </a:rPr>
                                <m:t>𝒘</m:t>
                              </m:r>
                            </m:e>
                            <m:sub>
                              <m:r>
                                <a:rPr lang="es-CL" sz="2000" i="1">
                                  <a:latin typeface="Cambria Math" panose="02040503050406030204" pitchFamily="18" charset="0"/>
                                </a:rPr>
                                <m:t>1</m:t>
                              </m:r>
                            </m:sub>
                          </m:sSub>
                          <m:r>
                            <a:rPr lang="es-CL" sz="2000" b="0" i="1" smtClean="0">
                              <a:latin typeface="Cambria Math" panose="02040503050406030204" pitchFamily="18" charset="0"/>
                            </a:rPr>
                            <m:t>−1</m:t>
                          </m:r>
                        </m:e>
                      </m:d>
                    </m:oMath>
                  </m:oMathPara>
                </a14:m>
                <a:endParaRPr lang="es-CL" sz="2000" dirty="0" smtClean="0"/>
              </a:p>
              <a:p>
                <a:pPr marL="0" indent="0" algn="just">
                  <a:spcAft>
                    <a:spcPts val="1000"/>
                  </a:spcAft>
                  <a:buNone/>
                </a:pPr>
                <a:r>
                  <a:rPr lang="es-CL" sz="2000" dirty="0" smtClean="0"/>
                  <a:t>Derivando e igualando a cero se obtiene:</a:t>
                </a:r>
              </a:p>
              <a:p>
                <a:pPr marL="0" indent="0" algn="just">
                  <a:spcAft>
                    <a:spcPts val="1000"/>
                  </a:spcAft>
                  <a:buNone/>
                </a:pPr>
                <a14:m>
                  <m:oMathPara xmlns:m="http://schemas.openxmlformats.org/officeDocument/2006/math">
                    <m:oMathParaPr>
                      <m:jc m:val="centerGroup"/>
                    </m:oMathParaPr>
                    <m:oMath xmlns:m="http://schemas.openxmlformats.org/officeDocument/2006/math">
                      <m:r>
                        <a:rPr lang="es-CL" sz="2000" i="1">
                          <a:latin typeface="Cambria Math" panose="02040503050406030204" pitchFamily="18" charset="0"/>
                          <a:ea typeface="Cambria Math" panose="02040503050406030204" pitchFamily="18" charset="0"/>
                        </a:rPr>
                        <m:t>∑</m:t>
                      </m:r>
                      <m:sSub>
                        <m:sSubPr>
                          <m:ctrlPr>
                            <a:rPr lang="es-CL" sz="2000" i="1">
                              <a:latin typeface="Cambria Math" panose="02040503050406030204" pitchFamily="18" charset="0"/>
                            </a:rPr>
                          </m:ctrlPr>
                        </m:sSubPr>
                        <m:e>
                          <m:r>
                            <a:rPr lang="es-CL" sz="2000" b="1" i="1">
                              <a:latin typeface="Cambria Math" panose="02040503050406030204" pitchFamily="18" charset="0"/>
                            </a:rPr>
                            <m:t>𝒘</m:t>
                          </m:r>
                        </m:e>
                        <m:sub>
                          <m:r>
                            <a:rPr lang="es-CL" sz="2000" i="1">
                              <a:latin typeface="Cambria Math" panose="02040503050406030204" pitchFamily="18" charset="0"/>
                            </a:rPr>
                            <m:t>1</m:t>
                          </m:r>
                        </m:sub>
                      </m:sSub>
                      <m:r>
                        <a:rPr lang="es-CL" sz="2000" b="0" i="1" smtClean="0">
                          <a:latin typeface="Cambria Math" panose="02040503050406030204" pitchFamily="18" charset="0"/>
                        </a:rPr>
                        <m:t>=</m:t>
                      </m:r>
                      <m:r>
                        <a:rPr lang="es-CL" sz="2000" b="0" i="1" smtClean="0">
                          <a:latin typeface="Cambria Math" panose="02040503050406030204" pitchFamily="18" charset="0"/>
                          <a:ea typeface="Cambria Math" panose="02040503050406030204" pitchFamily="18" charset="0"/>
                        </a:rPr>
                        <m:t>𝛼</m:t>
                      </m:r>
                      <m:sSub>
                        <m:sSubPr>
                          <m:ctrlPr>
                            <a:rPr lang="es-CL" sz="2000" i="1">
                              <a:latin typeface="Cambria Math" panose="02040503050406030204" pitchFamily="18" charset="0"/>
                            </a:rPr>
                          </m:ctrlPr>
                        </m:sSubPr>
                        <m:e>
                          <m:r>
                            <a:rPr lang="es-CL" sz="2000" b="1" i="1">
                              <a:latin typeface="Cambria Math" panose="02040503050406030204" pitchFamily="18" charset="0"/>
                            </a:rPr>
                            <m:t>𝒘</m:t>
                          </m:r>
                        </m:e>
                        <m:sub>
                          <m:r>
                            <a:rPr lang="es-CL" sz="2000" i="1">
                              <a:latin typeface="Cambria Math" panose="02040503050406030204" pitchFamily="18" charset="0"/>
                            </a:rPr>
                            <m:t>1</m:t>
                          </m:r>
                        </m:sub>
                      </m:sSub>
                    </m:oMath>
                  </m:oMathPara>
                </a14:m>
                <a:endParaRPr lang="es-CL" sz="2000" dirty="0" smtClean="0"/>
              </a:p>
              <a:p>
                <a:pPr marL="0" indent="0" algn="just">
                  <a:spcAft>
                    <a:spcPts val="1000"/>
                  </a:spcAft>
                  <a:buNone/>
                </a:pPr>
                <a:r>
                  <a:rPr lang="es-CL" sz="2000" dirty="0" smtClean="0"/>
                  <a:t>Esto implica que </a:t>
                </a:r>
                <a14:m>
                  <m:oMath xmlns:m="http://schemas.openxmlformats.org/officeDocument/2006/math">
                    <m:sSub>
                      <m:sSubPr>
                        <m:ctrlPr>
                          <a:rPr lang="es-CL" sz="2000" i="1">
                            <a:latin typeface="Cambria Math" panose="02040503050406030204" pitchFamily="18" charset="0"/>
                          </a:rPr>
                        </m:ctrlPr>
                      </m:sSubPr>
                      <m:e>
                        <m:r>
                          <a:rPr lang="es-CL" sz="2000" b="1" i="1">
                            <a:latin typeface="Cambria Math" panose="02040503050406030204" pitchFamily="18" charset="0"/>
                          </a:rPr>
                          <m:t>𝒘</m:t>
                        </m:r>
                      </m:e>
                      <m:sub>
                        <m:r>
                          <a:rPr lang="es-CL" sz="2000" i="1">
                            <a:latin typeface="Cambria Math" panose="02040503050406030204" pitchFamily="18" charset="0"/>
                          </a:rPr>
                          <m:t>1</m:t>
                        </m:r>
                      </m:sub>
                    </m:sSub>
                  </m:oMath>
                </a14:m>
                <a:r>
                  <a:rPr lang="es-CL" sz="2000" dirty="0" smtClean="0"/>
                  <a:t> es un vector propio de </a:t>
                </a:r>
                <a14:m>
                  <m:oMath xmlns:m="http://schemas.openxmlformats.org/officeDocument/2006/math">
                    <m:r>
                      <a:rPr lang="es-CL" sz="2000" i="1">
                        <a:latin typeface="Cambria Math" panose="02040503050406030204" pitchFamily="18" charset="0"/>
                        <a:ea typeface="Cambria Math" panose="02040503050406030204" pitchFamily="18" charset="0"/>
                      </a:rPr>
                      <m:t>∑</m:t>
                    </m:r>
                  </m:oMath>
                </a14:m>
                <a:r>
                  <a:rPr lang="es-CL" sz="2000" dirty="0" smtClean="0"/>
                  <a:t> y </a:t>
                </a:r>
                <a14:m>
                  <m:oMath xmlns:m="http://schemas.openxmlformats.org/officeDocument/2006/math">
                    <m:r>
                      <a:rPr lang="es-CL" sz="2000" i="1">
                        <a:latin typeface="Cambria Math" panose="02040503050406030204" pitchFamily="18" charset="0"/>
                        <a:ea typeface="Cambria Math" panose="02040503050406030204" pitchFamily="18" charset="0"/>
                      </a:rPr>
                      <m:t>𝛼</m:t>
                    </m:r>
                  </m:oMath>
                </a14:m>
                <a:r>
                  <a:rPr lang="es-CL" sz="2000" dirty="0" smtClean="0"/>
                  <a:t> es un valor propio. Dado que se busca maximizar:</a:t>
                </a:r>
              </a:p>
              <a:p>
                <a:pPr marL="0" indent="0" algn="ctr">
                  <a:spcAft>
                    <a:spcPts val="1000"/>
                  </a:spcAft>
                  <a:buNone/>
                </a:pPr>
                <a14:m>
                  <m:oMath xmlns:m="http://schemas.openxmlformats.org/officeDocument/2006/math">
                    <m:sSubSup>
                      <m:sSubSupPr>
                        <m:ctrlPr>
                          <a:rPr lang="es-CL" sz="2000" i="1">
                            <a:latin typeface="Cambria Math" panose="02040503050406030204" pitchFamily="18" charset="0"/>
                          </a:rPr>
                        </m:ctrlPr>
                      </m:sSubSupPr>
                      <m:e>
                        <m:r>
                          <a:rPr lang="es-CL" sz="2000" b="1" i="1">
                            <a:latin typeface="Cambria Math" panose="02040503050406030204" pitchFamily="18" charset="0"/>
                          </a:rPr>
                          <m:t>𝒘</m:t>
                        </m:r>
                      </m:e>
                      <m:sub>
                        <m:r>
                          <a:rPr lang="es-CL" sz="2000" i="1">
                            <a:latin typeface="Cambria Math" panose="02040503050406030204" pitchFamily="18" charset="0"/>
                          </a:rPr>
                          <m:t>1</m:t>
                        </m:r>
                      </m:sub>
                      <m:sup>
                        <m:r>
                          <a:rPr lang="es-CL" sz="2000" i="1">
                            <a:latin typeface="Cambria Math" panose="02040503050406030204" pitchFamily="18" charset="0"/>
                          </a:rPr>
                          <m:t>𝑇</m:t>
                        </m:r>
                      </m:sup>
                    </m:sSubSup>
                    <m:r>
                      <a:rPr lang="es-CL" sz="2000" i="1">
                        <a:latin typeface="Cambria Math" panose="02040503050406030204" pitchFamily="18" charset="0"/>
                        <a:ea typeface="Cambria Math" panose="02040503050406030204" pitchFamily="18" charset="0"/>
                      </a:rPr>
                      <m:t>∑</m:t>
                    </m:r>
                    <m:sSub>
                      <m:sSubPr>
                        <m:ctrlPr>
                          <a:rPr lang="es-CL" sz="2000" i="1">
                            <a:latin typeface="Cambria Math" panose="02040503050406030204" pitchFamily="18" charset="0"/>
                          </a:rPr>
                        </m:ctrlPr>
                      </m:sSubPr>
                      <m:e>
                        <m:r>
                          <a:rPr lang="es-CL" sz="2000" b="1" i="1">
                            <a:latin typeface="Cambria Math" panose="02040503050406030204" pitchFamily="18" charset="0"/>
                          </a:rPr>
                          <m:t>𝒘</m:t>
                        </m:r>
                      </m:e>
                      <m:sub>
                        <m:r>
                          <a:rPr lang="es-CL" sz="2000" i="1">
                            <a:latin typeface="Cambria Math" panose="02040503050406030204" pitchFamily="18" charset="0"/>
                          </a:rPr>
                          <m:t>1</m:t>
                        </m:r>
                      </m:sub>
                    </m:sSub>
                  </m:oMath>
                </a14:m>
                <a:r>
                  <a:rPr lang="es-CL" sz="2000" dirty="0" smtClean="0"/>
                  <a:t>=</a:t>
                </a:r>
                <a14:m>
                  <m:oMath xmlns:m="http://schemas.openxmlformats.org/officeDocument/2006/math">
                    <m:sSubSup>
                      <m:sSubSupPr>
                        <m:ctrlPr>
                          <a:rPr lang="es-CL" sz="2000" i="1">
                            <a:latin typeface="Cambria Math" panose="02040503050406030204" pitchFamily="18" charset="0"/>
                          </a:rPr>
                        </m:ctrlPr>
                      </m:sSubSupPr>
                      <m:e>
                        <m:r>
                          <a:rPr lang="es-CL" sz="2000" i="1" smtClean="0">
                            <a:latin typeface="Cambria Math" panose="02040503050406030204" pitchFamily="18" charset="0"/>
                            <a:ea typeface="Cambria Math" panose="02040503050406030204" pitchFamily="18" charset="0"/>
                          </a:rPr>
                          <m:t>𝜶</m:t>
                        </m:r>
                        <m:r>
                          <a:rPr lang="es-CL" sz="2000" b="1" i="1">
                            <a:latin typeface="Cambria Math" panose="02040503050406030204" pitchFamily="18" charset="0"/>
                          </a:rPr>
                          <m:t>𝒘</m:t>
                        </m:r>
                      </m:e>
                      <m:sub>
                        <m:r>
                          <a:rPr lang="es-CL" sz="2000" i="1">
                            <a:latin typeface="Cambria Math" panose="02040503050406030204" pitchFamily="18" charset="0"/>
                          </a:rPr>
                          <m:t>1</m:t>
                        </m:r>
                      </m:sub>
                      <m:sup>
                        <m:r>
                          <a:rPr lang="es-CL" sz="2000" i="1">
                            <a:latin typeface="Cambria Math" panose="02040503050406030204" pitchFamily="18" charset="0"/>
                          </a:rPr>
                          <m:t>𝑇</m:t>
                        </m:r>
                      </m:sup>
                    </m:sSubSup>
                    <m:sSub>
                      <m:sSubPr>
                        <m:ctrlPr>
                          <a:rPr lang="es-CL" sz="2000" i="1">
                            <a:latin typeface="Cambria Math" panose="02040503050406030204" pitchFamily="18" charset="0"/>
                          </a:rPr>
                        </m:ctrlPr>
                      </m:sSubPr>
                      <m:e>
                        <m:r>
                          <a:rPr lang="es-CL" sz="2000" b="1" i="1">
                            <a:latin typeface="Cambria Math" panose="02040503050406030204" pitchFamily="18" charset="0"/>
                          </a:rPr>
                          <m:t>𝒘</m:t>
                        </m:r>
                      </m:e>
                      <m:sub>
                        <m:r>
                          <a:rPr lang="es-CL" sz="2000" i="1">
                            <a:latin typeface="Cambria Math" panose="02040503050406030204" pitchFamily="18" charset="0"/>
                          </a:rPr>
                          <m:t>1</m:t>
                        </m:r>
                      </m:sub>
                    </m:sSub>
                  </m:oMath>
                </a14:m>
                <a:r>
                  <a:rPr lang="es-CL" sz="2000" dirty="0" smtClean="0"/>
                  <a:t>=</a:t>
                </a:r>
                <a14:m>
                  <m:oMath xmlns:m="http://schemas.openxmlformats.org/officeDocument/2006/math">
                    <m:r>
                      <a:rPr lang="es-CL" sz="2000" i="1">
                        <a:latin typeface="Cambria Math" panose="02040503050406030204" pitchFamily="18" charset="0"/>
                        <a:ea typeface="Cambria Math" panose="02040503050406030204" pitchFamily="18" charset="0"/>
                      </a:rPr>
                      <m:t>𝜶</m:t>
                    </m:r>
                  </m:oMath>
                </a14:m>
                <a:endParaRPr lang="es-CL" sz="2000" dirty="0" smtClean="0"/>
              </a:p>
              <a:p>
                <a:pPr marL="0" indent="0" algn="just">
                  <a:spcAft>
                    <a:spcPts val="1000"/>
                  </a:spcAft>
                  <a:buNone/>
                </a:pPr>
                <a:r>
                  <a:rPr lang="es-CL" sz="2000" dirty="0" smtClean="0"/>
                  <a:t>Se selecciona el vector propio con el mayor valor propio asociado.</a:t>
                </a:r>
                <a:endParaRPr lang="es-CL" sz="2000"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628649" y="1671998"/>
                <a:ext cx="7499351" cy="3806296"/>
              </a:xfrm>
              <a:blipFill>
                <a:blip r:embed="rId2"/>
                <a:stretch>
                  <a:fillRect l="-813" t="-1600" r="-894"/>
                </a:stretch>
              </a:blipFill>
            </p:spPr>
            <p:txBody>
              <a:bodyPr/>
              <a:lstStyle/>
              <a:p>
                <a:r>
                  <a:rPr lang="en-US">
                    <a:noFill/>
                  </a:rPr>
                  <a:t> </a:t>
                </a:r>
              </a:p>
            </p:txBody>
          </p:sp>
        </mc:Fallback>
      </mc:AlternateContent>
      <p:sp>
        <p:nvSpPr>
          <p:cNvPr id="4" name="3 Marcador de número de diapositiva"/>
          <p:cNvSpPr>
            <a:spLocks noGrp="1"/>
          </p:cNvSpPr>
          <p:nvPr>
            <p:ph type="sldNum" sz="quarter" idx="4294967295"/>
          </p:nvPr>
        </p:nvSpPr>
        <p:spPr/>
        <p:txBody>
          <a:bodyPr/>
          <a:lstStyle/>
          <a:p>
            <a:fld id="{ED3C9F24-97CD-894E-963C-61E4D5D33747}" type="slidenum">
              <a:rPr lang="es-ES_tradnl" smtClean="0"/>
              <a:t>77</a:t>
            </a:fld>
            <a:endParaRPr lang="es-ES_tradnl"/>
          </a:p>
        </p:txBody>
      </p:sp>
    </p:spTree>
    <p:extLst>
      <p:ext uri="{BB962C8B-B14F-4D97-AF65-F5344CB8AC3E}">
        <p14:creationId xmlns:p14="http://schemas.microsoft.com/office/powerpoint/2010/main" val="401807088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ecomposition Module (API Reference) — Scikit-plot document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0283" y="3009387"/>
            <a:ext cx="4223433" cy="3167576"/>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normAutofit fontScale="90000"/>
          </a:bodyPr>
          <a:lstStyle/>
          <a:p>
            <a:r>
              <a:rPr lang="es-CL" sz="4000" dirty="0" smtClean="0"/>
              <a:t>Análisis </a:t>
            </a:r>
            <a:r>
              <a:rPr lang="es-CL" sz="4000" dirty="0"/>
              <a:t>de Componentes Principales (PCA)</a:t>
            </a:r>
          </a:p>
        </p:txBody>
      </p:sp>
      <p:sp>
        <p:nvSpPr>
          <p:cNvPr id="4" name="3 Marcador de número de diapositiva"/>
          <p:cNvSpPr>
            <a:spLocks noGrp="1"/>
          </p:cNvSpPr>
          <p:nvPr>
            <p:ph type="sldNum" sz="quarter" idx="4294967295"/>
          </p:nvPr>
        </p:nvSpPr>
        <p:spPr/>
        <p:txBody>
          <a:bodyPr/>
          <a:lstStyle/>
          <a:p>
            <a:fld id="{ED3C9F24-97CD-894E-963C-61E4D5D33747}" type="slidenum">
              <a:rPr lang="es-ES_tradnl" smtClean="0"/>
              <a:t>78</a:t>
            </a:fld>
            <a:endParaRPr lang="es-ES_tradnl"/>
          </a:p>
        </p:txBody>
      </p:sp>
      <mc:AlternateContent xmlns:mc="http://schemas.openxmlformats.org/markup-compatibility/2006" xmlns:a14="http://schemas.microsoft.com/office/drawing/2010/main">
        <mc:Choice Requires="a14">
          <p:sp>
            <p:nvSpPr>
              <p:cNvPr id="6" name="5 Marcador de contenido"/>
              <p:cNvSpPr>
                <a:spLocks noGrp="1"/>
              </p:cNvSpPr>
              <p:nvPr>
                <p:ph idx="1"/>
              </p:nvPr>
            </p:nvSpPr>
            <p:spPr/>
            <p:txBody>
              <a:bodyPr>
                <a:normAutofit/>
              </a:bodyPr>
              <a:lstStyle/>
              <a:p>
                <a:pPr marL="0" indent="0" algn="just">
                  <a:buNone/>
                </a:pPr>
                <a:r>
                  <a:rPr lang="es-CL" sz="2200" dirty="0" smtClean="0"/>
                  <a:t>De forma similar se puede demostrar que los siguientes vectores </a:t>
                </a:r>
                <a14:m>
                  <m:oMath xmlns:m="http://schemas.openxmlformats.org/officeDocument/2006/math">
                    <m:sSub>
                      <m:sSubPr>
                        <m:ctrlPr>
                          <a:rPr lang="es-CL" sz="2200" i="1">
                            <a:latin typeface="Cambria Math" panose="02040503050406030204" pitchFamily="18" charset="0"/>
                          </a:rPr>
                        </m:ctrlPr>
                      </m:sSubPr>
                      <m:e>
                        <m:r>
                          <a:rPr lang="es-CL" sz="2200" b="1" i="1">
                            <a:latin typeface="Cambria Math" panose="02040503050406030204" pitchFamily="18" charset="0"/>
                          </a:rPr>
                          <m:t>𝒘</m:t>
                        </m:r>
                      </m:e>
                      <m:sub>
                        <m:r>
                          <a:rPr lang="es-CL" sz="2200" b="0" i="1" smtClean="0">
                            <a:latin typeface="Cambria Math" panose="02040503050406030204" pitchFamily="18" charset="0"/>
                          </a:rPr>
                          <m:t>2</m:t>
                        </m:r>
                      </m:sub>
                    </m:sSub>
                  </m:oMath>
                </a14:m>
                <a:r>
                  <a:rPr lang="es-CL" sz="2200" dirty="0" smtClean="0"/>
                  <a:t>, </a:t>
                </a:r>
                <a14:m>
                  <m:oMath xmlns:m="http://schemas.openxmlformats.org/officeDocument/2006/math">
                    <m:sSub>
                      <m:sSubPr>
                        <m:ctrlPr>
                          <a:rPr lang="es-CL" sz="2200" i="1">
                            <a:latin typeface="Cambria Math" panose="02040503050406030204" pitchFamily="18" charset="0"/>
                          </a:rPr>
                        </m:ctrlPr>
                      </m:sSubPr>
                      <m:e>
                        <m:r>
                          <a:rPr lang="es-CL" sz="2200" b="1" i="1">
                            <a:latin typeface="Cambria Math" panose="02040503050406030204" pitchFamily="18" charset="0"/>
                          </a:rPr>
                          <m:t>𝒘</m:t>
                        </m:r>
                      </m:e>
                      <m:sub>
                        <m:r>
                          <a:rPr lang="es-CL" sz="2200" b="0" i="1" smtClean="0">
                            <a:latin typeface="Cambria Math" panose="02040503050406030204" pitchFamily="18" charset="0"/>
                          </a:rPr>
                          <m:t>3</m:t>
                        </m:r>
                      </m:sub>
                    </m:sSub>
                  </m:oMath>
                </a14:m>
                <a:r>
                  <a:rPr lang="es-CL" sz="2200" dirty="0" smtClean="0"/>
                  <a:t>, … corresponden a los vectores propios de la matriz </a:t>
                </a:r>
                <a14:m>
                  <m:oMath xmlns:m="http://schemas.openxmlformats.org/officeDocument/2006/math">
                    <m:r>
                      <a:rPr lang="es-CL" sz="2200" i="1">
                        <a:latin typeface="Cambria Math" panose="02040503050406030204" pitchFamily="18" charset="0"/>
                        <a:ea typeface="Cambria Math" panose="02040503050406030204" pitchFamily="18" charset="0"/>
                      </a:rPr>
                      <m:t>∑</m:t>
                    </m:r>
                  </m:oMath>
                </a14:m>
                <a:r>
                  <a:rPr lang="es-CL" sz="2200" dirty="0" smtClean="0"/>
                  <a:t>, ordenando los valores propios de mayor a menor.  Los </a:t>
                </a:r>
                <a:r>
                  <a:rPr lang="es-CL" sz="2200" i="1" dirty="0" smtClean="0"/>
                  <a:t>k</a:t>
                </a:r>
                <a:r>
                  <a:rPr lang="es-CL" sz="2200" dirty="0" smtClean="0"/>
                  <a:t> valores propios mayores a cero corresponden a la dimensión del nuevo espacio.</a:t>
                </a:r>
              </a:p>
              <a:p>
                <a:pPr marL="0" indent="0" algn="just">
                  <a:buNone/>
                </a:pPr>
                <a:endParaRPr lang="es-CL" dirty="0" smtClean="0"/>
              </a:p>
              <a:p>
                <a:pPr algn="just"/>
                <a:endParaRPr lang="es-CL" dirty="0"/>
              </a:p>
            </p:txBody>
          </p:sp>
        </mc:Choice>
        <mc:Fallback xmlns="">
          <p:sp>
            <p:nvSpPr>
              <p:cNvPr id="6" name="5 Marcador de contenido"/>
              <p:cNvSpPr>
                <a:spLocks noGrp="1" noRot="1" noChangeAspect="1" noMove="1" noResize="1" noEditPoints="1" noAdjustHandles="1" noChangeArrowheads="1" noChangeShapeType="1" noTextEdit="1"/>
              </p:cNvSpPr>
              <p:nvPr>
                <p:ph idx="1"/>
              </p:nvPr>
            </p:nvSpPr>
            <p:spPr>
              <a:blipFill>
                <a:blip r:embed="rId3"/>
                <a:stretch>
                  <a:fillRect l="-1005" t="-1821" r="-1005"/>
                </a:stretch>
              </a:blipFill>
            </p:spPr>
            <p:txBody>
              <a:bodyPr/>
              <a:lstStyle/>
              <a:p>
                <a:r>
                  <a:rPr lang="en-US">
                    <a:noFill/>
                  </a:rPr>
                  <a:t> </a:t>
                </a:r>
              </a:p>
            </p:txBody>
          </p:sp>
        </mc:Fallback>
      </mc:AlternateContent>
    </p:spTree>
    <p:extLst>
      <p:ext uri="{BB962C8B-B14F-4D97-AF65-F5344CB8AC3E}">
        <p14:creationId xmlns:p14="http://schemas.microsoft.com/office/powerpoint/2010/main" val="12494844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CL" sz="4000" dirty="0"/>
              <a:t>Análisis de Componentes Principales (PCA)</a:t>
            </a:r>
            <a:endParaRPr lang="en-US" sz="4000"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628650" y="1737360"/>
                <a:ext cx="7886700" cy="4402183"/>
              </a:xfrm>
            </p:spPr>
            <p:txBody>
              <a:bodyPr>
                <a:normAutofit/>
              </a:bodyPr>
              <a:lstStyle/>
              <a:p>
                <a:pPr algn="just"/>
                <a:r>
                  <a:rPr lang="es-CL" dirty="0" smtClean="0"/>
                  <a:t>Calcular </a:t>
                </a:r>
                <a:r>
                  <a:rPr lang="es-CL" dirty="0"/>
                  <a:t>la matriz de covarianza, </a:t>
                </a:r>
                <a14:m>
                  <m:oMath xmlns:m="http://schemas.openxmlformats.org/officeDocument/2006/math">
                    <m:r>
                      <a:rPr lang="es-CL" i="1">
                        <a:latin typeface="Cambria Math" panose="02040503050406030204" pitchFamily="18" charset="0"/>
                        <a:ea typeface="Cambria Math" panose="02040503050406030204" pitchFamily="18" charset="0"/>
                      </a:rPr>
                      <m:t>∑</m:t>
                    </m:r>
                  </m:oMath>
                </a14:m>
                <a:r>
                  <a:rPr lang="es-CL" dirty="0"/>
                  <a:t>.</a:t>
                </a:r>
              </a:p>
              <a:p>
                <a:pPr algn="just"/>
                <a:r>
                  <a:rPr lang="es-CL" dirty="0"/>
                  <a:t>Calcular los vectores y valores de </a:t>
                </a:r>
                <a14:m>
                  <m:oMath xmlns:m="http://schemas.openxmlformats.org/officeDocument/2006/math">
                    <m:r>
                      <a:rPr lang="es-CL" i="1">
                        <a:latin typeface="Cambria Math" panose="02040503050406030204" pitchFamily="18" charset="0"/>
                        <a:ea typeface="Cambria Math" panose="02040503050406030204" pitchFamily="18" charset="0"/>
                      </a:rPr>
                      <m:t>∑</m:t>
                    </m:r>
                  </m:oMath>
                </a14:m>
                <a:r>
                  <a:rPr lang="es-CL" dirty="0"/>
                  <a:t> y ordenarlos de mayor a menor.</a:t>
                </a:r>
              </a:p>
              <a:p>
                <a:pPr algn="just"/>
                <a:r>
                  <a:rPr lang="es-CL" dirty="0"/>
                  <a:t>Seleccionar los </a:t>
                </a:r>
                <a:r>
                  <a:rPr lang="es-CL" i="1" dirty="0"/>
                  <a:t>p</a:t>
                </a:r>
                <a:r>
                  <a:rPr lang="es-CL" dirty="0"/>
                  <a:t> mayores y construir la matriz de proyección </a:t>
                </a:r>
                <a14:m>
                  <m:oMath xmlns:m="http://schemas.openxmlformats.org/officeDocument/2006/math">
                    <m:r>
                      <a:rPr lang="es-CL" b="1" i="1">
                        <a:latin typeface="Cambria Math" panose="02040503050406030204" pitchFamily="18" charset="0"/>
                      </a:rPr>
                      <m:t>𝒘</m:t>
                    </m:r>
                  </m:oMath>
                </a14:m>
                <a:r>
                  <a:rPr lang="es-CL" dirty="0"/>
                  <a:t> con los vectores seleccionados.</a:t>
                </a:r>
              </a:p>
              <a:p>
                <a:pPr algn="just">
                  <a:spcAft>
                    <a:spcPts val="1200"/>
                  </a:spcAft>
                </a:pPr>
                <a:r>
                  <a:rPr lang="es-CL" dirty="0"/>
                  <a:t>Determinar las nuevas variables como:</a:t>
                </a:r>
              </a:p>
              <a:p>
                <a:pPr marL="0" indent="0" algn="just">
                  <a:buNone/>
                </a:pPr>
                <a14:m>
                  <m:oMathPara xmlns:m="http://schemas.openxmlformats.org/officeDocument/2006/math">
                    <m:oMathParaPr>
                      <m:jc m:val="centerGroup"/>
                    </m:oMathParaPr>
                    <m:oMath xmlns:m="http://schemas.openxmlformats.org/officeDocument/2006/math">
                      <m:r>
                        <a:rPr lang="es-CL" i="1">
                          <a:latin typeface="Cambria Math" panose="02040503050406030204" pitchFamily="18" charset="0"/>
                        </a:rPr>
                        <m:t>𝑧</m:t>
                      </m:r>
                      <m:r>
                        <a:rPr lang="es-CL" i="1">
                          <a:latin typeface="Cambria Math" panose="02040503050406030204" pitchFamily="18" charset="0"/>
                        </a:rPr>
                        <m:t>=</m:t>
                      </m:r>
                      <m:sSup>
                        <m:sSupPr>
                          <m:ctrlPr>
                            <a:rPr lang="es-CL" i="1">
                              <a:latin typeface="Cambria Math" panose="02040503050406030204" pitchFamily="18" charset="0"/>
                            </a:rPr>
                          </m:ctrlPr>
                        </m:sSupPr>
                        <m:e>
                          <m:r>
                            <a:rPr lang="es-CL" b="1" i="1">
                              <a:latin typeface="Cambria Math" panose="02040503050406030204" pitchFamily="18" charset="0"/>
                            </a:rPr>
                            <m:t>𝒘</m:t>
                          </m:r>
                        </m:e>
                        <m:sup>
                          <m:r>
                            <a:rPr lang="es-CL" i="1">
                              <a:latin typeface="Cambria Math" panose="02040503050406030204" pitchFamily="18" charset="0"/>
                            </a:rPr>
                            <m:t>𝑇</m:t>
                          </m:r>
                        </m:sup>
                      </m:sSup>
                      <m:r>
                        <a:rPr lang="es-CL" b="1" i="1" smtClean="0">
                          <a:latin typeface="Cambria Math" panose="02040503050406030204" pitchFamily="18" charset="0"/>
                        </a:rPr>
                        <m:t>(</m:t>
                      </m:r>
                      <m:r>
                        <a:rPr lang="es-CL" b="1" i="1">
                          <a:latin typeface="Cambria Math" panose="02040503050406030204" pitchFamily="18" charset="0"/>
                        </a:rPr>
                        <m:t>𝒙</m:t>
                      </m:r>
                      <m:r>
                        <a:rPr lang="es-CL" b="1" i="1" smtClean="0">
                          <a:latin typeface="Cambria Math" panose="02040503050406030204" pitchFamily="18" charset="0"/>
                        </a:rPr>
                        <m:t>−</m:t>
                      </m:r>
                      <m:r>
                        <a:rPr lang="es-CL" b="1" i="1" smtClean="0">
                          <a:latin typeface="Cambria Math" panose="02040503050406030204" pitchFamily="18" charset="0"/>
                          <a:ea typeface="Cambria Math" panose="02040503050406030204" pitchFamily="18" charset="0"/>
                        </a:rPr>
                        <m:t>𝝁</m:t>
                      </m:r>
                      <m:r>
                        <a:rPr lang="es-CL" b="1" i="1" smtClean="0">
                          <a:latin typeface="Cambria Math" panose="02040503050406030204" pitchFamily="18" charset="0"/>
                          <a:ea typeface="Cambria Math" panose="02040503050406030204" pitchFamily="18" charset="0"/>
                        </a:rPr>
                        <m:t>)</m:t>
                      </m:r>
                    </m:oMath>
                  </m:oMathPara>
                </a14:m>
                <a:endParaRPr lang="es-CL" dirty="0" smtClean="0"/>
              </a:p>
              <a:p>
                <a:pPr marL="0" indent="0" algn="just">
                  <a:buNone/>
                </a:pPr>
                <a:r>
                  <a:rPr lang="es-CL" dirty="0" smtClean="0"/>
                  <a:t>Notar que se debe sustraer la media antes de proyectar, se recomienda normalizar </a:t>
                </a:r>
                <a14:m>
                  <m:oMath xmlns:m="http://schemas.openxmlformats.org/officeDocument/2006/math">
                    <m:r>
                      <a:rPr lang="es-CL" b="1" i="1">
                        <a:latin typeface="Cambria Math" panose="02040503050406030204" pitchFamily="18" charset="0"/>
                      </a:rPr>
                      <m:t>𝒙</m:t>
                    </m:r>
                  </m:oMath>
                </a14:m>
                <a:r>
                  <a:rPr lang="es-CL" dirty="0" smtClean="0"/>
                  <a:t> antes de aplicar PCA. </a:t>
                </a:r>
                <a:endParaRPr lang="en-US"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628650" y="1737360"/>
                <a:ext cx="7886700" cy="4402183"/>
              </a:xfrm>
              <a:blipFill>
                <a:blip r:embed="rId2"/>
                <a:stretch>
                  <a:fillRect l="-1159" t="-1939" r="-1236"/>
                </a:stretch>
              </a:blipFill>
            </p:spPr>
            <p:txBody>
              <a:bodyPr/>
              <a:lstStyle/>
              <a:p>
                <a:r>
                  <a:rPr lang="en-US">
                    <a:noFill/>
                  </a:rPr>
                  <a:t> </a:t>
                </a:r>
              </a:p>
            </p:txBody>
          </p:sp>
        </mc:Fallback>
      </mc:AlternateContent>
    </p:spTree>
    <p:extLst>
      <p:ext uri="{BB962C8B-B14F-4D97-AF65-F5344CB8AC3E}">
        <p14:creationId xmlns:p14="http://schemas.microsoft.com/office/powerpoint/2010/main" val="26420451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28650" y="389995"/>
            <a:ext cx="7886700" cy="1325563"/>
          </a:xfrm>
        </p:spPr>
        <p:txBody>
          <a:bodyPr/>
          <a:lstStyle/>
          <a:p>
            <a:r>
              <a:rPr lang="es-CL" sz="3200" dirty="0"/>
              <a:t>Componentes críticos</a:t>
            </a:r>
            <a:endParaRPr lang="es-CL" dirty="0"/>
          </a:p>
        </p:txBody>
      </p:sp>
      <p:sp>
        <p:nvSpPr>
          <p:cNvPr id="3" name="2 Marcador de contenido"/>
          <p:cNvSpPr>
            <a:spLocks noGrp="1"/>
          </p:cNvSpPr>
          <p:nvPr>
            <p:ph idx="1"/>
          </p:nvPr>
        </p:nvSpPr>
        <p:spPr/>
        <p:txBody>
          <a:bodyPr>
            <a:normAutofit/>
          </a:bodyPr>
          <a:lstStyle/>
          <a:p>
            <a:pPr marL="0" indent="0" algn="just">
              <a:buNone/>
            </a:pPr>
            <a:r>
              <a:rPr lang="es-CL" sz="2400" dirty="0"/>
              <a:t>Un componente crítico se define como un componente cuya falla lleva a una detención del sistema completo y cuya frecuencia de fallas es alta. </a:t>
            </a:r>
          </a:p>
          <a:p>
            <a:pPr marL="0" indent="0" algn="just">
              <a:buNone/>
            </a:pPr>
            <a:endParaRPr lang="es-CL" sz="2400" dirty="0"/>
          </a:p>
        </p:txBody>
      </p:sp>
      <p:sp>
        <p:nvSpPr>
          <p:cNvPr id="4" name="3 Marcador de número de diapositiva"/>
          <p:cNvSpPr>
            <a:spLocks noGrp="1"/>
          </p:cNvSpPr>
          <p:nvPr>
            <p:ph type="sldNum" sz="quarter" idx="12"/>
          </p:nvPr>
        </p:nvSpPr>
        <p:spPr/>
        <p:txBody>
          <a:bodyPr/>
          <a:lstStyle/>
          <a:p>
            <a:fld id="{ED3C9F24-97CD-894E-963C-61E4D5D33747}" type="slidenum">
              <a:rPr lang="es-ES_tradnl" smtClean="0"/>
              <a:t>8</a:t>
            </a:fld>
            <a:endParaRPr lang="es-ES_tradnl"/>
          </a:p>
        </p:txBody>
      </p:sp>
      <p:pic>
        <p:nvPicPr>
          <p:cNvPr id="11" name="Picture 2" descr="Resultado de imagen para mantencion molino sa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5824"/>
          <a:stretch/>
        </p:blipFill>
        <p:spPr bwMode="auto">
          <a:xfrm>
            <a:off x="790572" y="3769858"/>
            <a:ext cx="1946903" cy="1083734"/>
          </a:xfrm>
          <a:prstGeom prst="rect">
            <a:avLst/>
          </a:prstGeom>
          <a:noFill/>
          <a:extLst>
            <a:ext uri="{909E8E84-426E-40DD-AFC4-6F175D3DCCD1}">
              <a14:hiddenFill xmlns:a14="http://schemas.microsoft.com/office/drawing/2010/main">
                <a:solidFill>
                  <a:srgbClr val="FFFFFF"/>
                </a:solidFill>
              </a14:hiddenFill>
            </a:ext>
          </a:extLst>
        </p:spPr>
      </p:pic>
      <p:sp>
        <p:nvSpPr>
          <p:cNvPr id="12" name="5 CuadroTexto"/>
          <p:cNvSpPr txBox="1"/>
          <p:nvPr/>
        </p:nvSpPr>
        <p:spPr>
          <a:xfrm>
            <a:off x="1306333" y="4963659"/>
            <a:ext cx="915379" cy="369332"/>
          </a:xfrm>
          <a:prstGeom prst="rect">
            <a:avLst/>
          </a:prstGeom>
          <a:noFill/>
        </p:spPr>
        <p:txBody>
          <a:bodyPr wrap="none" rtlCol="0">
            <a:spAutoFit/>
          </a:bodyPr>
          <a:lstStyle/>
          <a:p>
            <a:r>
              <a:rPr lang="es-CL" dirty="0"/>
              <a:t>Sistema</a:t>
            </a:r>
          </a:p>
        </p:txBody>
      </p:sp>
      <p:sp>
        <p:nvSpPr>
          <p:cNvPr id="13" name="4 Flecha derecha"/>
          <p:cNvSpPr/>
          <p:nvPr/>
        </p:nvSpPr>
        <p:spPr>
          <a:xfrm>
            <a:off x="2870199" y="4167791"/>
            <a:ext cx="338667" cy="262467"/>
          </a:xfrm>
          <a:prstGeom prst="rightArrow">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L"/>
          </a:p>
        </p:txBody>
      </p:sp>
      <p:sp>
        <p:nvSpPr>
          <p:cNvPr id="14" name="6 CuadroTexto"/>
          <p:cNvSpPr txBox="1"/>
          <p:nvPr/>
        </p:nvSpPr>
        <p:spPr>
          <a:xfrm>
            <a:off x="3301999" y="2943280"/>
            <a:ext cx="2827866" cy="3139321"/>
          </a:xfrm>
          <a:prstGeom prst="rect">
            <a:avLst/>
          </a:prstGeom>
          <a:noFill/>
        </p:spPr>
        <p:txBody>
          <a:bodyPr wrap="square" rtlCol="0">
            <a:spAutoFit/>
          </a:bodyPr>
          <a:lstStyle/>
          <a:p>
            <a:pPr marL="342900" indent="-342900">
              <a:buAutoNum type="arabicPeriod"/>
            </a:pPr>
            <a:r>
              <a:rPr lang="es-CL" dirty="0"/>
              <a:t>División en subsistemas</a:t>
            </a:r>
          </a:p>
          <a:p>
            <a:pPr marL="342900" indent="-342900">
              <a:buAutoNum type="arabicPeriod"/>
            </a:pPr>
            <a:r>
              <a:rPr lang="es-CL" dirty="0"/>
              <a:t>Descripción técnica (componentes, relaciones funcionales, etc.)</a:t>
            </a:r>
          </a:p>
          <a:p>
            <a:pPr marL="342900" indent="-342900">
              <a:buAutoNum type="arabicPeriod"/>
            </a:pPr>
            <a:r>
              <a:rPr lang="es-CL" dirty="0"/>
              <a:t>Análisis de fallas:</a:t>
            </a:r>
          </a:p>
          <a:p>
            <a:pPr marL="800100" lvl="1" indent="-342900">
              <a:buFont typeface="Arial" panose="020B0604020202020204" pitchFamily="34" charset="0"/>
              <a:buChar char="•"/>
            </a:pPr>
            <a:r>
              <a:rPr lang="es-CL" dirty="0"/>
              <a:t>Pareto</a:t>
            </a:r>
          </a:p>
          <a:p>
            <a:pPr marL="800100" lvl="1" indent="-342900">
              <a:buFont typeface="Arial" panose="020B0604020202020204" pitchFamily="34" charset="0"/>
              <a:buChar char="•"/>
            </a:pPr>
            <a:r>
              <a:rPr lang="es-CL" dirty="0"/>
              <a:t>Árboles de falla</a:t>
            </a:r>
          </a:p>
          <a:p>
            <a:pPr marL="800100" lvl="1" indent="-342900">
              <a:buFont typeface="Arial" panose="020B0604020202020204" pitchFamily="34" charset="0"/>
              <a:buChar char="•"/>
            </a:pPr>
            <a:r>
              <a:rPr lang="es-CL" dirty="0"/>
              <a:t>FMECA</a:t>
            </a:r>
          </a:p>
          <a:p>
            <a:pPr marL="800100" lvl="1" indent="-342900">
              <a:buFont typeface="Arial" panose="020B0604020202020204" pitchFamily="34" charset="0"/>
              <a:buChar char="•"/>
            </a:pPr>
            <a:r>
              <a:rPr lang="es-CL" dirty="0"/>
              <a:t>HAZOP</a:t>
            </a:r>
          </a:p>
          <a:p>
            <a:pPr marL="800100" lvl="1" indent="-342900">
              <a:buFont typeface="Arial" panose="020B0604020202020204" pitchFamily="34" charset="0"/>
              <a:buChar char="•"/>
            </a:pPr>
            <a:r>
              <a:rPr lang="es-CL" dirty="0"/>
              <a:t>…</a:t>
            </a:r>
          </a:p>
        </p:txBody>
      </p:sp>
      <p:sp>
        <p:nvSpPr>
          <p:cNvPr id="15" name="8 Flecha derecha"/>
          <p:cNvSpPr/>
          <p:nvPr/>
        </p:nvSpPr>
        <p:spPr>
          <a:xfrm>
            <a:off x="6043082" y="4167790"/>
            <a:ext cx="338667" cy="262467"/>
          </a:xfrm>
          <a:prstGeom prst="rightArrow">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L"/>
          </a:p>
        </p:txBody>
      </p:sp>
      <p:sp>
        <p:nvSpPr>
          <p:cNvPr id="16" name="7 Paralelogramo"/>
          <p:cNvSpPr/>
          <p:nvPr/>
        </p:nvSpPr>
        <p:spPr>
          <a:xfrm>
            <a:off x="6381749" y="3837587"/>
            <a:ext cx="2133601" cy="905934"/>
          </a:xfrm>
          <a:prstGeom prst="parallelogram">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L" dirty="0">
                <a:solidFill>
                  <a:schemeClr val="bg1"/>
                </a:solidFill>
              </a:rPr>
              <a:t>Componentes críticos</a:t>
            </a:r>
          </a:p>
        </p:txBody>
      </p:sp>
    </p:spTree>
    <p:extLst>
      <p:ext uri="{BB962C8B-B14F-4D97-AF65-F5344CB8AC3E}">
        <p14:creationId xmlns:p14="http://schemas.microsoft.com/office/powerpoint/2010/main" val="240657397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CL" sz="4000" dirty="0"/>
              <a:t>Análisis de Componentes Principales (PCA)</a:t>
            </a:r>
            <a:endParaRPr lang="en-US" sz="4000" dirty="0"/>
          </a:p>
        </p:txBody>
      </p:sp>
      <p:pic>
        <p:nvPicPr>
          <p:cNvPr id="4098" name="Picture 2" descr="Imagen relacionad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64184" y="1571625"/>
            <a:ext cx="5815631"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709755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733F270D-7B7D-4D23-A0BA-39A7A784BCD6}"/>
              </a:ext>
            </a:extLst>
          </p:cNvPr>
          <p:cNvSpPr>
            <a:spLocks noGrp="1"/>
          </p:cNvSpPr>
          <p:nvPr>
            <p:ph type="title"/>
          </p:nvPr>
        </p:nvSpPr>
        <p:spPr/>
        <p:txBody>
          <a:bodyPr/>
          <a:lstStyle/>
          <a:p>
            <a:r>
              <a:rPr lang="es-ES" dirty="0" err="1"/>
              <a:t>Kernel</a:t>
            </a:r>
            <a:r>
              <a:rPr lang="es-ES" dirty="0"/>
              <a:t> PCA</a:t>
            </a:r>
            <a:endParaRPr lang="es-CL" dirty="0"/>
          </a:p>
        </p:txBody>
      </p:sp>
      <p:sp>
        <p:nvSpPr>
          <p:cNvPr id="7" name="Marcador de contenido 6">
            <a:extLst>
              <a:ext uri="{FF2B5EF4-FFF2-40B4-BE49-F238E27FC236}">
                <a16:creationId xmlns:a16="http://schemas.microsoft.com/office/drawing/2014/main" id="{D52F1262-118D-4883-857D-F4F2708C3990}"/>
              </a:ext>
            </a:extLst>
          </p:cNvPr>
          <p:cNvSpPr>
            <a:spLocks noGrp="1"/>
          </p:cNvSpPr>
          <p:nvPr>
            <p:ph idx="1"/>
          </p:nvPr>
        </p:nvSpPr>
        <p:spPr>
          <a:xfrm>
            <a:off x="628650" y="1562100"/>
            <a:ext cx="7886700" cy="4614863"/>
          </a:xfrm>
        </p:spPr>
        <p:txBody>
          <a:bodyPr/>
          <a:lstStyle/>
          <a:p>
            <a:pPr marL="0" indent="0" algn="just">
              <a:buNone/>
            </a:pPr>
            <a:r>
              <a:rPr lang="es-ES" dirty="0"/>
              <a:t>PCA es una técnica de reducción de dimensionalidad lineal que facilita la compresión de datos de alta dimensión. Sin embargo, esta técnica no puede manejar datos con relaciones no lineales</a:t>
            </a:r>
            <a:r>
              <a:rPr lang="es-ES" dirty="0" smtClean="0"/>
              <a:t>.</a:t>
            </a:r>
            <a:endParaRPr lang="es-ES" dirty="0"/>
          </a:p>
        </p:txBody>
      </p:sp>
      <p:sp>
        <p:nvSpPr>
          <p:cNvPr id="5" name="Marcador de número de diapositiva 4">
            <a:extLst>
              <a:ext uri="{FF2B5EF4-FFF2-40B4-BE49-F238E27FC236}">
                <a16:creationId xmlns:a16="http://schemas.microsoft.com/office/drawing/2014/main" id="{FF478CD2-A3DE-4059-BD42-42C4F33941FE}"/>
              </a:ext>
            </a:extLst>
          </p:cNvPr>
          <p:cNvSpPr>
            <a:spLocks noGrp="1"/>
          </p:cNvSpPr>
          <p:nvPr>
            <p:ph type="sldNum" sz="quarter" idx="4294967295"/>
          </p:nvPr>
        </p:nvSpPr>
        <p:spPr/>
        <p:txBody>
          <a:bodyPr/>
          <a:lstStyle/>
          <a:p>
            <a:fld id="{ED3C9F24-97CD-894E-963C-61E4D5D33747}" type="slidenum">
              <a:rPr lang="es-ES_tradnl" smtClean="0"/>
              <a:t>81</a:t>
            </a:fld>
            <a:endParaRPr lang="es-ES_tradnl"/>
          </a:p>
        </p:txBody>
      </p:sp>
      <p:pic>
        <p:nvPicPr>
          <p:cNvPr id="17" name="Picture 2" descr="../../_images/sphx_glr_plot_kernel_pca_001.png">
            <a:extLst>
              <a:ext uri="{FF2B5EF4-FFF2-40B4-BE49-F238E27FC236}">
                <a16:creationId xmlns:a16="http://schemas.microsoft.com/office/drawing/2014/main" id="{341A5BA7-E579-4489-ACC4-0AD1132E8A4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0000"/>
          <a:stretch/>
        </p:blipFill>
        <p:spPr bwMode="auto">
          <a:xfrm>
            <a:off x="1264375" y="3034752"/>
            <a:ext cx="7025409" cy="2634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863494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733F270D-7B7D-4D23-A0BA-39A7A784BCD6}"/>
              </a:ext>
            </a:extLst>
          </p:cNvPr>
          <p:cNvSpPr>
            <a:spLocks noGrp="1"/>
          </p:cNvSpPr>
          <p:nvPr>
            <p:ph type="title"/>
          </p:nvPr>
        </p:nvSpPr>
        <p:spPr/>
        <p:txBody>
          <a:bodyPr/>
          <a:lstStyle/>
          <a:p>
            <a:r>
              <a:rPr lang="es-ES" dirty="0" err="1"/>
              <a:t>Kernel</a:t>
            </a:r>
            <a:r>
              <a:rPr lang="es-ES" dirty="0"/>
              <a:t> PCA</a:t>
            </a:r>
            <a:endParaRPr lang="es-CL" dirty="0"/>
          </a:p>
        </p:txBody>
      </p:sp>
      <p:sp>
        <p:nvSpPr>
          <p:cNvPr id="7" name="Marcador de contenido 6">
            <a:extLst>
              <a:ext uri="{FF2B5EF4-FFF2-40B4-BE49-F238E27FC236}">
                <a16:creationId xmlns:a16="http://schemas.microsoft.com/office/drawing/2014/main" id="{D52F1262-118D-4883-857D-F4F2708C3990}"/>
              </a:ext>
            </a:extLst>
          </p:cNvPr>
          <p:cNvSpPr>
            <a:spLocks noGrp="1"/>
          </p:cNvSpPr>
          <p:nvPr>
            <p:ph idx="1"/>
          </p:nvPr>
        </p:nvSpPr>
        <p:spPr>
          <a:xfrm>
            <a:off x="628650" y="1365219"/>
            <a:ext cx="7886700" cy="4614863"/>
          </a:xfrm>
        </p:spPr>
        <p:txBody>
          <a:bodyPr/>
          <a:lstStyle/>
          <a:p>
            <a:pPr marL="0" indent="0" algn="just">
              <a:buNone/>
            </a:pPr>
            <a:r>
              <a:rPr lang="es-CL" dirty="0" smtClean="0"/>
              <a:t>Se busca proyectar los datos en un nuevo espacio de mayor dimensión (usualmente) donde se encuentren patrones lineales.</a:t>
            </a:r>
          </a:p>
        </p:txBody>
      </p:sp>
      <p:sp>
        <p:nvSpPr>
          <p:cNvPr id="5" name="Marcador de número de diapositiva 4">
            <a:extLst>
              <a:ext uri="{FF2B5EF4-FFF2-40B4-BE49-F238E27FC236}">
                <a16:creationId xmlns:a16="http://schemas.microsoft.com/office/drawing/2014/main" id="{FF478CD2-A3DE-4059-BD42-42C4F33941FE}"/>
              </a:ext>
            </a:extLst>
          </p:cNvPr>
          <p:cNvSpPr>
            <a:spLocks noGrp="1"/>
          </p:cNvSpPr>
          <p:nvPr>
            <p:ph type="sldNum" sz="quarter" idx="4294967295"/>
          </p:nvPr>
        </p:nvSpPr>
        <p:spPr/>
        <p:txBody>
          <a:bodyPr/>
          <a:lstStyle/>
          <a:p>
            <a:fld id="{ED3C9F24-97CD-894E-963C-61E4D5D33747}" type="slidenum">
              <a:rPr lang="es-ES_tradnl" smtClean="0"/>
              <a:t>82</a:t>
            </a:fld>
            <a:endParaRPr lang="es-ES_tradnl"/>
          </a:p>
        </p:txBody>
      </p:sp>
      <p:grpSp>
        <p:nvGrpSpPr>
          <p:cNvPr id="59" name="Grupo 58"/>
          <p:cNvGrpSpPr/>
          <p:nvPr/>
        </p:nvGrpSpPr>
        <p:grpSpPr>
          <a:xfrm>
            <a:off x="1262742" y="3461655"/>
            <a:ext cx="2520000" cy="2520000"/>
            <a:chOff x="896982" y="2939141"/>
            <a:chExt cx="2520000" cy="2520000"/>
          </a:xfrm>
        </p:grpSpPr>
        <p:cxnSp>
          <p:nvCxnSpPr>
            <p:cNvPr id="3" name="Conector recto de flecha 2"/>
            <p:cNvCxnSpPr/>
            <p:nvPr/>
          </p:nvCxnSpPr>
          <p:spPr>
            <a:xfrm flipV="1">
              <a:off x="2063932" y="2939141"/>
              <a:ext cx="0" cy="252000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Conector recto de flecha 16"/>
            <p:cNvCxnSpPr/>
            <p:nvPr/>
          </p:nvCxnSpPr>
          <p:spPr>
            <a:xfrm>
              <a:off x="896982" y="4181725"/>
              <a:ext cx="2520000"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8" name="Elipse 17"/>
            <p:cNvSpPr/>
            <p:nvPr/>
          </p:nvSpPr>
          <p:spPr>
            <a:xfrm>
              <a:off x="1789612" y="3917996"/>
              <a:ext cx="144000" cy="14369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Elipse 18"/>
            <p:cNvSpPr/>
            <p:nvPr/>
          </p:nvSpPr>
          <p:spPr>
            <a:xfrm>
              <a:off x="2190209" y="3769948"/>
              <a:ext cx="144000" cy="14369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Elipse 19"/>
            <p:cNvSpPr/>
            <p:nvPr/>
          </p:nvSpPr>
          <p:spPr>
            <a:xfrm>
              <a:off x="1837508" y="4357782"/>
              <a:ext cx="144000" cy="14369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Elipse 20"/>
            <p:cNvSpPr/>
            <p:nvPr/>
          </p:nvSpPr>
          <p:spPr>
            <a:xfrm>
              <a:off x="2098768" y="4240215"/>
              <a:ext cx="144000" cy="14369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Elipse 21"/>
            <p:cNvSpPr/>
            <p:nvPr/>
          </p:nvSpPr>
          <p:spPr>
            <a:xfrm>
              <a:off x="2373085" y="4292466"/>
              <a:ext cx="144000" cy="14369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Elipse 22"/>
            <p:cNvSpPr/>
            <p:nvPr/>
          </p:nvSpPr>
          <p:spPr>
            <a:xfrm>
              <a:off x="2124894" y="4527601"/>
              <a:ext cx="144000" cy="14369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Elipse 23"/>
            <p:cNvSpPr/>
            <p:nvPr/>
          </p:nvSpPr>
          <p:spPr>
            <a:xfrm>
              <a:off x="2046516" y="3939766"/>
              <a:ext cx="144000" cy="14369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uadroTexto 24"/>
            <p:cNvSpPr txBox="1"/>
            <p:nvPr/>
          </p:nvSpPr>
          <p:spPr>
            <a:xfrm>
              <a:off x="1566629" y="3368303"/>
              <a:ext cx="325730" cy="461665"/>
            </a:xfrm>
            <a:prstGeom prst="rect">
              <a:avLst/>
            </a:prstGeom>
            <a:noFill/>
          </p:spPr>
          <p:txBody>
            <a:bodyPr wrap="none" rtlCol="0">
              <a:spAutoFit/>
            </a:bodyPr>
            <a:lstStyle/>
            <a:p>
              <a:r>
                <a:rPr lang="es-CL" sz="2400" b="1" dirty="0" smtClean="0">
                  <a:solidFill>
                    <a:schemeClr val="accent5"/>
                  </a:solidFill>
                </a:rPr>
                <a:t>x</a:t>
              </a:r>
              <a:endParaRPr lang="en-US" sz="2400" b="1" dirty="0">
                <a:solidFill>
                  <a:schemeClr val="accent5"/>
                </a:solidFill>
              </a:endParaRPr>
            </a:p>
          </p:txBody>
        </p:sp>
        <p:sp>
          <p:nvSpPr>
            <p:cNvPr id="26" name="CuadroTexto 25"/>
            <p:cNvSpPr txBox="1"/>
            <p:nvPr/>
          </p:nvSpPr>
          <p:spPr>
            <a:xfrm>
              <a:off x="2204157" y="3174240"/>
              <a:ext cx="325730" cy="461665"/>
            </a:xfrm>
            <a:prstGeom prst="rect">
              <a:avLst/>
            </a:prstGeom>
            <a:noFill/>
          </p:spPr>
          <p:txBody>
            <a:bodyPr wrap="none" rtlCol="0">
              <a:spAutoFit/>
            </a:bodyPr>
            <a:lstStyle/>
            <a:p>
              <a:r>
                <a:rPr lang="es-CL" sz="2400" b="1" dirty="0" smtClean="0">
                  <a:solidFill>
                    <a:schemeClr val="accent5"/>
                  </a:solidFill>
                </a:rPr>
                <a:t>x</a:t>
              </a:r>
              <a:endParaRPr lang="en-US" sz="2400" b="1" dirty="0">
                <a:solidFill>
                  <a:schemeClr val="accent5"/>
                </a:solidFill>
              </a:endParaRPr>
            </a:p>
          </p:txBody>
        </p:sp>
        <p:sp>
          <p:nvSpPr>
            <p:cNvPr id="27" name="CuadroTexto 26"/>
            <p:cNvSpPr txBox="1"/>
            <p:nvPr/>
          </p:nvSpPr>
          <p:spPr>
            <a:xfrm>
              <a:off x="2674898" y="3778550"/>
              <a:ext cx="325730" cy="461665"/>
            </a:xfrm>
            <a:prstGeom prst="rect">
              <a:avLst/>
            </a:prstGeom>
            <a:noFill/>
          </p:spPr>
          <p:txBody>
            <a:bodyPr wrap="none" rtlCol="0">
              <a:spAutoFit/>
            </a:bodyPr>
            <a:lstStyle/>
            <a:p>
              <a:r>
                <a:rPr lang="es-CL" sz="2400" b="1" dirty="0" smtClean="0">
                  <a:solidFill>
                    <a:schemeClr val="accent5"/>
                  </a:solidFill>
                </a:rPr>
                <a:t>x</a:t>
              </a:r>
              <a:endParaRPr lang="en-US" sz="2400" b="1" dirty="0">
                <a:solidFill>
                  <a:schemeClr val="accent5"/>
                </a:solidFill>
              </a:endParaRPr>
            </a:p>
          </p:txBody>
        </p:sp>
        <p:sp>
          <p:nvSpPr>
            <p:cNvPr id="28" name="CuadroTexto 27"/>
            <p:cNvSpPr txBox="1"/>
            <p:nvPr/>
          </p:nvSpPr>
          <p:spPr>
            <a:xfrm>
              <a:off x="2484537" y="4382520"/>
              <a:ext cx="325730" cy="461665"/>
            </a:xfrm>
            <a:prstGeom prst="rect">
              <a:avLst/>
            </a:prstGeom>
            <a:noFill/>
          </p:spPr>
          <p:txBody>
            <a:bodyPr wrap="none" rtlCol="0">
              <a:spAutoFit/>
            </a:bodyPr>
            <a:lstStyle/>
            <a:p>
              <a:r>
                <a:rPr lang="es-CL" sz="2400" b="1" dirty="0" smtClean="0">
                  <a:solidFill>
                    <a:schemeClr val="accent5"/>
                  </a:solidFill>
                </a:rPr>
                <a:t>x</a:t>
              </a:r>
              <a:endParaRPr lang="en-US" sz="2400" b="1" dirty="0">
                <a:solidFill>
                  <a:schemeClr val="accent5"/>
                </a:solidFill>
              </a:endParaRPr>
            </a:p>
          </p:txBody>
        </p:sp>
        <p:sp>
          <p:nvSpPr>
            <p:cNvPr id="29" name="CuadroTexto 28"/>
            <p:cNvSpPr txBox="1"/>
            <p:nvPr/>
          </p:nvSpPr>
          <p:spPr>
            <a:xfrm>
              <a:off x="1327943" y="3643150"/>
              <a:ext cx="266525" cy="461665"/>
            </a:xfrm>
            <a:prstGeom prst="rect">
              <a:avLst/>
            </a:prstGeom>
            <a:noFill/>
          </p:spPr>
          <p:txBody>
            <a:bodyPr wrap="square" rtlCol="0">
              <a:spAutoFit/>
            </a:bodyPr>
            <a:lstStyle/>
            <a:p>
              <a:r>
                <a:rPr lang="es-CL" sz="2400" b="1" dirty="0" smtClean="0">
                  <a:solidFill>
                    <a:schemeClr val="accent5"/>
                  </a:solidFill>
                </a:rPr>
                <a:t>x</a:t>
              </a:r>
              <a:endParaRPr lang="en-US" sz="2400" b="1" dirty="0">
                <a:solidFill>
                  <a:schemeClr val="accent5"/>
                </a:solidFill>
              </a:endParaRPr>
            </a:p>
          </p:txBody>
        </p:sp>
        <p:sp>
          <p:nvSpPr>
            <p:cNvPr id="30" name="CuadroTexto 29"/>
            <p:cNvSpPr txBox="1"/>
            <p:nvPr/>
          </p:nvSpPr>
          <p:spPr>
            <a:xfrm>
              <a:off x="1425992" y="4265881"/>
              <a:ext cx="325730" cy="461665"/>
            </a:xfrm>
            <a:prstGeom prst="rect">
              <a:avLst/>
            </a:prstGeom>
            <a:noFill/>
          </p:spPr>
          <p:txBody>
            <a:bodyPr wrap="none" rtlCol="0">
              <a:spAutoFit/>
            </a:bodyPr>
            <a:lstStyle/>
            <a:p>
              <a:r>
                <a:rPr lang="es-CL" sz="2400" b="1" dirty="0" smtClean="0">
                  <a:solidFill>
                    <a:schemeClr val="accent5"/>
                  </a:solidFill>
                </a:rPr>
                <a:t>x</a:t>
              </a:r>
              <a:endParaRPr lang="en-US" sz="2400" b="1" dirty="0">
                <a:solidFill>
                  <a:schemeClr val="accent5"/>
                </a:solidFill>
              </a:endParaRPr>
            </a:p>
          </p:txBody>
        </p:sp>
        <p:sp>
          <p:nvSpPr>
            <p:cNvPr id="31" name="CuadroTexto 30"/>
            <p:cNvSpPr txBox="1"/>
            <p:nvPr/>
          </p:nvSpPr>
          <p:spPr>
            <a:xfrm>
              <a:off x="1606275" y="4639939"/>
              <a:ext cx="325730" cy="461665"/>
            </a:xfrm>
            <a:prstGeom prst="rect">
              <a:avLst/>
            </a:prstGeom>
            <a:noFill/>
          </p:spPr>
          <p:txBody>
            <a:bodyPr wrap="none" rtlCol="0">
              <a:spAutoFit/>
            </a:bodyPr>
            <a:lstStyle/>
            <a:p>
              <a:r>
                <a:rPr lang="es-CL" sz="2400" b="1" dirty="0" smtClean="0">
                  <a:solidFill>
                    <a:schemeClr val="accent5"/>
                  </a:solidFill>
                </a:rPr>
                <a:t>x</a:t>
              </a:r>
              <a:endParaRPr lang="en-US" sz="2400" b="1" dirty="0">
                <a:solidFill>
                  <a:schemeClr val="accent5"/>
                </a:solidFill>
              </a:endParaRPr>
            </a:p>
          </p:txBody>
        </p:sp>
        <p:sp>
          <p:nvSpPr>
            <p:cNvPr id="32" name="CuadroTexto 31"/>
            <p:cNvSpPr txBox="1"/>
            <p:nvPr/>
          </p:nvSpPr>
          <p:spPr>
            <a:xfrm>
              <a:off x="2235506" y="4874681"/>
              <a:ext cx="325730" cy="461665"/>
            </a:xfrm>
            <a:prstGeom prst="rect">
              <a:avLst/>
            </a:prstGeom>
            <a:noFill/>
          </p:spPr>
          <p:txBody>
            <a:bodyPr wrap="none" rtlCol="0">
              <a:spAutoFit/>
            </a:bodyPr>
            <a:lstStyle/>
            <a:p>
              <a:r>
                <a:rPr lang="es-CL" sz="2400" b="1" dirty="0" smtClean="0">
                  <a:solidFill>
                    <a:schemeClr val="accent5"/>
                  </a:solidFill>
                </a:rPr>
                <a:t>x</a:t>
              </a:r>
              <a:endParaRPr lang="en-US" sz="2400" b="1" dirty="0">
                <a:solidFill>
                  <a:schemeClr val="accent5"/>
                </a:solidFill>
              </a:endParaRPr>
            </a:p>
          </p:txBody>
        </p:sp>
        <p:sp>
          <p:nvSpPr>
            <p:cNvPr id="33" name="CuadroTexto 32"/>
            <p:cNvSpPr txBox="1"/>
            <p:nvPr/>
          </p:nvSpPr>
          <p:spPr>
            <a:xfrm>
              <a:off x="1626747" y="3017433"/>
              <a:ext cx="325730" cy="461665"/>
            </a:xfrm>
            <a:prstGeom prst="rect">
              <a:avLst/>
            </a:prstGeom>
            <a:noFill/>
          </p:spPr>
          <p:txBody>
            <a:bodyPr wrap="none" rtlCol="0">
              <a:spAutoFit/>
            </a:bodyPr>
            <a:lstStyle/>
            <a:p>
              <a:r>
                <a:rPr lang="es-CL" sz="2400" b="1" dirty="0" smtClean="0">
                  <a:solidFill>
                    <a:schemeClr val="accent5"/>
                  </a:solidFill>
                </a:rPr>
                <a:t>x</a:t>
              </a:r>
              <a:endParaRPr lang="en-US" sz="2400" b="1" dirty="0">
                <a:solidFill>
                  <a:schemeClr val="accent5"/>
                </a:solidFill>
              </a:endParaRPr>
            </a:p>
          </p:txBody>
        </p:sp>
        <p:sp>
          <p:nvSpPr>
            <p:cNvPr id="34" name="Elipse 33"/>
            <p:cNvSpPr/>
            <p:nvPr/>
          </p:nvSpPr>
          <p:spPr>
            <a:xfrm>
              <a:off x="1608418" y="3669847"/>
              <a:ext cx="1080000" cy="1080000"/>
            </a:xfrm>
            <a:prstGeom prst="ellipse">
              <a:avLst/>
            </a:prstGeom>
            <a:solidFill>
              <a:schemeClr val="accent3">
                <a:lumMod val="60000"/>
                <a:lumOff val="40000"/>
                <a:alpha val="30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CuadroTexto 34"/>
            <p:cNvSpPr txBox="1"/>
            <p:nvPr/>
          </p:nvSpPr>
          <p:spPr>
            <a:xfrm>
              <a:off x="2866885" y="3181485"/>
              <a:ext cx="325730" cy="461665"/>
            </a:xfrm>
            <a:prstGeom prst="rect">
              <a:avLst/>
            </a:prstGeom>
            <a:noFill/>
          </p:spPr>
          <p:txBody>
            <a:bodyPr wrap="none" rtlCol="0">
              <a:spAutoFit/>
            </a:bodyPr>
            <a:lstStyle/>
            <a:p>
              <a:r>
                <a:rPr lang="es-CL" sz="2400" b="1" dirty="0" smtClean="0">
                  <a:solidFill>
                    <a:schemeClr val="accent5"/>
                  </a:solidFill>
                </a:rPr>
                <a:t>x</a:t>
              </a:r>
              <a:endParaRPr lang="en-US" sz="2400" b="1" dirty="0">
                <a:solidFill>
                  <a:schemeClr val="accent5"/>
                </a:solidFill>
              </a:endParaRPr>
            </a:p>
          </p:txBody>
        </p:sp>
      </p:grpSp>
      <p:grpSp>
        <p:nvGrpSpPr>
          <p:cNvPr id="58" name="Grupo 57"/>
          <p:cNvGrpSpPr/>
          <p:nvPr/>
        </p:nvGrpSpPr>
        <p:grpSpPr>
          <a:xfrm>
            <a:off x="5423877" y="3429180"/>
            <a:ext cx="2404119" cy="2428194"/>
            <a:chOff x="5421086" y="2548755"/>
            <a:chExt cx="2404119" cy="2428194"/>
          </a:xfrm>
        </p:grpSpPr>
        <p:cxnSp>
          <p:nvCxnSpPr>
            <p:cNvPr id="36" name="Conector recto de flecha 35"/>
            <p:cNvCxnSpPr/>
            <p:nvPr/>
          </p:nvCxnSpPr>
          <p:spPr>
            <a:xfrm flipV="1">
              <a:off x="6161315" y="2641820"/>
              <a:ext cx="0" cy="144000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7" name="Conector recto de flecha 36"/>
            <p:cNvCxnSpPr/>
            <p:nvPr/>
          </p:nvCxnSpPr>
          <p:spPr>
            <a:xfrm>
              <a:off x="6161315" y="4058944"/>
              <a:ext cx="1440000"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8" name="Conector recto de flecha 37"/>
            <p:cNvCxnSpPr/>
            <p:nvPr/>
          </p:nvCxnSpPr>
          <p:spPr>
            <a:xfrm flipH="1">
              <a:off x="5421086" y="4058944"/>
              <a:ext cx="740229" cy="91800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0" name="Elipse 39"/>
            <p:cNvSpPr/>
            <p:nvPr/>
          </p:nvSpPr>
          <p:spPr>
            <a:xfrm>
              <a:off x="5872559" y="3928381"/>
              <a:ext cx="144000" cy="14369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Elipse 40"/>
            <p:cNvSpPr/>
            <p:nvPr/>
          </p:nvSpPr>
          <p:spPr>
            <a:xfrm>
              <a:off x="6333107" y="3743822"/>
              <a:ext cx="144000" cy="14369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Elipse 41"/>
            <p:cNvSpPr/>
            <p:nvPr/>
          </p:nvSpPr>
          <p:spPr>
            <a:xfrm>
              <a:off x="5869530" y="4159138"/>
              <a:ext cx="144000" cy="14369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Elipse 42"/>
            <p:cNvSpPr/>
            <p:nvPr/>
          </p:nvSpPr>
          <p:spPr>
            <a:xfrm>
              <a:off x="6130790" y="4041571"/>
              <a:ext cx="144000" cy="14369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Elipse 43"/>
            <p:cNvSpPr/>
            <p:nvPr/>
          </p:nvSpPr>
          <p:spPr>
            <a:xfrm>
              <a:off x="6405107" y="4093822"/>
              <a:ext cx="144000" cy="14369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Elipse 44"/>
            <p:cNvSpPr/>
            <p:nvPr/>
          </p:nvSpPr>
          <p:spPr>
            <a:xfrm>
              <a:off x="6156916" y="4250579"/>
              <a:ext cx="144000" cy="14369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Elipse 45"/>
            <p:cNvSpPr/>
            <p:nvPr/>
          </p:nvSpPr>
          <p:spPr>
            <a:xfrm>
              <a:off x="6058790" y="3571304"/>
              <a:ext cx="144000" cy="14369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uadroTexto 46"/>
            <p:cNvSpPr txBox="1"/>
            <p:nvPr/>
          </p:nvSpPr>
          <p:spPr>
            <a:xfrm>
              <a:off x="6616660" y="3195890"/>
              <a:ext cx="325730" cy="461665"/>
            </a:xfrm>
            <a:prstGeom prst="rect">
              <a:avLst/>
            </a:prstGeom>
            <a:noFill/>
          </p:spPr>
          <p:txBody>
            <a:bodyPr wrap="square" rtlCol="0">
              <a:spAutoFit/>
            </a:bodyPr>
            <a:lstStyle/>
            <a:p>
              <a:r>
                <a:rPr lang="es-CL" sz="2400" b="1" dirty="0" smtClean="0">
                  <a:solidFill>
                    <a:schemeClr val="accent5"/>
                  </a:solidFill>
                </a:rPr>
                <a:t>x</a:t>
              </a:r>
              <a:endParaRPr lang="en-US" sz="2400" b="1" dirty="0">
                <a:solidFill>
                  <a:schemeClr val="accent5"/>
                </a:solidFill>
              </a:endParaRPr>
            </a:p>
          </p:txBody>
        </p:sp>
        <p:sp>
          <p:nvSpPr>
            <p:cNvPr id="48" name="CuadroTexto 47"/>
            <p:cNvSpPr txBox="1"/>
            <p:nvPr/>
          </p:nvSpPr>
          <p:spPr>
            <a:xfrm>
              <a:off x="6836747" y="2819988"/>
              <a:ext cx="325730" cy="461665"/>
            </a:xfrm>
            <a:prstGeom prst="rect">
              <a:avLst/>
            </a:prstGeom>
            <a:noFill/>
          </p:spPr>
          <p:txBody>
            <a:bodyPr wrap="none" rtlCol="0">
              <a:spAutoFit/>
            </a:bodyPr>
            <a:lstStyle/>
            <a:p>
              <a:r>
                <a:rPr lang="es-CL" sz="2400" b="1" dirty="0" smtClean="0">
                  <a:solidFill>
                    <a:schemeClr val="accent5"/>
                  </a:solidFill>
                </a:rPr>
                <a:t>x</a:t>
              </a:r>
              <a:endParaRPr lang="en-US" sz="2400" b="1" dirty="0">
                <a:solidFill>
                  <a:schemeClr val="accent5"/>
                </a:solidFill>
              </a:endParaRPr>
            </a:p>
          </p:txBody>
        </p:sp>
        <p:sp>
          <p:nvSpPr>
            <p:cNvPr id="49" name="CuadroTexto 48"/>
            <p:cNvSpPr txBox="1"/>
            <p:nvPr/>
          </p:nvSpPr>
          <p:spPr>
            <a:xfrm>
              <a:off x="7307488" y="3424298"/>
              <a:ext cx="325730" cy="461665"/>
            </a:xfrm>
            <a:prstGeom prst="rect">
              <a:avLst/>
            </a:prstGeom>
            <a:noFill/>
          </p:spPr>
          <p:txBody>
            <a:bodyPr wrap="none" rtlCol="0">
              <a:spAutoFit/>
            </a:bodyPr>
            <a:lstStyle/>
            <a:p>
              <a:r>
                <a:rPr lang="es-CL" sz="2400" b="1" dirty="0" smtClean="0">
                  <a:solidFill>
                    <a:schemeClr val="accent5"/>
                  </a:solidFill>
                </a:rPr>
                <a:t>x</a:t>
              </a:r>
              <a:endParaRPr lang="en-US" sz="2400" b="1" dirty="0">
                <a:solidFill>
                  <a:schemeClr val="accent5"/>
                </a:solidFill>
              </a:endParaRPr>
            </a:p>
          </p:txBody>
        </p:sp>
        <p:sp>
          <p:nvSpPr>
            <p:cNvPr id="50" name="CuadroTexto 49"/>
            <p:cNvSpPr txBox="1"/>
            <p:nvPr/>
          </p:nvSpPr>
          <p:spPr>
            <a:xfrm>
              <a:off x="7117127" y="4028268"/>
              <a:ext cx="325730" cy="461665"/>
            </a:xfrm>
            <a:prstGeom prst="rect">
              <a:avLst/>
            </a:prstGeom>
            <a:noFill/>
          </p:spPr>
          <p:txBody>
            <a:bodyPr wrap="none" rtlCol="0">
              <a:spAutoFit/>
            </a:bodyPr>
            <a:lstStyle/>
            <a:p>
              <a:r>
                <a:rPr lang="es-CL" sz="2400" b="1" dirty="0" smtClean="0">
                  <a:solidFill>
                    <a:schemeClr val="accent5"/>
                  </a:solidFill>
                </a:rPr>
                <a:t>x</a:t>
              </a:r>
              <a:endParaRPr lang="en-US" sz="2400" b="1" dirty="0">
                <a:solidFill>
                  <a:schemeClr val="accent5"/>
                </a:solidFill>
              </a:endParaRPr>
            </a:p>
          </p:txBody>
        </p:sp>
        <p:sp>
          <p:nvSpPr>
            <p:cNvPr id="51" name="CuadroTexto 50"/>
            <p:cNvSpPr txBox="1"/>
            <p:nvPr/>
          </p:nvSpPr>
          <p:spPr>
            <a:xfrm>
              <a:off x="6983864" y="3249939"/>
              <a:ext cx="266525" cy="461665"/>
            </a:xfrm>
            <a:prstGeom prst="rect">
              <a:avLst/>
            </a:prstGeom>
            <a:noFill/>
          </p:spPr>
          <p:txBody>
            <a:bodyPr wrap="square" rtlCol="0">
              <a:spAutoFit/>
            </a:bodyPr>
            <a:lstStyle/>
            <a:p>
              <a:r>
                <a:rPr lang="es-CL" sz="2400" b="1" dirty="0" smtClean="0">
                  <a:solidFill>
                    <a:schemeClr val="accent5"/>
                  </a:solidFill>
                </a:rPr>
                <a:t>x</a:t>
              </a:r>
              <a:endParaRPr lang="en-US" sz="2400" b="1" dirty="0">
                <a:solidFill>
                  <a:schemeClr val="accent5"/>
                </a:solidFill>
              </a:endParaRPr>
            </a:p>
          </p:txBody>
        </p:sp>
        <p:sp>
          <p:nvSpPr>
            <p:cNvPr id="52" name="CuadroTexto 51"/>
            <p:cNvSpPr txBox="1"/>
            <p:nvPr/>
          </p:nvSpPr>
          <p:spPr>
            <a:xfrm>
              <a:off x="7323785" y="3103772"/>
              <a:ext cx="325730" cy="461665"/>
            </a:xfrm>
            <a:prstGeom prst="rect">
              <a:avLst/>
            </a:prstGeom>
            <a:noFill/>
          </p:spPr>
          <p:txBody>
            <a:bodyPr wrap="none" rtlCol="0">
              <a:spAutoFit/>
            </a:bodyPr>
            <a:lstStyle/>
            <a:p>
              <a:r>
                <a:rPr lang="es-CL" sz="2400" b="1" dirty="0" smtClean="0">
                  <a:solidFill>
                    <a:schemeClr val="accent5"/>
                  </a:solidFill>
                </a:rPr>
                <a:t>x</a:t>
              </a:r>
              <a:endParaRPr lang="en-US" sz="2400" b="1" dirty="0">
                <a:solidFill>
                  <a:schemeClr val="accent5"/>
                </a:solidFill>
              </a:endParaRPr>
            </a:p>
          </p:txBody>
        </p:sp>
        <p:sp>
          <p:nvSpPr>
            <p:cNvPr id="53" name="CuadroTexto 52"/>
            <p:cNvSpPr txBox="1"/>
            <p:nvPr/>
          </p:nvSpPr>
          <p:spPr>
            <a:xfrm>
              <a:off x="7137047" y="2927756"/>
              <a:ext cx="325730" cy="461665"/>
            </a:xfrm>
            <a:prstGeom prst="rect">
              <a:avLst/>
            </a:prstGeom>
            <a:noFill/>
          </p:spPr>
          <p:txBody>
            <a:bodyPr wrap="none" rtlCol="0">
              <a:spAutoFit/>
            </a:bodyPr>
            <a:lstStyle/>
            <a:p>
              <a:r>
                <a:rPr lang="es-CL" sz="2400" b="1" dirty="0" smtClean="0">
                  <a:solidFill>
                    <a:schemeClr val="accent5"/>
                  </a:solidFill>
                </a:rPr>
                <a:t>x</a:t>
              </a:r>
              <a:endParaRPr lang="en-US" sz="2400" b="1" dirty="0">
                <a:solidFill>
                  <a:schemeClr val="accent5"/>
                </a:solidFill>
              </a:endParaRPr>
            </a:p>
          </p:txBody>
        </p:sp>
        <p:sp>
          <p:nvSpPr>
            <p:cNvPr id="54" name="CuadroTexto 53"/>
            <p:cNvSpPr txBox="1"/>
            <p:nvPr/>
          </p:nvSpPr>
          <p:spPr>
            <a:xfrm>
              <a:off x="7063969" y="3541486"/>
              <a:ext cx="325730" cy="461665"/>
            </a:xfrm>
            <a:prstGeom prst="rect">
              <a:avLst/>
            </a:prstGeom>
            <a:noFill/>
          </p:spPr>
          <p:txBody>
            <a:bodyPr wrap="none" rtlCol="0">
              <a:spAutoFit/>
            </a:bodyPr>
            <a:lstStyle/>
            <a:p>
              <a:r>
                <a:rPr lang="es-CL" sz="2400" b="1" dirty="0" smtClean="0">
                  <a:solidFill>
                    <a:schemeClr val="accent5"/>
                  </a:solidFill>
                </a:rPr>
                <a:t>x</a:t>
              </a:r>
              <a:endParaRPr lang="en-US" sz="2400" b="1" dirty="0">
                <a:solidFill>
                  <a:schemeClr val="accent5"/>
                </a:solidFill>
              </a:endParaRPr>
            </a:p>
          </p:txBody>
        </p:sp>
        <p:sp>
          <p:nvSpPr>
            <p:cNvPr id="55" name="CuadroTexto 54"/>
            <p:cNvSpPr txBox="1"/>
            <p:nvPr/>
          </p:nvSpPr>
          <p:spPr>
            <a:xfrm>
              <a:off x="7144623" y="2548755"/>
              <a:ext cx="325730" cy="461665"/>
            </a:xfrm>
            <a:prstGeom prst="rect">
              <a:avLst/>
            </a:prstGeom>
            <a:noFill/>
          </p:spPr>
          <p:txBody>
            <a:bodyPr wrap="none" rtlCol="0">
              <a:spAutoFit/>
            </a:bodyPr>
            <a:lstStyle/>
            <a:p>
              <a:r>
                <a:rPr lang="es-CL" sz="2400" b="1" dirty="0" smtClean="0">
                  <a:solidFill>
                    <a:schemeClr val="accent5"/>
                  </a:solidFill>
                </a:rPr>
                <a:t>x</a:t>
              </a:r>
              <a:endParaRPr lang="en-US" sz="2400" b="1" dirty="0">
                <a:solidFill>
                  <a:schemeClr val="accent5"/>
                </a:solidFill>
              </a:endParaRPr>
            </a:p>
          </p:txBody>
        </p:sp>
        <p:sp>
          <p:nvSpPr>
            <p:cNvPr id="56" name="CuadroTexto 55"/>
            <p:cNvSpPr txBox="1"/>
            <p:nvPr/>
          </p:nvSpPr>
          <p:spPr>
            <a:xfrm>
              <a:off x="7499475" y="2827233"/>
              <a:ext cx="325730" cy="461665"/>
            </a:xfrm>
            <a:prstGeom prst="rect">
              <a:avLst/>
            </a:prstGeom>
            <a:noFill/>
          </p:spPr>
          <p:txBody>
            <a:bodyPr wrap="none" rtlCol="0">
              <a:spAutoFit/>
            </a:bodyPr>
            <a:lstStyle/>
            <a:p>
              <a:r>
                <a:rPr lang="es-CL" sz="2400" b="1" dirty="0" smtClean="0">
                  <a:solidFill>
                    <a:schemeClr val="accent5"/>
                  </a:solidFill>
                </a:rPr>
                <a:t>x</a:t>
              </a:r>
              <a:endParaRPr lang="en-US" sz="2400" b="1" dirty="0">
                <a:solidFill>
                  <a:schemeClr val="accent5"/>
                </a:solidFill>
              </a:endParaRPr>
            </a:p>
          </p:txBody>
        </p:sp>
        <p:sp>
          <p:nvSpPr>
            <p:cNvPr id="57" name="Forma libre 56"/>
            <p:cNvSpPr/>
            <p:nvPr/>
          </p:nvSpPr>
          <p:spPr>
            <a:xfrm>
              <a:off x="5643154" y="3122023"/>
              <a:ext cx="1476103" cy="1541417"/>
            </a:xfrm>
            <a:custGeom>
              <a:avLst/>
              <a:gdLst>
                <a:gd name="connsiteX0" fmla="*/ 522515 w 1476103"/>
                <a:gd name="connsiteY0" fmla="*/ 0 h 1541417"/>
                <a:gd name="connsiteX1" fmla="*/ 0 w 1476103"/>
                <a:gd name="connsiteY1" fmla="*/ 1541417 h 1541417"/>
                <a:gd name="connsiteX2" fmla="*/ 1476103 w 1476103"/>
                <a:gd name="connsiteY2" fmla="*/ 940526 h 1541417"/>
                <a:gd name="connsiteX3" fmla="*/ 548640 w 1476103"/>
                <a:gd name="connsiteY3" fmla="*/ 65314 h 1541417"/>
                <a:gd name="connsiteX4" fmla="*/ 548640 w 1476103"/>
                <a:gd name="connsiteY4" fmla="*/ 65314 h 1541417"/>
                <a:gd name="connsiteX0" fmla="*/ 522515 w 1476103"/>
                <a:gd name="connsiteY0" fmla="*/ 19347 h 1560764"/>
                <a:gd name="connsiteX1" fmla="*/ 0 w 1476103"/>
                <a:gd name="connsiteY1" fmla="*/ 1560764 h 1560764"/>
                <a:gd name="connsiteX2" fmla="*/ 1476103 w 1476103"/>
                <a:gd name="connsiteY2" fmla="*/ 959873 h 1560764"/>
                <a:gd name="connsiteX3" fmla="*/ 548640 w 1476103"/>
                <a:gd name="connsiteY3" fmla="*/ 84661 h 1560764"/>
                <a:gd name="connsiteX4" fmla="*/ 496389 w 1476103"/>
                <a:gd name="connsiteY4" fmla="*/ 19347 h 1560764"/>
                <a:gd name="connsiteX0" fmla="*/ 522515 w 1476103"/>
                <a:gd name="connsiteY0" fmla="*/ 0 h 1541417"/>
                <a:gd name="connsiteX1" fmla="*/ 0 w 1476103"/>
                <a:gd name="connsiteY1" fmla="*/ 1541417 h 1541417"/>
                <a:gd name="connsiteX2" fmla="*/ 1476103 w 1476103"/>
                <a:gd name="connsiteY2" fmla="*/ 940526 h 1541417"/>
                <a:gd name="connsiteX3" fmla="*/ 548640 w 1476103"/>
                <a:gd name="connsiteY3" fmla="*/ 65314 h 1541417"/>
                <a:gd name="connsiteX0" fmla="*/ 522515 w 1476103"/>
                <a:gd name="connsiteY0" fmla="*/ 0 h 1541417"/>
                <a:gd name="connsiteX1" fmla="*/ 0 w 1476103"/>
                <a:gd name="connsiteY1" fmla="*/ 1541417 h 1541417"/>
                <a:gd name="connsiteX2" fmla="*/ 1476103 w 1476103"/>
                <a:gd name="connsiteY2" fmla="*/ 940526 h 1541417"/>
                <a:gd name="connsiteX3" fmla="*/ 548640 w 1476103"/>
                <a:gd name="connsiteY3" fmla="*/ 26126 h 1541417"/>
                <a:gd name="connsiteX0" fmla="*/ 522515 w 1476103"/>
                <a:gd name="connsiteY0" fmla="*/ 0 h 1541417"/>
                <a:gd name="connsiteX1" fmla="*/ 0 w 1476103"/>
                <a:gd name="connsiteY1" fmla="*/ 1541417 h 1541417"/>
                <a:gd name="connsiteX2" fmla="*/ 1476103 w 1476103"/>
                <a:gd name="connsiteY2" fmla="*/ 940526 h 1541417"/>
                <a:gd name="connsiteX3" fmla="*/ 522515 w 1476103"/>
                <a:gd name="connsiteY3" fmla="*/ 13063 h 1541417"/>
              </a:gdLst>
              <a:ahLst/>
              <a:cxnLst>
                <a:cxn ang="0">
                  <a:pos x="connsiteX0" y="connsiteY0"/>
                </a:cxn>
                <a:cxn ang="0">
                  <a:pos x="connsiteX1" y="connsiteY1"/>
                </a:cxn>
                <a:cxn ang="0">
                  <a:pos x="connsiteX2" y="connsiteY2"/>
                </a:cxn>
                <a:cxn ang="0">
                  <a:pos x="connsiteX3" y="connsiteY3"/>
                </a:cxn>
              </a:cxnLst>
              <a:rect l="l" t="t" r="r" b="b"/>
              <a:pathLst>
                <a:path w="1476103" h="1541417">
                  <a:moveTo>
                    <a:pt x="522515" y="0"/>
                  </a:moveTo>
                  <a:lnTo>
                    <a:pt x="0" y="1541417"/>
                  </a:lnTo>
                  <a:lnTo>
                    <a:pt x="1476103" y="940526"/>
                  </a:lnTo>
                  <a:lnTo>
                    <a:pt x="522515" y="13063"/>
                  </a:lnTo>
                </a:path>
              </a:pathLst>
            </a:cu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Flecha derecha 59"/>
          <p:cNvSpPr/>
          <p:nvPr/>
        </p:nvSpPr>
        <p:spPr>
          <a:xfrm>
            <a:off x="4344498" y="4523325"/>
            <a:ext cx="757646" cy="4227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1" name="CuadroTexto 60"/>
              <p:cNvSpPr txBox="1"/>
              <p:nvPr/>
            </p:nvSpPr>
            <p:spPr>
              <a:xfrm>
                <a:off x="2095254" y="2291310"/>
                <a:ext cx="5316007" cy="8600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s-CL" sz="2400" b="0" i="1" smtClean="0">
                              <a:latin typeface="Cambria Math" panose="02040503050406030204" pitchFamily="18" charset="0"/>
                              <a:ea typeface="Cambria Math" panose="02040503050406030204" pitchFamily="18" charset="0"/>
                            </a:rPr>
                          </m:ctrlPr>
                        </m:mPr>
                        <m:mr>
                          <m:e>
                            <m:r>
                              <m:rPr>
                                <m:brk m:alnAt="7"/>
                              </m:rPr>
                              <a:rPr lang="es-CL" sz="2400" b="0" i="1" smtClean="0">
                                <a:latin typeface="Cambria Math" panose="02040503050406030204" pitchFamily="18" charset="0"/>
                                <a:ea typeface="Cambria Math" panose="02040503050406030204" pitchFamily="18" charset="0"/>
                              </a:rPr>
                              <m:t>𝜙</m:t>
                            </m:r>
                            <m:d>
                              <m:dPr>
                                <m:ctrlPr>
                                  <a:rPr lang="es-CL" sz="2400" b="0" i="1" smtClean="0">
                                    <a:latin typeface="Cambria Math" panose="02040503050406030204" pitchFamily="18" charset="0"/>
                                    <a:ea typeface="Cambria Math" panose="02040503050406030204" pitchFamily="18" charset="0"/>
                                  </a:rPr>
                                </m:ctrlPr>
                              </m:dPr>
                              <m:e>
                                <m:r>
                                  <m:rPr>
                                    <m:brk m:alnAt="7"/>
                                  </m:rPr>
                                  <a:rPr lang="es-CL" sz="2400" b="0" i="1" smtClean="0">
                                    <a:latin typeface="Cambria Math" panose="02040503050406030204" pitchFamily="18" charset="0"/>
                                    <a:ea typeface="Cambria Math" panose="02040503050406030204" pitchFamily="18" charset="0"/>
                                  </a:rPr>
                                  <m:t>𝑥</m:t>
                                </m:r>
                              </m:e>
                            </m:d>
                            <m:r>
                              <m:rPr>
                                <m:brk m:alnAt="7"/>
                              </m:rPr>
                              <a:rPr lang="es-CL" sz="2400" b="0" i="1" smtClean="0">
                                <a:latin typeface="Cambria Math" panose="02040503050406030204" pitchFamily="18" charset="0"/>
                                <a:ea typeface="Cambria Math" panose="02040503050406030204" pitchFamily="18" charset="0"/>
                              </a:rPr>
                              <m:t>:</m:t>
                            </m:r>
                            <m:r>
                              <a:rPr lang="es-CL" sz="2400" b="0" i="1" smtClean="0">
                                <a:latin typeface="Cambria Math" panose="02040503050406030204" pitchFamily="18" charset="0"/>
                                <a:ea typeface="Cambria Math" panose="02040503050406030204" pitchFamily="18" charset="0"/>
                              </a:rPr>
                              <m:t> </m:t>
                            </m:r>
                            <m:sSup>
                              <m:sSupPr>
                                <m:ctrlPr>
                                  <a:rPr lang="es-CL" sz="2400" b="0" i="1" smtClean="0">
                                    <a:latin typeface="Cambria Math" panose="02040503050406030204" pitchFamily="18" charset="0"/>
                                    <a:ea typeface="Cambria Math" panose="02040503050406030204" pitchFamily="18" charset="0"/>
                                  </a:rPr>
                                </m:ctrlPr>
                              </m:sSupPr>
                              <m:e>
                                <m:r>
                                  <a:rPr lang="es-CL" sz="2400" b="0" i="1" smtClean="0">
                                    <a:latin typeface="Cambria Math" panose="02040503050406030204" pitchFamily="18" charset="0"/>
                                    <a:ea typeface="Cambria Math" panose="02040503050406030204" pitchFamily="18" charset="0"/>
                                  </a:rPr>
                                  <m:t>ℝ</m:t>
                                </m:r>
                              </m:e>
                              <m:sup>
                                <m:r>
                                  <a:rPr lang="es-CL" sz="2400" b="0" i="1" smtClean="0">
                                    <a:latin typeface="Cambria Math" panose="02040503050406030204" pitchFamily="18" charset="0"/>
                                    <a:ea typeface="Cambria Math" panose="02040503050406030204" pitchFamily="18" charset="0"/>
                                  </a:rPr>
                                  <m:t>2</m:t>
                                </m:r>
                              </m:sup>
                            </m:sSup>
                            <m:r>
                              <m:rPr>
                                <m:brk m:alnAt="7"/>
                              </m:rPr>
                              <a:rPr lang="es-CL" sz="2400" b="0" i="1" smtClean="0">
                                <a:latin typeface="Cambria Math" panose="02040503050406030204" pitchFamily="18" charset="0"/>
                                <a:ea typeface="Cambria Math" panose="02040503050406030204" pitchFamily="18" charset="0"/>
                              </a:rPr>
                              <m:t>→</m:t>
                            </m:r>
                            <m:sSup>
                              <m:sSupPr>
                                <m:ctrlPr>
                                  <a:rPr lang="es-CL" sz="2400" i="1">
                                    <a:latin typeface="Cambria Math" panose="02040503050406030204" pitchFamily="18" charset="0"/>
                                    <a:ea typeface="Cambria Math" panose="02040503050406030204" pitchFamily="18" charset="0"/>
                                  </a:rPr>
                                </m:ctrlPr>
                              </m:sSupPr>
                              <m:e>
                                <m:r>
                                  <a:rPr lang="es-CL" sz="2400" i="1">
                                    <a:latin typeface="Cambria Math" panose="02040503050406030204" pitchFamily="18" charset="0"/>
                                    <a:ea typeface="Cambria Math" panose="02040503050406030204" pitchFamily="18" charset="0"/>
                                  </a:rPr>
                                  <m:t>ℝ</m:t>
                                </m:r>
                              </m:e>
                              <m:sup>
                                <m:r>
                                  <a:rPr lang="es-CL" sz="2400" b="0" i="1" smtClean="0">
                                    <a:latin typeface="Cambria Math" panose="02040503050406030204" pitchFamily="18" charset="0"/>
                                    <a:ea typeface="Cambria Math" panose="02040503050406030204" pitchFamily="18" charset="0"/>
                                  </a:rPr>
                                  <m:t>3</m:t>
                                </m:r>
                              </m:sup>
                            </m:sSup>
                          </m:e>
                        </m:mr>
                        <m:mr>
                          <m:e>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s-CL" sz="2400" i="1">
                                        <a:latin typeface="Cambria Math" panose="02040503050406030204" pitchFamily="18" charset="0"/>
                                      </a:rPr>
                                      <m:t>𝑥</m:t>
                                    </m:r>
                                  </m:e>
                                  <m:sub>
                                    <m:r>
                                      <a:rPr lang="es-CL" sz="2400" i="1">
                                        <a:latin typeface="Cambria Math" panose="02040503050406030204" pitchFamily="18" charset="0"/>
                                      </a:rPr>
                                      <m:t>1</m:t>
                                    </m:r>
                                  </m:sub>
                                </m:sSub>
                                <m:r>
                                  <a:rPr lang="es-CL" sz="2400" i="1">
                                    <a:latin typeface="Cambria Math" panose="02040503050406030204" pitchFamily="18" charset="0"/>
                                  </a:rPr>
                                  <m:t>,</m:t>
                                </m:r>
                                <m:sSub>
                                  <m:sSubPr>
                                    <m:ctrlPr>
                                      <a:rPr lang="en-US" sz="2400" i="1">
                                        <a:latin typeface="Cambria Math" panose="02040503050406030204" pitchFamily="18" charset="0"/>
                                      </a:rPr>
                                    </m:ctrlPr>
                                  </m:sSubPr>
                                  <m:e>
                                    <m:r>
                                      <a:rPr lang="es-CL" sz="2400" i="1">
                                        <a:latin typeface="Cambria Math" panose="02040503050406030204" pitchFamily="18" charset="0"/>
                                      </a:rPr>
                                      <m:t>𝑥</m:t>
                                    </m:r>
                                  </m:e>
                                  <m:sub>
                                    <m:r>
                                      <a:rPr lang="es-CL" sz="2400" i="1">
                                        <a:latin typeface="Cambria Math" panose="02040503050406030204" pitchFamily="18" charset="0"/>
                                      </a:rPr>
                                      <m:t>2</m:t>
                                    </m:r>
                                  </m:sub>
                                </m:sSub>
                              </m:e>
                            </m:d>
                            <m:r>
                              <a:rPr lang="en-US" sz="2400" i="1">
                                <a:latin typeface="Cambria Math" panose="02040503050406030204" pitchFamily="18" charset="0"/>
                                <a:ea typeface="Cambria Math" panose="02040503050406030204" pitchFamily="18" charset="0"/>
                              </a:rPr>
                              <m:t>→</m:t>
                            </m:r>
                            <m:d>
                              <m:dPr>
                                <m:ctrlPr>
                                  <a:rPr lang="en-US" sz="2400" i="1">
                                    <a:latin typeface="Cambria Math" panose="02040503050406030204" pitchFamily="18" charset="0"/>
                                    <a:ea typeface="Cambria Math" panose="02040503050406030204" pitchFamily="18" charset="0"/>
                                  </a:rPr>
                                </m:ctrlPr>
                              </m:dPr>
                              <m:e>
                                <m:sSub>
                                  <m:sSubPr>
                                    <m:ctrlPr>
                                      <a:rPr lang="en-US" sz="2400" i="1">
                                        <a:latin typeface="Cambria Math" panose="02040503050406030204" pitchFamily="18" charset="0"/>
                                        <a:ea typeface="Cambria Math" panose="02040503050406030204" pitchFamily="18" charset="0"/>
                                      </a:rPr>
                                    </m:ctrlPr>
                                  </m:sSubPr>
                                  <m:e>
                                    <m:r>
                                      <a:rPr lang="es-CL" sz="2400" i="1">
                                        <a:latin typeface="Cambria Math" panose="02040503050406030204" pitchFamily="18" charset="0"/>
                                        <a:ea typeface="Cambria Math" panose="02040503050406030204" pitchFamily="18" charset="0"/>
                                      </a:rPr>
                                      <m:t>𝑧</m:t>
                                    </m:r>
                                  </m:e>
                                  <m:sub>
                                    <m:r>
                                      <a:rPr lang="es-CL" sz="2400" i="1">
                                        <a:latin typeface="Cambria Math" panose="02040503050406030204" pitchFamily="18" charset="0"/>
                                        <a:ea typeface="Cambria Math" panose="02040503050406030204" pitchFamily="18" charset="0"/>
                                      </a:rPr>
                                      <m:t>1</m:t>
                                    </m:r>
                                  </m:sub>
                                </m:sSub>
                                <m:r>
                                  <a:rPr lang="es-CL"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s-CL" sz="2400" i="1">
                                        <a:latin typeface="Cambria Math" panose="02040503050406030204" pitchFamily="18" charset="0"/>
                                        <a:ea typeface="Cambria Math" panose="02040503050406030204" pitchFamily="18" charset="0"/>
                                      </a:rPr>
                                      <m:t>𝑧</m:t>
                                    </m:r>
                                  </m:e>
                                  <m:sub>
                                    <m:r>
                                      <a:rPr lang="es-CL" sz="2400" i="1">
                                        <a:latin typeface="Cambria Math" panose="02040503050406030204" pitchFamily="18" charset="0"/>
                                        <a:ea typeface="Cambria Math" panose="02040503050406030204" pitchFamily="18" charset="0"/>
                                      </a:rPr>
                                      <m:t>2</m:t>
                                    </m:r>
                                  </m:sub>
                                </m:sSub>
                                <m:r>
                                  <a:rPr lang="es-CL"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s-CL" sz="2400" i="1">
                                        <a:latin typeface="Cambria Math" panose="02040503050406030204" pitchFamily="18" charset="0"/>
                                        <a:ea typeface="Cambria Math" panose="02040503050406030204" pitchFamily="18" charset="0"/>
                                      </a:rPr>
                                      <m:t>𝑧</m:t>
                                    </m:r>
                                  </m:e>
                                  <m:sub>
                                    <m:r>
                                      <a:rPr lang="es-CL" sz="2400" i="1">
                                        <a:latin typeface="Cambria Math" panose="02040503050406030204" pitchFamily="18" charset="0"/>
                                        <a:ea typeface="Cambria Math" panose="02040503050406030204" pitchFamily="18" charset="0"/>
                                      </a:rPr>
                                      <m:t>3</m:t>
                                    </m:r>
                                  </m:sub>
                                </m:sSub>
                              </m:e>
                            </m:d>
                            <m:r>
                              <a:rPr lang="es-CL" sz="2400" i="1">
                                <a:latin typeface="Cambria Math" panose="02040503050406030204" pitchFamily="18" charset="0"/>
                                <a:ea typeface="Cambria Math" panose="02040503050406030204" pitchFamily="18" charset="0"/>
                              </a:rPr>
                              <m:t>=</m:t>
                            </m:r>
                            <m:d>
                              <m:dPr>
                                <m:ctrlPr>
                                  <a:rPr lang="es-CL" sz="2400" i="1">
                                    <a:latin typeface="Cambria Math" panose="02040503050406030204" pitchFamily="18" charset="0"/>
                                    <a:ea typeface="Cambria Math" panose="02040503050406030204" pitchFamily="18" charset="0"/>
                                  </a:rPr>
                                </m:ctrlPr>
                              </m:dPr>
                              <m:e>
                                <m:sSubSup>
                                  <m:sSubSupPr>
                                    <m:ctrlPr>
                                      <a:rPr lang="es-CL" sz="2400" i="1">
                                        <a:latin typeface="Cambria Math" panose="02040503050406030204" pitchFamily="18" charset="0"/>
                                        <a:ea typeface="Cambria Math" panose="02040503050406030204" pitchFamily="18" charset="0"/>
                                      </a:rPr>
                                    </m:ctrlPr>
                                  </m:sSubSupPr>
                                  <m:e>
                                    <m:r>
                                      <a:rPr lang="es-CL" sz="2400" i="1">
                                        <a:latin typeface="Cambria Math" panose="02040503050406030204" pitchFamily="18" charset="0"/>
                                        <a:ea typeface="Cambria Math" panose="02040503050406030204" pitchFamily="18" charset="0"/>
                                      </a:rPr>
                                      <m:t>𝑥</m:t>
                                    </m:r>
                                  </m:e>
                                  <m:sub>
                                    <m:r>
                                      <a:rPr lang="es-CL" sz="2400" i="1">
                                        <a:latin typeface="Cambria Math" panose="02040503050406030204" pitchFamily="18" charset="0"/>
                                        <a:ea typeface="Cambria Math" panose="02040503050406030204" pitchFamily="18" charset="0"/>
                                      </a:rPr>
                                      <m:t>1</m:t>
                                    </m:r>
                                  </m:sub>
                                  <m:sup>
                                    <m:r>
                                      <a:rPr lang="es-CL" sz="2400" i="1">
                                        <a:latin typeface="Cambria Math" panose="02040503050406030204" pitchFamily="18" charset="0"/>
                                        <a:ea typeface="Cambria Math" panose="02040503050406030204" pitchFamily="18" charset="0"/>
                                      </a:rPr>
                                      <m:t>2</m:t>
                                    </m:r>
                                  </m:sup>
                                </m:sSubSup>
                                <m:r>
                                  <a:rPr lang="es-CL" sz="2400" i="1">
                                    <a:latin typeface="Cambria Math" panose="02040503050406030204" pitchFamily="18" charset="0"/>
                                    <a:ea typeface="Cambria Math" panose="02040503050406030204" pitchFamily="18" charset="0"/>
                                  </a:rPr>
                                  <m:t>,</m:t>
                                </m:r>
                                <m:sSubSup>
                                  <m:sSubSupPr>
                                    <m:ctrlPr>
                                      <a:rPr lang="es-CL" sz="2400" i="1">
                                        <a:latin typeface="Cambria Math" panose="02040503050406030204" pitchFamily="18" charset="0"/>
                                        <a:ea typeface="Cambria Math" panose="02040503050406030204" pitchFamily="18" charset="0"/>
                                      </a:rPr>
                                    </m:ctrlPr>
                                  </m:sSubSupPr>
                                  <m:e>
                                    <m:rad>
                                      <m:radPr>
                                        <m:degHide m:val="on"/>
                                        <m:ctrlPr>
                                          <a:rPr lang="es-CL" sz="2400" i="1">
                                            <a:latin typeface="Cambria Math" panose="02040503050406030204" pitchFamily="18" charset="0"/>
                                            <a:ea typeface="Cambria Math" panose="02040503050406030204" pitchFamily="18" charset="0"/>
                                          </a:rPr>
                                        </m:ctrlPr>
                                      </m:radPr>
                                      <m:deg/>
                                      <m:e>
                                        <m:r>
                                          <a:rPr lang="es-CL" sz="2400" i="1">
                                            <a:latin typeface="Cambria Math" panose="02040503050406030204" pitchFamily="18" charset="0"/>
                                            <a:ea typeface="Cambria Math" panose="02040503050406030204" pitchFamily="18" charset="0"/>
                                          </a:rPr>
                                          <m:t>2</m:t>
                                        </m:r>
                                      </m:e>
                                    </m:rad>
                                    <m:sSub>
                                      <m:sSubPr>
                                        <m:ctrlPr>
                                          <a:rPr lang="en-US" sz="2400" i="1">
                                            <a:latin typeface="Cambria Math" panose="02040503050406030204" pitchFamily="18" charset="0"/>
                                          </a:rPr>
                                        </m:ctrlPr>
                                      </m:sSubPr>
                                      <m:e>
                                        <m:r>
                                          <a:rPr lang="es-CL" sz="2400" i="1">
                                            <a:latin typeface="Cambria Math" panose="02040503050406030204" pitchFamily="18" charset="0"/>
                                          </a:rPr>
                                          <m:t>𝑥</m:t>
                                        </m:r>
                                      </m:e>
                                      <m:sub>
                                        <m:r>
                                          <a:rPr lang="es-CL" sz="2400" i="1">
                                            <a:latin typeface="Cambria Math" panose="02040503050406030204" pitchFamily="18" charset="0"/>
                                          </a:rPr>
                                          <m:t>1</m:t>
                                        </m:r>
                                      </m:sub>
                                    </m:sSub>
                                    <m:sSub>
                                      <m:sSubPr>
                                        <m:ctrlPr>
                                          <a:rPr lang="en-US" sz="2400" i="1">
                                            <a:latin typeface="Cambria Math" panose="02040503050406030204" pitchFamily="18" charset="0"/>
                                          </a:rPr>
                                        </m:ctrlPr>
                                      </m:sSubPr>
                                      <m:e>
                                        <m:r>
                                          <a:rPr lang="es-CL" sz="2400" i="1">
                                            <a:latin typeface="Cambria Math" panose="02040503050406030204" pitchFamily="18" charset="0"/>
                                          </a:rPr>
                                          <m:t>𝑥</m:t>
                                        </m:r>
                                      </m:e>
                                      <m:sub>
                                        <m:r>
                                          <a:rPr lang="es-CL" sz="2400" i="1">
                                            <a:latin typeface="Cambria Math" panose="02040503050406030204" pitchFamily="18" charset="0"/>
                                          </a:rPr>
                                          <m:t>2</m:t>
                                        </m:r>
                                      </m:sub>
                                    </m:sSub>
                                    <m:r>
                                      <a:rPr lang="es-CL" sz="2400" i="1">
                                        <a:latin typeface="Cambria Math" panose="02040503050406030204" pitchFamily="18" charset="0"/>
                                        <a:ea typeface="Cambria Math" panose="02040503050406030204" pitchFamily="18" charset="0"/>
                                      </a:rPr>
                                      <m:t>,</m:t>
                                    </m:r>
                                    <m:r>
                                      <a:rPr lang="es-CL" sz="2400" i="1">
                                        <a:latin typeface="Cambria Math" panose="02040503050406030204" pitchFamily="18" charset="0"/>
                                        <a:ea typeface="Cambria Math" panose="02040503050406030204" pitchFamily="18" charset="0"/>
                                      </a:rPr>
                                      <m:t>𝑥</m:t>
                                    </m:r>
                                  </m:e>
                                  <m:sub>
                                    <m:r>
                                      <a:rPr lang="es-CL" sz="2400" i="1">
                                        <a:latin typeface="Cambria Math" panose="02040503050406030204" pitchFamily="18" charset="0"/>
                                        <a:ea typeface="Cambria Math" panose="02040503050406030204" pitchFamily="18" charset="0"/>
                                      </a:rPr>
                                      <m:t>2</m:t>
                                    </m:r>
                                  </m:sub>
                                  <m:sup>
                                    <m:r>
                                      <a:rPr lang="es-CL" sz="2400" i="1">
                                        <a:latin typeface="Cambria Math" panose="02040503050406030204" pitchFamily="18" charset="0"/>
                                        <a:ea typeface="Cambria Math" panose="02040503050406030204" pitchFamily="18" charset="0"/>
                                      </a:rPr>
                                      <m:t>2</m:t>
                                    </m:r>
                                  </m:sup>
                                </m:sSubSup>
                              </m:e>
                            </m:d>
                          </m:e>
                        </m:mr>
                      </m:m>
                    </m:oMath>
                  </m:oMathPara>
                </a14:m>
                <a:endParaRPr lang="en-US" sz="2400" dirty="0"/>
              </a:p>
            </p:txBody>
          </p:sp>
        </mc:Choice>
        <mc:Fallback xmlns="">
          <p:sp>
            <p:nvSpPr>
              <p:cNvPr id="61" name="CuadroTexto 60"/>
              <p:cNvSpPr txBox="1">
                <a:spLocks noRot="1" noChangeAspect="1" noMove="1" noResize="1" noEditPoints="1" noAdjustHandles="1" noChangeArrowheads="1" noChangeShapeType="1" noTextEdit="1"/>
              </p:cNvSpPr>
              <p:nvPr/>
            </p:nvSpPr>
            <p:spPr>
              <a:xfrm>
                <a:off x="2095254" y="2291310"/>
                <a:ext cx="5316007" cy="860044"/>
              </a:xfrm>
              <a:prstGeom prst="rect">
                <a:avLst/>
              </a:prstGeom>
              <a:blipFill>
                <a:blip r:embed="rId2"/>
                <a:stretch>
                  <a:fillRect/>
                </a:stretch>
              </a:blipFill>
            </p:spPr>
            <p:txBody>
              <a:bodyPr/>
              <a:lstStyle/>
              <a:p>
                <a:r>
                  <a:rPr lang="en-US">
                    <a:noFill/>
                  </a:rPr>
                  <a:t> </a:t>
                </a:r>
              </a:p>
            </p:txBody>
          </p:sp>
        </mc:Fallback>
      </mc:AlternateContent>
      <p:sp>
        <p:nvSpPr>
          <p:cNvPr id="62" name="CuadroTexto 61"/>
          <p:cNvSpPr txBox="1"/>
          <p:nvPr/>
        </p:nvSpPr>
        <p:spPr>
          <a:xfrm>
            <a:off x="3876300" y="3829012"/>
            <a:ext cx="1753134" cy="646331"/>
          </a:xfrm>
          <a:prstGeom prst="rect">
            <a:avLst/>
          </a:prstGeom>
          <a:noFill/>
        </p:spPr>
        <p:txBody>
          <a:bodyPr wrap="square" rtlCol="0">
            <a:spAutoFit/>
          </a:bodyPr>
          <a:lstStyle/>
          <a:p>
            <a:pPr algn="ctr"/>
            <a:r>
              <a:rPr lang="es-CL" dirty="0" smtClean="0"/>
              <a:t>Proyección de parámetros</a:t>
            </a:r>
            <a:endParaRPr lang="en-US" dirty="0"/>
          </a:p>
        </p:txBody>
      </p:sp>
      <mc:AlternateContent xmlns:mc="http://schemas.openxmlformats.org/markup-compatibility/2006" xmlns:a14="http://schemas.microsoft.com/office/drawing/2010/main">
        <mc:Choice Requires="a14">
          <p:sp>
            <p:nvSpPr>
              <p:cNvPr id="63" name="Rectángulo 62"/>
              <p:cNvSpPr/>
              <p:nvPr/>
            </p:nvSpPr>
            <p:spPr>
              <a:xfrm>
                <a:off x="3425174" y="4733431"/>
                <a:ext cx="460767"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s-CL" i="1">
                              <a:latin typeface="Cambria Math" panose="02040503050406030204" pitchFamily="18" charset="0"/>
                            </a:rPr>
                            <m:t>𝑥</m:t>
                          </m:r>
                        </m:e>
                        <m:sub>
                          <m:r>
                            <a:rPr lang="es-CL" i="1">
                              <a:latin typeface="Cambria Math" panose="02040503050406030204" pitchFamily="18" charset="0"/>
                            </a:rPr>
                            <m:t>1</m:t>
                          </m:r>
                        </m:sub>
                      </m:sSub>
                    </m:oMath>
                  </m:oMathPara>
                </a14:m>
                <a:endParaRPr lang="en-US" dirty="0"/>
              </a:p>
            </p:txBody>
          </p:sp>
        </mc:Choice>
        <mc:Fallback xmlns="">
          <p:sp>
            <p:nvSpPr>
              <p:cNvPr id="63" name="Rectángulo 62"/>
              <p:cNvSpPr>
                <a:spLocks noRot="1" noChangeAspect="1" noMove="1" noResize="1" noEditPoints="1" noAdjustHandles="1" noChangeArrowheads="1" noChangeShapeType="1" noTextEdit="1"/>
              </p:cNvSpPr>
              <p:nvPr/>
            </p:nvSpPr>
            <p:spPr>
              <a:xfrm>
                <a:off x="3425174" y="4733431"/>
                <a:ext cx="460767"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Rectángulo 63"/>
              <p:cNvSpPr/>
              <p:nvPr/>
            </p:nvSpPr>
            <p:spPr>
              <a:xfrm>
                <a:off x="1992507" y="3309666"/>
                <a:ext cx="4660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s-CL" i="1">
                              <a:latin typeface="Cambria Math" panose="02040503050406030204" pitchFamily="18" charset="0"/>
                            </a:rPr>
                            <m:t>𝑥</m:t>
                          </m:r>
                        </m:e>
                        <m:sub>
                          <m:r>
                            <a:rPr lang="es-CL" i="1">
                              <a:latin typeface="Cambria Math" panose="02040503050406030204" pitchFamily="18" charset="0"/>
                            </a:rPr>
                            <m:t>2</m:t>
                          </m:r>
                        </m:sub>
                      </m:sSub>
                    </m:oMath>
                  </m:oMathPara>
                </a14:m>
                <a:endParaRPr lang="en-US" dirty="0"/>
              </a:p>
            </p:txBody>
          </p:sp>
        </mc:Choice>
        <mc:Fallback xmlns="">
          <p:sp>
            <p:nvSpPr>
              <p:cNvPr id="64" name="Rectángulo 63"/>
              <p:cNvSpPr>
                <a:spLocks noRot="1" noChangeAspect="1" noMove="1" noResize="1" noEditPoints="1" noAdjustHandles="1" noChangeArrowheads="1" noChangeShapeType="1" noTextEdit="1"/>
              </p:cNvSpPr>
              <p:nvPr/>
            </p:nvSpPr>
            <p:spPr>
              <a:xfrm>
                <a:off x="1992507" y="3309666"/>
                <a:ext cx="466090"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Rectángulo 64"/>
              <p:cNvSpPr/>
              <p:nvPr/>
            </p:nvSpPr>
            <p:spPr>
              <a:xfrm>
                <a:off x="5486183" y="5610750"/>
                <a:ext cx="44614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s-CL" i="1">
                              <a:latin typeface="Cambria Math" panose="02040503050406030204" pitchFamily="18" charset="0"/>
                              <a:ea typeface="Cambria Math" panose="02040503050406030204" pitchFamily="18" charset="0"/>
                            </a:rPr>
                            <m:t>𝑧</m:t>
                          </m:r>
                        </m:e>
                        <m:sub>
                          <m:r>
                            <a:rPr lang="es-CL" i="1">
                              <a:latin typeface="Cambria Math" panose="02040503050406030204" pitchFamily="18" charset="0"/>
                              <a:ea typeface="Cambria Math" panose="02040503050406030204" pitchFamily="18" charset="0"/>
                            </a:rPr>
                            <m:t>1</m:t>
                          </m:r>
                        </m:sub>
                      </m:sSub>
                    </m:oMath>
                  </m:oMathPara>
                </a14:m>
                <a:endParaRPr lang="en-US" dirty="0"/>
              </a:p>
            </p:txBody>
          </p:sp>
        </mc:Choice>
        <mc:Fallback xmlns="">
          <p:sp>
            <p:nvSpPr>
              <p:cNvPr id="65" name="Rectángulo 64"/>
              <p:cNvSpPr>
                <a:spLocks noRot="1" noChangeAspect="1" noMove="1" noResize="1" noEditPoints="1" noAdjustHandles="1" noChangeArrowheads="1" noChangeShapeType="1" noTextEdit="1"/>
              </p:cNvSpPr>
              <p:nvPr/>
            </p:nvSpPr>
            <p:spPr>
              <a:xfrm>
                <a:off x="5486183" y="5610750"/>
                <a:ext cx="446148"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Rectángulo 65"/>
              <p:cNvSpPr/>
              <p:nvPr/>
            </p:nvSpPr>
            <p:spPr>
              <a:xfrm>
                <a:off x="7324843" y="4954859"/>
                <a:ext cx="45147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s-CL" i="1">
                              <a:latin typeface="Cambria Math" panose="02040503050406030204" pitchFamily="18" charset="0"/>
                              <a:ea typeface="Cambria Math" panose="02040503050406030204" pitchFamily="18" charset="0"/>
                            </a:rPr>
                            <m:t>𝑧</m:t>
                          </m:r>
                        </m:e>
                        <m:sub>
                          <m:r>
                            <a:rPr lang="es-CL" i="1">
                              <a:latin typeface="Cambria Math" panose="02040503050406030204" pitchFamily="18" charset="0"/>
                              <a:ea typeface="Cambria Math" panose="02040503050406030204" pitchFamily="18" charset="0"/>
                            </a:rPr>
                            <m:t>2</m:t>
                          </m:r>
                        </m:sub>
                      </m:sSub>
                    </m:oMath>
                  </m:oMathPara>
                </a14:m>
                <a:endParaRPr lang="en-US" dirty="0"/>
              </a:p>
            </p:txBody>
          </p:sp>
        </mc:Choice>
        <mc:Fallback xmlns="">
          <p:sp>
            <p:nvSpPr>
              <p:cNvPr id="66" name="Rectángulo 65"/>
              <p:cNvSpPr>
                <a:spLocks noRot="1" noChangeAspect="1" noMove="1" noResize="1" noEditPoints="1" noAdjustHandles="1" noChangeArrowheads="1" noChangeShapeType="1" noTextEdit="1"/>
              </p:cNvSpPr>
              <p:nvPr/>
            </p:nvSpPr>
            <p:spPr>
              <a:xfrm>
                <a:off x="7324843" y="4954859"/>
                <a:ext cx="451470"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Rectángulo 66"/>
              <p:cNvSpPr/>
              <p:nvPr/>
            </p:nvSpPr>
            <p:spPr>
              <a:xfrm>
                <a:off x="6159707" y="3285163"/>
                <a:ext cx="45147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s-CL" i="1">
                              <a:latin typeface="Cambria Math" panose="02040503050406030204" pitchFamily="18" charset="0"/>
                              <a:ea typeface="Cambria Math" panose="02040503050406030204" pitchFamily="18" charset="0"/>
                            </a:rPr>
                            <m:t>𝑧</m:t>
                          </m:r>
                        </m:e>
                        <m:sub>
                          <m:r>
                            <a:rPr lang="es-CL" i="1">
                              <a:latin typeface="Cambria Math" panose="02040503050406030204" pitchFamily="18" charset="0"/>
                              <a:ea typeface="Cambria Math" panose="02040503050406030204" pitchFamily="18" charset="0"/>
                            </a:rPr>
                            <m:t>3</m:t>
                          </m:r>
                        </m:sub>
                      </m:sSub>
                    </m:oMath>
                  </m:oMathPara>
                </a14:m>
                <a:endParaRPr lang="en-US" dirty="0"/>
              </a:p>
            </p:txBody>
          </p:sp>
        </mc:Choice>
        <mc:Fallback xmlns="">
          <p:sp>
            <p:nvSpPr>
              <p:cNvPr id="67" name="Rectángulo 66"/>
              <p:cNvSpPr>
                <a:spLocks noRot="1" noChangeAspect="1" noMove="1" noResize="1" noEditPoints="1" noAdjustHandles="1" noChangeArrowheads="1" noChangeShapeType="1" noTextEdit="1"/>
              </p:cNvSpPr>
              <p:nvPr/>
            </p:nvSpPr>
            <p:spPr>
              <a:xfrm>
                <a:off x="6159707" y="3285163"/>
                <a:ext cx="451470" cy="369332"/>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4533195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77D3DE-0835-4131-8987-B0B5C5473D6A}"/>
              </a:ext>
            </a:extLst>
          </p:cNvPr>
          <p:cNvSpPr>
            <a:spLocks noGrp="1"/>
          </p:cNvSpPr>
          <p:nvPr>
            <p:ph type="title"/>
          </p:nvPr>
        </p:nvSpPr>
        <p:spPr/>
        <p:txBody>
          <a:bodyPr/>
          <a:lstStyle/>
          <a:p>
            <a:r>
              <a:rPr lang="es-ES" dirty="0" err="1" smtClean="0"/>
              <a:t>Kernel</a:t>
            </a:r>
            <a:r>
              <a:rPr lang="es-ES" dirty="0" smtClean="0"/>
              <a:t> PCA</a:t>
            </a:r>
            <a:endParaRPr lang="es-CL" dirty="0"/>
          </a:p>
        </p:txBody>
      </p:sp>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56A42633-742F-49D3-A83F-A9C06D7D1FC1}"/>
                  </a:ext>
                </a:extLst>
              </p:cNvPr>
              <p:cNvSpPr>
                <a:spLocks noGrp="1"/>
              </p:cNvSpPr>
              <p:nvPr>
                <p:ph idx="1"/>
              </p:nvPr>
            </p:nvSpPr>
            <p:spPr/>
            <p:txBody>
              <a:bodyPr/>
              <a:lstStyle/>
              <a:p>
                <a:pPr marL="0" indent="0" algn="just">
                  <a:spcAft>
                    <a:spcPts val="1000"/>
                  </a:spcAft>
                  <a:buNone/>
                </a:pPr>
                <a:r>
                  <a:rPr lang="es-ES" b="1" dirty="0" smtClean="0"/>
                  <a:t>El truco del </a:t>
                </a:r>
                <a:r>
                  <a:rPr lang="es-ES" b="1" dirty="0" err="1"/>
                  <a:t>kernel</a:t>
                </a:r>
                <a:r>
                  <a:rPr lang="es-ES" dirty="0"/>
                  <a:t>: </a:t>
                </a:r>
                <a:r>
                  <a:rPr lang="es-ES" dirty="0" smtClean="0"/>
                  <a:t>se busca una </a:t>
                </a:r>
                <a:r>
                  <a:rPr lang="es-ES" dirty="0"/>
                  <a:t>transformación no </a:t>
                </a:r>
                <a:r>
                  <a:rPr lang="es-ES" dirty="0" smtClean="0"/>
                  <a:t>lineal</a:t>
                </a:r>
              </a:p>
              <a:p>
                <a:pPr marL="0" indent="0" algn="just">
                  <a:buNone/>
                </a:pPr>
                <a14:m>
                  <m:oMathPara xmlns:m="http://schemas.openxmlformats.org/officeDocument/2006/math">
                    <m:oMathParaPr>
                      <m:jc m:val="centerGroup"/>
                    </m:oMathParaPr>
                    <m:oMath xmlns:m="http://schemas.openxmlformats.org/officeDocument/2006/math">
                      <m:r>
                        <a:rPr lang="es-ES" i="1" smtClean="0">
                          <a:latin typeface="Cambria Math" panose="02040503050406030204" pitchFamily="18" charset="0"/>
                          <a:ea typeface="Cambria Math" panose="02040503050406030204" pitchFamily="18" charset="0"/>
                        </a:rPr>
                        <m:t>𝜙</m:t>
                      </m:r>
                      <m:r>
                        <a:rPr lang="es-CL" b="0" i="1" smtClean="0">
                          <a:latin typeface="Cambria Math" panose="02040503050406030204" pitchFamily="18" charset="0"/>
                          <a:ea typeface="Cambria Math" panose="02040503050406030204" pitchFamily="18" charset="0"/>
                        </a:rPr>
                        <m:t>(</m:t>
                      </m:r>
                      <m:r>
                        <a:rPr lang="es-CL" b="0" i="1" smtClean="0">
                          <a:latin typeface="Cambria Math" panose="02040503050406030204" pitchFamily="18" charset="0"/>
                          <a:ea typeface="Cambria Math" panose="02040503050406030204" pitchFamily="18" charset="0"/>
                        </a:rPr>
                        <m:t>𝑥</m:t>
                      </m:r>
                      <m:r>
                        <a:rPr lang="es-CL" b="0" i="1" smtClean="0">
                          <a:latin typeface="Cambria Math" panose="02040503050406030204" pitchFamily="18" charset="0"/>
                          <a:ea typeface="Cambria Math" panose="02040503050406030204" pitchFamily="18" charset="0"/>
                        </a:rPr>
                        <m:t>)</m:t>
                      </m:r>
                    </m:oMath>
                  </m:oMathPara>
                </a14:m>
                <a:endParaRPr lang="es-ES" dirty="0"/>
              </a:p>
              <a:p>
                <a:pPr marL="0" indent="0" algn="just">
                  <a:spcAft>
                    <a:spcPts val="1000"/>
                  </a:spcAft>
                  <a:buNone/>
                </a:pPr>
                <a:r>
                  <a:rPr lang="es-ES" dirty="0" smtClean="0"/>
                  <a:t>a </a:t>
                </a:r>
                <a:r>
                  <a:rPr lang="es-ES" dirty="0"/>
                  <a:t>un espacio de mayor dimensionalidad provisto de un producto escalar que puede ser expresado como (</a:t>
                </a:r>
                <a:r>
                  <a:rPr lang="es-ES" dirty="0" err="1"/>
                  <a:t>kernel</a:t>
                </a:r>
                <a:r>
                  <a:rPr lang="es-ES" dirty="0" smtClean="0"/>
                  <a:t>):</a:t>
                </a:r>
              </a:p>
              <a:p>
                <a:pPr marL="0" indent="0" algn="just">
                  <a:buNone/>
                </a:pPr>
                <a14:m>
                  <m:oMathPara xmlns:m="http://schemas.openxmlformats.org/officeDocument/2006/math">
                    <m:oMathParaPr>
                      <m:jc m:val="centerGroup"/>
                    </m:oMathParaPr>
                    <m:oMath xmlns:m="http://schemas.openxmlformats.org/officeDocument/2006/math">
                      <m:sSup>
                        <m:sSupPr>
                          <m:ctrlPr>
                            <a:rPr lang="es-ES" i="1" smtClean="0">
                              <a:latin typeface="Cambria Math" panose="02040503050406030204" pitchFamily="18" charset="0"/>
                            </a:rPr>
                          </m:ctrlPr>
                        </m:sSupPr>
                        <m:e>
                          <m:r>
                            <a:rPr lang="es-ES" i="1" smtClean="0">
                              <a:latin typeface="Cambria Math" panose="02040503050406030204" pitchFamily="18" charset="0"/>
                              <a:ea typeface="Cambria Math" panose="02040503050406030204" pitchFamily="18" charset="0"/>
                            </a:rPr>
                            <m:t>𝜙</m:t>
                          </m:r>
                          <m:d>
                            <m:dPr>
                              <m:ctrlPr>
                                <a:rPr lang="es-CL" b="0" i="1" smtClean="0">
                                  <a:latin typeface="Cambria Math" panose="02040503050406030204" pitchFamily="18" charset="0"/>
                                  <a:ea typeface="Cambria Math" panose="02040503050406030204" pitchFamily="18" charset="0"/>
                                </a:rPr>
                              </m:ctrlPr>
                            </m:dPr>
                            <m:e>
                              <m:sSub>
                                <m:sSubPr>
                                  <m:ctrlPr>
                                    <a:rPr lang="es-CL" i="1">
                                      <a:latin typeface="Cambria Math" panose="02040503050406030204" pitchFamily="18" charset="0"/>
                                    </a:rPr>
                                  </m:ctrlPr>
                                </m:sSubPr>
                                <m:e>
                                  <m:r>
                                    <a:rPr lang="es-CL" i="1">
                                      <a:latin typeface="Cambria Math" panose="02040503050406030204" pitchFamily="18" charset="0"/>
                                    </a:rPr>
                                    <m:t>𝑥</m:t>
                                  </m:r>
                                </m:e>
                                <m:sub>
                                  <m:r>
                                    <a:rPr lang="es-CL" i="1">
                                      <a:latin typeface="Cambria Math" panose="02040503050406030204" pitchFamily="18" charset="0"/>
                                    </a:rPr>
                                    <m:t>𝑖</m:t>
                                  </m:r>
                                </m:sub>
                              </m:sSub>
                            </m:e>
                          </m:d>
                        </m:e>
                        <m:sup>
                          <m:r>
                            <a:rPr lang="es-CL" b="0" i="1" smtClean="0">
                              <a:latin typeface="Cambria Math" panose="02040503050406030204" pitchFamily="18" charset="0"/>
                            </a:rPr>
                            <m:t>𝑇</m:t>
                          </m:r>
                        </m:sup>
                      </m:sSup>
                      <m:r>
                        <a:rPr lang="es-ES" i="1">
                          <a:latin typeface="Cambria Math" panose="02040503050406030204" pitchFamily="18" charset="0"/>
                          <a:ea typeface="Cambria Math" panose="02040503050406030204" pitchFamily="18" charset="0"/>
                        </a:rPr>
                        <m:t>𝜙</m:t>
                      </m:r>
                      <m:d>
                        <m:dPr>
                          <m:ctrlPr>
                            <a:rPr lang="es-CL" b="0" i="1" smtClean="0">
                              <a:latin typeface="Cambria Math" panose="02040503050406030204" pitchFamily="18" charset="0"/>
                              <a:ea typeface="Cambria Math" panose="02040503050406030204" pitchFamily="18" charset="0"/>
                            </a:rPr>
                          </m:ctrlPr>
                        </m:dPr>
                        <m:e>
                          <m:sSub>
                            <m:sSubPr>
                              <m:ctrlPr>
                                <a:rPr lang="es-CL" i="1">
                                  <a:latin typeface="Cambria Math" panose="02040503050406030204" pitchFamily="18" charset="0"/>
                                </a:rPr>
                              </m:ctrlPr>
                            </m:sSubPr>
                            <m:e>
                              <m:r>
                                <a:rPr lang="es-CL" i="1">
                                  <a:latin typeface="Cambria Math" panose="02040503050406030204" pitchFamily="18" charset="0"/>
                                </a:rPr>
                                <m:t>𝑥</m:t>
                              </m:r>
                            </m:e>
                            <m:sub>
                              <m:r>
                                <a:rPr lang="es-CL" b="0" i="1" smtClean="0">
                                  <a:latin typeface="Cambria Math" panose="02040503050406030204" pitchFamily="18" charset="0"/>
                                </a:rPr>
                                <m:t>𝑗</m:t>
                              </m:r>
                            </m:sub>
                          </m:sSub>
                        </m:e>
                      </m:d>
                      <m:r>
                        <a:rPr lang="es-CL" b="0" i="1" smtClean="0">
                          <a:latin typeface="Cambria Math" panose="02040503050406030204" pitchFamily="18" charset="0"/>
                        </a:rPr>
                        <m:t>=</m:t>
                      </m:r>
                      <m:sSub>
                        <m:sSubPr>
                          <m:ctrlPr>
                            <a:rPr lang="es-CL" b="0" i="1" smtClean="0">
                              <a:latin typeface="Cambria Math" panose="02040503050406030204" pitchFamily="18" charset="0"/>
                            </a:rPr>
                          </m:ctrlPr>
                        </m:sSubPr>
                        <m:e>
                          <m:r>
                            <a:rPr lang="es-CL" b="0" i="1" smtClean="0">
                              <a:latin typeface="Cambria Math" panose="02040503050406030204" pitchFamily="18" charset="0"/>
                              <a:ea typeface="Cambria Math" panose="02040503050406030204" pitchFamily="18" charset="0"/>
                            </a:rPr>
                            <m:t>𝜅</m:t>
                          </m:r>
                          <m:r>
                            <a:rPr lang="es-CL" b="0" i="1" smtClean="0">
                              <a:latin typeface="Cambria Math" panose="02040503050406030204" pitchFamily="18" charset="0"/>
                              <a:ea typeface="Cambria Math" panose="02040503050406030204" pitchFamily="18" charset="0"/>
                            </a:rPr>
                            <m:t>(</m:t>
                          </m:r>
                          <m:r>
                            <a:rPr lang="es-CL" b="0" i="1" smtClean="0">
                              <a:latin typeface="Cambria Math" panose="02040503050406030204" pitchFamily="18" charset="0"/>
                            </a:rPr>
                            <m:t>𝑥</m:t>
                          </m:r>
                        </m:e>
                        <m:sub>
                          <m:r>
                            <a:rPr lang="es-CL" b="0" i="1" smtClean="0">
                              <a:latin typeface="Cambria Math" panose="02040503050406030204" pitchFamily="18" charset="0"/>
                            </a:rPr>
                            <m:t>𝑖</m:t>
                          </m:r>
                        </m:sub>
                      </m:sSub>
                      <m:r>
                        <a:rPr lang="es-CL" b="0" i="1" smtClean="0">
                          <a:latin typeface="Cambria Math" panose="02040503050406030204" pitchFamily="18" charset="0"/>
                        </a:rPr>
                        <m:t>,</m:t>
                      </m:r>
                      <m:sSub>
                        <m:sSubPr>
                          <m:ctrlPr>
                            <a:rPr lang="es-CL" i="1">
                              <a:latin typeface="Cambria Math" panose="02040503050406030204" pitchFamily="18" charset="0"/>
                            </a:rPr>
                          </m:ctrlPr>
                        </m:sSubPr>
                        <m:e>
                          <m:r>
                            <a:rPr lang="es-CL" i="1">
                              <a:latin typeface="Cambria Math" panose="02040503050406030204" pitchFamily="18" charset="0"/>
                            </a:rPr>
                            <m:t>𝑥</m:t>
                          </m:r>
                        </m:e>
                        <m:sub>
                          <m:r>
                            <a:rPr lang="es-CL" b="0" i="1" smtClean="0">
                              <a:latin typeface="Cambria Math" panose="02040503050406030204" pitchFamily="18" charset="0"/>
                            </a:rPr>
                            <m:t>𝑗</m:t>
                          </m:r>
                        </m:sub>
                      </m:sSub>
                      <m:r>
                        <a:rPr lang="es-CL" b="0" i="1" smtClean="0">
                          <a:latin typeface="Cambria Math" panose="02040503050406030204" pitchFamily="18" charset="0"/>
                        </a:rPr>
                        <m:t>)</m:t>
                      </m:r>
                    </m:oMath>
                  </m:oMathPara>
                </a14:m>
                <a:endParaRPr lang="es-ES" dirty="0"/>
              </a:p>
              <a:p>
                <a:pPr marL="0" indent="0" algn="just">
                  <a:buNone/>
                </a:pPr>
                <a:endParaRPr lang="es-ES" dirty="0"/>
              </a:p>
            </p:txBody>
          </p:sp>
        </mc:Choice>
        <mc:Fallback xmlns="">
          <p:sp>
            <p:nvSpPr>
              <p:cNvPr id="3" name="Marcador de contenido 2">
                <a:extLst>
                  <a:ext uri="{FF2B5EF4-FFF2-40B4-BE49-F238E27FC236}">
                    <a16:creationId xmlns:a16="http://schemas.microsoft.com/office/drawing/2014/main" id="{56A42633-742F-49D3-A83F-A9C06D7D1FC1}"/>
                  </a:ext>
                </a:extLst>
              </p:cNvPr>
              <p:cNvSpPr>
                <a:spLocks noGrp="1" noRot="1" noChangeAspect="1" noMove="1" noResize="1" noEditPoints="1" noAdjustHandles="1" noChangeArrowheads="1" noChangeShapeType="1" noTextEdit="1"/>
              </p:cNvSpPr>
              <p:nvPr>
                <p:ph idx="1"/>
              </p:nvPr>
            </p:nvSpPr>
            <p:spPr>
              <a:blipFill>
                <a:blip r:embed="rId2"/>
                <a:stretch>
                  <a:fillRect l="-1159" t="-1961" r="-1236"/>
                </a:stretch>
              </a:blipFill>
            </p:spPr>
            <p:txBody>
              <a:bodyPr/>
              <a:lstStyle/>
              <a:p>
                <a:r>
                  <a:rPr lang="en-US">
                    <a:noFill/>
                  </a:rPr>
                  <a:t> </a:t>
                </a:r>
              </a:p>
            </p:txBody>
          </p:sp>
        </mc:Fallback>
      </mc:AlternateContent>
      <p:sp>
        <p:nvSpPr>
          <p:cNvPr id="4" name="Marcador de número de diapositiva 3">
            <a:extLst>
              <a:ext uri="{FF2B5EF4-FFF2-40B4-BE49-F238E27FC236}">
                <a16:creationId xmlns:a16="http://schemas.microsoft.com/office/drawing/2014/main" id="{7794D4E0-C679-4A8A-83FD-DA91003FF9BF}"/>
              </a:ext>
            </a:extLst>
          </p:cNvPr>
          <p:cNvSpPr>
            <a:spLocks noGrp="1"/>
          </p:cNvSpPr>
          <p:nvPr>
            <p:ph type="sldNum" sz="quarter" idx="4294967295"/>
          </p:nvPr>
        </p:nvSpPr>
        <p:spPr/>
        <p:txBody>
          <a:bodyPr/>
          <a:lstStyle/>
          <a:p>
            <a:fld id="{ED3C9F24-97CD-894E-963C-61E4D5D33747}" type="slidenum">
              <a:rPr lang="es-ES_tradnl" smtClean="0"/>
              <a:t>83</a:t>
            </a:fld>
            <a:endParaRPr lang="es-ES_tradnl"/>
          </a:p>
        </p:txBody>
      </p:sp>
    </p:spTree>
    <p:extLst>
      <p:ext uri="{BB962C8B-B14F-4D97-AF65-F5344CB8AC3E}">
        <p14:creationId xmlns:p14="http://schemas.microsoft.com/office/powerpoint/2010/main" val="310422141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77D3DE-0835-4131-8987-B0B5C5473D6A}"/>
              </a:ext>
            </a:extLst>
          </p:cNvPr>
          <p:cNvSpPr>
            <a:spLocks noGrp="1"/>
          </p:cNvSpPr>
          <p:nvPr>
            <p:ph type="title"/>
          </p:nvPr>
        </p:nvSpPr>
        <p:spPr/>
        <p:txBody>
          <a:bodyPr/>
          <a:lstStyle/>
          <a:p>
            <a:r>
              <a:rPr lang="es-ES" dirty="0" err="1" smtClean="0"/>
              <a:t>Kernel</a:t>
            </a:r>
            <a:r>
              <a:rPr lang="es-ES" dirty="0" smtClean="0"/>
              <a:t> PCA</a:t>
            </a:r>
            <a:endParaRPr lang="es-CL" dirty="0"/>
          </a:p>
        </p:txBody>
      </p:sp>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56A42633-742F-49D3-A83F-A9C06D7D1FC1}"/>
                  </a:ext>
                </a:extLst>
              </p:cNvPr>
              <p:cNvSpPr>
                <a:spLocks noGrp="1"/>
              </p:cNvSpPr>
              <p:nvPr>
                <p:ph idx="1"/>
              </p:nvPr>
            </p:nvSpPr>
            <p:spPr/>
            <p:txBody>
              <a:bodyPr>
                <a:normAutofit/>
              </a:bodyPr>
              <a:lstStyle/>
              <a:p>
                <a:pPr marL="0" indent="0" algn="just">
                  <a:buNone/>
                </a:pPr>
                <a14:m>
                  <m:oMathPara xmlns:m="http://schemas.openxmlformats.org/officeDocument/2006/math">
                    <m:oMathParaPr>
                      <m:jc m:val="centerGroup"/>
                    </m:oMathParaPr>
                    <m:oMath xmlns:m="http://schemas.openxmlformats.org/officeDocument/2006/math">
                      <m:m>
                        <m:mPr>
                          <m:mcs>
                            <m:mc>
                              <m:mcPr>
                                <m:count m:val="1"/>
                                <m:mcJc m:val="center"/>
                              </m:mcPr>
                            </m:mc>
                          </m:mcs>
                          <m:ctrlPr>
                            <a:rPr lang="es-CL" i="1" smtClean="0">
                              <a:latin typeface="Cambria Math" panose="02040503050406030204" pitchFamily="18" charset="0"/>
                              <a:ea typeface="Cambria Math" panose="02040503050406030204" pitchFamily="18" charset="0"/>
                            </a:rPr>
                          </m:ctrlPr>
                        </m:mPr>
                        <m:mr>
                          <m:e>
                            <m:sSup>
                              <m:sSupPr>
                                <m:ctrlPr>
                                  <a:rPr lang="es-ES" i="1">
                                    <a:latin typeface="Cambria Math" panose="02040503050406030204" pitchFamily="18" charset="0"/>
                                  </a:rPr>
                                </m:ctrlPr>
                              </m:sSupPr>
                              <m:e>
                                <m:r>
                                  <a:rPr lang="es-ES" i="1">
                                    <a:latin typeface="Cambria Math" panose="02040503050406030204" pitchFamily="18" charset="0"/>
                                    <a:ea typeface="Cambria Math" panose="02040503050406030204" pitchFamily="18" charset="0"/>
                                  </a:rPr>
                                  <m:t>𝜙</m:t>
                                </m:r>
                                <m:d>
                                  <m:dPr>
                                    <m:ctrlPr>
                                      <a:rPr lang="es-CL" i="1">
                                        <a:latin typeface="Cambria Math" panose="02040503050406030204" pitchFamily="18" charset="0"/>
                                        <a:ea typeface="Cambria Math" panose="02040503050406030204" pitchFamily="18" charset="0"/>
                                      </a:rPr>
                                    </m:ctrlPr>
                                  </m:dPr>
                                  <m:e>
                                    <m:r>
                                      <a:rPr lang="es-CL" b="1" i="1">
                                        <a:latin typeface="Cambria Math" panose="02040503050406030204" pitchFamily="18" charset="0"/>
                                      </a:rPr>
                                      <m:t>𝒙</m:t>
                                    </m:r>
                                  </m:e>
                                </m:d>
                              </m:e>
                              <m:sup>
                                <m:r>
                                  <a:rPr lang="es-CL" i="1">
                                    <a:latin typeface="Cambria Math" panose="02040503050406030204" pitchFamily="18" charset="0"/>
                                  </a:rPr>
                                  <m:t>𝑇</m:t>
                                </m:r>
                              </m:sup>
                            </m:sSup>
                            <m:r>
                              <a:rPr lang="es-ES" i="1">
                                <a:latin typeface="Cambria Math" panose="02040503050406030204" pitchFamily="18" charset="0"/>
                                <a:ea typeface="Cambria Math" panose="02040503050406030204" pitchFamily="18" charset="0"/>
                              </a:rPr>
                              <m:t>𝜙</m:t>
                            </m:r>
                            <m:d>
                              <m:dPr>
                                <m:ctrlPr>
                                  <a:rPr lang="es-CL" i="1">
                                    <a:latin typeface="Cambria Math" panose="02040503050406030204" pitchFamily="18" charset="0"/>
                                    <a:ea typeface="Cambria Math" panose="02040503050406030204" pitchFamily="18" charset="0"/>
                                  </a:rPr>
                                </m:ctrlPr>
                              </m:dPr>
                              <m:e>
                                <m:r>
                                  <a:rPr lang="es-CL" b="1" i="1">
                                    <a:latin typeface="Cambria Math" panose="02040503050406030204" pitchFamily="18" charset="0"/>
                                  </a:rPr>
                                  <m:t>𝒛</m:t>
                                </m:r>
                              </m:e>
                            </m:d>
                            <m:r>
                              <a:rPr lang="es-CL" i="1">
                                <a:latin typeface="Cambria Math" panose="02040503050406030204" pitchFamily="18" charset="0"/>
                              </a:rPr>
                              <m:t>=</m:t>
                            </m:r>
                            <m:sSup>
                              <m:sSupPr>
                                <m:ctrlPr>
                                  <a:rPr lang="es-CL" i="1">
                                    <a:latin typeface="Cambria Math" panose="02040503050406030204" pitchFamily="18" charset="0"/>
                                  </a:rPr>
                                </m:ctrlPr>
                              </m:sSupPr>
                              <m:e>
                                <m:d>
                                  <m:dPr>
                                    <m:ctrlPr>
                                      <a:rPr lang="es-CL" i="1">
                                        <a:latin typeface="Cambria Math" panose="02040503050406030204" pitchFamily="18" charset="0"/>
                                        <a:ea typeface="Cambria Math" panose="02040503050406030204" pitchFamily="18" charset="0"/>
                                      </a:rPr>
                                    </m:ctrlPr>
                                  </m:dPr>
                                  <m:e>
                                    <m:sSubSup>
                                      <m:sSubSupPr>
                                        <m:ctrlPr>
                                          <a:rPr lang="es-CL" i="1">
                                            <a:latin typeface="Cambria Math" panose="02040503050406030204" pitchFamily="18" charset="0"/>
                                            <a:ea typeface="Cambria Math" panose="02040503050406030204" pitchFamily="18" charset="0"/>
                                          </a:rPr>
                                        </m:ctrlPr>
                                      </m:sSubSupPr>
                                      <m:e>
                                        <m:r>
                                          <a:rPr lang="es-CL" i="1">
                                            <a:latin typeface="Cambria Math" panose="02040503050406030204" pitchFamily="18" charset="0"/>
                                            <a:ea typeface="Cambria Math" panose="02040503050406030204" pitchFamily="18" charset="0"/>
                                          </a:rPr>
                                          <m:t>𝑥</m:t>
                                        </m:r>
                                      </m:e>
                                      <m:sub>
                                        <m:r>
                                          <a:rPr lang="es-CL" i="1">
                                            <a:latin typeface="Cambria Math" panose="02040503050406030204" pitchFamily="18" charset="0"/>
                                            <a:ea typeface="Cambria Math" panose="02040503050406030204" pitchFamily="18" charset="0"/>
                                          </a:rPr>
                                          <m:t>1</m:t>
                                        </m:r>
                                      </m:sub>
                                      <m:sup>
                                        <m:r>
                                          <a:rPr lang="es-CL" i="1">
                                            <a:latin typeface="Cambria Math" panose="02040503050406030204" pitchFamily="18" charset="0"/>
                                            <a:ea typeface="Cambria Math" panose="02040503050406030204" pitchFamily="18" charset="0"/>
                                          </a:rPr>
                                          <m:t>2</m:t>
                                        </m:r>
                                      </m:sup>
                                    </m:sSubSup>
                                    <m:r>
                                      <a:rPr lang="es-CL" i="1">
                                        <a:latin typeface="Cambria Math" panose="02040503050406030204" pitchFamily="18" charset="0"/>
                                        <a:ea typeface="Cambria Math" panose="02040503050406030204" pitchFamily="18" charset="0"/>
                                      </a:rPr>
                                      <m:t>,</m:t>
                                    </m:r>
                                    <m:sSubSup>
                                      <m:sSubSupPr>
                                        <m:ctrlPr>
                                          <a:rPr lang="es-CL" i="1">
                                            <a:latin typeface="Cambria Math" panose="02040503050406030204" pitchFamily="18" charset="0"/>
                                            <a:ea typeface="Cambria Math" panose="02040503050406030204" pitchFamily="18" charset="0"/>
                                          </a:rPr>
                                        </m:ctrlPr>
                                      </m:sSubSupPr>
                                      <m:e>
                                        <m:rad>
                                          <m:radPr>
                                            <m:degHide m:val="on"/>
                                            <m:ctrlPr>
                                              <a:rPr lang="es-CL" i="1">
                                                <a:latin typeface="Cambria Math" panose="02040503050406030204" pitchFamily="18" charset="0"/>
                                                <a:ea typeface="Cambria Math" panose="02040503050406030204" pitchFamily="18" charset="0"/>
                                              </a:rPr>
                                            </m:ctrlPr>
                                          </m:radPr>
                                          <m:deg/>
                                          <m:e>
                                            <m:r>
                                              <a:rPr lang="es-CL" i="1">
                                                <a:latin typeface="Cambria Math" panose="02040503050406030204" pitchFamily="18" charset="0"/>
                                                <a:ea typeface="Cambria Math" panose="02040503050406030204" pitchFamily="18" charset="0"/>
                                              </a:rPr>
                                              <m:t>2</m:t>
                                            </m:r>
                                          </m:e>
                                        </m:rad>
                                        <m:sSub>
                                          <m:sSubPr>
                                            <m:ctrlPr>
                                              <a:rPr lang="en-US" i="1">
                                                <a:latin typeface="Cambria Math" panose="02040503050406030204" pitchFamily="18" charset="0"/>
                                              </a:rPr>
                                            </m:ctrlPr>
                                          </m:sSubPr>
                                          <m:e>
                                            <m:r>
                                              <a:rPr lang="es-CL" i="1">
                                                <a:latin typeface="Cambria Math" panose="02040503050406030204" pitchFamily="18" charset="0"/>
                                              </a:rPr>
                                              <m:t>𝑥</m:t>
                                            </m:r>
                                          </m:e>
                                          <m:sub>
                                            <m:r>
                                              <a:rPr lang="es-CL" i="1">
                                                <a:latin typeface="Cambria Math" panose="02040503050406030204" pitchFamily="18" charset="0"/>
                                              </a:rPr>
                                              <m:t>1</m:t>
                                            </m:r>
                                          </m:sub>
                                        </m:sSub>
                                        <m:sSub>
                                          <m:sSubPr>
                                            <m:ctrlPr>
                                              <a:rPr lang="en-US" i="1">
                                                <a:latin typeface="Cambria Math" panose="02040503050406030204" pitchFamily="18" charset="0"/>
                                              </a:rPr>
                                            </m:ctrlPr>
                                          </m:sSubPr>
                                          <m:e>
                                            <m:r>
                                              <a:rPr lang="es-CL" i="1">
                                                <a:latin typeface="Cambria Math" panose="02040503050406030204" pitchFamily="18" charset="0"/>
                                              </a:rPr>
                                              <m:t>𝑥</m:t>
                                            </m:r>
                                          </m:e>
                                          <m:sub>
                                            <m:r>
                                              <a:rPr lang="es-CL" i="1">
                                                <a:latin typeface="Cambria Math" panose="02040503050406030204" pitchFamily="18" charset="0"/>
                                              </a:rPr>
                                              <m:t>2</m:t>
                                            </m:r>
                                          </m:sub>
                                        </m:sSub>
                                        <m:r>
                                          <a:rPr lang="es-CL" i="1">
                                            <a:latin typeface="Cambria Math" panose="02040503050406030204" pitchFamily="18" charset="0"/>
                                            <a:ea typeface="Cambria Math" panose="02040503050406030204" pitchFamily="18" charset="0"/>
                                          </a:rPr>
                                          <m:t>,</m:t>
                                        </m:r>
                                        <m:r>
                                          <a:rPr lang="es-CL" i="1">
                                            <a:latin typeface="Cambria Math" panose="02040503050406030204" pitchFamily="18" charset="0"/>
                                            <a:ea typeface="Cambria Math" panose="02040503050406030204" pitchFamily="18" charset="0"/>
                                          </a:rPr>
                                          <m:t>𝑥</m:t>
                                        </m:r>
                                      </m:e>
                                      <m:sub>
                                        <m:r>
                                          <a:rPr lang="es-CL" i="1">
                                            <a:latin typeface="Cambria Math" panose="02040503050406030204" pitchFamily="18" charset="0"/>
                                            <a:ea typeface="Cambria Math" panose="02040503050406030204" pitchFamily="18" charset="0"/>
                                          </a:rPr>
                                          <m:t>2</m:t>
                                        </m:r>
                                      </m:sub>
                                      <m:sup>
                                        <m:r>
                                          <a:rPr lang="es-CL" i="1">
                                            <a:latin typeface="Cambria Math" panose="02040503050406030204" pitchFamily="18" charset="0"/>
                                            <a:ea typeface="Cambria Math" panose="02040503050406030204" pitchFamily="18" charset="0"/>
                                          </a:rPr>
                                          <m:t>2</m:t>
                                        </m:r>
                                      </m:sup>
                                    </m:sSubSup>
                                  </m:e>
                                </m:d>
                              </m:e>
                              <m:sup>
                                <m:r>
                                  <a:rPr lang="es-CL" i="1">
                                    <a:latin typeface="Cambria Math" panose="02040503050406030204" pitchFamily="18" charset="0"/>
                                  </a:rPr>
                                  <m:t>𝑇</m:t>
                                </m:r>
                              </m:sup>
                            </m:sSup>
                            <m:d>
                              <m:dPr>
                                <m:ctrlPr>
                                  <a:rPr lang="es-CL" i="1">
                                    <a:latin typeface="Cambria Math" panose="02040503050406030204" pitchFamily="18" charset="0"/>
                                    <a:ea typeface="Cambria Math" panose="02040503050406030204" pitchFamily="18" charset="0"/>
                                  </a:rPr>
                                </m:ctrlPr>
                              </m:dPr>
                              <m:e>
                                <m:sSubSup>
                                  <m:sSubSupPr>
                                    <m:ctrlPr>
                                      <a:rPr lang="es-CL" i="1">
                                        <a:latin typeface="Cambria Math" panose="02040503050406030204" pitchFamily="18" charset="0"/>
                                        <a:ea typeface="Cambria Math" panose="02040503050406030204" pitchFamily="18" charset="0"/>
                                      </a:rPr>
                                    </m:ctrlPr>
                                  </m:sSubSupPr>
                                  <m:e>
                                    <m:r>
                                      <a:rPr lang="es-CL" i="1">
                                        <a:latin typeface="Cambria Math" panose="02040503050406030204" pitchFamily="18" charset="0"/>
                                        <a:ea typeface="Cambria Math" panose="02040503050406030204" pitchFamily="18" charset="0"/>
                                      </a:rPr>
                                      <m:t>𝑧</m:t>
                                    </m:r>
                                  </m:e>
                                  <m:sub>
                                    <m:r>
                                      <a:rPr lang="es-CL" i="1">
                                        <a:latin typeface="Cambria Math" panose="02040503050406030204" pitchFamily="18" charset="0"/>
                                        <a:ea typeface="Cambria Math" panose="02040503050406030204" pitchFamily="18" charset="0"/>
                                      </a:rPr>
                                      <m:t>1</m:t>
                                    </m:r>
                                  </m:sub>
                                  <m:sup>
                                    <m:r>
                                      <a:rPr lang="es-CL" i="1">
                                        <a:latin typeface="Cambria Math" panose="02040503050406030204" pitchFamily="18" charset="0"/>
                                        <a:ea typeface="Cambria Math" panose="02040503050406030204" pitchFamily="18" charset="0"/>
                                      </a:rPr>
                                      <m:t>2</m:t>
                                    </m:r>
                                  </m:sup>
                                </m:sSubSup>
                                <m:r>
                                  <a:rPr lang="es-CL" i="1">
                                    <a:latin typeface="Cambria Math" panose="02040503050406030204" pitchFamily="18" charset="0"/>
                                    <a:ea typeface="Cambria Math" panose="02040503050406030204" pitchFamily="18" charset="0"/>
                                  </a:rPr>
                                  <m:t>,</m:t>
                                </m:r>
                                <m:sSubSup>
                                  <m:sSubSupPr>
                                    <m:ctrlPr>
                                      <a:rPr lang="es-CL" i="1">
                                        <a:latin typeface="Cambria Math" panose="02040503050406030204" pitchFamily="18" charset="0"/>
                                        <a:ea typeface="Cambria Math" panose="02040503050406030204" pitchFamily="18" charset="0"/>
                                      </a:rPr>
                                    </m:ctrlPr>
                                  </m:sSubSupPr>
                                  <m:e>
                                    <m:rad>
                                      <m:radPr>
                                        <m:degHide m:val="on"/>
                                        <m:ctrlPr>
                                          <a:rPr lang="es-CL" i="1">
                                            <a:latin typeface="Cambria Math" panose="02040503050406030204" pitchFamily="18" charset="0"/>
                                            <a:ea typeface="Cambria Math" panose="02040503050406030204" pitchFamily="18" charset="0"/>
                                          </a:rPr>
                                        </m:ctrlPr>
                                      </m:radPr>
                                      <m:deg/>
                                      <m:e>
                                        <m:r>
                                          <a:rPr lang="es-CL" i="1">
                                            <a:latin typeface="Cambria Math" panose="02040503050406030204" pitchFamily="18" charset="0"/>
                                            <a:ea typeface="Cambria Math" panose="02040503050406030204" pitchFamily="18" charset="0"/>
                                          </a:rPr>
                                          <m:t>2</m:t>
                                        </m:r>
                                      </m:e>
                                    </m:rad>
                                    <m:sSub>
                                      <m:sSubPr>
                                        <m:ctrlPr>
                                          <a:rPr lang="en-US" i="1">
                                            <a:latin typeface="Cambria Math" panose="02040503050406030204" pitchFamily="18" charset="0"/>
                                          </a:rPr>
                                        </m:ctrlPr>
                                      </m:sSubPr>
                                      <m:e>
                                        <m:r>
                                          <a:rPr lang="es-CL" i="1">
                                            <a:latin typeface="Cambria Math" panose="02040503050406030204" pitchFamily="18" charset="0"/>
                                          </a:rPr>
                                          <m:t>𝑧</m:t>
                                        </m:r>
                                      </m:e>
                                      <m:sub>
                                        <m:r>
                                          <a:rPr lang="es-CL" i="1">
                                            <a:latin typeface="Cambria Math" panose="02040503050406030204" pitchFamily="18" charset="0"/>
                                          </a:rPr>
                                          <m:t>1</m:t>
                                        </m:r>
                                      </m:sub>
                                    </m:sSub>
                                    <m:sSub>
                                      <m:sSubPr>
                                        <m:ctrlPr>
                                          <a:rPr lang="en-US" i="1">
                                            <a:latin typeface="Cambria Math" panose="02040503050406030204" pitchFamily="18" charset="0"/>
                                          </a:rPr>
                                        </m:ctrlPr>
                                      </m:sSubPr>
                                      <m:e>
                                        <m:r>
                                          <a:rPr lang="es-CL" i="1">
                                            <a:latin typeface="Cambria Math" panose="02040503050406030204" pitchFamily="18" charset="0"/>
                                          </a:rPr>
                                          <m:t>𝑧</m:t>
                                        </m:r>
                                      </m:e>
                                      <m:sub>
                                        <m:r>
                                          <a:rPr lang="es-CL" i="1">
                                            <a:latin typeface="Cambria Math" panose="02040503050406030204" pitchFamily="18" charset="0"/>
                                          </a:rPr>
                                          <m:t>2</m:t>
                                        </m:r>
                                      </m:sub>
                                    </m:sSub>
                                    <m:r>
                                      <a:rPr lang="es-CL" i="1">
                                        <a:latin typeface="Cambria Math" panose="02040503050406030204" pitchFamily="18" charset="0"/>
                                        <a:ea typeface="Cambria Math" panose="02040503050406030204" pitchFamily="18" charset="0"/>
                                      </a:rPr>
                                      <m:t>,</m:t>
                                    </m:r>
                                    <m:r>
                                      <a:rPr lang="es-CL" i="1">
                                        <a:latin typeface="Cambria Math" panose="02040503050406030204" pitchFamily="18" charset="0"/>
                                        <a:ea typeface="Cambria Math" panose="02040503050406030204" pitchFamily="18" charset="0"/>
                                      </a:rPr>
                                      <m:t>𝑧</m:t>
                                    </m:r>
                                  </m:e>
                                  <m:sub>
                                    <m:r>
                                      <a:rPr lang="es-CL" i="1">
                                        <a:latin typeface="Cambria Math" panose="02040503050406030204" pitchFamily="18" charset="0"/>
                                        <a:ea typeface="Cambria Math" panose="02040503050406030204" pitchFamily="18" charset="0"/>
                                      </a:rPr>
                                      <m:t>2</m:t>
                                    </m:r>
                                  </m:sub>
                                  <m:sup>
                                    <m:r>
                                      <a:rPr lang="es-CL" i="1">
                                        <a:latin typeface="Cambria Math" panose="02040503050406030204" pitchFamily="18" charset="0"/>
                                        <a:ea typeface="Cambria Math" panose="02040503050406030204" pitchFamily="18" charset="0"/>
                                      </a:rPr>
                                      <m:t>2</m:t>
                                    </m:r>
                                  </m:sup>
                                </m:sSubSup>
                              </m:e>
                            </m:d>
                          </m:e>
                        </m:mr>
                        <m:mr>
                          <m:e>
                            <m:r>
                              <a:rPr lang="es-CL" b="0" i="1" smtClean="0">
                                <a:latin typeface="Cambria Math" panose="02040503050406030204" pitchFamily="18" charset="0"/>
                                <a:ea typeface="Cambria Math" panose="02040503050406030204" pitchFamily="18" charset="0"/>
                              </a:rPr>
                              <m:t>=</m:t>
                            </m:r>
                            <m:sSubSup>
                              <m:sSubSupPr>
                                <m:ctrlPr>
                                  <a:rPr lang="es-CL" i="1">
                                    <a:latin typeface="Cambria Math" panose="02040503050406030204" pitchFamily="18" charset="0"/>
                                    <a:ea typeface="Cambria Math" panose="02040503050406030204" pitchFamily="18" charset="0"/>
                                  </a:rPr>
                                </m:ctrlPr>
                              </m:sSubSupPr>
                              <m:e>
                                <m:r>
                                  <a:rPr lang="es-CL" i="1">
                                    <a:latin typeface="Cambria Math" panose="02040503050406030204" pitchFamily="18" charset="0"/>
                                    <a:ea typeface="Cambria Math" panose="02040503050406030204" pitchFamily="18" charset="0"/>
                                  </a:rPr>
                                  <m:t>𝑥</m:t>
                                </m:r>
                              </m:e>
                              <m:sub>
                                <m:r>
                                  <a:rPr lang="es-CL" i="1">
                                    <a:latin typeface="Cambria Math" panose="02040503050406030204" pitchFamily="18" charset="0"/>
                                    <a:ea typeface="Cambria Math" panose="02040503050406030204" pitchFamily="18" charset="0"/>
                                  </a:rPr>
                                  <m:t>1</m:t>
                                </m:r>
                              </m:sub>
                              <m:sup>
                                <m:r>
                                  <a:rPr lang="es-CL" i="1">
                                    <a:latin typeface="Cambria Math" panose="02040503050406030204" pitchFamily="18" charset="0"/>
                                    <a:ea typeface="Cambria Math" panose="02040503050406030204" pitchFamily="18" charset="0"/>
                                  </a:rPr>
                                  <m:t>2</m:t>
                                </m:r>
                              </m:sup>
                            </m:sSubSup>
                            <m:sSubSup>
                              <m:sSubSupPr>
                                <m:ctrlPr>
                                  <a:rPr lang="es-CL" i="1">
                                    <a:latin typeface="Cambria Math" panose="02040503050406030204" pitchFamily="18" charset="0"/>
                                    <a:ea typeface="Cambria Math" panose="02040503050406030204" pitchFamily="18" charset="0"/>
                                  </a:rPr>
                                </m:ctrlPr>
                              </m:sSubSupPr>
                              <m:e>
                                <m:r>
                                  <a:rPr lang="es-CL" i="1">
                                    <a:latin typeface="Cambria Math" panose="02040503050406030204" pitchFamily="18" charset="0"/>
                                    <a:ea typeface="Cambria Math" panose="02040503050406030204" pitchFamily="18" charset="0"/>
                                  </a:rPr>
                                  <m:t>𝑧</m:t>
                                </m:r>
                              </m:e>
                              <m:sub>
                                <m:r>
                                  <a:rPr lang="es-CL" i="1">
                                    <a:latin typeface="Cambria Math" panose="02040503050406030204" pitchFamily="18" charset="0"/>
                                    <a:ea typeface="Cambria Math" panose="02040503050406030204" pitchFamily="18" charset="0"/>
                                  </a:rPr>
                                  <m:t>1</m:t>
                                </m:r>
                              </m:sub>
                              <m:sup>
                                <m:r>
                                  <a:rPr lang="es-CL" i="1">
                                    <a:latin typeface="Cambria Math" panose="02040503050406030204" pitchFamily="18" charset="0"/>
                                    <a:ea typeface="Cambria Math" panose="02040503050406030204" pitchFamily="18" charset="0"/>
                                  </a:rPr>
                                  <m:t>2</m:t>
                                </m:r>
                              </m:sup>
                            </m:sSubSup>
                            <m:r>
                              <a:rPr lang="es-CL" b="0" i="1" smtClean="0">
                                <a:latin typeface="Cambria Math" panose="02040503050406030204" pitchFamily="18" charset="0"/>
                                <a:ea typeface="Cambria Math" panose="02040503050406030204" pitchFamily="18" charset="0"/>
                              </a:rPr>
                              <m:t>+2</m:t>
                            </m:r>
                            <m:sSub>
                              <m:sSubPr>
                                <m:ctrlPr>
                                  <a:rPr lang="en-US" i="1">
                                    <a:latin typeface="Cambria Math" panose="02040503050406030204" pitchFamily="18" charset="0"/>
                                  </a:rPr>
                                </m:ctrlPr>
                              </m:sSubPr>
                              <m:e>
                                <m:r>
                                  <a:rPr lang="es-CL" i="1">
                                    <a:latin typeface="Cambria Math" panose="02040503050406030204" pitchFamily="18" charset="0"/>
                                  </a:rPr>
                                  <m:t>𝑥</m:t>
                                </m:r>
                              </m:e>
                              <m:sub>
                                <m:r>
                                  <a:rPr lang="es-CL" i="1">
                                    <a:latin typeface="Cambria Math" panose="02040503050406030204" pitchFamily="18" charset="0"/>
                                  </a:rPr>
                                  <m:t>1</m:t>
                                </m:r>
                              </m:sub>
                            </m:sSub>
                            <m:sSub>
                              <m:sSubPr>
                                <m:ctrlPr>
                                  <a:rPr lang="en-US" i="1">
                                    <a:latin typeface="Cambria Math" panose="02040503050406030204" pitchFamily="18" charset="0"/>
                                  </a:rPr>
                                </m:ctrlPr>
                              </m:sSubPr>
                              <m:e>
                                <m:r>
                                  <a:rPr lang="es-CL" i="1">
                                    <a:latin typeface="Cambria Math" panose="02040503050406030204" pitchFamily="18" charset="0"/>
                                  </a:rPr>
                                  <m:t>𝑥</m:t>
                                </m:r>
                              </m:e>
                              <m:sub>
                                <m:r>
                                  <a:rPr lang="es-CL" i="1">
                                    <a:latin typeface="Cambria Math" panose="02040503050406030204" pitchFamily="18" charset="0"/>
                                  </a:rPr>
                                  <m:t>2</m:t>
                                </m:r>
                              </m:sub>
                            </m:sSub>
                            <m:sSub>
                              <m:sSubPr>
                                <m:ctrlPr>
                                  <a:rPr lang="en-US" i="1">
                                    <a:latin typeface="Cambria Math" panose="02040503050406030204" pitchFamily="18" charset="0"/>
                                  </a:rPr>
                                </m:ctrlPr>
                              </m:sSubPr>
                              <m:e>
                                <m:r>
                                  <a:rPr lang="es-CL" i="1">
                                    <a:latin typeface="Cambria Math" panose="02040503050406030204" pitchFamily="18" charset="0"/>
                                  </a:rPr>
                                  <m:t>𝑧</m:t>
                                </m:r>
                              </m:e>
                              <m:sub>
                                <m:r>
                                  <a:rPr lang="es-CL" i="1">
                                    <a:latin typeface="Cambria Math" panose="02040503050406030204" pitchFamily="18" charset="0"/>
                                  </a:rPr>
                                  <m:t>1</m:t>
                                </m:r>
                              </m:sub>
                            </m:sSub>
                            <m:sSub>
                              <m:sSubPr>
                                <m:ctrlPr>
                                  <a:rPr lang="en-US" i="1">
                                    <a:latin typeface="Cambria Math" panose="02040503050406030204" pitchFamily="18" charset="0"/>
                                  </a:rPr>
                                </m:ctrlPr>
                              </m:sSubPr>
                              <m:e>
                                <m:r>
                                  <a:rPr lang="es-CL" i="1">
                                    <a:latin typeface="Cambria Math" panose="02040503050406030204" pitchFamily="18" charset="0"/>
                                  </a:rPr>
                                  <m:t>𝑧</m:t>
                                </m:r>
                              </m:e>
                              <m:sub>
                                <m:r>
                                  <a:rPr lang="es-CL" i="1">
                                    <a:latin typeface="Cambria Math" panose="02040503050406030204" pitchFamily="18" charset="0"/>
                                  </a:rPr>
                                  <m:t>2</m:t>
                                </m:r>
                              </m:sub>
                            </m:sSub>
                            <m:r>
                              <a:rPr lang="es-CL" b="0" i="1" smtClean="0">
                                <a:latin typeface="Cambria Math" panose="02040503050406030204" pitchFamily="18" charset="0"/>
                              </a:rPr>
                              <m:t>+</m:t>
                            </m:r>
                            <m:sSubSup>
                              <m:sSubSupPr>
                                <m:ctrlPr>
                                  <a:rPr lang="es-CL" i="1">
                                    <a:latin typeface="Cambria Math" panose="02040503050406030204" pitchFamily="18" charset="0"/>
                                    <a:ea typeface="Cambria Math" panose="02040503050406030204" pitchFamily="18" charset="0"/>
                                  </a:rPr>
                                </m:ctrlPr>
                              </m:sSubSupPr>
                              <m:e>
                                <m:r>
                                  <a:rPr lang="es-CL" i="1">
                                    <a:latin typeface="Cambria Math" panose="02040503050406030204" pitchFamily="18" charset="0"/>
                                    <a:ea typeface="Cambria Math" panose="02040503050406030204" pitchFamily="18" charset="0"/>
                                  </a:rPr>
                                  <m:t>𝑥</m:t>
                                </m:r>
                              </m:e>
                              <m:sub>
                                <m:r>
                                  <a:rPr lang="es-CL" b="0" i="1" smtClean="0">
                                    <a:latin typeface="Cambria Math" panose="02040503050406030204" pitchFamily="18" charset="0"/>
                                    <a:ea typeface="Cambria Math" panose="02040503050406030204" pitchFamily="18" charset="0"/>
                                  </a:rPr>
                                  <m:t>2</m:t>
                                </m:r>
                              </m:sub>
                              <m:sup>
                                <m:r>
                                  <a:rPr lang="es-CL" i="1">
                                    <a:latin typeface="Cambria Math" panose="02040503050406030204" pitchFamily="18" charset="0"/>
                                    <a:ea typeface="Cambria Math" panose="02040503050406030204" pitchFamily="18" charset="0"/>
                                  </a:rPr>
                                  <m:t>2</m:t>
                                </m:r>
                              </m:sup>
                            </m:sSubSup>
                            <m:sSubSup>
                              <m:sSubSupPr>
                                <m:ctrlPr>
                                  <a:rPr lang="es-CL" i="1">
                                    <a:latin typeface="Cambria Math" panose="02040503050406030204" pitchFamily="18" charset="0"/>
                                    <a:ea typeface="Cambria Math" panose="02040503050406030204" pitchFamily="18" charset="0"/>
                                  </a:rPr>
                                </m:ctrlPr>
                              </m:sSubSupPr>
                              <m:e>
                                <m:r>
                                  <a:rPr lang="es-CL" i="1">
                                    <a:latin typeface="Cambria Math" panose="02040503050406030204" pitchFamily="18" charset="0"/>
                                    <a:ea typeface="Cambria Math" panose="02040503050406030204" pitchFamily="18" charset="0"/>
                                  </a:rPr>
                                  <m:t>𝑧</m:t>
                                </m:r>
                              </m:e>
                              <m:sub>
                                <m:r>
                                  <a:rPr lang="es-CL" b="0" i="1" smtClean="0">
                                    <a:latin typeface="Cambria Math" panose="02040503050406030204" pitchFamily="18" charset="0"/>
                                    <a:ea typeface="Cambria Math" panose="02040503050406030204" pitchFamily="18" charset="0"/>
                                  </a:rPr>
                                  <m:t>2</m:t>
                                </m:r>
                              </m:sub>
                              <m:sup>
                                <m:r>
                                  <a:rPr lang="es-CL" i="1">
                                    <a:latin typeface="Cambria Math" panose="02040503050406030204" pitchFamily="18" charset="0"/>
                                    <a:ea typeface="Cambria Math" panose="02040503050406030204" pitchFamily="18" charset="0"/>
                                  </a:rPr>
                                  <m:t>2</m:t>
                                </m:r>
                              </m:sup>
                            </m:sSubSup>
                          </m:e>
                        </m:mr>
                        <m:mr>
                          <m:e>
                            <m:r>
                              <a:rPr lang="es-CL" b="0" i="1" smtClean="0">
                                <a:latin typeface="Cambria Math" panose="02040503050406030204" pitchFamily="18" charset="0"/>
                                <a:ea typeface="Cambria Math" panose="02040503050406030204" pitchFamily="18" charset="0"/>
                              </a:rPr>
                              <m:t>=</m:t>
                            </m:r>
                            <m:sSup>
                              <m:sSupPr>
                                <m:ctrlPr>
                                  <a:rPr lang="es-CL" b="0" i="1" smtClean="0">
                                    <a:latin typeface="Cambria Math" panose="02040503050406030204" pitchFamily="18" charset="0"/>
                                    <a:ea typeface="Cambria Math" panose="02040503050406030204" pitchFamily="18" charset="0"/>
                                  </a:rPr>
                                </m:ctrlPr>
                              </m:sSupPr>
                              <m:e>
                                <m:d>
                                  <m:dPr>
                                    <m:ctrlPr>
                                      <a:rPr lang="es-CL" b="0" i="1" smtClean="0">
                                        <a:latin typeface="Cambria Math" panose="02040503050406030204" pitchFamily="18" charset="0"/>
                                        <a:ea typeface="Cambria Math" panose="02040503050406030204" pitchFamily="18" charset="0"/>
                                      </a:rPr>
                                    </m:ctrlPr>
                                  </m:dPr>
                                  <m:e>
                                    <m:sSub>
                                      <m:sSubPr>
                                        <m:ctrlPr>
                                          <a:rPr lang="es-CL" b="0" i="1" smtClean="0">
                                            <a:latin typeface="Cambria Math" panose="02040503050406030204" pitchFamily="18" charset="0"/>
                                            <a:ea typeface="Cambria Math" panose="02040503050406030204" pitchFamily="18" charset="0"/>
                                          </a:rPr>
                                        </m:ctrlPr>
                                      </m:sSubPr>
                                      <m:e>
                                        <m:r>
                                          <a:rPr lang="es-CL" b="0" i="1" smtClean="0">
                                            <a:latin typeface="Cambria Math" panose="02040503050406030204" pitchFamily="18" charset="0"/>
                                            <a:ea typeface="Cambria Math" panose="02040503050406030204" pitchFamily="18" charset="0"/>
                                          </a:rPr>
                                          <m:t>𝑥</m:t>
                                        </m:r>
                                      </m:e>
                                      <m:sub>
                                        <m:r>
                                          <a:rPr lang="es-CL" b="0" i="1" smtClean="0">
                                            <a:latin typeface="Cambria Math" panose="02040503050406030204" pitchFamily="18" charset="0"/>
                                            <a:ea typeface="Cambria Math" panose="02040503050406030204" pitchFamily="18" charset="0"/>
                                          </a:rPr>
                                          <m:t>1</m:t>
                                        </m:r>
                                      </m:sub>
                                    </m:sSub>
                                    <m:sSub>
                                      <m:sSubPr>
                                        <m:ctrlPr>
                                          <a:rPr lang="es-CL" b="0" i="1" smtClean="0">
                                            <a:latin typeface="Cambria Math" panose="02040503050406030204" pitchFamily="18" charset="0"/>
                                            <a:ea typeface="Cambria Math" panose="02040503050406030204" pitchFamily="18" charset="0"/>
                                          </a:rPr>
                                        </m:ctrlPr>
                                      </m:sSubPr>
                                      <m:e>
                                        <m:r>
                                          <a:rPr lang="es-CL" b="0" i="1" smtClean="0">
                                            <a:latin typeface="Cambria Math" panose="02040503050406030204" pitchFamily="18" charset="0"/>
                                            <a:ea typeface="Cambria Math" panose="02040503050406030204" pitchFamily="18" charset="0"/>
                                          </a:rPr>
                                          <m:t>𝑧</m:t>
                                        </m:r>
                                      </m:e>
                                      <m:sub>
                                        <m:r>
                                          <a:rPr lang="es-CL" b="0" i="1" smtClean="0">
                                            <a:latin typeface="Cambria Math" panose="02040503050406030204" pitchFamily="18" charset="0"/>
                                            <a:ea typeface="Cambria Math" panose="02040503050406030204" pitchFamily="18" charset="0"/>
                                          </a:rPr>
                                          <m:t>1</m:t>
                                        </m:r>
                                      </m:sub>
                                    </m:sSub>
                                    <m:r>
                                      <a:rPr lang="es-CL" b="0" i="1" smtClean="0">
                                        <a:latin typeface="Cambria Math" panose="02040503050406030204" pitchFamily="18" charset="0"/>
                                        <a:ea typeface="Cambria Math" panose="02040503050406030204" pitchFamily="18" charset="0"/>
                                      </a:rPr>
                                      <m:t>+</m:t>
                                    </m:r>
                                    <m:sSub>
                                      <m:sSubPr>
                                        <m:ctrlPr>
                                          <a:rPr lang="es-CL" i="1">
                                            <a:latin typeface="Cambria Math" panose="02040503050406030204" pitchFamily="18" charset="0"/>
                                            <a:ea typeface="Cambria Math" panose="02040503050406030204" pitchFamily="18" charset="0"/>
                                          </a:rPr>
                                        </m:ctrlPr>
                                      </m:sSubPr>
                                      <m:e>
                                        <m:r>
                                          <a:rPr lang="es-CL" i="1">
                                            <a:latin typeface="Cambria Math" panose="02040503050406030204" pitchFamily="18" charset="0"/>
                                            <a:ea typeface="Cambria Math" panose="02040503050406030204" pitchFamily="18" charset="0"/>
                                          </a:rPr>
                                          <m:t>𝑥</m:t>
                                        </m:r>
                                      </m:e>
                                      <m:sub>
                                        <m:r>
                                          <a:rPr lang="es-CL" b="0" i="1" smtClean="0">
                                            <a:latin typeface="Cambria Math" panose="02040503050406030204" pitchFamily="18" charset="0"/>
                                            <a:ea typeface="Cambria Math" panose="02040503050406030204" pitchFamily="18" charset="0"/>
                                          </a:rPr>
                                          <m:t>2</m:t>
                                        </m:r>
                                      </m:sub>
                                    </m:sSub>
                                    <m:sSub>
                                      <m:sSubPr>
                                        <m:ctrlPr>
                                          <a:rPr lang="es-CL" i="1">
                                            <a:latin typeface="Cambria Math" panose="02040503050406030204" pitchFamily="18" charset="0"/>
                                            <a:ea typeface="Cambria Math" panose="02040503050406030204" pitchFamily="18" charset="0"/>
                                          </a:rPr>
                                        </m:ctrlPr>
                                      </m:sSubPr>
                                      <m:e>
                                        <m:r>
                                          <a:rPr lang="es-CL" i="1">
                                            <a:latin typeface="Cambria Math" panose="02040503050406030204" pitchFamily="18" charset="0"/>
                                            <a:ea typeface="Cambria Math" panose="02040503050406030204" pitchFamily="18" charset="0"/>
                                          </a:rPr>
                                          <m:t>𝑧</m:t>
                                        </m:r>
                                      </m:e>
                                      <m:sub>
                                        <m:r>
                                          <a:rPr lang="es-CL" b="0" i="1" smtClean="0">
                                            <a:latin typeface="Cambria Math" panose="02040503050406030204" pitchFamily="18" charset="0"/>
                                            <a:ea typeface="Cambria Math" panose="02040503050406030204" pitchFamily="18" charset="0"/>
                                          </a:rPr>
                                          <m:t>2</m:t>
                                        </m:r>
                                      </m:sub>
                                    </m:sSub>
                                  </m:e>
                                </m:d>
                              </m:e>
                              <m:sup>
                                <m:r>
                                  <a:rPr lang="es-CL" b="0" i="1" smtClean="0">
                                    <a:latin typeface="Cambria Math" panose="02040503050406030204" pitchFamily="18" charset="0"/>
                                    <a:ea typeface="Cambria Math" panose="02040503050406030204" pitchFamily="18" charset="0"/>
                                  </a:rPr>
                                  <m:t>2</m:t>
                                </m:r>
                              </m:sup>
                            </m:sSup>
                          </m:e>
                        </m:mr>
                        <m:mr>
                          <m:e>
                            <m:r>
                              <a:rPr lang="es-CL" b="0" i="1" smtClean="0">
                                <a:latin typeface="Cambria Math" panose="02040503050406030204" pitchFamily="18" charset="0"/>
                                <a:ea typeface="Cambria Math" panose="02040503050406030204" pitchFamily="18" charset="0"/>
                              </a:rPr>
                              <m:t>=</m:t>
                            </m:r>
                            <m:sSup>
                              <m:sSupPr>
                                <m:ctrlPr>
                                  <a:rPr lang="es-CL" b="0" i="1" smtClean="0">
                                    <a:latin typeface="Cambria Math" panose="02040503050406030204" pitchFamily="18" charset="0"/>
                                    <a:ea typeface="Cambria Math" panose="02040503050406030204" pitchFamily="18" charset="0"/>
                                  </a:rPr>
                                </m:ctrlPr>
                              </m:sSupPr>
                              <m:e>
                                <m:d>
                                  <m:dPr>
                                    <m:ctrlPr>
                                      <a:rPr lang="es-CL" b="0" i="1" smtClean="0">
                                        <a:latin typeface="Cambria Math" panose="02040503050406030204" pitchFamily="18" charset="0"/>
                                        <a:ea typeface="Cambria Math" panose="02040503050406030204" pitchFamily="18" charset="0"/>
                                      </a:rPr>
                                    </m:ctrlPr>
                                  </m:dPr>
                                  <m:e>
                                    <m:sSup>
                                      <m:sSupPr>
                                        <m:ctrlPr>
                                          <a:rPr lang="es-CL" b="0" i="1" smtClean="0">
                                            <a:latin typeface="Cambria Math" panose="02040503050406030204" pitchFamily="18" charset="0"/>
                                            <a:ea typeface="Cambria Math" panose="02040503050406030204" pitchFamily="18" charset="0"/>
                                          </a:rPr>
                                        </m:ctrlPr>
                                      </m:sSupPr>
                                      <m:e>
                                        <m:r>
                                          <a:rPr lang="es-CL" b="1" i="1" smtClean="0">
                                            <a:latin typeface="Cambria Math" panose="02040503050406030204" pitchFamily="18" charset="0"/>
                                            <a:ea typeface="Cambria Math" panose="02040503050406030204" pitchFamily="18" charset="0"/>
                                          </a:rPr>
                                          <m:t>𝒙</m:t>
                                        </m:r>
                                      </m:e>
                                      <m:sup>
                                        <m:r>
                                          <a:rPr lang="es-CL" b="0" i="1" smtClean="0">
                                            <a:latin typeface="Cambria Math" panose="02040503050406030204" pitchFamily="18" charset="0"/>
                                            <a:ea typeface="Cambria Math" panose="02040503050406030204" pitchFamily="18" charset="0"/>
                                          </a:rPr>
                                          <m:t>𝑇</m:t>
                                        </m:r>
                                      </m:sup>
                                    </m:sSup>
                                    <m:r>
                                      <a:rPr lang="es-CL" b="1" i="1" smtClean="0">
                                        <a:latin typeface="Cambria Math" panose="02040503050406030204" pitchFamily="18" charset="0"/>
                                        <a:ea typeface="Cambria Math" panose="02040503050406030204" pitchFamily="18" charset="0"/>
                                      </a:rPr>
                                      <m:t>𝒛</m:t>
                                    </m:r>
                                  </m:e>
                                </m:d>
                              </m:e>
                              <m:sup>
                                <m:r>
                                  <a:rPr lang="es-CL" b="0" i="1" smtClean="0">
                                    <a:latin typeface="Cambria Math" panose="02040503050406030204" pitchFamily="18" charset="0"/>
                                    <a:ea typeface="Cambria Math" panose="02040503050406030204" pitchFamily="18" charset="0"/>
                                  </a:rPr>
                                  <m:t>2</m:t>
                                </m:r>
                              </m:sup>
                            </m:sSup>
                          </m:e>
                        </m:mr>
                        <m:mr>
                          <m:e>
                            <m:r>
                              <a:rPr lang="es-CL" b="0" i="1" smtClean="0">
                                <a:latin typeface="Cambria Math" panose="02040503050406030204" pitchFamily="18" charset="0"/>
                                <a:ea typeface="Cambria Math" panose="02040503050406030204" pitchFamily="18" charset="0"/>
                              </a:rPr>
                              <m:t>=</m:t>
                            </m:r>
                            <m:r>
                              <a:rPr lang="es-CL" b="0" i="1" smtClean="0">
                                <a:latin typeface="Cambria Math" panose="02040503050406030204" pitchFamily="18" charset="0"/>
                                <a:ea typeface="Cambria Math" panose="02040503050406030204" pitchFamily="18" charset="0"/>
                              </a:rPr>
                              <m:t>𝜅</m:t>
                            </m:r>
                            <m:r>
                              <a:rPr lang="es-CL" b="0" i="1" smtClean="0">
                                <a:latin typeface="Cambria Math" panose="02040503050406030204" pitchFamily="18" charset="0"/>
                                <a:ea typeface="Cambria Math" panose="02040503050406030204" pitchFamily="18" charset="0"/>
                              </a:rPr>
                              <m:t>(</m:t>
                            </m:r>
                            <m:r>
                              <a:rPr lang="es-CL" b="1" i="1">
                                <a:latin typeface="Cambria Math" panose="02040503050406030204" pitchFamily="18" charset="0"/>
                                <a:ea typeface="Cambria Math" panose="02040503050406030204" pitchFamily="18" charset="0"/>
                              </a:rPr>
                              <m:t>𝒙</m:t>
                            </m:r>
                            <m:r>
                              <a:rPr lang="es-CL" b="0" i="1" smtClean="0">
                                <a:latin typeface="Cambria Math" panose="02040503050406030204" pitchFamily="18" charset="0"/>
                                <a:ea typeface="Cambria Math" panose="02040503050406030204" pitchFamily="18" charset="0"/>
                              </a:rPr>
                              <m:t>,</m:t>
                            </m:r>
                            <m:r>
                              <a:rPr lang="es-CL" b="1" i="1">
                                <a:latin typeface="Cambria Math" panose="02040503050406030204" pitchFamily="18" charset="0"/>
                                <a:ea typeface="Cambria Math" panose="02040503050406030204" pitchFamily="18" charset="0"/>
                              </a:rPr>
                              <m:t>𝒛</m:t>
                            </m:r>
                            <m:r>
                              <a:rPr lang="es-CL" b="0" i="1" smtClean="0">
                                <a:latin typeface="Cambria Math" panose="02040503050406030204" pitchFamily="18" charset="0"/>
                                <a:ea typeface="Cambria Math" panose="02040503050406030204" pitchFamily="18" charset="0"/>
                              </a:rPr>
                              <m:t>)</m:t>
                            </m:r>
                          </m:e>
                        </m:mr>
                      </m:m>
                    </m:oMath>
                  </m:oMathPara>
                </a14:m>
                <a:endParaRPr lang="es-ES" b="0" dirty="0" smtClean="0">
                  <a:ea typeface="Cambria Math" panose="02040503050406030204" pitchFamily="18" charset="0"/>
                </a:endParaRPr>
              </a:p>
              <a:p>
                <a:pPr marL="0" indent="0" algn="just">
                  <a:buNone/>
                </a:pPr>
                <a:endParaRPr lang="es-ES" dirty="0" smtClean="0">
                  <a:ea typeface="Cambria Math" panose="02040503050406030204" pitchFamily="18" charset="0"/>
                </a:endParaRPr>
              </a:p>
              <a:p>
                <a:pPr marL="0" indent="0" algn="just">
                  <a:buNone/>
                </a:pPr>
                <a:r>
                  <a:rPr lang="es-ES" dirty="0"/>
                  <a:t>Se podría  realizar PCA en el espacio proyectado: calcular la matriz de covarianza de los datos proyectados y calcular sus vectores propios.</a:t>
                </a:r>
              </a:p>
              <a:p>
                <a:pPr marL="0" indent="0" algn="just">
                  <a:buNone/>
                </a:pPr>
                <a:r>
                  <a:rPr lang="es-ES" dirty="0"/>
                  <a:t>Pero, se puede ocupar la matriz de </a:t>
                </a:r>
                <a:r>
                  <a:rPr lang="es-ES" dirty="0" err="1"/>
                  <a:t>kernel</a:t>
                </a:r>
                <a:r>
                  <a:rPr lang="es-ES" dirty="0" smtClean="0"/>
                  <a:t>:</a:t>
                </a:r>
                <a:endParaRPr lang="es-ES" dirty="0"/>
              </a:p>
              <a:p>
                <a:pPr marL="0" indent="0" algn="just">
                  <a:buNone/>
                </a:pPr>
                <a14:m>
                  <m:oMathPara xmlns:m="http://schemas.openxmlformats.org/officeDocument/2006/math">
                    <m:oMathParaPr>
                      <m:jc m:val="center"/>
                    </m:oMathParaPr>
                    <m:oMath xmlns:m="http://schemas.openxmlformats.org/officeDocument/2006/math">
                      <m:sSub>
                        <m:sSubPr>
                          <m:ctrlPr>
                            <a:rPr lang="es-ES" b="1" i="1">
                              <a:latin typeface="Cambria Math" panose="02040503050406030204" pitchFamily="18" charset="0"/>
                            </a:rPr>
                          </m:ctrlPr>
                        </m:sSubPr>
                        <m:e>
                          <m:r>
                            <m:rPr>
                              <m:sty m:val="p"/>
                            </m:rPr>
                            <a:rPr lang="en-US">
                              <a:latin typeface="Cambria Math" panose="02040503050406030204" pitchFamily="18" charset="0"/>
                            </a:rPr>
                            <m:t>K</m:t>
                          </m:r>
                        </m:e>
                        <m:sub>
                          <m:r>
                            <a:rPr lang="en-US" b="1" i="1">
                              <a:latin typeface="Cambria Math" panose="02040503050406030204" pitchFamily="18" charset="0"/>
                            </a:rPr>
                            <m:t>𝐢𝐣</m:t>
                          </m:r>
                        </m:sub>
                      </m:sSub>
                      <m:r>
                        <a:rPr lang="en-US" b="1">
                          <a:latin typeface="Cambria Math" panose="02040503050406030204" pitchFamily="18" charset="0"/>
                        </a:rPr>
                        <m:t>=</m:t>
                      </m:r>
                      <m:sSup>
                        <m:sSupPr>
                          <m:ctrlPr>
                            <a:rPr lang="es-ES" i="1">
                              <a:latin typeface="Cambria Math" panose="02040503050406030204" pitchFamily="18" charset="0"/>
                            </a:rPr>
                          </m:ctrlPr>
                        </m:sSupPr>
                        <m:e>
                          <m:r>
                            <m:rPr>
                              <m:sty m:val="p"/>
                            </m:rPr>
                            <a:rPr lang="en-US">
                              <a:latin typeface="Cambria Math" panose="02040503050406030204" pitchFamily="18" charset="0"/>
                            </a:rPr>
                            <m:t>κ</m:t>
                          </m:r>
                          <m:d>
                            <m:dPr>
                              <m:ctrlPr>
                                <a:rPr lang="es-ES" i="1">
                                  <a:latin typeface="Cambria Math" panose="02040503050406030204" pitchFamily="18" charset="0"/>
                                </a:rPr>
                              </m:ctrlPr>
                            </m:dPr>
                            <m:e>
                              <m:sSub>
                                <m:sSubPr>
                                  <m:ctrlPr>
                                    <a:rPr lang="es-ES" i="1">
                                      <a:latin typeface="Cambria Math" panose="02040503050406030204" pitchFamily="18" charset="0"/>
                                    </a:rPr>
                                  </m:ctrlPr>
                                </m:sSubPr>
                                <m:e>
                                  <m:r>
                                    <a:rPr lang="en-US" b="1" i="1">
                                      <a:latin typeface="Cambria Math" panose="02040503050406030204" pitchFamily="18" charset="0"/>
                                    </a:rPr>
                                    <m:t>𝐳</m:t>
                                  </m:r>
                                </m:e>
                                <m:sub>
                                  <m:r>
                                    <m:rPr>
                                      <m:sty m:val="p"/>
                                    </m:rPr>
                                    <a:rPr lang="en-US">
                                      <a:latin typeface="Cambria Math" panose="02040503050406030204" pitchFamily="18" charset="0"/>
                                    </a:rPr>
                                    <m:t>i</m:t>
                                  </m:r>
                                </m:sub>
                              </m:sSub>
                              <m:r>
                                <a:rPr lang="en-US">
                                  <a:latin typeface="Cambria Math" panose="02040503050406030204" pitchFamily="18" charset="0"/>
                                </a:rPr>
                                <m:t>,</m:t>
                              </m:r>
                              <m:sSub>
                                <m:sSubPr>
                                  <m:ctrlPr>
                                    <a:rPr lang="es-ES" i="1">
                                      <a:latin typeface="Cambria Math" panose="02040503050406030204" pitchFamily="18" charset="0"/>
                                    </a:rPr>
                                  </m:ctrlPr>
                                </m:sSubPr>
                                <m:e>
                                  <m:r>
                                    <a:rPr lang="en-US" b="1" i="1">
                                      <a:latin typeface="Cambria Math" panose="02040503050406030204" pitchFamily="18" charset="0"/>
                                    </a:rPr>
                                    <m:t>𝐳</m:t>
                                  </m:r>
                                </m:e>
                                <m:sub>
                                  <m:r>
                                    <m:rPr>
                                      <m:sty m:val="p"/>
                                    </m:rPr>
                                    <a:rPr lang="en-US">
                                      <a:latin typeface="Cambria Math" panose="02040503050406030204" pitchFamily="18" charset="0"/>
                                    </a:rPr>
                                    <m:t>j</m:t>
                                  </m:r>
                                </m:sub>
                              </m:sSub>
                            </m:e>
                          </m:d>
                          <m:r>
                            <a:rPr lang="en-US">
                              <a:latin typeface="Cambria Math" panose="02040503050406030204" pitchFamily="18" charset="0"/>
                            </a:rPr>
                            <m:t>=</m:t>
                          </m:r>
                          <m:r>
                            <a:rPr lang="es-ES" i="1">
                              <a:latin typeface="Cambria Math" panose="02040503050406030204" pitchFamily="18" charset="0"/>
                              <a:ea typeface="Cambria Math" panose="02040503050406030204" pitchFamily="18" charset="0"/>
                            </a:rPr>
                            <m:t>𝜙</m:t>
                          </m:r>
                          <m:d>
                            <m:dPr>
                              <m:ctrlPr>
                                <a:rPr lang="es-ES" i="1">
                                  <a:latin typeface="Cambria Math" panose="02040503050406030204" pitchFamily="18" charset="0"/>
                                </a:rPr>
                              </m:ctrlPr>
                            </m:dPr>
                            <m:e>
                              <m:sSub>
                                <m:sSubPr>
                                  <m:ctrlPr>
                                    <a:rPr lang="es-ES" i="1">
                                      <a:latin typeface="Cambria Math" panose="02040503050406030204" pitchFamily="18" charset="0"/>
                                    </a:rPr>
                                  </m:ctrlPr>
                                </m:sSubPr>
                                <m:e>
                                  <m:r>
                                    <a:rPr lang="en-US" b="1" i="1">
                                      <a:latin typeface="Cambria Math" panose="02040503050406030204" pitchFamily="18" charset="0"/>
                                    </a:rPr>
                                    <m:t>𝐳</m:t>
                                  </m:r>
                                </m:e>
                                <m:sub>
                                  <m:r>
                                    <m:rPr>
                                      <m:sty m:val="p"/>
                                    </m:rPr>
                                    <a:rPr lang="en-US">
                                      <a:latin typeface="Cambria Math" panose="02040503050406030204" pitchFamily="18" charset="0"/>
                                    </a:rPr>
                                    <m:t>i</m:t>
                                  </m:r>
                                </m:sub>
                              </m:sSub>
                            </m:e>
                          </m:d>
                        </m:e>
                        <m:sup>
                          <m:r>
                            <m:rPr>
                              <m:sty m:val="p"/>
                            </m:rPr>
                            <a:rPr lang="en-US">
                              <a:latin typeface="Cambria Math" panose="02040503050406030204" pitchFamily="18" charset="0"/>
                            </a:rPr>
                            <m:t>T</m:t>
                          </m:r>
                        </m:sup>
                      </m:sSup>
                      <m:r>
                        <a:rPr lang="es-ES" i="1">
                          <a:latin typeface="Cambria Math" panose="02040503050406030204" pitchFamily="18" charset="0"/>
                          <a:ea typeface="Cambria Math" panose="02040503050406030204" pitchFamily="18" charset="0"/>
                        </a:rPr>
                        <m:t>𝜙</m:t>
                      </m:r>
                      <m:d>
                        <m:dPr>
                          <m:ctrlPr>
                            <a:rPr lang="es-ES" i="1">
                              <a:latin typeface="Cambria Math" panose="02040503050406030204" pitchFamily="18" charset="0"/>
                            </a:rPr>
                          </m:ctrlPr>
                        </m:dPr>
                        <m:e>
                          <m:sSub>
                            <m:sSubPr>
                              <m:ctrlPr>
                                <a:rPr lang="es-ES" i="1">
                                  <a:latin typeface="Cambria Math" panose="02040503050406030204" pitchFamily="18" charset="0"/>
                                </a:rPr>
                              </m:ctrlPr>
                            </m:sSubPr>
                            <m:e>
                              <m:r>
                                <a:rPr lang="en-US" b="1" i="1">
                                  <a:latin typeface="Cambria Math" panose="02040503050406030204" pitchFamily="18" charset="0"/>
                                </a:rPr>
                                <m:t>𝐳</m:t>
                              </m:r>
                            </m:e>
                            <m:sub>
                              <m:r>
                                <m:rPr>
                                  <m:sty m:val="p"/>
                                </m:rPr>
                                <a:rPr lang="en-US">
                                  <a:latin typeface="Cambria Math" panose="02040503050406030204" pitchFamily="18" charset="0"/>
                                </a:rPr>
                                <m:t>j</m:t>
                              </m:r>
                            </m:sub>
                          </m:sSub>
                        </m:e>
                      </m:d>
                      <m:r>
                        <a:rPr lang="en-US">
                          <a:latin typeface="Cambria Math" panose="02040503050406030204" pitchFamily="18" charset="0"/>
                        </a:rPr>
                        <m:t>.</m:t>
                      </m:r>
                    </m:oMath>
                  </m:oMathPara>
                </a14:m>
                <a:endParaRPr lang="es-ES" dirty="0"/>
              </a:p>
              <a:p>
                <a:pPr marL="0" indent="0" algn="just">
                  <a:buNone/>
                </a:pPr>
                <a:r>
                  <a:rPr lang="es-ES" dirty="0"/>
                  <a:t>Esto es más eficiente!</a:t>
                </a:r>
              </a:p>
              <a:p>
                <a:pPr marL="0" indent="0" algn="just">
                  <a:buNone/>
                </a:pPr>
                <a:endParaRPr lang="es-CL" dirty="0" smtClean="0">
                  <a:ea typeface="Cambria Math" panose="02040503050406030204" pitchFamily="18" charset="0"/>
                </a:endParaRPr>
              </a:p>
              <a:p>
                <a:pPr marL="0" indent="0" algn="just">
                  <a:buNone/>
                </a:pPr>
                <a:endParaRPr lang="es-ES" dirty="0" smtClean="0"/>
              </a:p>
            </p:txBody>
          </p:sp>
        </mc:Choice>
        <mc:Fallback xmlns="">
          <p:sp>
            <p:nvSpPr>
              <p:cNvPr id="3" name="Marcador de contenido 2">
                <a:extLst>
                  <a:ext uri="{FF2B5EF4-FFF2-40B4-BE49-F238E27FC236}">
                    <a16:creationId xmlns:a16="http://schemas.microsoft.com/office/drawing/2014/main" id="{56A42633-742F-49D3-A83F-A9C06D7D1FC1}"/>
                  </a:ext>
                </a:extLst>
              </p:cNvPr>
              <p:cNvSpPr>
                <a:spLocks noGrp="1" noRot="1" noChangeAspect="1" noMove="1" noResize="1" noEditPoints="1" noAdjustHandles="1" noChangeArrowheads="1" noChangeShapeType="1" noTextEdit="1"/>
              </p:cNvSpPr>
              <p:nvPr>
                <p:ph idx="1"/>
              </p:nvPr>
            </p:nvSpPr>
            <p:spPr>
              <a:blipFill>
                <a:blip r:embed="rId2"/>
                <a:stretch>
                  <a:fillRect l="-773" t="-1139" r="-850"/>
                </a:stretch>
              </a:blipFill>
            </p:spPr>
            <p:txBody>
              <a:bodyPr/>
              <a:lstStyle/>
              <a:p>
                <a:r>
                  <a:rPr lang="es-CL">
                    <a:noFill/>
                  </a:rPr>
                  <a:t> </a:t>
                </a:r>
              </a:p>
            </p:txBody>
          </p:sp>
        </mc:Fallback>
      </mc:AlternateContent>
      <p:sp>
        <p:nvSpPr>
          <p:cNvPr id="4" name="Marcador de número de diapositiva 3">
            <a:extLst>
              <a:ext uri="{FF2B5EF4-FFF2-40B4-BE49-F238E27FC236}">
                <a16:creationId xmlns:a16="http://schemas.microsoft.com/office/drawing/2014/main" id="{7794D4E0-C679-4A8A-83FD-DA91003FF9BF}"/>
              </a:ext>
            </a:extLst>
          </p:cNvPr>
          <p:cNvSpPr>
            <a:spLocks noGrp="1"/>
          </p:cNvSpPr>
          <p:nvPr>
            <p:ph type="sldNum" sz="quarter" idx="4294967295"/>
          </p:nvPr>
        </p:nvSpPr>
        <p:spPr/>
        <p:txBody>
          <a:bodyPr/>
          <a:lstStyle/>
          <a:p>
            <a:fld id="{ED3C9F24-97CD-894E-963C-61E4D5D33747}" type="slidenum">
              <a:rPr lang="es-ES_tradnl" smtClean="0"/>
              <a:t>84</a:t>
            </a:fld>
            <a:endParaRPr lang="es-ES_tradnl"/>
          </a:p>
        </p:txBody>
      </p:sp>
    </p:spTree>
    <p:extLst>
      <p:ext uri="{BB962C8B-B14F-4D97-AF65-F5344CB8AC3E}">
        <p14:creationId xmlns:p14="http://schemas.microsoft.com/office/powerpoint/2010/main" val="299660013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72A1E2-1EB2-489F-8ED0-D70D24891949}"/>
              </a:ext>
            </a:extLst>
          </p:cNvPr>
          <p:cNvSpPr>
            <a:spLocks noGrp="1"/>
          </p:cNvSpPr>
          <p:nvPr>
            <p:ph type="title"/>
          </p:nvPr>
        </p:nvSpPr>
        <p:spPr/>
        <p:txBody>
          <a:bodyPr/>
          <a:lstStyle/>
          <a:p>
            <a:r>
              <a:rPr lang="es-ES" dirty="0" err="1"/>
              <a:t>Kernel</a:t>
            </a:r>
            <a:r>
              <a:rPr lang="es-ES" dirty="0"/>
              <a:t> PCA</a:t>
            </a:r>
            <a:endParaRPr lang="es-CL" dirty="0"/>
          </a:p>
        </p:txBody>
      </p:sp>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758C624D-1A0B-4E89-8B4C-C7D81F43C42C}"/>
                  </a:ext>
                </a:extLst>
              </p:cNvPr>
              <p:cNvSpPr>
                <a:spLocks noGrp="1"/>
              </p:cNvSpPr>
              <p:nvPr>
                <p:ph idx="1"/>
              </p:nvPr>
            </p:nvSpPr>
            <p:spPr/>
            <p:txBody>
              <a:bodyPr/>
              <a:lstStyle/>
              <a:p>
                <a:pPr marL="0" indent="0">
                  <a:buNone/>
                </a:pPr>
                <a:r>
                  <a:rPr lang="es-CL" dirty="0"/>
                  <a:t>Algunas funciones típicas son:</a:t>
                </a:r>
              </a:p>
              <a:p>
                <a:r>
                  <a:rPr lang="es-CL" dirty="0" err="1"/>
                  <a:t>Polinomial</a:t>
                </a:r>
                <a:r>
                  <a:rPr lang="es-CL" dirty="0"/>
                  <a:t>:</a:t>
                </a:r>
              </a:p>
              <a:p>
                <a:pPr marL="0" indent="0" algn="ctr">
                  <a:buNone/>
                </a:pPr>
                <a14:m>
                  <m:oMathPara xmlns:m="http://schemas.openxmlformats.org/officeDocument/2006/math">
                    <m:oMathParaPr>
                      <m:jc m:val="centerGroup"/>
                    </m:oMathParaPr>
                    <m:oMath xmlns:m="http://schemas.openxmlformats.org/officeDocument/2006/math">
                      <m:r>
                        <a:rPr lang="es-CL" i="1">
                          <a:latin typeface="Cambria Math"/>
                        </a:rPr>
                        <m:t>𝐾</m:t>
                      </m:r>
                      <m:d>
                        <m:dPr>
                          <m:ctrlPr>
                            <a:rPr lang="es-CL" i="1">
                              <a:latin typeface="Cambria Math" panose="02040503050406030204" pitchFamily="18" charset="0"/>
                            </a:rPr>
                          </m:ctrlPr>
                        </m:dPr>
                        <m:e>
                          <m:r>
                            <a:rPr lang="es-CL" i="1">
                              <a:latin typeface="Cambria Math"/>
                            </a:rPr>
                            <m:t>𝑥</m:t>
                          </m:r>
                          <m:r>
                            <a:rPr lang="es-CL" i="1">
                              <a:latin typeface="Cambria Math"/>
                            </a:rPr>
                            <m:t>,</m:t>
                          </m:r>
                          <m:r>
                            <a:rPr lang="es-CL" i="1">
                              <a:latin typeface="Cambria Math"/>
                            </a:rPr>
                            <m:t>𝑦</m:t>
                          </m:r>
                        </m:e>
                      </m:d>
                      <m:r>
                        <a:rPr lang="es-CL">
                          <a:latin typeface="Cambria Math"/>
                        </a:rPr>
                        <m:t>=</m:t>
                      </m:r>
                      <m:sSup>
                        <m:sSupPr>
                          <m:ctrlPr>
                            <a:rPr lang="es-CL" i="1">
                              <a:latin typeface="Cambria Math" panose="02040503050406030204" pitchFamily="18" charset="0"/>
                            </a:rPr>
                          </m:ctrlPr>
                        </m:sSupPr>
                        <m:e>
                          <m:d>
                            <m:dPr>
                              <m:ctrlPr>
                                <a:rPr lang="es-CL" i="1">
                                  <a:latin typeface="Cambria Math" panose="02040503050406030204" pitchFamily="18" charset="0"/>
                                </a:rPr>
                              </m:ctrlPr>
                            </m:dPr>
                            <m:e>
                              <m:r>
                                <a:rPr lang="es-CL" i="1">
                                  <a:latin typeface="Cambria Math"/>
                                </a:rPr>
                                <m:t>1+</m:t>
                              </m:r>
                              <m:sSup>
                                <m:sSupPr>
                                  <m:ctrlPr>
                                    <a:rPr lang="es-CL" i="1">
                                      <a:latin typeface="Cambria Math" panose="02040503050406030204" pitchFamily="18" charset="0"/>
                                    </a:rPr>
                                  </m:ctrlPr>
                                </m:sSupPr>
                                <m:e>
                                  <m:r>
                                    <a:rPr lang="es-CL" i="1">
                                      <a:latin typeface="Cambria Math"/>
                                    </a:rPr>
                                    <m:t>𝑥</m:t>
                                  </m:r>
                                </m:e>
                                <m:sup>
                                  <m:r>
                                    <a:rPr lang="es-CL" i="1">
                                      <a:latin typeface="Cambria Math"/>
                                    </a:rPr>
                                    <m:t>𝑇</m:t>
                                  </m:r>
                                </m:sup>
                              </m:sSup>
                              <m:r>
                                <a:rPr lang="es-CL" i="1">
                                  <a:latin typeface="Cambria Math"/>
                                </a:rPr>
                                <m:t>𝑦</m:t>
                              </m:r>
                            </m:e>
                          </m:d>
                        </m:e>
                        <m:sup>
                          <m:r>
                            <a:rPr lang="es-CL" i="1">
                              <a:latin typeface="Cambria Math"/>
                            </a:rPr>
                            <m:t>𝑑</m:t>
                          </m:r>
                        </m:sup>
                      </m:sSup>
                    </m:oMath>
                  </m:oMathPara>
                </a14:m>
                <a:endParaRPr lang="es-CL" dirty="0"/>
              </a:p>
              <a:p>
                <a:pPr marL="0" indent="0" algn="ctr">
                  <a:buNone/>
                </a:pPr>
                <a:endParaRPr lang="es-CL" dirty="0"/>
              </a:p>
              <a:p>
                <a:r>
                  <a:rPr lang="es-CL" dirty="0"/>
                  <a:t>Radial </a:t>
                </a:r>
                <a:r>
                  <a:rPr lang="es-CL" dirty="0" err="1"/>
                  <a:t>Basis</a:t>
                </a:r>
                <a:r>
                  <a:rPr lang="es-CL" dirty="0"/>
                  <a:t> </a:t>
                </a:r>
                <a:r>
                  <a:rPr lang="es-CL" dirty="0" err="1"/>
                  <a:t>Function</a:t>
                </a:r>
                <a:r>
                  <a:rPr lang="es-CL" dirty="0"/>
                  <a:t> (RBF):</a:t>
                </a:r>
              </a:p>
              <a:p>
                <a:pPr marL="0" indent="0">
                  <a:buNone/>
                </a:pPr>
                <a14:m>
                  <m:oMathPara xmlns:m="http://schemas.openxmlformats.org/officeDocument/2006/math">
                    <m:oMathParaPr>
                      <m:jc m:val="centerGroup"/>
                    </m:oMathParaPr>
                    <m:oMath xmlns:m="http://schemas.openxmlformats.org/officeDocument/2006/math">
                      <m:r>
                        <a:rPr lang="es-CL" i="1">
                          <a:latin typeface="Cambria Math"/>
                        </a:rPr>
                        <m:t>𝐾</m:t>
                      </m:r>
                      <m:d>
                        <m:dPr>
                          <m:ctrlPr>
                            <a:rPr lang="es-CL" i="1">
                              <a:latin typeface="Cambria Math" panose="02040503050406030204" pitchFamily="18" charset="0"/>
                            </a:rPr>
                          </m:ctrlPr>
                        </m:dPr>
                        <m:e>
                          <m:r>
                            <a:rPr lang="es-CL" i="1">
                              <a:latin typeface="Cambria Math"/>
                            </a:rPr>
                            <m:t>𝑥</m:t>
                          </m:r>
                          <m:r>
                            <a:rPr lang="es-CL" i="1">
                              <a:latin typeface="Cambria Math"/>
                            </a:rPr>
                            <m:t>,</m:t>
                          </m:r>
                          <m:r>
                            <a:rPr lang="es-CL" i="1">
                              <a:latin typeface="Cambria Math"/>
                            </a:rPr>
                            <m:t>𝑦</m:t>
                          </m:r>
                        </m:e>
                      </m:d>
                      <m:r>
                        <a:rPr lang="es-CL">
                          <a:latin typeface="Cambria Math"/>
                        </a:rPr>
                        <m:t>=</m:t>
                      </m:r>
                      <m:r>
                        <m:rPr>
                          <m:sty m:val="p"/>
                        </m:rPr>
                        <a:rPr lang="es-CL">
                          <a:latin typeface="Cambria Math"/>
                        </a:rPr>
                        <m:t>exp</m:t>
                      </m:r>
                      <m:r>
                        <a:rPr lang="es-CL">
                          <a:latin typeface="Cambria Math"/>
                        </a:rPr>
                        <m:t>(</m:t>
                      </m:r>
                      <m:f>
                        <m:fPr>
                          <m:type m:val="skw"/>
                          <m:ctrlPr>
                            <a:rPr lang="es-CL" i="1">
                              <a:latin typeface="Cambria Math" panose="02040503050406030204" pitchFamily="18" charset="0"/>
                            </a:rPr>
                          </m:ctrlPr>
                        </m:fPr>
                        <m:num>
                          <m:r>
                            <a:rPr lang="es-CL" i="1">
                              <a:latin typeface="Cambria Math"/>
                            </a:rPr>
                            <m:t>−</m:t>
                          </m:r>
                          <m:sSup>
                            <m:sSupPr>
                              <m:ctrlPr>
                                <a:rPr lang="es-CL" i="1">
                                  <a:latin typeface="Cambria Math" panose="02040503050406030204" pitchFamily="18" charset="0"/>
                                </a:rPr>
                              </m:ctrlPr>
                            </m:sSupPr>
                            <m:e>
                              <m:d>
                                <m:dPr>
                                  <m:ctrlPr>
                                    <a:rPr lang="es-CL" i="1">
                                      <a:latin typeface="Cambria Math" panose="02040503050406030204" pitchFamily="18" charset="0"/>
                                    </a:rPr>
                                  </m:ctrlPr>
                                </m:dPr>
                                <m:e>
                                  <m:r>
                                    <a:rPr lang="es-CL" i="1">
                                      <a:latin typeface="Cambria Math"/>
                                    </a:rPr>
                                    <m:t>𝑥</m:t>
                                  </m:r>
                                  <m:r>
                                    <a:rPr lang="es-CL" i="1">
                                      <a:latin typeface="Cambria Math"/>
                                    </a:rPr>
                                    <m:t>−</m:t>
                                  </m:r>
                                  <m:r>
                                    <a:rPr lang="es-CL" i="1">
                                      <a:latin typeface="Cambria Math"/>
                                    </a:rPr>
                                    <m:t>𝑦</m:t>
                                  </m:r>
                                </m:e>
                              </m:d>
                            </m:e>
                            <m:sup>
                              <m:r>
                                <a:rPr lang="es-CL" i="1">
                                  <a:latin typeface="Cambria Math"/>
                                </a:rPr>
                                <m:t>𝑇</m:t>
                              </m:r>
                            </m:sup>
                          </m:sSup>
                          <m:r>
                            <a:rPr lang="es-CL" i="1">
                              <a:latin typeface="Cambria Math"/>
                            </a:rPr>
                            <m:t>(</m:t>
                          </m:r>
                          <m:r>
                            <a:rPr lang="es-CL" i="1">
                              <a:latin typeface="Cambria Math"/>
                            </a:rPr>
                            <m:t>𝑥</m:t>
                          </m:r>
                          <m:r>
                            <a:rPr lang="es-CL" i="1">
                              <a:latin typeface="Cambria Math"/>
                            </a:rPr>
                            <m:t>−</m:t>
                          </m:r>
                          <m:r>
                            <a:rPr lang="es-CL" i="1">
                              <a:latin typeface="Cambria Math"/>
                            </a:rPr>
                            <m:t>𝑦</m:t>
                          </m:r>
                          <m:r>
                            <a:rPr lang="es-CL" i="1">
                              <a:latin typeface="Cambria Math"/>
                            </a:rPr>
                            <m:t>)</m:t>
                          </m:r>
                        </m:num>
                        <m:den>
                          <m:r>
                            <a:rPr lang="es-CL" i="1">
                              <a:latin typeface="Cambria Math"/>
                            </a:rPr>
                            <m:t>2</m:t>
                          </m:r>
                          <m:sSup>
                            <m:sSupPr>
                              <m:ctrlPr>
                                <a:rPr lang="es-CL" i="1">
                                  <a:latin typeface="Cambria Math" panose="02040503050406030204" pitchFamily="18" charset="0"/>
                                </a:rPr>
                              </m:ctrlPr>
                            </m:sSupPr>
                            <m:e>
                              <m:r>
                                <a:rPr lang="es-CL" i="1">
                                  <a:latin typeface="Cambria Math"/>
                                  <a:ea typeface="Cambria Math"/>
                                </a:rPr>
                                <m:t>𝜎</m:t>
                              </m:r>
                            </m:e>
                            <m:sup>
                              <m:r>
                                <a:rPr lang="es-CL" i="1">
                                  <a:latin typeface="Cambria Math"/>
                                </a:rPr>
                                <m:t>2</m:t>
                              </m:r>
                            </m:sup>
                          </m:sSup>
                        </m:den>
                      </m:f>
                      <m:r>
                        <a:rPr lang="es-CL">
                          <a:latin typeface="Cambria Math"/>
                        </a:rPr>
                        <m:t>)</m:t>
                      </m:r>
                    </m:oMath>
                  </m:oMathPara>
                </a14:m>
                <a:endParaRPr lang="es-CL" dirty="0"/>
              </a:p>
              <a:p>
                <a:r>
                  <a:rPr lang="es-CL" dirty="0" err="1"/>
                  <a:t>Sigmoid</a:t>
                </a:r>
                <a:r>
                  <a:rPr lang="es-CL" dirty="0"/>
                  <a:t>:</a:t>
                </a:r>
              </a:p>
              <a:p>
                <a:endParaRPr lang="es-CL" dirty="0"/>
              </a:p>
              <a:p>
                <a:pPr marL="0" indent="0">
                  <a:buNone/>
                </a:pPr>
                <a14:m>
                  <m:oMathPara xmlns:m="http://schemas.openxmlformats.org/officeDocument/2006/math">
                    <m:oMathParaPr>
                      <m:jc m:val="centerGroup"/>
                    </m:oMathParaPr>
                    <m:oMath xmlns:m="http://schemas.openxmlformats.org/officeDocument/2006/math">
                      <m:r>
                        <a:rPr lang="es-CL" i="1">
                          <a:latin typeface="Cambria Math"/>
                        </a:rPr>
                        <m:t>𝐾</m:t>
                      </m:r>
                      <m:d>
                        <m:dPr>
                          <m:ctrlPr>
                            <a:rPr lang="es-CL" i="1">
                              <a:latin typeface="Cambria Math" panose="02040503050406030204" pitchFamily="18" charset="0"/>
                            </a:rPr>
                          </m:ctrlPr>
                        </m:dPr>
                        <m:e>
                          <m:r>
                            <a:rPr lang="es-CL" i="1">
                              <a:latin typeface="Cambria Math"/>
                            </a:rPr>
                            <m:t>𝑥</m:t>
                          </m:r>
                          <m:r>
                            <a:rPr lang="es-CL" i="1">
                              <a:latin typeface="Cambria Math"/>
                            </a:rPr>
                            <m:t>,</m:t>
                          </m:r>
                          <m:r>
                            <a:rPr lang="es-CL" i="1">
                              <a:latin typeface="Cambria Math"/>
                            </a:rPr>
                            <m:t>𝑦</m:t>
                          </m:r>
                        </m:e>
                      </m:d>
                      <m:r>
                        <a:rPr lang="es-CL">
                          <a:latin typeface="Cambria Math"/>
                        </a:rPr>
                        <m:t>=</m:t>
                      </m:r>
                      <m:r>
                        <m:rPr>
                          <m:sty m:val="p"/>
                        </m:rPr>
                        <a:rPr lang="es-CL">
                          <a:latin typeface="Cambria Math"/>
                        </a:rPr>
                        <m:t>tanh</m:t>
                      </m:r>
                      <m:r>
                        <a:rPr lang="es-CL">
                          <a:latin typeface="Cambria Math"/>
                        </a:rPr>
                        <m:t>(</m:t>
                      </m:r>
                      <m:sSub>
                        <m:sSubPr>
                          <m:ctrlPr>
                            <a:rPr lang="es-CL" i="1">
                              <a:latin typeface="Cambria Math" panose="02040503050406030204" pitchFamily="18" charset="0"/>
                            </a:rPr>
                          </m:ctrlPr>
                        </m:sSubPr>
                        <m:e>
                          <m:r>
                            <a:rPr lang="es-CL" i="1">
                              <a:latin typeface="Cambria Math"/>
                              <a:ea typeface="Cambria Math"/>
                            </a:rPr>
                            <m:t>𝜌</m:t>
                          </m:r>
                        </m:e>
                        <m:sub>
                          <m:r>
                            <a:rPr lang="es-CL" i="1">
                              <a:latin typeface="Cambria Math"/>
                            </a:rPr>
                            <m:t>1</m:t>
                          </m:r>
                        </m:sub>
                      </m:sSub>
                      <m:sSup>
                        <m:sSupPr>
                          <m:ctrlPr>
                            <a:rPr lang="es-CL" i="1">
                              <a:latin typeface="Cambria Math" panose="02040503050406030204" pitchFamily="18" charset="0"/>
                            </a:rPr>
                          </m:ctrlPr>
                        </m:sSupPr>
                        <m:e>
                          <m:r>
                            <a:rPr lang="es-CL" i="1">
                              <a:latin typeface="Cambria Math"/>
                            </a:rPr>
                            <m:t>𝑥</m:t>
                          </m:r>
                        </m:e>
                        <m:sup>
                          <m:r>
                            <a:rPr lang="es-CL" i="1">
                              <a:latin typeface="Cambria Math"/>
                            </a:rPr>
                            <m:t>𝑇</m:t>
                          </m:r>
                        </m:sup>
                      </m:sSup>
                      <m:r>
                        <a:rPr lang="es-CL" i="1">
                          <a:latin typeface="Cambria Math"/>
                        </a:rPr>
                        <m:t>𝑦</m:t>
                      </m:r>
                      <m:r>
                        <a:rPr lang="es-CL">
                          <a:latin typeface="Cambria Math"/>
                        </a:rPr>
                        <m:t>+</m:t>
                      </m:r>
                      <m:sSub>
                        <m:sSubPr>
                          <m:ctrlPr>
                            <a:rPr lang="es-CL" i="1">
                              <a:latin typeface="Cambria Math" panose="02040503050406030204" pitchFamily="18" charset="0"/>
                            </a:rPr>
                          </m:ctrlPr>
                        </m:sSubPr>
                        <m:e>
                          <m:r>
                            <a:rPr lang="es-CL" i="1">
                              <a:latin typeface="Cambria Math"/>
                              <a:ea typeface="Cambria Math"/>
                            </a:rPr>
                            <m:t>𝜌</m:t>
                          </m:r>
                        </m:e>
                        <m:sub>
                          <m:r>
                            <a:rPr lang="es-CL" i="1">
                              <a:latin typeface="Cambria Math"/>
                              <a:ea typeface="Cambria Math"/>
                            </a:rPr>
                            <m:t>2</m:t>
                          </m:r>
                        </m:sub>
                      </m:sSub>
                      <m:r>
                        <a:rPr lang="es-CL">
                          <a:latin typeface="Cambria Math"/>
                        </a:rPr>
                        <m:t>)</m:t>
                      </m:r>
                    </m:oMath>
                  </m:oMathPara>
                </a14:m>
                <a:endParaRPr lang="es-CL" dirty="0"/>
              </a:p>
              <a:p>
                <a:pPr marL="0" indent="0">
                  <a:buNone/>
                </a:pPr>
                <a:endParaRPr lang="es-CL" dirty="0"/>
              </a:p>
              <a:p>
                <a:pPr marL="0" indent="0">
                  <a:buNone/>
                </a:pPr>
                <a:endParaRPr lang="es-CL" dirty="0"/>
              </a:p>
            </p:txBody>
          </p:sp>
        </mc:Choice>
        <mc:Fallback xmlns="">
          <p:sp>
            <p:nvSpPr>
              <p:cNvPr id="3" name="Marcador de contenido 2">
                <a:extLst>
                  <a:ext uri="{FF2B5EF4-FFF2-40B4-BE49-F238E27FC236}">
                    <a16:creationId xmlns:a16="http://schemas.microsoft.com/office/drawing/2014/main" id="{758C624D-1A0B-4E89-8B4C-C7D81F43C42C}"/>
                  </a:ext>
                </a:extLst>
              </p:cNvPr>
              <p:cNvSpPr>
                <a:spLocks noGrp="1" noRot="1" noChangeAspect="1" noMove="1" noResize="1" noEditPoints="1" noAdjustHandles="1" noChangeArrowheads="1" noChangeShapeType="1" noTextEdit="1"/>
              </p:cNvSpPr>
              <p:nvPr>
                <p:ph idx="1"/>
              </p:nvPr>
            </p:nvSpPr>
            <p:spPr>
              <a:blipFill>
                <a:blip r:embed="rId2"/>
                <a:stretch>
                  <a:fillRect l="-1159" t="-1961"/>
                </a:stretch>
              </a:blipFill>
            </p:spPr>
            <p:txBody>
              <a:bodyPr/>
              <a:lstStyle/>
              <a:p>
                <a:r>
                  <a:rPr lang="es-CL">
                    <a:noFill/>
                  </a:rPr>
                  <a:t> </a:t>
                </a:r>
              </a:p>
            </p:txBody>
          </p:sp>
        </mc:Fallback>
      </mc:AlternateContent>
      <p:sp>
        <p:nvSpPr>
          <p:cNvPr id="4" name="Marcador de número de diapositiva 3">
            <a:extLst>
              <a:ext uri="{FF2B5EF4-FFF2-40B4-BE49-F238E27FC236}">
                <a16:creationId xmlns:a16="http://schemas.microsoft.com/office/drawing/2014/main" id="{CC11AA89-293B-4BC5-AD07-1B8E8C351924}"/>
              </a:ext>
            </a:extLst>
          </p:cNvPr>
          <p:cNvSpPr>
            <a:spLocks noGrp="1"/>
          </p:cNvSpPr>
          <p:nvPr>
            <p:ph type="sldNum" sz="quarter" idx="4294967295"/>
          </p:nvPr>
        </p:nvSpPr>
        <p:spPr/>
        <p:txBody>
          <a:bodyPr/>
          <a:lstStyle/>
          <a:p>
            <a:fld id="{ED3C9F24-97CD-894E-963C-61E4D5D33747}" type="slidenum">
              <a:rPr lang="es-ES_tradnl" smtClean="0"/>
              <a:t>85</a:t>
            </a:fld>
            <a:endParaRPr lang="es-ES_tradnl"/>
          </a:p>
        </p:txBody>
      </p:sp>
    </p:spTree>
    <p:extLst>
      <p:ext uri="{BB962C8B-B14F-4D97-AF65-F5344CB8AC3E}">
        <p14:creationId xmlns:p14="http://schemas.microsoft.com/office/powerpoint/2010/main" val="335742898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E7CF28-0911-43EA-ABD7-9CAADFD38903}"/>
              </a:ext>
            </a:extLst>
          </p:cNvPr>
          <p:cNvSpPr>
            <a:spLocks noGrp="1"/>
          </p:cNvSpPr>
          <p:nvPr>
            <p:ph type="title"/>
          </p:nvPr>
        </p:nvSpPr>
        <p:spPr/>
        <p:txBody>
          <a:bodyPr/>
          <a:lstStyle/>
          <a:p>
            <a:r>
              <a:rPr lang="es-ES" dirty="0" err="1"/>
              <a:t>Kernel</a:t>
            </a:r>
            <a:r>
              <a:rPr lang="es-ES" dirty="0"/>
              <a:t> PCA</a:t>
            </a:r>
            <a:endParaRPr lang="es-CL" dirty="0"/>
          </a:p>
        </p:txBody>
      </p:sp>
      <p:sp>
        <p:nvSpPr>
          <p:cNvPr id="4" name="Marcador de número de diapositiva 3">
            <a:extLst>
              <a:ext uri="{FF2B5EF4-FFF2-40B4-BE49-F238E27FC236}">
                <a16:creationId xmlns:a16="http://schemas.microsoft.com/office/drawing/2014/main" id="{2868506C-2437-4A34-8019-7610C62ADAD0}"/>
              </a:ext>
            </a:extLst>
          </p:cNvPr>
          <p:cNvSpPr>
            <a:spLocks noGrp="1"/>
          </p:cNvSpPr>
          <p:nvPr>
            <p:ph type="sldNum" sz="quarter" idx="4294967295"/>
          </p:nvPr>
        </p:nvSpPr>
        <p:spPr/>
        <p:txBody>
          <a:bodyPr/>
          <a:lstStyle/>
          <a:p>
            <a:fld id="{ED3C9F24-97CD-894E-963C-61E4D5D33747}" type="slidenum">
              <a:rPr lang="es-ES_tradnl" smtClean="0"/>
              <a:t>86</a:t>
            </a:fld>
            <a:endParaRPr lang="es-ES_tradnl"/>
          </a:p>
        </p:txBody>
      </p:sp>
      <p:pic>
        <p:nvPicPr>
          <p:cNvPr id="2050" name="Picture 2" descr="../../_images/sphx_glr_plot_kernel_pca_001.png">
            <a:extLst>
              <a:ext uri="{FF2B5EF4-FFF2-40B4-BE49-F238E27FC236}">
                <a16:creationId xmlns:a16="http://schemas.microsoft.com/office/drawing/2014/main" id="{341A5BA7-E579-4489-ACC4-0AD1132E8A4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0000"/>
          <a:stretch/>
        </p:blipFill>
        <p:spPr bwMode="auto">
          <a:xfrm>
            <a:off x="1733005" y="1323517"/>
            <a:ext cx="5725886" cy="2147207"/>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upo 5">
            <a:extLst>
              <a:ext uri="{FF2B5EF4-FFF2-40B4-BE49-F238E27FC236}">
                <a16:creationId xmlns:a16="http://schemas.microsoft.com/office/drawing/2014/main" id="{B9682759-FDF4-4A12-B57F-9F5B3E080C31}"/>
              </a:ext>
            </a:extLst>
          </p:cNvPr>
          <p:cNvGrpSpPr/>
          <p:nvPr/>
        </p:nvGrpSpPr>
        <p:grpSpPr>
          <a:xfrm>
            <a:off x="3005365" y="3701869"/>
            <a:ext cx="3727789" cy="2059936"/>
            <a:chOff x="2686051" y="4114800"/>
            <a:chExt cx="3968749" cy="2286000"/>
          </a:xfrm>
        </p:grpSpPr>
        <p:pic>
          <p:nvPicPr>
            <p:cNvPr id="2052" name="Picture 4" descr="../../_images/sphx_glr_plot_kernel_pca_001.png">
              <a:extLst>
                <a:ext uri="{FF2B5EF4-FFF2-40B4-BE49-F238E27FC236}">
                  <a16:creationId xmlns:a16="http://schemas.microsoft.com/office/drawing/2014/main" id="{DE709479-3553-4253-8359-07FDC1F8873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20" t="50000" r="47291"/>
            <a:stretch/>
          </p:blipFill>
          <p:spPr bwMode="auto">
            <a:xfrm>
              <a:off x="2686051" y="4114800"/>
              <a:ext cx="3397249" cy="2286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a:extLst>
                <a:ext uri="{FF2B5EF4-FFF2-40B4-BE49-F238E27FC236}">
                  <a16:creationId xmlns:a16="http://schemas.microsoft.com/office/drawing/2014/main" id="{F0142FDA-893B-45BA-A4F0-4E9F7ED3597F}"/>
                </a:ext>
              </a:extLst>
            </p:cNvPr>
            <p:cNvSpPr/>
            <p:nvPr/>
          </p:nvSpPr>
          <p:spPr>
            <a:xfrm>
              <a:off x="5880100" y="4114800"/>
              <a:ext cx="774700" cy="11049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Tree>
    <p:extLst>
      <p:ext uri="{BB962C8B-B14F-4D97-AF65-F5344CB8AC3E}">
        <p14:creationId xmlns:p14="http://schemas.microsoft.com/office/powerpoint/2010/main" val="206428992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Ejemplo 4</a:t>
            </a:r>
            <a:endParaRPr lang="en-US" dirty="0"/>
          </a:p>
        </p:txBody>
      </p:sp>
      <p:sp>
        <p:nvSpPr>
          <p:cNvPr id="3" name="Marcador de contenido 2"/>
          <p:cNvSpPr>
            <a:spLocks noGrp="1"/>
          </p:cNvSpPr>
          <p:nvPr>
            <p:ph idx="1"/>
          </p:nvPr>
        </p:nvSpPr>
        <p:spPr/>
        <p:txBody>
          <a:bodyPr/>
          <a:lstStyle/>
          <a:p>
            <a:pPr marL="0" indent="0" algn="just">
              <a:buNone/>
            </a:pPr>
            <a:r>
              <a:rPr lang="es-CL" dirty="0" smtClean="0"/>
              <a:t>En los ejemplos 1 y 2, se guardaron los parámetros extraídos en el dominio del tiempo y frecuencia en los archivos:</a:t>
            </a:r>
          </a:p>
          <a:p>
            <a:pPr algn="just"/>
            <a:r>
              <a:rPr lang="es-CL" dirty="0" err="1" smtClean="0"/>
              <a:t>Pn.npy</a:t>
            </a:r>
            <a:r>
              <a:rPr lang="es-CL" dirty="0" smtClean="0"/>
              <a:t>: Parámetros temporales caso normal</a:t>
            </a:r>
          </a:p>
          <a:p>
            <a:pPr algn="just"/>
            <a:r>
              <a:rPr lang="es-CL" dirty="0" err="1" smtClean="0"/>
              <a:t>Po.npy</a:t>
            </a:r>
            <a:r>
              <a:rPr lang="es-CL" dirty="0"/>
              <a:t>: Parámetros temporales caso </a:t>
            </a:r>
            <a:r>
              <a:rPr lang="es-CL" dirty="0" smtClean="0"/>
              <a:t>falla en pista externa</a:t>
            </a:r>
            <a:endParaRPr lang="es-CL" dirty="0"/>
          </a:p>
          <a:p>
            <a:pPr algn="just"/>
            <a:r>
              <a:rPr lang="es-CL" dirty="0" err="1" smtClean="0"/>
              <a:t>Pi.npy</a:t>
            </a:r>
            <a:r>
              <a:rPr lang="es-CL" dirty="0"/>
              <a:t>: Parámetros temporales caso falla en pista </a:t>
            </a:r>
            <a:r>
              <a:rPr lang="es-CL" dirty="0" smtClean="0"/>
              <a:t>interna</a:t>
            </a:r>
            <a:endParaRPr lang="es-CL" dirty="0"/>
          </a:p>
          <a:p>
            <a:pPr algn="just"/>
            <a:r>
              <a:rPr lang="es-CL" dirty="0" err="1" smtClean="0"/>
              <a:t>En.npy</a:t>
            </a:r>
            <a:r>
              <a:rPr lang="es-CL" dirty="0"/>
              <a:t>: Parámetros </a:t>
            </a:r>
            <a:r>
              <a:rPr lang="es-CL" dirty="0" smtClean="0"/>
              <a:t>en frecuencia </a:t>
            </a:r>
            <a:r>
              <a:rPr lang="es-CL" dirty="0"/>
              <a:t>caso normal</a:t>
            </a:r>
          </a:p>
          <a:p>
            <a:pPr algn="just"/>
            <a:r>
              <a:rPr lang="es-CL" dirty="0" err="1" smtClean="0"/>
              <a:t>Eo.npy</a:t>
            </a:r>
            <a:r>
              <a:rPr lang="es-CL" dirty="0"/>
              <a:t>: Parámetros en frecuencia caso falla en pista externa</a:t>
            </a:r>
          </a:p>
          <a:p>
            <a:pPr algn="just"/>
            <a:r>
              <a:rPr lang="es-CL" dirty="0" err="1" smtClean="0"/>
              <a:t>Ei.npy</a:t>
            </a:r>
            <a:r>
              <a:rPr lang="es-CL" dirty="0"/>
              <a:t>: Parámetros en frecuencia caso falla en pista interna</a:t>
            </a:r>
          </a:p>
          <a:p>
            <a:pPr marL="0" indent="0" algn="just">
              <a:buNone/>
            </a:pPr>
            <a:endParaRPr lang="es-CL" dirty="0"/>
          </a:p>
          <a:p>
            <a:pPr algn="just"/>
            <a:endParaRPr lang="es-CL" dirty="0" smtClean="0"/>
          </a:p>
          <a:p>
            <a:pPr marL="0" indent="0" algn="just">
              <a:buNone/>
            </a:pPr>
            <a:endParaRPr lang="en-US" dirty="0"/>
          </a:p>
        </p:txBody>
      </p:sp>
    </p:spTree>
    <p:extLst>
      <p:ext uri="{BB962C8B-B14F-4D97-AF65-F5344CB8AC3E}">
        <p14:creationId xmlns:p14="http://schemas.microsoft.com/office/powerpoint/2010/main" val="224813987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Ejemplo 4</a:t>
            </a:r>
            <a:endParaRPr lang="en-US" dirty="0"/>
          </a:p>
        </p:txBody>
      </p:sp>
      <p:sp>
        <p:nvSpPr>
          <p:cNvPr id="3" name="Marcador de contenido 2"/>
          <p:cNvSpPr>
            <a:spLocks noGrp="1"/>
          </p:cNvSpPr>
          <p:nvPr>
            <p:ph idx="1"/>
          </p:nvPr>
        </p:nvSpPr>
        <p:spPr>
          <a:xfrm>
            <a:off x="628650" y="1423851"/>
            <a:ext cx="7886700" cy="4498589"/>
          </a:xfrm>
        </p:spPr>
        <p:txBody>
          <a:bodyPr>
            <a:noAutofit/>
          </a:bodyPr>
          <a:lstStyle/>
          <a:p>
            <a:pPr marL="0" indent="0">
              <a:spcBef>
                <a:spcPts val="0"/>
              </a:spcBef>
              <a:buNone/>
            </a:pPr>
            <a:r>
              <a:rPr lang="es-CL" sz="1400" dirty="0"/>
              <a:t>#importar </a:t>
            </a:r>
            <a:r>
              <a:rPr lang="es-CL" sz="1400" dirty="0" err="1"/>
              <a:t>librerias</a:t>
            </a:r>
            <a:endParaRPr lang="es-CL" sz="1400" dirty="0"/>
          </a:p>
          <a:p>
            <a:pPr marL="0" indent="0">
              <a:spcBef>
                <a:spcPts val="0"/>
              </a:spcBef>
              <a:buNone/>
            </a:pPr>
            <a:r>
              <a:rPr lang="es-CL" sz="1400" dirty="0" err="1"/>
              <a:t>import</a:t>
            </a:r>
            <a:r>
              <a:rPr lang="es-CL" sz="1400" dirty="0"/>
              <a:t> </a:t>
            </a:r>
            <a:r>
              <a:rPr lang="es-CL" sz="1400" dirty="0" err="1"/>
              <a:t>numpy</a:t>
            </a:r>
            <a:r>
              <a:rPr lang="es-CL" sz="1400" dirty="0"/>
              <a:t> as </a:t>
            </a:r>
            <a:r>
              <a:rPr lang="es-CL" sz="1400" dirty="0" err="1"/>
              <a:t>np</a:t>
            </a:r>
            <a:endParaRPr lang="es-CL" sz="1400" dirty="0"/>
          </a:p>
          <a:p>
            <a:pPr marL="0" indent="0">
              <a:spcBef>
                <a:spcPts val="0"/>
              </a:spcBef>
              <a:buNone/>
            </a:pPr>
            <a:r>
              <a:rPr lang="es-CL" sz="1400" dirty="0" err="1"/>
              <a:t>import</a:t>
            </a:r>
            <a:r>
              <a:rPr lang="es-CL" sz="1400" dirty="0"/>
              <a:t> </a:t>
            </a:r>
            <a:r>
              <a:rPr lang="es-CL" sz="1400" dirty="0" err="1"/>
              <a:t>matplotlib.pyplot</a:t>
            </a:r>
            <a:r>
              <a:rPr lang="es-CL" sz="1400" dirty="0"/>
              <a:t> as </a:t>
            </a:r>
            <a:r>
              <a:rPr lang="es-CL" sz="1400" dirty="0" err="1"/>
              <a:t>plt</a:t>
            </a:r>
            <a:endParaRPr lang="es-CL" sz="1400" dirty="0"/>
          </a:p>
          <a:p>
            <a:pPr marL="0" indent="0">
              <a:spcBef>
                <a:spcPts val="0"/>
              </a:spcBef>
              <a:buNone/>
            </a:pPr>
            <a:r>
              <a:rPr lang="es-CL" sz="1400" dirty="0" err="1"/>
              <a:t>from</a:t>
            </a:r>
            <a:r>
              <a:rPr lang="es-CL" sz="1400" dirty="0"/>
              <a:t> </a:t>
            </a:r>
            <a:r>
              <a:rPr lang="es-CL" sz="1400" dirty="0" err="1"/>
              <a:t>sklearn</a:t>
            </a:r>
            <a:r>
              <a:rPr lang="es-CL" sz="1400" dirty="0"/>
              <a:t> </a:t>
            </a:r>
            <a:r>
              <a:rPr lang="es-CL" sz="1400" dirty="0" err="1"/>
              <a:t>import</a:t>
            </a:r>
            <a:r>
              <a:rPr lang="es-CL" sz="1400" dirty="0"/>
              <a:t> </a:t>
            </a:r>
            <a:r>
              <a:rPr lang="es-CL" sz="1400" dirty="0" err="1"/>
              <a:t>preprocessing</a:t>
            </a:r>
            <a:endParaRPr lang="es-CL" sz="1400" dirty="0"/>
          </a:p>
          <a:p>
            <a:pPr marL="0" indent="0">
              <a:spcBef>
                <a:spcPts val="0"/>
              </a:spcBef>
              <a:buNone/>
            </a:pPr>
            <a:r>
              <a:rPr lang="es-CL" sz="1400" dirty="0" err="1"/>
              <a:t>from</a:t>
            </a:r>
            <a:r>
              <a:rPr lang="es-CL" sz="1400" dirty="0"/>
              <a:t> </a:t>
            </a:r>
            <a:r>
              <a:rPr lang="es-CL" sz="1400" dirty="0" err="1"/>
              <a:t>sklearn.decomposition</a:t>
            </a:r>
            <a:r>
              <a:rPr lang="es-CL" sz="1400" dirty="0"/>
              <a:t> </a:t>
            </a:r>
            <a:r>
              <a:rPr lang="es-CL" sz="1400" dirty="0" err="1"/>
              <a:t>import</a:t>
            </a:r>
            <a:r>
              <a:rPr lang="es-CL" sz="1400" dirty="0"/>
              <a:t> PCA, </a:t>
            </a:r>
            <a:r>
              <a:rPr lang="es-CL" sz="1400" dirty="0" err="1" smtClean="0"/>
              <a:t>KernelPCA</a:t>
            </a:r>
            <a:endParaRPr lang="es-CL" sz="1400" dirty="0" smtClean="0"/>
          </a:p>
          <a:p>
            <a:pPr marL="0" indent="0">
              <a:spcBef>
                <a:spcPts val="0"/>
              </a:spcBef>
              <a:buNone/>
            </a:pPr>
            <a:r>
              <a:rPr lang="es-CL" sz="1400" dirty="0" err="1"/>
              <a:t>from</a:t>
            </a:r>
            <a:r>
              <a:rPr lang="es-CL" sz="1400" dirty="0"/>
              <a:t> mpl_toolkits.mplot3d </a:t>
            </a:r>
            <a:r>
              <a:rPr lang="es-CL" sz="1400" dirty="0" err="1"/>
              <a:t>import</a:t>
            </a:r>
            <a:r>
              <a:rPr lang="es-CL" sz="1400" dirty="0"/>
              <a:t> Axes3D</a:t>
            </a:r>
          </a:p>
          <a:p>
            <a:pPr marL="0" indent="0">
              <a:spcBef>
                <a:spcPts val="0"/>
              </a:spcBef>
              <a:buNone/>
            </a:pPr>
            <a:endParaRPr lang="es-CL" sz="1400" dirty="0"/>
          </a:p>
          <a:p>
            <a:pPr marL="0" indent="0">
              <a:spcBef>
                <a:spcPts val="0"/>
              </a:spcBef>
              <a:buNone/>
            </a:pPr>
            <a:r>
              <a:rPr lang="es-CL" sz="1400" dirty="0" err="1"/>
              <a:t>Pn</a:t>
            </a:r>
            <a:r>
              <a:rPr lang="es-CL" sz="1400" dirty="0"/>
              <a:t>=</a:t>
            </a:r>
            <a:r>
              <a:rPr lang="es-CL" sz="1400" dirty="0" err="1"/>
              <a:t>np.load</a:t>
            </a:r>
            <a:r>
              <a:rPr lang="es-CL" sz="1400" dirty="0"/>
              <a:t>('</a:t>
            </a:r>
            <a:r>
              <a:rPr lang="es-CL" sz="1400" dirty="0" err="1"/>
              <a:t>Pn.npy</a:t>
            </a:r>
            <a:r>
              <a:rPr lang="es-CL" sz="1400" dirty="0"/>
              <a:t>') </a:t>
            </a:r>
          </a:p>
          <a:p>
            <a:pPr marL="0" indent="0">
              <a:spcBef>
                <a:spcPts val="0"/>
              </a:spcBef>
              <a:buNone/>
            </a:pPr>
            <a:r>
              <a:rPr lang="es-CL" sz="1400" dirty="0"/>
              <a:t>Po=</a:t>
            </a:r>
            <a:r>
              <a:rPr lang="es-CL" sz="1400" dirty="0" err="1"/>
              <a:t>np.load</a:t>
            </a:r>
            <a:r>
              <a:rPr lang="es-CL" sz="1400" dirty="0"/>
              <a:t>('</a:t>
            </a:r>
            <a:r>
              <a:rPr lang="es-CL" sz="1400" dirty="0" err="1"/>
              <a:t>Po.npy</a:t>
            </a:r>
            <a:r>
              <a:rPr lang="es-CL" sz="1400" dirty="0"/>
              <a:t>') </a:t>
            </a:r>
          </a:p>
          <a:p>
            <a:pPr marL="0" indent="0">
              <a:spcBef>
                <a:spcPts val="0"/>
              </a:spcBef>
              <a:buNone/>
            </a:pPr>
            <a:r>
              <a:rPr lang="es-CL" sz="1400" dirty="0"/>
              <a:t>Pi=</a:t>
            </a:r>
            <a:r>
              <a:rPr lang="es-CL" sz="1400" dirty="0" err="1"/>
              <a:t>np.load</a:t>
            </a:r>
            <a:r>
              <a:rPr lang="es-CL" sz="1400" dirty="0"/>
              <a:t>('</a:t>
            </a:r>
            <a:r>
              <a:rPr lang="es-CL" sz="1400" dirty="0" err="1"/>
              <a:t>Pi.npy</a:t>
            </a:r>
            <a:r>
              <a:rPr lang="es-CL" sz="1400" dirty="0"/>
              <a:t>') </a:t>
            </a:r>
          </a:p>
          <a:p>
            <a:pPr marL="0" indent="0">
              <a:spcBef>
                <a:spcPts val="0"/>
              </a:spcBef>
              <a:buNone/>
            </a:pPr>
            <a:r>
              <a:rPr lang="es-CL" sz="1400" dirty="0"/>
              <a:t>En=</a:t>
            </a:r>
            <a:r>
              <a:rPr lang="es-CL" sz="1400" dirty="0" err="1"/>
              <a:t>np.load</a:t>
            </a:r>
            <a:r>
              <a:rPr lang="es-CL" sz="1400" dirty="0"/>
              <a:t>('</a:t>
            </a:r>
            <a:r>
              <a:rPr lang="es-CL" sz="1400" dirty="0" err="1"/>
              <a:t>En.npy</a:t>
            </a:r>
            <a:r>
              <a:rPr lang="es-CL" sz="1400" dirty="0"/>
              <a:t>') </a:t>
            </a:r>
          </a:p>
          <a:p>
            <a:pPr marL="0" indent="0">
              <a:spcBef>
                <a:spcPts val="0"/>
              </a:spcBef>
              <a:buNone/>
            </a:pPr>
            <a:r>
              <a:rPr lang="es-CL" sz="1400" dirty="0" err="1"/>
              <a:t>Eo</a:t>
            </a:r>
            <a:r>
              <a:rPr lang="es-CL" sz="1400" dirty="0"/>
              <a:t>=</a:t>
            </a:r>
            <a:r>
              <a:rPr lang="es-CL" sz="1400" dirty="0" err="1"/>
              <a:t>np.load</a:t>
            </a:r>
            <a:r>
              <a:rPr lang="es-CL" sz="1400" dirty="0"/>
              <a:t>('</a:t>
            </a:r>
            <a:r>
              <a:rPr lang="es-CL" sz="1400" dirty="0" err="1"/>
              <a:t>Eo.npy</a:t>
            </a:r>
            <a:r>
              <a:rPr lang="es-CL" sz="1400" dirty="0"/>
              <a:t>') </a:t>
            </a:r>
          </a:p>
          <a:p>
            <a:pPr marL="0" indent="0">
              <a:spcBef>
                <a:spcPts val="0"/>
              </a:spcBef>
              <a:buNone/>
            </a:pPr>
            <a:r>
              <a:rPr lang="es-CL" sz="1400" dirty="0"/>
              <a:t>Ei=</a:t>
            </a:r>
            <a:r>
              <a:rPr lang="es-CL" sz="1400" dirty="0" err="1"/>
              <a:t>np.load</a:t>
            </a:r>
            <a:r>
              <a:rPr lang="es-CL" sz="1400" dirty="0"/>
              <a:t>('</a:t>
            </a:r>
            <a:r>
              <a:rPr lang="es-CL" sz="1400" dirty="0" err="1"/>
              <a:t>Ei.npy</a:t>
            </a:r>
            <a:r>
              <a:rPr lang="es-CL" sz="1400" dirty="0"/>
              <a:t>') </a:t>
            </a:r>
          </a:p>
          <a:p>
            <a:pPr marL="0" indent="0">
              <a:spcBef>
                <a:spcPts val="0"/>
              </a:spcBef>
              <a:buNone/>
            </a:pPr>
            <a:endParaRPr lang="es-CL" sz="1400" dirty="0"/>
          </a:p>
          <a:p>
            <a:pPr marL="0" indent="0">
              <a:spcBef>
                <a:spcPts val="0"/>
              </a:spcBef>
              <a:buNone/>
            </a:pPr>
            <a:r>
              <a:rPr lang="es-CL" sz="1400" dirty="0"/>
              <a:t>P0=</a:t>
            </a:r>
            <a:r>
              <a:rPr lang="es-CL" sz="1400" dirty="0" err="1"/>
              <a:t>np.concatenate</a:t>
            </a:r>
            <a:r>
              <a:rPr lang="es-CL" sz="1400" dirty="0"/>
              <a:t>((</a:t>
            </a:r>
            <a:r>
              <a:rPr lang="es-CL" sz="1400" dirty="0" err="1"/>
              <a:t>Pn,En</a:t>
            </a:r>
            <a:r>
              <a:rPr lang="es-CL" sz="1400" dirty="0"/>
              <a:t>),axis=1)</a:t>
            </a:r>
          </a:p>
          <a:p>
            <a:pPr marL="0" indent="0">
              <a:spcBef>
                <a:spcPts val="0"/>
              </a:spcBef>
              <a:buNone/>
            </a:pPr>
            <a:r>
              <a:rPr lang="es-CL" sz="1400" dirty="0"/>
              <a:t>P1=</a:t>
            </a:r>
            <a:r>
              <a:rPr lang="es-CL" sz="1400" dirty="0" err="1"/>
              <a:t>np.concatenate</a:t>
            </a:r>
            <a:r>
              <a:rPr lang="es-CL" sz="1400" dirty="0"/>
              <a:t>((</a:t>
            </a:r>
            <a:r>
              <a:rPr lang="es-CL" sz="1400" dirty="0" err="1"/>
              <a:t>Po,Eo</a:t>
            </a:r>
            <a:r>
              <a:rPr lang="es-CL" sz="1400" dirty="0"/>
              <a:t>),axis=1)</a:t>
            </a:r>
          </a:p>
          <a:p>
            <a:pPr marL="0" indent="0">
              <a:spcBef>
                <a:spcPts val="0"/>
              </a:spcBef>
              <a:buNone/>
            </a:pPr>
            <a:r>
              <a:rPr lang="es-CL" sz="1400" dirty="0"/>
              <a:t>P2=</a:t>
            </a:r>
            <a:r>
              <a:rPr lang="es-CL" sz="1400" dirty="0" err="1"/>
              <a:t>np.concatenate</a:t>
            </a:r>
            <a:r>
              <a:rPr lang="es-CL" sz="1400" dirty="0"/>
              <a:t>((</a:t>
            </a:r>
            <a:r>
              <a:rPr lang="es-CL" sz="1400" dirty="0" err="1"/>
              <a:t>Pi,Ei</a:t>
            </a:r>
            <a:r>
              <a:rPr lang="es-CL" sz="1400" dirty="0"/>
              <a:t>),axis=1)</a:t>
            </a:r>
          </a:p>
          <a:p>
            <a:pPr marL="0" indent="0">
              <a:spcBef>
                <a:spcPts val="0"/>
              </a:spcBef>
              <a:buNone/>
            </a:pPr>
            <a:endParaRPr lang="es-CL" sz="1400" dirty="0"/>
          </a:p>
          <a:p>
            <a:pPr marL="0" indent="0">
              <a:spcBef>
                <a:spcPts val="0"/>
              </a:spcBef>
              <a:buNone/>
            </a:pPr>
            <a:r>
              <a:rPr lang="es-CL" sz="1400" dirty="0" err="1"/>
              <a:t>Nt</a:t>
            </a:r>
            <a:r>
              <a:rPr lang="es-CL" sz="1400" dirty="0"/>
              <a:t>=</a:t>
            </a:r>
            <a:r>
              <a:rPr lang="es-CL" sz="1400" dirty="0" err="1"/>
              <a:t>len</a:t>
            </a:r>
            <a:r>
              <a:rPr lang="es-CL" sz="1400" dirty="0"/>
              <a:t>(Pi) #numero de datos </a:t>
            </a:r>
          </a:p>
          <a:p>
            <a:pPr marL="0" indent="0">
              <a:spcBef>
                <a:spcPts val="0"/>
              </a:spcBef>
              <a:buNone/>
            </a:pPr>
            <a:endParaRPr lang="es-CL" sz="1400" dirty="0"/>
          </a:p>
          <a:p>
            <a:pPr marL="0" indent="0">
              <a:spcBef>
                <a:spcPts val="0"/>
              </a:spcBef>
              <a:buNone/>
            </a:pPr>
            <a:r>
              <a:rPr lang="es-CL" sz="1400" dirty="0"/>
              <a:t>X=</a:t>
            </a:r>
            <a:r>
              <a:rPr lang="es-CL" sz="1400" dirty="0" err="1"/>
              <a:t>np.concatenate</a:t>
            </a:r>
            <a:r>
              <a:rPr lang="es-CL" sz="1400" dirty="0"/>
              <a:t>((P0,P1,P2),axis=0) </a:t>
            </a:r>
          </a:p>
          <a:p>
            <a:pPr marL="0" indent="0">
              <a:spcBef>
                <a:spcPts val="0"/>
              </a:spcBef>
              <a:buNone/>
            </a:pPr>
            <a:endParaRPr lang="es-CL" sz="1400" dirty="0"/>
          </a:p>
          <a:p>
            <a:pPr marL="0" indent="0">
              <a:spcBef>
                <a:spcPts val="0"/>
              </a:spcBef>
              <a:buNone/>
            </a:pPr>
            <a:endParaRPr lang="es-CL" sz="1400" dirty="0"/>
          </a:p>
        </p:txBody>
      </p:sp>
    </p:spTree>
    <p:extLst>
      <p:ext uri="{BB962C8B-B14F-4D97-AF65-F5344CB8AC3E}">
        <p14:creationId xmlns:p14="http://schemas.microsoft.com/office/powerpoint/2010/main" val="256673886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Ejemplo 4</a:t>
            </a:r>
            <a:endParaRPr lang="en-US" dirty="0"/>
          </a:p>
        </p:txBody>
      </p:sp>
      <p:sp>
        <p:nvSpPr>
          <p:cNvPr id="3" name="Marcador de contenido 2"/>
          <p:cNvSpPr>
            <a:spLocks noGrp="1"/>
          </p:cNvSpPr>
          <p:nvPr>
            <p:ph idx="1"/>
          </p:nvPr>
        </p:nvSpPr>
        <p:spPr>
          <a:xfrm>
            <a:off x="628650" y="1453535"/>
            <a:ext cx="7886700" cy="4351338"/>
          </a:xfrm>
        </p:spPr>
        <p:txBody>
          <a:bodyPr>
            <a:noAutofit/>
          </a:bodyPr>
          <a:lstStyle/>
          <a:p>
            <a:pPr marL="0" indent="0">
              <a:spcBef>
                <a:spcPts val="0"/>
              </a:spcBef>
              <a:buNone/>
            </a:pPr>
            <a:r>
              <a:rPr lang="es-CL" sz="1400" dirty="0"/>
              <a:t># estandarizar los datos</a:t>
            </a:r>
          </a:p>
          <a:p>
            <a:pPr marL="0" indent="0">
              <a:spcBef>
                <a:spcPts val="0"/>
              </a:spcBef>
              <a:buNone/>
            </a:pPr>
            <a:r>
              <a:rPr lang="es-CL" sz="1400" dirty="0" err="1"/>
              <a:t>scaler</a:t>
            </a:r>
            <a:r>
              <a:rPr lang="es-CL" sz="1400" dirty="0"/>
              <a:t> = </a:t>
            </a:r>
            <a:r>
              <a:rPr lang="es-CL" sz="1400" dirty="0" err="1"/>
              <a:t>preprocessing.StandardScaler</a:t>
            </a:r>
            <a:r>
              <a:rPr lang="es-CL" sz="1400" dirty="0"/>
              <a:t>().</a:t>
            </a:r>
            <a:r>
              <a:rPr lang="es-CL" sz="1400" dirty="0" err="1"/>
              <a:t>fit</a:t>
            </a:r>
            <a:r>
              <a:rPr lang="es-CL" sz="1400" dirty="0"/>
              <a:t>(X)</a:t>
            </a:r>
          </a:p>
          <a:p>
            <a:pPr marL="0" indent="0">
              <a:spcBef>
                <a:spcPts val="0"/>
              </a:spcBef>
              <a:buNone/>
            </a:pPr>
            <a:r>
              <a:rPr lang="es-CL" sz="1400" dirty="0" err="1"/>
              <a:t>Xs</a:t>
            </a:r>
            <a:r>
              <a:rPr lang="es-CL" sz="1400" dirty="0"/>
              <a:t>=</a:t>
            </a:r>
            <a:r>
              <a:rPr lang="es-CL" sz="1400" dirty="0" err="1"/>
              <a:t>scaler.transform</a:t>
            </a:r>
            <a:r>
              <a:rPr lang="es-CL" sz="1400" dirty="0"/>
              <a:t>(X) </a:t>
            </a:r>
            <a:endParaRPr lang="en-US" sz="1400" dirty="0"/>
          </a:p>
          <a:p>
            <a:pPr marL="0" indent="0">
              <a:spcBef>
                <a:spcPts val="0"/>
              </a:spcBef>
              <a:buNone/>
            </a:pPr>
            <a:endParaRPr lang="en-US" sz="1400" dirty="0" smtClean="0"/>
          </a:p>
          <a:p>
            <a:pPr marL="0" indent="0">
              <a:spcBef>
                <a:spcPts val="0"/>
              </a:spcBef>
              <a:buNone/>
            </a:pPr>
            <a:r>
              <a:rPr lang="en-US" sz="1400" dirty="0" smtClean="0"/>
              <a:t>#</a:t>
            </a:r>
            <a:r>
              <a:rPr lang="en-US" sz="1400" dirty="0"/>
              <a:t>PCA</a:t>
            </a:r>
          </a:p>
          <a:p>
            <a:pPr marL="0" indent="0">
              <a:spcBef>
                <a:spcPts val="0"/>
              </a:spcBef>
              <a:buNone/>
            </a:pPr>
            <a:r>
              <a:rPr lang="en-US" sz="1400" dirty="0" err="1"/>
              <a:t>pca</a:t>
            </a:r>
            <a:r>
              <a:rPr lang="en-US" sz="1400" dirty="0"/>
              <a:t> = PCA(</a:t>
            </a:r>
            <a:r>
              <a:rPr lang="en-US" sz="1400" dirty="0" err="1"/>
              <a:t>n_components</a:t>
            </a:r>
            <a:r>
              <a:rPr lang="en-US" sz="1400" dirty="0"/>
              <a:t>=3)</a:t>
            </a:r>
          </a:p>
          <a:p>
            <a:pPr marL="0" indent="0">
              <a:spcBef>
                <a:spcPts val="0"/>
              </a:spcBef>
              <a:buNone/>
            </a:pPr>
            <a:r>
              <a:rPr lang="en-US" sz="1400" dirty="0" err="1"/>
              <a:t>Xt</a:t>
            </a:r>
            <a:r>
              <a:rPr lang="en-US" sz="1400" dirty="0"/>
              <a:t> = </a:t>
            </a:r>
            <a:r>
              <a:rPr lang="en-US" sz="1400" dirty="0" err="1"/>
              <a:t>pca.fit_transform</a:t>
            </a:r>
            <a:r>
              <a:rPr lang="en-US" sz="1400" dirty="0"/>
              <a:t>(</a:t>
            </a:r>
            <a:r>
              <a:rPr lang="en-US" sz="1400" dirty="0" err="1"/>
              <a:t>Xs</a:t>
            </a:r>
            <a:r>
              <a:rPr lang="en-US" sz="1400" dirty="0"/>
              <a:t>)</a:t>
            </a:r>
          </a:p>
          <a:p>
            <a:pPr marL="0" indent="0">
              <a:spcBef>
                <a:spcPts val="0"/>
              </a:spcBef>
              <a:buNone/>
            </a:pPr>
            <a:endParaRPr lang="en-US" sz="1400" dirty="0"/>
          </a:p>
          <a:p>
            <a:pPr marL="0" indent="0">
              <a:spcBef>
                <a:spcPts val="0"/>
              </a:spcBef>
              <a:buNone/>
            </a:pPr>
            <a:r>
              <a:rPr lang="en-US" sz="1400" dirty="0"/>
              <a:t>fig = </a:t>
            </a:r>
            <a:r>
              <a:rPr lang="en-US" sz="1400" dirty="0" err="1"/>
              <a:t>plt.figure</a:t>
            </a:r>
            <a:r>
              <a:rPr lang="en-US" sz="1400" dirty="0"/>
              <a:t>(</a:t>
            </a:r>
            <a:r>
              <a:rPr lang="en-US" sz="1400" dirty="0" err="1"/>
              <a:t>figsize</a:t>
            </a:r>
            <a:r>
              <a:rPr lang="en-US" sz="1400" dirty="0"/>
              <a:t>=(9,6))</a:t>
            </a:r>
          </a:p>
          <a:p>
            <a:pPr marL="0" indent="0">
              <a:spcBef>
                <a:spcPts val="0"/>
              </a:spcBef>
              <a:buNone/>
            </a:pPr>
            <a:r>
              <a:rPr lang="en-US" sz="1400" dirty="0"/>
              <a:t>ax = </a:t>
            </a:r>
            <a:r>
              <a:rPr lang="en-US" sz="1400" dirty="0" err="1"/>
              <a:t>fig.add_subplot</a:t>
            </a:r>
            <a:r>
              <a:rPr lang="en-US" sz="1400" dirty="0"/>
              <a:t>(111, projection='3d')</a:t>
            </a:r>
          </a:p>
          <a:p>
            <a:pPr marL="0" indent="0">
              <a:spcBef>
                <a:spcPts val="0"/>
              </a:spcBef>
              <a:buNone/>
            </a:pPr>
            <a:r>
              <a:rPr lang="en-US" sz="1400" dirty="0" err="1"/>
              <a:t>ax.scatter</a:t>
            </a:r>
            <a:r>
              <a:rPr lang="en-US" sz="1400" dirty="0"/>
              <a:t>(</a:t>
            </a:r>
            <a:r>
              <a:rPr lang="en-US" sz="1400" dirty="0" err="1"/>
              <a:t>Xt</a:t>
            </a:r>
            <a:r>
              <a:rPr lang="en-US" sz="1400" dirty="0"/>
              <a:t>[1:Nt, 0], </a:t>
            </a:r>
            <a:r>
              <a:rPr lang="en-US" sz="1400" dirty="0" err="1"/>
              <a:t>Xt</a:t>
            </a:r>
            <a:r>
              <a:rPr lang="en-US" sz="1400" dirty="0"/>
              <a:t>[1:Nt, 1],</a:t>
            </a:r>
            <a:r>
              <a:rPr lang="en-US" sz="1400" dirty="0" err="1"/>
              <a:t>Xt</a:t>
            </a:r>
            <a:r>
              <a:rPr lang="en-US" sz="1400" dirty="0"/>
              <a:t>[1:Nt, 2])</a:t>
            </a:r>
          </a:p>
          <a:p>
            <a:pPr marL="0" indent="0">
              <a:spcBef>
                <a:spcPts val="0"/>
              </a:spcBef>
              <a:buNone/>
            </a:pPr>
            <a:r>
              <a:rPr lang="en-US" sz="1400" dirty="0" err="1"/>
              <a:t>ax.scatter</a:t>
            </a:r>
            <a:r>
              <a:rPr lang="en-US" sz="1400" dirty="0"/>
              <a:t>(</a:t>
            </a:r>
            <a:r>
              <a:rPr lang="en-US" sz="1400" dirty="0" err="1"/>
              <a:t>Xt</a:t>
            </a:r>
            <a:r>
              <a:rPr lang="en-US" sz="1400" dirty="0"/>
              <a:t>[Nt+1:2*</a:t>
            </a:r>
            <a:r>
              <a:rPr lang="en-US" sz="1400" dirty="0" err="1"/>
              <a:t>Nt</a:t>
            </a:r>
            <a:r>
              <a:rPr lang="en-US" sz="1400" dirty="0"/>
              <a:t>, 0], </a:t>
            </a:r>
            <a:r>
              <a:rPr lang="en-US" sz="1400" dirty="0" err="1"/>
              <a:t>Xt</a:t>
            </a:r>
            <a:r>
              <a:rPr lang="en-US" sz="1400" dirty="0"/>
              <a:t>[Nt+1:2*</a:t>
            </a:r>
            <a:r>
              <a:rPr lang="en-US" sz="1400" dirty="0" err="1"/>
              <a:t>Nt</a:t>
            </a:r>
            <a:r>
              <a:rPr lang="en-US" sz="1400" dirty="0"/>
              <a:t>, 1],</a:t>
            </a:r>
            <a:r>
              <a:rPr lang="en-US" sz="1400" dirty="0" err="1"/>
              <a:t>Xt</a:t>
            </a:r>
            <a:r>
              <a:rPr lang="en-US" sz="1400" dirty="0"/>
              <a:t>[Nt+1:2*</a:t>
            </a:r>
            <a:r>
              <a:rPr lang="en-US" sz="1400" dirty="0" err="1"/>
              <a:t>Nt</a:t>
            </a:r>
            <a:r>
              <a:rPr lang="en-US" sz="1400" dirty="0"/>
              <a:t>, 2])</a:t>
            </a:r>
          </a:p>
          <a:p>
            <a:pPr marL="0" indent="0">
              <a:spcBef>
                <a:spcPts val="0"/>
              </a:spcBef>
              <a:buNone/>
            </a:pPr>
            <a:r>
              <a:rPr lang="en-US" sz="1400" dirty="0" err="1"/>
              <a:t>ax.scatter</a:t>
            </a:r>
            <a:r>
              <a:rPr lang="en-US" sz="1400" dirty="0"/>
              <a:t>(</a:t>
            </a:r>
            <a:r>
              <a:rPr lang="en-US" sz="1400" dirty="0" err="1"/>
              <a:t>Xt</a:t>
            </a:r>
            <a:r>
              <a:rPr lang="en-US" sz="1400" dirty="0"/>
              <a:t>[2*Nt+1:3*</a:t>
            </a:r>
            <a:r>
              <a:rPr lang="en-US" sz="1400" dirty="0" err="1"/>
              <a:t>Nt</a:t>
            </a:r>
            <a:r>
              <a:rPr lang="en-US" sz="1400" dirty="0"/>
              <a:t>, 0], </a:t>
            </a:r>
            <a:r>
              <a:rPr lang="en-US" sz="1400" dirty="0" err="1"/>
              <a:t>Xt</a:t>
            </a:r>
            <a:r>
              <a:rPr lang="en-US" sz="1400" dirty="0"/>
              <a:t>[2*Nt+1:3*</a:t>
            </a:r>
            <a:r>
              <a:rPr lang="en-US" sz="1400" dirty="0" err="1"/>
              <a:t>Nt</a:t>
            </a:r>
            <a:r>
              <a:rPr lang="en-US" sz="1400" dirty="0"/>
              <a:t>, 1],</a:t>
            </a:r>
            <a:r>
              <a:rPr lang="en-US" sz="1400" dirty="0" err="1"/>
              <a:t>Xt</a:t>
            </a:r>
            <a:r>
              <a:rPr lang="en-US" sz="1400" dirty="0"/>
              <a:t>[2*Nt+1:3*</a:t>
            </a:r>
            <a:r>
              <a:rPr lang="en-US" sz="1400" dirty="0" err="1"/>
              <a:t>Nt</a:t>
            </a:r>
            <a:r>
              <a:rPr lang="en-US" sz="1400" dirty="0"/>
              <a:t>, 2])</a:t>
            </a:r>
          </a:p>
          <a:p>
            <a:pPr marL="0" indent="0">
              <a:spcBef>
                <a:spcPts val="0"/>
              </a:spcBef>
              <a:buNone/>
            </a:pPr>
            <a:r>
              <a:rPr lang="en-US" sz="1400" dirty="0" err="1"/>
              <a:t>plt.xlabel</a:t>
            </a:r>
            <a:r>
              <a:rPr lang="en-US" sz="1400" dirty="0"/>
              <a:t>('</a:t>
            </a:r>
            <a:r>
              <a:rPr lang="en-US" sz="1400" dirty="0" err="1"/>
              <a:t>Parámetro</a:t>
            </a:r>
            <a:r>
              <a:rPr lang="en-US" sz="1400" dirty="0"/>
              <a:t> 1', </a:t>
            </a:r>
            <a:r>
              <a:rPr lang="en-US" sz="1400" dirty="0" err="1"/>
              <a:t>fontsize</a:t>
            </a:r>
            <a:r>
              <a:rPr lang="en-US" sz="1400" dirty="0"/>
              <a:t>=14)</a:t>
            </a:r>
          </a:p>
          <a:p>
            <a:pPr marL="0" indent="0">
              <a:spcBef>
                <a:spcPts val="0"/>
              </a:spcBef>
              <a:buNone/>
            </a:pPr>
            <a:r>
              <a:rPr lang="en-US" sz="1400" dirty="0" err="1"/>
              <a:t>plt.ylabel</a:t>
            </a:r>
            <a:r>
              <a:rPr lang="en-US" sz="1400" dirty="0"/>
              <a:t>('</a:t>
            </a:r>
            <a:r>
              <a:rPr lang="en-US" sz="1400" dirty="0" err="1"/>
              <a:t>Parámetro</a:t>
            </a:r>
            <a:r>
              <a:rPr lang="en-US" sz="1400" dirty="0"/>
              <a:t> 2', </a:t>
            </a:r>
            <a:r>
              <a:rPr lang="en-US" sz="1400" dirty="0" err="1"/>
              <a:t>fontsize</a:t>
            </a:r>
            <a:r>
              <a:rPr lang="en-US" sz="1400" dirty="0"/>
              <a:t>=14)</a:t>
            </a:r>
          </a:p>
          <a:p>
            <a:pPr marL="0" indent="0">
              <a:spcBef>
                <a:spcPts val="0"/>
              </a:spcBef>
              <a:buNone/>
            </a:pPr>
            <a:r>
              <a:rPr lang="en-US" sz="1400" dirty="0" err="1"/>
              <a:t>plt.ylabel</a:t>
            </a:r>
            <a:r>
              <a:rPr lang="en-US" sz="1400" dirty="0"/>
              <a:t>('</a:t>
            </a:r>
            <a:r>
              <a:rPr lang="en-US" sz="1400" dirty="0" err="1"/>
              <a:t>Parámetro</a:t>
            </a:r>
            <a:r>
              <a:rPr lang="en-US" sz="1400" dirty="0"/>
              <a:t> 3', </a:t>
            </a:r>
            <a:r>
              <a:rPr lang="en-US" sz="1400" dirty="0" err="1"/>
              <a:t>fontsize</a:t>
            </a:r>
            <a:r>
              <a:rPr lang="en-US" sz="1400" dirty="0"/>
              <a:t>=14)</a:t>
            </a:r>
          </a:p>
          <a:p>
            <a:pPr marL="0" indent="0">
              <a:spcBef>
                <a:spcPts val="0"/>
              </a:spcBef>
              <a:buNone/>
            </a:pPr>
            <a:r>
              <a:rPr lang="en-US" sz="1400" dirty="0" err="1"/>
              <a:t>plt.title</a:t>
            </a:r>
            <a:r>
              <a:rPr lang="en-US" sz="1400" dirty="0"/>
              <a:t>('PCA', </a:t>
            </a:r>
            <a:r>
              <a:rPr lang="en-US" sz="1400" dirty="0" err="1"/>
              <a:t>fontsize</a:t>
            </a:r>
            <a:r>
              <a:rPr lang="en-US" sz="1400" dirty="0"/>
              <a:t>=14)</a:t>
            </a:r>
          </a:p>
          <a:p>
            <a:pPr marL="0" indent="0">
              <a:spcBef>
                <a:spcPts val="0"/>
              </a:spcBef>
              <a:buNone/>
            </a:pPr>
            <a:endParaRPr lang="en-US" sz="1400" dirty="0"/>
          </a:p>
          <a:p>
            <a:pPr marL="0" indent="0">
              <a:spcBef>
                <a:spcPts val="0"/>
              </a:spcBef>
              <a:buNone/>
            </a:pPr>
            <a:endParaRPr lang="en-US" sz="1400" dirty="0"/>
          </a:p>
          <a:p>
            <a:pPr marL="0" indent="0">
              <a:spcBef>
                <a:spcPts val="0"/>
              </a:spcBef>
              <a:buNone/>
            </a:pPr>
            <a:endParaRPr lang="en-US" sz="1400" dirty="0"/>
          </a:p>
        </p:txBody>
      </p:sp>
    </p:spTree>
    <p:extLst>
      <p:ext uri="{BB962C8B-B14F-4D97-AF65-F5344CB8AC3E}">
        <p14:creationId xmlns:p14="http://schemas.microsoft.com/office/powerpoint/2010/main" val="40827983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sz="3200" dirty="0"/>
              <a:t>Variables físicas a monitorear</a:t>
            </a:r>
            <a:endParaRPr lang="es-CL" dirty="0"/>
          </a:p>
        </p:txBody>
      </p:sp>
      <p:sp>
        <p:nvSpPr>
          <p:cNvPr id="3" name="2 Marcador de contenido"/>
          <p:cNvSpPr>
            <a:spLocks noGrp="1"/>
          </p:cNvSpPr>
          <p:nvPr>
            <p:ph idx="1"/>
          </p:nvPr>
        </p:nvSpPr>
        <p:spPr/>
        <p:txBody>
          <a:bodyPr>
            <a:normAutofit/>
          </a:bodyPr>
          <a:lstStyle/>
          <a:p>
            <a:pPr marL="0" indent="0" algn="just">
              <a:buNone/>
            </a:pPr>
            <a:r>
              <a:rPr lang="es-CL" sz="2000" dirty="0"/>
              <a:t>El monitoreo del estado de salud de un componente se realiza mediante el análisis de algunos de sus parámetros físicos u operacionales. La selección de estos parámetros es muy importante ya que una mala selección puede llevar a la no detección o a falsas alarmas.</a:t>
            </a:r>
          </a:p>
          <a:p>
            <a:pPr marL="0" indent="0" algn="just">
              <a:buNone/>
            </a:pPr>
            <a:r>
              <a:rPr lang="es-CL" sz="2000" dirty="0"/>
              <a:t>Sin embargo, esta selección requiere de un conocimiento profundo entre la evolución de la degradación y las variables que se ven afectadas.</a:t>
            </a:r>
          </a:p>
          <a:p>
            <a:pPr marL="0" indent="0" algn="just">
              <a:buNone/>
            </a:pPr>
            <a:r>
              <a:rPr lang="es-CL" sz="2000" dirty="0"/>
              <a:t>Por ejemplo, las vibraciones axiales en un rodamiento entregan información sobre la presencia de defectos en las bolas, jaula o pistas. Por otro lado, la medición de la humedad alrededor del rodamiento no es pertinente y no va a ayudar en la detección de estas fallas.</a:t>
            </a:r>
          </a:p>
        </p:txBody>
      </p:sp>
      <p:sp>
        <p:nvSpPr>
          <p:cNvPr id="4" name="3 Marcador de número de diapositiva"/>
          <p:cNvSpPr>
            <a:spLocks noGrp="1"/>
          </p:cNvSpPr>
          <p:nvPr>
            <p:ph type="sldNum" sz="quarter" idx="12"/>
          </p:nvPr>
        </p:nvSpPr>
        <p:spPr/>
        <p:txBody>
          <a:bodyPr/>
          <a:lstStyle/>
          <a:p>
            <a:fld id="{ED3C9F24-97CD-894E-963C-61E4D5D33747}" type="slidenum">
              <a:rPr lang="es-ES_tradnl" smtClean="0"/>
              <a:t>9</a:t>
            </a:fld>
            <a:endParaRPr lang="es-ES_tradnl"/>
          </a:p>
        </p:txBody>
      </p:sp>
    </p:spTree>
    <p:extLst>
      <p:ext uri="{BB962C8B-B14F-4D97-AF65-F5344CB8AC3E}">
        <p14:creationId xmlns:p14="http://schemas.microsoft.com/office/powerpoint/2010/main" val="310056334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Ejemplo 4</a:t>
            </a:r>
            <a:endParaRPr lang="en-US" dirty="0"/>
          </a:p>
        </p:txBody>
      </p:sp>
      <p:sp>
        <p:nvSpPr>
          <p:cNvPr id="3" name="Marcador de contenido 2"/>
          <p:cNvSpPr>
            <a:spLocks noGrp="1"/>
          </p:cNvSpPr>
          <p:nvPr>
            <p:ph idx="1"/>
          </p:nvPr>
        </p:nvSpPr>
        <p:spPr>
          <a:xfrm>
            <a:off x="628650" y="1453535"/>
            <a:ext cx="7886700" cy="4351338"/>
          </a:xfrm>
        </p:spPr>
        <p:txBody>
          <a:bodyPr>
            <a:noAutofit/>
          </a:bodyPr>
          <a:lstStyle/>
          <a:p>
            <a:pPr marL="0" indent="0">
              <a:spcBef>
                <a:spcPts val="0"/>
              </a:spcBef>
              <a:buNone/>
            </a:pPr>
            <a:r>
              <a:rPr lang="en-US" sz="1400" dirty="0" smtClean="0"/>
              <a:t>#Kernel PCA</a:t>
            </a:r>
          </a:p>
          <a:p>
            <a:pPr marL="0" indent="0">
              <a:spcBef>
                <a:spcPts val="0"/>
              </a:spcBef>
              <a:buNone/>
            </a:pPr>
            <a:r>
              <a:rPr lang="en-US" sz="1400" dirty="0" err="1" smtClean="0"/>
              <a:t>kpca</a:t>
            </a:r>
            <a:r>
              <a:rPr lang="en-US" sz="1400" dirty="0" smtClean="0"/>
              <a:t> = </a:t>
            </a:r>
            <a:r>
              <a:rPr lang="en-US" sz="1400" dirty="0" err="1" smtClean="0"/>
              <a:t>KernelPCA</a:t>
            </a:r>
            <a:r>
              <a:rPr lang="en-US" sz="1400" dirty="0" smtClean="0"/>
              <a:t>(</a:t>
            </a:r>
            <a:r>
              <a:rPr lang="en-US" sz="1400" dirty="0" err="1" smtClean="0"/>
              <a:t>n_components</a:t>
            </a:r>
            <a:r>
              <a:rPr lang="en-US" sz="1400" dirty="0" smtClean="0"/>
              <a:t>=3, kernel="cosine") #linear, </a:t>
            </a:r>
            <a:r>
              <a:rPr lang="en-US" sz="1400" dirty="0" err="1" smtClean="0"/>
              <a:t>rbf</a:t>
            </a:r>
            <a:r>
              <a:rPr lang="en-US" sz="1400" dirty="0" smtClean="0"/>
              <a:t>, poly, </a:t>
            </a:r>
            <a:r>
              <a:rPr lang="en-US" sz="1400" dirty="0" err="1" smtClean="0"/>
              <a:t>sigmmoid</a:t>
            </a:r>
            <a:endParaRPr lang="en-US" sz="1400" dirty="0" smtClean="0"/>
          </a:p>
          <a:p>
            <a:pPr marL="0" indent="0">
              <a:spcBef>
                <a:spcPts val="0"/>
              </a:spcBef>
              <a:buNone/>
            </a:pPr>
            <a:r>
              <a:rPr lang="en-US" sz="1400" dirty="0" err="1" smtClean="0"/>
              <a:t>Xt</a:t>
            </a:r>
            <a:r>
              <a:rPr lang="en-US" sz="1400" dirty="0" smtClean="0"/>
              <a:t> = </a:t>
            </a:r>
            <a:r>
              <a:rPr lang="en-US" sz="1400" dirty="0" err="1" smtClean="0"/>
              <a:t>kpca.fit_transform</a:t>
            </a:r>
            <a:r>
              <a:rPr lang="en-US" sz="1400" dirty="0" smtClean="0"/>
              <a:t>(</a:t>
            </a:r>
            <a:r>
              <a:rPr lang="en-US" sz="1400" dirty="0" err="1" smtClean="0"/>
              <a:t>Xs</a:t>
            </a:r>
            <a:r>
              <a:rPr lang="en-US" sz="1400" dirty="0" smtClean="0"/>
              <a:t>)</a:t>
            </a:r>
          </a:p>
          <a:p>
            <a:pPr marL="0" indent="0">
              <a:spcBef>
                <a:spcPts val="0"/>
              </a:spcBef>
              <a:buNone/>
            </a:pPr>
            <a:endParaRPr lang="en-US" sz="1400" dirty="0" smtClean="0"/>
          </a:p>
          <a:p>
            <a:pPr marL="0" indent="0">
              <a:spcBef>
                <a:spcPts val="0"/>
              </a:spcBef>
              <a:buNone/>
            </a:pPr>
            <a:r>
              <a:rPr lang="en-US" sz="1400" dirty="0" smtClean="0"/>
              <a:t>fig = </a:t>
            </a:r>
            <a:r>
              <a:rPr lang="en-US" sz="1400" dirty="0" err="1" smtClean="0"/>
              <a:t>plt.figure</a:t>
            </a:r>
            <a:r>
              <a:rPr lang="en-US" sz="1400" dirty="0" smtClean="0"/>
              <a:t>(</a:t>
            </a:r>
            <a:r>
              <a:rPr lang="en-US" sz="1400" dirty="0" err="1" smtClean="0"/>
              <a:t>figsize</a:t>
            </a:r>
            <a:r>
              <a:rPr lang="en-US" sz="1400" dirty="0" smtClean="0"/>
              <a:t>=(9,6))</a:t>
            </a:r>
          </a:p>
          <a:p>
            <a:pPr marL="0" indent="0">
              <a:spcBef>
                <a:spcPts val="0"/>
              </a:spcBef>
              <a:buNone/>
            </a:pPr>
            <a:r>
              <a:rPr lang="en-US" sz="1400" dirty="0" smtClean="0"/>
              <a:t>ax = </a:t>
            </a:r>
            <a:r>
              <a:rPr lang="en-US" sz="1400" dirty="0" err="1" smtClean="0"/>
              <a:t>fig.add_subplot</a:t>
            </a:r>
            <a:r>
              <a:rPr lang="en-US" sz="1400" dirty="0" smtClean="0"/>
              <a:t>(111, projection='3d')</a:t>
            </a:r>
          </a:p>
          <a:p>
            <a:pPr marL="0" indent="0">
              <a:spcBef>
                <a:spcPts val="0"/>
              </a:spcBef>
              <a:buNone/>
            </a:pPr>
            <a:r>
              <a:rPr lang="en-US" sz="1400" dirty="0" err="1" smtClean="0"/>
              <a:t>ax.scatter</a:t>
            </a:r>
            <a:r>
              <a:rPr lang="en-US" sz="1400" dirty="0" smtClean="0"/>
              <a:t>(</a:t>
            </a:r>
            <a:r>
              <a:rPr lang="en-US" sz="1400" dirty="0" err="1" smtClean="0"/>
              <a:t>Xt</a:t>
            </a:r>
            <a:r>
              <a:rPr lang="en-US" sz="1400" dirty="0" smtClean="0"/>
              <a:t>[1:Nt, 0], </a:t>
            </a:r>
            <a:r>
              <a:rPr lang="en-US" sz="1400" dirty="0" err="1" smtClean="0"/>
              <a:t>Xt</a:t>
            </a:r>
            <a:r>
              <a:rPr lang="en-US" sz="1400" dirty="0" smtClean="0"/>
              <a:t>[1:Nt, 1],</a:t>
            </a:r>
            <a:r>
              <a:rPr lang="en-US" sz="1400" dirty="0" err="1" smtClean="0"/>
              <a:t>Xt</a:t>
            </a:r>
            <a:r>
              <a:rPr lang="en-US" sz="1400" dirty="0" smtClean="0"/>
              <a:t>[1:Nt, 2])</a:t>
            </a:r>
          </a:p>
          <a:p>
            <a:pPr marL="0" indent="0">
              <a:spcBef>
                <a:spcPts val="0"/>
              </a:spcBef>
              <a:buNone/>
            </a:pPr>
            <a:r>
              <a:rPr lang="en-US" sz="1400" dirty="0" err="1" smtClean="0"/>
              <a:t>ax.scatter</a:t>
            </a:r>
            <a:r>
              <a:rPr lang="en-US" sz="1400" dirty="0" smtClean="0"/>
              <a:t>(</a:t>
            </a:r>
            <a:r>
              <a:rPr lang="en-US" sz="1400" dirty="0" err="1" smtClean="0"/>
              <a:t>Xt</a:t>
            </a:r>
            <a:r>
              <a:rPr lang="en-US" sz="1400" dirty="0" smtClean="0"/>
              <a:t>[Nt+1:2*</a:t>
            </a:r>
            <a:r>
              <a:rPr lang="en-US" sz="1400" dirty="0" err="1" smtClean="0"/>
              <a:t>Nt</a:t>
            </a:r>
            <a:r>
              <a:rPr lang="en-US" sz="1400" dirty="0" smtClean="0"/>
              <a:t>, 0], </a:t>
            </a:r>
            <a:r>
              <a:rPr lang="en-US" sz="1400" dirty="0" err="1" smtClean="0"/>
              <a:t>Xt</a:t>
            </a:r>
            <a:r>
              <a:rPr lang="en-US" sz="1400" dirty="0" smtClean="0"/>
              <a:t>[Nt+1:2*</a:t>
            </a:r>
            <a:r>
              <a:rPr lang="en-US" sz="1400" dirty="0" err="1" smtClean="0"/>
              <a:t>Nt</a:t>
            </a:r>
            <a:r>
              <a:rPr lang="en-US" sz="1400" dirty="0" smtClean="0"/>
              <a:t>, 1],</a:t>
            </a:r>
            <a:r>
              <a:rPr lang="en-US" sz="1400" dirty="0" err="1" smtClean="0"/>
              <a:t>Xt</a:t>
            </a:r>
            <a:r>
              <a:rPr lang="en-US" sz="1400" dirty="0" smtClean="0"/>
              <a:t>[Nt+1:2*</a:t>
            </a:r>
            <a:r>
              <a:rPr lang="en-US" sz="1400" dirty="0" err="1" smtClean="0"/>
              <a:t>Nt</a:t>
            </a:r>
            <a:r>
              <a:rPr lang="en-US" sz="1400" dirty="0" smtClean="0"/>
              <a:t>, 2])</a:t>
            </a:r>
          </a:p>
          <a:p>
            <a:pPr marL="0" indent="0">
              <a:spcBef>
                <a:spcPts val="0"/>
              </a:spcBef>
              <a:buNone/>
            </a:pPr>
            <a:r>
              <a:rPr lang="en-US" sz="1400" dirty="0" err="1" smtClean="0"/>
              <a:t>ax.scatter</a:t>
            </a:r>
            <a:r>
              <a:rPr lang="en-US" sz="1400" dirty="0" smtClean="0"/>
              <a:t>(</a:t>
            </a:r>
            <a:r>
              <a:rPr lang="en-US" sz="1400" dirty="0" err="1" smtClean="0"/>
              <a:t>Xt</a:t>
            </a:r>
            <a:r>
              <a:rPr lang="en-US" sz="1400" dirty="0" smtClean="0"/>
              <a:t>[2*Nt+1:3*</a:t>
            </a:r>
            <a:r>
              <a:rPr lang="en-US" sz="1400" dirty="0" err="1" smtClean="0"/>
              <a:t>Nt</a:t>
            </a:r>
            <a:r>
              <a:rPr lang="en-US" sz="1400" dirty="0" smtClean="0"/>
              <a:t>, 0], </a:t>
            </a:r>
            <a:r>
              <a:rPr lang="en-US" sz="1400" dirty="0" err="1" smtClean="0"/>
              <a:t>Xt</a:t>
            </a:r>
            <a:r>
              <a:rPr lang="en-US" sz="1400" dirty="0" smtClean="0"/>
              <a:t>[2*Nt+1:3*</a:t>
            </a:r>
            <a:r>
              <a:rPr lang="en-US" sz="1400" dirty="0" err="1" smtClean="0"/>
              <a:t>Nt</a:t>
            </a:r>
            <a:r>
              <a:rPr lang="en-US" sz="1400" dirty="0" smtClean="0"/>
              <a:t>, 1],</a:t>
            </a:r>
            <a:r>
              <a:rPr lang="en-US" sz="1400" dirty="0" err="1" smtClean="0"/>
              <a:t>Xt</a:t>
            </a:r>
            <a:r>
              <a:rPr lang="en-US" sz="1400" dirty="0" smtClean="0"/>
              <a:t>[2*Nt+1:3*</a:t>
            </a:r>
            <a:r>
              <a:rPr lang="en-US" sz="1400" dirty="0" err="1" smtClean="0"/>
              <a:t>Nt</a:t>
            </a:r>
            <a:r>
              <a:rPr lang="en-US" sz="1400" dirty="0" smtClean="0"/>
              <a:t>, 2])</a:t>
            </a:r>
          </a:p>
          <a:p>
            <a:pPr marL="0" indent="0">
              <a:spcBef>
                <a:spcPts val="0"/>
              </a:spcBef>
              <a:buNone/>
            </a:pPr>
            <a:r>
              <a:rPr lang="en-US" sz="1400" dirty="0" err="1" smtClean="0"/>
              <a:t>plt.xlabel</a:t>
            </a:r>
            <a:r>
              <a:rPr lang="en-US" sz="1400" dirty="0" smtClean="0"/>
              <a:t>('</a:t>
            </a:r>
            <a:r>
              <a:rPr lang="en-US" sz="1400" dirty="0" err="1" smtClean="0"/>
              <a:t>Parámetro</a:t>
            </a:r>
            <a:r>
              <a:rPr lang="en-US" sz="1400" dirty="0" smtClean="0"/>
              <a:t> 1', </a:t>
            </a:r>
            <a:r>
              <a:rPr lang="en-US" sz="1400" dirty="0" err="1" smtClean="0"/>
              <a:t>fontsize</a:t>
            </a:r>
            <a:r>
              <a:rPr lang="en-US" sz="1400" dirty="0" smtClean="0"/>
              <a:t>=14)</a:t>
            </a:r>
          </a:p>
          <a:p>
            <a:pPr marL="0" indent="0">
              <a:spcBef>
                <a:spcPts val="0"/>
              </a:spcBef>
              <a:buNone/>
            </a:pPr>
            <a:r>
              <a:rPr lang="en-US" sz="1400" dirty="0" err="1" smtClean="0"/>
              <a:t>plt.ylabel</a:t>
            </a:r>
            <a:r>
              <a:rPr lang="en-US" sz="1400" dirty="0" smtClean="0"/>
              <a:t>('</a:t>
            </a:r>
            <a:r>
              <a:rPr lang="en-US" sz="1400" dirty="0" err="1" smtClean="0"/>
              <a:t>Parámetro</a:t>
            </a:r>
            <a:r>
              <a:rPr lang="en-US" sz="1400" dirty="0" smtClean="0"/>
              <a:t> 2', </a:t>
            </a:r>
            <a:r>
              <a:rPr lang="en-US" sz="1400" dirty="0" err="1" smtClean="0"/>
              <a:t>fontsize</a:t>
            </a:r>
            <a:r>
              <a:rPr lang="en-US" sz="1400" dirty="0" smtClean="0"/>
              <a:t>=14)</a:t>
            </a:r>
          </a:p>
          <a:p>
            <a:pPr marL="0" indent="0">
              <a:spcBef>
                <a:spcPts val="0"/>
              </a:spcBef>
              <a:buNone/>
            </a:pPr>
            <a:r>
              <a:rPr lang="en-US" sz="1400" dirty="0" err="1" smtClean="0"/>
              <a:t>plt.ylabel</a:t>
            </a:r>
            <a:r>
              <a:rPr lang="en-US" sz="1400" dirty="0" smtClean="0"/>
              <a:t>('</a:t>
            </a:r>
            <a:r>
              <a:rPr lang="en-US" sz="1400" dirty="0" err="1" smtClean="0"/>
              <a:t>Parámetro</a:t>
            </a:r>
            <a:r>
              <a:rPr lang="en-US" sz="1400" dirty="0" smtClean="0"/>
              <a:t> 3', </a:t>
            </a:r>
            <a:r>
              <a:rPr lang="en-US" sz="1400" dirty="0" err="1" smtClean="0"/>
              <a:t>fontsize</a:t>
            </a:r>
            <a:r>
              <a:rPr lang="en-US" sz="1400" dirty="0" smtClean="0"/>
              <a:t>=14)</a:t>
            </a:r>
          </a:p>
          <a:p>
            <a:pPr marL="0" indent="0">
              <a:spcBef>
                <a:spcPts val="0"/>
              </a:spcBef>
              <a:buNone/>
            </a:pPr>
            <a:r>
              <a:rPr lang="en-US" sz="1400" dirty="0" err="1" smtClean="0"/>
              <a:t>plt.title</a:t>
            </a:r>
            <a:r>
              <a:rPr lang="en-US" sz="1400" dirty="0" smtClean="0"/>
              <a:t>('Kernel PCA', </a:t>
            </a:r>
            <a:r>
              <a:rPr lang="en-US" sz="1400" dirty="0" err="1" smtClean="0"/>
              <a:t>fontsize</a:t>
            </a:r>
            <a:r>
              <a:rPr lang="en-US" sz="1400" dirty="0" smtClean="0"/>
              <a:t>=14)</a:t>
            </a:r>
          </a:p>
          <a:p>
            <a:pPr marL="0" indent="0">
              <a:spcBef>
                <a:spcPts val="0"/>
              </a:spcBef>
              <a:buNone/>
            </a:pPr>
            <a:endParaRPr lang="en-US" sz="1400" dirty="0"/>
          </a:p>
          <a:p>
            <a:pPr marL="0" indent="0">
              <a:spcBef>
                <a:spcPts val="0"/>
              </a:spcBef>
              <a:buNone/>
            </a:pPr>
            <a:endParaRPr lang="en-US" sz="1400" dirty="0"/>
          </a:p>
        </p:txBody>
      </p:sp>
    </p:spTree>
    <p:extLst>
      <p:ext uri="{BB962C8B-B14F-4D97-AF65-F5344CB8AC3E}">
        <p14:creationId xmlns:p14="http://schemas.microsoft.com/office/powerpoint/2010/main" val="366192150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p:cNvSpPr txBox="1">
            <a:spLocks/>
          </p:cNvSpPr>
          <p:nvPr/>
        </p:nvSpPr>
        <p:spPr>
          <a:xfrm>
            <a:off x="628650" y="365127"/>
            <a:ext cx="7886700" cy="9195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s-CL" dirty="0" smtClean="0"/>
              <a:t>Ejemplo 4</a:t>
            </a:r>
            <a:endParaRPr lang="en-US" dirty="0"/>
          </a:p>
        </p:txBody>
      </p:sp>
      <p:pic>
        <p:nvPicPr>
          <p:cNvPr id="5" name="Imagen 4"/>
          <p:cNvPicPr>
            <a:picLocks noChangeAspect="1"/>
          </p:cNvPicPr>
          <p:nvPr/>
        </p:nvPicPr>
        <p:blipFill>
          <a:blip r:embed="rId2"/>
          <a:stretch>
            <a:fillRect/>
          </a:stretch>
        </p:blipFill>
        <p:spPr>
          <a:xfrm>
            <a:off x="448265" y="1224165"/>
            <a:ext cx="3824470" cy="2520000"/>
          </a:xfrm>
          <a:prstGeom prst="rect">
            <a:avLst/>
          </a:prstGeom>
        </p:spPr>
      </p:pic>
      <p:pic>
        <p:nvPicPr>
          <p:cNvPr id="8" name="Imagen 7"/>
          <p:cNvPicPr>
            <a:picLocks noChangeAspect="1"/>
          </p:cNvPicPr>
          <p:nvPr/>
        </p:nvPicPr>
        <p:blipFill>
          <a:blip r:embed="rId3"/>
          <a:stretch>
            <a:fillRect/>
          </a:stretch>
        </p:blipFill>
        <p:spPr>
          <a:xfrm>
            <a:off x="4272735" y="1224165"/>
            <a:ext cx="3824470" cy="2520000"/>
          </a:xfrm>
          <a:prstGeom prst="rect">
            <a:avLst/>
          </a:prstGeom>
        </p:spPr>
      </p:pic>
    </p:spTree>
    <p:extLst>
      <p:ext uri="{BB962C8B-B14F-4D97-AF65-F5344CB8AC3E}">
        <p14:creationId xmlns:p14="http://schemas.microsoft.com/office/powerpoint/2010/main" val="76753315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Detección de anomalías y/o novedades</a:t>
            </a:r>
            <a:endParaRPr lang="en-US" dirty="0"/>
          </a:p>
        </p:txBody>
      </p:sp>
      <p:sp>
        <p:nvSpPr>
          <p:cNvPr id="3" name="Marcador de contenido 2"/>
          <p:cNvSpPr>
            <a:spLocks noGrp="1"/>
          </p:cNvSpPr>
          <p:nvPr>
            <p:ph idx="1"/>
          </p:nvPr>
        </p:nvSpPr>
        <p:spPr/>
        <p:txBody>
          <a:bodyPr/>
          <a:lstStyle/>
          <a:p>
            <a:pPr marL="0" indent="0" algn="just">
              <a:buNone/>
            </a:pPr>
            <a:r>
              <a:rPr lang="es-ES" dirty="0" smtClean="0"/>
              <a:t>Un</a:t>
            </a:r>
            <a:r>
              <a:rPr lang="es-ES" dirty="0"/>
              <a:t> grupo de técnicas utilizadas para identificar comportamientos inusuales que no cumplen con el patrón </a:t>
            </a:r>
            <a:r>
              <a:rPr lang="es-ES" dirty="0" smtClean="0"/>
              <a:t>esperado:</a:t>
            </a:r>
          </a:p>
          <a:p>
            <a:pPr algn="just"/>
            <a:r>
              <a:rPr lang="es-ES" dirty="0"/>
              <a:t>Detección de anomalías: Datos están contaminados con </a:t>
            </a:r>
            <a:r>
              <a:rPr lang="es-ES" dirty="0" smtClean="0"/>
              <a:t>anomalías.</a:t>
            </a:r>
            <a:endParaRPr lang="es-ES" dirty="0"/>
          </a:p>
          <a:p>
            <a:r>
              <a:rPr lang="es-ES" dirty="0"/>
              <a:t>Detección de novedades: Solo se cuenta con datos normales para entrenar.</a:t>
            </a:r>
          </a:p>
          <a:p>
            <a:pPr marL="0" indent="0" algn="just">
              <a:buNone/>
            </a:pPr>
            <a:endParaRPr lang="en-US" dirty="0"/>
          </a:p>
        </p:txBody>
      </p:sp>
      <p:sp>
        <p:nvSpPr>
          <p:cNvPr id="4" name="Marcador de número de diapositiva 3"/>
          <p:cNvSpPr>
            <a:spLocks noGrp="1"/>
          </p:cNvSpPr>
          <p:nvPr>
            <p:ph type="sldNum" sz="quarter" idx="12"/>
          </p:nvPr>
        </p:nvSpPr>
        <p:spPr/>
        <p:txBody>
          <a:bodyPr/>
          <a:lstStyle/>
          <a:p>
            <a:fld id="{ED3C9F24-97CD-894E-963C-61E4D5D33747}" type="slidenum">
              <a:rPr lang="es-ES_tradnl" smtClean="0"/>
              <a:t>92</a:t>
            </a:fld>
            <a:endParaRPr lang="es-ES_tradnl"/>
          </a:p>
        </p:txBody>
      </p:sp>
      <p:grpSp>
        <p:nvGrpSpPr>
          <p:cNvPr id="7" name="Grupo 6"/>
          <p:cNvGrpSpPr/>
          <p:nvPr/>
        </p:nvGrpSpPr>
        <p:grpSpPr>
          <a:xfrm>
            <a:off x="769969" y="3768613"/>
            <a:ext cx="7560000" cy="1717496"/>
            <a:chOff x="711780" y="4594403"/>
            <a:chExt cx="7560000" cy="1717496"/>
          </a:xfrm>
        </p:grpSpPr>
        <p:pic>
          <p:nvPicPr>
            <p:cNvPr id="15362" name="Picture 2" descr="http://amid.fish/images/simple_anomal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780" y="4594404"/>
              <a:ext cx="2520000" cy="1717495"/>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ttp://amid.fish/images/harder_anomal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1780" y="4594403"/>
              <a:ext cx="2520000" cy="1717496"/>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http://amid.fish/images/really_hard_anomal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1780" y="4594404"/>
              <a:ext cx="2520000" cy="171749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9497214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Métricas de evaluación</a:t>
            </a:r>
            <a:endParaRPr lang="es-CL" dirty="0"/>
          </a:p>
        </p:txBody>
      </p:sp>
      <p:sp>
        <p:nvSpPr>
          <p:cNvPr id="3" name="2 Marcador de contenido"/>
          <p:cNvSpPr>
            <a:spLocks noGrp="1"/>
          </p:cNvSpPr>
          <p:nvPr>
            <p:ph idx="1"/>
          </p:nvPr>
        </p:nvSpPr>
        <p:spPr/>
        <p:txBody>
          <a:bodyPr>
            <a:normAutofit/>
          </a:bodyPr>
          <a:lstStyle/>
          <a:p>
            <a:pPr marL="0" indent="0" algn="just">
              <a:buNone/>
            </a:pPr>
            <a:r>
              <a:rPr lang="es-CL" sz="2400" dirty="0"/>
              <a:t>Supongamos que se tiene un conjunto de datos con daño y un conjunto de datos sin daño. Por medio de un algoritmo se determina cual grupo de datos posee daño. </a:t>
            </a:r>
          </a:p>
        </p:txBody>
      </p:sp>
      <p:sp>
        <p:nvSpPr>
          <p:cNvPr id="4" name="3 Marcador de número de diapositiva"/>
          <p:cNvSpPr>
            <a:spLocks noGrp="1"/>
          </p:cNvSpPr>
          <p:nvPr>
            <p:ph type="sldNum" sz="quarter" idx="12"/>
          </p:nvPr>
        </p:nvSpPr>
        <p:spPr/>
        <p:txBody>
          <a:bodyPr/>
          <a:lstStyle/>
          <a:p>
            <a:fld id="{ED3C9F24-97CD-894E-963C-61E4D5D33747}" type="slidenum">
              <a:rPr lang="es-ES_tradnl" smtClean="0"/>
              <a:t>93</a:t>
            </a:fld>
            <a:endParaRPr lang="es-ES_tradnl" dirty="0"/>
          </a:p>
        </p:txBody>
      </p:sp>
      <p:grpSp>
        <p:nvGrpSpPr>
          <p:cNvPr id="11" name="10 Grupo"/>
          <p:cNvGrpSpPr/>
          <p:nvPr/>
        </p:nvGrpSpPr>
        <p:grpSpPr>
          <a:xfrm>
            <a:off x="2527539" y="3118645"/>
            <a:ext cx="4830793" cy="2996178"/>
            <a:chOff x="2527539" y="3360173"/>
            <a:chExt cx="4830793" cy="2996178"/>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7539" y="3360173"/>
              <a:ext cx="4675517" cy="2996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2587926" y="3424686"/>
              <a:ext cx="1479600" cy="310551"/>
            </a:xfrm>
            <a:prstGeom prst="rect">
              <a:avLst/>
            </a:prstGeom>
            <a:solidFill>
              <a:srgbClr val="FF99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100" b="1" dirty="0">
                  <a:solidFill>
                    <a:schemeClr val="tx1"/>
                  </a:solidFill>
                </a:rPr>
                <a:t>Falsos Negativos</a:t>
              </a:r>
            </a:p>
          </p:txBody>
        </p:sp>
        <p:sp>
          <p:nvSpPr>
            <p:cNvPr id="7" name="6 Rectángulo"/>
            <p:cNvSpPr/>
            <p:nvPr/>
          </p:nvSpPr>
          <p:spPr>
            <a:xfrm>
              <a:off x="4162243" y="3424683"/>
              <a:ext cx="1479432" cy="31055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s-CL" sz="1100" b="1" dirty="0">
                  <a:solidFill>
                    <a:schemeClr val="tx1"/>
                  </a:solidFill>
                </a:rPr>
                <a:t>Verdaderos Negativos</a:t>
              </a:r>
            </a:p>
          </p:txBody>
        </p:sp>
        <p:sp>
          <p:nvSpPr>
            <p:cNvPr id="8" name="7 Rectángulo"/>
            <p:cNvSpPr/>
            <p:nvPr/>
          </p:nvSpPr>
          <p:spPr>
            <a:xfrm>
              <a:off x="3244969" y="4684143"/>
              <a:ext cx="822557" cy="393939"/>
            </a:xfrm>
            <a:prstGeom prst="rect">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s-CL" sz="1100" b="1" dirty="0">
                  <a:solidFill>
                    <a:schemeClr val="tx1"/>
                  </a:solidFill>
                </a:rPr>
                <a:t>Verdaderos Positivos</a:t>
              </a:r>
            </a:p>
          </p:txBody>
        </p:sp>
        <p:sp>
          <p:nvSpPr>
            <p:cNvPr id="9" name="8 Rectángulo"/>
            <p:cNvSpPr/>
            <p:nvPr/>
          </p:nvSpPr>
          <p:spPr>
            <a:xfrm>
              <a:off x="4162243" y="4689892"/>
              <a:ext cx="822557" cy="393939"/>
            </a:xfrm>
            <a:prstGeom prst="rect">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s-CL" sz="1100" b="1" dirty="0">
                  <a:solidFill>
                    <a:schemeClr val="tx1"/>
                  </a:solidFill>
                </a:rPr>
                <a:t>Falsos</a:t>
              </a:r>
            </a:p>
            <a:p>
              <a:pPr algn="ctr"/>
              <a:r>
                <a:rPr lang="es-CL" sz="1100" b="1" dirty="0">
                  <a:solidFill>
                    <a:schemeClr val="tx1"/>
                  </a:solidFill>
                </a:rPr>
                <a:t>Positivos</a:t>
              </a:r>
            </a:p>
          </p:txBody>
        </p:sp>
        <p:sp>
          <p:nvSpPr>
            <p:cNvPr id="6" name="5 Rectángulo"/>
            <p:cNvSpPr/>
            <p:nvPr/>
          </p:nvSpPr>
          <p:spPr>
            <a:xfrm>
              <a:off x="5926347" y="5161468"/>
              <a:ext cx="1431985" cy="47732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100" b="1" dirty="0">
                  <a:solidFill>
                    <a:schemeClr val="tx1"/>
                  </a:solidFill>
                </a:rPr>
                <a:t>Elementos detectados con daño </a:t>
              </a:r>
            </a:p>
          </p:txBody>
        </p:sp>
        <p:sp>
          <p:nvSpPr>
            <p:cNvPr id="10" name="9 CuadroTexto"/>
            <p:cNvSpPr txBox="1"/>
            <p:nvPr/>
          </p:nvSpPr>
          <p:spPr>
            <a:xfrm>
              <a:off x="6121700" y="3929416"/>
              <a:ext cx="1072730" cy="261610"/>
            </a:xfrm>
            <a:prstGeom prst="rect">
              <a:avLst/>
            </a:prstGeom>
            <a:solidFill>
              <a:schemeClr val="bg1"/>
            </a:solidFill>
          </p:spPr>
          <p:txBody>
            <a:bodyPr wrap="none" rtlCol="0">
              <a:spAutoFit/>
            </a:bodyPr>
            <a:lstStyle/>
            <a:p>
              <a:r>
                <a:rPr lang="es-CL" sz="1100" dirty="0"/>
                <a:t>Datos con daño</a:t>
              </a:r>
            </a:p>
          </p:txBody>
        </p:sp>
        <p:sp>
          <p:nvSpPr>
            <p:cNvPr id="12" name="11 CuadroTexto"/>
            <p:cNvSpPr txBox="1"/>
            <p:nvPr/>
          </p:nvSpPr>
          <p:spPr>
            <a:xfrm>
              <a:off x="6111965" y="4216961"/>
              <a:ext cx="1026243" cy="261610"/>
            </a:xfrm>
            <a:prstGeom prst="rect">
              <a:avLst/>
            </a:prstGeom>
            <a:solidFill>
              <a:schemeClr val="bg1"/>
            </a:solidFill>
          </p:spPr>
          <p:txBody>
            <a:bodyPr wrap="none" rtlCol="0">
              <a:spAutoFit/>
            </a:bodyPr>
            <a:lstStyle/>
            <a:p>
              <a:r>
                <a:rPr lang="es-CL" sz="1100" dirty="0"/>
                <a:t>Datos sin daño</a:t>
              </a:r>
            </a:p>
          </p:txBody>
        </p:sp>
      </p:grpSp>
    </p:spTree>
    <p:extLst>
      <p:ext uri="{BB962C8B-B14F-4D97-AF65-F5344CB8AC3E}">
        <p14:creationId xmlns:p14="http://schemas.microsoft.com/office/powerpoint/2010/main" val="52589364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Métricas de evaluación</a:t>
            </a:r>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p:txBody>
              <a:bodyPr>
                <a:normAutofit/>
              </a:bodyPr>
              <a:lstStyle/>
              <a:p>
                <a:pPr marL="0" indent="0" algn="just">
                  <a:buNone/>
                </a:pPr>
                <a:r>
                  <a:rPr lang="es-CL" sz="2400" dirty="0" smtClean="0"/>
                  <a:t>Se define la exactitud como el porcentaje de elementos clasificados correctamente y la precisión como el porcentaje de daño detectados que correspondían efectivamente a daño.</a:t>
                </a:r>
              </a:p>
              <a:p>
                <a:pPr marL="0" indent="0" algn="just">
                  <a:buNone/>
                </a:pPr>
                <a:endParaRPr lang="es-CL" sz="2400" dirty="0"/>
              </a:p>
              <a:p>
                <a:pPr marL="0" indent="0" algn="just">
                  <a:buNone/>
                </a:pPr>
                <a14:m>
                  <m:oMathPara xmlns:m="http://schemas.openxmlformats.org/officeDocument/2006/math">
                    <m:oMathParaPr>
                      <m:jc m:val="left"/>
                    </m:oMathParaPr>
                    <m:oMath xmlns:m="http://schemas.openxmlformats.org/officeDocument/2006/math">
                      <m:r>
                        <m:rPr>
                          <m:sty m:val="p"/>
                        </m:rPr>
                        <a:rPr lang="es-CL" sz="2000" b="0" i="0" smtClean="0">
                          <a:latin typeface="Cambria Math"/>
                        </a:rPr>
                        <m:t>Exactitud</m:t>
                      </m:r>
                      <m:r>
                        <a:rPr lang="es-ES" sz="2000" b="0" i="0" smtClean="0">
                          <a:latin typeface="Cambria Math" panose="02040503050406030204" pitchFamily="18" charset="0"/>
                        </a:rPr>
                        <m:t> </m:t>
                      </m:r>
                      <m:r>
                        <a:rPr lang="es-ES" sz="2000" b="0" i="1" smtClean="0">
                          <a:latin typeface="Cambria Math" panose="02040503050406030204" pitchFamily="18" charset="0"/>
                        </a:rPr>
                        <m:t>(</m:t>
                      </m:r>
                      <m:r>
                        <m:rPr>
                          <m:sty m:val="p"/>
                        </m:rPr>
                        <a:rPr lang="es-ES" sz="2000" b="0" i="0" smtClean="0">
                          <a:latin typeface="Cambria Math" panose="02040503050406030204" pitchFamily="18" charset="0"/>
                        </a:rPr>
                        <m:t>accuracy</m:t>
                      </m:r>
                      <m:r>
                        <a:rPr lang="es-ES" sz="2000" b="0" i="1" smtClean="0">
                          <a:latin typeface="Cambria Math" panose="02040503050406030204" pitchFamily="18" charset="0"/>
                        </a:rPr>
                        <m:t>)</m:t>
                      </m:r>
                      <m:r>
                        <a:rPr lang="es-CL" sz="2000" b="0" i="1" smtClean="0">
                          <a:latin typeface="Cambria Math"/>
                        </a:rPr>
                        <m:t>=</m:t>
                      </m:r>
                      <m:f>
                        <m:fPr>
                          <m:ctrlPr>
                            <a:rPr lang="es-CL" sz="2000" b="0" i="1" smtClean="0">
                              <a:latin typeface="Cambria Math" panose="02040503050406030204" pitchFamily="18" charset="0"/>
                            </a:rPr>
                          </m:ctrlPr>
                        </m:fPr>
                        <m:num>
                          <m:r>
                            <a:rPr lang="es-CL" sz="2000" b="0" i="1" smtClean="0">
                              <a:latin typeface="Cambria Math"/>
                            </a:rPr>
                            <m:t>𝑉𝑃</m:t>
                          </m:r>
                          <m:r>
                            <a:rPr lang="es-CL" sz="2000" b="0" i="1" smtClean="0">
                              <a:latin typeface="Cambria Math"/>
                            </a:rPr>
                            <m:t>+</m:t>
                          </m:r>
                          <m:r>
                            <a:rPr lang="es-CL" sz="2000" b="0" i="1" smtClean="0">
                              <a:latin typeface="Cambria Math"/>
                            </a:rPr>
                            <m:t>𝑉𝑁</m:t>
                          </m:r>
                        </m:num>
                        <m:den>
                          <m:r>
                            <a:rPr lang="es-CL" sz="2000" b="0" i="1" smtClean="0">
                              <a:latin typeface="Cambria Math"/>
                            </a:rPr>
                            <m:t>𝑉𝑃</m:t>
                          </m:r>
                          <m:r>
                            <a:rPr lang="es-CL" sz="2000" b="0" i="1" smtClean="0">
                              <a:latin typeface="Cambria Math"/>
                            </a:rPr>
                            <m:t>+</m:t>
                          </m:r>
                          <m:r>
                            <a:rPr lang="es-CL" sz="2000" b="0" i="1" smtClean="0">
                              <a:latin typeface="Cambria Math"/>
                            </a:rPr>
                            <m:t>𝐹𝑁</m:t>
                          </m:r>
                          <m:r>
                            <a:rPr lang="es-CL" sz="2000" b="0" i="1" smtClean="0">
                              <a:latin typeface="Cambria Math"/>
                            </a:rPr>
                            <m:t>+</m:t>
                          </m:r>
                          <m:r>
                            <a:rPr lang="es-CL" sz="2000" b="0" i="1" smtClean="0">
                              <a:latin typeface="Cambria Math"/>
                            </a:rPr>
                            <m:t>𝐹𝑃</m:t>
                          </m:r>
                          <m:r>
                            <a:rPr lang="es-CL" sz="2000" b="0" i="1" smtClean="0">
                              <a:latin typeface="Cambria Math"/>
                            </a:rPr>
                            <m:t>+</m:t>
                          </m:r>
                          <m:r>
                            <a:rPr lang="es-CL" sz="2000" b="0" i="1" smtClean="0">
                              <a:latin typeface="Cambria Math"/>
                            </a:rPr>
                            <m:t>𝑉𝑁</m:t>
                          </m:r>
                        </m:den>
                      </m:f>
                    </m:oMath>
                  </m:oMathPara>
                </a14:m>
                <a:endParaRPr lang="es-CL" sz="2000" dirty="0"/>
              </a:p>
              <a:p>
                <a:pPr marL="0" indent="0" algn="just">
                  <a:buNone/>
                </a:pPr>
                <a:endParaRPr lang="es-CL" sz="2000" dirty="0"/>
              </a:p>
              <a:p>
                <a:pPr marL="0" indent="0" algn="just">
                  <a:buNone/>
                </a:pPr>
                <a14:m>
                  <m:oMathPara xmlns:m="http://schemas.openxmlformats.org/officeDocument/2006/math">
                    <m:oMathParaPr>
                      <m:jc m:val="left"/>
                    </m:oMathParaPr>
                    <m:oMath xmlns:m="http://schemas.openxmlformats.org/officeDocument/2006/math">
                      <m:r>
                        <m:rPr>
                          <m:nor/>
                        </m:rPr>
                        <a:rPr lang="es-CL" sz="2000">
                          <a:latin typeface="Cambria Math"/>
                        </a:rPr>
                        <m:t>P</m:t>
                      </m:r>
                      <m:r>
                        <m:rPr>
                          <m:nor/>
                        </m:rPr>
                        <a:rPr lang="es-CL" sz="2000" b="0" i="0" smtClean="0">
                          <a:latin typeface="Cambria Math"/>
                        </a:rPr>
                        <m:t>recisi</m:t>
                      </m:r>
                      <m:r>
                        <m:rPr>
                          <m:nor/>
                        </m:rPr>
                        <a:rPr lang="es-ES" sz="2000" b="0" i="0" smtClean="0">
                          <a:latin typeface="Cambria Math"/>
                        </a:rPr>
                        <m:t>ó</m:t>
                      </m:r>
                      <m:r>
                        <m:rPr>
                          <m:nor/>
                        </m:rPr>
                        <a:rPr lang="es-CL" sz="2000" b="0" i="0" smtClean="0">
                          <a:latin typeface="Cambria Math"/>
                        </a:rPr>
                        <m:t>n</m:t>
                      </m:r>
                      <m:r>
                        <m:rPr>
                          <m:nor/>
                        </m:rPr>
                        <a:rPr lang="es-ES" sz="2000" b="0" i="0" smtClean="0">
                          <a:latin typeface="Cambria Math"/>
                        </a:rPr>
                        <m:t> (</m:t>
                      </m:r>
                      <m:r>
                        <m:rPr>
                          <m:nor/>
                        </m:rPr>
                        <a:rPr lang="es-ES" sz="2000" b="0" i="0" smtClean="0">
                          <a:latin typeface="Cambria Math"/>
                        </a:rPr>
                        <m:t>precision</m:t>
                      </m:r>
                      <m:r>
                        <m:rPr>
                          <m:nor/>
                        </m:rPr>
                        <a:rPr lang="es-ES" sz="2000" b="0" i="0" smtClean="0">
                          <a:latin typeface="Cambria Math"/>
                        </a:rPr>
                        <m:t>)</m:t>
                      </m:r>
                      <m:r>
                        <a:rPr lang="es-CL" sz="2000" i="1">
                          <a:latin typeface="Cambria Math"/>
                        </a:rPr>
                        <m:t>=</m:t>
                      </m:r>
                      <m:f>
                        <m:fPr>
                          <m:ctrlPr>
                            <a:rPr lang="es-CL" sz="2000" i="1">
                              <a:latin typeface="Cambria Math" panose="02040503050406030204" pitchFamily="18" charset="0"/>
                            </a:rPr>
                          </m:ctrlPr>
                        </m:fPr>
                        <m:num>
                          <m:r>
                            <a:rPr lang="es-CL" sz="2000" i="1">
                              <a:latin typeface="Cambria Math"/>
                            </a:rPr>
                            <m:t>𝑉</m:t>
                          </m:r>
                          <m:r>
                            <a:rPr lang="es-CL" sz="2000" b="0" i="1" smtClean="0">
                              <a:latin typeface="Cambria Math"/>
                            </a:rPr>
                            <m:t>𝑃</m:t>
                          </m:r>
                        </m:num>
                        <m:den>
                          <m:r>
                            <a:rPr lang="es-CL" sz="2000" i="1">
                              <a:latin typeface="Cambria Math"/>
                            </a:rPr>
                            <m:t>𝑉</m:t>
                          </m:r>
                          <m:r>
                            <a:rPr lang="es-CL" sz="2000" b="0" i="1" smtClean="0">
                              <a:latin typeface="Cambria Math"/>
                            </a:rPr>
                            <m:t>𝑃</m:t>
                          </m:r>
                          <m:r>
                            <a:rPr lang="es-CL" sz="2000" i="1">
                              <a:latin typeface="Cambria Math"/>
                            </a:rPr>
                            <m:t>+</m:t>
                          </m:r>
                          <m:r>
                            <a:rPr lang="es-CL" sz="2000" i="1">
                              <a:latin typeface="Cambria Math"/>
                            </a:rPr>
                            <m:t>𝐹𝑃</m:t>
                          </m:r>
                        </m:den>
                      </m:f>
                    </m:oMath>
                  </m:oMathPara>
                </a14:m>
                <a:endParaRPr lang="es-CL" sz="2000" dirty="0"/>
              </a:p>
              <a:p>
                <a:pPr marL="0" indent="0" algn="just">
                  <a:buNone/>
                </a:pPr>
                <a:endParaRPr lang="es-CL" sz="2000" dirty="0"/>
              </a:p>
              <a:p>
                <a:pPr marL="0" indent="0" algn="just">
                  <a:buNone/>
                </a:pPr>
                <a14:m>
                  <m:oMathPara xmlns:m="http://schemas.openxmlformats.org/officeDocument/2006/math">
                    <m:oMathParaPr>
                      <m:jc m:val="left"/>
                    </m:oMathParaPr>
                    <m:oMath xmlns:m="http://schemas.openxmlformats.org/officeDocument/2006/math">
                      <m:r>
                        <m:rPr>
                          <m:sty m:val="p"/>
                        </m:rPr>
                        <a:rPr lang="es-CL" sz="2000">
                          <a:latin typeface="Cambria Math"/>
                        </a:rPr>
                        <m:t>Sensibilidad</m:t>
                      </m:r>
                      <m:r>
                        <a:rPr lang="es-ES" sz="2000" b="0" i="0" smtClean="0">
                          <a:latin typeface="Cambria Math" panose="02040503050406030204" pitchFamily="18" charset="0"/>
                        </a:rPr>
                        <m:t> (</m:t>
                      </m:r>
                      <m:r>
                        <m:rPr>
                          <m:sty m:val="p"/>
                        </m:rPr>
                        <a:rPr lang="es-ES" sz="2000" b="0" i="0" smtClean="0">
                          <a:latin typeface="Cambria Math" panose="02040503050406030204" pitchFamily="18" charset="0"/>
                        </a:rPr>
                        <m:t>recall</m:t>
                      </m:r>
                      <m:r>
                        <a:rPr lang="es-ES" sz="2000" b="0" i="0" smtClean="0">
                          <a:latin typeface="Cambria Math" panose="02040503050406030204" pitchFamily="18" charset="0"/>
                        </a:rPr>
                        <m:t>)</m:t>
                      </m:r>
                      <m:r>
                        <a:rPr lang="es-CL" sz="2000" i="1">
                          <a:latin typeface="Cambria Math"/>
                        </a:rPr>
                        <m:t>=</m:t>
                      </m:r>
                      <m:f>
                        <m:fPr>
                          <m:ctrlPr>
                            <a:rPr lang="es-CL" sz="2000" i="1">
                              <a:latin typeface="Cambria Math" panose="02040503050406030204" pitchFamily="18" charset="0"/>
                            </a:rPr>
                          </m:ctrlPr>
                        </m:fPr>
                        <m:num>
                          <m:r>
                            <a:rPr lang="es-CL" sz="2000" i="1">
                              <a:latin typeface="Cambria Math"/>
                            </a:rPr>
                            <m:t>𝑉𝑃</m:t>
                          </m:r>
                        </m:num>
                        <m:den>
                          <m:r>
                            <a:rPr lang="es-CL" sz="2000" i="1">
                              <a:latin typeface="Cambria Math"/>
                            </a:rPr>
                            <m:t>𝑉𝑃</m:t>
                          </m:r>
                          <m:r>
                            <a:rPr lang="es-CL" sz="2000" i="1">
                              <a:latin typeface="Cambria Math"/>
                            </a:rPr>
                            <m:t>+</m:t>
                          </m:r>
                          <m:r>
                            <a:rPr lang="es-CL" sz="2000" i="1">
                              <a:latin typeface="Cambria Math"/>
                            </a:rPr>
                            <m:t>𝐹𝑁</m:t>
                          </m:r>
                        </m:den>
                      </m:f>
                    </m:oMath>
                  </m:oMathPara>
                </a14:m>
                <a:endParaRPr lang="es-CL" sz="2400"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blipFill rotWithShape="0">
                <a:blip r:embed="rId2"/>
                <a:stretch>
                  <a:fillRect l="-1159" t="-1961" r="-1236"/>
                </a:stretch>
              </a:blipFill>
            </p:spPr>
            <p:txBody>
              <a:bodyPr/>
              <a:lstStyle/>
              <a:p>
                <a:r>
                  <a:rPr lang="es-ES">
                    <a:noFill/>
                  </a:rPr>
                  <a:t> </a:t>
                </a:r>
              </a:p>
            </p:txBody>
          </p:sp>
        </mc:Fallback>
      </mc:AlternateContent>
      <p:sp>
        <p:nvSpPr>
          <p:cNvPr id="4" name="3 Marcador de número de diapositiva"/>
          <p:cNvSpPr>
            <a:spLocks noGrp="1"/>
          </p:cNvSpPr>
          <p:nvPr>
            <p:ph type="sldNum" sz="quarter" idx="12"/>
          </p:nvPr>
        </p:nvSpPr>
        <p:spPr/>
        <p:txBody>
          <a:bodyPr/>
          <a:lstStyle/>
          <a:p>
            <a:fld id="{ED3C9F24-97CD-894E-963C-61E4D5D33747}" type="slidenum">
              <a:rPr lang="es-ES_tradnl" smtClean="0"/>
              <a:t>94</a:t>
            </a:fld>
            <a:endParaRPr lang="es-ES_tradnl" dirty="0"/>
          </a:p>
        </p:txBody>
      </p:sp>
      <p:pic>
        <p:nvPicPr>
          <p:cNvPr id="10" name="Imagen 9"/>
          <p:cNvPicPr>
            <a:picLocks noChangeAspect="1"/>
          </p:cNvPicPr>
          <p:nvPr/>
        </p:nvPicPr>
        <p:blipFill>
          <a:blip r:embed="rId3"/>
          <a:stretch>
            <a:fillRect/>
          </a:stretch>
        </p:blipFill>
        <p:spPr>
          <a:xfrm>
            <a:off x="5740631" y="3287278"/>
            <a:ext cx="2611932" cy="2456817"/>
          </a:xfrm>
          <a:prstGeom prst="rect">
            <a:avLst/>
          </a:prstGeom>
        </p:spPr>
      </p:pic>
    </p:spTree>
    <p:extLst>
      <p:ext uri="{BB962C8B-B14F-4D97-AF65-F5344CB8AC3E}">
        <p14:creationId xmlns:p14="http://schemas.microsoft.com/office/powerpoint/2010/main" val="316707709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Métricas de evaluación</a:t>
            </a:r>
            <a:endParaRPr lang="es-E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algn="just"/>
                <a:r>
                  <a:rPr lang="es-ES" dirty="0" smtClean="0"/>
                  <a:t>F1-score: media aritmética entre la precisión y la sensibilidad:</a:t>
                </a:r>
              </a:p>
              <a:p>
                <a:pPr algn="just"/>
                <a:endParaRPr lang="es-ES" dirty="0" smtClean="0"/>
              </a:p>
              <a:p>
                <a:pPr marL="0" indent="0" algn="just">
                  <a:buNone/>
                </a:pPr>
                <a14:m>
                  <m:oMathPara xmlns:m="http://schemas.openxmlformats.org/officeDocument/2006/math">
                    <m:oMathParaPr>
                      <m:jc m:val="centerGroup"/>
                    </m:oMathParaPr>
                    <m:oMath xmlns:m="http://schemas.openxmlformats.org/officeDocument/2006/math">
                      <m:m>
                        <m:mPr>
                          <m:mcs>
                            <m:mc>
                              <m:mcPr>
                                <m:count m:val="1"/>
                                <m:mcJc m:val="center"/>
                              </m:mcPr>
                            </m:mc>
                          </m:mcs>
                          <m:ctrlPr>
                            <a:rPr lang="es-ES" i="1" smtClean="0">
                              <a:latin typeface="Cambria Math" panose="02040503050406030204" pitchFamily="18" charset="0"/>
                            </a:rPr>
                          </m:ctrlPr>
                        </m:mPr>
                        <m:mr>
                          <m:e>
                            <m:sSub>
                              <m:sSubPr>
                                <m:ctrlPr>
                                  <a:rPr lang="es-ES" i="1">
                                    <a:latin typeface="Cambria Math" panose="02040503050406030204" pitchFamily="18" charset="0"/>
                                  </a:rPr>
                                </m:ctrlPr>
                              </m:sSubPr>
                              <m:e>
                                <m:r>
                                  <a:rPr lang="es-ES" i="1">
                                    <a:latin typeface="Cambria Math" panose="02040503050406030204" pitchFamily="18" charset="0"/>
                                  </a:rPr>
                                  <m:t>𝐹</m:t>
                                </m:r>
                              </m:e>
                              <m:sub>
                                <m:r>
                                  <a:rPr lang="es-ES" i="1">
                                    <a:latin typeface="Cambria Math" panose="02040503050406030204" pitchFamily="18" charset="0"/>
                                  </a:rPr>
                                  <m:t>1</m:t>
                                </m:r>
                              </m:sub>
                            </m:sSub>
                            <m:r>
                              <a:rPr lang="es-ES" b="0" i="1" smtClean="0">
                                <a:latin typeface="Cambria Math" panose="02040503050406030204" pitchFamily="18" charset="0"/>
                              </a:rPr>
                              <m:t>−</m:t>
                            </m:r>
                            <m:r>
                              <m:rPr>
                                <m:sty m:val="p"/>
                              </m:rPr>
                              <a:rPr lang="es-ES">
                                <a:latin typeface="Cambria Math" panose="02040503050406030204" pitchFamily="18" charset="0"/>
                              </a:rPr>
                              <m:t>score</m:t>
                            </m:r>
                            <m:r>
                              <a:rPr lang="es-ES" i="1">
                                <a:latin typeface="Cambria Math" panose="02040503050406030204" pitchFamily="18" charset="0"/>
                              </a:rPr>
                              <m:t>=</m:t>
                            </m:r>
                            <m:f>
                              <m:fPr>
                                <m:ctrlPr>
                                  <a:rPr lang="es-ES" i="1">
                                    <a:latin typeface="Cambria Math" panose="02040503050406030204" pitchFamily="18" charset="0"/>
                                  </a:rPr>
                                </m:ctrlPr>
                              </m:fPr>
                              <m:num>
                                <m:r>
                                  <a:rPr lang="es-ES" i="1">
                                    <a:latin typeface="Cambria Math" panose="02040503050406030204" pitchFamily="18" charset="0"/>
                                  </a:rPr>
                                  <m:t>2</m:t>
                                </m:r>
                              </m:num>
                              <m:den>
                                <m:f>
                                  <m:fPr>
                                    <m:ctrlPr>
                                      <a:rPr lang="es-ES" i="1">
                                        <a:latin typeface="Cambria Math" panose="02040503050406030204" pitchFamily="18" charset="0"/>
                                      </a:rPr>
                                    </m:ctrlPr>
                                  </m:fPr>
                                  <m:num>
                                    <m:r>
                                      <a:rPr lang="es-ES" i="1">
                                        <a:latin typeface="Cambria Math" panose="02040503050406030204" pitchFamily="18" charset="0"/>
                                      </a:rPr>
                                      <m:t>1</m:t>
                                    </m:r>
                                  </m:num>
                                  <m:den>
                                    <m:r>
                                      <m:rPr>
                                        <m:sty m:val="p"/>
                                      </m:rPr>
                                      <a:rPr lang="es-ES">
                                        <a:latin typeface="Cambria Math" panose="02040503050406030204" pitchFamily="18" charset="0"/>
                                      </a:rPr>
                                      <m:t>pre</m:t>
                                    </m:r>
                                    <m:r>
                                      <m:rPr>
                                        <m:sty m:val="p"/>
                                      </m:rPr>
                                      <a:rPr lang="es-ES" b="0" i="0" smtClean="0">
                                        <a:latin typeface="Cambria Math" panose="02040503050406030204" pitchFamily="18" charset="0"/>
                                      </a:rPr>
                                      <m:t>c</m:t>
                                    </m:r>
                                    <m:r>
                                      <m:rPr>
                                        <m:sty m:val="p"/>
                                      </m:rPr>
                                      <a:rPr lang="es-ES">
                                        <a:latin typeface="Cambria Math" panose="02040503050406030204" pitchFamily="18" charset="0"/>
                                      </a:rPr>
                                      <m:t>i</m:t>
                                    </m:r>
                                    <m:r>
                                      <m:rPr>
                                        <m:sty m:val="p"/>
                                      </m:rPr>
                                      <a:rPr lang="es-ES" b="0" i="0" smtClean="0">
                                        <a:latin typeface="Cambria Math" panose="02040503050406030204" pitchFamily="18" charset="0"/>
                                      </a:rPr>
                                      <m:t>s</m:t>
                                    </m:r>
                                    <m:r>
                                      <m:rPr>
                                        <m:sty m:val="p"/>
                                      </m:rPr>
                                      <a:rPr lang="es-ES">
                                        <a:latin typeface="Cambria Math" panose="02040503050406030204" pitchFamily="18" charset="0"/>
                                      </a:rPr>
                                      <m:t>i</m:t>
                                    </m:r>
                                    <m:r>
                                      <a:rPr lang="es-ES">
                                        <a:latin typeface="Cambria Math" panose="02040503050406030204" pitchFamily="18" charset="0"/>
                                      </a:rPr>
                                      <m:t>ó</m:t>
                                    </m:r>
                                    <m:r>
                                      <m:rPr>
                                        <m:sty m:val="p"/>
                                      </m:rPr>
                                      <a:rPr lang="es-ES">
                                        <a:latin typeface="Cambria Math" panose="02040503050406030204" pitchFamily="18" charset="0"/>
                                      </a:rPr>
                                      <m:t>n</m:t>
                                    </m:r>
                                  </m:den>
                                </m:f>
                                <m:r>
                                  <a:rPr lang="es-ES" i="1">
                                    <a:latin typeface="Cambria Math" panose="02040503050406030204" pitchFamily="18" charset="0"/>
                                  </a:rPr>
                                  <m:t>+</m:t>
                                </m:r>
                                <m:f>
                                  <m:fPr>
                                    <m:ctrlPr>
                                      <a:rPr lang="es-ES" i="1">
                                        <a:latin typeface="Cambria Math" panose="02040503050406030204" pitchFamily="18" charset="0"/>
                                      </a:rPr>
                                    </m:ctrlPr>
                                  </m:fPr>
                                  <m:num>
                                    <m:r>
                                      <a:rPr lang="es-ES" i="1">
                                        <a:latin typeface="Cambria Math" panose="02040503050406030204" pitchFamily="18" charset="0"/>
                                      </a:rPr>
                                      <m:t>1</m:t>
                                    </m:r>
                                  </m:num>
                                  <m:den>
                                    <m:r>
                                      <m:rPr>
                                        <m:sty m:val="p"/>
                                      </m:rPr>
                                      <a:rPr lang="es-ES">
                                        <a:latin typeface="Cambria Math" panose="02040503050406030204" pitchFamily="18" charset="0"/>
                                      </a:rPr>
                                      <m:t>sensibilidad</m:t>
                                    </m:r>
                                  </m:den>
                                </m:f>
                              </m:den>
                            </m:f>
                          </m:e>
                        </m:mr>
                        <m:mr>
                          <m:e>
                            <m:r>
                              <a:rPr lang="es-ES" b="0" i="1" smtClean="0">
                                <a:latin typeface="Cambria Math" panose="02040503050406030204" pitchFamily="18" charset="0"/>
                              </a:rPr>
                              <m:t>=2</m:t>
                            </m:r>
                            <m:f>
                              <m:fPr>
                                <m:ctrlPr>
                                  <a:rPr lang="es-ES" b="0" i="1" smtClean="0">
                                    <a:latin typeface="Cambria Math" panose="02040503050406030204" pitchFamily="18" charset="0"/>
                                  </a:rPr>
                                </m:ctrlPr>
                              </m:fPr>
                              <m:num>
                                <m:r>
                                  <m:rPr>
                                    <m:sty m:val="p"/>
                                  </m:rPr>
                                  <a:rPr lang="es-ES">
                                    <a:latin typeface="Cambria Math" panose="02040503050406030204" pitchFamily="18" charset="0"/>
                                  </a:rPr>
                                  <m:t>pre</m:t>
                                </m:r>
                                <m:r>
                                  <m:rPr>
                                    <m:sty m:val="p"/>
                                  </m:rPr>
                                  <a:rPr lang="es-ES" b="0" i="0" smtClean="0">
                                    <a:latin typeface="Cambria Math" panose="02040503050406030204" pitchFamily="18" charset="0"/>
                                  </a:rPr>
                                  <m:t>c</m:t>
                                </m:r>
                                <m:r>
                                  <m:rPr>
                                    <m:sty m:val="p"/>
                                  </m:rPr>
                                  <a:rPr lang="es-ES">
                                    <a:latin typeface="Cambria Math" panose="02040503050406030204" pitchFamily="18" charset="0"/>
                                  </a:rPr>
                                  <m:t>i</m:t>
                                </m:r>
                                <m:r>
                                  <m:rPr>
                                    <m:sty m:val="p"/>
                                  </m:rPr>
                                  <a:rPr lang="es-ES" b="0" i="0" smtClean="0">
                                    <a:latin typeface="Cambria Math" panose="02040503050406030204" pitchFamily="18" charset="0"/>
                                  </a:rPr>
                                  <m:t>s</m:t>
                                </m:r>
                                <m:r>
                                  <m:rPr>
                                    <m:sty m:val="p"/>
                                  </m:rPr>
                                  <a:rPr lang="es-ES">
                                    <a:latin typeface="Cambria Math" panose="02040503050406030204" pitchFamily="18" charset="0"/>
                                  </a:rPr>
                                  <m:t>i</m:t>
                                </m:r>
                                <m:r>
                                  <a:rPr lang="es-ES">
                                    <a:latin typeface="Cambria Math" panose="02040503050406030204" pitchFamily="18" charset="0"/>
                                  </a:rPr>
                                  <m:t>ó</m:t>
                                </m:r>
                                <m:r>
                                  <m:rPr>
                                    <m:sty m:val="p"/>
                                  </m:rPr>
                                  <a:rPr lang="es-ES">
                                    <a:latin typeface="Cambria Math" panose="02040503050406030204" pitchFamily="18" charset="0"/>
                                  </a:rPr>
                                  <m:t>n</m:t>
                                </m:r>
                                <m:r>
                                  <a:rPr lang="es-ES" i="1" smtClean="0">
                                    <a:latin typeface="Cambria Math" panose="02040503050406030204" pitchFamily="18" charset="0"/>
                                    <a:ea typeface="Cambria Math" panose="02040503050406030204" pitchFamily="18" charset="0"/>
                                  </a:rPr>
                                  <m:t>×</m:t>
                                </m:r>
                                <m:r>
                                  <m:rPr>
                                    <m:sty m:val="p"/>
                                  </m:rPr>
                                  <a:rPr lang="es-ES">
                                    <a:latin typeface="Cambria Math" panose="02040503050406030204" pitchFamily="18" charset="0"/>
                                  </a:rPr>
                                  <m:t>sensibilidad</m:t>
                                </m:r>
                              </m:num>
                              <m:den>
                                <m:r>
                                  <m:rPr>
                                    <m:sty m:val="p"/>
                                  </m:rPr>
                                  <a:rPr lang="es-ES">
                                    <a:latin typeface="Cambria Math" panose="02040503050406030204" pitchFamily="18" charset="0"/>
                                  </a:rPr>
                                  <m:t>precisi</m:t>
                                </m:r>
                                <m:r>
                                  <a:rPr lang="es-ES">
                                    <a:latin typeface="Cambria Math" panose="02040503050406030204" pitchFamily="18" charset="0"/>
                                  </a:rPr>
                                  <m:t>ó</m:t>
                                </m:r>
                                <m:r>
                                  <m:rPr>
                                    <m:sty m:val="p"/>
                                  </m:rPr>
                                  <a:rPr lang="es-ES">
                                    <a:latin typeface="Cambria Math" panose="02040503050406030204" pitchFamily="18" charset="0"/>
                                  </a:rPr>
                                  <m:t>n</m:t>
                                </m:r>
                                <m:r>
                                  <a:rPr lang="es-ES" b="0" i="1" smtClean="0">
                                    <a:latin typeface="Cambria Math" panose="02040503050406030204" pitchFamily="18" charset="0"/>
                                  </a:rPr>
                                  <m:t>+</m:t>
                                </m:r>
                                <m:r>
                                  <m:rPr>
                                    <m:sty m:val="p"/>
                                  </m:rPr>
                                  <a:rPr lang="es-ES">
                                    <a:latin typeface="Cambria Math" panose="02040503050406030204" pitchFamily="18" charset="0"/>
                                  </a:rPr>
                                  <m:t>sensibilidad</m:t>
                                </m:r>
                              </m:den>
                            </m:f>
                          </m:e>
                        </m:mr>
                      </m:m>
                    </m:oMath>
                  </m:oMathPara>
                </a14:m>
                <a:endParaRPr lang="es-E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05" t="-1961" r="-1236"/>
                </a:stretch>
              </a:blipFill>
            </p:spPr>
            <p:txBody>
              <a:bodyPr/>
              <a:lstStyle/>
              <a:p>
                <a:r>
                  <a:rPr lang="es-CL">
                    <a:noFill/>
                  </a:rPr>
                  <a:t> </a:t>
                </a:r>
              </a:p>
            </p:txBody>
          </p:sp>
        </mc:Fallback>
      </mc:AlternateContent>
      <p:sp>
        <p:nvSpPr>
          <p:cNvPr id="4" name="Slide Number Placeholder 3"/>
          <p:cNvSpPr>
            <a:spLocks noGrp="1"/>
          </p:cNvSpPr>
          <p:nvPr>
            <p:ph type="sldNum" sz="quarter" idx="12"/>
          </p:nvPr>
        </p:nvSpPr>
        <p:spPr/>
        <p:txBody>
          <a:bodyPr/>
          <a:lstStyle/>
          <a:p>
            <a:fld id="{ED3C9F24-97CD-894E-963C-61E4D5D33747}" type="slidenum">
              <a:rPr lang="es-ES_tradnl" smtClean="0"/>
              <a:t>95</a:t>
            </a:fld>
            <a:endParaRPr lang="es-ES_tradnl"/>
          </a:p>
        </p:txBody>
      </p:sp>
    </p:spTree>
    <p:extLst>
      <p:ext uri="{BB962C8B-B14F-4D97-AF65-F5344CB8AC3E}">
        <p14:creationId xmlns:p14="http://schemas.microsoft.com/office/powerpoint/2010/main" val="87430381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Detección de anomalías</a:t>
            </a:r>
          </a:p>
        </p:txBody>
      </p:sp>
      <p:sp>
        <p:nvSpPr>
          <p:cNvPr id="3" name="Content Placeholder 2"/>
          <p:cNvSpPr>
            <a:spLocks noGrp="1"/>
          </p:cNvSpPr>
          <p:nvPr>
            <p:ph idx="1"/>
          </p:nvPr>
        </p:nvSpPr>
        <p:spPr/>
        <p:txBody>
          <a:bodyPr/>
          <a:lstStyle/>
          <a:p>
            <a:pPr marL="0" indent="0" algn="just">
              <a:buNone/>
            </a:pPr>
            <a:r>
              <a:rPr lang="es-ES" dirty="0"/>
              <a:t>Los datos de entrenamiento contienen valores anómalos (</a:t>
            </a:r>
            <a:r>
              <a:rPr lang="es-ES" dirty="0" err="1"/>
              <a:t>outliers</a:t>
            </a:r>
            <a:r>
              <a:rPr lang="es-ES" dirty="0"/>
              <a:t>) que se definen como observaciones que están lejos de los demás. </a:t>
            </a:r>
          </a:p>
          <a:p>
            <a:pPr marL="0" indent="0" algn="just">
              <a:buNone/>
            </a:pPr>
            <a:r>
              <a:rPr lang="es-ES" dirty="0"/>
              <a:t>Los estimadores de detección de valores anómalos intentan ajustarse a las regiones donde los datos de entrenamiento son los más concentrados, ignorando las observaciones desviadas.</a:t>
            </a:r>
          </a:p>
        </p:txBody>
      </p:sp>
      <p:sp>
        <p:nvSpPr>
          <p:cNvPr id="4" name="Slide Number Placeholder 3"/>
          <p:cNvSpPr>
            <a:spLocks noGrp="1"/>
          </p:cNvSpPr>
          <p:nvPr>
            <p:ph type="sldNum" sz="quarter" idx="4294967295"/>
          </p:nvPr>
        </p:nvSpPr>
        <p:spPr/>
        <p:txBody>
          <a:bodyPr/>
          <a:lstStyle/>
          <a:p>
            <a:fld id="{ED3C9F24-97CD-894E-963C-61E4D5D33747}" type="slidenum">
              <a:rPr lang="es-ES_tradnl" smtClean="0"/>
              <a:t>96</a:t>
            </a:fld>
            <a:endParaRPr lang="es-ES_tradnl"/>
          </a:p>
        </p:txBody>
      </p:sp>
    </p:spTree>
    <p:extLst>
      <p:ext uri="{BB962C8B-B14F-4D97-AF65-F5344CB8AC3E}">
        <p14:creationId xmlns:p14="http://schemas.microsoft.com/office/powerpoint/2010/main" val="200859686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Detección de anomalías</a:t>
            </a:r>
          </a:p>
        </p:txBody>
      </p:sp>
      <p:sp>
        <p:nvSpPr>
          <p:cNvPr id="3" name="Content Placeholder 2"/>
          <p:cNvSpPr>
            <a:spLocks noGrp="1"/>
          </p:cNvSpPr>
          <p:nvPr>
            <p:ph idx="1"/>
          </p:nvPr>
        </p:nvSpPr>
        <p:spPr/>
        <p:txBody>
          <a:bodyPr/>
          <a:lstStyle/>
          <a:p>
            <a:pPr marL="0" indent="0" algn="just">
              <a:buNone/>
            </a:pPr>
            <a:r>
              <a:rPr lang="es-ES" dirty="0" smtClean="0"/>
              <a:t>La mayoría de los métodos de detección de anomalías crean un modelo para el comportamiento “normal” de los datos. </a:t>
            </a:r>
          </a:p>
          <a:p>
            <a:pPr marL="0" indent="0" algn="just">
              <a:buNone/>
            </a:pPr>
            <a:r>
              <a:rPr lang="es-ES" dirty="0" smtClean="0"/>
              <a:t>Luego, ven que tanto se ajusta un dato particular a este modelo y se le asigna “puntaje de anormalidad”.</a:t>
            </a:r>
          </a:p>
          <a:p>
            <a:pPr marL="0" indent="0" algn="just">
              <a:buNone/>
            </a:pPr>
            <a:r>
              <a:rPr lang="es-ES" dirty="0" smtClean="0"/>
              <a:t>Es por tanto, muy relevante la selección de un modelo adecuado.</a:t>
            </a:r>
            <a:endParaRPr lang="es-ES" dirty="0"/>
          </a:p>
          <a:p>
            <a:pPr marL="0" indent="0" algn="just">
              <a:buNone/>
            </a:pPr>
            <a:endParaRPr lang="es-ES" dirty="0"/>
          </a:p>
        </p:txBody>
      </p:sp>
      <p:sp>
        <p:nvSpPr>
          <p:cNvPr id="4" name="Slide Number Placeholder 3"/>
          <p:cNvSpPr>
            <a:spLocks noGrp="1"/>
          </p:cNvSpPr>
          <p:nvPr>
            <p:ph type="sldNum" sz="quarter" idx="4294967295"/>
          </p:nvPr>
        </p:nvSpPr>
        <p:spPr/>
        <p:txBody>
          <a:bodyPr/>
          <a:lstStyle/>
          <a:p>
            <a:fld id="{ED3C9F24-97CD-894E-963C-61E4D5D33747}" type="slidenum">
              <a:rPr lang="es-ES_tradnl" smtClean="0"/>
              <a:t>97</a:t>
            </a:fld>
            <a:endParaRPr lang="es-ES_tradnl"/>
          </a:p>
        </p:txBody>
      </p:sp>
    </p:spTree>
    <p:extLst>
      <p:ext uri="{BB962C8B-B14F-4D97-AF65-F5344CB8AC3E}">
        <p14:creationId xmlns:p14="http://schemas.microsoft.com/office/powerpoint/2010/main" val="100625453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Detección de anomalías</a:t>
            </a:r>
          </a:p>
        </p:txBody>
      </p:sp>
      <p:sp>
        <p:nvSpPr>
          <p:cNvPr id="4" name="Slide Number Placeholder 3"/>
          <p:cNvSpPr>
            <a:spLocks noGrp="1"/>
          </p:cNvSpPr>
          <p:nvPr>
            <p:ph type="sldNum" sz="quarter" idx="4294967295"/>
          </p:nvPr>
        </p:nvSpPr>
        <p:spPr/>
        <p:txBody>
          <a:bodyPr/>
          <a:lstStyle/>
          <a:p>
            <a:fld id="{ED3C9F24-97CD-894E-963C-61E4D5D33747}" type="slidenum">
              <a:rPr lang="es-ES_tradnl" smtClean="0"/>
              <a:t>98</a:t>
            </a:fld>
            <a:endParaRPr lang="es-ES_tradnl"/>
          </a:p>
        </p:txBody>
      </p:sp>
      <p:graphicFrame>
        <p:nvGraphicFramePr>
          <p:cNvPr id="7" name="Diagrama 6"/>
          <p:cNvGraphicFramePr/>
          <p:nvPr>
            <p:extLst/>
          </p:nvPr>
        </p:nvGraphicFramePr>
        <p:xfrm>
          <a:off x="528918" y="1370106"/>
          <a:ext cx="8265458" cy="3645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251015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S" dirty="0" smtClean="0"/>
              <a:t>Métodos estadísticos</a:t>
            </a:r>
            <a:r>
              <a:rPr lang="es-ES" dirty="0"/>
              <a:t/>
            </a:r>
            <a:br>
              <a:rPr lang="es-ES" dirty="0"/>
            </a:br>
            <a:endParaRPr lang="en-US" dirty="0"/>
          </a:p>
        </p:txBody>
      </p:sp>
    </p:spTree>
    <p:extLst>
      <p:ext uri="{BB962C8B-B14F-4D97-AF65-F5344CB8AC3E}">
        <p14:creationId xmlns:p14="http://schemas.microsoft.com/office/powerpoint/2010/main" val="27964961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12700">
          <a:solidFill>
            <a:schemeClr val="tx1"/>
          </a:solidFill>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50924</TotalTime>
  <Words>7039</Words>
  <Application>Microsoft Office PowerPoint</Application>
  <PresentationFormat>Presentación en pantalla (4:3)</PresentationFormat>
  <Paragraphs>1188</Paragraphs>
  <Slides>145</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145</vt:i4>
      </vt:variant>
    </vt:vector>
  </HeadingPairs>
  <TitlesOfParts>
    <vt:vector size="151" baseType="lpstr">
      <vt:lpstr>Arial</vt:lpstr>
      <vt:lpstr>Calibri</vt:lpstr>
      <vt:lpstr>Calibri Light</vt:lpstr>
      <vt:lpstr>Cambria Math</vt:lpstr>
      <vt:lpstr>Symbol</vt:lpstr>
      <vt:lpstr>Tema de Office</vt:lpstr>
      <vt:lpstr>Monitoreo de Señales y Detección de Anomalias</vt:lpstr>
      <vt:lpstr>Introducción</vt:lpstr>
      <vt:lpstr>Introducción</vt:lpstr>
      <vt:lpstr>Introducción</vt:lpstr>
      <vt:lpstr>Introducción</vt:lpstr>
      <vt:lpstr>Introducción</vt:lpstr>
      <vt:lpstr>Adquisición de datos</vt:lpstr>
      <vt:lpstr>Componentes críticos</vt:lpstr>
      <vt:lpstr>Variables físicas a monitorear</vt:lpstr>
      <vt:lpstr>Variables físicas a monitorear</vt:lpstr>
      <vt:lpstr>Adquisición y almacenamiento</vt:lpstr>
      <vt:lpstr>Tipos de sensores</vt:lpstr>
      <vt:lpstr>Tipos de sensores</vt:lpstr>
      <vt:lpstr>Tipos de sensores</vt:lpstr>
      <vt:lpstr>Sistema de adquisición </vt:lpstr>
      <vt:lpstr>Sistema de adquisición</vt:lpstr>
      <vt:lpstr>Ejemplo - PHM en rodamientos</vt:lpstr>
      <vt:lpstr>Ejemplo - PHM en rodamientos</vt:lpstr>
      <vt:lpstr>Ejemplo - PHM en rodamientos</vt:lpstr>
      <vt:lpstr>Ejemplo - PHM en rodamientos</vt:lpstr>
      <vt:lpstr>Ejemplo 1 - PHM en rodamientos</vt:lpstr>
      <vt:lpstr>Ejemplo 1 - PHM en rodamientos</vt:lpstr>
      <vt:lpstr>Ejemplo 1</vt:lpstr>
      <vt:lpstr>Ejemplo 1</vt:lpstr>
      <vt:lpstr>Ejemplo 1</vt:lpstr>
      <vt:lpstr>Procesamiento de los datos</vt:lpstr>
      <vt:lpstr>Procesamiento de los datos</vt:lpstr>
      <vt:lpstr>Procesamiento de los datos</vt:lpstr>
      <vt:lpstr>Procesamiento de los datos</vt:lpstr>
      <vt:lpstr>Procesamiento de los datos</vt:lpstr>
      <vt:lpstr>Extracción de parámetros</vt:lpstr>
      <vt:lpstr>Extracción de parámetros</vt:lpstr>
      <vt:lpstr>Extracción de parámetros</vt:lpstr>
      <vt:lpstr>Parámetros en el dominio del tiempo</vt:lpstr>
      <vt:lpstr>Dominio del tiempo</vt:lpstr>
      <vt:lpstr>Dominio del tiempo</vt:lpstr>
      <vt:lpstr>Dominio del tiempo</vt:lpstr>
      <vt:lpstr>Dominio del tiempo</vt:lpstr>
      <vt:lpstr>Dominio del tiempo</vt:lpstr>
      <vt:lpstr>Dominio del tiempo</vt:lpstr>
      <vt:lpstr>Ejemplo 2</vt:lpstr>
      <vt:lpstr>Ejemplo 2</vt:lpstr>
      <vt:lpstr>Ejemplo 2</vt:lpstr>
      <vt:lpstr>Ejemplo 2</vt:lpstr>
      <vt:lpstr>Ejemplo 2</vt:lpstr>
      <vt:lpstr>Ejemplo 2</vt:lpstr>
      <vt:lpstr>Ejemplo 2</vt:lpstr>
      <vt:lpstr>Ejemplo 2</vt:lpstr>
      <vt:lpstr>Ejemplo 2</vt:lpstr>
      <vt:lpstr>Ejemplo 2</vt:lpstr>
      <vt:lpstr>Parámetros en el dominio de frecuencias</vt:lpstr>
      <vt:lpstr>Extracción de parámetros</vt:lpstr>
      <vt:lpstr>Ejemplo 3</vt:lpstr>
      <vt:lpstr>Ejemplo 3</vt:lpstr>
      <vt:lpstr>Ejemplo 3</vt:lpstr>
      <vt:lpstr>Ejemplo 3</vt:lpstr>
      <vt:lpstr>Ejemplo 3</vt:lpstr>
      <vt:lpstr>Ejemplo 3</vt:lpstr>
      <vt:lpstr>Métodos de reducción de dimensionalidad</vt:lpstr>
      <vt:lpstr>Introducción</vt:lpstr>
      <vt:lpstr>¿Porque reducir la dimensión de los datos?</vt:lpstr>
      <vt:lpstr>Técnicas de reducción de dimensionalidad</vt:lpstr>
      <vt:lpstr>Selección de parámetros</vt:lpstr>
      <vt:lpstr>Razón de valor faltante</vt:lpstr>
      <vt:lpstr>Razón de valor faltante</vt:lpstr>
      <vt:lpstr>Filtro de baja varianza</vt:lpstr>
      <vt:lpstr>Filtro de baja varianza</vt:lpstr>
      <vt:lpstr>Filtro de baja varianza</vt:lpstr>
      <vt:lpstr>Filtro de alta correlación</vt:lpstr>
      <vt:lpstr>Filtro de alta correlación</vt:lpstr>
      <vt:lpstr>Coeficiente de correlación de Pearson</vt:lpstr>
      <vt:lpstr>Coeficiente de correlación de Pearson</vt:lpstr>
      <vt:lpstr>Filtro de alta correlación</vt:lpstr>
      <vt:lpstr>Reducción de parámetros</vt:lpstr>
      <vt:lpstr>Análisis de Componentes Principales (PCA)</vt:lpstr>
      <vt:lpstr>Análisis de Componentes Principales (PCA)</vt:lpstr>
      <vt:lpstr>Análisis de Componentes Principales (PCA)</vt:lpstr>
      <vt:lpstr>Análisis de Componentes Principales (PCA)</vt:lpstr>
      <vt:lpstr>Análisis de Componentes Principales (PCA)</vt:lpstr>
      <vt:lpstr>Análisis de Componentes Principales (PCA)</vt:lpstr>
      <vt:lpstr>Kernel PCA</vt:lpstr>
      <vt:lpstr>Kernel PCA</vt:lpstr>
      <vt:lpstr>Kernel PCA</vt:lpstr>
      <vt:lpstr>Kernel PCA</vt:lpstr>
      <vt:lpstr>Kernel PCA</vt:lpstr>
      <vt:lpstr>Kernel PCA</vt:lpstr>
      <vt:lpstr>Ejemplo 4</vt:lpstr>
      <vt:lpstr>Ejemplo 4</vt:lpstr>
      <vt:lpstr>Ejemplo 4</vt:lpstr>
      <vt:lpstr>Ejemplo 4</vt:lpstr>
      <vt:lpstr>Presentación de PowerPoint</vt:lpstr>
      <vt:lpstr>Detección de anomalías y/o novedades</vt:lpstr>
      <vt:lpstr>Métricas de evaluación</vt:lpstr>
      <vt:lpstr>Métricas de evaluación</vt:lpstr>
      <vt:lpstr>Métricas de evaluación</vt:lpstr>
      <vt:lpstr>Detección de anomalías</vt:lpstr>
      <vt:lpstr>Detección de anomalías</vt:lpstr>
      <vt:lpstr>Detección de anomalías</vt:lpstr>
      <vt:lpstr>Métodos estadísticos </vt:lpstr>
      <vt:lpstr>Métodos estadísticos</vt:lpstr>
      <vt:lpstr>Métodos estadísticos</vt:lpstr>
      <vt:lpstr>Métodos estadísticos</vt:lpstr>
      <vt:lpstr>Métodos estadísticos</vt:lpstr>
      <vt:lpstr>Métodos basados en el dominio </vt:lpstr>
      <vt:lpstr>One Class Suport Vector Machine (OC-SVM)</vt:lpstr>
      <vt:lpstr>One Class Suport Vector Machine (OC-SVM)</vt:lpstr>
      <vt:lpstr>One Class Suport Vector Machine (OC-SVM)</vt:lpstr>
      <vt:lpstr>One Class Suport Vector Machine (OC-SVM)</vt:lpstr>
      <vt:lpstr>One Class Suport Vector Machine (OC-SVM)</vt:lpstr>
      <vt:lpstr>One Class Suport Vector Machine (OC-SVM)</vt:lpstr>
      <vt:lpstr>Métodos basados en distancia</vt:lpstr>
      <vt:lpstr>Local Outlier Factor (LOF)</vt:lpstr>
      <vt:lpstr>Local Outlier Factor (LOF)</vt:lpstr>
      <vt:lpstr>Local Outlier Factor (LOF)</vt:lpstr>
      <vt:lpstr>Local Outlier Factor (LOF)</vt:lpstr>
      <vt:lpstr>Local Outlier Factor (LOF)</vt:lpstr>
      <vt:lpstr>Local Outlier Factor (LOF)</vt:lpstr>
      <vt:lpstr>Métodos basados en árboles</vt:lpstr>
      <vt:lpstr>Isolation Forest</vt:lpstr>
      <vt:lpstr>Isolation Forest</vt:lpstr>
      <vt:lpstr>Isolation Forest</vt:lpstr>
      <vt:lpstr>Isolation Forest</vt:lpstr>
      <vt:lpstr>Presentación de PowerPoint</vt:lpstr>
      <vt:lpstr>Ejemplo 5</vt:lpstr>
      <vt:lpstr>Ejemplo 5</vt:lpstr>
      <vt:lpstr>Ejemplo 5</vt:lpstr>
      <vt:lpstr>Ejemplo 5</vt:lpstr>
      <vt:lpstr>Ejemplo 5</vt:lpstr>
      <vt:lpstr>Ejemplo 5</vt:lpstr>
      <vt:lpstr>Ejemplo 5</vt:lpstr>
      <vt:lpstr>Ejemplo 5</vt:lpstr>
      <vt:lpstr>Ejemplo 5</vt:lpstr>
      <vt:lpstr>Ejemplo 5</vt:lpstr>
      <vt:lpstr>Ejemplo 5</vt:lpstr>
      <vt:lpstr>Ejemplo 5</vt:lpstr>
      <vt:lpstr>Detección de novedades</vt:lpstr>
      <vt:lpstr>Ejemplo 6 - PHM en rodamientos</vt:lpstr>
      <vt:lpstr>Ejemplo 6</vt:lpstr>
      <vt:lpstr>Ejemplo 6</vt:lpstr>
      <vt:lpstr>Ejemplo 6</vt:lpstr>
      <vt:lpstr>Ejemplo 6</vt:lpstr>
      <vt:lpstr>Ejemplo 6</vt:lpstr>
      <vt:lpstr>Tarea</vt:lpstr>
      <vt:lpstr>Tarea</vt:lpstr>
      <vt:lpstr>Tarea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viviana</cp:lastModifiedBy>
  <cp:revision>551</cp:revision>
  <cp:lastPrinted>2017-10-11T18:55:47Z</cp:lastPrinted>
  <dcterms:created xsi:type="dcterms:W3CDTF">2016-12-27T14:13:11Z</dcterms:created>
  <dcterms:modified xsi:type="dcterms:W3CDTF">2022-03-04T12:04:37Z</dcterms:modified>
</cp:coreProperties>
</file>