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 id="2147483685" r:id="rId3"/>
  </p:sldMasterIdLst>
  <p:notesMasterIdLst>
    <p:notesMasterId r:id="rId16"/>
  </p:notesMasterIdLst>
  <p:sldIdLst>
    <p:sldId id="651" r:id="rId4"/>
    <p:sldId id="734" r:id="rId5"/>
    <p:sldId id="733" r:id="rId6"/>
    <p:sldId id="908" r:id="rId7"/>
    <p:sldId id="836" r:id="rId8"/>
    <p:sldId id="837" r:id="rId9"/>
    <p:sldId id="838" r:id="rId10"/>
    <p:sldId id="858" r:id="rId11"/>
    <p:sldId id="825" r:id="rId12"/>
    <p:sldId id="871" r:id="rId13"/>
    <p:sldId id="909" r:id="rId14"/>
    <p:sldId id="910" r:id="rId15"/>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6" autoAdjust="0"/>
    <p:restoredTop sz="93737" autoAdjust="0"/>
  </p:normalViewPr>
  <p:slideViewPr>
    <p:cSldViewPr>
      <p:cViewPr varScale="1">
        <p:scale>
          <a:sx n="81" d="100"/>
          <a:sy n="81" d="100"/>
        </p:scale>
        <p:origin x="1504" y="56"/>
      </p:cViewPr>
      <p:guideLst>
        <p:guide orient="horz" pos="216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D49488AC-A2C3-4514-A423-CB22057F4E9A}" type="datetimeFigureOut">
              <a:rPr lang="es-CL"/>
              <a:pPr>
                <a:defRPr/>
              </a:pPr>
              <a:t>04-12-2021</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L"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L"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69D74B6-052C-42C6-AD41-604F04DBB99D}" type="slidenum">
              <a:rPr lang="es-CL"/>
              <a:pPr/>
              <a:t>‹Nº›</a:t>
            </a:fld>
            <a:endParaRPr lang="es-CL"/>
          </a:p>
        </p:txBody>
      </p:sp>
    </p:spTree>
    <p:extLst>
      <p:ext uri="{BB962C8B-B14F-4D97-AF65-F5344CB8AC3E}">
        <p14:creationId xmlns:p14="http://schemas.microsoft.com/office/powerpoint/2010/main" val="3188777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Rot="1" noChangeAspect="1" noChangeArrowheads="1" noTextEdit="1"/>
          </p:cNvSpPr>
          <p:nvPr>
            <p:ph type="sldImg"/>
          </p:nvPr>
        </p:nvSpPr>
        <p:spPr>
          <a:ln/>
        </p:spPr>
      </p:sp>
      <p:sp>
        <p:nvSpPr>
          <p:cNvPr id="967683" name="Rectangle 3"/>
          <p:cNvSpPr>
            <a:spLocks noGrp="1" noChangeArrowheads="1"/>
          </p:cNvSpPr>
          <p:nvPr>
            <p:ph type="body" idx="1"/>
          </p:nvPr>
        </p:nvSpPr>
        <p:spPr/>
        <p:txBody>
          <a:bodyPr/>
          <a:lstStyle/>
          <a:p>
            <a:pPr marL="173037" lvl="1" indent="0">
              <a:spcAft>
                <a:spcPts val="1200"/>
              </a:spcAft>
              <a:buFont typeface="Arial" pitchFamily="34" charset="0"/>
              <a:buNone/>
            </a:pPr>
            <a:r>
              <a:rPr lang="es-CL" sz="1600" kern="1200" dirty="0">
                <a:solidFill>
                  <a:srgbClr val="FFFF00"/>
                </a:solidFill>
                <a:effectLst>
                  <a:outerShdw blurRad="50800" dist="38100" dir="2700000" algn="tl" rotWithShape="0">
                    <a:prstClr val="black">
                      <a:alpha val="40000"/>
                    </a:prstClr>
                  </a:outerShdw>
                </a:effectLst>
                <a:latin typeface="+mn-lt"/>
                <a:ea typeface="+mn-ea"/>
                <a:cs typeface="+mn-cs"/>
              </a:rPr>
              <a:t>CD</a:t>
            </a:r>
          </a:p>
          <a:p>
            <a:pPr marL="173037" lvl="1" indent="0">
              <a:spcAft>
                <a:spcPts val="1200"/>
              </a:spcAft>
              <a:buFont typeface="Arial" pitchFamily="34" charset="0"/>
              <a:buNone/>
            </a:pPr>
            <a:r>
              <a:rPr lang="es-CL" sz="1600" kern="1200" dirty="0">
                <a:solidFill>
                  <a:srgbClr val="FFFF00"/>
                </a:solidFill>
                <a:effectLst>
                  <a:outerShdw blurRad="50800" dist="38100" dir="2700000" algn="tl" rotWithShape="0">
                    <a:prstClr val="black">
                      <a:alpha val="40000"/>
                    </a:prstClr>
                  </a:outerShdw>
                </a:effectLst>
                <a:latin typeface="+mn-lt"/>
                <a:ea typeface="+mn-ea"/>
                <a:cs typeface="+mn-cs"/>
              </a:rPr>
              <a:t>Protagonista del presente y del futuro</a:t>
            </a:r>
          </a:p>
          <a:p>
            <a:pPr marL="173037" lvl="1" indent="0">
              <a:spcAft>
                <a:spcPts val="1200"/>
              </a:spcAft>
              <a:buFont typeface="Arial" pitchFamily="34" charset="0"/>
              <a:buNone/>
            </a:pPr>
            <a:endParaRPr lang="es-CL" sz="1600" kern="1200" dirty="0">
              <a:solidFill>
                <a:srgbClr val="FFFF00"/>
              </a:solidFill>
              <a:effectLst>
                <a:outerShdw blurRad="50800" dist="38100" dir="2700000" algn="tl" rotWithShape="0">
                  <a:prstClr val="black">
                    <a:alpha val="40000"/>
                  </a:prstClr>
                </a:outerShdw>
              </a:effectLst>
              <a:latin typeface="+mn-lt"/>
              <a:ea typeface="+mn-ea"/>
              <a:cs typeface="+mn-cs"/>
            </a:endParaRPr>
          </a:p>
          <a:p>
            <a:pPr marL="361950" lvl="1" indent="-188913">
              <a:spcAft>
                <a:spcPts val="1200"/>
              </a:spcAft>
              <a:buFont typeface="Arial" pitchFamily="34" charset="0"/>
              <a:buChar char="•"/>
            </a:pPr>
            <a:r>
              <a:rPr lang="es-CL" sz="1600" kern="1200" dirty="0">
                <a:solidFill>
                  <a:schemeClr val="bg1"/>
                </a:solidFill>
                <a:effectLst>
                  <a:outerShdw blurRad="50800" dist="38100" dir="2700000" algn="tl" rotWithShape="0">
                    <a:prstClr val="black">
                      <a:alpha val="40000"/>
                    </a:prstClr>
                  </a:outerShdw>
                </a:effectLst>
                <a:latin typeface="+mn-lt"/>
                <a:ea typeface="+mn-ea"/>
                <a:cs typeface="+mn-cs"/>
              </a:rPr>
              <a:t>14 facultades, 4 institutos y 1 Hospital </a:t>
            </a:r>
          </a:p>
          <a:p>
            <a:pPr marL="361950" lvl="1" indent="-188913">
              <a:spcAft>
                <a:spcPts val="1200"/>
              </a:spcAft>
              <a:buFont typeface="Arial" pitchFamily="34" charset="0"/>
              <a:buChar char="•"/>
            </a:pPr>
            <a:r>
              <a:rPr lang="es-CL" sz="1600" kern="1200" dirty="0">
                <a:solidFill>
                  <a:schemeClr val="bg1"/>
                </a:solidFill>
                <a:effectLst>
                  <a:outerShdw blurRad="50800" dist="38100" dir="2700000" algn="tl" rotWithShape="0">
                    <a:prstClr val="black">
                      <a:alpha val="40000"/>
                    </a:prstClr>
                  </a:outerShdw>
                </a:effectLst>
                <a:latin typeface="+mn-lt"/>
                <a:ea typeface="+mn-ea"/>
                <a:cs typeface="+mn-cs"/>
              </a:rPr>
              <a:t>67 pregrados, 74 especializaciones, 120 magísteres y 36 doctorados</a:t>
            </a:r>
          </a:p>
          <a:p>
            <a:pPr marL="361950" lvl="1" indent="-188913">
              <a:spcAft>
                <a:spcPts val="1200"/>
              </a:spcAft>
              <a:buFont typeface="Arial" pitchFamily="34" charset="0"/>
              <a:buChar char="•"/>
            </a:pPr>
            <a:r>
              <a:rPr lang="es-CL" sz="1600" kern="1200" dirty="0">
                <a:solidFill>
                  <a:schemeClr val="bg1"/>
                </a:solidFill>
                <a:effectLst>
                  <a:outerShdw blurRad="50800" dist="38100" dir="2700000" algn="tl" rotWithShape="0">
                    <a:prstClr val="black">
                      <a:alpha val="40000"/>
                    </a:prstClr>
                  </a:outerShdw>
                </a:effectLst>
                <a:latin typeface="+mn-lt"/>
                <a:ea typeface="+mn-ea"/>
                <a:cs typeface="+mn-cs"/>
              </a:rPr>
              <a:t>26.762 de pregrado, 8.865 estudiantes de postgrado</a:t>
            </a:r>
          </a:p>
          <a:p>
            <a:pPr marL="361950" lvl="1" indent="-188913">
              <a:spcAft>
                <a:spcPts val="1200"/>
              </a:spcAft>
              <a:buFont typeface="Arial" pitchFamily="34" charset="0"/>
              <a:buChar char="•"/>
            </a:pPr>
            <a:r>
              <a:rPr lang="es-CL" sz="1600" kern="1200" dirty="0">
                <a:solidFill>
                  <a:schemeClr val="bg1"/>
                </a:solidFill>
                <a:effectLst>
                  <a:outerShdw blurRad="50800" dist="38100" dir="2700000" algn="tl" rotWithShape="0">
                    <a:prstClr val="black">
                      <a:alpha val="40000"/>
                    </a:prstClr>
                  </a:outerShdw>
                </a:effectLst>
                <a:latin typeface="+mn-lt"/>
                <a:ea typeface="+mn-ea"/>
                <a:cs typeface="+mn-cs"/>
              </a:rPr>
              <a:t>31% de la investigación nacional</a:t>
            </a:r>
          </a:p>
          <a:p>
            <a:pPr marL="361950" lvl="1" indent="-188913">
              <a:spcAft>
                <a:spcPts val="1200"/>
              </a:spcAft>
              <a:buFont typeface="Arial" pitchFamily="34" charset="0"/>
              <a:buChar char="•"/>
            </a:pPr>
            <a:r>
              <a:rPr lang="es-CL" sz="1600" kern="1200" dirty="0">
                <a:solidFill>
                  <a:schemeClr val="bg1"/>
                </a:solidFill>
                <a:effectLst>
                  <a:outerShdw blurRad="50800" dist="38100" dir="2700000" algn="tl" rotWithShape="0">
                    <a:prstClr val="black">
                      <a:alpha val="40000"/>
                    </a:prstClr>
                  </a:outerShdw>
                </a:effectLst>
                <a:latin typeface="+mn-lt"/>
                <a:ea typeface="+mn-ea"/>
                <a:cs typeface="+mn-cs"/>
              </a:rPr>
              <a:t>Entre las mejores en América Latina y Chile </a:t>
            </a:r>
            <a:r>
              <a:rPr lang="es-CL" sz="1600" dirty="0">
                <a:solidFill>
                  <a:schemeClr val="bg1"/>
                </a:solidFill>
                <a:effectLst>
                  <a:outerShdw blurRad="50800" dist="38100" dir="2700000" algn="tl" rotWithShape="0">
                    <a:prstClr val="black">
                      <a:alpha val="40000"/>
                    </a:prstClr>
                  </a:outerShdw>
                </a:effectLst>
              </a:rPr>
              <a:t>(8° y 1° en ranking de la U. of </a:t>
            </a:r>
            <a:r>
              <a:rPr lang="es-CL" sz="1600" dirty="0" err="1">
                <a:solidFill>
                  <a:schemeClr val="bg1"/>
                </a:solidFill>
                <a:effectLst>
                  <a:outerShdw blurRad="50800" dist="38100" dir="2700000" algn="tl" rotWithShape="0">
                    <a:prstClr val="black">
                      <a:alpha val="40000"/>
                    </a:prstClr>
                  </a:outerShdw>
                </a:effectLst>
              </a:rPr>
              <a:t>Shanghai</a:t>
            </a:r>
            <a:r>
              <a:rPr lang="es-CL" sz="1600" dirty="0">
                <a:solidFill>
                  <a:schemeClr val="bg1"/>
                </a:solidFill>
                <a:effectLst>
                  <a:outerShdw blurRad="50800" dist="38100" dir="2700000" algn="tl" rotWithShape="0">
                    <a:prstClr val="black">
                      <a:alpha val="40000"/>
                    </a:prstClr>
                  </a:outerShdw>
                </a:effectLst>
              </a:rPr>
              <a:t>)</a:t>
            </a:r>
            <a:endParaRPr lang="es-CL" sz="1600" kern="1200" dirty="0">
              <a:solidFill>
                <a:srgbClr val="FFFF00"/>
              </a:solidFill>
              <a:effectLst>
                <a:outerShdw blurRad="50800" dist="38100" dir="2700000" algn="tl" rotWithShape="0">
                  <a:prstClr val="black">
                    <a:alpha val="40000"/>
                  </a:prstClr>
                </a:outerShdw>
              </a:effectLst>
              <a:latin typeface="+mn-lt"/>
              <a:ea typeface="+mn-ea"/>
              <a:cs typeface="+mn-cs"/>
            </a:endParaRPr>
          </a:p>
        </p:txBody>
      </p:sp>
    </p:spTree>
    <p:extLst>
      <p:ext uri="{BB962C8B-B14F-4D97-AF65-F5344CB8AC3E}">
        <p14:creationId xmlns:p14="http://schemas.microsoft.com/office/powerpoint/2010/main" val="1874242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5" name="4 Marcador de fecha"/>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s-C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0697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Rot="1" noChangeAspect="1" noChangeArrowheads="1" noTextEdit="1"/>
          </p:cNvSpPr>
          <p:nvPr>
            <p:ph type="sldImg"/>
          </p:nvPr>
        </p:nvSpPr>
        <p:spPr>
          <a:ln/>
        </p:spPr>
      </p:sp>
      <p:sp>
        <p:nvSpPr>
          <p:cNvPr id="869379" name="Rectangle 3"/>
          <p:cNvSpPr>
            <a:spLocks noGrp="1" noChangeArrowheads="1"/>
          </p:cNvSpPr>
          <p:nvPr>
            <p:ph type="body" idx="1"/>
          </p:nvPr>
        </p:nvSpPr>
        <p:spPr/>
        <p:txBody>
          <a:bodyPr/>
          <a:lstStyle/>
          <a:p>
            <a:endParaRPr lang="es-CL"/>
          </a:p>
        </p:txBody>
      </p:sp>
    </p:spTree>
    <p:extLst>
      <p:ext uri="{BB962C8B-B14F-4D97-AF65-F5344CB8AC3E}">
        <p14:creationId xmlns:p14="http://schemas.microsoft.com/office/powerpoint/2010/main" val="293459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Rot="1" noChangeAspect="1" noChangeArrowheads="1" noTextEdit="1"/>
          </p:cNvSpPr>
          <p:nvPr>
            <p:ph type="sldImg"/>
          </p:nvPr>
        </p:nvSpPr>
        <p:spPr>
          <a:ln/>
        </p:spPr>
      </p:sp>
      <p:sp>
        <p:nvSpPr>
          <p:cNvPr id="869379" name="Rectangle 3"/>
          <p:cNvSpPr>
            <a:spLocks noGrp="1" noChangeArrowheads="1"/>
          </p:cNvSpPr>
          <p:nvPr>
            <p:ph type="body" idx="1"/>
          </p:nvPr>
        </p:nvSpPr>
        <p:spPr/>
        <p:txBody>
          <a:bodyPr/>
          <a:lstStyle/>
          <a:p>
            <a:endParaRPr lang="es-CL"/>
          </a:p>
        </p:txBody>
      </p:sp>
    </p:spTree>
    <p:extLst>
      <p:ext uri="{BB962C8B-B14F-4D97-AF65-F5344CB8AC3E}">
        <p14:creationId xmlns:p14="http://schemas.microsoft.com/office/powerpoint/2010/main" val="788940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4EA06-498A-44A9-8911-C42EDBD6DDBA}"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C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334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5" name="4 Marcador de fecha"/>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s-C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90702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Rot="1" noChangeAspect="1" noChangeArrowheads="1" noTextEdit="1"/>
          </p:cNvSpPr>
          <p:nvPr>
            <p:ph type="sldImg"/>
          </p:nvPr>
        </p:nvSpPr>
        <p:spPr>
          <a:ln/>
        </p:spPr>
      </p:sp>
      <p:sp>
        <p:nvSpPr>
          <p:cNvPr id="869379" name="Rectangle 3"/>
          <p:cNvSpPr>
            <a:spLocks noGrp="1" noChangeArrowheads="1"/>
          </p:cNvSpPr>
          <p:nvPr>
            <p:ph type="body" idx="1"/>
          </p:nvPr>
        </p:nvSpPr>
        <p:spPr/>
        <p:txBody>
          <a:bodyPr/>
          <a:lstStyle/>
          <a:p>
            <a:endParaRPr lang="es-CL"/>
          </a:p>
        </p:txBody>
      </p:sp>
    </p:spTree>
    <p:extLst>
      <p:ext uri="{BB962C8B-B14F-4D97-AF65-F5344CB8AC3E}">
        <p14:creationId xmlns:p14="http://schemas.microsoft.com/office/powerpoint/2010/main" val="851957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5" name="4 Marcador de fecha"/>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s-C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70109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Rot="1" noChangeAspect="1" noChangeArrowheads="1" noTextEdit="1"/>
          </p:cNvSpPr>
          <p:nvPr>
            <p:ph type="sldImg"/>
          </p:nvPr>
        </p:nvSpPr>
        <p:spPr>
          <a:ln/>
        </p:spPr>
      </p:sp>
      <p:sp>
        <p:nvSpPr>
          <p:cNvPr id="869379" name="Rectangle 3"/>
          <p:cNvSpPr>
            <a:spLocks noGrp="1" noChangeArrowheads="1"/>
          </p:cNvSpPr>
          <p:nvPr>
            <p:ph type="body" idx="1"/>
          </p:nvPr>
        </p:nvSpPr>
        <p:spPr/>
        <p:txBody>
          <a:bodyPr/>
          <a:lstStyle/>
          <a:p>
            <a:endParaRPr lang="es-CL" dirty="0"/>
          </a:p>
        </p:txBody>
      </p:sp>
    </p:spTree>
    <p:extLst>
      <p:ext uri="{BB962C8B-B14F-4D97-AF65-F5344CB8AC3E}">
        <p14:creationId xmlns:p14="http://schemas.microsoft.com/office/powerpoint/2010/main" val="2895144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Rot="1" noChangeAspect="1" noChangeArrowheads="1" noTextEdit="1"/>
          </p:cNvSpPr>
          <p:nvPr>
            <p:ph type="sldImg"/>
          </p:nvPr>
        </p:nvSpPr>
        <p:spPr>
          <a:ln/>
        </p:spPr>
      </p:sp>
      <p:sp>
        <p:nvSpPr>
          <p:cNvPr id="869379" name="Rectangle 3"/>
          <p:cNvSpPr>
            <a:spLocks noGrp="1" noChangeArrowheads="1"/>
          </p:cNvSpPr>
          <p:nvPr>
            <p:ph type="body" idx="1"/>
          </p:nvPr>
        </p:nvSpPr>
        <p:spPr/>
        <p:txBody>
          <a:bodyPr/>
          <a:lstStyle/>
          <a:p>
            <a:endParaRPr lang="es-CL" dirty="0"/>
          </a:p>
        </p:txBody>
      </p:sp>
    </p:spTree>
    <p:extLst>
      <p:ext uri="{BB962C8B-B14F-4D97-AF65-F5344CB8AC3E}">
        <p14:creationId xmlns:p14="http://schemas.microsoft.com/office/powerpoint/2010/main" val="85083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Rot="1" noChangeAspect="1" noChangeArrowheads="1" noTextEdit="1"/>
          </p:cNvSpPr>
          <p:nvPr>
            <p:ph type="sldImg"/>
          </p:nvPr>
        </p:nvSpPr>
        <p:spPr>
          <a:ln/>
        </p:spPr>
      </p:sp>
      <p:sp>
        <p:nvSpPr>
          <p:cNvPr id="869379" name="Rectangle 3"/>
          <p:cNvSpPr>
            <a:spLocks noGrp="1" noChangeArrowheads="1"/>
          </p:cNvSpPr>
          <p:nvPr>
            <p:ph type="body" idx="1"/>
          </p:nvPr>
        </p:nvSpPr>
        <p:spPr/>
        <p:txBody>
          <a:bodyPr/>
          <a:lstStyle/>
          <a:p>
            <a:endParaRPr lang="es-CL" dirty="0"/>
          </a:p>
        </p:txBody>
      </p:sp>
    </p:spTree>
    <p:extLst>
      <p:ext uri="{BB962C8B-B14F-4D97-AF65-F5344CB8AC3E}">
        <p14:creationId xmlns:p14="http://schemas.microsoft.com/office/powerpoint/2010/main" val="1353830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Rot="1" noChangeAspect="1" noChangeArrowheads="1" noTextEdit="1"/>
          </p:cNvSpPr>
          <p:nvPr>
            <p:ph type="sldImg"/>
          </p:nvPr>
        </p:nvSpPr>
        <p:spPr>
          <a:ln/>
        </p:spPr>
      </p:sp>
      <p:sp>
        <p:nvSpPr>
          <p:cNvPr id="869379" name="Rectangle 3"/>
          <p:cNvSpPr>
            <a:spLocks noGrp="1" noChangeArrowheads="1"/>
          </p:cNvSpPr>
          <p:nvPr>
            <p:ph type="body" idx="1"/>
          </p:nvPr>
        </p:nvSpPr>
        <p:spPr/>
        <p:txBody>
          <a:bodyPr/>
          <a:lstStyle/>
          <a:p>
            <a:endParaRPr lang="es-CL" dirty="0"/>
          </a:p>
        </p:txBody>
      </p:sp>
    </p:spTree>
    <p:extLst>
      <p:ext uri="{BB962C8B-B14F-4D97-AF65-F5344CB8AC3E}">
        <p14:creationId xmlns:p14="http://schemas.microsoft.com/office/powerpoint/2010/main" val="2026474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096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003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a:xfrm>
            <a:off x="8518275" y="6654278"/>
            <a:ext cx="522288" cy="128588"/>
          </a:xfrm>
          <a:prstGeom prst="rect">
            <a:avLst/>
          </a:prstGeom>
        </p:spPr>
        <p:txBody>
          <a:bodyPr/>
          <a:lstStyle>
            <a:lvl1pPr>
              <a:defRPr/>
            </a:lvl1pPr>
          </a:lstStyle>
          <a:p>
            <a:fld id="{D4580E8E-42B9-4957-B291-CA166CB66AFA}" type="slidenum">
              <a:rPr lang="es-ES_tradnl"/>
              <a:pPr/>
              <a:t>‹Nº›</a:t>
            </a:fld>
            <a:endParaRPr lang="es-ES_tradnl">
              <a:cs typeface="Arial" charset="0"/>
              <a:sym typeface="Symbol" pitchFamily="18" charset="2"/>
            </a:endParaRPr>
          </a:p>
        </p:txBody>
      </p:sp>
    </p:spTree>
    <p:extLst>
      <p:ext uri="{BB962C8B-B14F-4D97-AF65-F5344CB8AC3E}">
        <p14:creationId xmlns:p14="http://schemas.microsoft.com/office/powerpoint/2010/main" val="1766922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lvl1pPr>
              <a:defRPr/>
            </a:lvl1pPr>
          </a:lstStyle>
          <a:p>
            <a:pPr eaLnBrk="1" fontAlgn="auto" hangingPunct="1">
              <a:spcBef>
                <a:spcPts val="0"/>
              </a:spcBef>
              <a:spcAft>
                <a:spcPts val="0"/>
              </a:spcAft>
            </a:pPr>
            <a:fld id="{D4580E8E-42B9-4957-B291-CA166CB66AFA}" type="slidenum">
              <a:rPr lang="es-ES_tradnl">
                <a:solidFill>
                  <a:prstClr val="black"/>
                </a:solidFill>
                <a:latin typeface="Calibri"/>
              </a:rPr>
              <a:pPr eaLnBrk="1" fontAlgn="auto" hangingPunct="1">
                <a:spcBef>
                  <a:spcPts val="0"/>
                </a:spcBef>
                <a:spcAft>
                  <a:spcPts val="0"/>
                </a:spcAft>
              </a:pPr>
              <a:t>‹Nº›</a:t>
            </a:fld>
            <a:endParaRPr lang="es-ES_tradnl">
              <a:solidFill>
                <a:prstClr val="black"/>
              </a:solidFill>
              <a:latin typeface="Calibri"/>
              <a:cs typeface="Arial" charset="0"/>
              <a:sym typeface="Symbol" pitchFamily="18" charset="2"/>
            </a:endParaRPr>
          </a:p>
        </p:txBody>
      </p:sp>
    </p:spTree>
    <p:extLst>
      <p:ext uri="{BB962C8B-B14F-4D97-AF65-F5344CB8AC3E}">
        <p14:creationId xmlns:p14="http://schemas.microsoft.com/office/powerpoint/2010/main" val="632230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983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8585200" y="6692900"/>
            <a:ext cx="522288" cy="128588"/>
          </a:xfrm>
          <a:prstGeom prst="rect">
            <a:avLst/>
          </a:prstGeom>
        </p:spPr>
        <p:txBody>
          <a:bodyPr/>
          <a:lstStyle>
            <a:lvl1pPr>
              <a:defRPr/>
            </a:lvl1pPr>
          </a:lstStyle>
          <a:p>
            <a:fld id="{B243EF8B-A1F5-4B7A-BD09-A32C2C891117}" type="slidenum">
              <a:rPr lang="es-ES_tradnl"/>
              <a:pPr/>
              <a:t>‹Nº›</a:t>
            </a:fld>
            <a:endParaRPr lang="es-ES_tradnl">
              <a:cs typeface="Arial" charset="0"/>
              <a:sym typeface="Symbol" pitchFamily="18" charset="2"/>
            </a:endParaRPr>
          </a:p>
        </p:txBody>
      </p:sp>
    </p:spTree>
    <p:extLst>
      <p:ext uri="{BB962C8B-B14F-4D97-AF65-F5344CB8AC3E}">
        <p14:creationId xmlns:p14="http://schemas.microsoft.com/office/powerpoint/2010/main" val="116913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8585200" y="6692900"/>
            <a:ext cx="522288" cy="128588"/>
          </a:xfrm>
          <a:prstGeom prst="rect">
            <a:avLst/>
          </a:prstGeom>
        </p:spPr>
        <p:txBody>
          <a:bodyPr/>
          <a:lstStyle>
            <a:lvl1pPr>
              <a:defRPr/>
            </a:lvl1pPr>
          </a:lstStyle>
          <a:p>
            <a:fld id="{8B6AB80A-17DF-48E4-82DA-13C0E1421100}" type="slidenum">
              <a:rPr lang="es-ES_tradnl"/>
              <a:pPr/>
              <a:t>‹Nº›</a:t>
            </a:fld>
            <a:endParaRPr lang="es-ES_tradnl">
              <a:cs typeface="Arial" charset="0"/>
              <a:sym typeface="Symbol" pitchFamily="18" charset="2"/>
            </a:endParaRPr>
          </a:p>
        </p:txBody>
      </p:sp>
    </p:spTree>
    <p:extLst>
      <p:ext uri="{BB962C8B-B14F-4D97-AF65-F5344CB8AC3E}">
        <p14:creationId xmlns:p14="http://schemas.microsoft.com/office/powerpoint/2010/main" val="32748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8585200" y="6692900"/>
            <a:ext cx="522288" cy="128588"/>
          </a:xfrm>
          <a:prstGeom prst="rect">
            <a:avLst/>
          </a:prstGeom>
        </p:spPr>
        <p:txBody>
          <a:bodyPr/>
          <a:lstStyle>
            <a:lvl1pPr>
              <a:defRPr/>
            </a:lvl1pPr>
          </a:lstStyle>
          <a:p>
            <a:fld id="{56D9B526-F4E2-40D9-A01D-D56497F63540}" type="slidenum">
              <a:rPr lang="es-ES_tradnl"/>
              <a:pPr/>
              <a:t>‹Nº›</a:t>
            </a:fld>
            <a:endParaRPr lang="es-ES_tradnl">
              <a:cs typeface="Arial" charset="0"/>
              <a:sym typeface="Symbol" pitchFamily="18" charset="2"/>
            </a:endParaRPr>
          </a:p>
        </p:txBody>
      </p:sp>
    </p:spTree>
    <p:extLst>
      <p:ext uri="{BB962C8B-B14F-4D97-AF65-F5344CB8AC3E}">
        <p14:creationId xmlns:p14="http://schemas.microsoft.com/office/powerpoint/2010/main" val="3137104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a:xfrm>
            <a:off x="8585200" y="6692900"/>
            <a:ext cx="522288" cy="128588"/>
          </a:xfrm>
          <a:prstGeom prst="rect">
            <a:avLst/>
          </a:prstGeom>
        </p:spPr>
        <p:txBody>
          <a:bodyPr/>
          <a:lstStyle>
            <a:lvl1pPr>
              <a:defRPr/>
            </a:lvl1pPr>
          </a:lstStyle>
          <a:p>
            <a:fld id="{3C6C0442-0D0B-4DC1-9EAA-7340DE244946}" type="slidenum">
              <a:rPr lang="es-ES_tradnl"/>
              <a:pPr/>
              <a:t>‹Nº›</a:t>
            </a:fld>
            <a:endParaRPr lang="es-ES_tradnl">
              <a:cs typeface="Arial" charset="0"/>
              <a:sym typeface="Symbol" pitchFamily="18" charset="2"/>
            </a:endParaRPr>
          </a:p>
        </p:txBody>
      </p:sp>
    </p:spTree>
    <p:extLst>
      <p:ext uri="{BB962C8B-B14F-4D97-AF65-F5344CB8AC3E}">
        <p14:creationId xmlns:p14="http://schemas.microsoft.com/office/powerpoint/2010/main" val="1678038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olo el título">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457200" y="6245225"/>
            <a:ext cx="2133600" cy="476250"/>
          </a:xfrm>
          <a:prstGeom prst="rect">
            <a:avLst/>
          </a:prstGeom>
        </p:spPr>
        <p:txBody>
          <a:bodyPr/>
          <a:lstStyle>
            <a:lvl1pPr>
              <a:defRPr/>
            </a:lvl1pPr>
          </a:lstStyle>
          <a:p>
            <a:pPr>
              <a:defRPr/>
            </a:pPr>
            <a:fld id="{DE223BA9-560A-4074-A4B4-27392C581080}" type="datetime1">
              <a:rPr lang="es-CL"/>
              <a:pPr>
                <a:defRPr/>
              </a:pPr>
              <a:t>04-12-2021</a:t>
            </a:fld>
            <a:endParaRPr lang="es-CL"/>
          </a:p>
        </p:txBody>
      </p:sp>
      <p:sp>
        <p:nvSpPr>
          <p:cNvPr id="3" name="Footer Placeholder 3"/>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s-CL"/>
          </a:p>
        </p:txBody>
      </p:sp>
      <p:sp>
        <p:nvSpPr>
          <p:cNvPr id="4"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51B3DB8F-4D40-430F-A0B4-01FB29716FF4}" type="slidenum">
              <a:rPr lang="es-CL"/>
              <a:pPr>
                <a:defRPr/>
              </a:pPr>
              <a:t>‹Nº›</a:t>
            </a:fld>
            <a:endParaRPr lang="es-CL"/>
          </a:p>
        </p:txBody>
      </p:sp>
    </p:spTree>
    <p:extLst>
      <p:ext uri="{BB962C8B-B14F-4D97-AF65-F5344CB8AC3E}">
        <p14:creationId xmlns:p14="http://schemas.microsoft.com/office/powerpoint/2010/main" val="653548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EC52FFE-8D5E-40C0-AB32-B7B5764D8C7E}" type="slidenum">
              <a:rPr lang="es-ES" altLang="es-CL"/>
              <a:pPr>
                <a:defRPr/>
              </a:pPr>
              <a:t>‹Nº›</a:t>
            </a:fld>
            <a:endParaRPr lang="es-ES" altLang="es-CL"/>
          </a:p>
        </p:txBody>
      </p:sp>
    </p:spTree>
    <p:extLst>
      <p:ext uri="{BB962C8B-B14F-4D97-AF65-F5344CB8AC3E}">
        <p14:creationId xmlns:p14="http://schemas.microsoft.com/office/powerpoint/2010/main" val="3981084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007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2 Objeto" hidden="1"/>
          <p:cNvGraphicFramePr>
            <a:graphicFrameLocks noChangeAspect="1"/>
          </p:cNvGraphicFramePr>
          <p:nvPr userDrawn="1">
            <p:custDataLst>
              <p:tags r:id="rId12"/>
            </p:custDataLst>
            <p:extLst>
              <p:ext uri="{D42A27DB-BD31-4B8C-83A1-F6EECF244321}">
                <p14:modId xmlns:p14="http://schemas.microsoft.com/office/powerpoint/2010/main" val="888651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 name="Diapositiva de think-cell" r:id="rId13" imgW="270" imgH="270" progId="TCLayout.ActiveDocument.1">
                  <p:embed/>
                </p:oleObj>
              </mc:Choice>
              <mc:Fallback>
                <p:oleObj name="Diapositiva de think-cell" r:id="rId13" imgW="270" imgH="270" progId="TCLayout.ActiveDocument.1">
                  <p:embed/>
                  <p:pic>
                    <p:nvPicPr>
                      <p:cNvPr id="3" name="2 Objeto" hidden="1"/>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2" name="Line on slide master"/>
          <p:cNvSpPr>
            <a:spLocks noChangeShapeType="1"/>
          </p:cNvSpPr>
          <p:nvPr userDrawn="1"/>
        </p:nvSpPr>
        <p:spPr bwMode="auto">
          <a:xfrm>
            <a:off x="413512" y="1103107"/>
            <a:ext cx="8270875"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8846995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25489"/>
      </p:ext>
    </p:extLst>
  </p:cSld>
  <p:clrMap bg1="lt1" tx1="dk1" bg2="lt2" tx2="dk2" accent1="accent1" accent2="accent2" accent3="accent3" accent4="accent4" accent5="accent5" accent6="accent6" hlink="hlink" folHlink="folHlink"/>
  <p:sldLayoutIdLst>
    <p:sldLayoutId id="2147483683" r:id="rId1"/>
    <p:sldLayoutId id="214748368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152140"/>
      </p:ext>
    </p:extLst>
  </p:cSld>
  <p:clrMap bg1="lt1" tx1="dk1" bg2="lt2" tx2="dk2" accent1="accent1" accent2="accent2" accent3="accent3" accent4="accent4" accent5="accent5" accent6="accent6" hlink="hlink" folHlink="folHlink"/>
  <p:sldLayoutIdLst>
    <p:sldLayoutId id="2147483687"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microsoft.com/office/2007/relationships/hdphoto" Target="../media/hdphoto1.wdp"/><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oleObject" Target="../embeddings/oleObject2.bin"/><Relationship Id="rId4" Type="http://schemas.openxmlformats.org/officeDocument/2006/relationships/notesSlide" Target="../notesSlides/notesSlide1.xml"/><Relationship Id="rId9"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18.xml"/><Relationship Id="rId7" Type="http://schemas.openxmlformats.org/officeDocument/2006/relationships/notesSlide" Target="../notesSlides/notesSlide10.xml"/><Relationship Id="rId12" Type="http://schemas.openxmlformats.org/officeDocument/2006/relationships/image" Target="../media/image6.jpeg"/><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slideLayout" Target="../slideLayouts/slideLayout9.xml"/><Relationship Id="rId11" Type="http://schemas.openxmlformats.org/officeDocument/2006/relationships/image" Target="../media/image5.png"/><Relationship Id="rId5" Type="http://schemas.openxmlformats.org/officeDocument/2006/relationships/tags" Target="../tags/tag20.xml"/><Relationship Id="rId10" Type="http://schemas.openxmlformats.org/officeDocument/2006/relationships/image" Target="../media/image7.jpeg"/><Relationship Id="rId4" Type="http://schemas.openxmlformats.org/officeDocument/2006/relationships/tags" Target="../tags/tag19.xml"/><Relationship Id="rId9"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9.jpeg"/><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0.png"/><Relationship Id="rId5" Type="http://schemas.openxmlformats.org/officeDocument/2006/relationships/oleObject" Target="../embeddings/oleObject9.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9.jpeg"/><Relationship Id="rId2" Type="http://schemas.openxmlformats.org/officeDocument/2006/relationships/tags" Target="../tags/tag22.xml"/><Relationship Id="rId1" Type="http://schemas.openxmlformats.org/officeDocument/2006/relationships/vmlDrawing" Target="../drawings/vmlDrawing12.vml"/><Relationship Id="rId6" Type="http://schemas.openxmlformats.org/officeDocument/2006/relationships/image" Target="../media/image10.png"/><Relationship Id="rId5" Type="http://schemas.openxmlformats.org/officeDocument/2006/relationships/oleObject" Target="../embeddings/oleObject9.bin"/><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8" Type="http://schemas.openxmlformats.org/officeDocument/2006/relationships/hyperlink" Target="mailto:ccaro@dii.uchile.cl" TargetMode="External"/><Relationship Id="rId3" Type="http://schemas.openxmlformats.org/officeDocument/2006/relationships/notesSlide" Target="../notesSlides/notesSlide2.xml"/><Relationship Id="rId7" Type="http://schemas.openxmlformats.org/officeDocument/2006/relationships/hyperlink" Target="mailto:cbinimel@dii.uchile.cl" TargetMode="External"/><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hyperlink" Target="mailto:abarahon@dii.uchile.cl" TargetMode="External"/><Relationship Id="rId5" Type="http://schemas.openxmlformats.org/officeDocument/2006/relationships/image" Target="../media/image6.jpeg"/><Relationship Id="rId10" Type="http://schemas.openxmlformats.org/officeDocument/2006/relationships/image" Target="../media/image7.jpeg"/><Relationship Id="rId4" Type="http://schemas.openxmlformats.org/officeDocument/2006/relationships/image" Target="../media/image5.png"/><Relationship Id="rId9" Type="http://schemas.openxmlformats.org/officeDocument/2006/relationships/hyperlink" Target="mailto:rbrunaca@dii.uchile.cl" TargetMode="Externa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5.xml"/><Relationship Id="rId7" Type="http://schemas.openxmlformats.org/officeDocument/2006/relationships/notesSlide" Target="../notesSlides/notesSlide3.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slideLayout" Target="../slideLayouts/slideLayout9.xml"/><Relationship Id="rId11" Type="http://schemas.openxmlformats.org/officeDocument/2006/relationships/image" Target="../media/image6.jpeg"/><Relationship Id="rId5" Type="http://schemas.openxmlformats.org/officeDocument/2006/relationships/tags" Target="../tags/tag7.xml"/><Relationship Id="rId10" Type="http://schemas.openxmlformats.org/officeDocument/2006/relationships/image" Target="../media/image5.png"/><Relationship Id="rId4" Type="http://schemas.openxmlformats.org/officeDocument/2006/relationships/tags" Target="../tags/tag6.xml"/><Relationship Id="rId9"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9.jpeg"/><Relationship Id="rId5" Type="http://schemas.openxmlformats.org/officeDocument/2006/relationships/oleObject" Target="../embeddings/oleObject4.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10.xml"/><Relationship Id="rId7" Type="http://schemas.openxmlformats.org/officeDocument/2006/relationships/notesSlide" Target="../notesSlides/notesSlide5.xml"/><Relationship Id="rId12" Type="http://schemas.openxmlformats.org/officeDocument/2006/relationships/image" Target="../media/image6.jpeg"/><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slideLayout" Target="../slideLayouts/slideLayout9.xml"/><Relationship Id="rId11" Type="http://schemas.openxmlformats.org/officeDocument/2006/relationships/image" Target="../media/image5.png"/><Relationship Id="rId5" Type="http://schemas.openxmlformats.org/officeDocument/2006/relationships/tags" Target="../tags/tag12.xml"/><Relationship Id="rId10" Type="http://schemas.openxmlformats.org/officeDocument/2006/relationships/image" Target="../media/image7.jpeg"/><Relationship Id="rId4" Type="http://schemas.openxmlformats.org/officeDocument/2006/relationships/tags" Target="../tags/tag11.xml"/><Relationship Id="rId9"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tags" Target="../tags/tag13.xml"/><Relationship Id="rId1" Type="http://schemas.openxmlformats.org/officeDocument/2006/relationships/vmlDrawing" Target="../drawings/vmlDrawing6.vml"/><Relationship Id="rId6" Type="http://schemas.openxmlformats.org/officeDocument/2006/relationships/image" Target="../media/image9.jpeg"/><Relationship Id="rId5" Type="http://schemas.openxmlformats.org/officeDocument/2006/relationships/oleObject" Target="../embeddings/oleObject6.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9.jpeg"/><Relationship Id="rId5" Type="http://schemas.openxmlformats.org/officeDocument/2006/relationships/oleObject" Target="../embeddings/oleObject6.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9.jpeg"/><Relationship Id="rId5" Type="http://schemas.openxmlformats.org/officeDocument/2006/relationships/oleObject" Target="../embeddings/oleObject7.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tags" Target="../tags/tag16.xml"/><Relationship Id="rId1" Type="http://schemas.openxmlformats.org/officeDocument/2006/relationships/vmlDrawing" Target="../drawings/vmlDrawing9.vml"/><Relationship Id="rId6" Type="http://schemas.openxmlformats.org/officeDocument/2006/relationships/image" Target="../media/image9.jpeg"/><Relationship Id="rId5" Type="http://schemas.openxmlformats.org/officeDocument/2006/relationships/oleObject" Target="../embeddings/oleObject6.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4 Rectángulo">
            <a:extLst>
              <a:ext uri="{FF2B5EF4-FFF2-40B4-BE49-F238E27FC236}">
                <a16:creationId xmlns:a16="http://schemas.microsoft.com/office/drawing/2014/main" id="{2F34B026-A986-4A83-B0D9-86FB42CFEB60}"/>
              </a:ext>
            </a:extLst>
          </p:cNvPr>
          <p:cNvSpPr/>
          <p:nvPr/>
        </p:nvSpPr>
        <p:spPr>
          <a:xfrm>
            <a:off x="-66" y="0"/>
            <a:ext cx="9144003" cy="6858000"/>
          </a:xfrm>
          <a:prstGeom prst="rect">
            <a:avLst/>
          </a:prstGeom>
          <a:solidFill>
            <a:srgbClr val="022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966658"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58" name="Diapositiva de think-cell" r:id="rId5" imgW="0" imgH="0" progId="TCLayout.ActiveDocument.1">
                  <p:embed/>
                </p:oleObj>
              </mc:Choice>
              <mc:Fallback>
                <p:oleObj name="Diapositiva de think-cell" r:id="rId5" imgW="0" imgH="0" progId="TCLayout.ActiveDocument.1">
                  <p:embed/>
                  <p:pic>
                    <p:nvPicPr>
                      <p:cNvPr id="966658"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48224" name="Picture 64"/>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colorTemperature colorTemp="6750"/>
                    </a14:imgEffect>
                    <a14:imgEffect>
                      <a14:saturation sat="105000"/>
                    </a14:imgEffect>
                    <a14:imgEffect>
                      <a14:brightnessContrast bright="-15000"/>
                    </a14:imgEffect>
                  </a14:imgLayer>
                </a14:imgProps>
              </a:ext>
              <a:ext uri="{28A0092B-C50C-407E-A947-70E740481C1C}">
                <a14:useLocalDpi xmlns:a14="http://schemas.microsoft.com/office/drawing/2010/main" val="0"/>
              </a:ext>
            </a:extLst>
          </a:blip>
          <a:srcRect l="593" t="26554" r="1743" b="13571"/>
          <a:stretch/>
        </p:blipFill>
        <p:spPr bwMode="auto">
          <a:xfrm>
            <a:off x="8139" y="2634686"/>
            <a:ext cx="9135862" cy="3101825"/>
          </a:xfrm>
          <a:prstGeom prst="rect">
            <a:avLst/>
          </a:prstGeom>
          <a:gradFill>
            <a:gsLst>
              <a:gs pos="0">
                <a:srgbClr val="5E9EFF">
                  <a:alpha val="67000"/>
                  <a:lumMod val="0"/>
                </a:srgbClr>
              </a:gs>
              <a:gs pos="39999">
                <a:srgbClr val="85C2FF"/>
              </a:gs>
              <a:gs pos="70000">
                <a:srgbClr val="C4D6EB"/>
              </a:gs>
              <a:gs pos="100000">
                <a:srgbClr val="FFEBFA"/>
              </a:gs>
            </a:gsLst>
            <a:lin ang="5400000" scaled="0"/>
          </a:gradFill>
          <a:ln>
            <a:noFill/>
          </a:ln>
        </p:spPr>
      </p:pic>
      <p:pic>
        <p:nvPicPr>
          <p:cNvPr id="22" name="Picture 21" descr="A close up of text on a black background&#10;&#10;Description generated with high confidence">
            <a:extLst>
              <a:ext uri="{FF2B5EF4-FFF2-40B4-BE49-F238E27FC236}">
                <a16:creationId xmlns:a16="http://schemas.microsoft.com/office/drawing/2014/main" id="{0D1CC3F5-6A98-46D6-B76C-06907E20D3A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8609" r="26737" b="27319"/>
          <a:stretch/>
        </p:blipFill>
        <p:spPr>
          <a:xfrm>
            <a:off x="3807727" y="84204"/>
            <a:ext cx="1596786" cy="2622191"/>
          </a:xfrm>
          <a:prstGeom prst="rect">
            <a:avLst/>
          </a:prstGeom>
        </p:spPr>
      </p:pic>
      <p:sp>
        <p:nvSpPr>
          <p:cNvPr id="29" name="TextBox 28">
            <a:extLst>
              <a:ext uri="{FF2B5EF4-FFF2-40B4-BE49-F238E27FC236}">
                <a16:creationId xmlns:a16="http://schemas.microsoft.com/office/drawing/2014/main" id="{398B4CF3-341E-4CD0-B316-4D2E16F2A8E0}"/>
              </a:ext>
            </a:extLst>
          </p:cNvPr>
          <p:cNvSpPr txBox="1"/>
          <p:nvPr/>
        </p:nvSpPr>
        <p:spPr>
          <a:xfrm>
            <a:off x="2201517" y="5877338"/>
            <a:ext cx="482439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4000" b="0" i="0" u="none" strike="noStrike" kern="1200" cap="none" spc="0" normalizeH="0" baseline="0" noProof="0" dirty="0">
                <a:ln>
                  <a:noFill/>
                </a:ln>
                <a:solidFill>
                  <a:prstClr val="white"/>
                </a:solidFill>
                <a:effectLst/>
                <a:uLnTx/>
                <a:uFillTx/>
                <a:latin typeface="Timeless" panose="02000503060000020004" pitchFamily="2" charset="0"/>
                <a:ea typeface="+mn-ea"/>
                <a:cs typeface="+mn-cs"/>
              </a:rPr>
              <a:t>Universidad de Chile</a:t>
            </a:r>
            <a:endParaRPr kumimoji="0" lang="es-ES" sz="4000" b="0" i="0" u="none" strike="noStrike" kern="1200" cap="none" spc="0" normalizeH="0" baseline="0" noProof="0" dirty="0">
              <a:ln>
                <a:noFill/>
              </a:ln>
              <a:solidFill>
                <a:prstClr val="white"/>
              </a:solidFill>
              <a:effectLst/>
              <a:uLnTx/>
              <a:uFillTx/>
              <a:latin typeface="Timeless" panose="02000503060000020004" pitchFamily="2" charset="0"/>
              <a:ea typeface="+mn-ea"/>
              <a:cs typeface="+mn-cs"/>
            </a:endParaRPr>
          </a:p>
        </p:txBody>
      </p:sp>
      <p:pic>
        <p:nvPicPr>
          <p:cNvPr id="3" name="Picture 2">
            <a:extLst>
              <a:ext uri="{FF2B5EF4-FFF2-40B4-BE49-F238E27FC236}">
                <a16:creationId xmlns:a16="http://schemas.microsoft.com/office/drawing/2014/main" id="{B54D2D45-FA58-4C3D-A24D-1DFAFB5CEA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 y="6745419"/>
            <a:ext cx="9135862" cy="107533"/>
          </a:xfrm>
          <a:prstGeom prst="rect">
            <a:avLst/>
          </a:prstGeom>
          <a:ln>
            <a:noFill/>
          </a:ln>
        </p:spPr>
      </p:pic>
    </p:spTree>
    <p:extLst>
      <p:ext uri="{BB962C8B-B14F-4D97-AF65-F5344CB8AC3E}">
        <p14:creationId xmlns:p14="http://schemas.microsoft.com/office/powerpoint/2010/main" val="2177316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to 9" hidden="1">
            <a:extLst>
              <a:ext uri="{FF2B5EF4-FFF2-40B4-BE49-F238E27FC236}">
                <a16:creationId xmlns:a16="http://schemas.microsoft.com/office/drawing/2014/main" id="{363EA113-D2CE-436C-AABC-880670F8711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4" name="Diapositiva de think-cell" r:id="rId8" imgW="360" imgH="360" progId="TCLayout.ActiveDocument.1">
                  <p:embed/>
                </p:oleObj>
              </mc:Choice>
              <mc:Fallback>
                <p:oleObj name="Diapositiva de think-cell" r:id="rId8" imgW="360" imgH="360" progId="TCLayout.ActiveDocument.1">
                  <p:embed/>
                  <p:pic>
                    <p:nvPicPr>
                      <p:cNvPr id="10" name="Objeto 9" hidden="1">
                        <a:extLst>
                          <a:ext uri="{FF2B5EF4-FFF2-40B4-BE49-F238E27FC236}">
                            <a16:creationId xmlns:a16="http://schemas.microsoft.com/office/drawing/2014/main" id="{363EA113-D2CE-436C-AABC-880670F8711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ángulo 1" hidden="1">
            <a:extLst>
              <a:ext uri="{FF2B5EF4-FFF2-40B4-BE49-F238E27FC236}">
                <a16:creationId xmlns:a16="http://schemas.microsoft.com/office/drawing/2014/main" id="{0CA7C0C0-2F44-42DA-94EA-63D471BD775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s-ES" sz="3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sym typeface="Calibri" panose="020F0502020204030204" pitchFamily="34" charset="0"/>
            </a:endParaRPr>
          </a:p>
        </p:txBody>
      </p:sp>
      <p:sp>
        <p:nvSpPr>
          <p:cNvPr id="12" name="Title shape on title slide"/>
          <p:cNvSpPr>
            <a:spLocks noGrp="1" noChangeArrowheads="1"/>
          </p:cNvSpPr>
          <p:nvPr>
            <p:ph type="ctrTitle" idx="4294967295"/>
            <p:custDataLst>
              <p:tags r:id="rId4"/>
            </p:custDataLst>
          </p:nvPr>
        </p:nvSpPr>
        <p:spPr>
          <a:xfrm>
            <a:off x="552862" y="2683745"/>
            <a:ext cx="8025509" cy="930275"/>
          </a:xfrm>
          <a:prstGeom prst="rect">
            <a:avLst/>
          </a:prstGeom>
        </p:spPr>
        <p:txBody>
          <a:bodyPr>
            <a:noAutofit/>
          </a:bodyPr>
          <a:lstStyle/>
          <a:p>
            <a:pPr algn="l">
              <a:spcAft>
                <a:spcPts val="1200"/>
              </a:spcAft>
            </a:pPr>
            <a:r>
              <a:rPr lang="es-CL" sz="3600" b="1" dirty="0">
                <a:solidFill>
                  <a:schemeClr val="accent1">
                    <a:lumMod val="75000"/>
                  </a:schemeClr>
                </a:solidFill>
                <a:effectLst>
                  <a:outerShdw blurRad="38100" dist="38100" dir="2700000" algn="tl">
                    <a:srgbClr val="000000">
                      <a:alpha val="43137"/>
                    </a:srgbClr>
                  </a:outerShdw>
                </a:effectLst>
                <a:cs typeface="Arial" pitchFamily="34" charset="0"/>
              </a:rPr>
              <a:t>Habilidades Directivas </a:t>
            </a:r>
            <a:br>
              <a:rPr lang="es-CL" sz="3600" b="1" dirty="0">
                <a:solidFill>
                  <a:schemeClr val="accent1">
                    <a:lumMod val="75000"/>
                  </a:schemeClr>
                </a:solidFill>
                <a:effectLst>
                  <a:outerShdw blurRad="38100" dist="38100" dir="2700000" algn="tl">
                    <a:srgbClr val="000000">
                      <a:alpha val="43137"/>
                    </a:srgbClr>
                  </a:outerShdw>
                </a:effectLst>
                <a:cs typeface="Arial" pitchFamily="34" charset="0"/>
              </a:rPr>
            </a:br>
            <a:r>
              <a:rPr lang="es-CL" sz="2800" b="1" dirty="0">
                <a:solidFill>
                  <a:srgbClr val="C00000"/>
                </a:solidFill>
                <a:effectLst>
                  <a:outerShdw blurRad="38100" dist="38100" dir="2700000" algn="tl">
                    <a:srgbClr val="000000">
                      <a:alpha val="43137"/>
                    </a:srgbClr>
                  </a:outerShdw>
                </a:effectLst>
                <a:latin typeface="+mn-lt"/>
                <a:cs typeface="Arial" pitchFamily="34" charset="0"/>
              </a:rPr>
              <a:t>Caso Matilde: una gerenta excepcional</a:t>
            </a:r>
            <a:endParaRPr lang="es-ES_tradnl" sz="2800" b="1" dirty="0">
              <a:solidFill>
                <a:srgbClr val="C00000"/>
              </a:solidFill>
              <a:effectLst>
                <a:outerShdw blurRad="38100" dist="38100" dir="2700000" algn="tl">
                  <a:srgbClr val="000000">
                    <a:alpha val="43137"/>
                  </a:srgbClr>
                </a:outerShdw>
              </a:effectLst>
              <a:cs typeface="Arial" pitchFamily="34" charset="0"/>
            </a:endParaRPr>
          </a:p>
        </p:txBody>
      </p:sp>
      <p:sp>
        <p:nvSpPr>
          <p:cNvPr id="13" name="Title shape on title slide"/>
          <p:cNvSpPr>
            <a:spLocks noChangeArrowheads="1"/>
          </p:cNvSpPr>
          <p:nvPr>
            <p:custDataLst>
              <p:tags r:id="rId5"/>
            </p:custDataLst>
          </p:nvPr>
        </p:nvSpPr>
        <p:spPr bwMode="auto">
          <a:xfrm>
            <a:off x="5588234" y="5310555"/>
            <a:ext cx="3208814" cy="63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34922" rIns="86493" bIns="34922" anchor="ct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4F81BD">
                    <a:lumMod val="75000"/>
                  </a:srgbClr>
                </a:solidFill>
                <a:effectLst/>
                <a:uLnTx/>
                <a:uFillTx/>
                <a:latin typeface="Calibri"/>
                <a:ea typeface="+mn-ea"/>
                <a:cs typeface="Arial" pitchFamily="34" charset="0"/>
              </a:rPr>
              <a:t>Primavera</a:t>
            </a:r>
            <a:r>
              <a:rPr kumimoji="0" lang="es-ES_tradnl" sz="1800" b="1" i="0" u="none" strike="noStrike" kern="1200" cap="none" spc="0" normalizeH="0" baseline="0" noProof="0" dirty="0">
                <a:ln>
                  <a:noFill/>
                </a:ln>
                <a:solidFill>
                  <a:srgbClr val="4F81BD">
                    <a:lumMod val="75000"/>
                  </a:srgbClr>
                </a:solidFill>
                <a:effectLst/>
                <a:uLnTx/>
                <a:uFillTx/>
                <a:latin typeface="Calibri"/>
                <a:ea typeface="+mn-ea"/>
                <a:cs typeface="Arial" pitchFamily="34" charset="0"/>
              </a:rPr>
              <a:t> 2021.-</a:t>
            </a:r>
          </a:p>
        </p:txBody>
      </p:sp>
      <p:cxnSp>
        <p:nvCxnSpPr>
          <p:cNvPr id="15" name="14 Conector recto"/>
          <p:cNvCxnSpPr/>
          <p:nvPr/>
        </p:nvCxnSpPr>
        <p:spPr>
          <a:xfrm>
            <a:off x="588032" y="3287556"/>
            <a:ext cx="80255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8">
            <a:extLst>
              <a:ext uri="{FF2B5EF4-FFF2-40B4-BE49-F238E27FC236}">
                <a16:creationId xmlns:a16="http://schemas.microsoft.com/office/drawing/2014/main" id="{050E3C57-AFBC-4478-A53E-1A839C8833A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10150" y="217084"/>
            <a:ext cx="1581331" cy="599963"/>
          </a:xfrm>
          <a:prstGeom prst="rect">
            <a:avLst/>
          </a:prstGeom>
        </p:spPr>
      </p:pic>
      <p:pic>
        <p:nvPicPr>
          <p:cNvPr id="17" name="Picture 6" descr="A close up of a sign&#10;&#10;Description generated with very high confidence">
            <a:extLst>
              <a:ext uri="{FF2B5EF4-FFF2-40B4-BE49-F238E27FC236}">
                <a16:creationId xmlns:a16="http://schemas.microsoft.com/office/drawing/2014/main" id="{92A2C4B0-EAD7-44DF-960F-9ED784E79FE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687" t="3256" r="37769" b="5792"/>
          <a:stretch/>
        </p:blipFill>
        <p:spPr>
          <a:xfrm>
            <a:off x="164049" y="198613"/>
            <a:ext cx="1040236" cy="653267"/>
          </a:xfrm>
          <a:prstGeom prst="rect">
            <a:avLst/>
          </a:prstGeom>
          <a:solidFill>
            <a:schemeClr val="bg1"/>
          </a:solidFill>
        </p:spPr>
      </p:pic>
      <p:pic>
        <p:nvPicPr>
          <p:cNvPr id="18" name="Imagen 17" descr="LOGO EE 400x130">
            <a:extLst>
              <a:ext uri="{FF2B5EF4-FFF2-40B4-BE49-F238E27FC236}">
                <a16:creationId xmlns:a16="http://schemas.microsoft.com/office/drawing/2014/main" id="{DEF9486E-2873-4DD2-A75C-E3173934F492}"/>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576980" y="176703"/>
            <a:ext cx="2010052" cy="653267"/>
          </a:xfrm>
          <a:prstGeom prst="rect">
            <a:avLst/>
          </a:prstGeom>
          <a:noFill/>
          <a:ln>
            <a:noFill/>
          </a:ln>
        </p:spPr>
      </p:pic>
    </p:spTree>
    <p:extLst>
      <p:ext uri="{BB962C8B-B14F-4D97-AF65-F5344CB8AC3E}">
        <p14:creationId xmlns:p14="http://schemas.microsoft.com/office/powerpoint/2010/main" val="2883007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835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9396" name="Diapositiva de think-cell" r:id="rId5" imgW="0" imgH="0" progId="TCLayout.ActiveDocument.1">
                  <p:embed/>
                </p:oleObj>
              </mc:Choice>
              <mc:Fallback>
                <p:oleObj name="Diapositiva de think-cell" r:id="rId5" imgW="0" imgH="0" progId="TCLayout.ActiveDocument.1">
                  <p:embed/>
                  <p:pic>
                    <p:nvPicPr>
                      <p:cNvPr id="868354"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Rectangle 11"/>
          <p:cNvSpPr>
            <a:spLocks noChangeArrowheads="1"/>
          </p:cNvSpPr>
          <p:nvPr/>
        </p:nvSpPr>
        <p:spPr bwMode="auto">
          <a:xfrm>
            <a:off x="343187" y="260648"/>
            <a:ext cx="8288337"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34922" rIns="86493" bIns="34922" anchor="b"/>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srgbClr val="1E649E"/>
                </a:solidFill>
                <a:effectLst/>
                <a:uLnTx/>
                <a:uFillTx/>
                <a:latin typeface="Arial Black" pitchFamily="34" charset="0"/>
                <a:ea typeface="+mn-ea"/>
                <a:cs typeface="+mn-cs"/>
              </a:rPr>
              <a:t>Instrucciones individuales “Caso Matilde” </a:t>
            </a:r>
          </a:p>
        </p:txBody>
      </p:sp>
      <p:sp>
        <p:nvSpPr>
          <p:cNvPr id="7" name="Rectángulo 6">
            <a:extLst>
              <a:ext uri="{FF2B5EF4-FFF2-40B4-BE49-F238E27FC236}">
                <a16:creationId xmlns:a16="http://schemas.microsoft.com/office/drawing/2014/main" id="{7690617F-4BA9-40E8-A2BA-EE7E4F791D44}"/>
              </a:ext>
            </a:extLst>
          </p:cNvPr>
          <p:cNvSpPr/>
          <p:nvPr/>
        </p:nvSpPr>
        <p:spPr>
          <a:xfrm>
            <a:off x="467544" y="1484784"/>
            <a:ext cx="8208912" cy="230832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dirty="0">
              <a:ln>
                <a:noFill/>
              </a:ln>
              <a:solidFill>
                <a:srgbClr val="1F497D"/>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800" b="0" i="0" u="none" strike="noStrike" kern="1200" cap="none" spc="0" normalizeH="0" baseline="0" noProof="0" dirty="0">
                <a:ln>
                  <a:noFill/>
                </a:ln>
                <a:solidFill>
                  <a:srgbClr val="1F497D"/>
                </a:solidFill>
                <a:effectLst/>
                <a:uLnTx/>
                <a:uFillTx/>
                <a:latin typeface="Arial"/>
                <a:ea typeface="+mn-ea"/>
                <a:cs typeface="+mn-cs"/>
              </a:rPr>
              <a:t>Usted recibirá un link a través del chat de la clase, donde tendrá acceso al Caso de Matilde.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dirty="0">
              <a:ln>
                <a:noFill/>
              </a:ln>
              <a:solidFill>
                <a:srgbClr val="1F497D"/>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800" b="1" i="0" u="none" strike="noStrike" kern="1200" cap="none" spc="0" normalizeH="0" baseline="0" noProof="0" dirty="0">
                <a:ln>
                  <a:noFill/>
                </a:ln>
                <a:solidFill>
                  <a:srgbClr val="1F497D"/>
                </a:solidFill>
                <a:effectLst/>
                <a:uLnTx/>
                <a:uFillTx/>
                <a:latin typeface="Arial"/>
                <a:ea typeface="+mn-ea"/>
                <a:cs typeface="+mn-cs"/>
              </a:rPr>
              <a:t>Trabajo Individual: </a:t>
            </a:r>
            <a:r>
              <a:rPr kumimoji="0" lang="es-MX" sz="1800" b="0" i="0" u="none" strike="noStrike" kern="1200" cap="none" spc="0" normalizeH="0" baseline="0" noProof="0" dirty="0">
                <a:ln>
                  <a:noFill/>
                </a:ln>
                <a:solidFill>
                  <a:srgbClr val="1F497D"/>
                </a:solidFill>
                <a:effectLst/>
                <a:uLnTx/>
                <a:uFillTx/>
                <a:latin typeface="Arial"/>
                <a:ea typeface="+mn-ea"/>
                <a:cs typeface="+mn-cs"/>
              </a:rPr>
              <a:t>(10 minutos) Una vez abra el caso, deberá responder las 5 situaciones a las que se enfrenta Matilde, donde usted deberá diagnosticar su nivel de madurez para cada una de esas situaciones (D1, D2, D3, D4).</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dirty="0">
              <a:ln>
                <a:noFill/>
              </a:ln>
              <a:solidFill>
                <a:srgbClr val="1F497D"/>
              </a:solidFill>
              <a:effectLst/>
              <a:uLnTx/>
              <a:uFillTx/>
              <a:latin typeface="Arial"/>
              <a:ea typeface="+mn-ea"/>
              <a:cs typeface="+mn-cs"/>
            </a:endParaRPr>
          </a:p>
        </p:txBody>
      </p:sp>
      <p:pic>
        <p:nvPicPr>
          <p:cNvPr id="11" name="Picture 6" descr="A close up of a sign&#10;&#10;Description generated with very high confidence">
            <a:extLst>
              <a:ext uri="{FF2B5EF4-FFF2-40B4-BE49-F238E27FC236}">
                <a16:creationId xmlns:a16="http://schemas.microsoft.com/office/drawing/2014/main" id="{F4D83405-BA43-4282-A0F9-1FDDA5023C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87" t="3256" r="37769" b="5792"/>
          <a:stretch/>
        </p:blipFill>
        <p:spPr>
          <a:xfrm>
            <a:off x="8226553" y="77974"/>
            <a:ext cx="809943" cy="508643"/>
          </a:xfrm>
          <a:prstGeom prst="rect">
            <a:avLst/>
          </a:prstGeom>
          <a:solidFill>
            <a:schemeClr val="bg1"/>
          </a:solidFill>
        </p:spPr>
      </p:pic>
      <p:pic>
        <p:nvPicPr>
          <p:cNvPr id="8" name="Imagen 7" descr="LOGO EE 400x130">
            <a:extLst>
              <a:ext uri="{FF2B5EF4-FFF2-40B4-BE49-F238E27FC236}">
                <a16:creationId xmlns:a16="http://schemas.microsoft.com/office/drawing/2014/main" id="{8C8D718B-B899-44B5-BFE4-EF4D48690A0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118565"/>
            <a:ext cx="1440160" cy="468052"/>
          </a:xfrm>
          <a:prstGeom prst="rect">
            <a:avLst/>
          </a:prstGeom>
          <a:noFill/>
          <a:ln>
            <a:noFill/>
          </a:ln>
        </p:spPr>
      </p:pic>
    </p:spTree>
    <p:extLst>
      <p:ext uri="{BB962C8B-B14F-4D97-AF65-F5344CB8AC3E}">
        <p14:creationId xmlns:p14="http://schemas.microsoft.com/office/powerpoint/2010/main" val="1457313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835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0420" name="Diapositiva de think-cell" r:id="rId5" imgW="0" imgH="0" progId="TCLayout.ActiveDocument.1">
                  <p:embed/>
                </p:oleObj>
              </mc:Choice>
              <mc:Fallback>
                <p:oleObj name="Diapositiva de think-cell" r:id="rId5" imgW="0" imgH="0" progId="TCLayout.ActiveDocument.1">
                  <p:embed/>
                  <p:pic>
                    <p:nvPicPr>
                      <p:cNvPr id="868354"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Rectangle 11"/>
          <p:cNvSpPr>
            <a:spLocks noChangeArrowheads="1"/>
          </p:cNvSpPr>
          <p:nvPr/>
        </p:nvSpPr>
        <p:spPr bwMode="auto">
          <a:xfrm>
            <a:off x="433388" y="212725"/>
            <a:ext cx="8288337"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34922" rIns="86493" bIns="34922" anchor="b"/>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srgbClr val="1E649E"/>
                </a:solidFill>
                <a:effectLst/>
                <a:uLnTx/>
                <a:uFillTx/>
                <a:latin typeface="Arial Black" pitchFamily="34" charset="0"/>
                <a:ea typeface="+mn-ea"/>
                <a:cs typeface="+mn-cs"/>
              </a:rPr>
              <a:t>Instrucciones grupales “Caso Matilde” </a:t>
            </a:r>
          </a:p>
        </p:txBody>
      </p:sp>
      <p:sp>
        <p:nvSpPr>
          <p:cNvPr id="7" name="Rectángulo 6">
            <a:extLst>
              <a:ext uri="{FF2B5EF4-FFF2-40B4-BE49-F238E27FC236}">
                <a16:creationId xmlns:a16="http://schemas.microsoft.com/office/drawing/2014/main" id="{7690617F-4BA9-40E8-A2BA-EE7E4F791D44}"/>
              </a:ext>
            </a:extLst>
          </p:cNvPr>
          <p:cNvSpPr/>
          <p:nvPr/>
        </p:nvSpPr>
        <p:spPr>
          <a:xfrm>
            <a:off x="460195" y="1412776"/>
            <a:ext cx="8370078" cy="4524315"/>
          </a:xfrm>
          <a:prstGeom prst="rect">
            <a:avLst/>
          </a:prstGeom>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srgbClr val="1F497D"/>
                </a:solidFill>
                <a:effectLst/>
                <a:uLnTx/>
                <a:uFillTx/>
                <a:latin typeface="Arial"/>
                <a:ea typeface="+mn-ea"/>
                <a:cs typeface="+mn-cs"/>
              </a:rPr>
              <a:t>Se constituirán </a:t>
            </a:r>
            <a:r>
              <a:rPr lang="es-MX" dirty="0">
                <a:solidFill>
                  <a:srgbClr val="1F497D"/>
                </a:solidFill>
                <a:latin typeface="Arial"/>
              </a:rPr>
              <a:t>6</a:t>
            </a:r>
            <a:r>
              <a:rPr kumimoji="0" lang="es-MX" sz="1800" b="0" i="0" u="none" strike="noStrike" kern="1200" cap="none" spc="0" normalizeH="0" baseline="0" noProof="0" dirty="0">
                <a:ln>
                  <a:noFill/>
                </a:ln>
                <a:solidFill>
                  <a:srgbClr val="1F497D"/>
                </a:solidFill>
                <a:effectLst/>
                <a:uLnTx/>
                <a:uFillTx/>
                <a:latin typeface="Arial"/>
                <a:ea typeface="+mn-ea"/>
                <a:cs typeface="+mn-cs"/>
              </a:rPr>
              <a:t> grupos al azar.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s-MX" sz="1800" b="0" i="0" u="none" strike="noStrike" kern="1200" cap="none" spc="0" normalizeH="0" baseline="0" noProof="0" dirty="0">
              <a:ln>
                <a:noFill/>
              </a:ln>
              <a:solidFill>
                <a:srgbClr val="1F497D"/>
              </a:solidFill>
              <a:effectLst/>
              <a:uLnTx/>
              <a:uFillTx/>
              <a:latin typeface="Arial"/>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srgbClr val="1F497D"/>
                </a:solidFill>
                <a:effectLst/>
                <a:uLnTx/>
                <a:uFillTx/>
                <a:latin typeface="Arial"/>
                <a:ea typeface="+mn-ea"/>
                <a:cs typeface="+mn-cs"/>
              </a:rPr>
              <a:t>Cada grupo seleccionará un moderador y un secretario para esta fase del trabajo.</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s-MX" sz="1800" b="0" i="0" u="none" strike="noStrike" kern="1200" cap="none" spc="0" normalizeH="0" baseline="0" noProof="0" dirty="0">
              <a:ln>
                <a:noFill/>
              </a:ln>
              <a:solidFill>
                <a:srgbClr val="1F497D"/>
              </a:solidFill>
              <a:effectLst/>
              <a:uLnTx/>
              <a:uFillTx/>
              <a:latin typeface="Arial"/>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srgbClr val="1F497D"/>
                </a:solidFill>
                <a:effectLst/>
                <a:uLnTx/>
                <a:uFillTx/>
                <a:latin typeface="Arial"/>
                <a:ea typeface="+mn-ea"/>
                <a:cs typeface="+mn-cs"/>
              </a:rPr>
              <a:t>El grupo tendrá 25 minutos para conocer las respuestas de cada integrante, para luego acordar de manera colectiva cuáles serían las alternativas correctas para cada una de las 5 situaciones.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s-MX" sz="1800" b="0" i="0" u="none" strike="noStrike" kern="1200" cap="none" spc="0" normalizeH="0" baseline="0" noProof="0" dirty="0">
              <a:ln>
                <a:noFill/>
              </a:ln>
              <a:solidFill>
                <a:srgbClr val="1F497D"/>
              </a:solidFill>
              <a:effectLst/>
              <a:uLnTx/>
              <a:uFillTx/>
              <a:latin typeface="Arial"/>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srgbClr val="1F497D"/>
                </a:solidFill>
                <a:effectLst/>
                <a:uLnTx/>
                <a:uFillTx/>
                <a:latin typeface="Arial"/>
                <a:ea typeface="+mn-ea"/>
                <a:cs typeface="+mn-cs"/>
              </a:rPr>
              <a:t>Terminados los 25 minutos, se regresará a plenario, y el secretario del grupo deberá indicar al equipo docente los resultados de su grupo.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dirty="0">
              <a:ln>
                <a:noFill/>
              </a:ln>
              <a:solidFill>
                <a:srgbClr val="1F497D"/>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dirty="0">
              <a:ln>
                <a:noFill/>
              </a:ln>
              <a:solidFill>
                <a:srgbClr val="1F497D"/>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dirty="0">
              <a:ln>
                <a:noFill/>
              </a:ln>
              <a:solidFill>
                <a:srgbClr val="1F497D"/>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dirty="0">
              <a:ln>
                <a:noFill/>
              </a:ln>
              <a:solidFill>
                <a:srgbClr val="1F497D"/>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dirty="0">
              <a:ln>
                <a:noFill/>
              </a:ln>
              <a:solidFill>
                <a:srgbClr val="1F497D"/>
              </a:solidFill>
              <a:effectLst/>
              <a:uLnTx/>
              <a:uFillTx/>
              <a:latin typeface="Arial"/>
              <a:ea typeface="+mn-ea"/>
              <a:cs typeface="+mn-cs"/>
            </a:endParaRPr>
          </a:p>
        </p:txBody>
      </p:sp>
      <p:pic>
        <p:nvPicPr>
          <p:cNvPr id="11" name="Picture 6" descr="A close up of a sign&#10;&#10;Description generated with very high confidence">
            <a:extLst>
              <a:ext uri="{FF2B5EF4-FFF2-40B4-BE49-F238E27FC236}">
                <a16:creationId xmlns:a16="http://schemas.microsoft.com/office/drawing/2014/main" id="{F4D83405-BA43-4282-A0F9-1FDDA5023C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87" t="3256" r="37769" b="5792"/>
          <a:stretch/>
        </p:blipFill>
        <p:spPr>
          <a:xfrm>
            <a:off x="8226553" y="77974"/>
            <a:ext cx="809943" cy="508643"/>
          </a:xfrm>
          <a:prstGeom prst="rect">
            <a:avLst/>
          </a:prstGeom>
          <a:solidFill>
            <a:schemeClr val="bg1"/>
          </a:solidFill>
        </p:spPr>
      </p:pic>
      <p:pic>
        <p:nvPicPr>
          <p:cNvPr id="8" name="Imagen 7" descr="LOGO EE 400x130">
            <a:extLst>
              <a:ext uri="{FF2B5EF4-FFF2-40B4-BE49-F238E27FC236}">
                <a16:creationId xmlns:a16="http://schemas.microsoft.com/office/drawing/2014/main" id="{446B12E2-908D-41A4-90A5-137C0DADDE5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192695"/>
            <a:ext cx="1440160" cy="468052"/>
          </a:xfrm>
          <a:prstGeom prst="rect">
            <a:avLst/>
          </a:prstGeom>
          <a:noFill/>
          <a:ln>
            <a:noFill/>
          </a:ln>
        </p:spPr>
      </p:pic>
    </p:spTree>
    <p:extLst>
      <p:ext uri="{BB962C8B-B14F-4D97-AF65-F5344CB8AC3E}">
        <p14:creationId xmlns:p14="http://schemas.microsoft.com/office/powerpoint/2010/main" val="2052304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shape on title slide"/>
          <p:cNvSpPr>
            <a:spLocks noGrp="1" noChangeArrowheads="1"/>
          </p:cNvSpPr>
          <p:nvPr>
            <p:ph type="ctrTitle" idx="4294967295"/>
            <p:custDataLst>
              <p:tags r:id="rId1"/>
            </p:custDataLst>
          </p:nvPr>
        </p:nvSpPr>
        <p:spPr>
          <a:xfrm>
            <a:off x="578795" y="2742360"/>
            <a:ext cx="8025509" cy="930275"/>
          </a:xfrm>
          <a:prstGeom prst="rect">
            <a:avLst/>
          </a:prstGeom>
        </p:spPr>
        <p:txBody>
          <a:bodyPr>
            <a:noAutofit/>
          </a:bodyPr>
          <a:lstStyle/>
          <a:p>
            <a:pPr algn="l">
              <a:spcAft>
                <a:spcPts val="1200"/>
              </a:spcAft>
            </a:pPr>
            <a:r>
              <a:rPr lang="es-ES" sz="3200" b="1" dirty="0">
                <a:solidFill>
                  <a:schemeClr val="accent1">
                    <a:lumMod val="75000"/>
                  </a:schemeClr>
                </a:solidFill>
                <a:effectLst>
                  <a:outerShdw blurRad="38100" dist="38100" dir="2700000" algn="tl">
                    <a:srgbClr val="000000">
                      <a:alpha val="43137"/>
                    </a:srgbClr>
                  </a:outerShdw>
                </a:effectLst>
                <a:latin typeface="Arial Black" panose="020B0A04020102020204" pitchFamily="34" charset="0"/>
                <a:cs typeface="Arial" pitchFamily="34" charset="0"/>
              </a:rPr>
              <a:t>Habilidades Directivas I</a:t>
            </a:r>
            <a:br>
              <a:rPr lang="es-ES" sz="3200" b="1" dirty="0">
                <a:solidFill>
                  <a:schemeClr val="accent1">
                    <a:lumMod val="75000"/>
                  </a:schemeClr>
                </a:solidFill>
                <a:effectLst>
                  <a:outerShdw blurRad="38100" dist="38100" dir="2700000" algn="tl">
                    <a:srgbClr val="000000">
                      <a:alpha val="43137"/>
                    </a:srgbClr>
                  </a:outerShdw>
                </a:effectLst>
                <a:latin typeface="Arial Black" panose="020B0A04020102020204" pitchFamily="34" charset="0"/>
                <a:cs typeface="Arial" pitchFamily="34" charset="0"/>
              </a:rPr>
            </a:br>
            <a:r>
              <a:rPr lang="es-CL" sz="3200" b="1" dirty="0">
                <a:solidFill>
                  <a:schemeClr val="tx1">
                    <a:lumMod val="50000"/>
                    <a:lumOff val="50000"/>
                  </a:schemeClr>
                </a:solidFill>
                <a:effectLst>
                  <a:outerShdw blurRad="38100" dist="38100" dir="2700000" algn="tl">
                    <a:srgbClr val="000000">
                      <a:alpha val="43137"/>
                    </a:srgbClr>
                  </a:outerShdw>
                </a:effectLst>
                <a:latin typeface="Arial Black" panose="020B0A04020102020204" pitchFamily="34" charset="0"/>
                <a:cs typeface="Arial" pitchFamily="34" charset="0"/>
              </a:rPr>
              <a:t>MBA / DGE – Clase 2</a:t>
            </a:r>
            <a:endParaRPr lang="es-ES_tradnl" sz="2400" b="1" dirty="0">
              <a:solidFill>
                <a:schemeClr val="tx1">
                  <a:lumMod val="50000"/>
                  <a:lumOff val="50000"/>
                </a:schemeClr>
              </a:solidFill>
              <a:effectLst>
                <a:outerShdw blurRad="38100" dist="38100" dir="2700000" algn="tl">
                  <a:srgbClr val="000000">
                    <a:alpha val="43137"/>
                  </a:srgbClr>
                </a:outerShdw>
              </a:effectLst>
              <a:latin typeface="Arial Black" panose="020B0A04020102020204" pitchFamily="34" charset="0"/>
              <a:cs typeface="Arial" pitchFamily="34" charset="0"/>
            </a:endParaRPr>
          </a:p>
        </p:txBody>
      </p:sp>
      <p:cxnSp>
        <p:nvCxnSpPr>
          <p:cNvPr id="15" name="14 Conector recto"/>
          <p:cNvCxnSpPr/>
          <p:nvPr/>
        </p:nvCxnSpPr>
        <p:spPr>
          <a:xfrm>
            <a:off x="588032" y="3279010"/>
            <a:ext cx="80255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sign&#10;&#10;Description generated with very high confidence">
            <a:extLst>
              <a:ext uri="{FF2B5EF4-FFF2-40B4-BE49-F238E27FC236}">
                <a16:creationId xmlns:a16="http://schemas.microsoft.com/office/drawing/2014/main" id="{33AAC9CF-78E3-4CC6-8C43-6C8AE73792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87" t="3256" r="37769" b="5792"/>
          <a:stretch/>
        </p:blipFill>
        <p:spPr>
          <a:xfrm>
            <a:off x="164049" y="182938"/>
            <a:ext cx="1040236" cy="653267"/>
          </a:xfrm>
          <a:prstGeom prst="rect">
            <a:avLst/>
          </a:prstGeom>
          <a:solidFill>
            <a:schemeClr val="bg1"/>
          </a:solidFill>
        </p:spPr>
      </p:pic>
      <p:pic>
        <p:nvPicPr>
          <p:cNvPr id="8" name="Imagen 7" descr="LOGO EE 400x130">
            <a:extLst>
              <a:ext uri="{FF2B5EF4-FFF2-40B4-BE49-F238E27FC236}">
                <a16:creationId xmlns:a16="http://schemas.microsoft.com/office/drawing/2014/main" id="{19F0C0D8-6E64-4176-8F1C-67840860AC6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50069" y="198612"/>
            <a:ext cx="2010052" cy="653267"/>
          </a:xfrm>
          <a:prstGeom prst="rect">
            <a:avLst/>
          </a:prstGeom>
          <a:noFill/>
          <a:ln>
            <a:noFill/>
          </a:ln>
        </p:spPr>
      </p:pic>
      <p:sp>
        <p:nvSpPr>
          <p:cNvPr id="10" name="Rectangle 2"/>
          <p:cNvSpPr txBox="1">
            <a:spLocks noChangeArrowheads="1"/>
          </p:cNvSpPr>
          <p:nvPr/>
        </p:nvSpPr>
        <p:spPr bwMode="auto">
          <a:xfrm>
            <a:off x="588032" y="4420952"/>
            <a:ext cx="7772400" cy="1470025"/>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a:noFill/>
                </a:ln>
                <a:solidFill>
                  <a:srgbClr val="3B689F"/>
                </a:solidFill>
                <a:effectLst/>
                <a:uLnTx/>
                <a:uFillTx/>
                <a:latin typeface="Arial" panose="020B0604020202020204" pitchFamily="34" charset="0"/>
                <a:cs typeface="Arial" panose="020B0604020202020204" pitchFamily="34" charset="0"/>
              </a:rPr>
              <a:t>Profesores:</a:t>
            </a:r>
            <a:endParaRPr kumimoji="0" lang="es-ES" sz="1400" b="1" i="0" u="none" strike="noStrike" kern="0" cap="none" spc="0" normalizeH="0" baseline="0" noProof="0" dirty="0">
              <a:ln>
                <a:noFill/>
              </a:ln>
              <a:solidFill>
                <a:srgbClr val="3B689F"/>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1" i="0" u="none" strike="noStrike" kern="0" cap="none" spc="0" normalizeH="0" baseline="0" noProof="0" dirty="0">
              <a:ln>
                <a:noFill/>
              </a:ln>
              <a:solidFill>
                <a:srgbClr val="3B689F"/>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err="1">
                <a:ln>
                  <a:noFill/>
                </a:ln>
                <a:solidFill>
                  <a:srgbClr val="3B689F"/>
                </a:solidFill>
                <a:effectLst/>
                <a:uLnTx/>
                <a:uFillTx/>
                <a:latin typeface="Arial" panose="020B0604020202020204" pitchFamily="34" charset="0"/>
                <a:cs typeface="Arial" panose="020B0604020202020204" pitchFamily="34" charset="0"/>
              </a:rPr>
              <a:t>Anice</a:t>
            </a:r>
            <a:r>
              <a:rPr kumimoji="0" lang="es-MX" sz="1400" b="1" i="0" u="none" strike="noStrike" kern="0" cap="none" spc="0" normalizeH="0" baseline="0" noProof="0" dirty="0">
                <a:ln>
                  <a:noFill/>
                </a:ln>
                <a:solidFill>
                  <a:srgbClr val="3B689F"/>
                </a:solidFill>
                <a:effectLst/>
                <a:uLnTx/>
                <a:uFillTx/>
                <a:latin typeface="Arial" panose="020B0604020202020204" pitchFamily="34" charset="0"/>
                <a:cs typeface="Arial" panose="020B0604020202020204" pitchFamily="34" charset="0"/>
              </a:rPr>
              <a:t> Barahona Cortés / </a:t>
            </a:r>
            <a:r>
              <a:rPr kumimoji="0" lang="es-MX" sz="1400" b="1" i="0" u="none" strike="noStrike" kern="0" cap="none" spc="0" normalizeH="0" baseline="0" noProof="0" dirty="0">
                <a:ln>
                  <a:noFill/>
                </a:ln>
                <a:solidFill>
                  <a:srgbClr val="3B689F"/>
                </a:solidFill>
                <a:effectLst/>
                <a:uLnTx/>
                <a:uFillTx/>
                <a:latin typeface="Arial" panose="020B0604020202020204" pitchFamily="34" charset="0"/>
                <a:cs typeface="Arial" panose="020B0604020202020204" pitchFamily="34" charset="0"/>
                <a:hlinkClick r:id="rId6"/>
              </a:rPr>
              <a:t>abarahon@dii.uchile.cl</a:t>
            </a:r>
            <a:endParaRPr kumimoji="0" lang="es-MX" sz="1400" b="1" i="0" u="none" strike="noStrike" kern="0" cap="none" spc="0" normalizeH="0" baseline="0" noProof="0" dirty="0">
              <a:ln>
                <a:noFill/>
              </a:ln>
              <a:solidFill>
                <a:srgbClr val="3B689F"/>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a:noFill/>
                </a:ln>
                <a:solidFill>
                  <a:srgbClr val="3B689F"/>
                </a:solidFill>
                <a:effectLst/>
                <a:uLnTx/>
                <a:uFillTx/>
                <a:latin typeface="Arial" panose="020B0604020202020204" pitchFamily="34" charset="0"/>
                <a:cs typeface="Arial" panose="020B0604020202020204" pitchFamily="34" charset="0"/>
              </a:rPr>
              <a:t>Cristián Binimelis </a:t>
            </a:r>
            <a:r>
              <a:rPr kumimoji="0" lang="es-MX" sz="1400" b="1" i="0" u="none" strike="noStrike" kern="0" cap="none" spc="0" normalizeH="0" baseline="0" noProof="0" dirty="0" err="1">
                <a:ln>
                  <a:noFill/>
                </a:ln>
                <a:solidFill>
                  <a:srgbClr val="3B689F"/>
                </a:solidFill>
                <a:effectLst/>
                <a:uLnTx/>
                <a:uFillTx/>
                <a:latin typeface="Arial" panose="020B0604020202020204" pitchFamily="34" charset="0"/>
                <a:cs typeface="Arial" panose="020B0604020202020204" pitchFamily="34" charset="0"/>
              </a:rPr>
              <a:t>Squella</a:t>
            </a:r>
            <a:r>
              <a:rPr kumimoji="0" lang="es-MX" sz="1400" b="1" i="0" u="none" strike="noStrike" kern="0" cap="none" spc="0" normalizeH="0" baseline="0" noProof="0" dirty="0">
                <a:ln>
                  <a:noFill/>
                </a:ln>
                <a:solidFill>
                  <a:srgbClr val="3B689F"/>
                </a:solidFill>
                <a:effectLst/>
                <a:uLnTx/>
                <a:uFillTx/>
                <a:latin typeface="Arial" panose="020B0604020202020204" pitchFamily="34" charset="0"/>
                <a:cs typeface="Arial" panose="020B0604020202020204" pitchFamily="34" charset="0"/>
              </a:rPr>
              <a:t> / </a:t>
            </a:r>
            <a:r>
              <a:rPr kumimoji="0" lang="es-MX" sz="1400" b="1" i="0" u="none" strike="noStrike" kern="0" cap="none" spc="0" normalizeH="0" baseline="0" noProof="0" dirty="0">
                <a:ln>
                  <a:noFill/>
                </a:ln>
                <a:solidFill>
                  <a:srgbClr val="3B689F"/>
                </a:solidFill>
                <a:effectLst/>
                <a:uLnTx/>
                <a:uFillTx/>
                <a:latin typeface="Arial" panose="020B0604020202020204" pitchFamily="34" charset="0"/>
                <a:cs typeface="Arial" panose="020B0604020202020204" pitchFamily="34" charset="0"/>
                <a:hlinkClick r:id="rId7"/>
              </a:rPr>
              <a:t>cbinimel@dii.uchile.cl</a:t>
            </a:r>
            <a:endParaRPr kumimoji="0" lang="es-MX" sz="1400" b="1" i="0" u="none" strike="noStrike" kern="0" cap="none" spc="0" normalizeH="0" baseline="0" noProof="0" dirty="0">
              <a:ln>
                <a:noFill/>
              </a:ln>
              <a:solidFill>
                <a:srgbClr val="3B689F"/>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a:noFill/>
                </a:ln>
                <a:solidFill>
                  <a:srgbClr val="3B689F"/>
                </a:solidFill>
                <a:effectLst/>
                <a:uLnTx/>
                <a:uFillTx/>
                <a:latin typeface="Arial" panose="020B0604020202020204" pitchFamily="34" charset="0"/>
                <a:cs typeface="Arial" panose="020B0604020202020204" pitchFamily="34" charset="0"/>
              </a:rPr>
              <a:t>Claudio Caro Paredes / </a:t>
            </a:r>
            <a:r>
              <a:rPr kumimoji="0" lang="es-MX" sz="1400" b="1" i="0" u="none" strike="noStrike" kern="0" cap="none" spc="0" normalizeH="0" baseline="0" noProof="0" dirty="0">
                <a:ln>
                  <a:noFill/>
                </a:ln>
                <a:solidFill>
                  <a:srgbClr val="3B689F"/>
                </a:solidFill>
                <a:effectLst/>
                <a:uLnTx/>
                <a:uFillTx/>
                <a:latin typeface="Arial" panose="020B0604020202020204" pitchFamily="34" charset="0"/>
                <a:cs typeface="Arial" panose="020B0604020202020204" pitchFamily="34" charset="0"/>
                <a:hlinkClick r:id="rId8"/>
              </a:rPr>
              <a:t>ccaro@dii.uchile.cl</a:t>
            </a:r>
            <a:endParaRPr kumimoji="0" lang="es-MX" sz="1400" b="1" i="0" u="none" strike="noStrike" kern="0" cap="none" spc="0" normalizeH="0" baseline="0" noProof="0" dirty="0">
              <a:ln>
                <a:noFill/>
              </a:ln>
              <a:solidFill>
                <a:srgbClr val="3B689F"/>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rgbClr val="3B689F"/>
                </a:solidFill>
                <a:effectLst/>
                <a:uLnTx/>
                <a:uFillTx/>
                <a:latin typeface="Arial" panose="020B0604020202020204" pitchFamily="34" charset="0"/>
                <a:cs typeface="Arial" panose="020B0604020202020204" pitchFamily="34" charset="0"/>
              </a:rPr>
              <a:t>Rodrigo Bruna Castillo / </a:t>
            </a:r>
            <a:r>
              <a:rPr kumimoji="0" lang="es-ES" sz="1400" b="1" i="0" u="none" strike="noStrike" kern="0" cap="none" spc="0" normalizeH="0" baseline="0" noProof="0" dirty="0">
                <a:ln>
                  <a:noFill/>
                </a:ln>
                <a:solidFill>
                  <a:srgbClr val="3B689F"/>
                </a:solidFill>
                <a:effectLst/>
                <a:uLnTx/>
                <a:uFillTx/>
                <a:latin typeface="Arial" panose="020B0604020202020204" pitchFamily="34" charset="0"/>
                <a:cs typeface="Arial" panose="020B0604020202020204" pitchFamily="34" charset="0"/>
                <a:hlinkClick r:id="rId9"/>
              </a:rPr>
              <a:t>rbrunaca@dii.uchile.cl</a:t>
            </a:r>
            <a:endParaRPr kumimoji="0" lang="es-ES" sz="1400" b="1" i="0" u="none" strike="noStrike" kern="0" cap="none" spc="0" normalizeH="0" baseline="0" noProof="0" dirty="0">
              <a:ln>
                <a:noFill/>
              </a:ln>
              <a:solidFill>
                <a:srgbClr val="3B689F"/>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1" i="0" u="none" strike="noStrike" kern="0" cap="none" spc="0" normalizeH="0" baseline="0" noProof="0" dirty="0">
              <a:ln>
                <a:noFill/>
              </a:ln>
              <a:solidFill>
                <a:srgbClr val="3B689F"/>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1" i="0" u="none" strike="noStrike" kern="0" cap="none" spc="0" normalizeH="0" baseline="0" noProof="0" dirty="0">
              <a:ln>
                <a:noFill/>
              </a:ln>
              <a:solidFill>
                <a:srgbClr val="3B689F"/>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0" dirty="0">
                <a:solidFill>
                  <a:srgbClr val="3B689F"/>
                </a:solidFill>
                <a:latin typeface="Arial" panose="020B0604020202020204" pitchFamily="34" charset="0"/>
                <a:cs typeface="Arial" panose="020B0604020202020204" pitchFamily="34" charset="0"/>
              </a:rPr>
              <a:t>Primavera </a:t>
            </a:r>
            <a:r>
              <a:rPr kumimoji="0" lang="es-MX" sz="1400" b="1" i="0" u="none" strike="noStrike" kern="0" cap="none" spc="0" normalizeH="0" baseline="0" noProof="0" dirty="0">
                <a:ln>
                  <a:noFill/>
                </a:ln>
                <a:solidFill>
                  <a:srgbClr val="3B689F"/>
                </a:solidFill>
                <a:effectLst/>
                <a:uLnTx/>
                <a:uFillTx/>
                <a:latin typeface="Arial" panose="020B0604020202020204" pitchFamily="34" charset="0"/>
                <a:cs typeface="Arial" panose="020B0604020202020204" pitchFamily="34" charset="0"/>
              </a:rPr>
              <a:t>2021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3B689F"/>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3A65254B-0E3A-48AA-88CC-3CF6A3208BC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10150" y="217084"/>
            <a:ext cx="1581331" cy="599963"/>
          </a:xfrm>
          <a:prstGeom prst="rect">
            <a:avLst/>
          </a:prstGeom>
        </p:spPr>
      </p:pic>
    </p:spTree>
    <p:extLst>
      <p:ext uri="{BB962C8B-B14F-4D97-AF65-F5344CB8AC3E}">
        <p14:creationId xmlns:p14="http://schemas.microsoft.com/office/powerpoint/2010/main" val="248440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to 9" hidden="1">
            <a:extLst>
              <a:ext uri="{FF2B5EF4-FFF2-40B4-BE49-F238E27FC236}">
                <a16:creationId xmlns:a16="http://schemas.microsoft.com/office/drawing/2014/main" id="{363EA113-D2CE-436C-AABC-880670F8711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6" name="Diapositiva de think-cell" r:id="rId8" imgW="360" imgH="360" progId="TCLayout.ActiveDocument.1">
                  <p:embed/>
                </p:oleObj>
              </mc:Choice>
              <mc:Fallback>
                <p:oleObj name="Diapositiva de think-cell" r:id="rId8" imgW="360" imgH="360" progId="TCLayout.ActiveDocument.1">
                  <p:embed/>
                  <p:pic>
                    <p:nvPicPr>
                      <p:cNvPr id="10" name="Objeto 9" hidden="1">
                        <a:extLst>
                          <a:ext uri="{FF2B5EF4-FFF2-40B4-BE49-F238E27FC236}">
                            <a16:creationId xmlns:a16="http://schemas.microsoft.com/office/drawing/2014/main" id="{363EA113-D2CE-436C-AABC-880670F8711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ángulo 1" hidden="1">
            <a:extLst>
              <a:ext uri="{FF2B5EF4-FFF2-40B4-BE49-F238E27FC236}">
                <a16:creationId xmlns:a16="http://schemas.microsoft.com/office/drawing/2014/main" id="{0CA7C0C0-2F44-42DA-94EA-63D471BD775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s-ES" sz="3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sym typeface="Calibri" panose="020F0502020204030204" pitchFamily="34" charset="0"/>
            </a:endParaRPr>
          </a:p>
        </p:txBody>
      </p:sp>
      <p:sp>
        <p:nvSpPr>
          <p:cNvPr id="12" name="Title shape on title slide"/>
          <p:cNvSpPr>
            <a:spLocks noGrp="1" noChangeArrowheads="1"/>
          </p:cNvSpPr>
          <p:nvPr>
            <p:ph type="ctrTitle" idx="4294967295"/>
            <p:custDataLst>
              <p:tags r:id="rId4"/>
            </p:custDataLst>
          </p:nvPr>
        </p:nvSpPr>
        <p:spPr>
          <a:xfrm>
            <a:off x="552862" y="2683745"/>
            <a:ext cx="8025509" cy="930275"/>
          </a:xfrm>
          <a:prstGeom prst="rect">
            <a:avLst/>
          </a:prstGeom>
        </p:spPr>
        <p:txBody>
          <a:bodyPr>
            <a:noAutofit/>
          </a:bodyPr>
          <a:lstStyle/>
          <a:p>
            <a:pPr algn="l">
              <a:spcAft>
                <a:spcPts val="1200"/>
              </a:spcAft>
            </a:pPr>
            <a:r>
              <a:rPr lang="es-CL" sz="3600" b="1" dirty="0">
                <a:solidFill>
                  <a:schemeClr val="accent1">
                    <a:lumMod val="75000"/>
                  </a:schemeClr>
                </a:solidFill>
                <a:effectLst>
                  <a:outerShdw blurRad="38100" dist="38100" dir="2700000" algn="tl">
                    <a:srgbClr val="000000">
                      <a:alpha val="43137"/>
                    </a:srgbClr>
                  </a:outerShdw>
                </a:effectLst>
                <a:cs typeface="Arial" pitchFamily="34" charset="0"/>
              </a:rPr>
              <a:t>Habilidades Directivas I</a:t>
            </a:r>
            <a:br>
              <a:rPr lang="es-CL" sz="3600" b="1" dirty="0">
                <a:solidFill>
                  <a:schemeClr val="accent1">
                    <a:lumMod val="75000"/>
                  </a:schemeClr>
                </a:solidFill>
                <a:effectLst>
                  <a:outerShdw blurRad="38100" dist="38100" dir="2700000" algn="tl">
                    <a:srgbClr val="000000">
                      <a:alpha val="43137"/>
                    </a:srgbClr>
                  </a:outerShdw>
                </a:effectLst>
                <a:cs typeface="Arial" pitchFamily="34" charset="0"/>
              </a:rPr>
            </a:br>
            <a:r>
              <a:rPr lang="es-ES" sz="2800" b="1" dirty="0">
                <a:solidFill>
                  <a:srgbClr val="C00000"/>
                </a:solidFill>
                <a:effectLst>
                  <a:outerShdw blurRad="38100" dist="38100" dir="2700000" algn="tl">
                    <a:srgbClr val="000000">
                      <a:alpha val="43137"/>
                    </a:srgbClr>
                  </a:outerShdw>
                </a:effectLst>
                <a:cs typeface="Arial" pitchFamily="34" charset="0"/>
              </a:rPr>
              <a:t>Cuestionario de Liderazgo LBA</a:t>
            </a:r>
            <a:endParaRPr lang="es-ES_tradnl" sz="2800" b="1" dirty="0">
              <a:solidFill>
                <a:srgbClr val="C00000"/>
              </a:solidFill>
              <a:effectLst>
                <a:outerShdw blurRad="38100" dist="38100" dir="2700000" algn="tl">
                  <a:srgbClr val="000000">
                    <a:alpha val="43137"/>
                  </a:srgbClr>
                </a:outerShdw>
              </a:effectLst>
              <a:cs typeface="Arial" pitchFamily="34" charset="0"/>
            </a:endParaRPr>
          </a:p>
        </p:txBody>
      </p:sp>
      <p:sp>
        <p:nvSpPr>
          <p:cNvPr id="13" name="Title shape on title slide"/>
          <p:cNvSpPr>
            <a:spLocks noChangeArrowheads="1"/>
          </p:cNvSpPr>
          <p:nvPr>
            <p:custDataLst>
              <p:tags r:id="rId5"/>
            </p:custDataLst>
          </p:nvPr>
        </p:nvSpPr>
        <p:spPr bwMode="auto">
          <a:xfrm>
            <a:off x="5588234" y="5310555"/>
            <a:ext cx="3208814" cy="63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34922" rIns="86493" bIns="34922" anchor="ct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s-ES_tradnl" sz="1800" b="1" i="0" u="none" strike="noStrike" kern="1200" cap="none" spc="0" normalizeH="0" baseline="0" noProof="0" dirty="0">
                <a:ln>
                  <a:noFill/>
                </a:ln>
                <a:solidFill>
                  <a:srgbClr val="4F81BD">
                    <a:lumMod val="75000"/>
                  </a:srgbClr>
                </a:solidFill>
                <a:effectLst/>
                <a:uLnTx/>
                <a:uFillTx/>
                <a:latin typeface="Calibri"/>
                <a:ea typeface="+mn-ea"/>
                <a:cs typeface="Arial" pitchFamily="34" charset="0"/>
              </a:rPr>
              <a:t>Primavera 2021.-</a:t>
            </a:r>
          </a:p>
        </p:txBody>
      </p:sp>
      <p:cxnSp>
        <p:nvCxnSpPr>
          <p:cNvPr id="15" name="14 Conector recto"/>
          <p:cNvCxnSpPr/>
          <p:nvPr/>
        </p:nvCxnSpPr>
        <p:spPr>
          <a:xfrm>
            <a:off x="588032" y="3287556"/>
            <a:ext cx="80255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6" descr="A close up of a sign&#10;&#10;Description generated with very high confidence">
            <a:extLst>
              <a:ext uri="{FF2B5EF4-FFF2-40B4-BE49-F238E27FC236}">
                <a16:creationId xmlns:a16="http://schemas.microsoft.com/office/drawing/2014/main" id="{92A2C4B0-EAD7-44DF-960F-9ED784E79FE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87" t="3256" r="37769" b="5792"/>
          <a:stretch/>
        </p:blipFill>
        <p:spPr>
          <a:xfrm>
            <a:off x="7956376" y="116632"/>
            <a:ext cx="1040236" cy="653267"/>
          </a:xfrm>
          <a:prstGeom prst="rect">
            <a:avLst/>
          </a:prstGeom>
          <a:solidFill>
            <a:schemeClr val="bg1"/>
          </a:solidFill>
        </p:spPr>
      </p:pic>
      <p:pic>
        <p:nvPicPr>
          <p:cNvPr id="18" name="Imagen 17" descr="LOGO EE 400x130">
            <a:extLst>
              <a:ext uri="{FF2B5EF4-FFF2-40B4-BE49-F238E27FC236}">
                <a16:creationId xmlns:a16="http://schemas.microsoft.com/office/drawing/2014/main" id="{DEF9486E-2873-4DD2-A75C-E3173934F492}"/>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80532" y="44624"/>
            <a:ext cx="2010052" cy="653267"/>
          </a:xfrm>
          <a:prstGeom prst="rect">
            <a:avLst/>
          </a:prstGeom>
          <a:noFill/>
          <a:ln>
            <a:noFill/>
          </a:ln>
        </p:spPr>
      </p:pic>
    </p:spTree>
    <p:extLst>
      <p:ext uri="{BB962C8B-B14F-4D97-AF65-F5344CB8AC3E}">
        <p14:creationId xmlns:p14="http://schemas.microsoft.com/office/powerpoint/2010/main" val="3816230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835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6870" name="Diapositiva de think-cell" r:id="rId5" imgW="0" imgH="0" progId="TCLayout.ActiveDocument.1">
                  <p:embed/>
                </p:oleObj>
              </mc:Choice>
              <mc:Fallback>
                <p:oleObj name="Diapositiva de think-cell" r:id="rId5" imgW="0" imgH="0" progId="TCLayout.ActiveDocument.1">
                  <p:embed/>
                  <p:pic>
                    <p:nvPicPr>
                      <p:cNvPr id="868354"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Rectangle 11"/>
          <p:cNvSpPr>
            <a:spLocks noChangeArrowheads="1"/>
          </p:cNvSpPr>
          <p:nvPr/>
        </p:nvSpPr>
        <p:spPr bwMode="auto">
          <a:xfrm>
            <a:off x="433388" y="212725"/>
            <a:ext cx="8288337"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34922" rIns="86493" bIns="34922" anchor="b"/>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srgbClr val="1E649E"/>
                </a:solidFill>
                <a:effectLst/>
                <a:uLnTx/>
                <a:uFillTx/>
                <a:latin typeface="Arial Black" pitchFamily="34" charset="0"/>
                <a:ea typeface="+mn-ea"/>
                <a:cs typeface="+mn-cs"/>
              </a:rPr>
              <a:t>Instrucciones LBA </a:t>
            </a:r>
          </a:p>
        </p:txBody>
      </p:sp>
      <p:sp>
        <p:nvSpPr>
          <p:cNvPr id="7" name="Rectángulo 6">
            <a:extLst>
              <a:ext uri="{FF2B5EF4-FFF2-40B4-BE49-F238E27FC236}">
                <a16:creationId xmlns:a16="http://schemas.microsoft.com/office/drawing/2014/main" id="{7690617F-4BA9-40E8-A2BA-EE7E4F791D44}"/>
              </a:ext>
            </a:extLst>
          </p:cNvPr>
          <p:cNvSpPr/>
          <p:nvPr/>
        </p:nvSpPr>
        <p:spPr>
          <a:xfrm>
            <a:off x="395536" y="1124744"/>
            <a:ext cx="8519011" cy="4801314"/>
          </a:xfrm>
          <a:prstGeom prst="rect">
            <a:avLst/>
          </a:prstGeom>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s-MX" sz="1700" b="0" i="0" u="none" strike="noStrike" kern="1200" cap="none" spc="0" normalizeH="0" baseline="0" noProof="0" dirty="0">
                <a:ln>
                  <a:noFill/>
                </a:ln>
                <a:solidFill>
                  <a:prstClr val="black"/>
                </a:solidFill>
                <a:effectLst/>
                <a:uLnTx/>
                <a:uFillTx/>
                <a:latin typeface="Arial" charset="0"/>
                <a:ea typeface="+mn-ea"/>
                <a:cs typeface="+mn-cs"/>
              </a:rPr>
              <a:t>Recibirán un link en el chat o correo que los remitirá a un test de liderazgo.</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s-MX" sz="1700" b="0" i="0" u="none" strike="noStrike" kern="1200" cap="none" spc="0" normalizeH="0" baseline="0" noProof="0" dirty="0">
              <a:ln>
                <a:noFill/>
              </a:ln>
              <a:solidFill>
                <a:prstClr val="black"/>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s-MX" sz="1700" b="0" i="0" u="none" strike="noStrike" kern="1200" cap="none" spc="0" normalizeH="0" baseline="0" noProof="0" dirty="0">
                <a:ln>
                  <a:noFill/>
                </a:ln>
                <a:solidFill>
                  <a:prstClr val="black"/>
                </a:solidFill>
                <a:effectLst/>
                <a:uLnTx/>
                <a:uFillTx/>
                <a:latin typeface="Arial" charset="0"/>
                <a:ea typeface="+mn-ea"/>
                <a:cs typeface="+mn-cs"/>
              </a:rPr>
              <a:t>El instrumento se denomina “Cuestionario de Autopercepción del Comportamiento del Líder (LBA)” fue creado en 1999 por Blanchard, K. y asociados.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s-MX" sz="1700" b="0" i="0" u="none" strike="noStrike" kern="1200" cap="none" spc="0" normalizeH="0" baseline="0" noProof="0" dirty="0">
              <a:ln>
                <a:noFill/>
              </a:ln>
              <a:solidFill>
                <a:prstClr val="black"/>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s-MX" sz="1700" b="0" i="0" u="none" strike="noStrike" kern="1200" cap="none" spc="0" normalizeH="0" baseline="0" noProof="0" dirty="0">
                <a:ln>
                  <a:noFill/>
                </a:ln>
                <a:solidFill>
                  <a:prstClr val="black"/>
                </a:solidFill>
                <a:effectLst/>
                <a:uLnTx/>
                <a:uFillTx/>
                <a:latin typeface="Arial" charset="0"/>
                <a:ea typeface="+mn-ea"/>
                <a:cs typeface="+mn-cs"/>
              </a:rPr>
              <a:t>Este instrumento proporciona retroalimentación sobre la autopercepción de su estilo de liderazgo. El cuestionario contiene veinte (20) situaciones laborales típicas que involucran al líder y a uno o más de sus colaboradores directos; para cada situación usted deberá de elegir entre 4 alternativas.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s-MX" sz="1700" b="0" i="0" u="none" strike="noStrike" kern="1200" cap="none" spc="0" normalizeH="0" baseline="0" noProof="0" dirty="0">
              <a:ln>
                <a:noFill/>
              </a:ln>
              <a:solidFill>
                <a:prstClr val="black"/>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s-MX" sz="1700" b="0" i="0" u="none" strike="noStrike" kern="1200" cap="none" spc="0" normalizeH="0" baseline="0" noProof="0" dirty="0">
                <a:ln>
                  <a:noFill/>
                </a:ln>
                <a:solidFill>
                  <a:prstClr val="black"/>
                </a:solidFill>
                <a:effectLst/>
                <a:uLnTx/>
                <a:uFillTx/>
                <a:latin typeface="Arial" charset="0"/>
                <a:ea typeface="+mn-ea"/>
                <a:cs typeface="+mn-cs"/>
              </a:rPr>
              <a:t>Este test no tiene tiempo límite, pero se estima como tiempo promedio 35´. Dado que cada alumno puede tener un tiempo de respuesta distinto, cada uno inicia su “break” inmediatamente después de que termina de responder. Si alguien termina antes tendrá un “break” más extenso.</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endParaRPr lang="es-MX" sz="1700" dirty="0">
              <a:solidFill>
                <a:prstClr val="black"/>
              </a:solidFill>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s-MX" sz="1700" b="0" i="0" u="none" strike="noStrike" kern="1200" cap="none" spc="0" normalizeH="0" baseline="0" noProof="0" dirty="0">
                <a:ln>
                  <a:noFill/>
                </a:ln>
                <a:solidFill>
                  <a:prstClr val="black"/>
                </a:solidFill>
                <a:effectLst/>
                <a:uLnTx/>
                <a:uFillTx/>
                <a:latin typeface="Arial" charset="0"/>
                <a:ea typeface="+mn-ea"/>
                <a:cs typeface="+mn-cs"/>
              </a:rPr>
              <a:t>Se le solicita responder lo que usted haría hoy frente a cada situación evitando responder bajo el criterio de “deseabilidad social”.</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s-MX" sz="17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10" name="Imagen 9" descr="LOGO EE 400x130">
            <a:extLst>
              <a:ext uri="{FF2B5EF4-FFF2-40B4-BE49-F238E27FC236}">
                <a16:creationId xmlns:a16="http://schemas.microsoft.com/office/drawing/2014/main" id="{18256A6B-F3B5-48BE-9F74-A40BE5BB02E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28950"/>
            <a:ext cx="1440160" cy="468052"/>
          </a:xfrm>
          <a:prstGeom prst="rect">
            <a:avLst/>
          </a:prstGeom>
          <a:noFill/>
          <a:ln>
            <a:noFill/>
          </a:ln>
        </p:spPr>
      </p:pic>
      <p:pic>
        <p:nvPicPr>
          <p:cNvPr id="11" name="Picture 6" descr="A close up of a sign&#10;&#10;Description generated with very high confidence">
            <a:extLst>
              <a:ext uri="{FF2B5EF4-FFF2-40B4-BE49-F238E27FC236}">
                <a16:creationId xmlns:a16="http://schemas.microsoft.com/office/drawing/2014/main" id="{F4D83405-BA43-4282-A0F9-1FDDA5023C7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87" t="3256" r="37769" b="5792"/>
          <a:stretch/>
        </p:blipFill>
        <p:spPr>
          <a:xfrm>
            <a:off x="8226553" y="77974"/>
            <a:ext cx="809943" cy="508643"/>
          </a:xfrm>
          <a:prstGeom prst="rect">
            <a:avLst/>
          </a:prstGeom>
          <a:solidFill>
            <a:schemeClr val="bg1"/>
          </a:solidFill>
        </p:spPr>
      </p:pic>
    </p:spTree>
    <p:extLst>
      <p:ext uri="{BB962C8B-B14F-4D97-AF65-F5344CB8AC3E}">
        <p14:creationId xmlns:p14="http://schemas.microsoft.com/office/powerpoint/2010/main" val="1310271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to 9" hidden="1">
            <a:extLst>
              <a:ext uri="{FF2B5EF4-FFF2-40B4-BE49-F238E27FC236}">
                <a16:creationId xmlns:a16="http://schemas.microsoft.com/office/drawing/2014/main" id="{363EA113-D2CE-436C-AABC-880670F8711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4" name="Diapositiva de think-cell" r:id="rId8" imgW="360" imgH="360" progId="TCLayout.ActiveDocument.1">
                  <p:embed/>
                </p:oleObj>
              </mc:Choice>
              <mc:Fallback>
                <p:oleObj name="Diapositiva de think-cell" r:id="rId8" imgW="360" imgH="360" progId="TCLayout.ActiveDocument.1">
                  <p:embed/>
                  <p:pic>
                    <p:nvPicPr>
                      <p:cNvPr id="10" name="Objeto 9" hidden="1">
                        <a:extLst>
                          <a:ext uri="{FF2B5EF4-FFF2-40B4-BE49-F238E27FC236}">
                            <a16:creationId xmlns:a16="http://schemas.microsoft.com/office/drawing/2014/main" id="{363EA113-D2CE-436C-AABC-880670F8711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ángulo 1" hidden="1">
            <a:extLst>
              <a:ext uri="{FF2B5EF4-FFF2-40B4-BE49-F238E27FC236}">
                <a16:creationId xmlns:a16="http://schemas.microsoft.com/office/drawing/2014/main" id="{0CA7C0C0-2F44-42DA-94EA-63D471BD775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s-ES" sz="3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sym typeface="Calibri" panose="020F0502020204030204" pitchFamily="34" charset="0"/>
            </a:endParaRPr>
          </a:p>
        </p:txBody>
      </p:sp>
      <p:sp>
        <p:nvSpPr>
          <p:cNvPr id="12" name="Title shape on title slide"/>
          <p:cNvSpPr>
            <a:spLocks noGrp="1" noChangeArrowheads="1"/>
          </p:cNvSpPr>
          <p:nvPr>
            <p:ph type="ctrTitle" idx="4294967295"/>
            <p:custDataLst>
              <p:tags r:id="rId4"/>
            </p:custDataLst>
          </p:nvPr>
        </p:nvSpPr>
        <p:spPr>
          <a:xfrm>
            <a:off x="552862" y="2683745"/>
            <a:ext cx="8025509" cy="930275"/>
          </a:xfrm>
          <a:prstGeom prst="rect">
            <a:avLst/>
          </a:prstGeom>
        </p:spPr>
        <p:txBody>
          <a:bodyPr>
            <a:noAutofit/>
          </a:bodyPr>
          <a:lstStyle/>
          <a:p>
            <a:pPr algn="l">
              <a:spcAft>
                <a:spcPts val="1200"/>
              </a:spcAft>
            </a:pPr>
            <a:r>
              <a:rPr lang="es-CL" sz="3600" b="1" dirty="0">
                <a:solidFill>
                  <a:schemeClr val="accent1">
                    <a:lumMod val="75000"/>
                  </a:schemeClr>
                </a:solidFill>
                <a:effectLst>
                  <a:outerShdw blurRad="38100" dist="38100" dir="2700000" algn="tl">
                    <a:srgbClr val="000000">
                      <a:alpha val="43137"/>
                    </a:srgbClr>
                  </a:outerShdw>
                </a:effectLst>
                <a:cs typeface="Arial" pitchFamily="34" charset="0"/>
              </a:rPr>
              <a:t>Habilidades Directivas </a:t>
            </a:r>
            <a:br>
              <a:rPr lang="es-CL" sz="3600" b="1" dirty="0">
                <a:solidFill>
                  <a:schemeClr val="accent1">
                    <a:lumMod val="75000"/>
                  </a:schemeClr>
                </a:solidFill>
                <a:effectLst>
                  <a:outerShdw blurRad="38100" dist="38100" dir="2700000" algn="tl">
                    <a:srgbClr val="000000">
                      <a:alpha val="43137"/>
                    </a:srgbClr>
                  </a:outerShdw>
                </a:effectLst>
                <a:cs typeface="Arial" pitchFamily="34" charset="0"/>
              </a:rPr>
            </a:br>
            <a:r>
              <a:rPr lang="es-CL" sz="2800" b="1" dirty="0">
                <a:solidFill>
                  <a:srgbClr val="C00000"/>
                </a:solidFill>
                <a:effectLst>
                  <a:outerShdw blurRad="38100" dist="38100" dir="2700000" algn="tl">
                    <a:srgbClr val="000000">
                      <a:alpha val="43137"/>
                    </a:srgbClr>
                  </a:outerShdw>
                </a:effectLst>
                <a:latin typeface="+mn-lt"/>
                <a:cs typeface="Arial" pitchFamily="34" charset="0"/>
              </a:rPr>
              <a:t>¿Qué le pediría a un líder ideal?</a:t>
            </a:r>
            <a:endParaRPr lang="es-ES_tradnl" sz="2800" b="1" dirty="0">
              <a:solidFill>
                <a:srgbClr val="C00000"/>
              </a:solidFill>
              <a:effectLst>
                <a:outerShdw blurRad="38100" dist="38100" dir="2700000" algn="tl">
                  <a:srgbClr val="000000">
                    <a:alpha val="43137"/>
                  </a:srgbClr>
                </a:outerShdw>
              </a:effectLst>
              <a:cs typeface="Arial" pitchFamily="34" charset="0"/>
            </a:endParaRPr>
          </a:p>
        </p:txBody>
      </p:sp>
      <p:sp>
        <p:nvSpPr>
          <p:cNvPr id="13" name="Title shape on title slide"/>
          <p:cNvSpPr>
            <a:spLocks noChangeArrowheads="1"/>
          </p:cNvSpPr>
          <p:nvPr>
            <p:custDataLst>
              <p:tags r:id="rId5"/>
            </p:custDataLst>
          </p:nvPr>
        </p:nvSpPr>
        <p:spPr bwMode="auto">
          <a:xfrm>
            <a:off x="5588234" y="5310555"/>
            <a:ext cx="3208814" cy="63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34922" rIns="86493" bIns="34922" anchor="ctr"/>
          <a:lstStyle/>
          <a:p>
            <a:pPr marL="0" marR="0" lvl="0" indent="0" algn="r" defTabSz="914400" rtl="0" eaLnBrk="0" fontAlgn="auto" latinLnBrk="0" hangingPunct="0">
              <a:lnSpc>
                <a:spcPct val="100000"/>
              </a:lnSpc>
              <a:spcBef>
                <a:spcPts val="0"/>
              </a:spcBef>
              <a:spcAft>
                <a:spcPts val="0"/>
              </a:spcAft>
              <a:buClrTx/>
              <a:buSzTx/>
              <a:buFontTx/>
              <a:buNone/>
              <a:tabLst/>
              <a:defRPr/>
            </a:pPr>
            <a:r>
              <a:rPr lang="es-ES" b="1" dirty="0">
                <a:solidFill>
                  <a:srgbClr val="4F81BD">
                    <a:lumMod val="75000"/>
                  </a:srgbClr>
                </a:solidFill>
                <a:latin typeface="Calibri"/>
                <a:cs typeface="Arial" pitchFamily="34" charset="0"/>
              </a:rPr>
              <a:t>Primavera </a:t>
            </a:r>
            <a:r>
              <a:rPr kumimoji="0" lang="es-ES_tradnl" sz="1800" b="1" i="0" u="none" strike="noStrike" kern="1200" cap="none" spc="0" normalizeH="0" baseline="0" noProof="0" dirty="0">
                <a:ln>
                  <a:noFill/>
                </a:ln>
                <a:solidFill>
                  <a:srgbClr val="4F81BD">
                    <a:lumMod val="75000"/>
                  </a:srgbClr>
                </a:solidFill>
                <a:effectLst/>
                <a:uLnTx/>
                <a:uFillTx/>
                <a:latin typeface="Calibri"/>
                <a:ea typeface="+mn-ea"/>
                <a:cs typeface="Arial" pitchFamily="34" charset="0"/>
              </a:rPr>
              <a:t>2021.-</a:t>
            </a:r>
          </a:p>
        </p:txBody>
      </p:sp>
      <p:cxnSp>
        <p:nvCxnSpPr>
          <p:cNvPr id="15" name="14 Conector recto"/>
          <p:cNvCxnSpPr/>
          <p:nvPr/>
        </p:nvCxnSpPr>
        <p:spPr>
          <a:xfrm>
            <a:off x="588032" y="3287556"/>
            <a:ext cx="80255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8">
            <a:extLst>
              <a:ext uri="{FF2B5EF4-FFF2-40B4-BE49-F238E27FC236}">
                <a16:creationId xmlns:a16="http://schemas.microsoft.com/office/drawing/2014/main" id="{050E3C57-AFBC-4478-A53E-1A839C8833A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10150" y="217084"/>
            <a:ext cx="1581331" cy="599963"/>
          </a:xfrm>
          <a:prstGeom prst="rect">
            <a:avLst/>
          </a:prstGeom>
        </p:spPr>
      </p:pic>
      <p:pic>
        <p:nvPicPr>
          <p:cNvPr id="17" name="Picture 6" descr="A close up of a sign&#10;&#10;Description generated with very high confidence">
            <a:extLst>
              <a:ext uri="{FF2B5EF4-FFF2-40B4-BE49-F238E27FC236}">
                <a16:creationId xmlns:a16="http://schemas.microsoft.com/office/drawing/2014/main" id="{92A2C4B0-EAD7-44DF-960F-9ED784E79FE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687" t="3256" r="37769" b="5792"/>
          <a:stretch/>
        </p:blipFill>
        <p:spPr>
          <a:xfrm>
            <a:off x="164049" y="198613"/>
            <a:ext cx="1040236" cy="653267"/>
          </a:xfrm>
          <a:prstGeom prst="rect">
            <a:avLst/>
          </a:prstGeom>
          <a:solidFill>
            <a:schemeClr val="bg1"/>
          </a:solidFill>
        </p:spPr>
      </p:pic>
      <p:pic>
        <p:nvPicPr>
          <p:cNvPr id="18" name="Imagen 17" descr="LOGO EE 400x130">
            <a:extLst>
              <a:ext uri="{FF2B5EF4-FFF2-40B4-BE49-F238E27FC236}">
                <a16:creationId xmlns:a16="http://schemas.microsoft.com/office/drawing/2014/main" id="{DEF9486E-2873-4DD2-A75C-E3173934F492}"/>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576980" y="176703"/>
            <a:ext cx="2010052" cy="653267"/>
          </a:xfrm>
          <a:prstGeom prst="rect">
            <a:avLst/>
          </a:prstGeom>
          <a:noFill/>
          <a:ln>
            <a:noFill/>
          </a:ln>
        </p:spPr>
      </p:pic>
    </p:spTree>
    <p:extLst>
      <p:ext uri="{BB962C8B-B14F-4D97-AF65-F5344CB8AC3E}">
        <p14:creationId xmlns:p14="http://schemas.microsoft.com/office/powerpoint/2010/main" val="460497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835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298" name="Diapositiva de think-cell" r:id="rId5" imgW="0" imgH="0" progId="TCLayout.ActiveDocument.1">
                  <p:embed/>
                </p:oleObj>
              </mc:Choice>
              <mc:Fallback>
                <p:oleObj name="Diapositiva de think-cell" r:id="rId5" imgW="0" imgH="0" progId="TCLayout.ActiveDocument.1">
                  <p:embed/>
                  <p:pic>
                    <p:nvPicPr>
                      <p:cNvPr id="868354"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Rectangle 11"/>
          <p:cNvSpPr>
            <a:spLocks noChangeArrowheads="1"/>
          </p:cNvSpPr>
          <p:nvPr/>
        </p:nvSpPr>
        <p:spPr bwMode="auto">
          <a:xfrm>
            <a:off x="433388" y="212725"/>
            <a:ext cx="8288337"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34922" rIns="86493" bIns="34922" anchor="b"/>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srgbClr val="1E649E"/>
                </a:solidFill>
                <a:effectLst/>
                <a:uLnTx/>
                <a:uFillTx/>
                <a:latin typeface="Arial Black" pitchFamily="34" charset="0"/>
                <a:ea typeface="+mn-ea"/>
                <a:cs typeface="+mn-cs"/>
              </a:rPr>
              <a:t>Instrucciones  </a:t>
            </a:r>
          </a:p>
        </p:txBody>
      </p:sp>
      <p:sp>
        <p:nvSpPr>
          <p:cNvPr id="7" name="Rectángulo 6">
            <a:extLst>
              <a:ext uri="{FF2B5EF4-FFF2-40B4-BE49-F238E27FC236}">
                <a16:creationId xmlns:a16="http://schemas.microsoft.com/office/drawing/2014/main" id="{7690617F-4BA9-40E8-A2BA-EE7E4F791D44}"/>
              </a:ext>
            </a:extLst>
          </p:cNvPr>
          <p:cNvSpPr/>
          <p:nvPr/>
        </p:nvSpPr>
        <p:spPr>
          <a:xfrm>
            <a:off x="395536" y="1253750"/>
            <a:ext cx="8519011" cy="4939814"/>
          </a:xfrm>
          <a:prstGeom prst="rect">
            <a:avLst/>
          </a:prstGeom>
        </p:spPr>
        <p:txBody>
          <a:bodyPr wrap="square">
            <a:spAutoFit/>
          </a:bodyPr>
          <a:lstStyle/>
          <a:p>
            <a:pPr marL="342900" indent="-342900">
              <a:buFont typeface="+mj-lt"/>
              <a:buAutoNum type="arabicPeriod"/>
              <a:defRPr/>
            </a:pPr>
            <a:r>
              <a:rPr lang="es-MX" sz="1400" dirty="0"/>
              <a:t>Cada uno de ustedes recibió un link con un cuadernillo de trabajo para los ejercicios de la clase.</a:t>
            </a:r>
          </a:p>
          <a:p>
            <a:pPr marL="342900" indent="-342900">
              <a:buFont typeface="+mj-lt"/>
              <a:buAutoNum type="arabicPeriod"/>
              <a:defRPr/>
            </a:pPr>
            <a:endParaRPr lang="es-MX" sz="1400" dirty="0"/>
          </a:p>
          <a:p>
            <a:pPr marL="342900" indent="-342900">
              <a:buFont typeface="+mj-lt"/>
              <a:buAutoNum type="arabicPeriod"/>
              <a:defRPr/>
            </a:pPr>
            <a:r>
              <a:rPr lang="es-MX" sz="1400" dirty="0"/>
              <a:t>El ejercicio </a:t>
            </a:r>
            <a:r>
              <a:rPr lang="es-MX" sz="1400" b="1" dirty="0"/>
              <a:t>¿Qué le pediría al líder ideal? </a:t>
            </a:r>
            <a:r>
              <a:rPr lang="es-MX" sz="1400" dirty="0"/>
              <a:t>consta de 3 partes, una individual, una grupal y un plenario. A continuación se explica cada una. </a:t>
            </a:r>
          </a:p>
          <a:p>
            <a:pPr marL="342900" indent="-342900">
              <a:buFont typeface="+mj-lt"/>
              <a:buAutoNum type="arabicPeriod"/>
              <a:defRPr/>
            </a:pPr>
            <a:endParaRPr lang="es-MX" sz="1400" dirty="0"/>
          </a:p>
          <a:p>
            <a:pPr marL="800100" lvl="1" indent="-342900">
              <a:buFont typeface="Arial" panose="020B0604020202020204" pitchFamily="34" charset="0"/>
              <a:buChar char="•"/>
              <a:defRPr/>
            </a:pPr>
            <a:r>
              <a:rPr lang="es-MX" sz="1400" b="1" u="sng" dirty="0"/>
              <a:t>Individual: </a:t>
            </a:r>
            <a:r>
              <a:rPr lang="es-MX" sz="1400" dirty="0"/>
              <a:t>(5 minutos) Cada participante en plenario, selecciona y escribe 5 características del líder ideal.  Una vez que todos hayan terminado se pasa a la fase grupal.</a:t>
            </a:r>
          </a:p>
          <a:p>
            <a:pPr marL="800100" lvl="1" indent="-342900">
              <a:buFont typeface="Arial" panose="020B0604020202020204" pitchFamily="34" charset="0"/>
              <a:buChar char="•"/>
              <a:defRPr/>
            </a:pPr>
            <a:endParaRPr lang="es-MX" sz="1400" dirty="0"/>
          </a:p>
          <a:p>
            <a:pPr marL="800100" lvl="1" indent="-342900">
              <a:buFont typeface="Arial" panose="020B0604020202020204" pitchFamily="34" charset="0"/>
              <a:buChar char="•"/>
              <a:defRPr/>
            </a:pPr>
            <a:r>
              <a:rPr lang="es-MX" sz="1400" b="1" u="sng" dirty="0"/>
              <a:t>Grupal:</a:t>
            </a:r>
            <a:r>
              <a:rPr lang="es-MX" sz="1400" dirty="0"/>
              <a:t> (2</a:t>
            </a:r>
            <a:r>
              <a:rPr lang="es-ES" sz="1400" dirty="0"/>
              <a:t>5</a:t>
            </a:r>
            <a:r>
              <a:rPr lang="es-MX" sz="1400" dirty="0"/>
              <a:t> minutos) </a:t>
            </a:r>
          </a:p>
          <a:p>
            <a:pPr lvl="2">
              <a:defRPr/>
            </a:pPr>
            <a:r>
              <a:rPr lang="es-MX" sz="1400" dirty="0"/>
              <a:t> </a:t>
            </a:r>
          </a:p>
          <a:p>
            <a:pPr marL="1257300" lvl="2" indent="-342900">
              <a:buFont typeface="Wingdings" panose="05000000000000000000" pitchFamily="2" charset="2"/>
              <a:buChar char="ü"/>
              <a:defRPr/>
            </a:pPr>
            <a:r>
              <a:rPr lang="es-MX" sz="1400" dirty="0"/>
              <a:t>Una vez conformados los grupos, deben elegir un moderador(a) y un secretario(a).</a:t>
            </a:r>
          </a:p>
          <a:p>
            <a:pPr marL="1257300" lvl="2" indent="-342900">
              <a:buFont typeface="Wingdings" panose="05000000000000000000" pitchFamily="2" charset="2"/>
              <a:buChar char="ü"/>
              <a:defRPr/>
            </a:pPr>
            <a:r>
              <a:rPr lang="es-MX" sz="1400" dirty="0"/>
              <a:t>El objetivo del grupo es consensuar las 5 características del líder ideal, extraídas de las respuestas individuales.</a:t>
            </a:r>
          </a:p>
          <a:p>
            <a:pPr marL="1257300" lvl="2" indent="-342900">
              <a:buFont typeface="Wingdings" panose="05000000000000000000" pitchFamily="2" charset="2"/>
              <a:buChar char="ü"/>
              <a:defRPr/>
            </a:pPr>
            <a:r>
              <a:rPr lang="es-MX" sz="1400" dirty="0"/>
              <a:t>El moderador administra la conversación y el secretario anota las discusiones centrales, y las 5 características consensuadas con las fundamentaciones respectivas.</a:t>
            </a:r>
          </a:p>
          <a:p>
            <a:pPr marL="800100" lvl="1" indent="-342900">
              <a:buFont typeface="Wingdings" panose="05000000000000000000" pitchFamily="2" charset="2"/>
              <a:buChar char="ü"/>
              <a:defRPr/>
            </a:pPr>
            <a:endParaRPr lang="es-MX" sz="1400" dirty="0"/>
          </a:p>
          <a:p>
            <a:pPr marL="800100" lvl="1" indent="-342900">
              <a:buFont typeface="Arial" panose="020B0604020202020204" pitchFamily="34" charset="0"/>
              <a:buChar char="•"/>
              <a:defRPr/>
            </a:pPr>
            <a:r>
              <a:rPr lang="es-MX" sz="1400" b="1" u="sng" dirty="0"/>
              <a:t>Plenario:</a:t>
            </a:r>
            <a:r>
              <a:rPr lang="es-MX" sz="1400" dirty="0"/>
              <a:t> (30 minutos) </a:t>
            </a:r>
          </a:p>
          <a:p>
            <a:pPr marL="1257300" lvl="2" indent="-342900">
              <a:buFont typeface="Wingdings" panose="05000000000000000000" pitchFamily="2" charset="2"/>
              <a:buChar char="ü"/>
              <a:defRPr/>
            </a:pPr>
            <a:r>
              <a:rPr lang="es-MX" sz="1400" dirty="0"/>
              <a:t>Cada secretario/a presenta en 3 minutos las conclusiones de su grupo.  </a:t>
            </a:r>
          </a:p>
          <a:p>
            <a:pPr marL="1257300" lvl="2" indent="-342900">
              <a:buFont typeface="Wingdings" panose="05000000000000000000" pitchFamily="2" charset="2"/>
              <a:buChar char="ü"/>
              <a:defRPr/>
            </a:pPr>
            <a:r>
              <a:rPr lang="es-MX" sz="1400" dirty="0"/>
              <a:t>El equipo docente integra los aprendizajes que luego se vincularán con conceptos que permiten darle sentido a las propuestas de los grupos.</a:t>
            </a:r>
          </a:p>
          <a:p>
            <a:pPr marL="342900" indent="-342900">
              <a:buFont typeface="+mj-lt"/>
              <a:buAutoNum type="arabicPeriod"/>
              <a:defRPr/>
            </a:pPr>
            <a:endParaRPr lang="es-MX" sz="1700" dirty="0"/>
          </a:p>
          <a:p>
            <a:pPr>
              <a:defRPr/>
            </a:pPr>
            <a:endParaRPr lang="es-MX" dirty="0"/>
          </a:p>
        </p:txBody>
      </p:sp>
      <p:pic>
        <p:nvPicPr>
          <p:cNvPr id="10" name="Imagen 9" descr="LOGO EE 400x130">
            <a:extLst>
              <a:ext uri="{FF2B5EF4-FFF2-40B4-BE49-F238E27FC236}">
                <a16:creationId xmlns:a16="http://schemas.microsoft.com/office/drawing/2014/main" id="{18256A6B-F3B5-48BE-9F74-A40BE5BB02E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28950"/>
            <a:ext cx="1440160" cy="468052"/>
          </a:xfrm>
          <a:prstGeom prst="rect">
            <a:avLst/>
          </a:prstGeom>
          <a:noFill/>
          <a:ln>
            <a:noFill/>
          </a:ln>
        </p:spPr>
      </p:pic>
      <p:pic>
        <p:nvPicPr>
          <p:cNvPr id="11" name="Picture 6" descr="A close up of a sign&#10;&#10;Description generated with very high confidence">
            <a:extLst>
              <a:ext uri="{FF2B5EF4-FFF2-40B4-BE49-F238E27FC236}">
                <a16:creationId xmlns:a16="http://schemas.microsoft.com/office/drawing/2014/main" id="{F4D83405-BA43-4282-A0F9-1FDDA5023C7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87" t="3256" r="37769" b="5792"/>
          <a:stretch/>
        </p:blipFill>
        <p:spPr>
          <a:xfrm>
            <a:off x="8226553" y="77974"/>
            <a:ext cx="809943" cy="508643"/>
          </a:xfrm>
          <a:prstGeom prst="rect">
            <a:avLst/>
          </a:prstGeom>
          <a:solidFill>
            <a:schemeClr val="bg1"/>
          </a:solidFill>
        </p:spPr>
      </p:pic>
    </p:spTree>
    <p:extLst>
      <p:ext uri="{BB962C8B-B14F-4D97-AF65-F5344CB8AC3E}">
        <p14:creationId xmlns:p14="http://schemas.microsoft.com/office/powerpoint/2010/main" val="4030282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835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322" name="Diapositiva de think-cell" r:id="rId5" imgW="0" imgH="0" progId="TCLayout.ActiveDocument.1">
                  <p:embed/>
                </p:oleObj>
              </mc:Choice>
              <mc:Fallback>
                <p:oleObj name="Diapositiva de think-cell" r:id="rId5" imgW="0" imgH="0" progId="TCLayout.ActiveDocument.1">
                  <p:embed/>
                  <p:pic>
                    <p:nvPicPr>
                      <p:cNvPr id="868354"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Rectangle 11"/>
          <p:cNvSpPr>
            <a:spLocks noChangeArrowheads="1"/>
          </p:cNvSpPr>
          <p:nvPr/>
        </p:nvSpPr>
        <p:spPr bwMode="auto">
          <a:xfrm>
            <a:off x="433388" y="212725"/>
            <a:ext cx="8288337"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34922" rIns="86493" bIns="34922" anchor="b"/>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srgbClr val="1E649E"/>
                </a:solidFill>
                <a:effectLst/>
                <a:uLnTx/>
                <a:uFillTx/>
                <a:latin typeface="Arial Black" pitchFamily="34" charset="0"/>
                <a:ea typeface="+mn-ea"/>
                <a:cs typeface="+mn-cs"/>
              </a:rPr>
              <a:t>Hoja de respuesta individual  </a:t>
            </a:r>
          </a:p>
        </p:txBody>
      </p:sp>
      <p:pic>
        <p:nvPicPr>
          <p:cNvPr id="10" name="Imagen 9" descr="LOGO EE 400x130">
            <a:extLst>
              <a:ext uri="{FF2B5EF4-FFF2-40B4-BE49-F238E27FC236}">
                <a16:creationId xmlns:a16="http://schemas.microsoft.com/office/drawing/2014/main" id="{18256A6B-F3B5-48BE-9F74-A40BE5BB02E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28950"/>
            <a:ext cx="1440160" cy="468052"/>
          </a:xfrm>
          <a:prstGeom prst="rect">
            <a:avLst/>
          </a:prstGeom>
          <a:noFill/>
          <a:ln>
            <a:noFill/>
          </a:ln>
        </p:spPr>
      </p:pic>
      <p:pic>
        <p:nvPicPr>
          <p:cNvPr id="11" name="Picture 6" descr="A close up of a sign&#10;&#10;Description generated with very high confidence">
            <a:extLst>
              <a:ext uri="{FF2B5EF4-FFF2-40B4-BE49-F238E27FC236}">
                <a16:creationId xmlns:a16="http://schemas.microsoft.com/office/drawing/2014/main" id="{F4D83405-BA43-4282-A0F9-1FDDA5023C7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87" t="3256" r="37769" b="5792"/>
          <a:stretch/>
        </p:blipFill>
        <p:spPr>
          <a:xfrm>
            <a:off x="8226553" y="77974"/>
            <a:ext cx="809943" cy="508643"/>
          </a:xfrm>
          <a:prstGeom prst="rect">
            <a:avLst/>
          </a:prstGeom>
          <a:solidFill>
            <a:schemeClr val="bg1"/>
          </a:solidFill>
        </p:spPr>
      </p:pic>
      <p:graphicFrame>
        <p:nvGraphicFramePr>
          <p:cNvPr id="8" name="Tabla 2">
            <a:extLst>
              <a:ext uri="{FF2B5EF4-FFF2-40B4-BE49-F238E27FC236}">
                <a16:creationId xmlns:a16="http://schemas.microsoft.com/office/drawing/2014/main" id="{933DDCE8-D1B3-4F8C-9411-ED7AE9919110}"/>
              </a:ext>
            </a:extLst>
          </p:cNvPr>
          <p:cNvGraphicFramePr>
            <a:graphicFrameLocks noGrp="1"/>
          </p:cNvGraphicFramePr>
          <p:nvPr>
            <p:extLst>
              <p:ext uri="{D42A27DB-BD31-4B8C-83A1-F6EECF244321}">
                <p14:modId xmlns:p14="http://schemas.microsoft.com/office/powerpoint/2010/main" val="4248778393"/>
              </p:ext>
            </p:extLst>
          </p:nvPr>
        </p:nvGraphicFramePr>
        <p:xfrm>
          <a:off x="448260" y="1777699"/>
          <a:ext cx="8273465" cy="3538767"/>
        </p:xfrm>
        <a:graphic>
          <a:graphicData uri="http://schemas.openxmlformats.org/drawingml/2006/table">
            <a:tbl>
              <a:tblPr firstRow="1" bandRow="1">
                <a:tableStyleId>{5C22544A-7EE6-4342-B048-85BDC9FD1C3A}</a:tableStyleId>
              </a:tblPr>
              <a:tblGrid>
                <a:gridCol w="8273465">
                  <a:extLst>
                    <a:ext uri="{9D8B030D-6E8A-4147-A177-3AD203B41FA5}">
                      <a16:colId xmlns:a16="http://schemas.microsoft.com/office/drawing/2014/main" val="3748336298"/>
                    </a:ext>
                  </a:extLst>
                </a:gridCol>
              </a:tblGrid>
              <a:tr h="415212">
                <a:tc>
                  <a:txBody>
                    <a:bodyPr/>
                    <a:lstStyle/>
                    <a:p>
                      <a:r>
                        <a:rPr lang="es-CL" dirty="0"/>
                        <a:t>Líder Ideal</a:t>
                      </a:r>
                    </a:p>
                  </a:txBody>
                  <a:tcPr/>
                </a:tc>
                <a:extLst>
                  <a:ext uri="{0D108BD9-81ED-4DB2-BD59-A6C34878D82A}">
                    <a16:rowId xmlns:a16="http://schemas.microsoft.com/office/drawing/2014/main" val="2835887149"/>
                  </a:ext>
                </a:extLst>
              </a:tr>
              <a:tr h="61878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es-CL" sz="1904" b="0" u="none" strike="noStrike" cap="none" dirty="0">
                          <a:solidFill>
                            <a:schemeClr val="dk1"/>
                          </a:solidFill>
                          <a:effectLst/>
                          <a:sym typeface="Arial"/>
                        </a:rPr>
                        <a:t>1.-</a:t>
                      </a:r>
                      <a:endParaRPr lang="es-CL" sz="1904" b="0" i="0" u="none" strike="noStrike" cap="none" dirty="0">
                        <a:solidFill>
                          <a:schemeClr val="dk1"/>
                        </a:solidFill>
                        <a:effectLst/>
                        <a:latin typeface="+mn-lt"/>
                        <a:ea typeface="+mn-ea"/>
                        <a:cs typeface="+mn-cs"/>
                        <a:sym typeface="Arial"/>
                      </a:endParaRPr>
                    </a:p>
                  </a:txBody>
                  <a:tcPr/>
                </a:tc>
                <a:extLst>
                  <a:ext uri="{0D108BD9-81ED-4DB2-BD59-A6C34878D82A}">
                    <a16:rowId xmlns:a16="http://schemas.microsoft.com/office/drawing/2014/main" val="2763604408"/>
                  </a:ext>
                </a:extLst>
              </a:tr>
              <a:tr h="637745">
                <a:tc>
                  <a:txBody>
                    <a:bodyPr/>
                    <a:lstStyle/>
                    <a:p>
                      <a:pPr marL="0" indent="0">
                        <a:buFont typeface="+mj-lt"/>
                        <a:buNone/>
                      </a:pPr>
                      <a:r>
                        <a:rPr lang="es-CL" dirty="0"/>
                        <a:t>2.-</a:t>
                      </a:r>
                    </a:p>
                  </a:txBody>
                  <a:tcPr/>
                </a:tc>
                <a:extLst>
                  <a:ext uri="{0D108BD9-81ED-4DB2-BD59-A6C34878D82A}">
                    <a16:rowId xmlns:a16="http://schemas.microsoft.com/office/drawing/2014/main" val="1842798170"/>
                  </a:ext>
                </a:extLst>
              </a:tr>
              <a:tr h="637746">
                <a:tc>
                  <a:txBody>
                    <a:bodyPr/>
                    <a:lstStyle/>
                    <a:p>
                      <a:pPr marL="0" indent="0">
                        <a:buFont typeface="+mj-lt"/>
                        <a:buNone/>
                      </a:pPr>
                      <a:r>
                        <a:rPr lang="es-CL" dirty="0"/>
                        <a:t>3.-</a:t>
                      </a:r>
                    </a:p>
                  </a:txBody>
                  <a:tcPr/>
                </a:tc>
                <a:extLst>
                  <a:ext uri="{0D108BD9-81ED-4DB2-BD59-A6C34878D82A}">
                    <a16:rowId xmlns:a16="http://schemas.microsoft.com/office/drawing/2014/main" val="1055505302"/>
                  </a:ext>
                </a:extLst>
              </a:tr>
              <a:tr h="600775">
                <a:tc>
                  <a:txBody>
                    <a:bodyPr/>
                    <a:lstStyle/>
                    <a:p>
                      <a:pPr marL="0" indent="0">
                        <a:buFont typeface="+mj-lt"/>
                        <a:buNone/>
                      </a:pPr>
                      <a:r>
                        <a:rPr lang="es-CL" dirty="0"/>
                        <a:t>4.-</a:t>
                      </a:r>
                    </a:p>
                  </a:txBody>
                  <a:tcPr/>
                </a:tc>
                <a:extLst>
                  <a:ext uri="{0D108BD9-81ED-4DB2-BD59-A6C34878D82A}">
                    <a16:rowId xmlns:a16="http://schemas.microsoft.com/office/drawing/2014/main" val="2002746242"/>
                  </a:ext>
                </a:extLst>
              </a:tr>
              <a:tr h="628503">
                <a:tc>
                  <a:txBody>
                    <a:bodyPr/>
                    <a:lstStyle/>
                    <a:p>
                      <a:pPr marL="0" indent="0">
                        <a:buFont typeface="+mj-lt"/>
                        <a:buNone/>
                      </a:pPr>
                      <a:r>
                        <a:rPr lang="es-CL" dirty="0"/>
                        <a:t>5.-</a:t>
                      </a:r>
                    </a:p>
                  </a:txBody>
                  <a:tcPr/>
                </a:tc>
                <a:extLst>
                  <a:ext uri="{0D108BD9-81ED-4DB2-BD59-A6C34878D82A}">
                    <a16:rowId xmlns:a16="http://schemas.microsoft.com/office/drawing/2014/main" val="1764594410"/>
                  </a:ext>
                </a:extLst>
              </a:tr>
            </a:tbl>
          </a:graphicData>
        </a:graphic>
      </p:graphicFrame>
      <p:sp>
        <p:nvSpPr>
          <p:cNvPr id="9" name="CuadroTexto 8">
            <a:extLst>
              <a:ext uri="{FF2B5EF4-FFF2-40B4-BE49-F238E27FC236}">
                <a16:creationId xmlns:a16="http://schemas.microsoft.com/office/drawing/2014/main" id="{9572E53D-E303-4B39-9814-3ACAD7BAA177}"/>
              </a:ext>
            </a:extLst>
          </p:cNvPr>
          <p:cNvSpPr txBox="1"/>
          <p:nvPr/>
        </p:nvSpPr>
        <p:spPr>
          <a:xfrm>
            <a:off x="323528" y="1204726"/>
            <a:ext cx="7580124" cy="461665"/>
          </a:xfrm>
          <a:prstGeom prst="rect">
            <a:avLst/>
          </a:prstGeom>
          <a:noFill/>
        </p:spPr>
        <p:txBody>
          <a:bodyPr wrap="square">
            <a:spAutoFit/>
          </a:bodyPr>
          <a:lstStyle/>
          <a:p>
            <a:r>
              <a:rPr lang="es-CL" sz="2400" b="1" dirty="0">
                <a:solidFill>
                  <a:srgbClr val="C00000"/>
                </a:solidFill>
                <a:effectLst>
                  <a:outerShdw blurRad="38100" dist="38100" dir="2700000" algn="tl">
                    <a:srgbClr val="000000">
                      <a:alpha val="43137"/>
                    </a:srgbClr>
                  </a:outerShdw>
                </a:effectLst>
                <a:latin typeface="+mn-lt"/>
                <a:cs typeface="Arial" pitchFamily="34" charset="0"/>
              </a:rPr>
              <a:t>¿Qué le pediría a un líder ideal?</a:t>
            </a:r>
            <a:endParaRPr lang="es-CL" sz="2400" dirty="0"/>
          </a:p>
        </p:txBody>
      </p:sp>
    </p:spTree>
    <p:extLst>
      <p:ext uri="{BB962C8B-B14F-4D97-AF65-F5344CB8AC3E}">
        <p14:creationId xmlns:p14="http://schemas.microsoft.com/office/powerpoint/2010/main" val="3656094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835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346" name="Diapositiva de think-cell" r:id="rId5" imgW="0" imgH="0" progId="TCLayout.ActiveDocument.1">
                  <p:embed/>
                </p:oleObj>
              </mc:Choice>
              <mc:Fallback>
                <p:oleObj name="Diapositiva de think-cell" r:id="rId5" imgW="0" imgH="0" progId="TCLayout.ActiveDocument.1">
                  <p:embed/>
                  <p:pic>
                    <p:nvPicPr>
                      <p:cNvPr id="868354"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 name="Imagen 9" descr="LOGO EE 400x130">
            <a:extLst>
              <a:ext uri="{FF2B5EF4-FFF2-40B4-BE49-F238E27FC236}">
                <a16:creationId xmlns:a16="http://schemas.microsoft.com/office/drawing/2014/main" id="{18256A6B-F3B5-48BE-9F74-A40BE5BB02E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28950"/>
            <a:ext cx="1440160" cy="468052"/>
          </a:xfrm>
          <a:prstGeom prst="rect">
            <a:avLst/>
          </a:prstGeom>
          <a:noFill/>
          <a:ln>
            <a:noFill/>
          </a:ln>
        </p:spPr>
      </p:pic>
      <p:pic>
        <p:nvPicPr>
          <p:cNvPr id="11" name="Picture 6" descr="A close up of a sign&#10;&#10;Description generated with very high confidence">
            <a:extLst>
              <a:ext uri="{FF2B5EF4-FFF2-40B4-BE49-F238E27FC236}">
                <a16:creationId xmlns:a16="http://schemas.microsoft.com/office/drawing/2014/main" id="{F4D83405-BA43-4282-A0F9-1FDDA5023C7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87" t="3256" r="37769" b="5792"/>
          <a:stretch/>
        </p:blipFill>
        <p:spPr>
          <a:xfrm>
            <a:off x="8226553" y="77974"/>
            <a:ext cx="809943" cy="508643"/>
          </a:xfrm>
          <a:prstGeom prst="rect">
            <a:avLst/>
          </a:prstGeom>
          <a:solidFill>
            <a:schemeClr val="bg1"/>
          </a:solidFill>
        </p:spPr>
      </p:pic>
      <p:graphicFrame>
        <p:nvGraphicFramePr>
          <p:cNvPr id="8" name="Tabla 2">
            <a:extLst>
              <a:ext uri="{FF2B5EF4-FFF2-40B4-BE49-F238E27FC236}">
                <a16:creationId xmlns:a16="http://schemas.microsoft.com/office/drawing/2014/main" id="{933DDCE8-D1B3-4F8C-9411-ED7AE9919110}"/>
              </a:ext>
            </a:extLst>
          </p:cNvPr>
          <p:cNvGraphicFramePr>
            <a:graphicFrameLocks noGrp="1"/>
          </p:cNvGraphicFramePr>
          <p:nvPr/>
        </p:nvGraphicFramePr>
        <p:xfrm>
          <a:off x="448260" y="1777699"/>
          <a:ext cx="8273465" cy="3538767"/>
        </p:xfrm>
        <a:graphic>
          <a:graphicData uri="http://schemas.openxmlformats.org/drawingml/2006/table">
            <a:tbl>
              <a:tblPr firstRow="1" bandRow="1">
                <a:tableStyleId>{5C22544A-7EE6-4342-B048-85BDC9FD1C3A}</a:tableStyleId>
              </a:tblPr>
              <a:tblGrid>
                <a:gridCol w="8273465">
                  <a:extLst>
                    <a:ext uri="{9D8B030D-6E8A-4147-A177-3AD203B41FA5}">
                      <a16:colId xmlns:a16="http://schemas.microsoft.com/office/drawing/2014/main" val="3748336298"/>
                    </a:ext>
                  </a:extLst>
                </a:gridCol>
              </a:tblGrid>
              <a:tr h="415212">
                <a:tc>
                  <a:txBody>
                    <a:bodyPr/>
                    <a:lstStyle/>
                    <a:p>
                      <a:r>
                        <a:rPr lang="es-CL" dirty="0"/>
                        <a:t>Líder Ideal</a:t>
                      </a:r>
                    </a:p>
                  </a:txBody>
                  <a:tcPr/>
                </a:tc>
                <a:extLst>
                  <a:ext uri="{0D108BD9-81ED-4DB2-BD59-A6C34878D82A}">
                    <a16:rowId xmlns:a16="http://schemas.microsoft.com/office/drawing/2014/main" val="2835887149"/>
                  </a:ext>
                </a:extLst>
              </a:tr>
              <a:tr h="61878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es-CL" sz="1904" b="0" u="none" strike="noStrike" cap="none" dirty="0">
                          <a:solidFill>
                            <a:schemeClr val="dk1"/>
                          </a:solidFill>
                          <a:effectLst/>
                          <a:sym typeface="Arial"/>
                        </a:rPr>
                        <a:t>1.-</a:t>
                      </a:r>
                      <a:endParaRPr lang="es-CL" sz="1904" b="0" i="0" u="none" strike="noStrike" cap="none" dirty="0">
                        <a:solidFill>
                          <a:schemeClr val="dk1"/>
                        </a:solidFill>
                        <a:effectLst/>
                        <a:latin typeface="+mn-lt"/>
                        <a:ea typeface="+mn-ea"/>
                        <a:cs typeface="+mn-cs"/>
                        <a:sym typeface="Arial"/>
                      </a:endParaRPr>
                    </a:p>
                  </a:txBody>
                  <a:tcPr/>
                </a:tc>
                <a:extLst>
                  <a:ext uri="{0D108BD9-81ED-4DB2-BD59-A6C34878D82A}">
                    <a16:rowId xmlns:a16="http://schemas.microsoft.com/office/drawing/2014/main" val="2763604408"/>
                  </a:ext>
                </a:extLst>
              </a:tr>
              <a:tr h="637745">
                <a:tc>
                  <a:txBody>
                    <a:bodyPr/>
                    <a:lstStyle/>
                    <a:p>
                      <a:pPr marL="0" indent="0">
                        <a:buFont typeface="+mj-lt"/>
                        <a:buNone/>
                      </a:pPr>
                      <a:r>
                        <a:rPr lang="es-CL" dirty="0"/>
                        <a:t>2.-</a:t>
                      </a:r>
                    </a:p>
                  </a:txBody>
                  <a:tcPr/>
                </a:tc>
                <a:extLst>
                  <a:ext uri="{0D108BD9-81ED-4DB2-BD59-A6C34878D82A}">
                    <a16:rowId xmlns:a16="http://schemas.microsoft.com/office/drawing/2014/main" val="1842798170"/>
                  </a:ext>
                </a:extLst>
              </a:tr>
              <a:tr h="637746">
                <a:tc>
                  <a:txBody>
                    <a:bodyPr/>
                    <a:lstStyle/>
                    <a:p>
                      <a:pPr marL="0" indent="0">
                        <a:buFont typeface="+mj-lt"/>
                        <a:buNone/>
                      </a:pPr>
                      <a:r>
                        <a:rPr lang="es-CL" dirty="0"/>
                        <a:t>3.-</a:t>
                      </a:r>
                    </a:p>
                  </a:txBody>
                  <a:tcPr/>
                </a:tc>
                <a:extLst>
                  <a:ext uri="{0D108BD9-81ED-4DB2-BD59-A6C34878D82A}">
                    <a16:rowId xmlns:a16="http://schemas.microsoft.com/office/drawing/2014/main" val="1055505302"/>
                  </a:ext>
                </a:extLst>
              </a:tr>
              <a:tr h="600775">
                <a:tc>
                  <a:txBody>
                    <a:bodyPr/>
                    <a:lstStyle/>
                    <a:p>
                      <a:pPr marL="0" indent="0">
                        <a:buFont typeface="+mj-lt"/>
                        <a:buNone/>
                      </a:pPr>
                      <a:r>
                        <a:rPr lang="es-CL" dirty="0"/>
                        <a:t>4.-</a:t>
                      </a:r>
                    </a:p>
                  </a:txBody>
                  <a:tcPr/>
                </a:tc>
                <a:extLst>
                  <a:ext uri="{0D108BD9-81ED-4DB2-BD59-A6C34878D82A}">
                    <a16:rowId xmlns:a16="http://schemas.microsoft.com/office/drawing/2014/main" val="2002746242"/>
                  </a:ext>
                </a:extLst>
              </a:tr>
              <a:tr h="628503">
                <a:tc>
                  <a:txBody>
                    <a:bodyPr/>
                    <a:lstStyle/>
                    <a:p>
                      <a:pPr marL="0" indent="0">
                        <a:buFont typeface="+mj-lt"/>
                        <a:buNone/>
                      </a:pPr>
                      <a:r>
                        <a:rPr lang="es-CL" dirty="0"/>
                        <a:t>5.-</a:t>
                      </a:r>
                    </a:p>
                  </a:txBody>
                  <a:tcPr/>
                </a:tc>
                <a:extLst>
                  <a:ext uri="{0D108BD9-81ED-4DB2-BD59-A6C34878D82A}">
                    <a16:rowId xmlns:a16="http://schemas.microsoft.com/office/drawing/2014/main" val="1764594410"/>
                  </a:ext>
                </a:extLst>
              </a:tr>
            </a:tbl>
          </a:graphicData>
        </a:graphic>
      </p:graphicFrame>
      <p:sp>
        <p:nvSpPr>
          <p:cNvPr id="9" name="CuadroTexto 8">
            <a:extLst>
              <a:ext uri="{FF2B5EF4-FFF2-40B4-BE49-F238E27FC236}">
                <a16:creationId xmlns:a16="http://schemas.microsoft.com/office/drawing/2014/main" id="{9572E53D-E303-4B39-9814-3ACAD7BAA177}"/>
              </a:ext>
            </a:extLst>
          </p:cNvPr>
          <p:cNvSpPr txBox="1"/>
          <p:nvPr/>
        </p:nvSpPr>
        <p:spPr>
          <a:xfrm>
            <a:off x="323528" y="1204726"/>
            <a:ext cx="7580124" cy="461665"/>
          </a:xfrm>
          <a:prstGeom prst="rect">
            <a:avLst/>
          </a:prstGeom>
          <a:noFill/>
        </p:spPr>
        <p:txBody>
          <a:bodyPr wrap="square">
            <a:spAutoFit/>
          </a:bodyPr>
          <a:lstStyle/>
          <a:p>
            <a:r>
              <a:rPr lang="es-CL" sz="2400" b="1" dirty="0">
                <a:solidFill>
                  <a:srgbClr val="C00000"/>
                </a:solidFill>
                <a:effectLst>
                  <a:outerShdw blurRad="38100" dist="38100" dir="2700000" algn="tl">
                    <a:srgbClr val="000000">
                      <a:alpha val="43137"/>
                    </a:srgbClr>
                  </a:outerShdw>
                </a:effectLst>
                <a:latin typeface="+mn-lt"/>
                <a:cs typeface="Arial" pitchFamily="34" charset="0"/>
              </a:rPr>
              <a:t>¿Qué le pediría a un líder ideal?</a:t>
            </a:r>
            <a:endParaRPr lang="es-CL" sz="2400" dirty="0"/>
          </a:p>
        </p:txBody>
      </p:sp>
      <p:sp>
        <p:nvSpPr>
          <p:cNvPr id="2" name="Rectangle 11">
            <a:extLst>
              <a:ext uri="{FF2B5EF4-FFF2-40B4-BE49-F238E27FC236}">
                <a16:creationId xmlns:a16="http://schemas.microsoft.com/office/drawing/2014/main" id="{BFD54A35-10DA-4F51-86C9-79D7F27FCDAD}"/>
              </a:ext>
            </a:extLst>
          </p:cNvPr>
          <p:cNvSpPr>
            <a:spLocks noChangeArrowheads="1"/>
          </p:cNvSpPr>
          <p:nvPr/>
        </p:nvSpPr>
        <p:spPr bwMode="auto">
          <a:xfrm>
            <a:off x="433388" y="212725"/>
            <a:ext cx="8288337"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34922" rIns="86493" bIns="34922" anchor="b"/>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srgbClr val="1E649E"/>
                </a:solidFill>
                <a:effectLst/>
                <a:uLnTx/>
                <a:uFillTx/>
                <a:latin typeface="Arial Black" pitchFamily="34" charset="0"/>
                <a:ea typeface="+mn-ea"/>
                <a:cs typeface="+mn-cs"/>
              </a:rPr>
              <a:t>Hoja de consenso grupal (grupo n°</a:t>
            </a:r>
            <a:r>
              <a:rPr kumimoji="0" lang="es-ES" sz="2400" b="0" i="0" u="none" strike="noStrike" kern="1200" cap="none" spc="0" normalizeH="0" baseline="0" noProof="0" dirty="0">
                <a:ln>
                  <a:noFill/>
                </a:ln>
                <a:solidFill>
                  <a:srgbClr val="1E649E"/>
                </a:solidFill>
                <a:effectLst/>
                <a:uLnTx/>
                <a:uFillTx/>
                <a:latin typeface="Arial Black" pitchFamily="34" charset="0"/>
                <a:ea typeface="+mn-ea"/>
                <a:cs typeface="+mn-cs"/>
              </a:rPr>
              <a:t>…)</a:t>
            </a:r>
            <a:endParaRPr kumimoji="0" lang="es-ES_tradnl" sz="2400" b="0" i="0" u="none" strike="noStrike" kern="1200" cap="none" spc="0" normalizeH="0" baseline="0" noProof="0" dirty="0">
              <a:ln>
                <a:noFill/>
              </a:ln>
              <a:solidFill>
                <a:srgbClr val="1E649E"/>
              </a:solidFill>
              <a:effectLst/>
              <a:uLnTx/>
              <a:uFillTx/>
              <a:latin typeface="Arial Black" pitchFamily="34" charset="0"/>
              <a:ea typeface="+mn-ea"/>
              <a:cs typeface="+mn-cs"/>
            </a:endParaRPr>
          </a:p>
        </p:txBody>
      </p:sp>
    </p:spTree>
    <p:extLst>
      <p:ext uri="{BB962C8B-B14F-4D97-AF65-F5344CB8AC3E}">
        <p14:creationId xmlns:p14="http://schemas.microsoft.com/office/powerpoint/2010/main" val="2331899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835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6635" name="Diapositiva de think-cell" r:id="rId5" imgW="0" imgH="0" progId="TCLayout.ActiveDocument.1">
                  <p:embed/>
                </p:oleObj>
              </mc:Choice>
              <mc:Fallback>
                <p:oleObj name="Diapositiva de think-cell" r:id="rId5" imgW="0" imgH="0" progId="TCLayout.ActiveDocument.1">
                  <p:embed/>
                  <p:pic>
                    <p:nvPicPr>
                      <p:cNvPr id="868354"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Rectangle 11"/>
          <p:cNvSpPr>
            <a:spLocks noChangeArrowheads="1"/>
          </p:cNvSpPr>
          <p:nvPr/>
        </p:nvSpPr>
        <p:spPr bwMode="auto">
          <a:xfrm>
            <a:off x="343187" y="223528"/>
            <a:ext cx="8288337"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34922" rIns="86493" bIns="34922" anchor="b"/>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srgbClr val="1E649E"/>
                </a:solidFill>
                <a:effectLst/>
                <a:uLnTx/>
                <a:uFillTx/>
                <a:latin typeface="Arial Black" pitchFamily="34" charset="0"/>
                <a:ea typeface="+mn-ea"/>
                <a:cs typeface="+mn-cs"/>
              </a:rPr>
              <a:t>Nivel de Madurez Colaboradores y Tareas/Metas </a:t>
            </a:r>
          </a:p>
        </p:txBody>
      </p:sp>
      <p:pic>
        <p:nvPicPr>
          <p:cNvPr id="10" name="Imagen 9" descr="LOGO EE 400x130">
            <a:extLst>
              <a:ext uri="{FF2B5EF4-FFF2-40B4-BE49-F238E27FC236}">
                <a16:creationId xmlns:a16="http://schemas.microsoft.com/office/drawing/2014/main" id="{18256A6B-F3B5-48BE-9F74-A40BE5BB02E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28950"/>
            <a:ext cx="1440160" cy="468052"/>
          </a:xfrm>
          <a:prstGeom prst="rect">
            <a:avLst/>
          </a:prstGeom>
          <a:noFill/>
          <a:ln>
            <a:noFill/>
          </a:ln>
        </p:spPr>
      </p:pic>
      <p:pic>
        <p:nvPicPr>
          <p:cNvPr id="11" name="Picture 6" descr="A close up of a sign&#10;&#10;Description generated with very high confidence">
            <a:extLst>
              <a:ext uri="{FF2B5EF4-FFF2-40B4-BE49-F238E27FC236}">
                <a16:creationId xmlns:a16="http://schemas.microsoft.com/office/drawing/2014/main" id="{F4D83405-BA43-4282-A0F9-1FDDA5023C7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87" t="3256" r="37769" b="5792"/>
          <a:stretch/>
        </p:blipFill>
        <p:spPr>
          <a:xfrm>
            <a:off x="8226553" y="77974"/>
            <a:ext cx="809943" cy="508643"/>
          </a:xfrm>
          <a:prstGeom prst="rect">
            <a:avLst/>
          </a:prstGeom>
          <a:solidFill>
            <a:schemeClr val="bg1"/>
          </a:solidFill>
        </p:spPr>
      </p:pic>
      <p:graphicFrame>
        <p:nvGraphicFramePr>
          <p:cNvPr id="7" name="Group 2">
            <a:extLst>
              <a:ext uri="{FF2B5EF4-FFF2-40B4-BE49-F238E27FC236}">
                <a16:creationId xmlns:a16="http://schemas.microsoft.com/office/drawing/2014/main" id="{7C5F5D06-772C-4634-8A97-3AF4885D7B8E}"/>
              </a:ext>
            </a:extLst>
          </p:cNvPr>
          <p:cNvGraphicFramePr>
            <a:graphicFrameLocks noGrp="1"/>
          </p:cNvGraphicFramePr>
          <p:nvPr/>
        </p:nvGraphicFramePr>
        <p:xfrm>
          <a:off x="773113" y="1628775"/>
          <a:ext cx="7543800" cy="4611689"/>
        </p:xfrm>
        <a:graphic>
          <a:graphicData uri="http://schemas.openxmlformats.org/drawingml/2006/table">
            <a:tbl>
              <a:tblPr/>
              <a:tblGrid>
                <a:gridCol w="1885950">
                  <a:extLst>
                    <a:ext uri="{9D8B030D-6E8A-4147-A177-3AD203B41FA5}">
                      <a16:colId xmlns:a16="http://schemas.microsoft.com/office/drawing/2014/main" val="20000"/>
                    </a:ext>
                  </a:extLst>
                </a:gridCol>
                <a:gridCol w="1885950">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1885950">
                  <a:extLst>
                    <a:ext uri="{9D8B030D-6E8A-4147-A177-3AD203B41FA5}">
                      <a16:colId xmlns:a16="http://schemas.microsoft.com/office/drawing/2014/main" val="20003"/>
                    </a:ext>
                  </a:extLst>
                </a:gridCol>
              </a:tblGrid>
              <a:tr h="884238">
                <a:tc>
                  <a:txBody>
                    <a:bodyPr/>
                    <a:lstStyle/>
                    <a:p>
                      <a:pPr marL="0" marR="0" lvl="0" indent="0" algn="ctr" defTabSz="449263" rtl="0" eaLnBrk="0" fontAlgn="base" latinLnBrk="0" hangingPunct="0">
                        <a:lnSpc>
                          <a:spcPct val="100000"/>
                        </a:lnSpc>
                        <a:spcBef>
                          <a:spcPts val="100"/>
                        </a:spcBef>
                        <a:spcAft>
                          <a:spcPct val="0"/>
                        </a:spcAft>
                        <a:buClrTx/>
                        <a:buSzTx/>
                        <a:buFontTx/>
                        <a:buNone/>
                        <a:tabLst/>
                      </a:pPr>
                      <a:r>
                        <a:rPr kumimoji="0" lang="es-ES" sz="1600" b="1" i="0" u="none" strike="noStrike" cap="none" normalizeH="0" baseline="0" dirty="0">
                          <a:ln>
                            <a:noFill/>
                          </a:ln>
                          <a:solidFill>
                            <a:schemeClr val="bg1"/>
                          </a:solidFill>
                          <a:effectLst/>
                          <a:latin typeface="Arial" charset="0"/>
                        </a:rPr>
                        <a:t>APRENDIZ</a:t>
                      </a:r>
                    </a:p>
                    <a:p>
                      <a:pPr marL="0" marR="0" lvl="0" indent="0" algn="ctr" defTabSz="449263" rtl="0" eaLnBrk="0" fontAlgn="base" latinLnBrk="0" hangingPunct="0">
                        <a:lnSpc>
                          <a:spcPct val="100000"/>
                        </a:lnSpc>
                        <a:spcBef>
                          <a:spcPts val="100"/>
                        </a:spcBef>
                        <a:spcAft>
                          <a:spcPct val="0"/>
                        </a:spcAft>
                        <a:buClrTx/>
                        <a:buSzTx/>
                        <a:buFontTx/>
                        <a:buNone/>
                        <a:tabLst/>
                      </a:pPr>
                      <a:r>
                        <a:rPr kumimoji="0" lang="es-ES" sz="1600" b="1" i="0" u="none" strike="noStrike" cap="none" normalizeH="0" baseline="0" dirty="0">
                          <a:ln>
                            <a:noFill/>
                          </a:ln>
                          <a:solidFill>
                            <a:schemeClr val="bg1"/>
                          </a:solidFill>
                          <a:effectLst/>
                          <a:latin typeface="Arial" charset="0"/>
                        </a:rPr>
                        <a:t>ENTUSIASTA </a:t>
                      </a:r>
                    </a:p>
                    <a:p>
                      <a:pPr marL="0" marR="0" lvl="0" indent="0" algn="ctr" defTabSz="449263" rtl="0" eaLnBrk="0" fontAlgn="base" latinLnBrk="0" hangingPunct="0">
                        <a:lnSpc>
                          <a:spcPct val="100000"/>
                        </a:lnSpc>
                        <a:spcBef>
                          <a:spcPts val="100"/>
                        </a:spcBef>
                        <a:spcAft>
                          <a:spcPct val="0"/>
                        </a:spcAft>
                        <a:buClrTx/>
                        <a:buSzTx/>
                        <a:buFontTx/>
                        <a:buNone/>
                        <a:tabLst/>
                      </a:pPr>
                      <a:r>
                        <a:rPr kumimoji="0" lang="es-ES" sz="1600" b="1" i="0" u="none" strike="noStrike" cap="none" normalizeH="0" baseline="0" dirty="0">
                          <a:ln>
                            <a:noFill/>
                          </a:ln>
                          <a:solidFill>
                            <a:schemeClr val="bg1"/>
                          </a:solidFill>
                          <a:effectLst/>
                          <a:latin typeface="Arial" charset="0"/>
                        </a:rPr>
                        <a:t>D1</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49263" rtl="0" eaLnBrk="0" fontAlgn="base" latinLnBrk="0" hangingPunct="0">
                        <a:lnSpc>
                          <a:spcPct val="100000"/>
                        </a:lnSpc>
                        <a:spcBef>
                          <a:spcPts val="100"/>
                        </a:spcBef>
                        <a:spcAft>
                          <a:spcPct val="0"/>
                        </a:spcAft>
                        <a:buClrTx/>
                        <a:buSzTx/>
                        <a:buFontTx/>
                        <a:buNone/>
                        <a:tabLst/>
                      </a:pPr>
                      <a:r>
                        <a:rPr kumimoji="0" lang="es-ES" sz="1600" b="1" i="0" u="none" strike="noStrike" cap="none" normalizeH="0" baseline="0" dirty="0">
                          <a:ln>
                            <a:noFill/>
                          </a:ln>
                          <a:solidFill>
                            <a:schemeClr val="bg1"/>
                          </a:solidFill>
                          <a:effectLst/>
                          <a:latin typeface="Arial" charset="0"/>
                        </a:rPr>
                        <a:t>APRENDIZ</a:t>
                      </a:r>
                    </a:p>
                    <a:p>
                      <a:pPr marL="0" marR="0" lvl="0" indent="0" algn="ctr" defTabSz="449263" rtl="0" eaLnBrk="0" fontAlgn="base" latinLnBrk="0" hangingPunct="0">
                        <a:lnSpc>
                          <a:spcPct val="100000"/>
                        </a:lnSpc>
                        <a:spcBef>
                          <a:spcPts val="100"/>
                        </a:spcBef>
                        <a:spcAft>
                          <a:spcPct val="0"/>
                        </a:spcAft>
                        <a:buClrTx/>
                        <a:buSzTx/>
                        <a:buFontTx/>
                        <a:buNone/>
                        <a:tabLst/>
                      </a:pPr>
                      <a:r>
                        <a:rPr kumimoji="0" lang="es-ES" sz="1600" b="1" i="0" u="none" strike="noStrike" cap="none" normalizeH="0" baseline="0" dirty="0">
                          <a:ln>
                            <a:noFill/>
                          </a:ln>
                          <a:solidFill>
                            <a:schemeClr val="bg1"/>
                          </a:solidFill>
                          <a:effectLst/>
                          <a:latin typeface="Arial" charset="0"/>
                        </a:rPr>
                        <a:t>DESILUSIONADO</a:t>
                      </a:r>
                    </a:p>
                    <a:p>
                      <a:pPr marL="0" marR="0" lvl="0" indent="0" algn="ctr" defTabSz="449263" rtl="0" eaLnBrk="0" fontAlgn="base" latinLnBrk="0" hangingPunct="0">
                        <a:lnSpc>
                          <a:spcPct val="100000"/>
                        </a:lnSpc>
                        <a:spcBef>
                          <a:spcPts val="100"/>
                        </a:spcBef>
                        <a:spcAft>
                          <a:spcPct val="0"/>
                        </a:spcAft>
                        <a:buClrTx/>
                        <a:buSzTx/>
                        <a:buFontTx/>
                        <a:buNone/>
                        <a:tabLst/>
                      </a:pPr>
                      <a:r>
                        <a:rPr kumimoji="0" lang="es-ES" sz="1600" b="1" i="0" u="none" strike="noStrike" cap="none" normalizeH="0" baseline="0" dirty="0">
                          <a:ln>
                            <a:noFill/>
                          </a:ln>
                          <a:solidFill>
                            <a:schemeClr val="bg1"/>
                          </a:solidFill>
                          <a:effectLst/>
                          <a:latin typeface="Arial" charset="0"/>
                        </a:rPr>
                        <a:t>D2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449263" rtl="0" eaLnBrk="0" fontAlgn="base" latinLnBrk="0" hangingPunct="0">
                        <a:lnSpc>
                          <a:spcPct val="100000"/>
                        </a:lnSpc>
                        <a:spcBef>
                          <a:spcPts val="100"/>
                        </a:spcBef>
                        <a:spcAft>
                          <a:spcPct val="0"/>
                        </a:spcAft>
                        <a:buClrTx/>
                        <a:buSzTx/>
                        <a:buFontTx/>
                        <a:buNone/>
                        <a:tabLst/>
                      </a:pPr>
                      <a:r>
                        <a:rPr kumimoji="0" lang="es-ES" sz="1600" b="1" i="0" u="none" strike="noStrike" cap="none" normalizeH="0" baseline="0" dirty="0">
                          <a:ln>
                            <a:noFill/>
                          </a:ln>
                          <a:solidFill>
                            <a:schemeClr val="tx1"/>
                          </a:solidFill>
                          <a:effectLst/>
                          <a:latin typeface="Arial" charset="0"/>
                        </a:rPr>
                        <a:t>COMPETENTE</a:t>
                      </a:r>
                    </a:p>
                    <a:p>
                      <a:pPr marL="0" marR="0" lvl="0" indent="0" algn="ctr" defTabSz="449263" rtl="0" eaLnBrk="0" fontAlgn="base" latinLnBrk="0" hangingPunct="0">
                        <a:lnSpc>
                          <a:spcPct val="100000"/>
                        </a:lnSpc>
                        <a:spcBef>
                          <a:spcPts val="100"/>
                        </a:spcBef>
                        <a:spcAft>
                          <a:spcPct val="0"/>
                        </a:spcAft>
                        <a:buClrTx/>
                        <a:buSzTx/>
                        <a:buFontTx/>
                        <a:buNone/>
                        <a:tabLst/>
                      </a:pPr>
                      <a:r>
                        <a:rPr kumimoji="0" lang="es-ES" sz="1600" b="1" i="0" u="none" strike="noStrike" cap="none" normalizeH="0" baseline="0" dirty="0">
                          <a:ln>
                            <a:noFill/>
                          </a:ln>
                          <a:solidFill>
                            <a:schemeClr val="tx1"/>
                          </a:solidFill>
                          <a:effectLst/>
                          <a:latin typeface="Arial" charset="0"/>
                        </a:rPr>
                        <a:t>INSEGURO</a:t>
                      </a:r>
                    </a:p>
                    <a:p>
                      <a:pPr marL="0" marR="0" lvl="0" indent="0" algn="ctr" defTabSz="449263" rtl="0" eaLnBrk="0" fontAlgn="base" latinLnBrk="0" hangingPunct="0">
                        <a:lnSpc>
                          <a:spcPct val="100000"/>
                        </a:lnSpc>
                        <a:spcBef>
                          <a:spcPts val="100"/>
                        </a:spcBef>
                        <a:spcAft>
                          <a:spcPct val="0"/>
                        </a:spcAft>
                        <a:buClrTx/>
                        <a:buSzTx/>
                        <a:buFontTx/>
                        <a:buNone/>
                        <a:tabLst/>
                      </a:pPr>
                      <a:r>
                        <a:rPr kumimoji="0" lang="es-ES" sz="1600" b="1" i="0" u="none" strike="noStrike" cap="none" normalizeH="0" baseline="0" dirty="0">
                          <a:ln>
                            <a:noFill/>
                          </a:ln>
                          <a:solidFill>
                            <a:schemeClr val="tx1"/>
                          </a:solidFill>
                          <a:effectLst/>
                          <a:latin typeface="Arial" charset="0"/>
                        </a:rPr>
                        <a:t>D3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449263" rtl="0" eaLnBrk="0" fontAlgn="base" latinLnBrk="0" hangingPunct="0">
                        <a:lnSpc>
                          <a:spcPct val="100000"/>
                        </a:lnSpc>
                        <a:spcBef>
                          <a:spcPts val="100"/>
                        </a:spcBef>
                        <a:spcAft>
                          <a:spcPct val="0"/>
                        </a:spcAft>
                        <a:buClrTx/>
                        <a:buSzTx/>
                        <a:buFontTx/>
                        <a:buNone/>
                        <a:tabLst/>
                      </a:pPr>
                      <a:r>
                        <a:rPr kumimoji="0" lang="es-ES" sz="1600" b="1" i="0" u="none" strike="noStrike" cap="none" normalizeH="0" baseline="0" dirty="0">
                          <a:ln>
                            <a:noFill/>
                          </a:ln>
                          <a:solidFill>
                            <a:schemeClr val="bg1"/>
                          </a:solidFill>
                          <a:effectLst/>
                          <a:latin typeface="Arial" charset="0"/>
                        </a:rPr>
                        <a:t>COMPETENTE</a:t>
                      </a:r>
                    </a:p>
                    <a:p>
                      <a:pPr marL="0" marR="0" lvl="0" indent="0" algn="ctr" defTabSz="449263" rtl="0" eaLnBrk="0" fontAlgn="base" latinLnBrk="0" hangingPunct="0">
                        <a:lnSpc>
                          <a:spcPct val="100000"/>
                        </a:lnSpc>
                        <a:spcBef>
                          <a:spcPts val="100"/>
                        </a:spcBef>
                        <a:spcAft>
                          <a:spcPct val="0"/>
                        </a:spcAft>
                        <a:buClrTx/>
                        <a:buSzTx/>
                        <a:buFontTx/>
                        <a:buNone/>
                        <a:tabLst/>
                      </a:pPr>
                      <a:r>
                        <a:rPr kumimoji="0" lang="es-ES" sz="1600" b="1" i="0" u="none" strike="noStrike" cap="none" normalizeH="0" baseline="0" dirty="0">
                          <a:ln>
                            <a:noFill/>
                          </a:ln>
                          <a:solidFill>
                            <a:schemeClr val="bg1"/>
                          </a:solidFill>
                          <a:effectLst/>
                          <a:latin typeface="Arial" charset="0"/>
                        </a:rPr>
                        <a:t>AUTÓNOMO</a:t>
                      </a:r>
                    </a:p>
                    <a:p>
                      <a:pPr marL="0" marR="0" lvl="0" indent="0" algn="ctr" defTabSz="449263" rtl="0" eaLnBrk="0" fontAlgn="base" latinLnBrk="0" hangingPunct="0">
                        <a:lnSpc>
                          <a:spcPct val="100000"/>
                        </a:lnSpc>
                        <a:spcBef>
                          <a:spcPts val="100"/>
                        </a:spcBef>
                        <a:spcAft>
                          <a:spcPct val="0"/>
                        </a:spcAft>
                        <a:buClrTx/>
                        <a:buSzTx/>
                        <a:buFontTx/>
                        <a:buNone/>
                        <a:tabLst/>
                      </a:pPr>
                      <a:r>
                        <a:rPr kumimoji="0" lang="es-ES" sz="1600" b="1" i="0" u="none" strike="noStrike" cap="none" normalizeH="0" baseline="0" dirty="0">
                          <a:ln>
                            <a:noFill/>
                          </a:ln>
                          <a:solidFill>
                            <a:schemeClr val="bg1"/>
                          </a:solidFill>
                          <a:effectLst/>
                          <a:latin typeface="Arial" charset="0"/>
                        </a:rPr>
                        <a:t>D4</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0"/>
                  </a:ext>
                </a:extLst>
              </a:tr>
              <a:tr h="1725613">
                <a:tc>
                  <a:txBody>
                    <a:bodyPr/>
                    <a:lstStyle/>
                    <a:p>
                      <a:pPr marL="0" marR="0" lvl="0" indent="0" algn="l" defTabSz="449263" rtl="0" eaLnBrk="0" fontAlgn="base" latinLnBrk="0" hangingPunct="0">
                        <a:lnSpc>
                          <a:spcPct val="100000"/>
                        </a:lnSpc>
                        <a:spcBef>
                          <a:spcPct val="20000"/>
                        </a:spcBef>
                        <a:spcAft>
                          <a:spcPct val="0"/>
                        </a:spcAft>
                        <a:buClrTx/>
                        <a:buSzTx/>
                        <a:buFontTx/>
                        <a:buNone/>
                        <a:tabLst/>
                      </a:pPr>
                      <a:endParaRPr kumimoji="0" lang="es-CL" sz="2800" b="1" i="0" u="none" strike="noStrike" cap="none" normalizeH="0" baseline="0" dirty="0">
                        <a:ln>
                          <a:noFill/>
                        </a:ln>
                        <a:solidFill>
                          <a:schemeClr val="bg1"/>
                        </a:solidFill>
                        <a:effectLst/>
                        <a:latin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100000"/>
                        </a:lnSpc>
                        <a:spcBef>
                          <a:spcPct val="20000"/>
                        </a:spcBef>
                        <a:spcAft>
                          <a:spcPct val="0"/>
                        </a:spcAft>
                        <a:buClrTx/>
                        <a:buSzTx/>
                        <a:buFontTx/>
                        <a:buNone/>
                        <a:tabLst/>
                      </a:pPr>
                      <a:endParaRPr kumimoji="0" lang="es-CL" sz="2800" b="1" i="0" u="none" strike="noStrike" cap="none" normalizeH="0" baseline="0" dirty="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100000"/>
                        </a:lnSpc>
                        <a:spcBef>
                          <a:spcPct val="20000"/>
                        </a:spcBef>
                        <a:spcAft>
                          <a:spcPct val="0"/>
                        </a:spcAft>
                        <a:buClrTx/>
                        <a:buSzTx/>
                        <a:buFontTx/>
                        <a:buNone/>
                        <a:tabLst/>
                      </a:pPr>
                      <a:endParaRPr kumimoji="0" lang="es-CL" sz="2800" b="1" i="0" u="none" strike="noStrike" cap="none" normalizeH="0" baseline="0" dirty="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100000"/>
                        </a:lnSpc>
                        <a:spcBef>
                          <a:spcPct val="20000"/>
                        </a:spcBef>
                        <a:spcAft>
                          <a:spcPct val="0"/>
                        </a:spcAft>
                        <a:buClrTx/>
                        <a:buSzTx/>
                        <a:buFontTx/>
                        <a:buNone/>
                        <a:tabLst/>
                      </a:pPr>
                      <a:endParaRPr kumimoji="0" lang="es-CL" sz="2800" b="1" i="0" u="none" strike="noStrike" cap="none" normalizeH="0" baseline="0" dirty="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001838">
                <a:tc>
                  <a:txBody>
                    <a:bodyPr/>
                    <a:lstStyle/>
                    <a:p>
                      <a:pPr marL="0" marR="0" lvl="0" indent="0" algn="l" defTabSz="449263" rtl="0" eaLnBrk="0" fontAlgn="base" latinLnBrk="0" hangingPunct="0">
                        <a:lnSpc>
                          <a:spcPct val="100000"/>
                        </a:lnSpc>
                        <a:spcBef>
                          <a:spcPct val="20000"/>
                        </a:spcBef>
                        <a:spcAft>
                          <a:spcPct val="0"/>
                        </a:spcAft>
                        <a:buClrTx/>
                        <a:buSzTx/>
                        <a:buFontTx/>
                        <a:buNone/>
                        <a:tabLst/>
                      </a:pPr>
                      <a:endParaRPr kumimoji="0" lang="es-CL" sz="2800" b="1" i="0" u="none" strike="noStrike" cap="none" normalizeH="0" baseline="0" dirty="0">
                        <a:ln>
                          <a:noFill/>
                        </a:ln>
                        <a:solidFill>
                          <a:schemeClr val="bg1"/>
                        </a:solidFill>
                        <a:effectLst/>
                        <a:latin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100000"/>
                        </a:lnSpc>
                        <a:spcBef>
                          <a:spcPct val="20000"/>
                        </a:spcBef>
                        <a:spcAft>
                          <a:spcPct val="0"/>
                        </a:spcAft>
                        <a:buClrTx/>
                        <a:buSzTx/>
                        <a:buFontTx/>
                        <a:buNone/>
                        <a:tabLst/>
                      </a:pPr>
                      <a:endParaRPr kumimoji="0" lang="es-CL" sz="2800" b="1" i="0" u="none" strike="noStrike" cap="none" normalizeH="0" baseline="0" dirty="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100000"/>
                        </a:lnSpc>
                        <a:spcBef>
                          <a:spcPct val="20000"/>
                        </a:spcBef>
                        <a:spcAft>
                          <a:spcPct val="0"/>
                        </a:spcAft>
                        <a:buClrTx/>
                        <a:buSzTx/>
                        <a:buFontTx/>
                        <a:buNone/>
                        <a:tabLst/>
                      </a:pPr>
                      <a:endParaRPr kumimoji="0" lang="es-CL" sz="2800" b="1" i="0" u="none" strike="noStrike" cap="none" normalizeH="0" baseline="0" dirty="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100000"/>
                        </a:lnSpc>
                        <a:spcBef>
                          <a:spcPct val="20000"/>
                        </a:spcBef>
                        <a:spcAft>
                          <a:spcPct val="0"/>
                        </a:spcAft>
                        <a:buClrTx/>
                        <a:buSzTx/>
                        <a:buFontTx/>
                        <a:buNone/>
                        <a:tabLst/>
                      </a:pPr>
                      <a:endParaRPr kumimoji="0" lang="es-CL" sz="2800" b="1" i="0" u="none" strike="noStrike" cap="none" normalizeH="0" baseline="0" dirty="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8" name="Text Box 24">
            <a:extLst>
              <a:ext uri="{FF2B5EF4-FFF2-40B4-BE49-F238E27FC236}">
                <a16:creationId xmlns:a16="http://schemas.microsoft.com/office/drawing/2014/main" id="{032304FD-4129-4AEF-9D97-0498EC8DDD23}"/>
              </a:ext>
            </a:extLst>
          </p:cNvPr>
          <p:cNvSpPr txBox="1">
            <a:spLocks noChangeArrowheads="1"/>
          </p:cNvSpPr>
          <p:nvPr/>
        </p:nvSpPr>
        <p:spPr bwMode="auto">
          <a:xfrm rot="19528414">
            <a:off x="3649663" y="4937125"/>
            <a:ext cx="26146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 altLang="es-CL" sz="2000" b="1" i="1" dirty="0">
                <a:solidFill>
                  <a:srgbClr val="003399"/>
                </a:solidFill>
              </a:rPr>
              <a:t>COMPROMISO</a:t>
            </a:r>
          </a:p>
        </p:txBody>
      </p:sp>
      <p:sp>
        <p:nvSpPr>
          <p:cNvPr id="9" name="Text Box 25">
            <a:extLst>
              <a:ext uri="{FF2B5EF4-FFF2-40B4-BE49-F238E27FC236}">
                <a16:creationId xmlns:a16="http://schemas.microsoft.com/office/drawing/2014/main" id="{8AE3490C-6619-4556-B613-BCF07BEA9748}"/>
              </a:ext>
            </a:extLst>
          </p:cNvPr>
          <p:cNvSpPr txBox="1">
            <a:spLocks noChangeArrowheads="1"/>
          </p:cNvSpPr>
          <p:nvPr/>
        </p:nvSpPr>
        <p:spPr bwMode="auto">
          <a:xfrm rot="19643166">
            <a:off x="2811463" y="3579813"/>
            <a:ext cx="2357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 altLang="es-CL" sz="2000" b="1" i="1" dirty="0">
                <a:solidFill>
                  <a:srgbClr val="FF0000"/>
                </a:solidFill>
              </a:rPr>
              <a:t>COMPETENCIAS</a:t>
            </a:r>
            <a:r>
              <a:rPr lang="es-ES" altLang="es-CL" sz="2000" b="1" i="1" dirty="0">
                <a:solidFill>
                  <a:srgbClr val="003399"/>
                </a:solidFill>
              </a:rPr>
              <a:t> </a:t>
            </a:r>
          </a:p>
        </p:txBody>
      </p:sp>
      <p:sp>
        <p:nvSpPr>
          <p:cNvPr id="12" name="Freeform 26">
            <a:extLst>
              <a:ext uri="{FF2B5EF4-FFF2-40B4-BE49-F238E27FC236}">
                <a16:creationId xmlns:a16="http://schemas.microsoft.com/office/drawing/2014/main" id="{8A9A769D-07C2-4F4C-84C5-B4998F4D4F6C}"/>
              </a:ext>
            </a:extLst>
          </p:cNvPr>
          <p:cNvSpPr>
            <a:spLocks/>
          </p:cNvSpPr>
          <p:nvPr/>
        </p:nvSpPr>
        <p:spPr bwMode="auto">
          <a:xfrm>
            <a:off x="842963" y="2922588"/>
            <a:ext cx="7458075" cy="2597150"/>
          </a:xfrm>
          <a:custGeom>
            <a:avLst/>
            <a:gdLst>
              <a:gd name="T0" fmla="*/ 0 w 4698"/>
              <a:gd name="T1" fmla="*/ 2147483646 h 1636"/>
              <a:gd name="T2" fmla="*/ 2147483646 w 4698"/>
              <a:gd name="T3" fmla="*/ 2147483646 h 1636"/>
              <a:gd name="T4" fmla="*/ 2147483646 w 4698"/>
              <a:gd name="T5" fmla="*/ 2147483646 h 1636"/>
              <a:gd name="T6" fmla="*/ 2147483646 w 4698"/>
              <a:gd name="T7" fmla="*/ 2147483646 h 1636"/>
              <a:gd name="T8" fmla="*/ 2147483646 w 4698"/>
              <a:gd name="T9" fmla="*/ 2147483646 h 1636"/>
              <a:gd name="T10" fmla="*/ 2147483646 w 4698"/>
              <a:gd name="T11" fmla="*/ 2147483646 h 1636"/>
              <a:gd name="T12" fmla="*/ 2147483646 w 4698"/>
              <a:gd name="T13" fmla="*/ 2147483646 h 1636"/>
              <a:gd name="T14" fmla="*/ 2147483646 w 4698"/>
              <a:gd name="T15" fmla="*/ 2147483646 h 1636"/>
              <a:gd name="T16" fmla="*/ 2147483646 w 4698"/>
              <a:gd name="T17" fmla="*/ 2147483646 h 1636"/>
              <a:gd name="T18" fmla="*/ 2147483646 w 4698"/>
              <a:gd name="T19" fmla="*/ 2147483646 h 1636"/>
              <a:gd name="T20" fmla="*/ 2147483646 w 4698"/>
              <a:gd name="T21" fmla="*/ 2147483646 h 1636"/>
              <a:gd name="T22" fmla="*/ 2147483646 w 4698"/>
              <a:gd name="T23" fmla="*/ 2147483646 h 1636"/>
              <a:gd name="T24" fmla="*/ 2147483646 w 4698"/>
              <a:gd name="T25" fmla="*/ 2147483646 h 1636"/>
              <a:gd name="T26" fmla="*/ 2147483646 w 4698"/>
              <a:gd name="T27" fmla="*/ 2147483646 h 1636"/>
              <a:gd name="T28" fmla="*/ 2147483646 w 4698"/>
              <a:gd name="T29" fmla="*/ 2147483646 h 1636"/>
              <a:gd name="T30" fmla="*/ 2147483646 w 4698"/>
              <a:gd name="T31" fmla="*/ 2147483646 h 1636"/>
              <a:gd name="T32" fmla="*/ 2147483646 w 4698"/>
              <a:gd name="T33" fmla="*/ 2147483646 h 1636"/>
              <a:gd name="T34" fmla="*/ 2147483646 w 4698"/>
              <a:gd name="T35" fmla="*/ 2147483646 h 1636"/>
              <a:gd name="T36" fmla="*/ 2147483646 w 4698"/>
              <a:gd name="T37" fmla="*/ 2147483646 h 1636"/>
              <a:gd name="T38" fmla="*/ 2147483646 w 4698"/>
              <a:gd name="T39" fmla="*/ 2147483646 h 1636"/>
              <a:gd name="T40" fmla="*/ 2147483646 w 4698"/>
              <a:gd name="T41" fmla="*/ 2147483646 h 1636"/>
              <a:gd name="T42" fmla="*/ 2147483646 w 4698"/>
              <a:gd name="T43" fmla="*/ 2147483646 h 1636"/>
              <a:gd name="T44" fmla="*/ 2147483646 w 4698"/>
              <a:gd name="T45" fmla="*/ 2147483646 h 1636"/>
              <a:gd name="T46" fmla="*/ 2147483646 w 4698"/>
              <a:gd name="T47" fmla="*/ 2147483646 h 1636"/>
              <a:gd name="T48" fmla="*/ 2147483646 w 4698"/>
              <a:gd name="T49" fmla="*/ 2147483646 h 1636"/>
              <a:gd name="T50" fmla="*/ 2147483646 w 4698"/>
              <a:gd name="T51" fmla="*/ 2147483646 h 1636"/>
              <a:gd name="T52" fmla="*/ 2147483646 w 4698"/>
              <a:gd name="T53" fmla="*/ 2147483646 h 16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698"/>
              <a:gd name="T82" fmla="*/ 0 h 1636"/>
              <a:gd name="T83" fmla="*/ 4698 w 4698"/>
              <a:gd name="T84" fmla="*/ 1636 h 16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698" h="1636">
                <a:moveTo>
                  <a:pt x="0" y="124"/>
                </a:moveTo>
                <a:cubicBezTo>
                  <a:pt x="15" y="118"/>
                  <a:pt x="64" y="94"/>
                  <a:pt x="92" y="85"/>
                </a:cubicBezTo>
                <a:cubicBezTo>
                  <a:pt x="120" y="76"/>
                  <a:pt x="127" y="70"/>
                  <a:pt x="170" y="72"/>
                </a:cubicBezTo>
                <a:cubicBezTo>
                  <a:pt x="213" y="74"/>
                  <a:pt x="283" y="70"/>
                  <a:pt x="353" y="98"/>
                </a:cubicBezTo>
                <a:cubicBezTo>
                  <a:pt x="423" y="126"/>
                  <a:pt x="502" y="172"/>
                  <a:pt x="589" y="242"/>
                </a:cubicBezTo>
                <a:cubicBezTo>
                  <a:pt x="676" y="312"/>
                  <a:pt x="805" y="439"/>
                  <a:pt x="877" y="517"/>
                </a:cubicBezTo>
                <a:cubicBezTo>
                  <a:pt x="949" y="595"/>
                  <a:pt x="984" y="665"/>
                  <a:pt x="1021" y="713"/>
                </a:cubicBezTo>
                <a:cubicBezTo>
                  <a:pt x="1058" y="761"/>
                  <a:pt x="1070" y="761"/>
                  <a:pt x="1100" y="805"/>
                </a:cubicBezTo>
                <a:cubicBezTo>
                  <a:pt x="1130" y="849"/>
                  <a:pt x="1160" y="901"/>
                  <a:pt x="1204" y="975"/>
                </a:cubicBezTo>
                <a:cubicBezTo>
                  <a:pt x="1248" y="1049"/>
                  <a:pt x="1300" y="1148"/>
                  <a:pt x="1361" y="1250"/>
                </a:cubicBezTo>
                <a:cubicBezTo>
                  <a:pt x="1422" y="1352"/>
                  <a:pt x="1486" y="1544"/>
                  <a:pt x="1571" y="1590"/>
                </a:cubicBezTo>
                <a:cubicBezTo>
                  <a:pt x="1656" y="1636"/>
                  <a:pt x="1722" y="1606"/>
                  <a:pt x="1872" y="1525"/>
                </a:cubicBezTo>
                <a:cubicBezTo>
                  <a:pt x="2022" y="1444"/>
                  <a:pt x="2376" y="1206"/>
                  <a:pt x="2474" y="1106"/>
                </a:cubicBezTo>
                <a:cubicBezTo>
                  <a:pt x="2572" y="1006"/>
                  <a:pt x="2417" y="929"/>
                  <a:pt x="2461" y="923"/>
                </a:cubicBezTo>
                <a:cubicBezTo>
                  <a:pt x="2505" y="917"/>
                  <a:pt x="2721" y="1087"/>
                  <a:pt x="2736" y="1067"/>
                </a:cubicBezTo>
                <a:cubicBezTo>
                  <a:pt x="2751" y="1047"/>
                  <a:pt x="2533" y="809"/>
                  <a:pt x="2553" y="805"/>
                </a:cubicBezTo>
                <a:cubicBezTo>
                  <a:pt x="2573" y="801"/>
                  <a:pt x="2830" y="1046"/>
                  <a:pt x="2854" y="1040"/>
                </a:cubicBezTo>
                <a:cubicBezTo>
                  <a:pt x="2878" y="1034"/>
                  <a:pt x="2677" y="783"/>
                  <a:pt x="2697" y="766"/>
                </a:cubicBezTo>
                <a:cubicBezTo>
                  <a:pt x="2717" y="749"/>
                  <a:pt x="2959" y="949"/>
                  <a:pt x="2972" y="936"/>
                </a:cubicBezTo>
                <a:cubicBezTo>
                  <a:pt x="2985" y="923"/>
                  <a:pt x="2758" y="707"/>
                  <a:pt x="2775" y="687"/>
                </a:cubicBezTo>
                <a:cubicBezTo>
                  <a:pt x="2792" y="667"/>
                  <a:pt x="3052" y="829"/>
                  <a:pt x="3076" y="818"/>
                </a:cubicBezTo>
                <a:cubicBezTo>
                  <a:pt x="3100" y="807"/>
                  <a:pt x="2904" y="646"/>
                  <a:pt x="2919" y="622"/>
                </a:cubicBezTo>
                <a:cubicBezTo>
                  <a:pt x="2934" y="598"/>
                  <a:pt x="3120" y="689"/>
                  <a:pt x="3168" y="674"/>
                </a:cubicBezTo>
                <a:cubicBezTo>
                  <a:pt x="3216" y="659"/>
                  <a:pt x="3096" y="619"/>
                  <a:pt x="3207" y="530"/>
                </a:cubicBezTo>
                <a:cubicBezTo>
                  <a:pt x="3318" y="441"/>
                  <a:pt x="3611" y="224"/>
                  <a:pt x="3836" y="137"/>
                </a:cubicBezTo>
                <a:cubicBezTo>
                  <a:pt x="4061" y="50"/>
                  <a:pt x="4414" y="12"/>
                  <a:pt x="4556" y="6"/>
                </a:cubicBezTo>
                <a:cubicBezTo>
                  <a:pt x="4698" y="0"/>
                  <a:pt x="4660" y="79"/>
                  <a:pt x="4687" y="98"/>
                </a:cubicBezTo>
              </a:path>
            </a:pathLst>
          </a:custGeom>
          <a:noFill/>
          <a:ln w="57150" cmpd="sng">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dirty="0"/>
          </a:p>
        </p:txBody>
      </p:sp>
      <p:sp>
        <p:nvSpPr>
          <p:cNvPr id="13" name="Freeform 27">
            <a:extLst>
              <a:ext uri="{FF2B5EF4-FFF2-40B4-BE49-F238E27FC236}">
                <a16:creationId xmlns:a16="http://schemas.microsoft.com/office/drawing/2014/main" id="{CC7C8122-C001-4B48-9858-7F812A8F7B8C}"/>
              </a:ext>
            </a:extLst>
          </p:cNvPr>
          <p:cNvSpPr>
            <a:spLocks/>
          </p:cNvSpPr>
          <p:nvPr/>
        </p:nvSpPr>
        <p:spPr bwMode="auto">
          <a:xfrm>
            <a:off x="828675" y="2640013"/>
            <a:ext cx="7461250" cy="3006725"/>
          </a:xfrm>
          <a:custGeom>
            <a:avLst/>
            <a:gdLst>
              <a:gd name="T0" fmla="*/ 0 w 4700"/>
              <a:gd name="T1" fmla="*/ 2147483646 h 1894"/>
              <a:gd name="T2" fmla="*/ 2147483646 w 4700"/>
              <a:gd name="T3" fmla="*/ 2147483646 h 1894"/>
              <a:gd name="T4" fmla="*/ 2147483646 w 4700"/>
              <a:gd name="T5" fmla="*/ 2147483646 h 1894"/>
              <a:gd name="T6" fmla="*/ 2147483646 w 4700"/>
              <a:gd name="T7" fmla="*/ 2147483646 h 1894"/>
              <a:gd name="T8" fmla="*/ 2147483646 w 4700"/>
              <a:gd name="T9" fmla="*/ 2147483646 h 1894"/>
              <a:gd name="T10" fmla="*/ 2147483646 w 4700"/>
              <a:gd name="T11" fmla="*/ 2147483646 h 1894"/>
              <a:gd name="T12" fmla="*/ 2147483646 w 4700"/>
              <a:gd name="T13" fmla="*/ 2147483646 h 1894"/>
              <a:gd name="T14" fmla="*/ 0 60000 65536"/>
              <a:gd name="T15" fmla="*/ 0 60000 65536"/>
              <a:gd name="T16" fmla="*/ 0 60000 65536"/>
              <a:gd name="T17" fmla="*/ 0 60000 65536"/>
              <a:gd name="T18" fmla="*/ 0 60000 65536"/>
              <a:gd name="T19" fmla="*/ 0 60000 65536"/>
              <a:gd name="T20" fmla="*/ 0 60000 65536"/>
              <a:gd name="T21" fmla="*/ 0 w 4700"/>
              <a:gd name="T22" fmla="*/ 0 h 1894"/>
              <a:gd name="T23" fmla="*/ 4700 w 4700"/>
              <a:gd name="T24" fmla="*/ 1894 h 18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00" h="1894">
                <a:moveTo>
                  <a:pt x="0" y="1894"/>
                </a:moveTo>
                <a:cubicBezTo>
                  <a:pt x="144" y="1846"/>
                  <a:pt x="559" y="1754"/>
                  <a:pt x="864" y="1593"/>
                </a:cubicBezTo>
                <a:cubicBezTo>
                  <a:pt x="1169" y="1432"/>
                  <a:pt x="1593" y="1092"/>
                  <a:pt x="1833" y="926"/>
                </a:cubicBezTo>
                <a:cubicBezTo>
                  <a:pt x="2073" y="760"/>
                  <a:pt x="2112" y="711"/>
                  <a:pt x="2304" y="598"/>
                </a:cubicBezTo>
                <a:cubicBezTo>
                  <a:pt x="2496" y="485"/>
                  <a:pt x="2697" y="341"/>
                  <a:pt x="2985" y="245"/>
                </a:cubicBezTo>
                <a:cubicBezTo>
                  <a:pt x="3273" y="149"/>
                  <a:pt x="3746" y="44"/>
                  <a:pt x="4032" y="22"/>
                </a:cubicBezTo>
                <a:cubicBezTo>
                  <a:pt x="4318" y="0"/>
                  <a:pt x="4561" y="95"/>
                  <a:pt x="4700" y="114"/>
                </a:cubicBezTo>
              </a:path>
            </a:pathLst>
          </a:custGeom>
          <a:noFill/>
          <a:ln w="5715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dirty="0"/>
          </a:p>
        </p:txBody>
      </p:sp>
    </p:spTree>
    <p:extLst>
      <p:ext uri="{BB962C8B-B14F-4D97-AF65-F5344CB8AC3E}">
        <p14:creationId xmlns:p14="http://schemas.microsoft.com/office/powerpoint/2010/main" val="26618319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UuL3Pj.RDO4Ht98IfsGJ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swFp7LpMNk23LCc6tHZu8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9.YcXfR.W0mJbCuGB.MYf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UuL3Pj.RDO4Ht98IfsGJ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swFp7LpMNk23LCc6tHZu8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9.YcXfR.W0mJbCuGB.MYf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wFp7LpMNk23LCc6tHZu8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UuL3Pj.RDO4Ht98IfsGJ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swFp7LpMNk23LCc6tHZu8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9.YcXfR.W0mJbCuGB.MYf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16254</TotalTime>
  <Words>766</Words>
  <Application>Microsoft Office PowerPoint</Application>
  <PresentationFormat>Presentación en pantalla (4:3)</PresentationFormat>
  <Paragraphs>99</Paragraphs>
  <Slides>12</Slides>
  <Notes>12</Notes>
  <HiddenSlides>0</HiddenSlides>
  <MMClips>0</MMClips>
  <ScaleCrop>false</ScaleCrop>
  <HeadingPairs>
    <vt:vector size="8" baseType="variant">
      <vt:variant>
        <vt:lpstr>Fuentes usadas</vt:lpstr>
      </vt:variant>
      <vt:variant>
        <vt:i4>5</vt:i4>
      </vt:variant>
      <vt:variant>
        <vt:lpstr>Tema</vt:lpstr>
      </vt:variant>
      <vt:variant>
        <vt:i4>3</vt:i4>
      </vt:variant>
      <vt:variant>
        <vt:lpstr>Servidores OLE incrustados</vt:lpstr>
      </vt:variant>
      <vt:variant>
        <vt:i4>1</vt:i4>
      </vt:variant>
      <vt:variant>
        <vt:lpstr>Títulos de diapositiva</vt:lpstr>
      </vt:variant>
      <vt:variant>
        <vt:i4>12</vt:i4>
      </vt:variant>
    </vt:vector>
  </HeadingPairs>
  <TitlesOfParts>
    <vt:vector size="21" baseType="lpstr">
      <vt:lpstr>Arial</vt:lpstr>
      <vt:lpstr>Arial Black</vt:lpstr>
      <vt:lpstr>Calibri</vt:lpstr>
      <vt:lpstr>Timeless</vt:lpstr>
      <vt:lpstr>Wingdings</vt:lpstr>
      <vt:lpstr>2_Diseño personalizado</vt:lpstr>
      <vt:lpstr>Diseño personalizado</vt:lpstr>
      <vt:lpstr>1_Diseño personalizado</vt:lpstr>
      <vt:lpstr>Diapositiva de think-cell</vt:lpstr>
      <vt:lpstr>Presentación de PowerPoint</vt:lpstr>
      <vt:lpstr>Habilidades Directivas I MBA / DGE – Clase 2</vt:lpstr>
      <vt:lpstr>Habilidades Directivas I Cuestionario de Liderazgo LBA</vt:lpstr>
      <vt:lpstr>Presentación de PowerPoint</vt:lpstr>
      <vt:lpstr>Habilidades Directivas  ¿Qué le pediría a un líder ideal?</vt:lpstr>
      <vt:lpstr>Presentación de PowerPoint</vt:lpstr>
      <vt:lpstr>Presentación de PowerPoint</vt:lpstr>
      <vt:lpstr>Presentación de PowerPoint</vt:lpstr>
      <vt:lpstr>Presentación de PowerPoint</vt:lpstr>
      <vt:lpstr>Habilidades Directivas  Caso Matilde: una gerenta excepcional</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UNIVERSIDAD DE CHILE</dc:creator>
  <cp:lastModifiedBy>Rodrigo Bruna</cp:lastModifiedBy>
  <cp:revision>547</cp:revision>
  <dcterms:created xsi:type="dcterms:W3CDTF">2009-05-14T21:48:49Z</dcterms:created>
  <dcterms:modified xsi:type="dcterms:W3CDTF">2021-12-04T14:44:14Z</dcterms:modified>
</cp:coreProperties>
</file>