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528" r:id="rId2"/>
    <p:sldId id="593" r:id="rId3"/>
    <p:sldId id="594" r:id="rId4"/>
    <p:sldId id="529" r:id="rId5"/>
    <p:sldId id="531" r:id="rId6"/>
    <p:sldId id="532" r:id="rId7"/>
    <p:sldId id="533" r:id="rId8"/>
    <p:sldId id="534" r:id="rId9"/>
    <p:sldId id="535" r:id="rId10"/>
    <p:sldId id="536" r:id="rId11"/>
    <p:sldId id="537" r:id="rId12"/>
    <p:sldId id="538" r:id="rId13"/>
    <p:sldId id="539" r:id="rId14"/>
    <p:sldId id="540" r:id="rId15"/>
    <p:sldId id="541" r:id="rId16"/>
    <p:sldId id="542" r:id="rId17"/>
    <p:sldId id="543" r:id="rId18"/>
    <p:sldId id="544" r:id="rId19"/>
    <p:sldId id="545" r:id="rId20"/>
    <p:sldId id="546" r:id="rId21"/>
    <p:sldId id="547" r:id="rId22"/>
    <p:sldId id="548" r:id="rId23"/>
    <p:sldId id="549" r:id="rId24"/>
    <p:sldId id="550" r:id="rId25"/>
    <p:sldId id="551" r:id="rId26"/>
    <p:sldId id="552" r:id="rId27"/>
    <p:sldId id="553" r:id="rId28"/>
    <p:sldId id="554" r:id="rId29"/>
    <p:sldId id="555" r:id="rId30"/>
    <p:sldId id="556" r:id="rId31"/>
    <p:sldId id="557" r:id="rId32"/>
    <p:sldId id="558" r:id="rId33"/>
    <p:sldId id="559" r:id="rId34"/>
    <p:sldId id="561" r:id="rId35"/>
    <p:sldId id="562" r:id="rId36"/>
    <p:sldId id="563" r:id="rId37"/>
    <p:sldId id="564" r:id="rId38"/>
    <p:sldId id="565" r:id="rId39"/>
    <p:sldId id="566" r:id="rId40"/>
    <p:sldId id="567" r:id="rId41"/>
    <p:sldId id="568" r:id="rId42"/>
    <p:sldId id="569" r:id="rId43"/>
    <p:sldId id="570" r:id="rId44"/>
    <p:sldId id="571" r:id="rId45"/>
    <p:sldId id="572" r:id="rId46"/>
    <p:sldId id="573" r:id="rId47"/>
    <p:sldId id="574" r:id="rId48"/>
    <p:sldId id="575" r:id="rId49"/>
    <p:sldId id="576" r:id="rId50"/>
    <p:sldId id="577" r:id="rId51"/>
    <p:sldId id="578" r:id="rId52"/>
    <p:sldId id="600" r:id="rId53"/>
    <p:sldId id="579" r:id="rId54"/>
    <p:sldId id="597" r:id="rId55"/>
    <p:sldId id="598" r:id="rId56"/>
    <p:sldId id="595" r:id="rId57"/>
    <p:sldId id="596" r:id="rId58"/>
    <p:sldId id="599" r:id="rId59"/>
    <p:sldId id="601" r:id="rId60"/>
    <p:sldId id="580" r:id="rId61"/>
    <p:sldId id="590" r:id="rId62"/>
    <p:sldId id="591" r:id="rId63"/>
    <p:sldId id="592" r:id="rId64"/>
    <p:sldId id="581" r:id="rId65"/>
    <p:sldId id="582" r:id="rId66"/>
    <p:sldId id="583" r:id="rId67"/>
    <p:sldId id="584" r:id="rId68"/>
    <p:sldId id="585" r:id="rId69"/>
    <p:sldId id="586" r:id="rId70"/>
    <p:sldId id="587" r:id="rId71"/>
    <p:sldId id="588" r:id="rId72"/>
    <p:sldId id="589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DA0000"/>
    <a:srgbClr val="FFFF66"/>
    <a:srgbClr val="C2E49C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1" autoAdjust="0"/>
    <p:restoredTop sz="94660"/>
  </p:normalViewPr>
  <p:slideViewPr>
    <p:cSldViewPr>
      <p:cViewPr varScale="1">
        <p:scale>
          <a:sx n="84" d="100"/>
          <a:sy n="84" d="100"/>
        </p:scale>
        <p:origin x="-70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45831-DCF5-441B-BB6C-116CEF70CF05}" type="datetimeFigureOut">
              <a:rPr lang="es-CL" smtClean="0"/>
              <a:t>22-07-2021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9DE70-5200-4547-AE69-0028B5306BC1}" type="slidenum">
              <a:rPr lang="es-CL" smtClean="0"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2495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00012-02A5-4B9A-BBBE-ECC937BD1D5A}" type="datetimeFigureOut">
              <a:rPr lang="es-CL" smtClean="0"/>
              <a:t>22-07-2021</a:t>
            </a:fld>
            <a:endParaRPr 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58D3-AE56-4AF7-BFDD-CAD04963A4E2}" type="slidenum">
              <a:rPr lang="es-CL" smtClean="0"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8938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pPr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6658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76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s-CL" smtClean="0"/>
              <a:pPr/>
              <a:t>47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222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subtitle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small" baseline="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22-07-2021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22-07-2021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22-07-2021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22-07-2021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22-07-2021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22-07-2021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s-CL" smtClean="0"/>
              <a:pPr/>
              <a:t>22-07-2021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ig.apache.org/docs/r0.14.0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sz="4000" cap="small" dirty="0" smtClean="0"/>
              <a:t>Big Data</a:t>
            </a:r>
            <a:r>
              <a:rPr lang="es-CL" cap="small" dirty="0" smtClean="0"/>
              <a:t/>
            </a:r>
            <a:br>
              <a:rPr lang="es-CL" cap="small" dirty="0" smtClean="0"/>
            </a:br>
            <a:r>
              <a:rPr lang="es-CL" cap="small" dirty="0" smtClean="0"/>
              <a:t>Diplomado de Datos </a:t>
            </a:r>
            <a:r>
              <a:rPr lang="es-CL" cap="small" dirty="0" smtClean="0"/>
              <a:t>2021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dirty="0" smtClean="0"/>
              <a:t>Clase 3: </a:t>
            </a:r>
            <a:r>
              <a:rPr lang="es-CL" dirty="0" err="1" smtClean="0"/>
              <a:t>Pig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s-CL" sz="2400" dirty="0" err="1" smtClean="0"/>
              <a:t>Aidan</a:t>
            </a:r>
            <a:r>
              <a:rPr lang="es-CL" sz="2400" dirty="0" smtClean="0"/>
              <a:t> </a:t>
            </a:r>
            <a:r>
              <a:rPr lang="es-CL" sz="2400" dirty="0" err="1" smtClean="0"/>
              <a:t>Hogan</a:t>
            </a:r>
            <a:endParaRPr lang="es-CL" sz="2400" dirty="0" smtClean="0"/>
          </a:p>
          <a:p>
            <a:r>
              <a:rPr lang="es-CL" sz="2400" dirty="0" smtClean="0"/>
              <a:t>aidhog@gmail.com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Pig</a:t>
            </a:r>
            <a:r>
              <a:rPr lang="es-CL" dirty="0"/>
              <a:t>: Productos por hora</a:t>
            </a:r>
            <a:endParaRPr lang="es-CL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83283"/>
              </p:ext>
            </p:extLst>
          </p:nvPr>
        </p:nvGraphicFramePr>
        <p:xfrm>
          <a:off x="1600200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cust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item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time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price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customer412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1L_Leche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2014-03-31T08:47:57Z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   900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customer412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2014-03-31T08:47:57Z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customer412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2014-03-31T08:47:57Z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customer413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400g_Zanahoria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2014-03-31T08:48:03Z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1240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621166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raw</a:t>
            </a:r>
            <a:r>
              <a:rPr lang="es-CL" sz="2800" b="1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:</a:t>
            </a:r>
            <a:endParaRPr lang="es-CL" sz="2800" b="1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04800" y="1371600"/>
            <a:ext cx="8686800" cy="2438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REGISTER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‘transact.txt'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USING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PigStorage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('\t')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time,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86793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Pig</a:t>
            </a:r>
            <a:r>
              <a:rPr lang="es-CL" dirty="0"/>
              <a:t>: Productos por hora</a:t>
            </a:r>
            <a:endParaRPr lang="es-CL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146822"/>
              </p:ext>
            </p:extLst>
          </p:nvPr>
        </p:nvGraphicFramePr>
        <p:xfrm>
          <a:off x="1600200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cust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item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time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price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customer412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1L_Leche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2014-03-31T08:47:57Z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   900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customer412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2014-03-31T08:47:57Z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customer412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2014-03-31T08:47:57Z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customer413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400g_Zanahoria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2014-03-31T08:48:03Z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1240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621166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raw</a:t>
            </a:r>
            <a:r>
              <a:rPr lang="es-CL" sz="2800" b="1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:</a:t>
            </a:r>
            <a:endParaRPr lang="es-CL" sz="2800" b="1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04800" y="1371600"/>
            <a:ext cx="8686800" cy="2438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REGISTER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‘transact.txt'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USING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PigStorage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('\t')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time,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5029200"/>
            <a:ext cx="7543800" cy="30480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7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Pig</a:t>
            </a:r>
            <a:r>
              <a:rPr lang="es-CL" dirty="0"/>
              <a:t>: Productos por hora</a:t>
            </a:r>
            <a:endParaRPr lang="es-CL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 smtClean="0">
                <a:solidFill>
                  <a:srgbClr val="00B0F0"/>
                </a:solidFill>
                <a:latin typeface="Inconsolata" panose="020B0609030003000000" pitchFamily="49" charset="0"/>
              </a:rPr>
              <a:t>premium</a:t>
            </a:r>
            <a:r>
              <a:rPr lang="es-CL" sz="2800" b="1" dirty="0" smtClean="0">
                <a:solidFill>
                  <a:srgbClr val="00B0F0"/>
                </a:solidFill>
                <a:latin typeface="Inconsolata" panose="020B0609030003000000" pitchFamily="49" charset="0"/>
              </a:rPr>
              <a:t>:</a:t>
            </a:r>
            <a:endParaRPr lang="es-CL" sz="2800" b="1" dirty="0">
              <a:solidFill>
                <a:srgbClr val="00B0F0"/>
              </a:solidFill>
              <a:latin typeface="Inconsolata" panose="020B0609030003000000" pitchFamily="49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797252"/>
              </p:ext>
            </p:extLst>
          </p:nvPr>
        </p:nvGraphicFramePr>
        <p:xfrm>
          <a:off x="1592943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cust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item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time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price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2014-03-31T08:47:57Z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2014-03-31T08:47:57Z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400g_Zanahoria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2014-03-31T08:48:03Z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1240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Gillette_Mach3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2014-03-31T08:48:03Z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8250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04800" y="1371600"/>
            <a:ext cx="8686800" cy="2438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REGISTER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‘transact.txt'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USING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PigStorage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('\t')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time,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FILTER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&gt;= 1000;</a:t>
            </a:r>
          </a:p>
        </p:txBody>
      </p:sp>
    </p:spTree>
    <p:extLst>
      <p:ext uri="{BB962C8B-B14F-4D97-AF65-F5344CB8AC3E}">
        <p14:creationId xmlns:p14="http://schemas.microsoft.com/office/powerpoint/2010/main" val="12714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Pig</a:t>
            </a:r>
            <a:r>
              <a:rPr lang="es-CL" dirty="0"/>
              <a:t>: Productos por hora</a:t>
            </a:r>
            <a:endParaRPr lang="es-CL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 smtClean="0">
                <a:solidFill>
                  <a:srgbClr val="00B0F0"/>
                </a:solidFill>
                <a:latin typeface="Inconsolata" panose="020B0609030003000000" pitchFamily="49" charset="0"/>
              </a:rPr>
              <a:t>premium</a:t>
            </a:r>
            <a:r>
              <a:rPr lang="es-CL" sz="2800" b="1" dirty="0" smtClean="0">
                <a:solidFill>
                  <a:srgbClr val="00B0F0"/>
                </a:solidFill>
                <a:latin typeface="Inconsolata" panose="020B0609030003000000" pitchFamily="49" charset="0"/>
              </a:rPr>
              <a:t>:</a:t>
            </a:r>
            <a:endParaRPr lang="es-CL" sz="2800" b="1" dirty="0">
              <a:solidFill>
                <a:srgbClr val="00B0F0"/>
              </a:solidFill>
              <a:latin typeface="Inconsolata" panose="020B0609030003000000" pitchFamily="49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075877"/>
              </p:ext>
            </p:extLst>
          </p:nvPr>
        </p:nvGraphicFramePr>
        <p:xfrm>
          <a:off x="1592943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cust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item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time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price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2014-03-31T08:47:57Z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2014-03-31T08:47:57Z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400g_Zanahoria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2014-03-31T08:48:03Z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1240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Gillette_Mach3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2014-03-31T08:48:03Z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8250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181600" y="4658360"/>
            <a:ext cx="2590800" cy="2199640"/>
          </a:xfrm>
          <a:prstGeom prst="rect">
            <a:avLst/>
          </a:prstGeom>
          <a:solidFill>
            <a:srgbClr val="94F27E">
              <a:alpha val="2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04800" y="1371600"/>
            <a:ext cx="8686800" cy="2438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REGISTER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‘transact.txt'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USING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PigStorage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('\t')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time,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FILTER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&gt;= 1000;</a:t>
            </a:r>
          </a:p>
        </p:txBody>
      </p:sp>
    </p:spTree>
    <p:extLst>
      <p:ext uri="{BB962C8B-B14F-4D97-AF65-F5344CB8AC3E}">
        <p14:creationId xmlns:p14="http://schemas.microsoft.com/office/powerpoint/2010/main" val="190280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Pig</a:t>
            </a:r>
            <a:r>
              <a:rPr lang="es-CL" dirty="0"/>
              <a:t>: Productos por hora</a:t>
            </a:r>
            <a:endParaRPr lang="es-CL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341452"/>
              </p:ext>
            </p:extLst>
          </p:nvPr>
        </p:nvGraphicFramePr>
        <p:xfrm>
          <a:off x="1592943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cust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item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hour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price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400g_Zanahoria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1240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Gillette_Mach3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8250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621166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 smtClean="0">
                <a:solidFill>
                  <a:srgbClr val="00B050"/>
                </a:solidFill>
                <a:latin typeface="Inconsolata" panose="020B0609030003000000" pitchFamily="49" charset="0"/>
              </a:rPr>
              <a:t>hourly</a:t>
            </a:r>
            <a:r>
              <a:rPr lang="es-CL" sz="2800" b="1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:</a:t>
            </a:r>
            <a:endParaRPr lang="es-CL" sz="2800" b="1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04800" y="1371600"/>
            <a:ext cx="8686800" cy="2438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REGISTER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‘transact.txt'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USING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PigStorage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('\t')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time,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FILTER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&gt;= 1000;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hourly</a:t>
            </a:r>
            <a:r>
              <a:rPr lang="es-CL" sz="1400" dirty="0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org.udf.ExtractHour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(time)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797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Pig</a:t>
            </a:r>
            <a:r>
              <a:rPr lang="es-CL" dirty="0"/>
              <a:t>: Productos por hora</a:t>
            </a:r>
            <a:endParaRPr lang="es-CL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662248"/>
              </p:ext>
            </p:extLst>
          </p:nvPr>
        </p:nvGraphicFramePr>
        <p:xfrm>
          <a:off x="1592943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cust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item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hour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price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400g_Zanahoria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1240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Gillette_Mach3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8250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" y="621166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 smtClean="0">
                <a:solidFill>
                  <a:srgbClr val="00B050"/>
                </a:solidFill>
                <a:latin typeface="Inconsolata" panose="020B0609030003000000" pitchFamily="49" charset="0"/>
              </a:rPr>
              <a:t>hourly</a:t>
            </a:r>
            <a:r>
              <a:rPr lang="es-CL" sz="2800" b="1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:</a:t>
            </a:r>
            <a:endParaRPr lang="es-CL" sz="2800" b="1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5029200"/>
            <a:ext cx="7543800" cy="30480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04800" y="1371600"/>
            <a:ext cx="8686800" cy="2438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REGISTER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‘transact.txt'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USING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PigStorage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('\t')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time,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FILTER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&gt;= 1000;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hourly</a:t>
            </a:r>
            <a:r>
              <a:rPr lang="es-CL" sz="1400" dirty="0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org.udf.ExtractHour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(time)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7778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Pig</a:t>
            </a:r>
            <a:r>
              <a:rPr lang="es-CL" dirty="0"/>
              <a:t>: Productos por hora</a:t>
            </a:r>
            <a:endParaRPr lang="es-CL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85135"/>
              </p:ext>
            </p:extLst>
          </p:nvPr>
        </p:nvGraphicFramePr>
        <p:xfrm>
          <a:off x="1592943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cust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item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hour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price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400g_Zanahoria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1240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Gillette_Mach3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8250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Santo_Domingo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2450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621166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unique</a:t>
            </a:r>
            <a:r>
              <a:rPr lang="es-CL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:</a:t>
            </a:r>
            <a:endParaRPr lang="es-CL" sz="2800" b="1" dirty="0">
              <a:solidFill>
                <a:schemeClr val="accent2">
                  <a:lumMod val="60000"/>
                  <a:lumOff val="4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04800" y="1371600"/>
            <a:ext cx="8686800" cy="2438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REGISTER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‘transact.txt'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USING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PigStorage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('\t')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time,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FILTER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&gt;= 1000;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hourly</a:t>
            </a:r>
            <a:r>
              <a:rPr lang="es-CL" sz="1400" dirty="0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org.udf.ExtractHour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(time)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unique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DISTINCT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hourly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;</a:t>
            </a:r>
            <a:endParaRPr lang="es-CL" sz="14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Pig</a:t>
            </a:r>
            <a:r>
              <a:rPr lang="es-CL" dirty="0"/>
              <a:t>: Productos por hora</a:t>
            </a:r>
            <a:endParaRPr lang="es-CL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84033"/>
              </p:ext>
            </p:extLst>
          </p:nvPr>
        </p:nvGraphicFramePr>
        <p:xfrm>
          <a:off x="1592943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cust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item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hour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price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400g_Zanahoria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1240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Gillette_Mach3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8250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Santo_Domingo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2450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621166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unique</a:t>
            </a:r>
            <a:r>
              <a:rPr lang="es-CL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:</a:t>
            </a:r>
            <a:endParaRPr lang="es-CL" sz="2800" b="1" dirty="0">
              <a:solidFill>
                <a:schemeClr val="accent2">
                  <a:lumMod val="60000"/>
                  <a:lumOff val="4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4648200"/>
            <a:ext cx="4267200" cy="2209800"/>
          </a:xfrm>
          <a:prstGeom prst="rect">
            <a:avLst/>
          </a:prstGeom>
          <a:solidFill>
            <a:schemeClr val="bg2">
              <a:lumMod val="50000"/>
              <a:alpha val="34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04800" y="1371600"/>
            <a:ext cx="8686800" cy="2438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REGISTER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‘transact.txt'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USING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PigStorage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('\t')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time,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FILTER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&gt;= 1000;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hourly</a:t>
            </a:r>
            <a:r>
              <a:rPr lang="es-CL" sz="1400" dirty="0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org.udf.ExtractHour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(time)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unique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DISTINCT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hourly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;</a:t>
            </a:r>
            <a:endParaRPr lang="es-CL" sz="14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Pig</a:t>
            </a:r>
            <a:r>
              <a:rPr lang="es-CL" dirty="0"/>
              <a:t>: Productos por hora</a:t>
            </a:r>
            <a:endParaRPr lang="es-CL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314108"/>
              </p:ext>
            </p:extLst>
          </p:nvPr>
        </p:nvGraphicFramePr>
        <p:xfrm>
          <a:off x="2184400" y="4495800"/>
          <a:ext cx="69215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447800"/>
                <a:gridCol w="1716859"/>
                <a:gridCol w="701240"/>
                <a:gridCol w="922001"/>
              </a:tblGrid>
              <a:tr h="38100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[</a:t>
                      </a:r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item,hour</a:t>
                      </a: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]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cust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item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hour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price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81000">
                <a:tc rowSpan="3">
                  <a:txBody>
                    <a:bodyPr/>
                    <a:lstStyle/>
                    <a:p>
                      <a:endParaRPr lang="es-CL" sz="1600" dirty="0" smtClean="0">
                        <a:latin typeface="Inconsolata" panose="020B0609030003000000" pitchFamily="49" charset="0"/>
                      </a:endParaRPr>
                    </a:p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[Nescafe,08]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customer415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08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[400g_Zanahoria,08]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400g_Zanahoria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1240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 smtClean="0">
                <a:solidFill>
                  <a:schemeClr val="bg2">
                    <a:lumMod val="50000"/>
                  </a:schemeClr>
                </a:solidFill>
                <a:latin typeface="Inconsolata" panose="020B0609030003000000" pitchFamily="49" charset="0"/>
              </a:rPr>
              <a:t>hrItem</a:t>
            </a:r>
            <a:r>
              <a:rPr lang="es-CL" sz="2800" b="1" dirty="0" smtClean="0">
                <a:solidFill>
                  <a:schemeClr val="bg2">
                    <a:lumMod val="50000"/>
                  </a:schemeClr>
                </a:solidFill>
                <a:latin typeface="Inconsolata" panose="020B0609030003000000" pitchFamily="49" charset="0"/>
              </a:rPr>
              <a:t>:</a:t>
            </a:r>
            <a:endParaRPr lang="es-CL" sz="2800" b="1" dirty="0">
              <a:solidFill>
                <a:schemeClr val="bg2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04800" y="1371600"/>
            <a:ext cx="8686800" cy="2438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REGISTER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‘transact.txt'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USING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PigStorage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('\t')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time,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FILTER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&gt;= 1000;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hourly</a:t>
            </a:r>
            <a:r>
              <a:rPr lang="es-CL" sz="1400" dirty="0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org.udf.ExtractHour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(time)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unique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DISTINCT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hourly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;</a:t>
            </a:r>
            <a:endParaRPr lang="es-CL" sz="14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2">
                    <a:lumMod val="9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hrItem</a:t>
            </a:r>
            <a:r>
              <a:rPr lang="es-CL" sz="1400" dirty="0" smtClean="0">
                <a:solidFill>
                  <a:schemeClr val="bg2">
                    <a:lumMod val="9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GROUP </a:t>
            </a:r>
            <a:r>
              <a:rPr lang="es-CL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unique</a:t>
            </a:r>
            <a:r>
              <a:rPr lang="es-CL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)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000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Pig</a:t>
            </a:r>
            <a:r>
              <a:rPr lang="es-CL" dirty="0"/>
              <a:t>: Productos por hora</a:t>
            </a:r>
            <a:endParaRPr lang="es-CL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359111"/>
              </p:ext>
            </p:extLst>
          </p:nvPr>
        </p:nvGraphicFramePr>
        <p:xfrm>
          <a:off x="2184400" y="4495800"/>
          <a:ext cx="69215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447800"/>
                <a:gridCol w="1716859"/>
                <a:gridCol w="701240"/>
                <a:gridCol w="922001"/>
              </a:tblGrid>
              <a:tr h="38100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[</a:t>
                      </a:r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item,hour</a:t>
                      </a: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]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cust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item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hour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price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81000">
                <a:tc rowSpan="3">
                  <a:txBody>
                    <a:bodyPr/>
                    <a:lstStyle/>
                    <a:p>
                      <a:endParaRPr lang="es-CL" sz="1600" dirty="0" smtClean="0">
                        <a:latin typeface="Inconsolata" panose="020B0609030003000000" pitchFamily="49" charset="0"/>
                      </a:endParaRPr>
                    </a:p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[Nescafe,08]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customer415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08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[400g_Zanahoria,08]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400g_Zanahoria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08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1240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 smtClean="0">
                <a:solidFill>
                  <a:schemeClr val="bg2">
                    <a:lumMod val="50000"/>
                  </a:schemeClr>
                </a:solidFill>
                <a:latin typeface="Inconsolata" panose="020B0609030003000000" pitchFamily="49" charset="0"/>
              </a:rPr>
              <a:t>hrItem</a:t>
            </a:r>
            <a:r>
              <a:rPr lang="es-CL" sz="2800" b="1" dirty="0" smtClean="0">
                <a:solidFill>
                  <a:schemeClr val="bg2">
                    <a:lumMod val="50000"/>
                  </a:schemeClr>
                </a:solidFill>
                <a:latin typeface="Inconsolata" panose="020B0609030003000000" pitchFamily="49" charset="0"/>
              </a:rPr>
              <a:t>:</a:t>
            </a:r>
            <a:endParaRPr lang="es-CL" sz="2800" b="1" dirty="0">
              <a:solidFill>
                <a:schemeClr val="bg2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4876800"/>
            <a:ext cx="4762500" cy="1143000"/>
          </a:xfrm>
          <a:prstGeom prst="rect">
            <a:avLst/>
          </a:prstGeom>
          <a:solidFill>
            <a:schemeClr val="bg2">
              <a:lumMod val="50000"/>
              <a:alpha val="34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6032499"/>
            <a:ext cx="4762500" cy="381001"/>
          </a:xfrm>
          <a:prstGeom prst="rect">
            <a:avLst/>
          </a:prstGeom>
          <a:solidFill>
            <a:schemeClr val="bg2">
              <a:lumMod val="50000"/>
              <a:alpha val="34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04800" y="1371600"/>
            <a:ext cx="8686800" cy="2438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REGISTER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‘transact.txt'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USING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PigStorage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('\t')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time,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FILTER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&gt;= 1000;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hourly</a:t>
            </a:r>
            <a:r>
              <a:rPr lang="es-CL" sz="1400" dirty="0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org.udf.ExtractHour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(time)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unique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DISTINCT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hourly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;</a:t>
            </a:r>
            <a:endParaRPr lang="es-CL" sz="14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2">
                    <a:lumMod val="9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hrItem</a:t>
            </a:r>
            <a:r>
              <a:rPr lang="es-CL" sz="1400" dirty="0" smtClean="0">
                <a:solidFill>
                  <a:schemeClr val="bg2">
                    <a:lumMod val="9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GROUP </a:t>
            </a:r>
            <a:r>
              <a:rPr lang="es-CL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unique</a:t>
            </a:r>
            <a:r>
              <a:rPr lang="es-CL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)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7985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Hadoop</a:t>
            </a:r>
            <a:r>
              <a:rPr lang="es-CL" dirty="0" smtClean="0"/>
              <a:t> vs. SQL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931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Pig</a:t>
            </a:r>
            <a:r>
              <a:rPr lang="es-CL" dirty="0"/>
              <a:t>: Productos por hora</a:t>
            </a:r>
            <a:endParaRPr lang="es-CL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 smtClean="0">
                <a:solidFill>
                  <a:srgbClr val="FFC000"/>
                </a:solidFill>
                <a:latin typeface="Inconsolata" panose="020B0609030003000000" pitchFamily="49" charset="0"/>
              </a:rPr>
              <a:t>hrItemCnt</a:t>
            </a:r>
            <a:r>
              <a:rPr lang="es-CL" sz="2800" b="1" dirty="0" smtClean="0">
                <a:solidFill>
                  <a:srgbClr val="FFC000"/>
                </a:solidFill>
                <a:latin typeface="Inconsolata" panose="020B0609030003000000" pitchFamily="49" charset="0"/>
              </a:rPr>
              <a:t>:</a:t>
            </a:r>
            <a:endParaRPr lang="es-CL" sz="2800" b="1" dirty="0">
              <a:solidFill>
                <a:srgbClr val="FFC000"/>
              </a:solidFill>
              <a:latin typeface="Inconsolata" panose="020B0609030003000000" pitchFamily="49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410200" y="5226129"/>
          <a:ext cx="3200400" cy="1483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365513"/>
                <a:gridCol w="834887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[</a:t>
                      </a:r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item,hour</a:t>
                      </a: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]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count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[400g_Zanahoria,08]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[Nescafe,08]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04800" y="1371600"/>
            <a:ext cx="8686800" cy="2438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REGISTER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‘transact.txt'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USING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PigStorage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('\t')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time,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FILTER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&gt;= 1000;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hourly</a:t>
            </a:r>
            <a:r>
              <a:rPr lang="es-CL" sz="1400" dirty="0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org.udf.ExtractHour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(time)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unique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DISTINCT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hourly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;</a:t>
            </a:r>
            <a:endParaRPr lang="es-CL" sz="14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2">
                    <a:lumMod val="9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hrItem</a:t>
            </a:r>
            <a:r>
              <a:rPr lang="es-CL" sz="1400" dirty="0" smtClean="0">
                <a:solidFill>
                  <a:schemeClr val="bg2">
                    <a:lumMod val="9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GROUP </a:t>
            </a:r>
            <a:r>
              <a:rPr lang="es-CL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unique</a:t>
            </a:r>
            <a:r>
              <a:rPr lang="es-CL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)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rgbClr val="FFFF8B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hrItemCnt</a:t>
            </a:r>
            <a:r>
              <a:rPr lang="es-CL" sz="1400" dirty="0" smtClean="0">
                <a:solidFill>
                  <a:srgbClr val="FFFF8B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FOREACH </a:t>
            </a:r>
            <a:r>
              <a:rPr lang="es-CL" sz="1400" dirty="0" err="1" smtClean="0">
                <a:solidFill>
                  <a:schemeClr val="bg2">
                    <a:lumMod val="9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hrItem</a:t>
            </a:r>
            <a:r>
              <a:rPr lang="es-CL" sz="1400" dirty="0" smtClean="0">
                <a:solidFill>
                  <a:schemeClr val="bg2">
                    <a:lumMod val="9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GENERATE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flatten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(</a:t>
            </a:r>
            <a:r>
              <a:rPr lang="es-CL" sz="1400" dirty="0" smtClean="0">
                <a:solidFill>
                  <a:schemeClr val="bg2">
                    <a:lumMod val="5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$0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)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COUNT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s-CL" sz="1400" dirty="0" smtClean="0">
                <a:solidFill>
                  <a:srgbClr val="00B0F0"/>
                </a:solidFill>
                <a:latin typeface="Inconsolata" panose="020B0609030003000000" pitchFamily="49" charset="0"/>
              </a:rPr>
              <a:t>$1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count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09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Pig</a:t>
            </a:r>
            <a:r>
              <a:rPr lang="es-CL" dirty="0"/>
              <a:t>: Productos por hora</a:t>
            </a:r>
            <a:endParaRPr lang="es-CL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hrItemCntSorted</a:t>
            </a:r>
            <a:r>
              <a:rPr lang="es-CL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:</a:t>
            </a:r>
            <a:endParaRPr lang="es-CL" sz="2800" b="1" dirty="0">
              <a:solidFill>
                <a:schemeClr val="accent5">
                  <a:lumMod val="60000"/>
                  <a:lumOff val="40000"/>
                </a:schemeClr>
              </a:solidFill>
              <a:latin typeface="Inconsolata" panose="020B0609030003000000" pitchFamily="49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410200" y="5226129"/>
          <a:ext cx="32004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65513"/>
                <a:gridCol w="834887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[</a:t>
                      </a:r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item,hour</a:t>
                      </a: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]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count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[Nescafe,08]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[400g_Zanahoria,08]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04800" y="1371600"/>
            <a:ext cx="8686800" cy="2438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REGISTER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‘transact.txt'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USING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PigStorage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('\t')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time,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FILTER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&gt;= 1000;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hourly</a:t>
            </a:r>
            <a:r>
              <a:rPr lang="es-CL" sz="1400" dirty="0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org.udf.ExtractHour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(time)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unique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DISTINCT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hourly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;</a:t>
            </a:r>
            <a:endParaRPr lang="es-CL" sz="14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2">
                    <a:lumMod val="9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hrItem</a:t>
            </a:r>
            <a:r>
              <a:rPr lang="es-CL" sz="1400" dirty="0" smtClean="0">
                <a:solidFill>
                  <a:schemeClr val="bg2">
                    <a:lumMod val="9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GROUP </a:t>
            </a:r>
            <a:r>
              <a:rPr lang="es-CL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unique</a:t>
            </a:r>
            <a:r>
              <a:rPr lang="es-CL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)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rgbClr val="FFFF8B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hrItemCnt</a:t>
            </a:r>
            <a:r>
              <a:rPr lang="es-CL" sz="1400" dirty="0" smtClean="0">
                <a:solidFill>
                  <a:srgbClr val="FFFF8B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FOREACH </a:t>
            </a:r>
            <a:r>
              <a:rPr lang="es-CL" sz="1400" dirty="0" err="1" smtClean="0">
                <a:solidFill>
                  <a:schemeClr val="bg2">
                    <a:lumMod val="9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hrItem</a:t>
            </a:r>
            <a:r>
              <a:rPr lang="es-CL" sz="1400" dirty="0" smtClean="0">
                <a:solidFill>
                  <a:schemeClr val="bg2">
                    <a:lumMod val="9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GENERATE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flatten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(</a:t>
            </a:r>
            <a:r>
              <a:rPr lang="es-CL" sz="1400" dirty="0" smtClean="0">
                <a:solidFill>
                  <a:schemeClr val="bg2">
                    <a:lumMod val="5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$0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)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COUNT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s-CL" sz="1400" dirty="0" smtClean="0">
                <a:solidFill>
                  <a:srgbClr val="00B0F0"/>
                </a:solidFill>
                <a:latin typeface="Inconsolata" panose="020B0609030003000000" pitchFamily="49" charset="0"/>
              </a:rPr>
              <a:t>$1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count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hrItemCntSorted</a:t>
            </a:r>
            <a:r>
              <a:rPr lang="es-CL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ORDER </a:t>
            </a:r>
            <a:r>
              <a:rPr lang="es-CL" sz="1400" dirty="0" err="1" smtClean="0">
                <a:solidFill>
                  <a:srgbClr val="FFFF8B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hrItemCnt</a:t>
            </a:r>
            <a:r>
              <a:rPr lang="es-CL" sz="1400" dirty="0" smtClean="0">
                <a:solidFill>
                  <a:srgbClr val="FFFF8B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count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DESC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880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Pig</a:t>
            </a:r>
            <a:r>
              <a:rPr lang="es-CL" dirty="0"/>
              <a:t>: Productos por hora</a:t>
            </a:r>
            <a:endParaRPr lang="es-CL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24384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REGISTER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‘transact.txt'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USING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PigStorage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('\t')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time,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  <a:p>
            <a:pPr marL="0" indent="0"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FILTER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raw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&gt;= 1000;</a:t>
            </a:r>
          </a:p>
          <a:p>
            <a:pPr marL="0" indent="0"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hourly</a:t>
            </a:r>
            <a:r>
              <a:rPr lang="es-CL" sz="1400" dirty="0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org.udf.ExtractHour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(time)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unique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DISTINCT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rgbClr val="C2E49C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hourly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;</a:t>
            </a:r>
            <a:endParaRPr lang="es-CL" sz="14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2">
                    <a:lumMod val="9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hrItem</a:t>
            </a:r>
            <a:r>
              <a:rPr lang="es-CL" sz="1400" dirty="0" smtClean="0">
                <a:solidFill>
                  <a:schemeClr val="bg2">
                    <a:lumMod val="9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GROUP </a:t>
            </a:r>
            <a:r>
              <a:rPr lang="es-CL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unique</a:t>
            </a:r>
            <a:r>
              <a:rPr lang="es-CL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item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hour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)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rgbClr val="FFFF8B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hrItemCnt</a:t>
            </a:r>
            <a:r>
              <a:rPr lang="es-CL" sz="1400" dirty="0" smtClean="0">
                <a:solidFill>
                  <a:srgbClr val="FFFF8B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FOREACH </a:t>
            </a:r>
            <a:r>
              <a:rPr lang="es-CL" sz="1400" dirty="0" err="1" smtClean="0">
                <a:solidFill>
                  <a:schemeClr val="bg2">
                    <a:lumMod val="9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hrItem</a:t>
            </a:r>
            <a:r>
              <a:rPr lang="es-CL" sz="1400" dirty="0" smtClean="0">
                <a:solidFill>
                  <a:schemeClr val="bg2">
                    <a:lumMod val="9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GENERATE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flatten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(</a:t>
            </a:r>
            <a:r>
              <a:rPr lang="es-CL" sz="1400" dirty="0" smtClean="0">
                <a:solidFill>
                  <a:schemeClr val="bg2">
                    <a:lumMod val="5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$0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)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COUNT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s-CL" sz="1400" dirty="0" smtClean="0">
                <a:solidFill>
                  <a:srgbClr val="00B0F0"/>
                </a:solidFill>
                <a:latin typeface="Inconsolata" panose="020B0609030003000000" pitchFamily="49" charset="0"/>
              </a:rPr>
              <a:t>$1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count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hrItemCntSorted</a:t>
            </a:r>
            <a:r>
              <a:rPr lang="es-CL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ORDER </a:t>
            </a:r>
            <a:r>
              <a:rPr lang="es-CL" sz="1400" dirty="0" err="1" smtClean="0">
                <a:solidFill>
                  <a:srgbClr val="FFFF8B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hrItemCnt</a:t>
            </a:r>
            <a:r>
              <a:rPr lang="es-CL" sz="1400" dirty="0" smtClean="0">
                <a:solidFill>
                  <a:srgbClr val="FFFF8B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count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DESC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STORE </a:t>
            </a:r>
            <a:r>
              <a:rPr lang="es-CL" sz="1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hrItemCntSorted</a:t>
            </a:r>
            <a:r>
              <a:rPr lang="es-CL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INTO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‘output.txt’;</a:t>
            </a:r>
            <a:endParaRPr lang="es-CL" sz="14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hrItemCntSorted</a:t>
            </a:r>
            <a:r>
              <a:rPr lang="es-CL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:</a:t>
            </a:r>
            <a:endParaRPr lang="es-CL" sz="2800" b="1" dirty="0">
              <a:solidFill>
                <a:schemeClr val="accent5">
                  <a:lumMod val="60000"/>
                  <a:lumOff val="40000"/>
                </a:schemeClr>
              </a:solidFill>
              <a:latin typeface="Inconsolata" panose="020B0609030003000000" pitchFamily="49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410200" y="5226129"/>
          <a:ext cx="32004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65513"/>
                <a:gridCol w="834887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[</a:t>
                      </a:r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item,hour</a:t>
                      </a: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]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count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[Nescafe,08]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[400g_Zanahoria,08]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 descr="http://icons.iconarchive.com/icons/custom-icon-design/pretty-office-7/256/Sav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46482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86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Apache </a:t>
            </a:r>
            <a:r>
              <a:rPr lang="es-CL" dirty="0" err="1" smtClean="0"/>
              <a:t>Pig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/>
              <a:t>	</a:t>
            </a:r>
            <a:r>
              <a:rPr lang="es-CL" dirty="0" smtClean="0"/>
              <a:t>Esquema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986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1219200" y="3657600"/>
            <a:ext cx="4267200" cy="32766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L" sz="18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Relaciones en </a:t>
            </a:r>
            <a:r>
              <a:rPr lang="es-CL" dirty="0" err="1" smtClean="0"/>
              <a:t>Pig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s-CL" sz="2800" dirty="0" smtClean="0">
                <a:solidFill>
                  <a:srgbClr val="0070C0"/>
                </a:solidFill>
              </a:rPr>
              <a:t>Relaciones en </a:t>
            </a:r>
            <a:r>
              <a:rPr lang="es-CL" sz="2800" dirty="0" err="1" smtClean="0">
                <a:solidFill>
                  <a:srgbClr val="0070C0"/>
                </a:solidFill>
              </a:rPr>
              <a:t>Pig</a:t>
            </a:r>
            <a:r>
              <a:rPr lang="es-CL" sz="2800" dirty="0" smtClean="0"/>
              <a:t>: Como tablas relacionales</a:t>
            </a:r>
          </a:p>
          <a:p>
            <a:pPr lvl="1">
              <a:buClr>
                <a:schemeClr val="tx1"/>
              </a:buClr>
            </a:pPr>
            <a:r>
              <a:rPr lang="es-CL" sz="2400" dirty="0" smtClean="0"/>
              <a:t>En este caso las tuplas pueden ser incompletas</a:t>
            </a:r>
          </a:p>
          <a:p>
            <a:pPr lvl="1">
              <a:buClr>
                <a:schemeClr val="tx1"/>
              </a:buClr>
            </a:pPr>
            <a:r>
              <a:rPr lang="es-CL" sz="2400" dirty="0" smtClean="0"/>
              <a:t>Las relaciones están desordenadas por defecto</a:t>
            </a:r>
          </a:p>
          <a:p>
            <a:pPr>
              <a:buClr>
                <a:schemeClr val="tx1"/>
              </a:buClr>
            </a:pPr>
            <a:endParaRPr lang="es-CL" sz="2800" dirty="0" smtClean="0">
              <a:solidFill>
                <a:srgbClr val="0070C0"/>
              </a:solidFill>
            </a:endParaRPr>
          </a:p>
          <a:p>
            <a:pPr>
              <a:buClr>
                <a:schemeClr val="tx1"/>
              </a:buClr>
            </a:pPr>
            <a:r>
              <a:rPr lang="es-CL" dirty="0">
                <a:solidFill>
                  <a:srgbClr val="0070C0"/>
                </a:solidFill>
              </a:rPr>
              <a:t>E</a:t>
            </a:r>
            <a:r>
              <a:rPr lang="es-CL" sz="2800" dirty="0" smtClean="0">
                <a:solidFill>
                  <a:srgbClr val="0070C0"/>
                </a:solidFill>
              </a:rPr>
              <a:t>squema en </a:t>
            </a:r>
            <a:r>
              <a:rPr lang="es-CL" sz="2800" dirty="0" err="1" smtClean="0">
                <a:solidFill>
                  <a:srgbClr val="0070C0"/>
                </a:solidFill>
              </a:rPr>
              <a:t>Pig</a:t>
            </a:r>
            <a:r>
              <a:rPr lang="es-CL" sz="2800" dirty="0" smtClean="0"/>
              <a:t>: Nombres para campos, etc.</a:t>
            </a:r>
          </a:p>
          <a:p>
            <a:pPr marL="457200" lvl="1" indent="0">
              <a:buNone/>
            </a:pPr>
            <a:r>
              <a:rPr lang="es-CL" sz="20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   … AS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20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20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time, </a:t>
            </a:r>
            <a:r>
              <a:rPr lang="es-CL" sz="20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  <a:p>
            <a:pPr lvl="1"/>
            <a:endParaRPr lang="es-CL" dirty="0" smtClean="0"/>
          </a:p>
          <a:p>
            <a:pPr lvl="1"/>
            <a:endParaRPr lang="es-CL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542040"/>
              </p:ext>
            </p:extLst>
          </p:nvPr>
        </p:nvGraphicFramePr>
        <p:xfrm>
          <a:off x="1600200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cust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item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time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price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customer412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1L_Leche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2014-03-31T08:47:57Z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   900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2014-03-31T08:47:57Z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2014-03-31T08:47:57Z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400g_Zanahoria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2014-03-31T08:48:03Z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1240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5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 txBox="1">
            <a:spLocks/>
          </p:cNvSpPr>
          <p:nvPr/>
        </p:nvSpPr>
        <p:spPr>
          <a:xfrm>
            <a:off x="1600200" y="3011400"/>
            <a:ext cx="6705600" cy="35020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L" sz="18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1600200" y="2209800"/>
            <a:ext cx="6705600" cy="35020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L" sz="18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Campos en </a:t>
            </a:r>
            <a:r>
              <a:rPr lang="es-CL" sz="3200" dirty="0" err="1" smtClean="0"/>
              <a:t>Pig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9069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s-CL" dirty="0" smtClean="0">
                <a:solidFill>
                  <a:srgbClr val="0070C0"/>
                </a:solidFill>
              </a:rPr>
              <a:t>Campos en </a:t>
            </a:r>
            <a:r>
              <a:rPr lang="es-CL" dirty="0" err="1" smtClean="0">
                <a:solidFill>
                  <a:srgbClr val="0070C0"/>
                </a:solidFill>
              </a:rPr>
              <a:t>Pig</a:t>
            </a:r>
            <a:r>
              <a:rPr lang="es-CL" dirty="0" smtClean="0"/>
              <a:t>:</a:t>
            </a:r>
          </a:p>
          <a:p>
            <a:pPr lvl="1">
              <a:buClr>
                <a:schemeClr val="tx1"/>
              </a:buClr>
            </a:pPr>
            <a:r>
              <a:rPr lang="es-CL" dirty="0" smtClean="0"/>
              <a:t>Se referencian por nombre</a:t>
            </a:r>
          </a:p>
          <a:p>
            <a:pPr lvl="2">
              <a:buClr>
                <a:schemeClr val="tx1"/>
              </a:buClr>
            </a:pPr>
            <a:r>
              <a:rPr lang="es-CL" sz="2000" dirty="0" err="1" smtClean="0">
                <a:solidFill>
                  <a:srgbClr val="00B0F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20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FILTER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2000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raw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20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price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&gt;= 1000;</a:t>
            </a:r>
          </a:p>
          <a:p>
            <a:pPr lvl="1">
              <a:buClr>
                <a:schemeClr val="tx1"/>
              </a:buClr>
            </a:pPr>
            <a:r>
              <a:rPr lang="es-CL" dirty="0" smtClean="0">
                <a:cs typeface="Courier New" panose="02070309020205020404" pitchFamily="49" charset="0"/>
              </a:rPr>
              <a:t>… o posición</a:t>
            </a:r>
          </a:p>
          <a:p>
            <a:pPr lvl="2">
              <a:buClr>
                <a:schemeClr val="tx1"/>
              </a:buClr>
            </a:pPr>
            <a:r>
              <a:rPr lang="es-CL" sz="2000" dirty="0" err="1" smtClean="0">
                <a:solidFill>
                  <a:srgbClr val="00B0F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20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FILTER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2000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raw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20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$3</a:t>
            </a:r>
            <a:r>
              <a:rPr lang="es-CL" dirty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&gt;= 1000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;</a:t>
            </a:r>
            <a:endParaRPr lang="es-CL" sz="2000" dirty="0">
              <a:solidFill>
                <a:schemeClr val="bg1"/>
              </a:solidFill>
              <a:latin typeface="Inconsolata" panose="020B0609030003000000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/>
          <p:cNvCxnSpPr>
            <a:stCxn id="7" idx="2"/>
            <a:endCxn id="19" idx="0"/>
          </p:cNvCxnSpPr>
          <p:nvPr/>
        </p:nvCxnSpPr>
        <p:spPr>
          <a:xfrm flipH="1">
            <a:off x="5037056" y="1664732"/>
            <a:ext cx="2087644" cy="46886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9800" y="1295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008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¡Más legible!</a:t>
            </a:r>
            <a:endParaRPr lang="es-CL" dirty="0">
              <a:solidFill>
                <a:srgbClr val="008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2939534"/>
            <a:ext cx="381000" cy="489466"/>
          </a:xfrm>
          <a:prstGeom prst="rect">
            <a:avLst/>
          </a:prstGeom>
          <a:solidFill>
            <a:schemeClr val="accent1">
              <a:lumMod val="50000"/>
              <a:alpha val="2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36692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Empieza con cero</a:t>
            </a:r>
            <a:endParaRPr lang="es-CL" dirty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3" name="Straight Arrow Connector 12"/>
          <p:cNvCxnSpPr>
            <a:stCxn id="12" idx="0"/>
            <a:endCxn id="11" idx="2"/>
          </p:cNvCxnSpPr>
          <p:nvPr/>
        </p:nvCxnSpPr>
        <p:spPr>
          <a:xfrm flipV="1">
            <a:off x="4610100" y="3429000"/>
            <a:ext cx="228600" cy="24026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10397"/>
              </p:ext>
            </p:extLst>
          </p:nvPr>
        </p:nvGraphicFramePr>
        <p:xfrm>
          <a:off x="1600200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cust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item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time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price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customer412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1L_Leche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2014-03-31T08:47:57Z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   900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2014-03-31T08:47:57Z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2014-03-31T08:47:57Z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400g_Zanahoria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2014-03-31T08:48:03Z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1240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600200" y="5029200"/>
            <a:ext cx="7543800" cy="30480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300" y="372755"/>
            <a:ext cx="1041628" cy="10416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63911" y="2133600"/>
            <a:ext cx="746289" cy="533400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</a:t>
            </a:r>
            <a:r>
              <a:rPr lang="es-CL" dirty="0" err="1" smtClean="0"/>
              <a:t>Pig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Tipos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9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1219200" y="1752600"/>
            <a:ext cx="7772400" cy="685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L" sz="18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Tipos simples en </a:t>
            </a:r>
            <a:r>
              <a:rPr lang="es-CL" sz="3200" dirty="0" err="1" smtClean="0"/>
              <a:t>Pig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906963"/>
          </a:xfrm>
        </p:spPr>
        <p:txBody>
          <a:bodyPr/>
          <a:lstStyle/>
          <a:p>
            <a:r>
              <a:rPr lang="es-CL" dirty="0" smtClean="0">
                <a:solidFill>
                  <a:srgbClr val="0070C0"/>
                </a:solidFill>
              </a:rPr>
              <a:t>Tipos en </a:t>
            </a:r>
            <a:r>
              <a:rPr lang="es-CL" dirty="0" err="1" smtClean="0">
                <a:solidFill>
                  <a:srgbClr val="0070C0"/>
                </a:solidFill>
              </a:rPr>
              <a:t>Pig</a:t>
            </a:r>
            <a:r>
              <a:rPr lang="es-CL" dirty="0" smtClean="0"/>
              <a:t>:</a:t>
            </a:r>
          </a:p>
          <a:p>
            <a:pPr lvl="1"/>
            <a:r>
              <a:rPr lang="es-CL" sz="20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‘transact.txt' </a:t>
            </a:r>
            <a:r>
              <a:rPr lang="es-CL" sz="20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USING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PigStorage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('\t') </a:t>
            </a:r>
            <a:r>
              <a:rPr lang="es-CL" sz="20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20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cust:</a:t>
            </a:r>
            <a:r>
              <a:rPr lang="es-CL" sz="2000" dirty="0" err="1" smtClean="0">
                <a:solidFill>
                  <a:srgbClr val="00B0F0"/>
                </a:solidFill>
                <a:latin typeface="Inconsolata" panose="020B0609030003000000" pitchFamily="49" charset="0"/>
              </a:rPr>
              <a:t>charArray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20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item:</a:t>
            </a:r>
            <a:r>
              <a:rPr lang="es-CL" sz="2000" dirty="0" err="1" smtClean="0">
                <a:solidFill>
                  <a:srgbClr val="00B0F0"/>
                </a:solidFill>
                <a:latin typeface="Inconsolata" panose="020B0609030003000000" pitchFamily="49" charset="0"/>
              </a:rPr>
              <a:t>charArray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20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time:</a:t>
            </a:r>
            <a:r>
              <a:rPr lang="es-CL" sz="2000" dirty="0" err="1" smtClean="0">
                <a:solidFill>
                  <a:srgbClr val="00B0F0"/>
                </a:solidFill>
                <a:latin typeface="Inconsolata" panose="020B0609030003000000" pitchFamily="49" charset="0"/>
              </a:rPr>
              <a:t>datetime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20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price:</a:t>
            </a:r>
            <a:r>
              <a:rPr lang="es-CL" sz="2000" dirty="0" err="1" smtClean="0">
                <a:solidFill>
                  <a:srgbClr val="00B0F0"/>
                </a:solidFill>
                <a:latin typeface="Inconsolata" panose="020B0609030003000000" pitchFamily="49" charset="0"/>
              </a:rPr>
              <a:t>int</a:t>
            </a:r>
            <a:r>
              <a:rPr lang="es-CL" sz="20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  <a:p>
            <a:pPr lvl="1"/>
            <a:endParaRPr lang="es-CL" dirty="0" smtClean="0"/>
          </a:p>
          <a:p>
            <a:r>
              <a:rPr lang="es-CL" dirty="0" err="1" smtClean="0">
                <a:solidFill>
                  <a:srgbClr val="0070C0"/>
                </a:solidFill>
                <a:latin typeface="Inconsolata" panose="020B0609030003000000" pitchFamily="49" charset="0"/>
              </a:rPr>
              <a:t>int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err="1" smtClean="0">
                <a:solidFill>
                  <a:srgbClr val="0070C0"/>
                </a:solidFill>
                <a:latin typeface="Inconsolata" panose="020B0609030003000000" pitchFamily="49" charset="0"/>
              </a:rPr>
              <a:t>long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err="1" smtClean="0">
                <a:solidFill>
                  <a:srgbClr val="0070C0"/>
                </a:solidFill>
                <a:latin typeface="Inconsolata" panose="020B0609030003000000" pitchFamily="49" charset="0"/>
              </a:rPr>
              <a:t>float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err="1" smtClean="0">
                <a:solidFill>
                  <a:srgbClr val="0070C0"/>
                </a:solidFill>
                <a:latin typeface="Inconsolata" panose="020B0609030003000000" pitchFamily="49" charset="0"/>
              </a:rPr>
              <a:t>double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err="1" smtClean="0">
                <a:solidFill>
                  <a:srgbClr val="0070C0"/>
                </a:solidFill>
                <a:latin typeface="Inconsolata" panose="020B0609030003000000" pitchFamily="49" charset="0"/>
              </a:rPr>
              <a:t>biginteger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err="1" smtClean="0">
                <a:solidFill>
                  <a:srgbClr val="0070C0"/>
                </a:solidFill>
                <a:latin typeface="Inconsolata" panose="020B0609030003000000" pitchFamily="49" charset="0"/>
              </a:rPr>
              <a:t>bigdecimal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err="1" smtClean="0">
                <a:solidFill>
                  <a:srgbClr val="0070C0"/>
                </a:solidFill>
                <a:latin typeface="Inconsolata" panose="020B0609030003000000" pitchFamily="49" charset="0"/>
              </a:rPr>
              <a:t>boolean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err="1" smtClean="0">
                <a:solidFill>
                  <a:srgbClr val="0070C0"/>
                </a:solidFill>
                <a:latin typeface="Inconsolata" panose="020B0609030003000000" pitchFamily="49" charset="0"/>
              </a:rPr>
              <a:t>chararray</a:t>
            </a:r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 </a:t>
            </a:r>
            <a:r>
              <a:rPr lang="es-CL" dirty="0" smtClean="0">
                <a:latin typeface="Inconsolata" panose="020B0609030003000000" pitchFamily="49" charset="0"/>
              </a:rPr>
              <a:t>(</a:t>
            </a:r>
            <a:r>
              <a:rPr lang="es-CL" dirty="0" err="1" smtClean="0">
                <a:latin typeface="Inconsolata" panose="020B0609030003000000" pitchFamily="49" charset="0"/>
              </a:rPr>
              <a:t>string</a:t>
            </a:r>
            <a:r>
              <a:rPr lang="es-CL" dirty="0" smtClean="0">
                <a:latin typeface="Inconsolata" panose="020B0609030003000000" pitchFamily="49" charset="0"/>
              </a:rPr>
              <a:t>), </a:t>
            </a:r>
            <a:r>
              <a:rPr lang="es-CL" dirty="0" err="1" smtClean="0">
                <a:solidFill>
                  <a:srgbClr val="0070C0"/>
                </a:solidFill>
                <a:latin typeface="Inconsolata" panose="020B0609030003000000" pitchFamily="49" charset="0"/>
              </a:rPr>
              <a:t>bytearray</a:t>
            </a:r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 </a:t>
            </a:r>
            <a:r>
              <a:rPr lang="es-CL" dirty="0" smtClean="0">
                <a:latin typeface="Inconsolata" panose="020B0609030003000000" pitchFamily="49" charset="0"/>
              </a:rPr>
              <a:t>(blob), </a:t>
            </a:r>
            <a:r>
              <a:rPr lang="es-CL" dirty="0" err="1" smtClean="0">
                <a:solidFill>
                  <a:srgbClr val="0070C0"/>
                </a:solidFill>
                <a:latin typeface="Inconsolata" panose="020B0609030003000000" pitchFamily="49" charset="0"/>
              </a:rPr>
              <a:t>datetime</a:t>
            </a:r>
            <a:endParaRPr lang="es-CL" dirty="0" smtClean="0">
              <a:solidFill>
                <a:srgbClr val="0070C0"/>
              </a:solidFill>
              <a:latin typeface="Inconsolata" panose="020B0609030003000000" pitchFamily="49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1003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Tipos en </a:t>
            </a:r>
            <a:r>
              <a:rPr lang="es-CL" sz="3200" dirty="0" err="1" smtClean="0"/>
              <a:t>Pig</a:t>
            </a:r>
            <a:r>
              <a:rPr lang="es-CL" sz="3200" dirty="0" smtClean="0"/>
              <a:t>: "</a:t>
            </a:r>
            <a:r>
              <a:rPr lang="es-CL" sz="3200" dirty="0" err="1" smtClean="0"/>
              <a:t>Duck</a:t>
            </a:r>
            <a:r>
              <a:rPr lang="es-CL" sz="3200" dirty="0" smtClean="0"/>
              <a:t> </a:t>
            </a:r>
            <a:r>
              <a:rPr lang="es-CL" sz="3200" dirty="0" err="1" smtClean="0"/>
              <a:t>Typing</a:t>
            </a:r>
            <a:r>
              <a:rPr lang="es-CL" sz="3200" dirty="0" smtClean="0"/>
              <a:t>" (tipos </a:t>
            </a:r>
            <a:r>
              <a:rPr lang="es-CL" dirty="0"/>
              <a:t>f</a:t>
            </a:r>
            <a:r>
              <a:rPr lang="es-CL" sz="3200" dirty="0" smtClean="0"/>
              <a:t>lexibles)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¿Qué pasa si se omiten los tipos?</a:t>
            </a:r>
          </a:p>
          <a:p>
            <a:pPr lvl="1"/>
            <a:r>
              <a:rPr lang="es-CL" dirty="0" smtClean="0"/>
              <a:t>Por defecto los campos son </a:t>
            </a:r>
            <a:r>
              <a:rPr lang="es-CL" dirty="0" err="1" smtClean="0">
                <a:solidFill>
                  <a:srgbClr val="0070C0"/>
                </a:solidFill>
                <a:latin typeface="Inconsolata" panose="020B0609030003000000" pitchFamily="49" charset="0"/>
              </a:rPr>
              <a:t>bytearray</a:t>
            </a:r>
            <a:endParaRPr lang="es-CL" dirty="0" smtClean="0">
              <a:solidFill>
                <a:srgbClr val="0070C0"/>
              </a:solidFill>
              <a:latin typeface="Inconsolata" panose="020B0609030003000000" pitchFamily="49" charset="0"/>
            </a:endParaRPr>
          </a:p>
          <a:p>
            <a:pPr lvl="1"/>
            <a:r>
              <a:rPr lang="es-CL" dirty="0" smtClean="0"/>
              <a:t>Conversiones implícitas contextuales (~"</a:t>
            </a:r>
            <a:r>
              <a:rPr lang="es-CL" dirty="0" err="1" smtClean="0"/>
              <a:t>duck</a:t>
            </a:r>
            <a:r>
              <a:rPr lang="es-CL" dirty="0" smtClean="0"/>
              <a:t> </a:t>
            </a:r>
            <a:r>
              <a:rPr lang="es-CL" dirty="0" err="1" smtClean="0"/>
              <a:t>typing</a:t>
            </a:r>
            <a:r>
              <a:rPr lang="es-CL" dirty="0" smtClean="0"/>
              <a:t>")</a:t>
            </a:r>
            <a:endParaRPr lang="es-CL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3733800"/>
            <a:ext cx="8382000" cy="1066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8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'data'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B 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+ 4 % 24; 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C</a:t>
            </a:r>
            <a:r>
              <a:rPr lang="es-CL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+ 4f % 24; </a:t>
            </a:r>
            <a:endParaRPr lang="es-CL" sz="18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3886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</a:rPr>
              <a:t>hour</a:t>
            </a:r>
            <a:r>
              <a:rPr lang="es-CL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un </a:t>
            </a:r>
            <a:r>
              <a:rPr lang="es-CL" dirty="0" err="1" smtClean="0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</a:rPr>
              <a:t>integer</a:t>
            </a:r>
            <a:endParaRPr lang="es-CL" dirty="0">
              <a:solidFill>
                <a:schemeClr val="bg1">
                  <a:lumMod val="85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267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</a:rPr>
              <a:t>hour</a:t>
            </a:r>
            <a:r>
              <a:rPr lang="es-CL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un </a:t>
            </a:r>
            <a:r>
              <a:rPr lang="es-CL" dirty="0" err="1" smtClean="0">
                <a:solidFill>
                  <a:schemeClr val="bg1">
                    <a:lumMod val="85000"/>
                  </a:schemeClr>
                </a:solidFill>
                <a:latin typeface="Inconsolata" panose="020B0609030003000000" pitchFamily="49" charset="0"/>
              </a:rPr>
              <a:t>float</a:t>
            </a:r>
            <a:endParaRPr lang="es-CL" dirty="0">
              <a:solidFill>
                <a:schemeClr val="bg1">
                  <a:lumMod val="85000"/>
                </a:schemeClr>
              </a:solidFill>
              <a:latin typeface="Inconsolata" panose="020B0609030003000000" pitchFamily="49" charset="0"/>
            </a:endParaRP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4953000" y="4070866"/>
            <a:ext cx="914400" cy="1846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5029200" y="4451866"/>
            <a:ext cx="838200" cy="1846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85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Tipos complejos en </a:t>
            </a:r>
            <a:r>
              <a:rPr lang="es-CL" sz="3200" dirty="0" err="1" smtClean="0"/>
              <a:t>Pig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>
                <a:solidFill>
                  <a:srgbClr val="0070C0"/>
                </a:solidFill>
                <a:latin typeface="Inconsolata" panose="020B0609030003000000" pitchFamily="49" charset="0"/>
              </a:rPr>
              <a:t>tuple</a:t>
            </a:r>
            <a:r>
              <a:rPr lang="es-CL" dirty="0" smtClean="0"/>
              <a:t>: Una fila en una tabla / una lista de campos</a:t>
            </a:r>
          </a:p>
          <a:p>
            <a:pPr lvl="1"/>
            <a:r>
              <a:rPr lang="es-CL" sz="1800" dirty="0" smtClean="0"/>
              <a:t>ej., </a:t>
            </a:r>
            <a:r>
              <a:rPr lang="es-CL" sz="18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</a:t>
            </a:r>
            <a:r>
              <a:rPr lang="es-CL" sz="1800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customer</a:t>
            </a:r>
            <a:r>
              <a:rPr lang="es-CL" sz="18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, </a:t>
            </a:r>
            <a:r>
              <a:rPr lang="es-CL" sz="1800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Nescafe</a:t>
            </a:r>
            <a:r>
              <a:rPr lang="es-CL" sz="18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, 08, 2000</a:t>
            </a:r>
            <a:r>
              <a:rPr lang="es-CL" sz="18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lvl="1"/>
            <a:r>
              <a:rPr lang="es-CL" sz="1800" dirty="0"/>
              <a:t>ej., </a:t>
            </a:r>
            <a:r>
              <a:rPr lang="es-CL" sz="18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</a:t>
            </a:r>
            <a:r>
              <a:rPr lang="es-CL" sz="1800" dirty="0" err="1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customer</a:t>
            </a:r>
            <a:r>
              <a:rPr lang="es-CL" sz="18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, </a:t>
            </a:r>
            <a:r>
              <a:rPr lang="es-CL" sz="18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</a:t>
            </a:r>
            <a:r>
              <a:rPr lang="es-CL" sz="1800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Nescafe</a:t>
            </a:r>
            <a:r>
              <a:rPr lang="es-CL" sz="18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, 08, </a:t>
            </a:r>
            <a:r>
              <a:rPr lang="es-CL" sz="18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2000))</a:t>
            </a:r>
            <a:endParaRPr lang="es-CL" sz="1800" dirty="0" smtClean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lvl="1"/>
            <a:endParaRPr lang="es-CL" sz="1800" dirty="0" smtClean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lvl="1"/>
            <a:endParaRPr lang="es-CL" sz="2000" dirty="0" smtClean="0"/>
          </a:p>
          <a:p>
            <a:pPr lvl="1"/>
            <a:endParaRPr lang="es-CL" sz="2000" dirty="0" smtClean="0"/>
          </a:p>
          <a:p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bag</a:t>
            </a:r>
            <a:r>
              <a:rPr lang="es-CL" dirty="0" smtClean="0">
                <a:solidFill>
                  <a:srgbClr val="0070C0"/>
                </a:solidFill>
              </a:rPr>
              <a:t> </a:t>
            </a:r>
            <a:r>
              <a:rPr lang="es-C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(saco)</a:t>
            </a:r>
            <a:r>
              <a:rPr lang="es-CL" dirty="0" smtClean="0"/>
              <a:t>: Un </a:t>
            </a:r>
            <a:r>
              <a:rPr lang="es-CL" dirty="0" err="1" smtClean="0"/>
              <a:t>multiconjunto</a:t>
            </a:r>
            <a:r>
              <a:rPr lang="es-CL" dirty="0" smtClean="0"/>
              <a:t> de tuplas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(permite duplicados)</a:t>
            </a:r>
            <a:endParaRPr lang="es-C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s-CL" sz="1600" dirty="0" smtClean="0"/>
              <a:t>ej., </a:t>
            </a:r>
            <a:r>
              <a:rPr lang="es-CL" sz="16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{ (cust412, 08, 2000</a:t>
            </a:r>
            <a:r>
              <a:rPr lang="es-CL" sz="16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), (cust412, 08, 2000), </a:t>
            </a:r>
            <a:r>
              <a:rPr lang="es-CL" sz="16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(cust413, 08, 8250) }</a:t>
            </a:r>
            <a:r>
              <a:rPr lang="es-CL" sz="1800" dirty="0" smtClean="0"/>
              <a:t>	</a:t>
            </a:r>
            <a:endParaRPr lang="es-CL" dirty="0" smtClean="0"/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332649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Hadoop</a:t>
            </a:r>
            <a:r>
              <a:rPr lang="es-CL" dirty="0" smtClean="0"/>
              <a:t>: </a:t>
            </a:r>
            <a:r>
              <a:rPr lang="es-CL" sz="3200" dirty="0" smtClean="0"/>
              <a:t>(</a:t>
            </a:r>
            <a:r>
              <a:rPr lang="es-CL" sz="3200" dirty="0" err="1" smtClean="0"/>
              <a:t>ಠ_ಠ</a:t>
            </a:r>
            <a:r>
              <a:rPr lang="es-CL" sz="3200" dirty="0" smtClean="0"/>
              <a:t>)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190625"/>
            <a:ext cx="6924675" cy="6200775"/>
          </a:xfrm>
          <a:prstGeom prst="rect">
            <a:avLst/>
          </a:prstGeom>
        </p:spPr>
      </p:pic>
      <p:pic>
        <p:nvPicPr>
          <p:cNvPr id="2052" name="Picture 4" descr="http://orig03.deviantart.net/991f/f/2011/001/0/9/sebas_chan_sigh_animated_by_girlonwantedposters-d367v6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778" y="4212703"/>
            <a:ext cx="3628222" cy="265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7171" y="1752600"/>
            <a:ext cx="7934270" cy="369332"/>
          </a:xfrm>
          <a:prstGeom prst="rect">
            <a:avLst/>
          </a:prstGeom>
          <a:solidFill>
            <a:schemeClr val="bg1">
              <a:lumMod val="85000"/>
              <a:alpha val="91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alibri Light" panose="020F0302020204030204" pitchFamily="34" charset="0"/>
              </a:rPr>
              <a:t>¿Por qué no usamos SQL entonces?</a:t>
            </a:r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541" y="1752600"/>
            <a:ext cx="342900" cy="34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172" y="2111767"/>
            <a:ext cx="7934270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s-CL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Los sistemas de bases de datos relacionales no están optimizados, en general, </a:t>
            </a:r>
          </a:p>
          <a:p>
            <a:pPr>
              <a:buClr>
                <a:schemeClr val="tx1"/>
              </a:buClr>
            </a:pPr>
            <a:r>
              <a:rPr lang="es-CL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para procesar datos a gran escala, sino están optimizados para contestar consultas que devuelvan pocos resultados </a:t>
            </a:r>
            <a:r>
              <a:rPr lang="es-CL" dirty="0" err="1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rapidamente</a:t>
            </a:r>
            <a:r>
              <a:rPr lang="es-CL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331" y="2138199"/>
            <a:ext cx="351110" cy="3522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7172" y="3312096"/>
            <a:ext cx="7934270" cy="646331"/>
          </a:xfrm>
          <a:prstGeom prst="rect">
            <a:avLst/>
          </a:prstGeom>
          <a:solidFill>
            <a:schemeClr val="bg1">
              <a:lumMod val="85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alibri Light" panose="020F0302020204030204" pitchFamily="34" charset="0"/>
              </a:rPr>
              <a:t>Pero la pregunta fue: ¿Por qué no usamos </a:t>
            </a:r>
            <a:r>
              <a:rPr lang="es-CL" u="sng" dirty="0" smtClean="0">
                <a:latin typeface="Calibri Light" panose="020F0302020204030204" pitchFamily="34" charset="0"/>
              </a:rPr>
              <a:t>SQL</a:t>
            </a:r>
            <a:r>
              <a:rPr lang="es-CL" dirty="0" smtClean="0">
                <a:latin typeface="Calibri Light" panose="020F0302020204030204" pitchFamily="34" charset="0"/>
              </a:rPr>
              <a:t>? </a:t>
            </a:r>
          </a:p>
          <a:p>
            <a:r>
              <a:rPr lang="es-CL" dirty="0" smtClean="0">
                <a:latin typeface="Calibri Light" panose="020F0302020204030204" pitchFamily="34" charset="0"/>
              </a:rPr>
              <a:t>No fue: ¿Por qué no usamos </a:t>
            </a:r>
            <a:r>
              <a:rPr lang="es-CL" u="sng" dirty="0" smtClean="0">
                <a:latin typeface="Calibri Light" panose="020F0302020204030204" pitchFamily="34" charset="0"/>
              </a:rPr>
              <a:t>un sistema de bases de datos relacionales</a:t>
            </a:r>
            <a:r>
              <a:rPr lang="es-CL" dirty="0" smtClean="0">
                <a:latin typeface="Calibri Light" panose="020F0302020204030204" pitchFamily="34" charset="0"/>
              </a:rPr>
              <a:t>?</a:t>
            </a:r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436" y="3322261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8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441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data; </a:t>
            </a:r>
          </a:p>
          <a:p>
            <a:pPr marL="0" indent="0">
              <a:buNone/>
            </a:pP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((3,8,9),(4,5,6))</a:t>
            </a:r>
          </a:p>
          <a:p>
            <a:pPr marL="0" indent="0">
              <a:buNone/>
            </a:pP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((1,4,7),(3,7,5))</a:t>
            </a:r>
          </a:p>
          <a:p>
            <a:pPr marL="0" indent="0">
              <a:buNone/>
            </a:pP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((2,5,8),(9,5,8))</a:t>
            </a:r>
          </a:p>
          <a:p>
            <a:pPr marL="0" indent="0">
              <a:buNone/>
            </a:pP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'data'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:tuple(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t1b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t1c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:int),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:tuple(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t2b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t2c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:int)); </a:t>
            </a:r>
          </a:p>
          <a:p>
            <a:pPr marL="0" indent="0">
              <a:buNone/>
            </a:pP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((3,8,9),(4,5,6)) ((1,4,7),(3,7,5)) ((2,5,8),(9,5,8)) </a:t>
            </a:r>
          </a:p>
          <a:p>
            <a:pPr marL="0" indent="0">
              <a:buNone/>
            </a:pP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rgbClr val="C2E49C"/>
                </a:solidFill>
                <a:latin typeface="Inconsolata" panose="020B0609030003000000" pitchFamily="49" charset="0"/>
              </a:rPr>
              <a:t>X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t1.t1a,t2.$0;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Tipos complejos en </a:t>
            </a:r>
            <a:r>
              <a:rPr lang="es-CL" dirty="0" err="1" smtClean="0"/>
              <a:t>Pig</a:t>
            </a:r>
            <a:r>
              <a:rPr lang="es-CL" dirty="0" smtClean="0"/>
              <a:t>: Tuplas</a:t>
            </a:r>
            <a:endParaRPr lang="es-CL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743200" y="500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t1a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t1b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t1c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t2a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t2b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t2c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9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6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9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621829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A:</a:t>
            </a:r>
            <a:endParaRPr lang="es-CL" sz="2800" b="1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5753100"/>
            <a:ext cx="990600" cy="1104900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5753100"/>
            <a:ext cx="990600" cy="1104900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441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data; </a:t>
            </a:r>
          </a:p>
          <a:p>
            <a:pPr marL="0" indent="0">
              <a:buNone/>
            </a:pP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((3,8,9),(4,5,6))</a:t>
            </a:r>
          </a:p>
          <a:p>
            <a:pPr marL="0" indent="0">
              <a:buNone/>
            </a:pP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((1,4,7),(3,7,5))</a:t>
            </a:r>
          </a:p>
          <a:p>
            <a:pPr marL="0" indent="0">
              <a:buNone/>
            </a:pP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((2,5,8),(9,5,8))</a:t>
            </a:r>
          </a:p>
          <a:p>
            <a:pPr marL="0" indent="0">
              <a:buNone/>
            </a:pP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'data'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:tuple(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t1b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t1c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:int),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:tuple(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t2b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t2c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:int)); </a:t>
            </a:r>
          </a:p>
          <a:p>
            <a:pPr marL="0" indent="0">
              <a:buNone/>
            </a:pP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((3,8,9),(4,5,6)) ((1,4,7),(3,7,5)) ((2,5,8),(9,5,8)) </a:t>
            </a:r>
          </a:p>
          <a:p>
            <a:pPr marL="0" indent="0">
              <a:buNone/>
            </a:pP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rgbClr val="C2E49C"/>
                </a:solidFill>
                <a:latin typeface="Inconsolata" panose="020B0609030003000000" pitchFamily="49" charset="0"/>
              </a:rPr>
              <a:t>X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t1.t1a,t2.$0; </a:t>
            </a: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rgbClr val="C2E49C"/>
                </a:solidFill>
                <a:latin typeface="Inconsolata" panose="020B0609030003000000" pitchFamily="49" charset="0"/>
              </a:rPr>
              <a:t>X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(3,4)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(1,3)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(2,9)</a:t>
            </a:r>
            <a:endParaRPr lang="es-CL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Tipos complejos en </a:t>
            </a:r>
            <a:r>
              <a:rPr lang="es-CL" dirty="0" err="1"/>
              <a:t>Pig</a:t>
            </a:r>
            <a:r>
              <a:rPr lang="es-CL" dirty="0"/>
              <a:t>: Tuplas</a:t>
            </a:r>
            <a:endParaRPr lang="es-CL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334000" y="5374640"/>
          <a:ext cx="20320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$0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$1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9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24400" y="621829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08000"/>
                </a:solidFill>
                <a:latin typeface="Inconsolata" panose="020B0609030003000000" pitchFamily="49" charset="0"/>
              </a:rPr>
              <a:t>X:</a:t>
            </a:r>
            <a:endParaRPr lang="es-CL" sz="2800" b="1" dirty="0">
              <a:solidFill>
                <a:srgbClr val="008000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1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441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data;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(3,8,9)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(1,4,7)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(2,5,8) </a:t>
            </a:r>
          </a:p>
          <a:p>
            <a:pPr marL="0" indent="0">
              <a:buNone/>
            </a:pP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'data'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(c1:int, c2:int, c3:int); </a:t>
            </a: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B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GROUP 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BY 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c1;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Tipos complejos en </a:t>
            </a:r>
            <a:r>
              <a:rPr lang="es-CL" dirty="0" err="1"/>
              <a:t>Pig</a:t>
            </a:r>
            <a:r>
              <a:rPr lang="es-CL" dirty="0"/>
              <a:t>: </a:t>
            </a:r>
            <a:r>
              <a:rPr lang="es-CL" dirty="0" smtClean="0"/>
              <a:t>Sacos</a:t>
            </a:r>
            <a:endParaRPr lang="es-CL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623899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A:</a:t>
            </a:r>
            <a:endParaRPr lang="es-CL" sz="2800" b="1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257800" y="5003800"/>
          <a:ext cx="2031999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c1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c2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c3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9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6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4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441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data;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(3,8,9)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(1,4,7)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(2,5,8) </a:t>
            </a:r>
          </a:p>
          <a:p>
            <a:pPr marL="0" indent="0">
              <a:buNone/>
            </a:pP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'data'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(c1:int, c2:int, c3:int); </a:t>
            </a: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B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GROUP 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BY 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c1;</a:t>
            </a: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B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1,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{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(1,4,7)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}</a:t>
            </a: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2,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{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(2,5,8),(2,3,6)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}</a:t>
            </a: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3,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{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(3,8,9)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}</a:t>
            </a: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)</a:t>
            </a:r>
            <a:endParaRPr lang="es-CL" sz="1600" dirty="0">
              <a:solidFill>
                <a:schemeClr val="accent4">
                  <a:lumMod val="60000"/>
                  <a:lumOff val="4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Tipos complejos en </a:t>
            </a:r>
            <a:r>
              <a:rPr lang="es-CL" dirty="0" err="1"/>
              <a:t>Pig</a:t>
            </a:r>
            <a:r>
              <a:rPr lang="es-CL" dirty="0"/>
              <a:t>: </a:t>
            </a:r>
            <a:r>
              <a:rPr lang="es-CL" dirty="0" smtClean="0"/>
              <a:t>Sacos</a:t>
            </a:r>
            <a:endParaRPr lang="es-CL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623899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08000"/>
                </a:solidFill>
                <a:latin typeface="Inconsolata" panose="020B0609030003000000" pitchFamily="49" charset="0"/>
              </a:rPr>
              <a:t>B:</a:t>
            </a:r>
            <a:endParaRPr lang="es-CL" sz="2800" b="1" dirty="0">
              <a:solidFill>
                <a:srgbClr val="008000"/>
              </a:solidFill>
              <a:latin typeface="Inconsolata" panose="020B0609030003000000" pitchFamily="49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572000" y="4632960"/>
          <a:ext cx="37338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group</a:t>
                      </a:r>
                      <a:endParaRPr lang="es-CL" dirty="0" smtClean="0">
                        <a:latin typeface="Inconsolata" panose="020B0609030003000000" pitchFamily="49" charset="0"/>
                      </a:endParaRPr>
                    </a:p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(c1)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c1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c2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c3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9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r"/>
                      <a:endParaRPr lang="es-CL" sz="1100" dirty="0" smtClean="0">
                        <a:latin typeface="Inconsolata" panose="020B0609030003000000" pitchFamily="49" charset="0"/>
                      </a:endParaRPr>
                    </a:p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6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71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</a:t>
            </a:r>
            <a:r>
              <a:rPr lang="es-CL" dirty="0" err="1" smtClean="0"/>
              <a:t>Pig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Desanidar ("</a:t>
            </a:r>
            <a:r>
              <a:rPr lang="es-CL" dirty="0" err="1" smtClean="0">
                <a:solidFill>
                  <a:srgbClr val="0070C0"/>
                </a:solidFill>
              </a:rPr>
              <a:t>flatten</a:t>
            </a:r>
            <a:r>
              <a:rPr lang="es-CL" dirty="0" smtClean="0"/>
              <a:t>")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046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76200" y="1371600"/>
            <a:ext cx="89916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sz="1500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input_lines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LOAD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'/</a:t>
            </a:r>
            <a:r>
              <a:rPr lang="es-CL" sz="15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tmp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/book.txt'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AS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(</a:t>
            </a:r>
            <a:r>
              <a:rPr lang="es-CL" sz="15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line:chararray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Font typeface="Arial" pitchFamily="34" charset="0"/>
              <a:buNone/>
            </a:pPr>
            <a:endParaRPr lang="es-CL" sz="1500" i="1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CL" sz="1500" i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-- extraer palabras de cada línea y ponerlas en un "saco" de </a:t>
            </a:r>
            <a:r>
              <a:rPr lang="es-CL" sz="1500" i="1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Pig</a:t>
            </a:r>
            <a:r>
              <a:rPr lang="es-CL" sz="1500" i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,</a:t>
            </a:r>
            <a:endParaRPr lang="es-CL" sz="1500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CL" sz="1500" i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-- después desanidar el saco para crear una palabra por línea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s-CL" sz="1500" dirty="0" err="1" smtClean="0">
                <a:solidFill>
                  <a:srgbClr val="0070C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words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FOREACH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input_lines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GENERATE FLATTEN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(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TOKENIZE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(line))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AS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word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Font typeface="Arial" pitchFamily="34" charset="0"/>
              <a:buNone/>
            </a:pPr>
            <a:endParaRPr lang="es-CL" sz="1500" i="1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CL" sz="1500" i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-- filtrar las palabras que tengan sólo espacio en blanco</a:t>
            </a:r>
            <a:endParaRPr lang="es-CL" sz="1500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CL" sz="15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filtered_words</a:t>
            </a:r>
            <a:r>
              <a:rPr lang="es-CL" sz="1500" dirty="0" smtClean="0">
                <a:solidFill>
                  <a:srgbClr val="00B05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FILTER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solidFill>
                  <a:srgbClr val="0070C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words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word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MATCHES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'\\w+'; </a:t>
            </a:r>
          </a:p>
          <a:p>
            <a:pPr marL="0" indent="0">
              <a:buFont typeface="Arial" pitchFamily="34" charset="0"/>
              <a:buNone/>
            </a:pPr>
            <a:endParaRPr lang="es-CL" sz="1500" i="1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CL" sz="1500" i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-- agrupar por palabra</a:t>
            </a:r>
            <a:endParaRPr lang="es-CL" sz="1500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CL" sz="1500" dirty="0" err="1" smtClean="0">
                <a:solidFill>
                  <a:schemeClr val="accent2">
                    <a:lumMod val="5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word_groups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GROUP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filtered_words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word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Font typeface="Arial" pitchFamily="34" charset="0"/>
              <a:buNone/>
            </a:pPr>
            <a:endParaRPr lang="es-CL" sz="1500" i="1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CL" sz="1500" i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-- contar los valores en cada grupo</a:t>
            </a:r>
            <a:endParaRPr lang="es-CL" sz="1500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CL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word_count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FOREACH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solidFill>
                  <a:schemeClr val="accent2">
                    <a:lumMod val="5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word_groups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GENERATE COUNT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(</a:t>
            </a:r>
            <a:r>
              <a:rPr lang="es-CL" sz="15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filtered_words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)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AS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count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, </a:t>
            </a:r>
            <a:r>
              <a:rPr lang="es-CL" sz="15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group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AS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word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Font typeface="Arial" pitchFamily="34" charset="0"/>
              <a:buNone/>
            </a:pPr>
            <a:endParaRPr lang="es-CL" sz="1500" i="1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CL" sz="1500" i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-- ordenar las palabras por conteo</a:t>
            </a:r>
            <a:endParaRPr lang="es-CL" sz="1500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CL" sz="1500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ordered_word_count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ORDER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word_count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count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DESC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Font typeface="Arial" pitchFamily="34" charset="0"/>
              <a:buNone/>
            </a:pPr>
            <a:endParaRPr lang="es-CL" sz="1500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STORE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ordered_word_count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INTO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'/</a:t>
            </a:r>
            <a:r>
              <a:rPr lang="es-CL" sz="15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tmp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/book-word-count.txt';</a:t>
            </a:r>
            <a:endParaRPr lang="es-CL" sz="1500" dirty="0">
              <a:latin typeface="Inconsolata" panose="020B0609030003000000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Pig</a:t>
            </a:r>
            <a:r>
              <a:rPr lang="es-CL" sz="3200" dirty="0" smtClean="0"/>
              <a:t> </a:t>
            </a:r>
            <a:r>
              <a:rPr lang="es-CL" sz="3200" dirty="0" err="1" smtClean="0"/>
              <a:t>Latin</a:t>
            </a:r>
            <a:r>
              <a:rPr lang="es-CL" sz="3200" dirty="0" smtClean="0"/>
              <a:t>: Conteo de palabras</a:t>
            </a:r>
            <a:endParaRPr lang="es-CL" sz="3200" dirty="0"/>
          </a:p>
        </p:txBody>
      </p:sp>
      <p:sp>
        <p:nvSpPr>
          <p:cNvPr id="8" name="Rectangle 7"/>
          <p:cNvSpPr/>
          <p:nvPr/>
        </p:nvSpPr>
        <p:spPr>
          <a:xfrm>
            <a:off x="2819400" y="2514600"/>
            <a:ext cx="3124200" cy="28498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049" y="7620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7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1430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data;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((3,8,9),(4,5,6))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((1,4,7),(3,7,5))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((2,5,8),(9,5,8))</a:t>
            </a:r>
          </a:p>
          <a:p>
            <a:pPr marL="0" indent="0">
              <a:buNone/>
            </a:pP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'data'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    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    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:tuple(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t1b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t1c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:int),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:tuple(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t2b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t2c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:int)); </a:t>
            </a:r>
          </a:p>
          <a:p>
            <a:pPr marL="0" indent="0">
              <a:buNone/>
            </a:pP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((3,8,9),(4,5,6))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((1,4,7),(3,7,5))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((2,5,8),(9,5,8)) </a:t>
            </a:r>
          </a:p>
          <a:p>
            <a:pPr marL="0" indent="0">
              <a:buNone/>
            </a:pP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rgbClr val="C2E49C"/>
                </a:solidFill>
                <a:latin typeface="Inconsolata" panose="020B0609030003000000" pitchFamily="49" charset="0"/>
              </a:rPr>
              <a:t>X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err="1" smtClean="0">
                <a:solidFill>
                  <a:srgbClr val="FFFF00"/>
                </a:solidFill>
                <a:latin typeface="Inconsolata" panose="020B0609030003000000" pitchFamily="49" charset="0"/>
              </a:rPr>
              <a:t>flatten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), </a:t>
            </a:r>
            <a:r>
              <a:rPr lang="es-CL" sz="1600" dirty="0" err="1" smtClean="0">
                <a:solidFill>
                  <a:srgbClr val="FFFF00"/>
                </a:solidFill>
                <a:latin typeface="Inconsolata" panose="020B0609030003000000" pitchFamily="49" charset="0"/>
              </a:rPr>
              <a:t>flatten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 </a:t>
            </a:r>
          </a:p>
          <a:p>
            <a:pPr marL="0" indent="0">
              <a:buNone/>
            </a:pPr>
            <a:endParaRPr lang="es-CL" sz="16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s-CL" sz="16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endParaRPr lang="es-CL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Pig</a:t>
            </a:r>
            <a:r>
              <a:rPr lang="es-CL" sz="3200" dirty="0" smtClean="0"/>
              <a:t>: Desanidar tuplas</a:t>
            </a:r>
            <a:endParaRPr lang="es-CL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743200" y="500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t1a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t1b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t1c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t2a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t2b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t2c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9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6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9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621829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A:</a:t>
            </a:r>
            <a:endParaRPr lang="es-CL" sz="2800" b="1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0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1430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data; </a:t>
            </a:r>
          </a:p>
          <a:p>
            <a:pPr marL="0" indent="0">
              <a:buNone/>
            </a:pP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((3,8,9),(4,5,6))</a:t>
            </a:r>
          </a:p>
          <a:p>
            <a:pPr marL="0" indent="0">
              <a:buNone/>
            </a:pP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((1,4,7),(3,7,5))</a:t>
            </a:r>
          </a:p>
          <a:p>
            <a:pPr marL="0" indent="0">
              <a:buNone/>
            </a:pP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((2,5,8),(9,5,8))</a:t>
            </a:r>
          </a:p>
          <a:p>
            <a:pPr marL="0" indent="0">
              <a:buNone/>
            </a:pP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'data'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    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:tuple(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t1b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t1c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:int),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:tuple(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t2b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t2c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:int)); </a:t>
            </a:r>
          </a:p>
          <a:p>
            <a:pPr marL="0" indent="0">
              <a:buNone/>
            </a:pP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((3,8,9),(4,5,6))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((1,4,7),(3,7,5))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((2,5,8),(9,5,8)) </a:t>
            </a:r>
          </a:p>
          <a:p>
            <a:pPr marL="0" indent="0">
              <a:buNone/>
            </a:pP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rgbClr val="C2E49C"/>
                </a:solidFill>
                <a:latin typeface="Inconsolata" panose="020B0609030003000000" pitchFamily="49" charset="0"/>
              </a:rPr>
              <a:t>X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err="1" smtClean="0">
                <a:solidFill>
                  <a:srgbClr val="FFFF00"/>
                </a:solidFill>
                <a:latin typeface="Inconsolata" panose="020B0609030003000000" pitchFamily="49" charset="0"/>
              </a:rPr>
              <a:t>flatten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), </a:t>
            </a:r>
            <a:r>
              <a:rPr lang="es-CL" sz="1600" dirty="0" err="1" smtClean="0">
                <a:solidFill>
                  <a:srgbClr val="FFFF00"/>
                </a:solidFill>
                <a:latin typeface="Inconsolata" panose="020B0609030003000000" pitchFamily="49" charset="0"/>
              </a:rPr>
              <a:t>flatten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rgbClr val="C2E49C"/>
                </a:solidFill>
                <a:latin typeface="Inconsolata" panose="020B0609030003000000" pitchFamily="49" charset="0"/>
              </a:rPr>
              <a:t>X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(3,8,9,4,5,6)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(1,4,7,3,7,5)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(2,5,8,9,5,8)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Pig</a:t>
            </a:r>
            <a:r>
              <a:rPr lang="es-CL" dirty="0"/>
              <a:t>: </a:t>
            </a:r>
            <a:r>
              <a:rPr lang="es-CL" dirty="0" smtClean="0"/>
              <a:t>Desanidar </a:t>
            </a:r>
            <a:r>
              <a:rPr lang="es-CL" dirty="0"/>
              <a:t>tuplas</a:t>
            </a:r>
            <a:endParaRPr lang="es-CL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743200" y="5374640"/>
          <a:ext cx="60960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t1a</a:t>
                      </a:r>
                      <a:endParaRPr lang="es-CL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t1b</a:t>
                      </a:r>
                      <a:endParaRPr lang="es-CL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t1c</a:t>
                      </a:r>
                      <a:endParaRPr lang="es-CL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t2a</a:t>
                      </a:r>
                      <a:endParaRPr lang="es-CL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t2b</a:t>
                      </a:r>
                      <a:endParaRPr lang="es-CL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t2c</a:t>
                      </a:r>
                      <a:endParaRPr lang="es-CL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9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6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9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621829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X:</a:t>
            </a:r>
            <a:endParaRPr lang="es-CL" sz="2800" b="1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1430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data; </a:t>
            </a:r>
          </a:p>
          <a:p>
            <a:pPr marL="0" indent="0">
              <a:buNone/>
            </a:pP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((3,8,9),(4,5,6))</a:t>
            </a:r>
          </a:p>
          <a:p>
            <a:pPr marL="0" indent="0">
              <a:buNone/>
            </a:pP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((1,4,7),(3,7,5))</a:t>
            </a:r>
          </a:p>
          <a:p>
            <a:pPr marL="0" indent="0">
              <a:buNone/>
            </a:pP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((2,5,8),(9,5,8))</a:t>
            </a:r>
          </a:p>
          <a:p>
            <a:pPr marL="0" indent="0">
              <a:buNone/>
            </a:pP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'data'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    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:tuple(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t1b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t1c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:int),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:tuple(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t2b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t2c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:int)); </a:t>
            </a:r>
          </a:p>
          <a:p>
            <a:pPr marL="0" indent="0">
              <a:buNone/>
            </a:pP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((3,8,9),(4,5,6))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((1,4,7),(3,7,5))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((2,5,8),(9,5,8)) </a:t>
            </a:r>
          </a:p>
          <a:p>
            <a:pPr marL="0" indent="0">
              <a:buNone/>
            </a:pP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Y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600" dirty="0" err="1" smtClean="0">
                <a:solidFill>
                  <a:srgbClr val="FFFF00"/>
                </a:solidFill>
                <a:latin typeface="Inconsolata" panose="020B0609030003000000" pitchFamily="49" charset="0"/>
              </a:rPr>
              <a:t>flatten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  <a:p>
            <a:pPr marL="0" indent="0">
              <a:buNone/>
            </a:pPr>
            <a:endParaRPr lang="es-CL" sz="16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s-CL" sz="16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s-CL" sz="16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</a:p>
          <a:p>
            <a:pPr marL="0" indent="0">
              <a:buNone/>
            </a:pPr>
            <a:endParaRPr lang="es-CL" sz="16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s-CL" sz="16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s-CL" sz="16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Pig</a:t>
            </a:r>
            <a:r>
              <a:rPr lang="es-CL" dirty="0"/>
              <a:t>: </a:t>
            </a:r>
            <a:r>
              <a:rPr lang="es-CL" dirty="0" smtClean="0"/>
              <a:t>Desanidar </a:t>
            </a:r>
            <a:r>
              <a:rPr lang="es-CL" dirty="0"/>
              <a:t>tuplas</a:t>
            </a:r>
            <a:endParaRPr lang="es-CL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743200" y="500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t1a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t1b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t1c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t2a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t2b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t2c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9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6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9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621829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A:</a:t>
            </a:r>
            <a:endParaRPr lang="es-CL" sz="2800" b="1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1430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data; </a:t>
            </a:r>
          </a:p>
          <a:p>
            <a:pPr marL="0" indent="0">
              <a:buNone/>
            </a:pP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((3,8,9),(4,5,6))</a:t>
            </a:r>
          </a:p>
          <a:p>
            <a:pPr marL="0" indent="0">
              <a:buNone/>
            </a:pP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((1,4,7),(3,7,5))</a:t>
            </a:r>
          </a:p>
          <a:p>
            <a:pPr marL="0" indent="0">
              <a:buNone/>
            </a:pP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((2,5,8),(9,5,8))</a:t>
            </a:r>
          </a:p>
          <a:p>
            <a:pPr marL="0" indent="0">
              <a:buNone/>
            </a:pP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'data'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    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:tuple(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t1b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t1c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:int),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:tuple(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t2b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:int,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t2c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:int)); </a:t>
            </a:r>
          </a:p>
          <a:p>
            <a:pPr marL="0" indent="0">
              <a:buNone/>
            </a:pP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((3,8,9),(4,5,6))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((1,4,7),(3,7,5))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((2,5,8),(9,5,8)) </a:t>
            </a:r>
          </a:p>
          <a:p>
            <a:pPr marL="0" indent="0">
              <a:buNone/>
            </a:pPr>
            <a:endParaRPr lang="es-CL" sz="105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Y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t1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600" dirty="0" err="1" smtClean="0">
                <a:solidFill>
                  <a:srgbClr val="FFFF00"/>
                </a:solidFill>
                <a:latin typeface="Inconsolata" panose="020B0609030003000000" pitchFamily="49" charset="0"/>
              </a:rPr>
              <a:t>flatten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t2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 </a:t>
            </a: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Y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((3,8,9),4,5,6)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((1,4,7),3,7,5)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((2,5,8),9,5,8) </a:t>
            </a:r>
          </a:p>
          <a:p>
            <a:pPr marL="0" indent="0">
              <a:buNone/>
            </a:pPr>
            <a:endParaRPr lang="es-CL" sz="16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Pig</a:t>
            </a:r>
            <a:r>
              <a:rPr lang="es-CL" dirty="0"/>
              <a:t>: </a:t>
            </a:r>
            <a:r>
              <a:rPr lang="es-CL" dirty="0" smtClean="0"/>
              <a:t>Desanidar </a:t>
            </a:r>
            <a:r>
              <a:rPr lang="es-CL" dirty="0"/>
              <a:t>tuplas</a:t>
            </a:r>
            <a:endParaRPr lang="es-CL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743200" y="500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t2a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t2b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t2c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t1a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t1b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t1c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9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6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9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621829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Y:</a:t>
            </a:r>
            <a:endParaRPr lang="es-CL" sz="2800" b="1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</a:t>
            </a:r>
            <a:r>
              <a:rPr lang="es-CL" dirty="0" err="1" smtClean="0"/>
              <a:t>Pig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/>
              <a:t>	</a:t>
            </a:r>
            <a:r>
              <a:rPr lang="es-CL" dirty="0" smtClean="0"/>
              <a:t>Un paneo general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87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1430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data;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(3,8,9)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(1,4,7)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(2,5,8) </a:t>
            </a:r>
          </a:p>
          <a:p>
            <a:pPr marL="0" indent="0">
              <a:buNone/>
            </a:pPr>
            <a:endParaRPr lang="es-CL" sz="11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'data'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(c1:int, c2:int, c3:int); </a:t>
            </a:r>
            <a:endParaRPr lang="es-CL" sz="11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B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GROUP 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BY 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c1;</a:t>
            </a: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B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1,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{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(1,4,7)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}</a:t>
            </a: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2,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{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(2,5,8),(2,3,6)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}</a:t>
            </a: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3,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{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(3,8,9)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}</a:t>
            </a: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endParaRPr lang="es-CL" sz="1600" dirty="0" smtClean="0">
              <a:solidFill>
                <a:schemeClr val="accent4">
                  <a:lumMod val="60000"/>
                  <a:lumOff val="4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rgbClr val="FC3ECA"/>
                </a:solidFill>
                <a:latin typeface="Inconsolata" panose="020B0609030003000000" pitchFamily="49" charset="0"/>
              </a:rPr>
              <a:t>C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B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err="1" smtClean="0">
                <a:solidFill>
                  <a:srgbClr val="FFFF00"/>
                </a:solidFill>
                <a:latin typeface="Inconsolata" panose="020B0609030003000000" pitchFamily="49" charset="0"/>
              </a:rPr>
              <a:t>flatten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Pig</a:t>
            </a:r>
            <a:r>
              <a:rPr lang="es-CL" dirty="0"/>
              <a:t>: </a:t>
            </a:r>
            <a:r>
              <a:rPr lang="es-CL" dirty="0" smtClean="0"/>
              <a:t>Desanidar sacos</a:t>
            </a:r>
            <a:endParaRPr lang="es-CL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612142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08000"/>
                </a:solidFill>
                <a:latin typeface="Inconsolata" panose="020B0609030003000000" pitchFamily="49" charset="0"/>
              </a:rPr>
              <a:t>B:</a:t>
            </a:r>
            <a:endParaRPr lang="es-CL" sz="2800" b="1" dirty="0">
              <a:solidFill>
                <a:srgbClr val="008000"/>
              </a:solidFill>
              <a:latin typeface="Inconsolata" panose="020B0609030003000000" pitchFamily="49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419600" y="4632960"/>
          <a:ext cx="37338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group</a:t>
                      </a:r>
                      <a:endParaRPr lang="es-CL" dirty="0" smtClean="0">
                        <a:latin typeface="Inconsolata" panose="020B0609030003000000" pitchFamily="49" charset="0"/>
                      </a:endParaRPr>
                    </a:p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(c1)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c1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c2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c3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9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r"/>
                      <a:endParaRPr lang="es-CL" sz="1100" dirty="0" smtClean="0">
                        <a:latin typeface="Inconsolata" panose="020B0609030003000000" pitchFamily="49" charset="0"/>
                      </a:endParaRPr>
                    </a:p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6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1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1430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data;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(3,8,9)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(1,4,7)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(2,5,8) </a:t>
            </a:r>
          </a:p>
          <a:p>
            <a:pPr marL="0" indent="0">
              <a:buNone/>
            </a:pPr>
            <a:endParaRPr lang="es-CL" sz="11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'data'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(c1:int, c2:int, c3:int); </a:t>
            </a:r>
            <a:endParaRPr lang="es-CL" sz="11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B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GROUP 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BY 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c1;</a:t>
            </a: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B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1,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{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(1,4,7)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}</a:t>
            </a: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2,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{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(2,5,8),(2,3,6)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}</a:t>
            </a: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3,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{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(3,8,9)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}</a:t>
            </a: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endParaRPr lang="es-CL" sz="1600" dirty="0" smtClean="0">
              <a:solidFill>
                <a:schemeClr val="accent4">
                  <a:lumMod val="60000"/>
                  <a:lumOff val="4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rgbClr val="FC3ECA"/>
                </a:solidFill>
                <a:latin typeface="Inconsolata" panose="020B0609030003000000" pitchFamily="49" charset="0"/>
              </a:rPr>
              <a:t>C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B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err="1" smtClean="0">
                <a:solidFill>
                  <a:srgbClr val="FFFF00"/>
                </a:solidFill>
                <a:latin typeface="Inconsolata" panose="020B0609030003000000" pitchFamily="49" charset="0"/>
              </a:rPr>
              <a:t>flatten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 </a:t>
            </a: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rgbClr val="FC3ECA"/>
                </a:solidFill>
                <a:latin typeface="Inconsolata" panose="020B0609030003000000" pitchFamily="49" charset="0"/>
              </a:rPr>
              <a:t>C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(3,8,9)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(2,5,8)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(1,4,7)</a:t>
            </a:r>
            <a:endParaRPr lang="es-CL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Pig</a:t>
            </a:r>
            <a:r>
              <a:rPr lang="es-CL" dirty="0"/>
              <a:t>: </a:t>
            </a:r>
            <a:r>
              <a:rPr lang="es-CL" dirty="0" smtClean="0"/>
              <a:t>Desanidar </a:t>
            </a:r>
            <a:r>
              <a:rPr lang="es-CL" dirty="0"/>
              <a:t>sacos</a:t>
            </a:r>
            <a:endParaRPr lang="es-CL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91280" y="61188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FC3ECA"/>
                </a:solidFill>
                <a:latin typeface="Inconsolata" panose="020B0609030003000000" pitchFamily="49" charset="0"/>
              </a:rPr>
              <a:t>C:</a:t>
            </a:r>
            <a:endParaRPr lang="es-CL" sz="2800" b="1" dirty="0">
              <a:solidFill>
                <a:srgbClr val="FC3ECA"/>
              </a:solidFill>
              <a:latin typeface="Inconsolata" panose="020B0609030003000000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257800" y="5003800"/>
          <a:ext cx="2031999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c1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rgbClr val="DA0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c2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rgbClr val="DA0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c3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rgbClr val="DA006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9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6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14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1430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data;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(3,8,9)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(1,4,7)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(2,5,8) </a:t>
            </a:r>
          </a:p>
          <a:p>
            <a:pPr marL="0" indent="0">
              <a:buNone/>
            </a:pPr>
            <a:endParaRPr lang="es-CL" sz="11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'data'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(c1:int, c2:int, c3:int); </a:t>
            </a:r>
            <a:endParaRPr lang="es-CL" sz="11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B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GROUP 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BY 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c1;</a:t>
            </a: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B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1,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{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(1,4,7)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}</a:t>
            </a: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2,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{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(2,5,8),(2,3,6)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}</a:t>
            </a: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3,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{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(3,8,9)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}</a:t>
            </a: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endParaRPr lang="es-CL" sz="1600" dirty="0" smtClean="0">
              <a:solidFill>
                <a:schemeClr val="accent4">
                  <a:lumMod val="60000"/>
                  <a:lumOff val="4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rgbClr val="00E6FE"/>
                </a:solidFill>
                <a:latin typeface="Inconsolata" panose="020B0609030003000000" pitchFamily="49" charset="0"/>
              </a:rPr>
              <a:t>D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B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 </a:t>
            </a: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group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600" dirty="0" err="1" smtClean="0">
                <a:solidFill>
                  <a:srgbClr val="FFFF00"/>
                </a:solidFill>
                <a:latin typeface="Inconsolata" panose="020B0609030003000000" pitchFamily="49" charset="0"/>
              </a:rPr>
              <a:t>flatten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Pig</a:t>
            </a:r>
            <a:r>
              <a:rPr lang="es-CL" dirty="0"/>
              <a:t>: </a:t>
            </a:r>
            <a:r>
              <a:rPr lang="es-CL" dirty="0" smtClean="0"/>
              <a:t>Desanidar </a:t>
            </a:r>
            <a:r>
              <a:rPr lang="es-CL" dirty="0"/>
              <a:t>sacos</a:t>
            </a:r>
            <a:endParaRPr lang="es-CL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612142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08000"/>
                </a:solidFill>
                <a:latin typeface="Inconsolata" panose="020B0609030003000000" pitchFamily="49" charset="0"/>
              </a:rPr>
              <a:t>B:</a:t>
            </a:r>
            <a:endParaRPr lang="es-CL" sz="2800" b="1" dirty="0">
              <a:solidFill>
                <a:srgbClr val="008000"/>
              </a:solidFill>
              <a:latin typeface="Inconsolata" panose="020B0609030003000000" pitchFamily="49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953000" y="4620260"/>
          <a:ext cx="37338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group</a:t>
                      </a:r>
                      <a:endParaRPr lang="es-CL" dirty="0" smtClean="0">
                        <a:latin typeface="Inconsolata" panose="020B0609030003000000" pitchFamily="49" charset="0"/>
                      </a:endParaRPr>
                    </a:p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(c1)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c1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c2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c3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9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r"/>
                      <a:endParaRPr lang="es-CL" sz="1100" dirty="0" smtClean="0">
                        <a:latin typeface="Inconsolata" panose="020B0609030003000000" pitchFamily="49" charset="0"/>
                      </a:endParaRPr>
                    </a:p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6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8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1430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data;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(3,8,9)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(1,4,7)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(2,5,8) </a:t>
            </a:r>
          </a:p>
          <a:p>
            <a:pPr marL="0" indent="0">
              <a:buNone/>
            </a:pPr>
            <a:endParaRPr lang="es-CL" sz="11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'data'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(c1:int, c2:int, c3:int); </a:t>
            </a:r>
            <a:endParaRPr lang="es-CL" sz="11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B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GROUP 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BY 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c1;</a:t>
            </a: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B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1,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{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(1,4,7)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}</a:t>
            </a: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2,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{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(2,5,8),(2,3,6)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}</a:t>
            </a: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3,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{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(3,8,9)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}</a:t>
            </a:r>
            <a:r>
              <a:rPr lang="es-C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endParaRPr lang="es-CL" sz="1600" dirty="0" smtClean="0">
              <a:solidFill>
                <a:schemeClr val="accent4">
                  <a:lumMod val="60000"/>
                  <a:lumOff val="4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smtClean="0">
                <a:solidFill>
                  <a:srgbClr val="00E6FE"/>
                </a:solidFill>
                <a:latin typeface="Inconsolata" panose="020B0609030003000000" pitchFamily="49" charset="0"/>
              </a:rPr>
              <a:t>D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B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 </a:t>
            </a: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group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600" dirty="0" err="1" smtClean="0">
                <a:solidFill>
                  <a:srgbClr val="FFFF00"/>
                </a:solidFill>
                <a:latin typeface="Inconsolata" panose="020B0609030003000000" pitchFamily="49" charset="0"/>
              </a:rPr>
              <a:t>flatten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 </a:t>
            </a: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rgbClr val="00E6FE"/>
                </a:solidFill>
                <a:latin typeface="Inconsolata" panose="020B0609030003000000" pitchFamily="49" charset="0"/>
              </a:rPr>
              <a:t>D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(3,3,8,9)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(2,2,3,6)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(2,2,5,8) </a:t>
            </a:r>
          </a:p>
          <a:p>
            <a:pPr marL="0" indent="0">
              <a:buNone/>
            </a:pP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(1,1,4,7)</a:t>
            </a:r>
            <a:endParaRPr lang="es-CL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Pig</a:t>
            </a:r>
            <a:r>
              <a:rPr lang="es-CL" dirty="0"/>
              <a:t>: </a:t>
            </a:r>
            <a:r>
              <a:rPr lang="es-CL" dirty="0" smtClean="0"/>
              <a:t>Desanidar </a:t>
            </a:r>
            <a:r>
              <a:rPr lang="es-CL" dirty="0"/>
              <a:t>sacos</a:t>
            </a:r>
            <a:endParaRPr lang="es-CL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91280" y="61188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0E6FE"/>
                </a:solidFill>
                <a:latin typeface="Inconsolata" panose="020B0609030003000000" pitchFamily="49" charset="0"/>
              </a:rPr>
              <a:t>D:</a:t>
            </a:r>
            <a:endParaRPr lang="es-CL" sz="2800" b="1" dirty="0">
              <a:solidFill>
                <a:srgbClr val="00E6FE"/>
              </a:solidFill>
              <a:latin typeface="Inconsolata" panose="020B0609030003000000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257800" y="5029200"/>
          <a:ext cx="2667000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3438"/>
                <a:gridCol w="666750"/>
                <a:gridCol w="583406"/>
                <a:gridCol w="5834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group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c1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c2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c3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9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6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1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</a:t>
            </a:r>
            <a:r>
              <a:rPr lang="es-CL" dirty="0" err="1" smtClean="0"/>
              <a:t>Pig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 smtClean="0"/>
              <a:t>	Operadores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22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Operadores atómicos en </a:t>
            </a:r>
            <a:r>
              <a:rPr lang="es-CL" sz="3200" dirty="0" err="1" smtClean="0"/>
              <a:t>Pig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 smtClean="0">
                <a:solidFill>
                  <a:srgbClr val="0070C0"/>
                </a:solidFill>
              </a:rPr>
              <a:t>Comparación</a:t>
            </a:r>
            <a:endParaRPr lang="es-CL" dirty="0" smtClean="0"/>
          </a:p>
          <a:p>
            <a:pPr marL="457200" lvl="1" indent="0">
              <a:buNone/>
            </a:pP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==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!=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&gt;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&lt;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&gt;=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&lt;=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err="1" smtClean="0">
                <a:solidFill>
                  <a:srgbClr val="CC0099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matches</a:t>
            </a:r>
            <a:r>
              <a:rPr lang="es-CL" dirty="0" smtClean="0">
                <a:cs typeface="Courier New" panose="02070309020205020404" pitchFamily="49" charset="0"/>
              </a:rPr>
              <a:t> (</a:t>
            </a:r>
            <a:r>
              <a:rPr lang="es-CL" dirty="0" err="1" smtClean="0">
                <a:cs typeface="Courier New" panose="02070309020205020404" pitchFamily="49" charset="0"/>
              </a:rPr>
              <a:t>regex</a:t>
            </a:r>
            <a:r>
              <a:rPr lang="es-CL" dirty="0" smtClean="0"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s-CL" dirty="0" smtClean="0"/>
          </a:p>
          <a:p>
            <a:r>
              <a:rPr lang="es-CL" dirty="0" smtClean="0">
                <a:solidFill>
                  <a:srgbClr val="0070C0"/>
                </a:solidFill>
              </a:rPr>
              <a:t>Aritmética</a:t>
            </a:r>
          </a:p>
          <a:p>
            <a:pPr marL="457200" lvl="1" indent="0">
              <a:buNone/>
            </a:pP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+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−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*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/</a:t>
            </a:r>
          </a:p>
          <a:p>
            <a:pPr marL="457200" lvl="1" indent="0">
              <a:buNone/>
            </a:pPr>
            <a:endParaRPr lang="es-CL" dirty="0" smtClean="0"/>
          </a:p>
          <a:p>
            <a:r>
              <a:rPr lang="es-CL" dirty="0" smtClean="0">
                <a:solidFill>
                  <a:srgbClr val="0070C0"/>
                </a:solidFill>
              </a:rPr>
              <a:t>Referencia</a:t>
            </a:r>
          </a:p>
          <a:p>
            <a:pPr marL="457200" lvl="1" indent="0">
              <a:buNone/>
            </a:pPr>
            <a:r>
              <a:rPr lang="es-CL" dirty="0" err="1" smtClean="0">
                <a:latin typeface="Inconsolata" panose="020B0609030003000000" pitchFamily="49" charset="0"/>
              </a:rPr>
              <a:t>tuple</a:t>
            </a:r>
            <a:r>
              <a:rPr lang="es-CL" dirty="0" err="1" smtClean="0">
                <a:solidFill>
                  <a:srgbClr val="CC0099"/>
                </a:solidFill>
                <a:latin typeface="Inconsolata" panose="020B0609030003000000" pitchFamily="49" charset="0"/>
              </a:rPr>
              <a:t>.</a:t>
            </a:r>
            <a:r>
              <a:rPr lang="es-CL" dirty="0" err="1" smtClean="0">
                <a:latin typeface="Inconsolata" panose="020B0609030003000000" pitchFamily="49" charset="0"/>
              </a:rPr>
              <a:t>field</a:t>
            </a:r>
            <a:endParaRPr lang="es-CL" dirty="0" smtClean="0">
              <a:latin typeface="Inconsolata" panose="020B0609030003000000" pitchFamily="49" charset="0"/>
            </a:endParaRPr>
          </a:p>
          <a:p>
            <a:pPr marL="457200" lvl="1" indent="0">
              <a:buNone/>
            </a:pPr>
            <a:endParaRPr lang="es-CL" dirty="0" smtClean="0"/>
          </a:p>
          <a:p>
            <a:r>
              <a:rPr lang="es-CL" dirty="0" smtClean="0">
                <a:solidFill>
                  <a:srgbClr val="0070C0"/>
                </a:solidFill>
              </a:rPr>
              <a:t>Booleanos</a:t>
            </a:r>
          </a:p>
          <a:p>
            <a:pPr marL="457200" lvl="1" indent="0">
              <a:buNone/>
            </a:pP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AND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OR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NOT</a:t>
            </a:r>
          </a:p>
          <a:p>
            <a:endParaRPr lang="es-CL" dirty="0" smtClean="0">
              <a:solidFill>
                <a:srgbClr val="0070C0"/>
              </a:solidFill>
            </a:endParaRPr>
          </a:p>
          <a:p>
            <a:r>
              <a:rPr lang="es-CL" dirty="0" smtClean="0">
                <a:solidFill>
                  <a:srgbClr val="0070C0"/>
                </a:solidFill>
              </a:rPr>
              <a:t>Conversión </a:t>
            </a:r>
            <a:r>
              <a:rPr lang="es-C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("Casting")</a:t>
            </a:r>
          </a:p>
          <a:p>
            <a:pPr marL="457200" lvl="1" indent="0">
              <a:buNone/>
            </a:pPr>
            <a:endParaRPr lang="es-CL" dirty="0" smtClean="0">
              <a:cs typeface="Courier New" panose="02070309020205020404" pitchFamily="49" charset="0"/>
            </a:endParaRPr>
          </a:p>
          <a:p>
            <a:pPr lvl="1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625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838200" y="3276600"/>
            <a:ext cx="7848600" cy="2057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L" sz="18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38200" y="1752600"/>
            <a:ext cx="7848600" cy="33706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L" sz="18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Condicionales en </a:t>
            </a:r>
            <a:r>
              <a:rPr lang="es-CL" sz="3200" dirty="0" err="1" smtClean="0"/>
              <a:t>Pig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 smtClean="0">
                <a:solidFill>
                  <a:srgbClr val="0070C0"/>
                </a:solidFill>
              </a:rPr>
              <a:t>Operador ternario</a:t>
            </a:r>
            <a:r>
              <a:rPr lang="es-CL" sz="2800" dirty="0" smtClean="0"/>
              <a:t>:</a:t>
            </a:r>
          </a:p>
          <a:p>
            <a:pPr marL="457200" lvl="1" indent="0">
              <a:buNone/>
            </a:pPr>
            <a:r>
              <a:rPr lang="es-CL" sz="19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hr12 = </a:t>
            </a:r>
            <a:r>
              <a:rPr lang="es-CL" sz="19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9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9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9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9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9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hour%12, (</a:t>
            </a:r>
            <a:r>
              <a:rPr lang="es-CL" sz="1900" dirty="0" err="1" smtClean="0">
                <a:solidFill>
                  <a:srgbClr val="00B0F0"/>
                </a:solidFill>
                <a:latin typeface="Inconsolata" panose="020B0609030003000000" pitchFamily="49" charset="0"/>
              </a:rPr>
              <a:t>hour</a:t>
            </a:r>
            <a:r>
              <a:rPr lang="es-CL" sz="1900" dirty="0" smtClean="0">
                <a:solidFill>
                  <a:srgbClr val="00B0F0"/>
                </a:solidFill>
                <a:latin typeface="Inconsolata" panose="020B0609030003000000" pitchFamily="49" charset="0"/>
              </a:rPr>
              <a:t>&gt;12 ?</a:t>
            </a:r>
            <a:r>
              <a:rPr lang="es-CL" sz="19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’pm’ </a:t>
            </a:r>
            <a:r>
              <a:rPr lang="es-CL" sz="1900" dirty="0" smtClean="0">
                <a:solidFill>
                  <a:srgbClr val="00B0F0"/>
                </a:solidFill>
                <a:latin typeface="Inconsolata" panose="020B0609030003000000" pitchFamily="49" charset="0"/>
              </a:rPr>
              <a:t>:</a:t>
            </a:r>
            <a:r>
              <a:rPr lang="es-CL" sz="19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’am’);</a:t>
            </a:r>
          </a:p>
          <a:p>
            <a:pPr lvl="1"/>
            <a:endParaRPr lang="es-CL" sz="1900" dirty="0" smtClean="0"/>
          </a:p>
          <a:p>
            <a:endParaRPr lang="es-CL" sz="1900" dirty="0" smtClean="0"/>
          </a:p>
          <a:p>
            <a:r>
              <a:rPr lang="es-CL" sz="2800" dirty="0" smtClean="0">
                <a:solidFill>
                  <a:srgbClr val="0070C0"/>
                </a:solidFill>
              </a:rPr>
              <a:t>Casos</a:t>
            </a:r>
            <a:r>
              <a:rPr lang="es-CL" sz="2800" dirty="0" smtClean="0"/>
              <a:t>:</a:t>
            </a:r>
          </a:p>
          <a:p>
            <a:pPr marL="457200" lvl="1" indent="0">
              <a:buNone/>
            </a:pPr>
            <a:r>
              <a:rPr lang="es-CL" sz="19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X = </a:t>
            </a:r>
            <a:r>
              <a:rPr lang="es-CL" sz="19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9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A </a:t>
            </a:r>
            <a:r>
              <a:rPr lang="es-CL" sz="19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9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hour%12, (</a:t>
            </a:r>
          </a:p>
          <a:p>
            <a:pPr marL="457200" lvl="1" indent="0">
              <a:buNone/>
            </a:pPr>
            <a:r>
              <a:rPr lang="es-CL" sz="1900" dirty="0">
                <a:solidFill>
                  <a:schemeClr val="bg1"/>
                </a:solidFill>
                <a:latin typeface="Inconsolata" panose="020B0609030003000000" pitchFamily="49" charset="0"/>
              </a:rPr>
              <a:t>	</a:t>
            </a:r>
            <a:r>
              <a:rPr lang="es-CL" sz="1900" dirty="0" smtClean="0">
                <a:solidFill>
                  <a:srgbClr val="00B0F0"/>
                </a:solidFill>
                <a:latin typeface="Inconsolata" panose="020B0609030003000000" pitchFamily="49" charset="0"/>
              </a:rPr>
              <a:t>CASE</a:t>
            </a:r>
          </a:p>
          <a:p>
            <a:pPr marL="457200" lvl="1" indent="0">
              <a:buNone/>
            </a:pPr>
            <a:r>
              <a:rPr lang="es-CL" sz="19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		</a:t>
            </a:r>
            <a:r>
              <a:rPr lang="es-CL" sz="1900" dirty="0" smtClean="0">
                <a:solidFill>
                  <a:srgbClr val="00B0F0"/>
                </a:solidFill>
                <a:latin typeface="Inconsolata" panose="020B0609030003000000" pitchFamily="49" charset="0"/>
              </a:rPr>
              <a:t>WHEN </a:t>
            </a:r>
            <a:r>
              <a:rPr lang="es-CL" sz="19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</a:t>
            </a:r>
            <a:r>
              <a:rPr lang="es-CL" sz="19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&gt;12 </a:t>
            </a:r>
            <a:r>
              <a:rPr lang="es-CL" sz="1900" dirty="0" smtClean="0">
                <a:solidFill>
                  <a:srgbClr val="00B0F0"/>
                </a:solidFill>
                <a:latin typeface="Inconsolata" panose="020B0609030003000000" pitchFamily="49" charset="0"/>
              </a:rPr>
              <a:t>THEN</a:t>
            </a:r>
            <a:r>
              <a:rPr lang="es-CL" sz="19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‘pm’</a:t>
            </a:r>
          </a:p>
          <a:p>
            <a:pPr marL="457200" lvl="1" indent="0">
              <a:buNone/>
            </a:pPr>
            <a:r>
              <a:rPr lang="es-CL" sz="19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		</a:t>
            </a:r>
            <a:r>
              <a:rPr lang="es-CL" sz="1900" dirty="0" smtClean="0">
                <a:solidFill>
                  <a:srgbClr val="00B0F0"/>
                </a:solidFill>
                <a:latin typeface="Inconsolata" panose="020B0609030003000000" pitchFamily="49" charset="0"/>
              </a:rPr>
              <a:t>ELSE </a:t>
            </a:r>
            <a:r>
              <a:rPr lang="es-CL" sz="19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‘am’</a:t>
            </a:r>
          </a:p>
          <a:p>
            <a:pPr marL="457200" lvl="1" indent="0">
              <a:buNone/>
            </a:pPr>
            <a:r>
              <a:rPr lang="es-CL" sz="1900" dirty="0">
                <a:solidFill>
                  <a:schemeClr val="bg1"/>
                </a:solidFill>
                <a:latin typeface="Inconsolata" panose="020B0609030003000000" pitchFamily="49" charset="0"/>
              </a:rPr>
              <a:t>	</a:t>
            </a:r>
            <a:r>
              <a:rPr lang="es-CL" sz="1900" dirty="0" smtClean="0">
                <a:solidFill>
                  <a:srgbClr val="00B0F0"/>
                </a:solidFill>
                <a:latin typeface="Inconsolata" panose="020B0609030003000000" pitchFamily="49" charset="0"/>
              </a:rPr>
              <a:t>END</a:t>
            </a:r>
          </a:p>
          <a:p>
            <a:pPr marL="457200" lvl="1" indent="0">
              <a:buNone/>
            </a:pPr>
            <a:r>
              <a:rPr lang="es-CL" sz="19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  <a:p>
            <a:pPr marL="457200" lvl="1" indent="0">
              <a:buNone/>
            </a:pPr>
            <a:endParaRPr lang="es-CL" dirty="0" smtClean="0"/>
          </a:p>
          <a:p>
            <a:pPr marL="457200" lvl="1" indent="0">
              <a:buNone/>
            </a:pPr>
            <a:endParaRPr lang="es-CL" sz="2000" dirty="0" smtClean="0"/>
          </a:p>
          <a:p>
            <a:pPr marL="57150" indent="0">
              <a:buNone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32613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Agregación en </a:t>
            </a:r>
            <a:r>
              <a:rPr lang="es-CL" sz="3200" dirty="0" err="1" smtClean="0"/>
              <a:t>Pig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/>
          <a:lstStyle/>
          <a:p>
            <a:r>
              <a:rPr lang="es-CL" dirty="0" smtClean="0">
                <a:solidFill>
                  <a:srgbClr val="0070C0"/>
                </a:solidFill>
              </a:rPr>
              <a:t>Agrupamiento</a:t>
            </a:r>
            <a:r>
              <a:rPr lang="es-CL" dirty="0" smtClean="0"/>
              <a:t>:</a:t>
            </a:r>
            <a:r>
              <a:rPr lang="es-CL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GROUP</a:t>
            </a:r>
            <a:r>
              <a:rPr lang="es-CL" dirty="0" smtClean="0"/>
              <a:t>: agrupamiento con una sola relación</a:t>
            </a:r>
          </a:p>
          <a:p>
            <a:pPr lvl="2"/>
            <a:r>
              <a:rPr lang="es-CL" sz="20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GROUP </a:t>
            </a:r>
            <a:r>
              <a:rPr lang="es-CL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20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20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20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(</a:t>
            </a:r>
            <a:r>
              <a:rPr lang="es-CL" sz="20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item</a:t>
            </a:r>
            <a:r>
              <a:rPr lang="es-CL" sz="20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, </a:t>
            </a:r>
            <a:r>
              <a:rPr lang="es-CL" sz="20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hour</a:t>
            </a:r>
            <a:r>
              <a:rPr lang="es-CL" sz="20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)</a:t>
            </a:r>
            <a:r>
              <a:rPr lang="es-CL" sz="2000" dirty="0" smtClean="0">
                <a:latin typeface="Inconsolata" panose="020B0609030003000000" pitchFamily="49" charset="0"/>
              </a:rPr>
              <a:t>;</a:t>
            </a:r>
          </a:p>
          <a:p>
            <a:pPr lvl="1"/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COGROUP</a:t>
            </a:r>
            <a:r>
              <a:rPr lang="es-CL" dirty="0" smtClean="0"/>
              <a:t>: agrupamiento con múltiples relaciones</a:t>
            </a:r>
          </a:p>
          <a:p>
            <a:pPr lvl="2"/>
            <a:r>
              <a:rPr lang="es-CL" sz="20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COGROUP </a:t>
            </a:r>
            <a:r>
              <a:rPr lang="es-CL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premium</a:t>
            </a:r>
            <a:r>
              <a:rPr lang="es-CL" sz="20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20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20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(</a:t>
            </a:r>
            <a:r>
              <a:rPr lang="es-CL" sz="20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item</a:t>
            </a:r>
            <a:r>
              <a:rPr lang="es-CL" sz="20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, </a:t>
            </a:r>
            <a:r>
              <a:rPr lang="es-CL" sz="20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hour</a:t>
            </a:r>
            <a:r>
              <a:rPr lang="es-CL" sz="20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), </a:t>
            </a:r>
            <a:r>
              <a:rPr lang="es-CL" sz="2000" dirty="0" err="1" smtClean="0">
                <a:solidFill>
                  <a:srgbClr val="00800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cheap</a:t>
            </a:r>
            <a:r>
              <a:rPr lang="es-CL" sz="20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20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20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(</a:t>
            </a:r>
            <a:r>
              <a:rPr lang="es-CL" sz="20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item</a:t>
            </a:r>
            <a:r>
              <a:rPr lang="es-CL" sz="20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, </a:t>
            </a:r>
            <a:r>
              <a:rPr lang="es-CL" sz="20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hour</a:t>
            </a:r>
            <a:r>
              <a:rPr lang="es-CL" sz="20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)</a:t>
            </a:r>
            <a:r>
              <a:rPr lang="es-CL" sz="2000" dirty="0" smtClean="0">
                <a:latin typeface="Inconsolata" panose="020B0609030003000000" pitchFamily="49" charset="0"/>
              </a:rPr>
              <a:t>;</a:t>
            </a:r>
          </a:p>
          <a:p>
            <a:pPr lvl="2"/>
            <a:endParaRPr lang="es-CL" sz="2000" dirty="0" smtClean="0"/>
          </a:p>
          <a:p>
            <a:r>
              <a:rPr lang="es-CL" dirty="0" smtClean="0">
                <a:solidFill>
                  <a:srgbClr val="0070C0"/>
                </a:solidFill>
              </a:rPr>
              <a:t>Operadores de agregación</a:t>
            </a:r>
            <a:r>
              <a:rPr lang="es-CL" dirty="0" smtClean="0"/>
              <a:t>:</a:t>
            </a:r>
          </a:p>
          <a:p>
            <a:pPr lvl="1"/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AVG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MIN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MAX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SUM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COUNT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SIZE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CONCAT</a:t>
            </a:r>
          </a:p>
          <a:p>
            <a:pPr lvl="1"/>
            <a:endParaRPr lang="es-CL" dirty="0" smtClean="0"/>
          </a:p>
          <a:p>
            <a:pPr marL="457200" lvl="1" indent="0">
              <a:buNone/>
            </a:pPr>
            <a:endParaRPr lang="es-CL" dirty="0" smtClean="0"/>
          </a:p>
          <a:p>
            <a:pPr lvl="2"/>
            <a:endParaRPr lang="es-CL" sz="2000" dirty="0" smtClean="0"/>
          </a:p>
          <a:p>
            <a:pPr lvl="2"/>
            <a:endParaRPr lang="es-CL" sz="2000" dirty="0" smtClean="0"/>
          </a:p>
          <a:p>
            <a:pPr lvl="2"/>
            <a:endParaRPr lang="es-CL" sz="2000" dirty="0" smtClean="0"/>
          </a:p>
          <a:p>
            <a:pPr lvl="2"/>
            <a:endParaRPr lang="es-CL" dirty="0" smtClean="0"/>
          </a:p>
          <a:p>
            <a:pPr lvl="2"/>
            <a:endParaRPr lang="es-CL" dirty="0"/>
          </a:p>
        </p:txBody>
      </p:sp>
      <p:sp>
        <p:nvSpPr>
          <p:cNvPr id="4" name="Rectangle 3"/>
          <p:cNvSpPr/>
          <p:nvPr/>
        </p:nvSpPr>
        <p:spPr>
          <a:xfrm>
            <a:off x="1003300" y="1752600"/>
            <a:ext cx="7912100" cy="1752600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cxnSp>
        <p:nvCxnSpPr>
          <p:cNvPr id="5" name="Straight Arrow Connector 4"/>
          <p:cNvCxnSpPr>
            <a:stCxn id="6" idx="1"/>
            <a:endCxn id="4" idx="0"/>
          </p:cNvCxnSpPr>
          <p:nvPr/>
        </p:nvCxnSpPr>
        <p:spPr>
          <a:xfrm flipH="1">
            <a:off x="4959350" y="752565"/>
            <a:ext cx="527050" cy="100003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86400" y="1524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CL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ea typeface="DejaVu Sans"/>
                <a:cs typeface="Segoe UI Semilight" panose="020B0402040204020203" pitchFamily="34" charset="0"/>
              </a:rPr>
              <a:t>Se puede usar </a:t>
            </a:r>
            <a:r>
              <a:rPr lang="es-CL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ea typeface="DejaVu Sans"/>
                <a:cs typeface="Segoe UI Semilight" panose="020B0402040204020203" pitchFamily="34" charset="0"/>
              </a:rPr>
              <a:t>GROUP</a:t>
            </a:r>
            <a:r>
              <a:rPr lang="es-CL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ea typeface="DejaVu Sans"/>
                <a:cs typeface="Segoe UI Semilight" panose="020B0402040204020203" pitchFamily="34" charset="0"/>
              </a:rPr>
              <a:t> con múltiples relaciones </a:t>
            </a:r>
            <a:r>
              <a:rPr lang="es-CL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ea typeface="DejaVu Sans"/>
                <a:cs typeface="Segoe UI Semilight" panose="020B0402040204020203" pitchFamily="34" charset="0"/>
              </a:rPr>
              <a:t>o </a:t>
            </a:r>
            <a:r>
              <a:rPr lang="es-CL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ea typeface="DejaVu Sans"/>
                <a:cs typeface="Segoe UI Semilight" panose="020B0402040204020203" pitchFamily="34" charset="0"/>
              </a:rPr>
              <a:t>COGROUP</a:t>
            </a:r>
            <a:r>
              <a:rPr lang="es-CL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ea typeface="DejaVu Sans"/>
                <a:cs typeface="Segoe UI Semilight" panose="020B0402040204020203" pitchFamily="34" charset="0"/>
              </a:rPr>
              <a:t> </a:t>
            </a:r>
            <a:r>
              <a:rPr lang="es-CL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ea typeface="DejaVu Sans"/>
                <a:cs typeface="Segoe UI Semilight" panose="020B0402040204020203" pitchFamily="34" charset="0"/>
              </a:rPr>
              <a:t>con una única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CL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ea typeface="DejaVu Sans"/>
                <a:cs typeface="Segoe UI Semilight" panose="020B0402040204020203" pitchFamily="34" charset="0"/>
              </a:rPr>
              <a:t>(pero </a:t>
            </a:r>
            <a:r>
              <a:rPr lang="es-CL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ea typeface="DejaVu Sans"/>
                <a:cs typeface="Segoe UI Semilight" panose="020B0402040204020203" pitchFamily="34" charset="0"/>
              </a:rPr>
              <a:t>COGROUP</a:t>
            </a:r>
            <a:r>
              <a:rPr lang="es-CL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ea typeface="DejaVu Sans"/>
                <a:cs typeface="Segoe UI Semilight" panose="020B0402040204020203" pitchFamily="34" charset="0"/>
              </a:rPr>
              <a:t> se considera</a:t>
            </a:r>
            <a:r>
              <a:rPr lang="es-CL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ea typeface="DejaVu Sans"/>
                <a:cs typeface="Segoe UI Semilight" panose="020B0402040204020203" pitchFamily="34" charset="0"/>
              </a:rPr>
              <a:t> más </a:t>
            </a:r>
            <a:r>
              <a:rPr lang="es-CL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ea typeface="DejaVu Sans"/>
                <a:cs typeface="Segoe UI Semilight" panose="020B0402040204020203" pitchFamily="34" charset="0"/>
              </a:rPr>
              <a:t>legible para </a:t>
            </a:r>
            <a:r>
              <a:rPr lang="es-CL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ea typeface="DejaVu Sans"/>
                <a:cs typeface="Segoe UI Semilight" panose="020B0402040204020203" pitchFamily="34" charset="0"/>
              </a:rPr>
              <a:t>múltiples relaciones)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990600"/>
            <a:ext cx="8382000" cy="441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data1; 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(Nescafe,08,120)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(El_Mercurio,08,142) 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(Nescafe,09,153) </a:t>
            </a:r>
          </a:p>
          <a:p>
            <a:pPr marL="0" indent="0">
              <a:buNone/>
            </a:pPr>
            <a:endParaRPr lang="es-CL" sz="9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data2;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(2000,Nescafe)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(8250,Gillette_Mach3)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(500,El_Mercurio)</a:t>
            </a:r>
          </a:p>
          <a:p>
            <a:pPr marL="0" indent="0">
              <a:buNone/>
            </a:pPr>
            <a:endParaRPr lang="es-CL" sz="9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8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'data1'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prod:charArray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hour:int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count:int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 </a:t>
            </a:r>
            <a:endParaRPr lang="es-CL" sz="11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B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'data2'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price:int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name:charArray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 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X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JOIN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BY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B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BY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name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None/>
            </a:pPr>
            <a:endParaRPr lang="es-CL" sz="9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X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s-CL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El_Mercurio,08,142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</a:t>
            </a:r>
            <a:r>
              <a:rPr lang="es-CL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500,El_Mercurio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s-CL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Nescafe,08,120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</a:t>
            </a:r>
            <a:r>
              <a:rPr lang="es-CL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2000,Nescafe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s-CL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Nescafe,09,153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</a:t>
            </a:r>
            <a:r>
              <a:rPr lang="es-CL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2000,Nescafe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endParaRPr lang="es-CL" sz="18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Joins</a:t>
            </a:r>
            <a:r>
              <a:rPr lang="es-CL" sz="3200" dirty="0" smtClean="0"/>
              <a:t> en </a:t>
            </a:r>
            <a:r>
              <a:rPr lang="es-CL" sz="3200" dirty="0" err="1" smtClean="0"/>
              <a:t>Pig</a:t>
            </a:r>
            <a:endParaRPr lang="es-CL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623899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accent1"/>
                </a:solidFill>
                <a:latin typeface="Inconsolata" panose="020B0609030003000000" pitchFamily="49" charset="0"/>
              </a:rPr>
              <a:t>X:</a:t>
            </a:r>
            <a:endParaRPr lang="es-CL" sz="2800" b="1" dirty="0">
              <a:solidFill>
                <a:schemeClr val="accent1"/>
              </a:solidFill>
              <a:latin typeface="Inconsolata" panose="020B0609030003000000" pitchFamily="49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479800" y="5298440"/>
          <a:ext cx="5638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685800"/>
                <a:gridCol w="838200"/>
                <a:gridCol w="787400"/>
                <a:gridCol w="19558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prod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hour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count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price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name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08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120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 smtClean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09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153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 smtClean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El_Mercurio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08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142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500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El_Mercurio</a:t>
                      </a:r>
                      <a:endParaRPr lang="es-CL" sz="16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90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Joins</a:t>
            </a:r>
            <a:r>
              <a:rPr lang="es-CL" sz="3200" dirty="0" smtClean="0"/>
              <a:t> en </a:t>
            </a:r>
            <a:r>
              <a:rPr lang="es-CL" sz="3200" dirty="0" err="1" smtClean="0"/>
              <a:t>Pig</a:t>
            </a:r>
            <a:endParaRPr lang="es-CL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>
                <a:solidFill>
                  <a:srgbClr val="0070C0"/>
                </a:solidFill>
              </a:rPr>
              <a:t>Inner</a:t>
            </a:r>
            <a:r>
              <a:rPr lang="es-CL" dirty="0" smtClean="0">
                <a:solidFill>
                  <a:srgbClr val="0070C0"/>
                </a:solidFill>
              </a:rPr>
              <a:t> </a:t>
            </a:r>
            <a:r>
              <a:rPr lang="es-CL" dirty="0" err="1" smtClean="0">
                <a:solidFill>
                  <a:srgbClr val="0070C0"/>
                </a:solidFill>
              </a:rPr>
              <a:t>join</a:t>
            </a:r>
            <a:r>
              <a:rPr lang="es-CL" dirty="0" smtClean="0"/>
              <a:t>: El ejemplo anterior (el </a:t>
            </a:r>
            <a:r>
              <a:rPr lang="es-CL" dirty="0" err="1" smtClean="0"/>
              <a:t>join</a:t>
            </a:r>
            <a:r>
              <a:rPr lang="es-CL" dirty="0" smtClean="0"/>
              <a:t> por defecto)</a:t>
            </a:r>
          </a:p>
          <a:p>
            <a:r>
              <a:rPr lang="es-CL" dirty="0" err="1" smtClean="0">
                <a:solidFill>
                  <a:srgbClr val="0070C0"/>
                </a:solidFill>
              </a:rPr>
              <a:t>Self</a:t>
            </a:r>
            <a:r>
              <a:rPr lang="es-CL" dirty="0" smtClean="0">
                <a:solidFill>
                  <a:srgbClr val="0070C0"/>
                </a:solidFill>
              </a:rPr>
              <a:t> </a:t>
            </a:r>
            <a:r>
              <a:rPr lang="es-CL" dirty="0" err="1" smtClean="0">
                <a:solidFill>
                  <a:srgbClr val="0070C0"/>
                </a:solidFill>
              </a:rPr>
              <a:t>join</a:t>
            </a:r>
            <a:r>
              <a:rPr lang="es-CL" dirty="0" smtClean="0"/>
              <a:t>: Genera un alias y hace </a:t>
            </a:r>
            <a:r>
              <a:rPr lang="es-CL" dirty="0" err="1" smtClean="0"/>
              <a:t>join</a:t>
            </a:r>
            <a:r>
              <a:rPr lang="es-CL" dirty="0" smtClean="0"/>
              <a:t> con él</a:t>
            </a:r>
          </a:p>
          <a:p>
            <a:r>
              <a:rPr lang="es-CL" dirty="0" err="1" smtClean="0">
                <a:solidFill>
                  <a:srgbClr val="0070C0"/>
                </a:solidFill>
              </a:rPr>
              <a:t>Outer</a:t>
            </a:r>
            <a:r>
              <a:rPr lang="es-CL" dirty="0" smtClean="0">
                <a:solidFill>
                  <a:srgbClr val="0070C0"/>
                </a:solidFill>
              </a:rPr>
              <a:t> </a:t>
            </a:r>
            <a:r>
              <a:rPr lang="es-CL" dirty="0" err="1" smtClean="0">
                <a:solidFill>
                  <a:srgbClr val="0070C0"/>
                </a:solidFill>
              </a:rPr>
              <a:t>joins</a:t>
            </a:r>
            <a:r>
              <a:rPr lang="es-CL" dirty="0" smtClean="0"/>
              <a:t>: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LEFT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dirty="0" smtClean="0"/>
              <a:t>/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RIGHT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dirty="0" smtClean="0"/>
              <a:t>/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FULL</a:t>
            </a:r>
          </a:p>
          <a:p>
            <a:r>
              <a:rPr lang="es-CL" dirty="0" smtClean="0">
                <a:solidFill>
                  <a:srgbClr val="0070C0"/>
                </a:solidFill>
              </a:rPr>
              <a:t>Producto cruz</a:t>
            </a:r>
            <a:r>
              <a:rPr lang="es-CL" dirty="0" smtClean="0"/>
              <a:t>: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CROSS</a:t>
            </a:r>
          </a:p>
        </p:txBody>
      </p:sp>
      <p:sp>
        <p:nvSpPr>
          <p:cNvPr id="7" name="CustomShape 3"/>
          <p:cNvSpPr/>
          <p:nvPr/>
        </p:nvSpPr>
        <p:spPr>
          <a:xfrm>
            <a:off x="526320" y="5361480"/>
            <a:ext cx="8152560" cy="821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ea typeface="DejaVu Sans"/>
                <a:cs typeface="Segoe UI Semilight" panose="020B0402040204020203" pitchFamily="34" charset="0"/>
              </a:rPr>
              <a:t>¿Saben (o recuerdan) la diferencia entre un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ea typeface="DejaVu Sans"/>
              </a:rPr>
              <a:t>INNER JOIN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, 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ea typeface="DejaVu Sans"/>
              </a:rPr>
              <a:t>OUTER JOIN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/ 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ea typeface="DejaVu Sans"/>
              </a:rPr>
              <a:t>LEFT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/ 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ea typeface="DejaVu Sans"/>
              </a:rPr>
              <a:t>RIGHT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/ 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ea typeface="DejaVu Sans"/>
              </a:rPr>
              <a:t>FULL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ea typeface="DejaVu Sans"/>
                <a:cs typeface="Segoe UI Semilight" panose="020B0402040204020203" pitchFamily="34" charset="0"/>
              </a:rPr>
              <a:t> y un 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ea typeface="DejaVu Sans"/>
              </a:rPr>
              <a:t>CROSS PRODUCT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?</a:t>
            </a:r>
            <a:endParaRPr lang="es-C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980" y="536148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8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</a:t>
            </a:r>
            <a:r>
              <a:rPr lang="es-CL" dirty="0" err="1" smtClean="0"/>
              <a:t>Pig</a:t>
            </a:r>
            <a:endParaRPr lang="es-CL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419600" cy="5029200"/>
          </a:xfrm>
        </p:spPr>
        <p:txBody>
          <a:bodyPr>
            <a:normAutofit/>
          </a:bodyPr>
          <a:lstStyle/>
          <a:p>
            <a:r>
              <a:rPr lang="es-CL" sz="2400" dirty="0" smtClean="0"/>
              <a:t>Crea tareas de </a:t>
            </a:r>
            <a:r>
              <a:rPr lang="es-CL" sz="2400" dirty="0" err="1" smtClean="0">
                <a:solidFill>
                  <a:srgbClr val="0070C0"/>
                </a:solidFill>
                <a:latin typeface="Segoe UI Semibold" panose="020B0702040204020203" pitchFamily="34" charset="0"/>
              </a:rPr>
              <a:t>Hadoop</a:t>
            </a:r>
            <a:endParaRPr lang="es-CL" sz="2400" dirty="0" smtClean="0">
              <a:solidFill>
                <a:srgbClr val="0070C0"/>
              </a:solidFill>
              <a:latin typeface="Segoe UI Semibold" panose="020B0702040204020203" pitchFamily="34" charset="0"/>
            </a:endParaRPr>
          </a:p>
          <a:p>
            <a:endParaRPr lang="es-CL" sz="2400" dirty="0" smtClean="0"/>
          </a:p>
          <a:p>
            <a:r>
              <a:rPr lang="es-CL" sz="2400" dirty="0"/>
              <a:t>Usa un lenguaje de “scripting” de alto nivel llamado </a:t>
            </a:r>
            <a:r>
              <a:rPr lang="es-CL" sz="2400" dirty="0" err="1">
                <a:solidFill>
                  <a:srgbClr val="0070C0"/>
                </a:solidFill>
                <a:latin typeface="Segoe UI Semibold" panose="020B0702040204020203" pitchFamily="34" charset="0"/>
              </a:rPr>
              <a:t>Pig</a:t>
            </a:r>
            <a:r>
              <a:rPr lang="es-CL" sz="2400" dirty="0">
                <a:solidFill>
                  <a:srgbClr val="0070C0"/>
                </a:solidFill>
                <a:latin typeface="Segoe UI Semibold" panose="020B0702040204020203" pitchFamily="34" charset="0"/>
              </a:rPr>
              <a:t> </a:t>
            </a:r>
            <a:r>
              <a:rPr lang="es-CL" sz="2400" dirty="0" err="1">
                <a:solidFill>
                  <a:srgbClr val="0070C0"/>
                </a:solidFill>
                <a:latin typeface="Segoe UI Semibold" panose="020B0702040204020203" pitchFamily="34" charset="0"/>
              </a:rPr>
              <a:t>Latin</a:t>
            </a:r>
            <a:endParaRPr lang="es-CL" sz="2400" dirty="0">
              <a:solidFill>
                <a:srgbClr val="0070C0"/>
              </a:solidFill>
              <a:latin typeface="Segoe UI Semibold" panose="020B0702040204020203" pitchFamily="34" charset="0"/>
            </a:endParaRPr>
          </a:p>
          <a:p>
            <a:endParaRPr lang="es-CL" sz="2400" b="1" dirty="0" smtClean="0">
              <a:solidFill>
                <a:srgbClr val="0070C0"/>
              </a:solidFill>
            </a:endParaRPr>
          </a:p>
          <a:p>
            <a:r>
              <a:rPr lang="es-CL" sz="2400" dirty="0"/>
              <a:t>Puede integrar </a:t>
            </a:r>
            <a:r>
              <a:rPr lang="es-CL" sz="2400" dirty="0">
                <a:solidFill>
                  <a:srgbClr val="0070C0"/>
                </a:solidFill>
                <a:latin typeface="Segoe UI Semibold" panose="020B0702040204020203" pitchFamily="34" charset="0"/>
              </a:rPr>
              <a:t>funciones definidas por el usuario</a:t>
            </a:r>
            <a:r>
              <a:rPr lang="es-CL" sz="2400" dirty="0"/>
              <a:t>: llamar a una función en Java (o Python, Ruby, etc.)</a:t>
            </a:r>
          </a:p>
          <a:p>
            <a:endParaRPr lang="es-CL" sz="2400" dirty="0" smtClean="0"/>
          </a:p>
          <a:p>
            <a:r>
              <a:rPr lang="es-CL" sz="2400" dirty="0" smtClean="0"/>
              <a:t>Basado en </a:t>
            </a:r>
            <a:r>
              <a:rPr lang="es-CL" sz="2400" b="1" dirty="0" smtClean="0">
                <a:solidFill>
                  <a:srgbClr val="0070C0"/>
                </a:solidFill>
                <a:latin typeface="Segoe UI Semibold" panose="020B0702040204020203" pitchFamily="34" charset="0"/>
              </a:rPr>
              <a:t>Relaciones de </a:t>
            </a:r>
            <a:r>
              <a:rPr lang="es-CL" sz="2400" b="1" dirty="0" err="1" smtClean="0">
                <a:solidFill>
                  <a:srgbClr val="0070C0"/>
                </a:solidFill>
                <a:latin typeface="Segoe UI Semibold" panose="020B0702040204020203" pitchFamily="34" charset="0"/>
              </a:rPr>
              <a:t>Pig</a:t>
            </a:r>
            <a:endParaRPr lang="es-CL" sz="2400" b="1" dirty="0">
              <a:solidFill>
                <a:srgbClr val="0070C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87338"/>
            <a:ext cx="3662362" cy="32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228600" y="4419599"/>
            <a:ext cx="8763000" cy="457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s-CL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X</a:t>
            </a:r>
            <a:r>
              <a:rPr lang="es-CL" sz="18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GROUP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BY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PARTITION BY 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org.udp.Partitioner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PARALLEL 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5;</a:t>
            </a:r>
            <a:endParaRPr lang="es-CL" sz="18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Implementación de agregación / </a:t>
            </a:r>
            <a:r>
              <a:rPr lang="es-CL" sz="3200" dirty="0" err="1" smtClean="0"/>
              <a:t>join</a:t>
            </a:r>
            <a:r>
              <a:rPr lang="es-CL" sz="3200" dirty="0" smtClean="0"/>
              <a:t> en </a:t>
            </a:r>
            <a:r>
              <a:rPr lang="es-CL" sz="3200" dirty="0" err="1" smtClean="0"/>
              <a:t>Pig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458200" cy="1630362"/>
          </a:xfrm>
        </p:spPr>
        <p:txBody>
          <a:bodyPr/>
          <a:lstStyle/>
          <a:p>
            <a:r>
              <a:rPr lang="es-CL" dirty="0" smtClean="0">
                <a:solidFill>
                  <a:srgbClr val="0070C0"/>
                </a:solidFill>
              </a:rPr>
              <a:t>Partición configurable / número de reductores:</a:t>
            </a:r>
          </a:p>
          <a:p>
            <a:pPr lvl="1"/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PARTITION BY</a:t>
            </a:r>
            <a:r>
              <a:rPr lang="es-CL" dirty="0" smtClean="0">
                <a:solidFill>
                  <a:srgbClr val="0070C0"/>
                </a:solidFill>
              </a:rPr>
              <a:t> </a:t>
            </a:r>
            <a:r>
              <a:rPr lang="es-CL" dirty="0" smtClean="0"/>
              <a:t>especifica </a:t>
            </a:r>
            <a:r>
              <a:rPr lang="es-CL" dirty="0" smtClean="0"/>
              <a:t>una </a:t>
            </a:r>
            <a:r>
              <a:rPr lang="es-CL" dirty="0" smtClean="0"/>
              <a:t>UDF para </a:t>
            </a:r>
            <a:r>
              <a:rPr lang="es-CL" dirty="0" err="1" smtClean="0"/>
              <a:t>particionar</a:t>
            </a:r>
            <a:endParaRPr lang="es-CL" dirty="0" smtClean="0"/>
          </a:p>
          <a:p>
            <a:pPr lvl="1"/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PARALLEL</a:t>
            </a:r>
            <a:r>
              <a:rPr lang="es-CL" dirty="0" smtClean="0">
                <a:solidFill>
                  <a:srgbClr val="0070C0"/>
                </a:solidFill>
              </a:rPr>
              <a:t> </a:t>
            </a:r>
            <a:r>
              <a:rPr lang="es-CL" dirty="0" smtClean="0"/>
              <a:t>especifica el número de reductores</a:t>
            </a:r>
            <a:endParaRPr lang="es-CL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28600" y="3405981"/>
            <a:ext cx="8763000" cy="457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s-CL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X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JOIN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BY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800" dirty="0" smtClean="0">
                <a:solidFill>
                  <a:srgbClr val="92D050"/>
                </a:solidFill>
                <a:latin typeface="Inconsolata" panose="020B0609030003000000" pitchFamily="49" charset="0"/>
              </a:rPr>
              <a:t>B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BY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name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PARTITION BY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org.udp.Partitioner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</a:rPr>
              <a:t>PARALLEL 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5;</a:t>
            </a:r>
            <a:endParaRPr lang="es-CL" sz="18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5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Pig</a:t>
            </a:r>
            <a:r>
              <a:rPr lang="es-CL" sz="3200" dirty="0" smtClean="0"/>
              <a:t>: Desambiguación</a:t>
            </a:r>
            <a:endParaRPr lang="es-CL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95400"/>
            <a:ext cx="8382000" cy="495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data1; 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(Nescafe,08,120)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(El_Mercurio,08,142) 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(Nescafe,09,153) </a:t>
            </a:r>
          </a:p>
          <a:p>
            <a:pPr marL="0" indent="0">
              <a:buNone/>
            </a:pPr>
            <a:endParaRPr lang="es-CL" sz="11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data2;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(2000,Nescafe)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(8250,Gillette_Mach3)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(500,El_Mercurio)</a:t>
            </a:r>
          </a:p>
          <a:p>
            <a:pPr marL="0" indent="0">
              <a:buNone/>
            </a:pPr>
            <a:endParaRPr lang="es-CL" sz="11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'data1'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prodName:charArray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hour:int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count:int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 </a:t>
            </a:r>
            <a:endParaRPr lang="es-CL" sz="11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800" dirty="0" smtClean="0">
                <a:solidFill>
                  <a:schemeClr val="accent3">
                    <a:lumMod val="75000"/>
                  </a:schemeClr>
                </a:solidFill>
                <a:latin typeface="Inconsolata" panose="020B0609030003000000" pitchFamily="49" charset="0"/>
              </a:rPr>
              <a:t>B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'data2'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price:int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prodName:charArray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 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X 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JOIN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BY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prodName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800" dirty="0" smtClean="0">
                <a:solidFill>
                  <a:schemeClr val="accent3">
                    <a:lumMod val="75000"/>
                  </a:schemeClr>
                </a:solidFill>
                <a:latin typeface="Inconsolata" panose="020B0609030003000000" pitchFamily="49" charset="0"/>
              </a:rPr>
              <a:t>B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BY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prodName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None/>
            </a:pPr>
            <a:endParaRPr lang="es-CL" sz="11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X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s-CL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El_Mercurio,08,142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</a:t>
            </a:r>
            <a:r>
              <a:rPr lang="es-CL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500,El_Mercurio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s-CL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Nescafe,08,120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</a:t>
            </a:r>
            <a:r>
              <a:rPr lang="es-CL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2000,Nescafe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s-CL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Nescafe,09,153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</a:t>
            </a:r>
            <a:r>
              <a:rPr lang="es-CL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2000,Nescafe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endParaRPr lang="es-CL" sz="18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800" dirty="0" smtClean="0">
                <a:solidFill>
                  <a:srgbClr val="FFFF00"/>
                </a:solidFill>
                <a:latin typeface="Inconsolata" panose="020B0609030003000000" pitchFamily="49" charset="0"/>
              </a:rPr>
              <a:t>Y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X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prodName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rgbClr val="FFFF00"/>
                </a:solidFill>
                <a:latin typeface="Inconsolata" panose="020B0609030003000000" pitchFamily="49" charset="0"/>
              </a:rPr>
              <a:t>Y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FOREACH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X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GENERATE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8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::prodName;</a:t>
            </a:r>
          </a:p>
          <a:p>
            <a:pPr marL="0" indent="0">
              <a:buNone/>
            </a:pPr>
            <a:endParaRPr lang="es-CL" sz="18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s-CL" sz="18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4343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¿Pero cuál </a:t>
            </a:r>
            <a:r>
              <a:rPr lang="es-CL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prodName</a:t>
            </a:r>
            <a:r>
              <a:rPr lang="es-CL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s-CL" dirty="0">
              <a:solidFill>
                <a:srgbClr val="FF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3505200" y="4528066"/>
            <a:ext cx="1524000" cy="882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56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Pig</a:t>
            </a:r>
            <a:r>
              <a:rPr lang="es-CL" sz="3200" dirty="0" smtClean="0"/>
              <a:t>: </a:t>
            </a:r>
            <a:r>
              <a:rPr lang="es-CL" dirty="0" smtClean="0"/>
              <a:t>Filtrar</a:t>
            </a:r>
            <a:endParaRPr lang="es-CL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19200"/>
            <a:ext cx="8382000" cy="685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raw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‘transact.txt'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USING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PigStorage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('\t')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time, </a:t>
            </a: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  <a:p>
            <a:pPr marL="0" indent="0">
              <a:buNone/>
            </a:pPr>
            <a:r>
              <a:rPr lang="es-CL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premium</a:t>
            </a:r>
            <a:r>
              <a:rPr lang="es-CL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FILTER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raw</a:t>
            </a:r>
            <a:r>
              <a:rPr lang="es-CL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BY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&gt;=1000;</a:t>
            </a:r>
            <a:endParaRPr lang="es-CL" sz="1600" dirty="0" smtClean="0">
              <a:solidFill>
                <a:schemeClr val="bg1"/>
              </a:solidFill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s-CL" sz="16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s-CL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876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800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premium</a:t>
            </a:r>
            <a:r>
              <a:rPr lang="es-CL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es-CL" sz="28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24511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raw: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923825"/>
              </p:ext>
            </p:extLst>
          </p:nvPr>
        </p:nvGraphicFramePr>
        <p:xfrm>
          <a:off x="2133600" y="2874414"/>
          <a:ext cx="4876800" cy="17627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8996"/>
                <a:gridCol w="1263204"/>
                <a:gridCol w="1905000"/>
                <a:gridCol w="609600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  900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780960"/>
              </p:ext>
            </p:extLst>
          </p:nvPr>
        </p:nvGraphicFramePr>
        <p:xfrm>
          <a:off x="2133600" y="5160415"/>
          <a:ext cx="4876800" cy="14689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8996"/>
                <a:gridCol w="1263204"/>
                <a:gridCol w="1905000"/>
                <a:gridCol w="609600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80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Pig</a:t>
            </a:r>
            <a:r>
              <a:rPr lang="es-CL" sz="3200" dirty="0" smtClean="0"/>
              <a:t>: </a:t>
            </a:r>
            <a:r>
              <a:rPr lang="es-CL" dirty="0" smtClean="0"/>
              <a:t>Repartición </a:t>
            </a:r>
            <a:r>
              <a:rPr lang="es-CL" sz="3200" dirty="0" smtClean="0"/>
              <a:t>("Split")</a:t>
            </a:r>
            <a:endParaRPr lang="es-CL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19200"/>
            <a:ext cx="8382000" cy="685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raw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‘transact.txt'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USING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PigStorage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('\t')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time, </a:t>
            </a: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SPLIT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raw</a:t>
            </a:r>
            <a:r>
              <a:rPr lang="es-CL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INTO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err="1" smtClean="0">
                <a:solidFill>
                  <a:srgbClr val="92D050"/>
                </a:solidFill>
                <a:latin typeface="Inconsolata" panose="020B0609030003000000" pitchFamily="49" charset="0"/>
              </a:rPr>
              <a:t>cheap</a:t>
            </a:r>
            <a:r>
              <a:rPr lang="es-CL" sz="1600" dirty="0" smtClean="0">
                <a:solidFill>
                  <a:schemeClr val="accent3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IF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&lt;1000, </a:t>
            </a:r>
            <a:r>
              <a:rPr lang="es-CL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premium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IF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&gt;=1000;</a:t>
            </a:r>
            <a:endParaRPr lang="es-CL" sz="1600" dirty="0" smtClean="0">
              <a:solidFill>
                <a:schemeClr val="bg1"/>
              </a:solidFill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s-CL" sz="16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s-CL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027559"/>
              </p:ext>
            </p:extLst>
          </p:nvPr>
        </p:nvGraphicFramePr>
        <p:xfrm>
          <a:off x="12702" y="5214609"/>
          <a:ext cx="4178299" cy="8813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1587"/>
                <a:gridCol w="798311"/>
                <a:gridCol w="1828800"/>
                <a:gridCol w="609601"/>
              </a:tblGrid>
              <a:tr h="293797">
                <a:tc>
                  <a:txBody>
                    <a:bodyPr/>
                    <a:lstStyle/>
                    <a:p>
                      <a:r>
                        <a:rPr lang="es-CL" sz="1000" dirty="0" err="1" smtClean="0">
                          <a:latin typeface="Inconsolata" panose="020B0609030003000000" pitchFamily="49" charset="0"/>
                        </a:rPr>
                        <a:t>cust</a:t>
                      </a:r>
                      <a:endParaRPr lang="es-CL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err="1" smtClean="0">
                          <a:latin typeface="Inconsolata" panose="020B0609030003000000" pitchFamily="49" charset="0"/>
                        </a:rPr>
                        <a:t>item</a:t>
                      </a:r>
                      <a:endParaRPr lang="es-CL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time</a:t>
                      </a:r>
                      <a:endParaRPr lang="es-CL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err="1" smtClean="0">
                          <a:latin typeface="Inconsolata" panose="020B0609030003000000" pitchFamily="49" charset="0"/>
                        </a:rPr>
                        <a:t>price</a:t>
                      </a:r>
                      <a:endParaRPr lang="es-CL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customer412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1L_Leche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2014-03-31T08:47:57Z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   900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13714"/>
              </p:ext>
            </p:extLst>
          </p:nvPr>
        </p:nvGraphicFramePr>
        <p:xfrm>
          <a:off x="4648200" y="5191871"/>
          <a:ext cx="4343399" cy="14689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8793"/>
                <a:gridCol w="1154806"/>
                <a:gridCol w="1676400"/>
                <a:gridCol w="533400"/>
              </a:tblGrid>
              <a:tr h="293797">
                <a:tc>
                  <a:txBody>
                    <a:bodyPr/>
                    <a:lstStyle/>
                    <a:p>
                      <a:r>
                        <a:rPr lang="es-CL" sz="1000" dirty="0" err="1" smtClean="0">
                          <a:latin typeface="Inconsolata" panose="020B0609030003000000" pitchFamily="49" charset="0"/>
                        </a:rPr>
                        <a:t>cust</a:t>
                      </a:r>
                      <a:endParaRPr lang="es-CL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err="1" smtClean="0">
                          <a:latin typeface="Inconsolata" panose="020B0609030003000000" pitchFamily="49" charset="0"/>
                        </a:rPr>
                        <a:t>item</a:t>
                      </a:r>
                      <a:endParaRPr lang="es-CL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time</a:t>
                      </a:r>
                      <a:endParaRPr lang="es-CL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err="1" smtClean="0">
                          <a:latin typeface="Inconsolata" panose="020B0609030003000000" pitchFamily="49" charset="0"/>
                        </a:rPr>
                        <a:t>price</a:t>
                      </a:r>
                      <a:endParaRPr lang="es-CL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customer412</a:t>
                      </a:r>
                      <a:endParaRPr lang="es-CL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err="1" smtClean="0"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2014-03-31T08:47:57Z</a:t>
                      </a:r>
                      <a:endParaRPr lang="es-CL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2000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customer412</a:t>
                      </a:r>
                      <a:endParaRPr lang="es-CL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err="1" smtClean="0"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2014-03-31T08:47:57Z</a:t>
                      </a:r>
                      <a:endParaRPr lang="es-CL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2000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customer413</a:t>
                      </a:r>
                      <a:endParaRPr lang="es-CL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400g_Zanahoria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2014-03-31T08:48:03Z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1240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155" y="4637194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cheap</a:t>
            </a:r>
            <a:r>
              <a:rPr lang="es-CL" sz="2800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es-CL" sz="2800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4637194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800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premium</a:t>
            </a:r>
            <a:r>
              <a:rPr lang="es-CL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es-CL" sz="28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Elbow Connector 14"/>
          <p:cNvCxnSpPr>
            <a:endCxn id="11" idx="0"/>
          </p:cNvCxnSpPr>
          <p:nvPr/>
        </p:nvCxnSpPr>
        <p:spPr>
          <a:xfrm rot="10800000" flipV="1">
            <a:off x="2101852" y="4917443"/>
            <a:ext cx="2470149" cy="29716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8" idx="2"/>
            <a:endCxn id="12" idx="0"/>
          </p:cNvCxnSpPr>
          <p:nvPr/>
        </p:nvCxnSpPr>
        <p:spPr>
          <a:xfrm rot="16200000" flipH="1">
            <a:off x="5418612" y="3790583"/>
            <a:ext cx="554675" cy="224789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24511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raw: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643999"/>
              </p:ext>
            </p:extLst>
          </p:nvPr>
        </p:nvGraphicFramePr>
        <p:xfrm>
          <a:off x="2133600" y="2874414"/>
          <a:ext cx="4876800" cy="17627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8996"/>
                <a:gridCol w="1263204"/>
                <a:gridCol w="1905000"/>
                <a:gridCol w="609600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  900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0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Pig</a:t>
            </a:r>
            <a:r>
              <a:rPr lang="es-CL" sz="3200" dirty="0" smtClean="0"/>
              <a:t>: </a:t>
            </a:r>
            <a:r>
              <a:rPr lang="es-CL" dirty="0" smtClean="0"/>
              <a:t>Unión</a:t>
            </a:r>
            <a:endParaRPr lang="es-CL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19200"/>
            <a:ext cx="8382000" cy="114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600" dirty="0" err="1">
                <a:solidFill>
                  <a:srgbClr val="92D050"/>
                </a:solidFill>
                <a:latin typeface="Inconsolata" panose="020B0609030003000000" pitchFamily="49" charset="0"/>
              </a:rPr>
              <a:t>cheap</a:t>
            </a:r>
            <a:r>
              <a:rPr lang="es-CL" sz="1600" dirty="0">
                <a:solidFill>
                  <a:schemeClr val="accent3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‘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cheap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.txt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'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USING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PigStorage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('\t')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time, </a:t>
            </a:r>
            <a:r>
              <a:rPr lang="es-CL" sz="16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</a:p>
          <a:p>
            <a:pPr marL="0" indent="0">
              <a:buNone/>
            </a:pPr>
            <a:r>
              <a:rPr lang="es-CL" sz="1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premium</a:t>
            </a: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600" b="1" dirty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‘prem.txt' </a:t>
            </a:r>
            <a:r>
              <a:rPr lang="es-CL" sz="1600" b="1" dirty="0">
                <a:solidFill>
                  <a:schemeClr val="bg1"/>
                </a:solidFill>
                <a:latin typeface="Inconsolata" panose="020B0609030003000000" pitchFamily="49" charset="0"/>
              </a:rPr>
              <a:t>USING</a:t>
            </a: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600" dirty="0" err="1">
                <a:solidFill>
                  <a:schemeClr val="bg1"/>
                </a:solidFill>
                <a:latin typeface="Inconsolata" panose="020B0609030003000000" pitchFamily="49" charset="0"/>
              </a:rPr>
              <a:t>PigStorage</a:t>
            </a: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('\t') </a:t>
            </a:r>
            <a:r>
              <a:rPr lang="es-CL" sz="1600" b="1" dirty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600" dirty="0" err="1">
                <a:solidFill>
                  <a:schemeClr val="bg1"/>
                </a:solidFill>
                <a:latin typeface="Inconsolata" panose="020B0609030003000000" pitchFamily="49" charset="0"/>
              </a:rPr>
              <a:t>cust</a:t>
            </a: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600" dirty="0" err="1">
                <a:solidFill>
                  <a:schemeClr val="bg1"/>
                </a:solidFill>
                <a:latin typeface="Inconsolata" panose="020B0609030003000000" pitchFamily="49" charset="0"/>
              </a:rPr>
              <a:t>item</a:t>
            </a:r>
            <a:r>
              <a:rPr lang="es-CL" sz="1600" dirty="0">
                <a:solidFill>
                  <a:schemeClr val="bg1"/>
                </a:solidFill>
                <a:latin typeface="Inconsolata" panose="020B0609030003000000" pitchFamily="49" charset="0"/>
              </a:rPr>
              <a:t>, time, </a:t>
            </a:r>
            <a:r>
              <a:rPr lang="es-CL" sz="1600" dirty="0" err="1">
                <a:solidFill>
                  <a:schemeClr val="bg1"/>
                </a:solidFill>
                <a:latin typeface="Inconsolata" panose="020B0609030003000000" pitchFamily="49" charset="0"/>
              </a:rPr>
              <a:t>price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</a:t>
            </a:r>
            <a:endParaRPr lang="es-CL" sz="16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all</a:t>
            </a:r>
            <a:r>
              <a:rPr lang="es-CL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s-CL" sz="16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UNION </a:t>
            </a:r>
            <a:r>
              <a:rPr lang="es-CL" sz="1600" dirty="0" err="1" smtClean="0">
                <a:solidFill>
                  <a:srgbClr val="92D050"/>
                </a:solidFill>
                <a:latin typeface="Inconsolata" panose="020B0609030003000000" pitchFamily="49" charset="0"/>
              </a:rPr>
              <a:t>cheap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premium</a:t>
            </a:r>
            <a:r>
              <a:rPr lang="es-CL" sz="16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  <a:endParaRPr lang="es-CL" sz="1600" dirty="0" smtClean="0">
              <a:solidFill>
                <a:schemeClr val="bg1"/>
              </a:solidFill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s-CL" sz="16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s-CL" sz="16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242406"/>
              </p:ext>
            </p:extLst>
          </p:nvPr>
        </p:nvGraphicFramePr>
        <p:xfrm>
          <a:off x="12702" y="2928609"/>
          <a:ext cx="4178299" cy="8813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1587"/>
                <a:gridCol w="798311"/>
                <a:gridCol w="1828800"/>
                <a:gridCol w="609601"/>
              </a:tblGrid>
              <a:tr h="293797">
                <a:tc>
                  <a:txBody>
                    <a:bodyPr/>
                    <a:lstStyle/>
                    <a:p>
                      <a:r>
                        <a:rPr lang="es-CL" sz="1000" dirty="0" err="1" smtClean="0">
                          <a:latin typeface="Inconsolata" panose="020B0609030003000000" pitchFamily="49" charset="0"/>
                        </a:rPr>
                        <a:t>cust</a:t>
                      </a:r>
                      <a:endParaRPr lang="es-CL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err="1" smtClean="0">
                          <a:latin typeface="Inconsolata" panose="020B0609030003000000" pitchFamily="49" charset="0"/>
                        </a:rPr>
                        <a:t>item</a:t>
                      </a:r>
                      <a:endParaRPr lang="es-CL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time</a:t>
                      </a:r>
                      <a:endParaRPr lang="es-CL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err="1" smtClean="0">
                          <a:latin typeface="Inconsolata" panose="020B0609030003000000" pitchFamily="49" charset="0"/>
                        </a:rPr>
                        <a:t>price</a:t>
                      </a:r>
                      <a:endParaRPr lang="es-CL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customer412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1L_Leche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2014-03-31T08:47:57Z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   900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454077"/>
              </p:ext>
            </p:extLst>
          </p:nvPr>
        </p:nvGraphicFramePr>
        <p:xfrm>
          <a:off x="4648200" y="2905871"/>
          <a:ext cx="4343399" cy="14689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8793"/>
                <a:gridCol w="1154806"/>
                <a:gridCol w="1676400"/>
                <a:gridCol w="533400"/>
              </a:tblGrid>
              <a:tr h="293797">
                <a:tc>
                  <a:txBody>
                    <a:bodyPr/>
                    <a:lstStyle/>
                    <a:p>
                      <a:r>
                        <a:rPr lang="es-CL" sz="1000" dirty="0" err="1" smtClean="0">
                          <a:latin typeface="Inconsolata" panose="020B0609030003000000" pitchFamily="49" charset="0"/>
                        </a:rPr>
                        <a:t>cust</a:t>
                      </a:r>
                      <a:endParaRPr lang="es-CL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err="1" smtClean="0">
                          <a:latin typeface="Inconsolata" panose="020B0609030003000000" pitchFamily="49" charset="0"/>
                        </a:rPr>
                        <a:t>item</a:t>
                      </a:r>
                      <a:endParaRPr lang="es-CL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time</a:t>
                      </a:r>
                      <a:endParaRPr lang="es-CL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err="1" smtClean="0">
                          <a:latin typeface="Inconsolata" panose="020B0609030003000000" pitchFamily="49" charset="0"/>
                        </a:rPr>
                        <a:t>price</a:t>
                      </a:r>
                      <a:endParaRPr lang="es-CL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customer412</a:t>
                      </a:r>
                      <a:endParaRPr lang="es-CL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err="1" smtClean="0"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2014-03-31T08:47:57Z</a:t>
                      </a:r>
                      <a:endParaRPr lang="es-CL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2000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customer412</a:t>
                      </a:r>
                      <a:endParaRPr lang="es-CL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err="1" smtClean="0"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2014-03-31T08:47:57Z</a:t>
                      </a:r>
                      <a:endParaRPr lang="es-CL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2000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customer413</a:t>
                      </a:r>
                      <a:endParaRPr lang="es-CL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400g_Zanahoria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2014-03-31T08:48:03Z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1240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0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2438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cheap</a:t>
            </a:r>
            <a:r>
              <a:rPr lang="es-CL" sz="2800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es-CL" sz="2800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2438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800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premium</a:t>
            </a:r>
            <a:r>
              <a:rPr lang="es-CL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es-CL" sz="28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Elbow Connector 14"/>
          <p:cNvCxnSpPr>
            <a:stCxn id="18" idx="0"/>
            <a:endCxn id="11" idx="2"/>
          </p:cNvCxnSpPr>
          <p:nvPr/>
        </p:nvCxnSpPr>
        <p:spPr>
          <a:xfrm rot="16200000" flipV="1">
            <a:off x="2749552" y="3162299"/>
            <a:ext cx="1143000" cy="2438401"/>
          </a:xfrm>
          <a:prstGeom prst="bentConnector3">
            <a:avLst>
              <a:gd name="adj1" fmla="val 248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8" idx="0"/>
            <a:endCxn id="12" idx="2"/>
          </p:cNvCxnSpPr>
          <p:nvPr/>
        </p:nvCxnSpPr>
        <p:spPr>
          <a:xfrm rot="5400000" flipH="1" flipV="1">
            <a:off x="5391003" y="3524105"/>
            <a:ext cx="578144" cy="227964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3000" y="499619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all: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706270"/>
              </p:ext>
            </p:extLst>
          </p:nvPr>
        </p:nvGraphicFramePr>
        <p:xfrm>
          <a:off x="2101852" y="4953000"/>
          <a:ext cx="4876800" cy="17627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8996"/>
                <a:gridCol w="1263204"/>
                <a:gridCol w="1905000"/>
                <a:gridCol w="609600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  900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43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Pig</a:t>
            </a:r>
            <a:r>
              <a:rPr lang="es-CL" sz="3200" dirty="0" smtClean="0"/>
              <a:t>: Ordenar</a:t>
            </a:r>
            <a:endParaRPr lang="es-CL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19200"/>
            <a:ext cx="8382000" cy="685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(cust, item, time, price);</a:t>
            </a:r>
          </a:p>
          <a:p>
            <a:pPr marL="0" indent="0">
              <a:buNone/>
            </a:pPr>
            <a:r>
              <a:rPr lang="en-IE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order</a:t>
            </a:r>
            <a:r>
              <a:rPr lang="en-IE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ed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6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ORDER </a:t>
            </a:r>
            <a:r>
              <a:rPr lang="en-IE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6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price </a:t>
            </a:r>
            <a:r>
              <a:rPr lang="en-IE" sz="16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ASC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6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cust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DESC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en-IE" sz="1600" dirty="0" smtClean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6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48665"/>
              </p:ext>
            </p:extLst>
          </p:nvPr>
        </p:nvGraphicFramePr>
        <p:xfrm>
          <a:off x="2136355" y="5029200"/>
          <a:ext cx="4874045" cy="17627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4045"/>
                <a:gridCol w="1295400"/>
                <a:gridCol w="1905000"/>
                <a:gridCol w="609600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  900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b="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8200" y="4572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ordered</a:t>
            </a:r>
            <a:r>
              <a:rPr lang="en-IE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:</a:t>
            </a:r>
            <a:endParaRPr lang="en-IE" sz="28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24511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raw: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210225"/>
              </p:ext>
            </p:extLst>
          </p:nvPr>
        </p:nvGraphicFramePr>
        <p:xfrm>
          <a:off x="2133600" y="2874414"/>
          <a:ext cx="4876800" cy="17627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8996"/>
                <a:gridCol w="1263204"/>
                <a:gridCol w="1905000"/>
                <a:gridCol w="609600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  900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89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Rank</a:t>
            </a:r>
            <a:endParaRPr lang="en-IE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19200"/>
            <a:ext cx="8382000" cy="685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(cust, item, time, price);</a:t>
            </a:r>
          </a:p>
          <a:p>
            <a:pPr marL="0" indent="0">
              <a:buNone/>
            </a:pPr>
            <a:r>
              <a:rPr lang="en-IE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ranked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6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RANK </a:t>
            </a:r>
            <a:r>
              <a:rPr lang="en-IE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en-IE" sz="1600" dirty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486524"/>
              </p:ext>
            </p:extLst>
          </p:nvPr>
        </p:nvGraphicFramePr>
        <p:xfrm>
          <a:off x="2136354" y="5029200"/>
          <a:ext cx="6017045" cy="17627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0646"/>
                <a:gridCol w="1066800"/>
                <a:gridCol w="1815565"/>
                <a:gridCol w="1994435"/>
                <a:gridCol w="609599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rank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  900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38200" y="4572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ranked:</a:t>
            </a:r>
            <a:endParaRPr lang="en-IE" sz="28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4511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raw: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1410"/>
              </p:ext>
            </p:extLst>
          </p:nvPr>
        </p:nvGraphicFramePr>
        <p:xfrm>
          <a:off x="2133600" y="2874414"/>
          <a:ext cx="4876800" cy="17627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8996"/>
                <a:gridCol w="1263204"/>
                <a:gridCol w="1905000"/>
                <a:gridCol w="609600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  900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28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Rank</a:t>
            </a:r>
            <a:endParaRPr lang="en-IE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19200"/>
            <a:ext cx="8382000" cy="685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(cust, item, time, price);</a:t>
            </a:r>
          </a:p>
          <a:p>
            <a:pPr marL="0" indent="0">
              <a:buNone/>
            </a:pPr>
            <a:r>
              <a:rPr lang="en-IE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ranked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6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RANK </a:t>
            </a:r>
            <a:r>
              <a:rPr lang="en-IE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</a:t>
            </a:r>
            <a:r>
              <a:rPr lang="en-IE" sz="1600" dirty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6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price </a:t>
            </a:r>
            <a:r>
              <a:rPr lang="en-IE" sz="16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ASC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6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cust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DESC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en-IE" sz="1600" dirty="0" smtClean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6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61896"/>
              </p:ext>
            </p:extLst>
          </p:nvPr>
        </p:nvGraphicFramePr>
        <p:xfrm>
          <a:off x="2136354" y="5029200"/>
          <a:ext cx="6017045" cy="17627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0646"/>
                <a:gridCol w="1066800"/>
                <a:gridCol w="1815565"/>
                <a:gridCol w="1994435"/>
                <a:gridCol w="609599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rank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  900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b="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8200" y="4572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ranked:</a:t>
            </a:r>
            <a:endParaRPr lang="en-IE" sz="28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24511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raw: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673698"/>
              </p:ext>
            </p:extLst>
          </p:nvPr>
        </p:nvGraphicFramePr>
        <p:xfrm>
          <a:off x="2133600" y="2874414"/>
          <a:ext cx="4876800" cy="17627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8996"/>
                <a:gridCol w="1263204"/>
                <a:gridCol w="1905000"/>
                <a:gridCol w="609600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  900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6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Pig</a:t>
            </a:r>
            <a:r>
              <a:rPr lang="es-CL" sz="3200" dirty="0" smtClean="0"/>
              <a:t>: Limitar</a:t>
            </a:r>
            <a:endParaRPr lang="es-CL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19200"/>
            <a:ext cx="8382000" cy="685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(cust, item, time, price);</a:t>
            </a:r>
          </a:p>
          <a:p>
            <a:pPr marL="0" indent="0">
              <a:buNone/>
            </a:pPr>
            <a:r>
              <a:rPr lang="en-IE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firsttwo</a:t>
            </a:r>
            <a:r>
              <a:rPr lang="en-IE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6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LIMIT</a:t>
            </a:r>
            <a:r>
              <a:rPr lang="en-IE" sz="16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2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en-IE" sz="1600" dirty="0" smtClean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6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16104"/>
              </p:ext>
            </p:extLst>
          </p:nvPr>
        </p:nvGraphicFramePr>
        <p:xfrm>
          <a:off x="2136355" y="5029200"/>
          <a:ext cx="4874045" cy="8813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4045"/>
                <a:gridCol w="1295400"/>
                <a:gridCol w="1905000"/>
                <a:gridCol w="609600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  900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8200" y="4572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firsttwo</a:t>
            </a:r>
            <a:r>
              <a:rPr lang="en-IE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:</a:t>
            </a:r>
            <a:endParaRPr lang="en-IE" sz="28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24511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raw: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463423"/>
              </p:ext>
            </p:extLst>
          </p:nvPr>
        </p:nvGraphicFramePr>
        <p:xfrm>
          <a:off x="2133600" y="2874414"/>
          <a:ext cx="4876800" cy="17627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8996"/>
                <a:gridCol w="1263204"/>
                <a:gridCol w="1905000"/>
                <a:gridCol w="609600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  900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46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Pig</a:t>
            </a:r>
            <a:r>
              <a:rPr lang="es-CL" sz="3200" dirty="0" smtClean="0"/>
              <a:t>: Muestra</a:t>
            </a:r>
            <a:endParaRPr lang="es-CL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19200"/>
            <a:ext cx="8382000" cy="685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(cust, item, time, price);</a:t>
            </a:r>
          </a:p>
          <a:p>
            <a:pPr marL="0" indent="0">
              <a:buNone/>
            </a:pPr>
            <a:r>
              <a:rPr lang="en-IE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sample 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6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SAMPLE </a:t>
            </a:r>
            <a:r>
              <a:rPr lang="en-IE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</a:t>
            </a:r>
            <a:r>
              <a:rPr lang="en-IE" sz="16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6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0.5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en-IE" sz="1600" dirty="0" smtClean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6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171524"/>
              </p:ext>
            </p:extLst>
          </p:nvPr>
        </p:nvGraphicFramePr>
        <p:xfrm>
          <a:off x="2136355" y="5029200"/>
          <a:ext cx="4874045" cy="11751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4045"/>
                <a:gridCol w="1295400"/>
                <a:gridCol w="1905000"/>
                <a:gridCol w="609600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  900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8200" y="4572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sample</a:t>
            </a:r>
            <a:r>
              <a:rPr lang="en-IE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:</a:t>
            </a:r>
            <a:endParaRPr lang="en-IE" sz="28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24511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raw: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810459"/>
              </p:ext>
            </p:extLst>
          </p:nvPr>
        </p:nvGraphicFramePr>
        <p:xfrm>
          <a:off x="2133600" y="2874414"/>
          <a:ext cx="4876800" cy="17627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8996"/>
                <a:gridCol w="1263204"/>
                <a:gridCol w="1905000"/>
                <a:gridCol w="609600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  900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1240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26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1500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input_lines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LOAD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'/</a:t>
            </a:r>
            <a:r>
              <a:rPr lang="es-CL" sz="15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tmp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/book.txt'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AS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(</a:t>
            </a:r>
            <a:r>
              <a:rPr lang="es-CL" sz="15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line:chararray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endParaRPr lang="es-CL" sz="1500" i="1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sz="1500" i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-- extraer palabras de cada línea y ponerlas en un "saco" de </a:t>
            </a:r>
            <a:r>
              <a:rPr lang="es-CL" sz="1500" i="1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Pig</a:t>
            </a:r>
            <a:r>
              <a:rPr lang="es-CL" sz="1500" i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,</a:t>
            </a:r>
            <a:endParaRPr lang="es-CL" sz="1500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sz="1500" i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-- después desanidar el saco para crear una palabra por línea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s-CL" sz="1500" dirty="0" err="1" smtClean="0">
                <a:solidFill>
                  <a:srgbClr val="0070C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words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FOREACH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input_lines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GENERATE FLATTEN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(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TOKENIZE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(line))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AS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word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endParaRPr lang="es-CL" sz="1500" i="1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sz="1500" i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-- filtrar las palabras que tengan sólo espacio en blanco</a:t>
            </a:r>
            <a:endParaRPr lang="es-CL" sz="1500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sz="15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filtered_words</a:t>
            </a:r>
            <a:r>
              <a:rPr lang="es-CL" sz="1500" dirty="0" smtClean="0">
                <a:solidFill>
                  <a:srgbClr val="00B05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=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FILTER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solidFill>
                  <a:srgbClr val="0070C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words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word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MATCHES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'\\w+'; </a:t>
            </a:r>
          </a:p>
          <a:p>
            <a:pPr marL="0" indent="0">
              <a:buNone/>
            </a:pPr>
            <a:endParaRPr lang="es-CL" sz="1500" i="1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sz="1500" i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-- agrupar por palabra</a:t>
            </a:r>
            <a:endParaRPr lang="es-CL" sz="1500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sz="1500" dirty="0" err="1" smtClean="0">
                <a:solidFill>
                  <a:schemeClr val="accent2">
                    <a:lumMod val="5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word_groups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GROUP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filtered_words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word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endParaRPr lang="es-CL" sz="1500" i="1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sz="1500" i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-- contar los valores en cada grupo</a:t>
            </a:r>
            <a:endParaRPr lang="es-CL" sz="1500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word_count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FOREACH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solidFill>
                  <a:schemeClr val="accent2">
                    <a:lumMod val="5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word_groups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GENERATE COUNT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(</a:t>
            </a:r>
            <a:r>
              <a:rPr lang="es-CL" sz="15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filtered_words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)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AS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count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, </a:t>
            </a:r>
            <a:r>
              <a:rPr lang="es-CL" sz="15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group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AS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word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endParaRPr lang="es-CL" sz="1500" i="1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sz="1500" i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-- ordenar las palabras por conteo</a:t>
            </a:r>
            <a:endParaRPr lang="es-CL" sz="1500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sz="1500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ordered_word_count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ORDER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word_count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count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DESC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endParaRPr lang="es-CL" sz="1500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STORE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ordered_word_count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500" b="1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INTO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 '/</a:t>
            </a:r>
            <a:r>
              <a:rPr lang="es-CL" sz="15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tmp</a:t>
            </a:r>
            <a:r>
              <a:rPr lang="es-CL" sz="15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/book-word-count.txt';</a:t>
            </a:r>
            <a:endParaRPr lang="es-CL" sz="1500" dirty="0">
              <a:latin typeface="Inconsolata" panose="020B0609030003000000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Pig</a:t>
            </a:r>
            <a:r>
              <a:rPr lang="es-CL" sz="3200" dirty="0" smtClean="0"/>
              <a:t> </a:t>
            </a:r>
            <a:r>
              <a:rPr lang="es-CL" sz="3200" dirty="0" err="1" smtClean="0"/>
              <a:t>Latin</a:t>
            </a:r>
            <a:r>
              <a:rPr lang="es-CL" sz="3200" dirty="0" smtClean="0"/>
              <a:t>: Conteo de palabras</a:t>
            </a:r>
            <a:endParaRPr lang="es-CL" sz="3200" dirty="0"/>
          </a:p>
        </p:txBody>
      </p:sp>
      <p:sp>
        <p:nvSpPr>
          <p:cNvPr id="6" name="Rectangle 5"/>
          <p:cNvSpPr/>
          <p:nvPr/>
        </p:nvSpPr>
        <p:spPr>
          <a:xfrm>
            <a:off x="152400" y="1714500"/>
            <a:ext cx="6677710" cy="29337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3412" y="300277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 smtClean="0">
                <a:solidFill>
                  <a:srgbClr val="0070C0"/>
                </a:solidFill>
                <a:latin typeface="Inconsolata" panose="020B0609030003000000" pitchFamily="49" charset="0"/>
              </a:rPr>
              <a:t>Map</a:t>
            </a:r>
            <a:endParaRPr lang="es-CL" sz="3200" b="1" dirty="0">
              <a:solidFill>
                <a:srgbClr val="0070C0"/>
              </a:solidFill>
              <a:latin typeface="Inconsolata" panose="020B0609030003000000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648200"/>
            <a:ext cx="8763000" cy="762000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3412" y="4014759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Reduce</a:t>
            </a:r>
            <a:endParaRPr lang="es-CL" sz="3200" b="1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152400"/>
            <a:ext cx="11207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5082" y="5410200"/>
            <a:ext cx="5198918" cy="669062"/>
          </a:xfrm>
          <a:prstGeom prst="rect">
            <a:avLst/>
          </a:prstGeom>
          <a:solidFill>
            <a:schemeClr val="accent4">
              <a:lumMod val="75000"/>
              <a:alpha val="3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Inconsolata" panose="020B0609030003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4114" y="5494487"/>
            <a:ext cx="3021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 smtClean="0">
                <a:solidFill>
                  <a:srgbClr val="0070C0"/>
                </a:solidFill>
                <a:latin typeface="Inconsolata" panose="020B0609030003000000" pitchFamily="49" charset="0"/>
              </a:rPr>
              <a:t>Map</a:t>
            </a:r>
            <a:r>
              <a:rPr lang="es-CL" sz="3200" b="1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 </a:t>
            </a:r>
            <a:r>
              <a:rPr lang="es-CL" sz="3200" b="1" dirty="0" smtClean="0">
                <a:latin typeface="Inconsolata" panose="020B0609030003000000" pitchFamily="49" charset="0"/>
              </a:rPr>
              <a:t>+</a:t>
            </a:r>
            <a:r>
              <a:rPr lang="es-CL" sz="3200" b="1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 </a:t>
            </a:r>
            <a:r>
              <a:rPr lang="es-CL" sz="3200" b="1" dirty="0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Reduce</a:t>
            </a:r>
            <a:endParaRPr lang="es-CL" sz="3200" b="1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0110" y="1284877"/>
            <a:ext cx="2189380" cy="147732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Segoe UI Light" panose="020B0502040204020203" pitchFamily="34" charset="0"/>
              </a:rPr>
              <a:t>¿Alguna idea de cuáles líneas corresponden </a:t>
            </a:r>
          </a:p>
          <a:p>
            <a:r>
              <a:rPr lang="es-CL" dirty="0" smtClean="0">
                <a:latin typeface="Segoe UI Light" panose="020B0502040204020203" pitchFamily="34" charset="0"/>
              </a:rPr>
              <a:t>a un mapeo y cuáles a una reducción?</a:t>
            </a:r>
            <a:endParaRPr lang="es-CL" dirty="0">
              <a:latin typeface="Segoe UI Light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590" y="1284877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6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1" grpId="0" animBg="1"/>
      <p:bldP spid="12" grpId="0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Pig</a:t>
            </a:r>
            <a:r>
              <a:rPr lang="es-CL" sz="3200" dirty="0" smtClean="0"/>
              <a:t>: Otros operadores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>
              <a:solidFill>
                <a:srgbClr val="0070C0"/>
              </a:solidFill>
            </a:endParaRPr>
          </a:p>
          <a:p>
            <a:r>
              <a:rPr lang="es-CL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NATIVE</a:t>
            </a:r>
            <a:r>
              <a:rPr lang="es-CL" dirty="0" smtClean="0"/>
              <a:t>: </a:t>
            </a:r>
            <a:r>
              <a:rPr lang="es-CL" dirty="0" smtClean="0"/>
              <a:t>Ejecutar un </a:t>
            </a:r>
            <a:r>
              <a:rPr lang="es-CL" dirty="0">
                <a:solidFill>
                  <a:srgbClr val="0070C0"/>
                </a:solidFill>
                <a:latin typeface="Inconsolata" panose="020B0609030003000000" pitchFamily="49" charset="0"/>
              </a:rPr>
              <a:t>.</a:t>
            </a:r>
            <a:r>
              <a:rPr lang="es-CL" dirty="0" err="1">
                <a:solidFill>
                  <a:srgbClr val="0070C0"/>
                </a:solidFill>
                <a:latin typeface="Inconsolata" panose="020B0609030003000000" pitchFamily="49" charset="0"/>
              </a:rPr>
              <a:t>jar</a:t>
            </a:r>
            <a:r>
              <a:rPr lang="es-CL" dirty="0"/>
              <a:t> nativo de </a:t>
            </a:r>
            <a:r>
              <a:rPr lang="es-CL" dirty="0" err="1"/>
              <a:t>Hadoop</a:t>
            </a:r>
            <a:r>
              <a:rPr lang="es-CL" dirty="0"/>
              <a:t> </a:t>
            </a:r>
          </a:p>
          <a:p>
            <a:pPr marL="0" indent="0">
              <a:buNone/>
            </a:pPr>
            <a:endParaRPr lang="es-C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</a:t>
            </a:r>
            <a:r>
              <a:rPr lang="es-CL" dirty="0" err="1" smtClean="0"/>
              <a:t>Pig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 smtClean="0"/>
              <a:t>	Nulos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204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Pig</a:t>
            </a:r>
            <a:r>
              <a:rPr lang="es-CL" sz="3200" dirty="0" smtClean="0"/>
              <a:t>: Nulos</a:t>
            </a:r>
            <a:endParaRPr lang="es-CL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62000" y="2514600"/>
            <a:ext cx="8153400" cy="2819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data1; 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(Nescafe,08,)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(El_Mercurio,08,142) 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(,09,153) </a:t>
            </a:r>
          </a:p>
          <a:p>
            <a:pPr marL="0" indent="0">
              <a:buNone/>
            </a:pPr>
            <a:endParaRPr lang="es-CL" sz="10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'data1'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prodName:charArray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hour:int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count:int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 </a:t>
            </a:r>
            <a:endParaRPr lang="es-CL" sz="10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s-CL" sz="10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</a:t>
            </a:r>
          </a:p>
          <a:p>
            <a:pPr marL="0" indent="0">
              <a:buNone/>
            </a:pPr>
            <a:r>
              <a:rPr lang="es-CL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(Nescafe,08,)</a:t>
            </a:r>
          </a:p>
          <a:p>
            <a:pPr marL="0" indent="0">
              <a:buNone/>
            </a:pPr>
            <a:r>
              <a:rPr lang="es-CL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(El_Mercurio,08,142) </a:t>
            </a:r>
          </a:p>
          <a:p>
            <a:pPr marL="0" indent="0">
              <a:buNone/>
            </a:pPr>
            <a:r>
              <a:rPr lang="es-CL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(,09,153) </a:t>
            </a:r>
          </a:p>
          <a:p>
            <a:pPr marL="0" indent="0">
              <a:buNone/>
            </a:pPr>
            <a:endParaRPr lang="es-CL" sz="14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s-CL" sz="14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219200"/>
          </a:xfrm>
        </p:spPr>
        <p:txBody>
          <a:bodyPr/>
          <a:lstStyle/>
          <a:p>
            <a:r>
              <a:rPr lang="es-CL" dirty="0" smtClean="0"/>
              <a:t>Nulos representan información que falta</a:t>
            </a:r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71719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Pig</a:t>
            </a:r>
            <a:r>
              <a:rPr lang="es-CL" sz="3200" dirty="0" smtClean="0"/>
              <a:t>: Nulos con </a:t>
            </a:r>
            <a:r>
              <a:rPr lang="es-CL" sz="3200" dirty="0" err="1" smtClean="0"/>
              <a:t>Joins</a:t>
            </a:r>
            <a:endParaRPr lang="es-CL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s-CL" dirty="0" smtClean="0"/>
              <a:t>Nulos representan información que falta</a:t>
            </a:r>
          </a:p>
          <a:p>
            <a:r>
              <a:rPr lang="es-CL" dirty="0" smtClean="0"/>
              <a:t>Su comportamiento cumple con las </a:t>
            </a:r>
            <a:r>
              <a:rPr lang="es-CL" dirty="0" err="1" smtClean="0"/>
              <a:t>defs</a:t>
            </a:r>
            <a:r>
              <a:rPr lang="es-CL" dirty="0" smtClean="0"/>
              <a:t>. de SQL</a:t>
            </a:r>
          </a:p>
          <a:p>
            <a:endParaRPr lang="es-CL" dirty="0" smtClean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762000" y="2514600"/>
            <a:ext cx="8153400" cy="3962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data1; 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(Nescafe,08,)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(El_Mercurio,08,142) 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(,09,153) </a:t>
            </a:r>
          </a:p>
          <a:p>
            <a:pPr marL="0" indent="0">
              <a:buNone/>
            </a:pPr>
            <a:endParaRPr lang="es-CL" sz="10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data2;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(2000,)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(8250,Gillette_Mach3)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(,</a:t>
            </a:r>
            <a:r>
              <a:rPr lang="es-CL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El_Mercurio</a:t>
            </a:r>
            <a:r>
              <a:rPr lang="es-CL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endParaRPr lang="es-CL" sz="10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'data1'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prodName:charArray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hour:int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count:int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 </a:t>
            </a:r>
            <a:endParaRPr lang="es-CL" sz="10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3">
                    <a:lumMod val="75000"/>
                  </a:schemeClr>
                </a:solidFill>
                <a:latin typeface="Inconsolata" panose="020B0609030003000000" pitchFamily="49" charset="0"/>
              </a:rPr>
              <a:t>B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'data2'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price:int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prodName:charArray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 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X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JOIN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prodName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smtClean="0">
                <a:solidFill>
                  <a:schemeClr val="accent3">
                    <a:lumMod val="75000"/>
                  </a:schemeClr>
                </a:solidFill>
                <a:latin typeface="Inconsolata" panose="020B0609030003000000" pitchFamily="49" charset="0"/>
              </a:rPr>
              <a:t>B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prodName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None/>
            </a:pPr>
            <a:endParaRPr lang="es-CL" sz="10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X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s-CL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El_Mercurio,08,142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</a:t>
            </a:r>
            <a:r>
              <a:rPr lang="es-CL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,El_Mercurio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endParaRPr lang="es-CL" sz="14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s-CL" sz="14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9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</a:t>
            </a:r>
            <a:r>
              <a:rPr lang="es-CL" dirty="0" err="1" smtClean="0"/>
              <a:t>Pig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/>
              <a:t>	</a:t>
            </a:r>
            <a:r>
              <a:rPr lang="es-CL" dirty="0" smtClean="0"/>
              <a:t>Ejecución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305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Traducido a </a:t>
            </a:r>
            <a:r>
              <a:rPr lang="es-CL" sz="3200" dirty="0" err="1" smtClean="0"/>
              <a:t>MapReduce</a:t>
            </a:r>
            <a:r>
              <a:rPr lang="es-CL" sz="3200" dirty="0" smtClean="0"/>
              <a:t> en </a:t>
            </a:r>
            <a:r>
              <a:rPr lang="es-CL" sz="3200" dirty="0" err="1" smtClean="0"/>
              <a:t>Hadoop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Pig</a:t>
            </a:r>
            <a:r>
              <a:rPr lang="es-CL" dirty="0" smtClean="0"/>
              <a:t> es sólo una interfaz / un lenguaje de scripting para </a:t>
            </a:r>
            <a:r>
              <a:rPr lang="es-CL" dirty="0" err="1" smtClean="0"/>
              <a:t>MapReduce</a:t>
            </a: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378" y="2804155"/>
            <a:ext cx="3662362" cy="32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Ejecutar </a:t>
            </a:r>
            <a:r>
              <a:rPr lang="es-CL" sz="3200" dirty="0" err="1" smtClean="0"/>
              <a:t>Pig</a:t>
            </a:r>
            <a:r>
              <a:rPr lang="es-CL" sz="3200" dirty="0" smtClean="0"/>
              <a:t>: (i) </a:t>
            </a:r>
            <a:r>
              <a:rPr lang="es-CL" sz="3200" dirty="0" err="1" smtClean="0"/>
              <a:t>Grunt</a:t>
            </a:r>
            <a:endParaRPr lang="es-CL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in_lines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LOAD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'/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tmp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/book.txt'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line:chararray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words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FOREACH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in_lines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GENERATE FLATTEN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(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TOKENIZE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(line))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word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i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filtered_words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FILTER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words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word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MATCHES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'\\w+';  </a:t>
            </a:r>
          </a:p>
          <a:p>
            <a:pPr marL="0" indent="0"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i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…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i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STORE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ordered_word_count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INTO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'/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tmp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/book-word-count.txt';</a:t>
            </a:r>
          </a:p>
          <a:p>
            <a:pPr marL="0" indent="0">
              <a:buNone/>
            </a:pPr>
            <a:endParaRPr lang="es-CL" sz="1400" dirty="0" smtClean="0">
              <a:solidFill>
                <a:schemeClr val="bg1"/>
              </a:solidFill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s-CL" sz="1200" dirty="0" smtClean="0">
              <a:solidFill>
                <a:schemeClr val="bg1"/>
              </a:solidFill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www.lions-wing.net/lessons/cmd-line/xte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24145"/>
            <a:ext cx="4533900" cy="32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4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s-CL" sz="18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</a:t>
            </a:r>
            <a:r>
              <a:rPr lang="es-CL" sz="1800" b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pig</a:t>
            </a:r>
            <a:r>
              <a:rPr lang="es-CL" sz="18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s-CL" sz="1800" b="1" dirty="0" err="1" smtClean="0">
                <a:solidFill>
                  <a:srgbClr val="0070C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wordcount.pig</a:t>
            </a:r>
            <a:endParaRPr lang="es-CL" sz="1800" dirty="0" smtClean="0">
              <a:solidFill>
                <a:srgbClr val="0070C0"/>
              </a:solidFill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s-CL" sz="1200" dirty="0" smtClean="0">
              <a:latin typeface="Inconsolata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Ejecutar </a:t>
            </a:r>
            <a:r>
              <a:rPr lang="es-CL" sz="3200" dirty="0" err="1" smtClean="0"/>
              <a:t>Pig</a:t>
            </a:r>
            <a:r>
              <a:rPr lang="es-CL" sz="3200" dirty="0" smtClean="0"/>
              <a:t>: (ii) Script</a:t>
            </a:r>
            <a:endParaRPr lang="es-CL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04" y="3886200"/>
            <a:ext cx="390129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icons.iconarchive.com/icons/visualpharm/icons8-metro-style/512/Very-Basic-Fil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6908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0" y="321937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err="1" smtClean="0">
                <a:solidFill>
                  <a:srgbClr val="0070C0"/>
                </a:solidFill>
                <a:latin typeface="Inconsolata" panose="020B0609030003000000" pitchFamily="49" charset="0"/>
              </a:rPr>
              <a:t>wordcount.pig</a:t>
            </a:r>
            <a:endParaRPr lang="es-CL" sz="2400" b="1" dirty="0">
              <a:solidFill>
                <a:srgbClr val="0070C0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13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Ejecutar </a:t>
            </a:r>
            <a:r>
              <a:rPr lang="es-CL" dirty="0" err="1" smtClean="0"/>
              <a:t>Pig</a:t>
            </a:r>
            <a:r>
              <a:rPr lang="es-CL" sz="3200" dirty="0" smtClean="0"/>
              <a:t>: (iii) Desde código</a:t>
            </a:r>
            <a:endParaRPr lang="es-CL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8" y="1374775"/>
            <a:ext cx="8644353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help.eclipse.org/juno/topic/org.eclipse.platform.doc.user/whatsNew/images/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3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 quieren leer más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sz="2000" dirty="0" smtClean="0">
              <a:hlinkClick r:id=""/>
            </a:endParaRPr>
          </a:p>
          <a:p>
            <a:pPr marL="0" indent="0">
              <a:buNone/>
            </a:pPr>
            <a:endParaRPr lang="es-CL" sz="2000" dirty="0" smtClean="0">
              <a:hlinkClick r:id=""/>
            </a:endParaRPr>
          </a:p>
          <a:p>
            <a:pPr marL="0" indent="0">
              <a:buNone/>
            </a:pPr>
            <a:r>
              <a:rPr lang="es-CL" sz="2000" dirty="0">
                <a:latin typeface="Inconsolata" panose="020B0609030003000000" pitchFamily="49" charset="0"/>
                <a:hlinkClick r:id="rId2"/>
              </a:rPr>
              <a:t>https://</a:t>
            </a:r>
            <a:r>
              <a:rPr lang="es-CL" sz="2000" dirty="0" smtClean="0">
                <a:latin typeface="Inconsolata" panose="020B0609030003000000" pitchFamily="49" charset="0"/>
                <a:hlinkClick r:id="rId2"/>
              </a:rPr>
              <a:t>pig.apache.org/docs/r0.14.0/</a:t>
            </a:r>
            <a:endParaRPr lang="es-CL" sz="2000" dirty="0" smtClean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s-CL" sz="2000" dirty="0"/>
          </a:p>
        </p:txBody>
      </p:sp>
      <p:pic>
        <p:nvPicPr>
          <p:cNvPr id="5" name="Picture 2" descr="http://www.lopakalogic.com/wp-content/uploads/2013/11/pig-on-elepha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18" y="2590800"/>
            <a:ext cx="406107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</a:t>
            </a:r>
            <a:r>
              <a:rPr lang="es-CL" dirty="0" err="1" smtClean="0"/>
              <a:t>Pig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/>
              <a:t>	</a:t>
            </a:r>
            <a:r>
              <a:rPr lang="es-CL" dirty="0" smtClean="0"/>
              <a:t>Un ejemplo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831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</a:t>
            </a:r>
            <a:r>
              <a:rPr lang="es-CL" dirty="0" err="1" smtClean="0"/>
              <a:t>Hive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/>
              <a:t>	</a:t>
            </a:r>
            <a:r>
              <a:rPr lang="es-CL" dirty="0" smtClean="0"/>
              <a:t>Una mención …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172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403847"/>
            <a:ext cx="7509510" cy="2259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</a:t>
            </a:r>
            <a:r>
              <a:rPr lang="es-CL" dirty="0" err="1" smtClean="0"/>
              <a:t>Hive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7543800" cy="5105400"/>
          </a:xfrm>
        </p:spPr>
        <p:txBody>
          <a:bodyPr>
            <a:normAutofit/>
          </a:bodyPr>
          <a:lstStyle/>
          <a:p>
            <a:pPr marL="343080" indent="-342360">
              <a:buFont typeface="Arial"/>
              <a:buChar char="•"/>
            </a:pPr>
            <a:r>
              <a:rPr lang="es-CL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HiveQL</a:t>
            </a:r>
            <a:r>
              <a:rPr lang="es-C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Lenguaje al estilo </a:t>
            </a:r>
            <a:r>
              <a:rPr lang="es-C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SQL </a:t>
            </a:r>
            <a:r>
              <a:rPr lang="es-C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que </a:t>
            </a:r>
            <a:r>
              <a:rPr lang="es-C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 compila </a:t>
            </a:r>
            <a:r>
              <a:rPr lang="es-C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 </a:t>
            </a:r>
            <a:r>
              <a:rPr lang="es-C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tareas de </a:t>
            </a:r>
            <a:r>
              <a:rPr lang="es-CL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MapReduce</a:t>
            </a:r>
            <a:r>
              <a:rPr lang="es-C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en </a:t>
            </a:r>
            <a:r>
              <a:rPr lang="es-CL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Hadoop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Parecido a Apache </a:t>
            </a:r>
            <a:r>
              <a:rPr lang="es-CL" dirty="0" err="1" smtClean="0"/>
              <a:t>Pig</a:t>
            </a:r>
            <a:r>
              <a:rPr lang="es-CL" dirty="0" smtClean="0"/>
              <a:t> pero …</a:t>
            </a:r>
          </a:p>
          <a:p>
            <a:pPr lvl="1"/>
            <a:r>
              <a:rPr lang="es-CL" dirty="0" err="1" smtClean="0"/>
              <a:t>Pig</a:t>
            </a:r>
            <a:r>
              <a:rPr lang="es-CL" dirty="0" smtClean="0"/>
              <a:t> es más procedural y </a:t>
            </a:r>
            <a:r>
              <a:rPr lang="es-CL" dirty="0" err="1" smtClean="0"/>
              <a:t>Hive</a:t>
            </a:r>
            <a:r>
              <a:rPr lang="es-CL" dirty="0" smtClean="0"/>
              <a:t> es más declarativo</a:t>
            </a:r>
          </a:p>
          <a:p>
            <a:pPr lvl="1"/>
            <a:r>
              <a:rPr lang="es-CL" dirty="0" err="1" smtClean="0"/>
              <a:t>Pig</a:t>
            </a:r>
            <a:r>
              <a:rPr lang="es-CL" dirty="0" smtClean="0"/>
              <a:t> permite desarrollo más interactivo</a:t>
            </a:r>
          </a:p>
        </p:txBody>
      </p:sp>
      <p:pic>
        <p:nvPicPr>
          <p:cNvPr id="2" name="Picture 1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811" y="3797960"/>
            <a:ext cx="2209800" cy="2039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43" y="2569668"/>
            <a:ext cx="7136069" cy="196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200" y="5410200"/>
            <a:ext cx="23622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s-CL" dirty="0" smtClean="0"/>
              <a:t>¿Preguntas?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Pig</a:t>
            </a:r>
            <a:r>
              <a:rPr lang="es-CL" sz="3200" dirty="0" smtClean="0"/>
              <a:t>: Productos por hora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572000"/>
          </a:xfrm>
          <a:ln w="920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customer412	1L_Leche		2014-03-31T08:47:57Z	900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customer412	</a:t>
            </a:r>
            <a:r>
              <a:rPr lang="es-CL" sz="1600" dirty="0" err="1" smtClean="0">
                <a:latin typeface="Inconsolata" panose="020B0609030003000000" pitchFamily="49" charset="0"/>
              </a:rPr>
              <a:t>Nescafe</a:t>
            </a:r>
            <a:r>
              <a:rPr lang="es-CL" sz="1600" dirty="0" smtClean="0">
                <a:latin typeface="Inconsolata" panose="020B0609030003000000" pitchFamily="49" charset="0"/>
              </a:rPr>
              <a:t>		2014-03-31T08:47:57Z	2000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customer412	</a:t>
            </a:r>
            <a:r>
              <a:rPr lang="es-CL" sz="1600" dirty="0" err="1" smtClean="0">
                <a:latin typeface="Inconsolata" panose="020B0609030003000000" pitchFamily="49" charset="0"/>
              </a:rPr>
              <a:t>Nescafe</a:t>
            </a:r>
            <a:r>
              <a:rPr lang="es-CL" sz="1600" dirty="0" smtClean="0">
                <a:latin typeface="Inconsolata" panose="020B0609030003000000" pitchFamily="49" charset="0"/>
              </a:rPr>
              <a:t>		2014-03-31T08:47:57Z	2000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customer413	400g_Zanahoria	2014-03-31T08:48:03Z	1240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customer413	</a:t>
            </a:r>
            <a:r>
              <a:rPr lang="es-CL" sz="1600" dirty="0" err="1" smtClean="0">
                <a:latin typeface="Inconsolata" panose="020B0609030003000000" pitchFamily="49" charset="0"/>
              </a:rPr>
              <a:t>El_Mercurio</a:t>
            </a:r>
            <a:r>
              <a:rPr lang="es-CL" sz="1600" dirty="0" smtClean="0">
                <a:latin typeface="Inconsolata" panose="020B0609030003000000" pitchFamily="49" charset="0"/>
              </a:rPr>
              <a:t>	2014-03-31T08:48:03Z	500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customer413	Gillette_Mach3	2014-03-31T08:48:03Z	8250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customer413	</a:t>
            </a:r>
            <a:r>
              <a:rPr lang="es-CL" sz="1600" dirty="0" err="1" smtClean="0">
                <a:latin typeface="Inconsolata" panose="020B0609030003000000" pitchFamily="49" charset="0"/>
              </a:rPr>
              <a:t>Santo_Domingo</a:t>
            </a:r>
            <a:r>
              <a:rPr lang="es-CL" sz="1600" dirty="0" smtClean="0">
                <a:latin typeface="Inconsolata" panose="020B0609030003000000" pitchFamily="49" charset="0"/>
              </a:rPr>
              <a:t>	2014-03-31T08:48:03Z	2450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customer413	</a:t>
            </a:r>
            <a:r>
              <a:rPr lang="es-CL" sz="1600" dirty="0" err="1" smtClean="0">
                <a:latin typeface="Inconsolata" panose="020B0609030003000000" pitchFamily="49" charset="0"/>
              </a:rPr>
              <a:t>Nescafe</a:t>
            </a:r>
            <a:r>
              <a:rPr lang="es-CL" sz="1600" dirty="0" smtClean="0">
                <a:latin typeface="Inconsolata" panose="020B0609030003000000" pitchFamily="49" charset="0"/>
              </a:rPr>
              <a:t>		2014-03-31T08:48:03Z	2000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customer414	Rosas		2014-03-31T08:48:24Z	7000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customer414	Chocolates	2014-03-31T08:48:24Z	9230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customer414	300g_Frutillas	2014-03-31T08:48:24Z	1230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customer415	</a:t>
            </a:r>
            <a:r>
              <a:rPr lang="es-CL" sz="1600" dirty="0" err="1" smtClean="0">
                <a:latin typeface="Inconsolata" panose="020B0609030003000000" pitchFamily="49" charset="0"/>
              </a:rPr>
              <a:t>Nescafe</a:t>
            </a:r>
            <a:r>
              <a:rPr lang="es-CL" sz="1600" dirty="0" smtClean="0">
                <a:latin typeface="Inconsolata" panose="020B0609030003000000" pitchFamily="49" charset="0"/>
              </a:rPr>
              <a:t>		2014-03-31T08:48:35Z	2000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customer415	12 Huevos	2014-03-31T08:48:35Z	2200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…</a:t>
            </a:r>
            <a:endParaRPr lang="es-CL" sz="1600" dirty="0">
              <a:latin typeface="Inconsolata" panose="020B0609030003000000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42419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transact.txt</a:t>
            </a:r>
            <a:endParaRPr lang="es-CL" sz="2800" b="1" dirty="0">
              <a:solidFill>
                <a:srgbClr val="0070C0"/>
              </a:solidFill>
              <a:latin typeface="Inconsolata" panose="020B0609030003000000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6193381"/>
            <a:ext cx="7162800" cy="64633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Segoe UI Light" panose="020B0502040204020203" pitchFamily="34" charset="0"/>
              </a:rPr>
              <a:t>Para </a:t>
            </a:r>
            <a:r>
              <a:rPr lang="es-CL" dirty="0">
                <a:latin typeface="Segoe UI Light" panose="020B0502040204020203" pitchFamily="34" charset="0"/>
              </a:rPr>
              <a:t>cada producto con un precio mayor que </a:t>
            </a:r>
            <a:r>
              <a:rPr lang="es-CL" dirty="0" smtClean="0">
                <a:latin typeface="Segoe UI Light" panose="020B0502040204020203" pitchFamily="34" charset="0"/>
              </a:rPr>
              <a:t>$1.000, encontrar el número de unidades vendidas por hora (en transacciones distintas)</a:t>
            </a:r>
            <a:endParaRPr lang="es-CL" dirty="0">
              <a:latin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0" y="6400800"/>
            <a:ext cx="342900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340" y="912219"/>
            <a:ext cx="1435660" cy="127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5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Pig</a:t>
            </a:r>
            <a:r>
              <a:rPr lang="es-CL" dirty="0"/>
              <a:t>: Productos por hora</a:t>
            </a:r>
            <a:endParaRPr lang="es-CL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052465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nconsolata" panose="020B0609030003000000" pitchFamily="49" charset="0"/>
              </a:rPr>
              <a:t>userDefinedFunctions.jar</a:t>
            </a:r>
            <a:endParaRPr lang="es-CL" sz="2800" b="1" dirty="0">
              <a:solidFill>
                <a:schemeClr val="tx2">
                  <a:lumMod val="20000"/>
                  <a:lumOff val="80000"/>
                </a:schemeClr>
              </a:solidFill>
              <a:latin typeface="Inconsolata" panose="020B0609030003000000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74" y="4343400"/>
            <a:ext cx="6973826" cy="167640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304800" y="1371600"/>
            <a:ext cx="8686800" cy="2438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sz="1400" b="1" i="1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grunt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&gt; REGISTER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userDefinedFunctions.jar;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895600"/>
            <a:ext cx="84582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Funciones definidas por el usuario</a:t>
            </a:r>
            <a:r>
              <a:rPr lang="es-CL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escritas en Java (</a:t>
            </a:r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 </a:t>
            </a:r>
            <a:r>
              <a:rPr lang="es-CL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Python, Ruby, etc. </a:t>
            </a:r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…)</a:t>
            </a:r>
          </a:p>
          <a:p>
            <a:r>
              <a:rPr lang="es-CL" sz="2000" dirty="0" err="1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User</a:t>
            </a:r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000" dirty="0" err="1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Defined</a:t>
            </a:r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000" dirty="0" err="1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Function</a:t>
            </a: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= UDF</a:t>
            </a:r>
            <a:endParaRPr lang="es-CL" sz="20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3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0,18"/>
  <p:tag name="ORIGINALWIDTH" val="4682,15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DROP TABLE IF EXISTS wiki;&#10;CREATE TABLE wiki (line STRING);&#10;LOAD DATA INPATH 'es-wikipedia-abstracts.txt' OVERWRITE INTO TABLE wiki;&#10;CREATE TABLE wordcount AS&#10;  SELECT word, COUNT(*) AS num&#10;    FROM wiki&#10;    LATERAL VIEW explode(split(text, '\s')) lTable AS word&#10;    GROUP BY word&#10;    ORDER BY num;&#10;\end{lstlisting}&#10;\end{document}&#10;"/>
  <p:tag name="IGUANATEXSIZE" val="15"/>
  <p:tag name="IGUANATEXCURSOR" val="575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14672</TotalTime>
  <Words>4621</Words>
  <Application>Microsoft Office PowerPoint</Application>
  <PresentationFormat>On-screen Show (4:3)</PresentationFormat>
  <Paragraphs>1621</Paragraphs>
  <Slides>72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 Big Data Diplomado de Datos 2021  Clase 3: Pig</vt:lpstr>
      <vt:lpstr>Hadoop vs. SQL</vt:lpstr>
      <vt:lpstr>Hadoop: (ಠ_ಠ)</vt:lpstr>
      <vt:lpstr>Apache Pig:   Un paneo general</vt:lpstr>
      <vt:lpstr>Apache Pig</vt:lpstr>
      <vt:lpstr>Pig Latin: Conteo de palabras</vt:lpstr>
      <vt:lpstr>Apache Pig:   Un ejemplo</vt:lpstr>
      <vt:lpstr>Pig: Productos por hora</vt:lpstr>
      <vt:lpstr>Pig: Productos por hora</vt:lpstr>
      <vt:lpstr>Pig: Productos por hora</vt:lpstr>
      <vt:lpstr>Pig: Productos por hora</vt:lpstr>
      <vt:lpstr>Pig: Productos por hora</vt:lpstr>
      <vt:lpstr>Pig: Productos por hora</vt:lpstr>
      <vt:lpstr>Pig: Productos por hora</vt:lpstr>
      <vt:lpstr>Pig: Productos por hora</vt:lpstr>
      <vt:lpstr>Pig: Productos por hora</vt:lpstr>
      <vt:lpstr>Pig: Productos por hora</vt:lpstr>
      <vt:lpstr>Pig: Productos por hora</vt:lpstr>
      <vt:lpstr>Pig: Productos por hora</vt:lpstr>
      <vt:lpstr>Pig: Productos por hora</vt:lpstr>
      <vt:lpstr>Pig: Productos por hora</vt:lpstr>
      <vt:lpstr>Pig: Productos por hora</vt:lpstr>
      <vt:lpstr>Apache Pig:   Esquema</vt:lpstr>
      <vt:lpstr>Relaciones en Pig</vt:lpstr>
      <vt:lpstr>Campos en Pig</vt:lpstr>
      <vt:lpstr>Apache Pig:   Tipos</vt:lpstr>
      <vt:lpstr>Tipos simples en Pig</vt:lpstr>
      <vt:lpstr>Tipos en Pig: "Duck Typing" (tipos flexibles)</vt:lpstr>
      <vt:lpstr>Tipos complejos en Pig</vt:lpstr>
      <vt:lpstr>Tipos complejos en Pig: Tuplas</vt:lpstr>
      <vt:lpstr>Tipos complejos en Pig: Tuplas</vt:lpstr>
      <vt:lpstr>Tipos complejos en Pig: Sacos</vt:lpstr>
      <vt:lpstr>Tipos complejos en Pig: Sacos</vt:lpstr>
      <vt:lpstr>Apache Pig:   Desanidar ("flatten")</vt:lpstr>
      <vt:lpstr>Pig Latin: Conteo de palabras</vt:lpstr>
      <vt:lpstr>Pig: Desanidar tuplas</vt:lpstr>
      <vt:lpstr>Pig: Desanidar tuplas</vt:lpstr>
      <vt:lpstr>Pig: Desanidar tuplas</vt:lpstr>
      <vt:lpstr>Pig: Desanidar tuplas</vt:lpstr>
      <vt:lpstr>Pig: Desanidar sacos</vt:lpstr>
      <vt:lpstr>Pig: Desanidar sacos</vt:lpstr>
      <vt:lpstr>Pig: Desanidar sacos</vt:lpstr>
      <vt:lpstr>Pig: Desanidar sacos</vt:lpstr>
      <vt:lpstr>Apache Pig:  Operadores</vt:lpstr>
      <vt:lpstr>Operadores atómicos en Pig</vt:lpstr>
      <vt:lpstr>Condicionales en Pig</vt:lpstr>
      <vt:lpstr>Agregación en Pig</vt:lpstr>
      <vt:lpstr>Joins en Pig</vt:lpstr>
      <vt:lpstr>Joins en Pig</vt:lpstr>
      <vt:lpstr>Implementación de agregación / join en Pig</vt:lpstr>
      <vt:lpstr>Pig: Desambiguación</vt:lpstr>
      <vt:lpstr>Pig: Filtrar</vt:lpstr>
      <vt:lpstr>Pig: Repartición ("Split")</vt:lpstr>
      <vt:lpstr>Pig: Unión</vt:lpstr>
      <vt:lpstr>Pig: Ordenar</vt:lpstr>
      <vt:lpstr>Pig: Rank</vt:lpstr>
      <vt:lpstr>Pig: Rank</vt:lpstr>
      <vt:lpstr>Pig: Limitar</vt:lpstr>
      <vt:lpstr>Pig: Muestra</vt:lpstr>
      <vt:lpstr>Pig: Otros operadores</vt:lpstr>
      <vt:lpstr>Apache Pig:  Nulos</vt:lpstr>
      <vt:lpstr>Pig: Nulos</vt:lpstr>
      <vt:lpstr>Pig: Nulos con Joins</vt:lpstr>
      <vt:lpstr>Apache Pig:  Ejecución</vt:lpstr>
      <vt:lpstr>Traducido a MapReduce en Hadoop</vt:lpstr>
      <vt:lpstr>Ejecutar Pig: (i) Grunt</vt:lpstr>
      <vt:lpstr>Ejecutar Pig: (ii) Script</vt:lpstr>
      <vt:lpstr>Ejecutar Pig: (iii) Desde código</vt:lpstr>
      <vt:lpstr>Si quieren leer más</vt:lpstr>
      <vt:lpstr>Apache Hive:  Una mención …</vt:lpstr>
      <vt:lpstr>Apache Hive</vt:lpstr>
      <vt:lpstr>¿Preguntas?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</dc:title>
  <dc:creator>Aidan Hogan</dc:creator>
  <cp:lastModifiedBy>aidhog</cp:lastModifiedBy>
  <cp:revision>581</cp:revision>
  <dcterms:created xsi:type="dcterms:W3CDTF">2006-08-16T00:00:00Z</dcterms:created>
  <dcterms:modified xsi:type="dcterms:W3CDTF">2021-07-22T22:31:16Z</dcterms:modified>
</cp:coreProperties>
</file>