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565" r:id="rId39"/>
    <p:sldId id="601" r:id="rId40"/>
    <p:sldId id="567" r:id="rId41"/>
    <p:sldId id="568" r:id="rId42"/>
    <p:sldId id="569" r:id="rId43"/>
    <p:sldId id="570" r:id="rId44"/>
    <p:sldId id="571" r:id="rId45"/>
    <p:sldId id="572" r:id="rId46"/>
    <p:sldId id="602" r:id="rId47"/>
    <p:sldId id="574" r:id="rId48"/>
    <p:sldId id="575" r:id="rId49"/>
    <p:sldId id="578" r:id="rId50"/>
    <p:sldId id="577" r:id="rId51"/>
    <p:sldId id="579" r:id="rId52"/>
    <p:sldId id="580" r:id="rId53"/>
    <p:sldId id="581" r:id="rId54"/>
    <p:sldId id="576" r:id="rId55"/>
    <p:sldId id="583" r:id="rId56"/>
    <p:sldId id="582" r:id="rId57"/>
    <p:sldId id="584" r:id="rId58"/>
    <p:sldId id="585" r:id="rId59"/>
    <p:sldId id="586" r:id="rId60"/>
    <p:sldId id="587" r:id="rId61"/>
    <p:sldId id="588" r:id="rId62"/>
    <p:sldId id="589" r:id="rId63"/>
    <p:sldId id="590" r:id="rId64"/>
    <p:sldId id="591" r:id="rId65"/>
    <p:sldId id="592" r:id="rId66"/>
    <p:sldId id="593" r:id="rId67"/>
    <p:sldId id="594" r:id="rId68"/>
    <p:sldId id="596" r:id="rId69"/>
    <p:sldId id="597" r:id="rId70"/>
    <p:sldId id="598" r:id="rId71"/>
    <p:sldId id="623" r:id="rId72"/>
    <p:sldId id="626" r:id="rId73"/>
    <p:sldId id="599" r:id="rId74"/>
    <p:sldId id="624" r:id="rId75"/>
    <p:sldId id="625" r:id="rId76"/>
    <p:sldId id="600" r:id="rId77"/>
    <p:sldId id="605" r:id="rId78"/>
    <p:sldId id="606" r:id="rId79"/>
    <p:sldId id="607" r:id="rId80"/>
    <p:sldId id="608" r:id="rId81"/>
    <p:sldId id="609" r:id="rId82"/>
    <p:sldId id="610" r:id="rId83"/>
    <p:sldId id="611" r:id="rId84"/>
    <p:sldId id="612" r:id="rId85"/>
    <p:sldId id="613" r:id="rId86"/>
    <p:sldId id="614" r:id="rId87"/>
    <p:sldId id="615" r:id="rId88"/>
    <p:sldId id="616" r:id="rId89"/>
    <p:sldId id="617" r:id="rId90"/>
    <p:sldId id="618" r:id="rId91"/>
    <p:sldId id="619" r:id="rId92"/>
    <p:sldId id="620" r:id="rId93"/>
    <p:sldId id="621" r:id="rId94"/>
    <p:sldId id="622" r:id="rId95"/>
    <p:sldId id="603" r:id="rId96"/>
    <p:sldId id="604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FFFF66"/>
    <a:srgbClr val="C2E49C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1" autoAdjust="0"/>
    <p:restoredTop sz="94660"/>
  </p:normalViewPr>
  <p:slideViewPr>
    <p:cSldViewPr>
      <p:cViewPr varScale="1">
        <p:scale>
          <a:sx n="84" d="100"/>
          <a:sy n="84" d="100"/>
        </p:scale>
        <p:origin x="-12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45831-DCF5-441B-BB6C-116CEF70CF05}" type="datetimeFigureOut">
              <a:rPr lang="es-CL" smtClean="0"/>
              <a:t>20-07-2021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9DE70-5200-4547-AE69-0028B5306BC1}" type="slidenum">
              <a:rPr lang="es-CL" smtClean="0"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2495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0012-02A5-4B9A-BBBE-ECC937BD1D5A}" type="datetimeFigureOut">
              <a:rPr lang="es-CL" smtClean="0"/>
              <a:t>20-07-2021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8D3-AE56-4AF7-BFDD-CAD04963A4E2}" type="slidenum">
              <a:rPr lang="es-CL" smtClean="0"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7074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939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391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s-CL" smtClean="0"/>
              <a:t>38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66098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015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6754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1262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3084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2084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2041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734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972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4763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s-CL" smtClean="0"/>
              <a:t>64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4913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75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62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463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634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7028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486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0645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4726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388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20-07-2021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20-07-2021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20-07-2021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20-07-2021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20-07-2021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20-07-2021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20-07-2021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20-07-2021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20-07-2021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20-07-2021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20-07-2021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s-CL" smtClean="0"/>
              <a:pPr/>
              <a:t>20-07-2021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32.gif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tags" Target="../tags/tag4.xml"/><Relationship Id="rId21" Type="http://schemas.openxmlformats.org/officeDocument/2006/relationships/image" Target="../media/image3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8.png"/><Relationship Id="rId25" Type="http://schemas.openxmlformats.org/officeDocument/2006/relationships/image" Target="../media/image41.png"/><Relationship Id="rId2" Type="http://schemas.openxmlformats.org/officeDocument/2006/relationships/tags" Target="../tags/tag3.xml"/><Relationship Id="rId16" Type="http://schemas.openxmlformats.org/officeDocument/2006/relationships/image" Target="../media/image32.gif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40.png"/><Relationship Id="rId5" Type="http://schemas.openxmlformats.org/officeDocument/2006/relationships/tags" Target="../tags/tag6.xml"/><Relationship Id="rId15" Type="http://schemas.openxmlformats.org/officeDocument/2006/relationships/image" Target="../media/image2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tags" Target="../tags/tag11.xml"/><Relationship Id="rId19" Type="http://schemas.openxmlformats.org/officeDocument/2006/relationships/image" Target="../media/image3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17.xml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tags" Target="../tags/tag16.xml"/><Relationship Id="rId21" Type="http://schemas.openxmlformats.org/officeDocument/2006/relationships/image" Target="../media/image38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tags" Target="../tags/tag15.xml"/><Relationship Id="rId16" Type="http://schemas.openxmlformats.org/officeDocument/2006/relationships/image" Target="../media/image8.png"/><Relationship Id="rId20" Type="http://schemas.openxmlformats.org/officeDocument/2006/relationships/image" Target="../media/image37.png"/><Relationship Id="rId29" Type="http://schemas.openxmlformats.org/officeDocument/2006/relationships/image" Target="../media/image7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41.png"/><Relationship Id="rId5" Type="http://schemas.openxmlformats.org/officeDocument/2006/relationships/tags" Target="../tags/tag18.xml"/><Relationship Id="rId15" Type="http://schemas.openxmlformats.org/officeDocument/2006/relationships/image" Target="../media/image21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tags" Target="../tags/tag23.xml"/><Relationship Id="rId19" Type="http://schemas.openxmlformats.org/officeDocument/2006/relationships/image" Target="../media/image46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18.xml"/><Relationship Id="rId22" Type="http://schemas.openxmlformats.org/officeDocument/2006/relationships/image" Target="../media/image39.png"/><Relationship Id="rId27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21.png"/><Relationship Id="rId18" Type="http://schemas.openxmlformats.org/officeDocument/2006/relationships/image" Target="../media/image37.png"/><Relationship Id="rId3" Type="http://schemas.openxmlformats.org/officeDocument/2006/relationships/tags" Target="../tags/tag28.xml"/><Relationship Id="rId21" Type="http://schemas.openxmlformats.org/officeDocument/2006/relationships/image" Target="../media/image48.png"/><Relationship Id="rId7" Type="http://schemas.openxmlformats.org/officeDocument/2006/relationships/tags" Target="../tags/tag32.xml"/><Relationship Id="rId12" Type="http://schemas.openxmlformats.org/officeDocument/2006/relationships/notesSlide" Target="../notesSlides/notesSlide19.xml"/><Relationship Id="rId17" Type="http://schemas.openxmlformats.org/officeDocument/2006/relationships/image" Target="../media/image47.png"/><Relationship Id="rId25" Type="http://schemas.openxmlformats.org/officeDocument/2006/relationships/image" Target="../media/image50.png"/><Relationship Id="rId2" Type="http://schemas.openxmlformats.org/officeDocument/2006/relationships/tags" Target="../tags/tag2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7.png"/><Relationship Id="rId5" Type="http://schemas.openxmlformats.org/officeDocument/2006/relationships/tags" Target="../tags/tag30.xml"/><Relationship Id="rId15" Type="http://schemas.openxmlformats.org/officeDocument/2006/relationships/image" Target="../media/image34.png"/><Relationship Id="rId23" Type="http://schemas.openxmlformats.org/officeDocument/2006/relationships/image" Target="../media/image45.png"/><Relationship Id="rId10" Type="http://schemas.openxmlformats.org/officeDocument/2006/relationships/tags" Target="../tags/tag35.xml"/><Relationship Id="rId19" Type="http://schemas.openxmlformats.org/officeDocument/2006/relationships/image" Target="../media/image38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8.png"/><Relationship Id="rId22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42.xml"/><Relationship Id="rId7" Type="http://schemas.openxmlformats.org/officeDocument/2006/relationships/image" Target="../media/image58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1.png"/><Relationship Id="rId4" Type="http://schemas.openxmlformats.org/officeDocument/2006/relationships/tags" Target="../tags/tag43.xml"/><Relationship Id="rId9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0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9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58.png"/><Relationship Id="rId5" Type="http://schemas.openxmlformats.org/officeDocument/2006/relationships/tags" Target="../tags/tag48.xml"/><Relationship Id="rId10" Type="http://schemas.openxmlformats.org/officeDocument/2006/relationships/image" Target="../media/image64.png"/><Relationship Id="rId4" Type="http://schemas.openxmlformats.org/officeDocument/2006/relationships/tags" Target="../tags/tag47.xml"/><Relationship Id="rId9" Type="http://schemas.openxmlformats.org/officeDocument/2006/relationships/image" Target="../media/image6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60.png"/><Relationship Id="rId18" Type="http://schemas.openxmlformats.org/officeDocument/2006/relationships/image" Target="../media/image63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59.png"/><Relationship Id="rId17" Type="http://schemas.openxmlformats.org/officeDocument/2006/relationships/image" Target="../media/image62.png"/><Relationship Id="rId2" Type="http://schemas.openxmlformats.org/officeDocument/2006/relationships/tags" Target="../tags/tag51.xml"/><Relationship Id="rId16" Type="http://schemas.openxmlformats.org/officeDocument/2006/relationships/image" Target="../media/image66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58.png"/><Relationship Id="rId5" Type="http://schemas.openxmlformats.org/officeDocument/2006/relationships/tags" Target="../tags/tag54.xml"/><Relationship Id="rId15" Type="http://schemas.openxmlformats.org/officeDocument/2006/relationships/image" Target="../media/image6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4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63.xml"/><Relationship Id="rId7" Type="http://schemas.openxmlformats.org/officeDocument/2006/relationships/image" Target="../media/image7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94.jpeg"/><Relationship Id="rId11" Type="http://schemas.openxmlformats.org/officeDocument/2006/relationships/image" Target="../media/image6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5.png"/><Relationship Id="rId4" Type="http://schemas.openxmlformats.org/officeDocument/2006/relationships/tags" Target="../tags/tag64.xml"/><Relationship Id="rId9" Type="http://schemas.openxmlformats.org/officeDocument/2006/relationships/image" Target="../media/image59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67.xml"/><Relationship Id="rId7" Type="http://schemas.openxmlformats.org/officeDocument/2006/relationships/image" Target="../media/image7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94.jpeg"/><Relationship Id="rId11" Type="http://schemas.openxmlformats.org/officeDocument/2006/relationships/image" Target="../media/image6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5.png"/><Relationship Id="rId4" Type="http://schemas.openxmlformats.org/officeDocument/2006/relationships/tags" Target="../tags/tag68.xml"/><Relationship Id="rId9" Type="http://schemas.openxmlformats.org/officeDocument/2006/relationships/image" Target="../media/image5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ercoppa.github.io/HadoopInternals/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sz="4000" cap="small" dirty="0" smtClean="0"/>
              <a:t>Big Data</a:t>
            </a:r>
            <a:r>
              <a:rPr lang="es-CL" cap="small" dirty="0" smtClean="0"/>
              <a:t/>
            </a:r>
            <a:br>
              <a:rPr lang="es-CL" cap="small" dirty="0" smtClean="0"/>
            </a:br>
            <a:r>
              <a:rPr lang="es-CL" cap="small" dirty="0" smtClean="0"/>
              <a:t>Diplomado de Datos </a:t>
            </a:r>
            <a:r>
              <a:rPr lang="es-CL" cap="small" dirty="0" smtClean="0"/>
              <a:t>2021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2: DFS y </a:t>
            </a:r>
            <a:r>
              <a:rPr lang="es-CL" dirty="0" err="1" smtClean="0"/>
              <a:t>MapReduce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s-CL" sz="2400" dirty="0" err="1" smtClean="0"/>
              <a:t>Aidan</a:t>
            </a:r>
            <a:r>
              <a:rPr lang="es-CL" sz="2400" dirty="0" smtClean="0"/>
              <a:t> </a:t>
            </a:r>
            <a:r>
              <a:rPr lang="es-CL" sz="2400" dirty="0" err="1" smtClean="0"/>
              <a:t>Hogan</a:t>
            </a:r>
            <a:endParaRPr lang="es-CL" sz="2400" dirty="0" smtClean="0"/>
          </a:p>
          <a:p>
            <a:r>
              <a:rPr lang="es-CL" sz="2400" dirty="0" smtClean="0"/>
              <a:t>aidhog@gmail.com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Google File </a:t>
            </a:r>
            <a:r>
              <a:rPr lang="es-CL" sz="3200" dirty="0" err="1" smtClean="0"/>
              <a:t>System</a:t>
            </a:r>
            <a:r>
              <a:rPr lang="es-CL" sz="3200" dirty="0" smtClean="0"/>
              <a:t> (GFS): White-</a:t>
            </a:r>
            <a:r>
              <a:rPr lang="es-CL" sz="3200" dirty="0" err="1" smtClean="0"/>
              <a:t>Paper</a:t>
            </a:r>
            <a:endParaRPr lang="es-C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189894"/>
            <a:ext cx="7258050" cy="56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s-CL" altLang="ja-JP" sz="2000" u="sng" dirty="0" smtClean="0">
              <a:latin typeface="Segoe UI Light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Google File </a:t>
            </a:r>
            <a:r>
              <a:rPr lang="es-CL" sz="3200" dirty="0" err="1" smtClean="0"/>
              <a:t>System</a:t>
            </a:r>
            <a:endParaRPr lang="es-C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¿Qué es un sistema </a:t>
            </a:r>
            <a:r>
              <a:rPr lang="es-CL" sz="2000" dirty="0">
                <a:latin typeface="Segoe UI Light" panose="020B0502040204020203" pitchFamily="34" charset="0"/>
              </a:rPr>
              <a:t>de archivos </a:t>
            </a:r>
            <a:r>
              <a:rPr lang="es-CL" sz="20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(un “file-</a:t>
            </a:r>
            <a:r>
              <a:rPr lang="es-CL" sz="2000" dirty="0" err="1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system</a:t>
            </a:r>
            <a:r>
              <a:rPr lang="es-CL" sz="20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”)</a:t>
            </a:r>
            <a:r>
              <a:rPr lang="es-CL" sz="2000" dirty="0" smtClean="0">
                <a:latin typeface="Segoe UI Light" panose="020B0502040204020203" pitchFamily="34" charset="0"/>
              </a:rPr>
              <a:t>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2080865"/>
            <a:ext cx="6019800" cy="42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s-CL" altLang="ja-JP" sz="2000" u="sng" dirty="0" smtClean="0">
              <a:latin typeface="Segoe UI Light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Google File </a:t>
            </a:r>
            <a:r>
              <a:rPr lang="es-CL" sz="3200" dirty="0" err="1" smtClean="0"/>
              <a:t>System</a:t>
            </a:r>
            <a:endParaRPr lang="es-C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¿Qué es un sistema </a:t>
            </a:r>
            <a:r>
              <a:rPr lang="es-CL" sz="2000" dirty="0">
                <a:latin typeface="Segoe UI Light" panose="020B0502040204020203" pitchFamily="34" charset="0"/>
              </a:rPr>
              <a:t>de archivos </a:t>
            </a:r>
            <a:r>
              <a:rPr lang="es-CL" sz="20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(un “file-</a:t>
            </a:r>
            <a:r>
              <a:rPr lang="es-CL" sz="2000" dirty="0" err="1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system</a:t>
            </a:r>
            <a:r>
              <a:rPr lang="es-CL" sz="20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”)</a:t>
            </a:r>
            <a:r>
              <a:rPr lang="es-CL" sz="2000" dirty="0" smtClean="0">
                <a:latin typeface="Segoe UI Light" panose="020B0502040204020203" pitchFamily="34" charset="0"/>
              </a:rPr>
              <a:t>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2080865"/>
            <a:ext cx="6019800" cy="4221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957" y="2104331"/>
            <a:ext cx="5623917" cy="41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5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Divide un archivo en bloques de almacenamiento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Guarda la ubicación y secuencia de los bloques de un archivo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Google File </a:t>
            </a:r>
            <a:r>
              <a:rPr lang="es-CL" sz="3200" dirty="0" err="1" smtClean="0"/>
              <a:t>System</a:t>
            </a:r>
            <a:endParaRPr lang="es-C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¿Qué hace un sistema de archivos?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549" y="4572000"/>
            <a:ext cx="69913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Divide un archivo en bloques de almacenamiento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Guarda la ubicación y secuencia de los bloques de un archivo</a:t>
            </a: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Organiza una estructura jerárquica de carpetas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sz="20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Explora sub-carpetas y archivos en las carpetas</a:t>
            </a:r>
            <a:endParaRPr lang="es-CL" altLang="ja-JP" sz="2000" dirty="0" smtClean="0"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Google File </a:t>
            </a:r>
            <a:r>
              <a:rPr lang="es-CL" sz="3200" dirty="0" err="1" smtClean="0"/>
              <a:t>System</a:t>
            </a:r>
            <a:endParaRPr lang="es-C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¿Qué hace un sistema de archivos?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726376"/>
            <a:ext cx="1905000" cy="41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Divide un archivo en bloques de almacenamiento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Guarda la ubicación y secuencia de los bloques de un archivo</a:t>
            </a: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Organiza una estructura jerárquica de carpetas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sz="20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Explora sub-carpetas y archivos en las carpetas</a:t>
            </a:r>
            <a:endParaRPr lang="es-CL" altLang="ja-JP" sz="2000" dirty="0">
              <a:latin typeface="Segoe UI Light" panose="020B05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Guarda los meta datos de los archivos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Tamaño de los archivos, fecha de creación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CL" altLang="ja-JP" sz="2000" dirty="0" smtClean="0">
              <a:latin typeface="Segoe UI Light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Google File </a:t>
            </a:r>
            <a:r>
              <a:rPr lang="es-CL" sz="3200" dirty="0" err="1" smtClean="0"/>
              <a:t>System</a:t>
            </a:r>
            <a:endParaRPr lang="es-C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¿Qué hace un sistema de archivos?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696445"/>
            <a:ext cx="7162800" cy="21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Divide un archivo en bloques de almacenamiento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Guarda la ubicación y secuencia de los bloques de un archivo</a:t>
            </a: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Organiza una estructura jerárquica de carpetas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sz="20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Explora sub-carpetas y archivos en las carpetas</a:t>
            </a:r>
            <a:endParaRPr lang="es-CL" altLang="ja-JP" sz="2000" dirty="0">
              <a:latin typeface="Segoe UI Light" panose="020B05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Guarda los meta datos de los archivos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Tamaño de los archivos, fecha de creación</a:t>
            </a: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Protege los archivos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Propiedad, permisos, bloqueos de sincronización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CL" altLang="ja-JP" sz="2000" dirty="0" smtClean="0">
              <a:latin typeface="Segoe UI Light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Google File </a:t>
            </a:r>
            <a:r>
              <a:rPr lang="es-CL" sz="3200" dirty="0" err="1" smtClean="0"/>
              <a:t>System</a:t>
            </a:r>
            <a:endParaRPr lang="es-C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¿Qué hace un sistema de archivos?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173" y="4495800"/>
            <a:ext cx="4325957" cy="22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Divide un archivo en bloques de almacenamiento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Guarda la ubicación y secuencia de los bloques de un archivo</a:t>
            </a: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Organiza una estructura jerárquica de carpetas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sz="20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Explora sub-carpetas y archivos en las carpetas</a:t>
            </a:r>
            <a:endParaRPr lang="es-CL" altLang="ja-JP" sz="2000" dirty="0">
              <a:latin typeface="Segoe UI Light" panose="020B05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Guarda los meta datos de los archivos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Tamaño de los archivos, fecha de creación</a:t>
            </a: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Protege los archivos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Propiedad, permisos, bloqueos de sincronización</a:t>
            </a: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Provee una interfaz para interactuar con archivos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Crear, borrar, copiar, etc.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Google File </a:t>
            </a:r>
            <a:r>
              <a:rPr lang="es-CL" sz="3200" dirty="0" err="1" smtClean="0"/>
              <a:t>System</a:t>
            </a:r>
            <a:endParaRPr lang="es-C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¿Qué hace un sistema de archivos?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206" y="4602296"/>
            <a:ext cx="2234794" cy="22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27925"/>
            <a:ext cx="6953250" cy="54300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Google File </a:t>
            </a:r>
            <a:r>
              <a:rPr lang="es-CL" sz="3200" dirty="0" err="1" smtClean="0"/>
              <a:t>System</a:t>
            </a:r>
            <a:endParaRPr lang="es-C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¿Qué hace el "Google File </a:t>
            </a:r>
            <a:r>
              <a:rPr lang="es-CL" sz="2000" dirty="0" err="1" smtClean="0">
                <a:latin typeface="Segoe UI Light" panose="020B0502040204020203" pitchFamily="34" charset="0"/>
              </a:rPr>
              <a:t>System</a:t>
            </a:r>
            <a:r>
              <a:rPr lang="es-CL" sz="2000" dirty="0" smtClean="0">
                <a:latin typeface="Segoe UI Light" panose="020B0502040204020203" pitchFamily="34" charset="0"/>
              </a:rPr>
              <a:t>"?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27925"/>
            <a:ext cx="6953250" cy="5430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913831"/>
            <a:ext cx="8229600" cy="4486969"/>
          </a:xfrm>
          <a:prstGeom prst="rect">
            <a:avLst/>
          </a:prstGeom>
          <a:solidFill>
            <a:srgbClr val="C2E49C">
              <a:alpha val="98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Divide un archivo en bloques de almacenamiento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Guarda la ubicación y secuencia de los bloques de un archivo</a:t>
            </a: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Organiza una estructura jerárquica de carpetas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sz="20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Explora sub-carpetas y archivos en las carpetas</a:t>
            </a:r>
            <a:endParaRPr lang="es-CL" altLang="ja-JP" sz="2000" dirty="0">
              <a:latin typeface="Segoe UI Light" panose="020B05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Guarda los meta datos de los archivos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Tamaño de los archivos, fecha de creación</a:t>
            </a: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Protege los archivos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Propiedad, permisos, bloqueos de sincronización</a:t>
            </a: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>
                <a:latin typeface="Segoe UI Light" panose="020B0502040204020203" pitchFamily="34" charset="0"/>
              </a:rPr>
              <a:t>Provee </a:t>
            </a:r>
            <a:r>
              <a:rPr lang="es-CL" altLang="ja-JP" sz="2000" dirty="0" smtClean="0">
                <a:latin typeface="Segoe UI Light" panose="020B0502040204020203" pitchFamily="34" charset="0"/>
              </a:rPr>
              <a:t>una interfaz para interactuar con archivos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Light" panose="020B0502040204020203" pitchFamily="34" charset="0"/>
              </a:rPr>
              <a:t>Crear, borrar, copiar, etc.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CL" altLang="ja-JP" sz="2000" dirty="0">
              <a:latin typeface="Segoe UI Light" panose="020B0502040204020203" pitchFamily="34" charset="0"/>
            </a:endParaRPr>
          </a:p>
          <a:p>
            <a:pPr lvl="1"/>
            <a:endParaRPr lang="es-CL" altLang="ja-JP" sz="2000" dirty="0" smtClean="0">
              <a:latin typeface="Segoe UI Light" panose="020B0502040204020203" pitchFamily="34" charset="0"/>
            </a:endParaRPr>
          </a:p>
          <a:p>
            <a:pPr lvl="1"/>
            <a:r>
              <a:rPr lang="es-CL" altLang="ja-JP" sz="2000" b="1" dirty="0">
                <a:latin typeface="Segoe UI Light" panose="020B0502040204020203" pitchFamily="34" charset="0"/>
              </a:rPr>
              <a:t> </a:t>
            </a:r>
            <a:r>
              <a:rPr lang="es-CL" altLang="ja-JP" sz="2000" b="1" dirty="0" smtClean="0">
                <a:latin typeface="Segoe UI Light" panose="020B0502040204020203" pitchFamily="34" charset="0"/>
              </a:rPr>
              <a:t>                    </a:t>
            </a:r>
            <a:r>
              <a:rPr lang="es-CL" altLang="ja-JP" sz="2000" dirty="0" smtClean="0">
                <a:latin typeface="Segoe UI Semibold" panose="020B0702040204020203" pitchFamily="34" charset="0"/>
              </a:rPr>
              <a:t>Lo mismo, pero distribuido:</a:t>
            </a:r>
          </a:p>
          <a:p>
            <a:pPr lvl="1"/>
            <a:r>
              <a:rPr lang="es-CL" altLang="ja-JP" sz="2000" dirty="0" smtClean="0">
                <a:latin typeface="Segoe UI Semibold" panose="020B0702040204020203" pitchFamily="34" charset="0"/>
              </a:rPr>
              <a:t>                         </a:t>
            </a:r>
            <a:r>
              <a:rPr lang="es-CL" altLang="ja-JP" dirty="0" smtClean="0">
                <a:latin typeface="Segoe UI Semibold" panose="020B0702040204020203" pitchFamily="34" charset="0"/>
              </a:rPr>
              <a:t>(y abstrae la distribución)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Google File </a:t>
            </a:r>
            <a:r>
              <a:rPr lang="es-CL" sz="3200" dirty="0" err="1" smtClean="0"/>
              <a:t>System</a:t>
            </a:r>
            <a:endParaRPr lang="es-C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¿Qué hace el "Google File </a:t>
            </a:r>
            <a:r>
              <a:rPr lang="es-CL" sz="2000" dirty="0" err="1" smtClean="0">
                <a:latin typeface="Segoe UI Light" panose="020B0502040204020203" pitchFamily="34" charset="0"/>
              </a:rPr>
              <a:t>System</a:t>
            </a:r>
            <a:r>
              <a:rPr lang="es-CL" sz="2000" dirty="0" smtClean="0">
                <a:latin typeface="Segoe UI Light" panose="020B0502040204020203" pitchFamily="34" charset="0"/>
              </a:rPr>
              <a:t>"?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0" y="1932881"/>
            <a:ext cx="342900" cy="34290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4611"/>
            <a:ext cx="2495659" cy="157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27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Gestión de datos masivos</a:t>
            </a:r>
            <a:br>
              <a:rPr lang="es-CL" dirty="0" smtClean="0"/>
            </a:br>
            <a:r>
              <a:rPr lang="es-CL" dirty="0" smtClean="0"/>
              <a:t>... como lo hace google ...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42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Google File </a:t>
            </a:r>
            <a:r>
              <a:rPr lang="es-CL" sz="3200" dirty="0" err="1" smtClean="0"/>
              <a:t>System</a:t>
            </a:r>
            <a:r>
              <a:rPr lang="es-CL" sz="3200" dirty="0" smtClean="0"/>
              <a:t>: Suposiciones</a:t>
            </a:r>
            <a:endParaRPr lang="es-CL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420099" cy="3416320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Archivos enormes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s-CL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Archivos frecuentemente leídos o anexados </a:t>
            </a:r>
            <a:r>
              <a:rPr lang="es-CL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("</a:t>
            </a:r>
            <a:r>
              <a:rPr lang="es-CL" sz="16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appended</a:t>
            </a:r>
            <a:r>
              <a:rPr lang="es-CL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")</a:t>
            </a:r>
            <a:endParaRPr lang="es-CL" sz="32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s-CL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 concurrencia es importante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s-CL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Fallas frecuentes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s-CL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El "</a:t>
            </a:r>
            <a:r>
              <a:rPr lang="es-CL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streaming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" es importante</a:t>
            </a:r>
            <a:endParaRPr lang="es-CL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045" y="1371600"/>
            <a:ext cx="351110" cy="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GFS: Términos originales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752600"/>
          </a:xfrm>
        </p:spPr>
        <p:txBody>
          <a:bodyPr/>
          <a:lstStyle/>
          <a:p>
            <a:r>
              <a:rPr lang="es-CL" dirty="0" smtClean="0"/>
              <a:t>Bloques 	= "</a:t>
            </a:r>
            <a:r>
              <a:rPr lang="es-CL" dirty="0" err="1" smtClean="0"/>
              <a:t>Chunks</a:t>
            </a:r>
            <a:r>
              <a:rPr lang="es-CL" dirty="0" smtClean="0"/>
              <a:t>"</a:t>
            </a:r>
          </a:p>
          <a:p>
            <a:r>
              <a:rPr lang="es-CL" dirty="0" smtClean="0"/>
              <a:t>Esclavos 	= "</a:t>
            </a:r>
            <a:r>
              <a:rPr lang="es-CL" dirty="0" err="1" smtClean="0"/>
              <a:t>Chunk</a:t>
            </a:r>
            <a:r>
              <a:rPr lang="es-CL" dirty="0" smtClean="0"/>
              <a:t>-Servers"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00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GFS: Arquitectura</a:t>
            </a:r>
            <a:endParaRPr lang="es-CL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Esclavos</a:t>
            </a:r>
            <a:endParaRPr lang="es-CL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13187" y="220287"/>
            <a:ext cx="38431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64 MB por bloque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Etiqueta de 64 bit para cada bloque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Suponer factor de replicación: 3 </a:t>
            </a:r>
            <a:endParaRPr lang="es-CL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s-CL" sz="1600" b="1" dirty="0" smtClean="0"/>
              <a:t>Sistema de archivos (en memoria)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D1</a:t>
            </a:r>
            <a:endParaRPr lang="es-CL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E1</a:t>
            </a:r>
            <a:endParaRPr lang="es-CL" dirty="0"/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Maestro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7061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50" grpId="0" animBg="1"/>
      <p:bldP spid="51" grpId="0"/>
      <p:bldP spid="53" grpId="0"/>
      <p:bldP spid="54" grpId="0"/>
      <p:bldP spid="55" grpId="0"/>
      <p:bldP spid="5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GFS: Escritura</a:t>
            </a:r>
            <a:endParaRPr lang="es-CL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Esclavos</a:t>
            </a:r>
            <a:endParaRPr lang="es-CL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13187" y="220287"/>
            <a:ext cx="38431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64 MB por bloque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Etiqueta de 64 bit para cada bloque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Suponer factor de replicación: 3 </a:t>
            </a:r>
            <a:endParaRPr lang="es-CL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s-CL" sz="1600" b="1" dirty="0" smtClean="0"/>
              <a:t>Sistema de archivos (en memoria)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D1</a:t>
            </a:r>
            <a:endParaRPr lang="es-CL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E1</a:t>
            </a:r>
            <a:endParaRPr lang="es-CL" dirty="0"/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Maestro</a:t>
            </a:r>
            <a:endParaRPr lang="es-CL" b="1" dirty="0"/>
          </a:p>
        </p:txBody>
      </p:sp>
      <p:sp>
        <p:nvSpPr>
          <p:cNvPr id="23" name="Rectangle 22"/>
          <p:cNvSpPr/>
          <p:nvPr/>
        </p:nvSpPr>
        <p:spPr>
          <a:xfrm>
            <a:off x="7010400" y="2062371"/>
            <a:ext cx="1981200" cy="568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r>
              <a:rPr lang="es-CL" dirty="0" smtClean="0"/>
              <a:t>  </a:t>
            </a:r>
          </a:p>
          <a:p>
            <a:pPr algn="ctr"/>
            <a:r>
              <a:rPr lang="es-CL" sz="1600" dirty="0" smtClean="0"/>
              <a:t>(150 MB: 3 bloques)</a:t>
            </a:r>
            <a:endParaRPr lang="es-CL" sz="1600" dirty="0"/>
          </a:p>
        </p:txBody>
      </p:sp>
      <p:pic>
        <p:nvPicPr>
          <p:cNvPr id="24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12512"/>
            <a:ext cx="694948" cy="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9600" y="3352800"/>
            <a:ext cx="82296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¿Cómo deberíamos proceder con la escritura?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300" y="33528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GFS: Escritura</a:t>
            </a:r>
            <a:endParaRPr lang="es-CL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Esclavos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4" name="Rectangle 23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5" name="Rectangle 24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6" name="Rectangle 25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27" name="Rectangle 26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28" name="Rectangle 27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30" name="Rectangle 29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31" name="Rectangle 30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32" name="Rectangle 31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33" name="Rectangle 32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34" name="Rectangle 33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35" name="Rectangle 34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cxnSp>
        <p:nvCxnSpPr>
          <p:cNvPr id="37" name="Straight Arrow Connector 36"/>
          <p:cNvCxnSpPr>
            <a:endCxn id="11" idx="0"/>
          </p:cNvCxnSpPr>
          <p:nvPr/>
        </p:nvCxnSpPr>
        <p:spPr>
          <a:xfrm flipH="1">
            <a:off x="1319491" y="2435421"/>
            <a:ext cx="7041820" cy="160317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0" idx="0"/>
          </p:cNvCxnSpPr>
          <p:nvPr/>
        </p:nvCxnSpPr>
        <p:spPr>
          <a:xfrm flipH="1">
            <a:off x="2984500" y="2631063"/>
            <a:ext cx="4635500" cy="14075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8" idx="0"/>
          </p:cNvCxnSpPr>
          <p:nvPr/>
        </p:nvCxnSpPr>
        <p:spPr>
          <a:xfrm flipH="1">
            <a:off x="6424891" y="2594367"/>
            <a:ext cx="1321453" cy="144423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3" idx="2"/>
            <a:endCxn id="9" idx="0"/>
          </p:cNvCxnSpPr>
          <p:nvPr/>
        </p:nvCxnSpPr>
        <p:spPr>
          <a:xfrm>
            <a:off x="8001000" y="2631064"/>
            <a:ext cx="100291" cy="140753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Sistema de archivos (en memoria)</a:t>
            </a:r>
          </a:p>
          <a:p>
            <a:r>
              <a:rPr lang="es-CL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s-CL" sz="1600" dirty="0" smtClean="0">
                <a:solidFill>
                  <a:srgbClr val="0070C0"/>
                </a:solidFill>
              </a:rPr>
              <a:t>[3 bloques]</a:t>
            </a:r>
          </a:p>
          <a:p>
            <a:r>
              <a:rPr lang="es-CL" sz="1600" b="1" dirty="0" smtClean="0">
                <a:solidFill>
                  <a:srgbClr val="0070C0"/>
                </a:solidFill>
              </a:rPr>
              <a:t>  </a:t>
            </a:r>
            <a:r>
              <a:rPr lang="es-CL" sz="1600" dirty="0" smtClean="0">
                <a:solidFill>
                  <a:srgbClr val="0070C0"/>
                </a:solidFill>
              </a:rPr>
              <a:t>1: {A1, C1, E1}</a:t>
            </a:r>
          </a:p>
          <a:p>
            <a:r>
              <a:rPr lang="es-CL" sz="1600" dirty="0" smtClean="0">
                <a:solidFill>
                  <a:srgbClr val="0070C0"/>
                </a:solidFill>
              </a:rPr>
              <a:t>  2: {A1, B1, D1}</a:t>
            </a:r>
          </a:p>
          <a:p>
            <a:r>
              <a:rPr lang="es-CL" sz="1600" dirty="0" smtClean="0">
                <a:solidFill>
                  <a:srgbClr val="0070C0"/>
                </a:solidFill>
              </a:rPr>
              <a:t>  3: {B1, D1, E1}</a:t>
            </a:r>
          </a:p>
          <a:p>
            <a:r>
              <a:rPr lang="es-CL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[2 bloques]</a:t>
            </a:r>
          </a:p>
          <a:p>
            <a:r>
              <a:rPr lang="es-CL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 2: {A1, C1, E1}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D1</a:t>
            </a:r>
            <a:endParaRPr lang="es-CL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E1</a:t>
            </a:r>
            <a:endParaRPr lang="es-CL" dirty="0"/>
          </a:p>
        </p:txBody>
      </p:sp>
      <p:cxnSp>
        <p:nvCxnSpPr>
          <p:cNvPr id="58" name="Straight Arrow Connector 57"/>
          <p:cNvCxnSpPr>
            <a:stCxn id="20" idx="3"/>
            <a:endCxn id="21" idx="1"/>
          </p:cNvCxnSpPr>
          <p:nvPr/>
        </p:nvCxnSpPr>
        <p:spPr>
          <a:xfrm>
            <a:off x="1319490" y="5176333"/>
            <a:ext cx="2670929" cy="31533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2" idx="1"/>
          </p:cNvCxnSpPr>
          <p:nvPr/>
        </p:nvCxnSpPr>
        <p:spPr>
          <a:xfrm>
            <a:off x="4700306" y="5491668"/>
            <a:ext cx="3400985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3" idx="3"/>
          </p:cNvCxnSpPr>
          <p:nvPr/>
        </p:nvCxnSpPr>
        <p:spPr>
          <a:xfrm flipH="1" flipV="1">
            <a:off x="2029381" y="5486400"/>
            <a:ext cx="980514" cy="32060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3" idx="3"/>
            <a:endCxn id="25" idx="1"/>
          </p:cNvCxnSpPr>
          <p:nvPr/>
        </p:nvCxnSpPr>
        <p:spPr>
          <a:xfrm>
            <a:off x="2029380" y="5491668"/>
            <a:ext cx="3685620" cy="63067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1"/>
          </p:cNvCxnSpPr>
          <p:nvPr/>
        </p:nvCxnSpPr>
        <p:spPr>
          <a:xfrm flipH="1">
            <a:off x="3009899" y="5176333"/>
            <a:ext cx="4381501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27" idx="1"/>
          </p:cNvCxnSpPr>
          <p:nvPr/>
        </p:nvCxnSpPr>
        <p:spPr>
          <a:xfrm>
            <a:off x="3009899" y="5176333"/>
            <a:ext cx="3414992" cy="63067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6" idx="1"/>
            <a:endCxn id="31" idx="3"/>
          </p:cNvCxnSpPr>
          <p:nvPr/>
        </p:nvCxnSpPr>
        <p:spPr>
          <a:xfrm flipH="1">
            <a:off x="3009899" y="5486400"/>
            <a:ext cx="2705100" cy="32060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32" idx="1"/>
          </p:cNvCxnSpPr>
          <p:nvPr/>
        </p:nvCxnSpPr>
        <p:spPr>
          <a:xfrm>
            <a:off x="3104819" y="5807003"/>
            <a:ext cx="428658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4" idx="3"/>
            <a:endCxn id="33" idx="1"/>
          </p:cNvCxnSpPr>
          <p:nvPr/>
        </p:nvCxnSpPr>
        <p:spPr>
          <a:xfrm>
            <a:off x="1306790" y="5807003"/>
            <a:ext cx="339352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451163" y="5807003"/>
            <a:ext cx="2670929" cy="31533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010400" y="2062371"/>
            <a:ext cx="1981200" cy="568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r>
              <a:rPr lang="es-CL" dirty="0" smtClean="0"/>
              <a:t>  </a:t>
            </a:r>
          </a:p>
          <a:p>
            <a:pPr algn="ctr"/>
            <a:r>
              <a:rPr lang="es-CL" sz="1600" dirty="0" smtClean="0"/>
              <a:t>(150 MB: 3 bloques)</a:t>
            </a:r>
            <a:endParaRPr lang="es-CL" sz="1600" dirty="0"/>
          </a:p>
        </p:txBody>
      </p:sp>
      <p:sp>
        <p:nvSpPr>
          <p:cNvPr id="84" name="Rectangle 83"/>
          <p:cNvSpPr/>
          <p:nvPr/>
        </p:nvSpPr>
        <p:spPr>
          <a:xfrm>
            <a:off x="7010400" y="2631063"/>
            <a:ext cx="1981200" cy="58730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orange.txt</a:t>
            </a:r>
            <a:r>
              <a:rPr lang="es-CL" dirty="0" smtClean="0"/>
              <a:t>  </a:t>
            </a:r>
            <a:r>
              <a:rPr lang="es-CL" sz="1600" dirty="0" smtClean="0"/>
              <a:t>(100 MB: 2 bloques)</a:t>
            </a:r>
            <a:endParaRPr lang="es-CL" dirty="0"/>
          </a:p>
        </p:txBody>
      </p:sp>
      <p:pic>
        <p:nvPicPr>
          <p:cNvPr id="82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12512"/>
            <a:ext cx="694948" cy="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Arrow Connector 84"/>
          <p:cNvCxnSpPr/>
          <p:nvPr/>
        </p:nvCxnSpPr>
        <p:spPr>
          <a:xfrm flipV="1">
            <a:off x="5257800" y="2356242"/>
            <a:ext cx="1822510" cy="15835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5338708" y="2518167"/>
            <a:ext cx="1578471" cy="152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Maestro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13187" y="220287"/>
            <a:ext cx="38431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64 MB por bloque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Etiqueta de 64 bit para cada bloque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Suponer factor de replicación: 3 </a:t>
            </a:r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169726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GFS: Escritura</a:t>
            </a:r>
            <a:endParaRPr lang="es-CL" sz="3200" dirty="0"/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  <a:noFill/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Cliente solicita a Maestro escribir archivo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Maestro retorna un esclavo primario y esclavos secundarios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Cliente escribe en el esclavo primario y reporta a los esclavos secundarios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El esclavo primario envía datos a un esclavo secundario, el cual también envía a otros…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Al finalizar, un mensaje de que todos los esclavo han escrito vuelve a través del mismo camino</a:t>
            </a:r>
          </a:p>
          <a:p>
            <a:pPr marL="914400" lvl="1" indent="-514350"/>
            <a:r>
              <a:rPr lang="es-CL" dirty="0" smtClean="0">
                <a:solidFill>
                  <a:srgbClr val="FF0000"/>
                </a:solidFill>
              </a:rPr>
              <a:t>Si no, el cliente envía datos de nuevo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 smtClean="0"/>
              <a:t>Sistema de archivos (en memoria)</a:t>
            </a:r>
          </a:p>
          <a:p>
            <a:r>
              <a:rPr lang="es-CL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s-CL" sz="1600" dirty="0" smtClean="0">
                <a:solidFill>
                  <a:srgbClr val="0070C0"/>
                </a:solidFill>
              </a:rPr>
              <a:t>[3 bloques]</a:t>
            </a:r>
          </a:p>
          <a:p>
            <a:r>
              <a:rPr lang="es-CL" sz="1600" b="1" dirty="0" smtClean="0">
                <a:solidFill>
                  <a:srgbClr val="0070C0"/>
                </a:solidFill>
              </a:rPr>
              <a:t>  </a:t>
            </a:r>
            <a:r>
              <a:rPr lang="es-CL" sz="1600" dirty="0" smtClean="0">
                <a:solidFill>
                  <a:srgbClr val="0070C0"/>
                </a:solidFill>
              </a:rPr>
              <a:t>1: {A1, C1, E1}</a:t>
            </a:r>
          </a:p>
          <a:p>
            <a:r>
              <a:rPr lang="es-CL" sz="1600" dirty="0" smtClean="0">
                <a:solidFill>
                  <a:srgbClr val="0070C0"/>
                </a:solidFill>
              </a:rPr>
              <a:t>  2: {A1, B1, D1}</a:t>
            </a:r>
          </a:p>
          <a:p>
            <a:r>
              <a:rPr lang="es-CL" sz="1600" dirty="0" smtClean="0">
                <a:solidFill>
                  <a:srgbClr val="0070C0"/>
                </a:solidFill>
              </a:rPr>
              <a:t>  3: {B1, D1, E1}</a:t>
            </a:r>
          </a:p>
          <a:p>
            <a:r>
              <a:rPr lang="es-CL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[2 bloques]</a:t>
            </a:r>
          </a:p>
          <a:p>
            <a:r>
              <a:rPr lang="es-CL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 2: {A1, C1, E1}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19200" y="997908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Sistema de archivos (en memoria)</a:t>
            </a:r>
          </a:p>
          <a:p>
            <a:r>
              <a:rPr lang="es-CL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s-CL" sz="1600" dirty="0" smtClean="0">
                <a:solidFill>
                  <a:srgbClr val="0070C0"/>
                </a:solidFill>
              </a:rPr>
              <a:t>[3 bloques]</a:t>
            </a:r>
          </a:p>
          <a:p>
            <a:r>
              <a:rPr lang="es-CL" sz="1600" b="1" dirty="0" smtClean="0">
                <a:solidFill>
                  <a:srgbClr val="0070C0"/>
                </a:solidFill>
              </a:rPr>
              <a:t>  </a:t>
            </a:r>
            <a:r>
              <a:rPr lang="es-CL" sz="1600" dirty="0" smtClean="0">
                <a:solidFill>
                  <a:srgbClr val="0070C0"/>
                </a:solidFill>
              </a:rPr>
              <a:t>1: {A1, </a:t>
            </a:r>
            <a:r>
              <a:rPr lang="es-CL" sz="1600" u="sng" dirty="0" smtClean="0">
                <a:solidFill>
                  <a:srgbClr val="0070C0"/>
                </a:solidFill>
              </a:rPr>
              <a:t>B1</a:t>
            </a:r>
            <a:r>
              <a:rPr lang="es-CL" sz="1600" dirty="0" smtClean="0">
                <a:solidFill>
                  <a:srgbClr val="0070C0"/>
                </a:solidFill>
              </a:rPr>
              <a:t>, E1}</a:t>
            </a:r>
          </a:p>
          <a:p>
            <a:r>
              <a:rPr lang="es-CL" sz="1600" dirty="0" smtClean="0">
                <a:solidFill>
                  <a:srgbClr val="0070C0"/>
                </a:solidFill>
              </a:rPr>
              <a:t>  2: {A1, B1, D1}</a:t>
            </a:r>
          </a:p>
          <a:p>
            <a:r>
              <a:rPr lang="es-CL" sz="1600" dirty="0" smtClean="0">
                <a:solidFill>
                  <a:srgbClr val="0070C0"/>
                </a:solidFill>
              </a:rPr>
              <a:t>  3: {B1, D1, E1}</a:t>
            </a:r>
          </a:p>
          <a:p>
            <a:r>
              <a:rPr lang="es-CL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[2 bloques]</a:t>
            </a:r>
          </a:p>
          <a:p>
            <a:r>
              <a:rPr lang="es-CL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 2: {A1, </a:t>
            </a:r>
            <a:r>
              <a:rPr lang="es-CL" sz="1600" u="sng" dirty="0" smtClean="0">
                <a:solidFill>
                  <a:schemeClr val="accent6">
                    <a:lumMod val="75000"/>
                  </a:schemeClr>
                </a:solidFill>
              </a:rPr>
              <a:t>D1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, E1}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GFS: Tolerancia a fallos</a:t>
            </a:r>
            <a:endParaRPr lang="es-CL" sz="3200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angle 17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angle 18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Rectangle 19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30" name="Rectangle 29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31" name="Rectangle 30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32" name="Rectangle 31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33" name="Rectangle 32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34" name="Rectangle 33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35" name="Rectangle 34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36" name="Rectangle 35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37" name="Rectangle 36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39" name="Rectangle 38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40" name="Rectangle 39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41" name="Rectangle 40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42" name="Rectangle 41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43" name="Rectangle 42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44" name="Rectangle 43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cxnSp>
        <p:nvCxnSpPr>
          <p:cNvPr id="45" name="Straight Arrow Connector 44"/>
          <p:cNvCxnSpPr>
            <a:endCxn id="26" idx="0"/>
          </p:cNvCxnSpPr>
          <p:nvPr/>
        </p:nvCxnSpPr>
        <p:spPr>
          <a:xfrm flipH="1">
            <a:off x="1319491" y="3276600"/>
            <a:ext cx="3292041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5" idx="0"/>
          </p:cNvCxnSpPr>
          <p:nvPr/>
        </p:nvCxnSpPr>
        <p:spPr>
          <a:xfrm flipH="1">
            <a:off x="2984500" y="3276600"/>
            <a:ext cx="1627032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2" idx="0"/>
          </p:cNvCxnSpPr>
          <p:nvPr/>
        </p:nvCxnSpPr>
        <p:spPr>
          <a:xfrm>
            <a:off x="4611532" y="3276600"/>
            <a:ext cx="88778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3" idx="0"/>
          </p:cNvCxnSpPr>
          <p:nvPr/>
        </p:nvCxnSpPr>
        <p:spPr>
          <a:xfrm>
            <a:off x="4611532" y="3276600"/>
            <a:ext cx="1813359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4" idx="0"/>
          </p:cNvCxnSpPr>
          <p:nvPr/>
        </p:nvCxnSpPr>
        <p:spPr>
          <a:xfrm>
            <a:off x="4611532" y="3276600"/>
            <a:ext cx="3489759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52" name="TextBox 51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54" name="TextBox 53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D1</a:t>
            </a:r>
            <a:endParaRPr lang="es-CL" dirty="0"/>
          </a:p>
        </p:txBody>
      </p:sp>
      <p:sp>
        <p:nvSpPr>
          <p:cNvPr id="55" name="TextBox 54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E1</a:t>
            </a:r>
            <a:endParaRPr lang="es-CL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20" y="4025139"/>
            <a:ext cx="1471172" cy="86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sp>
        <p:nvSpPr>
          <p:cNvPr id="58" name="Rectangle 57"/>
          <p:cNvSpPr/>
          <p:nvPr/>
        </p:nvSpPr>
        <p:spPr>
          <a:xfrm>
            <a:off x="3009900" y="5328732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60" name="Rectangle 59"/>
          <p:cNvSpPr/>
          <p:nvPr/>
        </p:nvSpPr>
        <p:spPr>
          <a:xfrm>
            <a:off x="6424891" y="5013397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61" name="TextBox 60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Esclavos</a:t>
            </a:r>
            <a:endParaRPr lang="es-CL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1306789" y="3200400"/>
            <a:ext cx="3292041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8" idx="1"/>
          </p:cNvCxnSpPr>
          <p:nvPr/>
        </p:nvCxnSpPr>
        <p:spPr>
          <a:xfrm>
            <a:off x="1319490" y="5176333"/>
            <a:ext cx="1690410" cy="31006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4" idx="1"/>
            <a:endCxn id="60" idx="3"/>
          </p:cNvCxnSpPr>
          <p:nvPr/>
        </p:nvCxnSpPr>
        <p:spPr>
          <a:xfrm flipH="1" flipV="1">
            <a:off x="7134781" y="5171065"/>
            <a:ext cx="966510" cy="95127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010400" y="2062371"/>
            <a:ext cx="1981200" cy="568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r>
              <a:rPr lang="es-CL" dirty="0" smtClean="0"/>
              <a:t>  </a:t>
            </a:r>
          </a:p>
          <a:p>
            <a:pPr algn="ctr"/>
            <a:r>
              <a:rPr lang="es-CL" sz="1600" dirty="0" smtClean="0"/>
              <a:t>(150 MB: 3 bloques)</a:t>
            </a:r>
            <a:endParaRPr lang="es-CL" sz="1600" dirty="0"/>
          </a:p>
        </p:txBody>
      </p:sp>
      <p:sp>
        <p:nvSpPr>
          <p:cNvPr id="38" name="Rectangle 37"/>
          <p:cNvSpPr/>
          <p:nvPr/>
        </p:nvSpPr>
        <p:spPr>
          <a:xfrm>
            <a:off x="7010400" y="2631063"/>
            <a:ext cx="1981200" cy="58730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orange.txt</a:t>
            </a:r>
            <a:r>
              <a:rPr lang="es-CL" dirty="0" smtClean="0"/>
              <a:t>  </a:t>
            </a:r>
            <a:r>
              <a:rPr lang="es-CL" sz="1600" dirty="0" smtClean="0"/>
              <a:t>(100 MB: 2 bloques)</a:t>
            </a:r>
            <a:endParaRPr lang="es-CL" dirty="0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Maestro</a:t>
            </a:r>
            <a:endParaRPr lang="es-CL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213187" y="220287"/>
            <a:ext cx="38431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64 MB por bloque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Etiqueta de 64 bit para cada bloque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Suponer factor de replicación: 3 </a:t>
            </a:r>
            <a:endParaRPr lang="es-CL" i="1" dirty="0"/>
          </a:p>
        </p:txBody>
      </p:sp>
      <p:cxnSp>
        <p:nvCxnSpPr>
          <p:cNvPr id="56" name="Straight Arrow Connector 55"/>
          <p:cNvCxnSpPr>
            <a:stCxn id="69" idx="2"/>
            <a:endCxn id="24" idx="0"/>
          </p:cNvCxnSpPr>
          <p:nvPr/>
        </p:nvCxnSpPr>
        <p:spPr>
          <a:xfrm>
            <a:off x="4610017" y="3218365"/>
            <a:ext cx="3491274" cy="82023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60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0" grpId="0" animBg="1"/>
      <p:bldP spid="42" grpId="0" animBg="1"/>
      <p:bldP spid="58" grpId="0" animBg="1"/>
      <p:bldP spid="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GFS: Tolerancia a fallos</a:t>
            </a:r>
            <a:endParaRPr lang="es-CL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Maestro envía pings periódicamente</a:t>
            </a:r>
          </a:p>
          <a:p>
            <a:endParaRPr lang="es-CL" dirty="0" smtClean="0"/>
          </a:p>
          <a:p>
            <a:r>
              <a:rPr lang="es-CL" dirty="0" smtClean="0"/>
              <a:t>Si un esclavo no responde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CL" dirty="0" smtClean="0"/>
              <a:t>Maestro busca cuál 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CL" dirty="0" smtClean="0"/>
              <a:t>Maestro asigna un nuevo </a:t>
            </a:r>
            <a:r>
              <a:rPr lang="es-CL" dirty="0"/>
              <a:t>esclavo </a:t>
            </a:r>
            <a:r>
              <a:rPr lang="es-CL" dirty="0" smtClean="0"/>
              <a:t>para cada bloque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CL" dirty="0" smtClean="0"/>
              <a:t>Maestro ordena al nuevo </a:t>
            </a:r>
            <a:r>
              <a:rPr lang="es-CL" dirty="0"/>
              <a:t>esclavo </a:t>
            </a:r>
            <a:r>
              <a:rPr lang="es-CL" dirty="0" smtClean="0"/>
              <a:t>copiar desde un </a:t>
            </a:r>
            <a:r>
              <a:rPr lang="es-CL" dirty="0"/>
              <a:t>esclavo </a:t>
            </a:r>
            <a:r>
              <a:rPr lang="es-CL" dirty="0" smtClean="0"/>
              <a:t>preexistente específico</a:t>
            </a:r>
          </a:p>
          <a:p>
            <a:pPr marL="571500" indent="-514350">
              <a:buFont typeface="+mj-lt"/>
              <a:buAutoNum type="arabicPeriod"/>
            </a:pPr>
            <a:endParaRPr lang="es-CL" dirty="0" smtClean="0"/>
          </a:p>
          <a:p>
            <a:pPr marL="571500" indent="-514350"/>
            <a:r>
              <a:rPr lang="es-CL" dirty="0" smtClean="0"/>
              <a:t>Los bloques son priorizados, primero por número de réplicas, y luego por demanda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5213187" y="220287"/>
            <a:ext cx="38431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64 MB por bloque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Etiqueta de 64 bit para cada bloque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Suponer factor de replicación: 3 </a:t>
            </a:r>
            <a:endParaRPr lang="es-CL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GFS: Lecturas </a:t>
            </a:r>
            <a:r>
              <a:rPr lang="es-CL" dirty="0"/>
              <a:t>d</a:t>
            </a:r>
            <a:r>
              <a:rPr lang="es-CL" sz="3200" dirty="0" smtClean="0"/>
              <a:t>irectas</a:t>
            </a:r>
            <a:endParaRPr lang="es-CL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Esclavos</a:t>
            </a:r>
            <a:endParaRPr lang="es-CL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4" name="Rectangle 23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5" name="Rectangle 24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6" name="Rectangle 25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27" name="Rectangle 26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28" name="Rectangle 27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30" name="Rectangle 29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31" name="Rectangle 30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32" name="Rectangle 31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33" name="Rectangle 32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34" name="Rectangle 33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35" name="Rectangle 34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Sistema de archivos (en memoria)</a:t>
            </a:r>
          </a:p>
          <a:p>
            <a:r>
              <a:rPr lang="es-CL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s-CL" sz="1600" dirty="0" smtClean="0">
                <a:solidFill>
                  <a:srgbClr val="0070C0"/>
                </a:solidFill>
              </a:rPr>
              <a:t>[3 bloques]</a:t>
            </a:r>
          </a:p>
          <a:p>
            <a:r>
              <a:rPr lang="es-CL" sz="1600" b="1" dirty="0" smtClean="0">
                <a:solidFill>
                  <a:srgbClr val="0070C0"/>
                </a:solidFill>
              </a:rPr>
              <a:t>  </a:t>
            </a:r>
            <a:r>
              <a:rPr lang="es-CL" sz="1600" dirty="0" smtClean="0">
                <a:solidFill>
                  <a:srgbClr val="0070C0"/>
                </a:solidFill>
              </a:rPr>
              <a:t>1: {A1, C1, E1}</a:t>
            </a:r>
          </a:p>
          <a:p>
            <a:r>
              <a:rPr lang="es-CL" sz="1600" dirty="0" smtClean="0">
                <a:solidFill>
                  <a:srgbClr val="0070C0"/>
                </a:solidFill>
              </a:rPr>
              <a:t>  2: {A1, B1, D1}</a:t>
            </a:r>
          </a:p>
          <a:p>
            <a:r>
              <a:rPr lang="es-CL" sz="1600" dirty="0" smtClean="0">
                <a:solidFill>
                  <a:srgbClr val="0070C0"/>
                </a:solidFill>
              </a:rPr>
              <a:t>  3: {B1, D1, E1}</a:t>
            </a:r>
          </a:p>
          <a:p>
            <a:r>
              <a:rPr lang="es-CL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[2 bloques]</a:t>
            </a:r>
          </a:p>
          <a:p>
            <a:r>
              <a:rPr lang="es-CL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 2: {A1, C1, E1}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D1</a:t>
            </a:r>
            <a:endParaRPr lang="es-CL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E1</a:t>
            </a:r>
            <a:endParaRPr lang="es-CL" dirty="0"/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Maestro</a:t>
            </a:r>
            <a:endParaRPr lang="es-CL" b="1" dirty="0"/>
          </a:p>
        </p:txBody>
      </p:sp>
      <p:pic>
        <p:nvPicPr>
          <p:cNvPr id="5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27" y="2044387"/>
            <a:ext cx="1253967" cy="12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 flipH="1">
            <a:off x="5410199" y="2514600"/>
            <a:ext cx="233614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ular Callout 61"/>
          <p:cNvSpPr/>
          <p:nvPr/>
        </p:nvSpPr>
        <p:spPr>
          <a:xfrm>
            <a:off x="7294019" y="499234"/>
            <a:ext cx="1676400" cy="1143000"/>
          </a:xfrm>
          <a:prstGeom prst="wedgeRectCallout">
            <a:avLst>
              <a:gd name="adj1" fmla="val 17519"/>
              <a:gd name="adj2" fmla="val 91250"/>
            </a:avLst>
          </a:prstGeom>
          <a:solidFill>
            <a:schemeClr val="lt1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Busco</a:t>
            </a:r>
          </a:p>
          <a:p>
            <a:pPr algn="ctr"/>
            <a:r>
              <a:rPr lang="es-CL" dirty="0" smtClean="0"/>
              <a:t>/</a:t>
            </a:r>
            <a:r>
              <a:rPr lang="es-C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452685" y="2783464"/>
            <a:ext cx="229365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38" y="2843738"/>
            <a:ext cx="1325081" cy="5609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Straight Arrow Connector 66"/>
          <p:cNvCxnSpPr/>
          <p:nvPr/>
        </p:nvCxnSpPr>
        <p:spPr>
          <a:xfrm flipH="1">
            <a:off x="1778927" y="3302034"/>
            <a:ext cx="6062339" cy="78308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555014" y="1676399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70" name="Rectangle 69"/>
          <p:cNvSpPr/>
          <p:nvPr/>
        </p:nvSpPr>
        <p:spPr>
          <a:xfrm>
            <a:off x="7263091" y="1676398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71" name="Rectangle 70"/>
          <p:cNvSpPr/>
          <p:nvPr/>
        </p:nvSpPr>
        <p:spPr>
          <a:xfrm>
            <a:off x="7961477" y="1676400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6779836" y="3454434"/>
            <a:ext cx="1213831" cy="63068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8101291" y="3508911"/>
            <a:ext cx="107565" cy="5296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8" grpId="0" animBg="1"/>
      <p:bldP spid="70" grpId="0" animBg="1"/>
      <p:bldP spid="7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GFS: Lecturas Directas</a:t>
            </a:r>
            <a:endParaRPr lang="es-CL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Cliente solicita archivo a Maestro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Maestro responde con ubicación de un bloque</a:t>
            </a:r>
          </a:p>
          <a:p>
            <a:pPr marL="914400" lvl="1" indent="-514350"/>
            <a:r>
              <a:rPr lang="es-CL" dirty="0" smtClean="0"/>
              <a:t>Retorna una lista ordenada por prioridad de réplicas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Cliente lee el bloque directamente del esclavo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Cliente solicita el siguiente bloque al Maestro</a:t>
            </a:r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  <a:p>
            <a:pPr marL="0" indent="0" algn="ctr">
              <a:buNone/>
            </a:pPr>
            <a:r>
              <a:rPr lang="es-CL" sz="2400" dirty="0" smtClean="0"/>
              <a:t>¡Software hace </a:t>
            </a:r>
            <a:r>
              <a:rPr lang="es-CL" sz="2400" dirty="0" smtClean="0">
                <a:solidFill>
                  <a:srgbClr val="0070C0"/>
                </a:solidFill>
              </a:rPr>
              <a:t>transparente </a:t>
            </a:r>
            <a:r>
              <a:rPr lang="es-CL" sz="2400" dirty="0" smtClean="0"/>
              <a:t>el proceso para el cliente!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3287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Dentro de Google: 1997/98</a:t>
            </a:r>
            <a:endParaRPr lang="es-CL" sz="3200" dirty="0"/>
          </a:p>
        </p:txBody>
      </p:sp>
      <p:pic>
        <p:nvPicPr>
          <p:cNvPr id="7172" name="Picture 4" descr="http://farm4.static.flickr.com/3565/3322767346_c97552f7b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209800"/>
            <a:ext cx="55245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ctiverain.com/image_store/uploads/2/4/4/3/0/ar127886441303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744888"/>
            <a:ext cx="2228850" cy="19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81" y="1682894"/>
            <a:ext cx="3881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elrincondemarketing.es/wp-content/uploads/2014/05/google1997-600x3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8" y="1524000"/>
            <a:ext cx="853632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5213187" y="220287"/>
            <a:ext cx="38431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64 MB por bloque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Etiqueta de 64 bit para cada bloque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Suponer factor de replicación: 3 </a:t>
            </a:r>
            <a:endParaRPr lang="es-CL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GFS: </a:t>
            </a:r>
            <a:r>
              <a:rPr lang="es-CL" sz="3200" u="sng" dirty="0" smtClean="0"/>
              <a:t>Replicas </a:t>
            </a:r>
            <a:r>
              <a:rPr lang="es-CL" sz="3200" u="sng" dirty="0" smtClean="0"/>
              <a:t>Primarias</a:t>
            </a:r>
            <a:endParaRPr lang="es-CL" sz="32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Esclavos</a:t>
            </a:r>
            <a:endParaRPr lang="es-CL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4" name="Rectangle 23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5" name="Rectangle 24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6" name="Rectangle 25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27" name="Rectangle 26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28" name="Rectangle 27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30" name="Rectangle 29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31" name="Rectangle 30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32" name="Rectangle 31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33" name="Rectangle 32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34" name="Rectangle 33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35" name="Rectangle 34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/>
              <a:t>Sistema de archivos (en memoria)</a:t>
            </a:r>
          </a:p>
          <a:p>
            <a:r>
              <a:rPr lang="es-CL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s-CL" sz="1600" dirty="0" smtClean="0">
                <a:solidFill>
                  <a:srgbClr val="0070C0"/>
                </a:solidFill>
              </a:rPr>
              <a:t>[3 bloques]</a:t>
            </a:r>
          </a:p>
          <a:p>
            <a:r>
              <a:rPr lang="es-CL" sz="1600" b="1" dirty="0" smtClean="0">
                <a:solidFill>
                  <a:srgbClr val="0070C0"/>
                </a:solidFill>
              </a:rPr>
              <a:t>  </a:t>
            </a:r>
            <a:r>
              <a:rPr lang="es-CL" sz="1600" dirty="0" smtClean="0">
                <a:solidFill>
                  <a:srgbClr val="0070C0"/>
                </a:solidFill>
              </a:rPr>
              <a:t>1: {A1, </a:t>
            </a:r>
            <a:r>
              <a:rPr lang="es-CL" sz="1600" u="sng" dirty="0" smtClean="0">
                <a:solidFill>
                  <a:srgbClr val="0070C0"/>
                </a:solidFill>
              </a:rPr>
              <a:t>C1</a:t>
            </a:r>
            <a:r>
              <a:rPr lang="es-CL" sz="1600" dirty="0" smtClean="0">
                <a:solidFill>
                  <a:srgbClr val="0070C0"/>
                </a:solidFill>
              </a:rPr>
              <a:t>, E1}</a:t>
            </a:r>
          </a:p>
          <a:p>
            <a:r>
              <a:rPr lang="es-CL" sz="1600" dirty="0" smtClean="0">
                <a:solidFill>
                  <a:srgbClr val="0070C0"/>
                </a:solidFill>
              </a:rPr>
              <a:t>  2: {A1, </a:t>
            </a:r>
            <a:r>
              <a:rPr lang="es-CL" sz="1600" u="sng" dirty="0" smtClean="0">
                <a:solidFill>
                  <a:srgbClr val="0070C0"/>
                </a:solidFill>
              </a:rPr>
              <a:t>B1</a:t>
            </a:r>
            <a:r>
              <a:rPr lang="es-CL" sz="1600" dirty="0" smtClean="0">
                <a:solidFill>
                  <a:srgbClr val="0070C0"/>
                </a:solidFill>
              </a:rPr>
              <a:t>, D1}</a:t>
            </a:r>
          </a:p>
          <a:p>
            <a:r>
              <a:rPr lang="es-CL" sz="1600" dirty="0" smtClean="0">
                <a:solidFill>
                  <a:srgbClr val="0070C0"/>
                </a:solidFill>
              </a:rPr>
              <a:t>  3: {</a:t>
            </a:r>
            <a:r>
              <a:rPr lang="es-CL" sz="1600" u="sng" dirty="0" smtClean="0">
                <a:solidFill>
                  <a:srgbClr val="0070C0"/>
                </a:solidFill>
              </a:rPr>
              <a:t>B1</a:t>
            </a:r>
            <a:r>
              <a:rPr lang="es-CL" sz="1600" dirty="0" smtClean="0">
                <a:solidFill>
                  <a:srgbClr val="0070C0"/>
                </a:solidFill>
              </a:rPr>
              <a:t>, D1, E1}</a:t>
            </a:r>
          </a:p>
          <a:p>
            <a:r>
              <a:rPr lang="es-CL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[2 bloques]</a:t>
            </a:r>
          </a:p>
          <a:p>
            <a:r>
              <a:rPr lang="es-CL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1: {B1, </a:t>
            </a:r>
            <a:r>
              <a:rPr lang="es-CL" sz="1600" u="sng" dirty="0" smtClean="0">
                <a:solidFill>
                  <a:schemeClr val="accent6">
                    <a:lumMod val="75000"/>
                  </a:schemeClr>
                </a:solidFill>
              </a:rPr>
              <a:t>D1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, E1}</a:t>
            </a:r>
          </a:p>
          <a:p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 2: {A1, C1, </a:t>
            </a:r>
            <a:r>
              <a:rPr lang="es-CL" sz="1600" u="sng" dirty="0" smtClean="0">
                <a:solidFill>
                  <a:schemeClr val="accent6">
                    <a:lumMod val="75000"/>
                  </a:schemeClr>
                </a:solidFill>
              </a:rPr>
              <a:t>E1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D1</a:t>
            </a:r>
            <a:endParaRPr lang="es-CL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E1</a:t>
            </a:r>
            <a:endParaRPr lang="es-CL" dirty="0"/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Maestro</a:t>
            </a:r>
            <a:endParaRPr lang="es-CL" b="1" dirty="0"/>
          </a:p>
        </p:txBody>
      </p:sp>
      <p:pic>
        <p:nvPicPr>
          <p:cNvPr id="5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27" y="2044387"/>
            <a:ext cx="1253967" cy="12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 flipH="1">
            <a:off x="5410199" y="2514600"/>
            <a:ext cx="233614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452685" y="2783464"/>
            <a:ext cx="229365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8238410" y="3296578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62" name="Rectangular Callout 61"/>
          <p:cNvSpPr/>
          <p:nvPr/>
        </p:nvSpPr>
        <p:spPr>
          <a:xfrm>
            <a:off x="7294019" y="499234"/>
            <a:ext cx="1676400" cy="1143000"/>
          </a:xfrm>
          <a:prstGeom prst="wedgeRectCallout">
            <a:avLst>
              <a:gd name="adj1" fmla="val 17519"/>
              <a:gd name="adj2" fmla="val 91250"/>
            </a:avLst>
          </a:prstGeom>
          <a:solidFill>
            <a:schemeClr val="lt1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Quiero cambiar el bloque 2 de /</a:t>
            </a:r>
            <a:r>
              <a:rPr lang="es-C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23214" y="2794827"/>
            <a:ext cx="1752599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s-CL" sz="1200" dirty="0" smtClean="0">
                <a:solidFill>
                  <a:srgbClr val="0070C0"/>
                </a:solidFill>
              </a:rPr>
              <a:t>[3 </a:t>
            </a:r>
            <a:r>
              <a:rPr lang="es-CL" sz="1200" dirty="0" err="1" smtClean="0">
                <a:solidFill>
                  <a:srgbClr val="0070C0"/>
                </a:solidFill>
              </a:rPr>
              <a:t>chunks</a:t>
            </a:r>
            <a:r>
              <a:rPr lang="es-CL" sz="1200" dirty="0" smtClean="0">
                <a:solidFill>
                  <a:srgbClr val="0070C0"/>
                </a:solidFill>
              </a:rPr>
              <a:t>]</a:t>
            </a:r>
          </a:p>
          <a:p>
            <a:r>
              <a:rPr lang="es-CL" sz="1200" dirty="0" smtClean="0">
                <a:solidFill>
                  <a:srgbClr val="0070C0"/>
                </a:solidFill>
              </a:rPr>
              <a:t>  2: {A1, </a:t>
            </a:r>
            <a:r>
              <a:rPr lang="es-CL" sz="1200" u="sng" dirty="0" smtClean="0">
                <a:solidFill>
                  <a:srgbClr val="0070C0"/>
                </a:solidFill>
              </a:rPr>
              <a:t>B1</a:t>
            </a:r>
            <a:r>
              <a:rPr lang="es-CL" sz="1200" dirty="0" smtClean="0">
                <a:solidFill>
                  <a:srgbClr val="0070C0"/>
                </a:solidFill>
              </a:rPr>
              <a:t>, D1}</a:t>
            </a:r>
          </a:p>
        </p:txBody>
      </p:sp>
      <p:cxnSp>
        <p:nvCxnSpPr>
          <p:cNvPr id="52" name="Straight Arrow Connector 51"/>
          <p:cNvCxnSpPr>
            <a:stCxn id="70" idx="2"/>
            <a:endCxn id="58" idx="3"/>
          </p:cNvCxnSpPr>
          <p:nvPr/>
        </p:nvCxnSpPr>
        <p:spPr>
          <a:xfrm flipH="1">
            <a:off x="6769734" y="3611913"/>
            <a:ext cx="1823621" cy="1067752"/>
          </a:xfrm>
          <a:prstGeom prst="straightConnector1">
            <a:avLst/>
          </a:prstGeom>
          <a:ln w="1079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059844" y="4521997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cxnSp>
        <p:nvCxnSpPr>
          <p:cNvPr id="59" name="Straight Arrow Connector 58"/>
          <p:cNvCxnSpPr>
            <a:stCxn id="58" idx="1"/>
            <a:endCxn id="63" idx="3"/>
          </p:cNvCxnSpPr>
          <p:nvPr/>
        </p:nvCxnSpPr>
        <p:spPr>
          <a:xfrm flipH="1">
            <a:off x="1674435" y="4679665"/>
            <a:ext cx="4385409" cy="1677"/>
          </a:xfrm>
          <a:prstGeom prst="straightConnector1">
            <a:avLst/>
          </a:prstGeom>
          <a:ln w="1079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3" idx="3"/>
            <a:endCxn id="66" idx="1"/>
          </p:cNvCxnSpPr>
          <p:nvPr/>
        </p:nvCxnSpPr>
        <p:spPr>
          <a:xfrm flipV="1">
            <a:off x="1674435" y="4681237"/>
            <a:ext cx="948413" cy="105"/>
          </a:xfrm>
          <a:prstGeom prst="straightConnector1">
            <a:avLst/>
          </a:prstGeom>
          <a:ln w="1079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964545" y="4523674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66" name="Rectangle 65"/>
          <p:cNvSpPr/>
          <p:nvPr/>
        </p:nvSpPr>
        <p:spPr>
          <a:xfrm>
            <a:off x="2622848" y="4523569"/>
            <a:ext cx="709890" cy="315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cxnSp>
        <p:nvCxnSpPr>
          <p:cNvPr id="75" name="Straight Arrow Connector 74"/>
          <p:cNvCxnSpPr>
            <a:endCxn id="10" idx="0"/>
          </p:cNvCxnSpPr>
          <p:nvPr/>
        </p:nvCxnSpPr>
        <p:spPr>
          <a:xfrm flipH="1">
            <a:off x="2984500" y="3319530"/>
            <a:ext cx="4761844" cy="71907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166062" y="3475177"/>
            <a:ext cx="923905" cy="307777"/>
          </a:xfrm>
          <a:prstGeom prst="rect">
            <a:avLst/>
          </a:prstGeom>
          <a:solidFill>
            <a:srgbClr val="F3FCFF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7" name="Straight Arrow Connector 76"/>
          <p:cNvCxnSpPr>
            <a:stCxn id="53" idx="1"/>
            <a:endCxn id="51" idx="3"/>
          </p:cNvCxnSpPr>
          <p:nvPr/>
        </p:nvCxnSpPr>
        <p:spPr>
          <a:xfrm flipH="1">
            <a:off x="1566812" y="4311046"/>
            <a:ext cx="113867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790756" y="3935758"/>
            <a:ext cx="923905" cy="307777"/>
          </a:xfrm>
          <a:prstGeom prst="rect">
            <a:avLst/>
          </a:prstGeom>
          <a:solidFill>
            <a:srgbClr val="F3FCFF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2" name="Straight Arrow Connector 81"/>
          <p:cNvCxnSpPr>
            <a:endCxn id="55" idx="1"/>
          </p:cNvCxnSpPr>
          <p:nvPr/>
        </p:nvCxnSpPr>
        <p:spPr>
          <a:xfrm>
            <a:off x="3225534" y="4311046"/>
            <a:ext cx="293933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193596" y="3934348"/>
            <a:ext cx="923905" cy="307777"/>
          </a:xfrm>
          <a:prstGeom prst="rect">
            <a:avLst/>
          </a:prstGeom>
          <a:solidFill>
            <a:srgbClr val="F3FCFF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1590958" y="4421851"/>
            <a:ext cx="1132531" cy="791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787256" y="4528380"/>
            <a:ext cx="923905" cy="307777"/>
          </a:xfrm>
          <a:prstGeom prst="rect">
            <a:avLst/>
          </a:prstGeom>
          <a:solidFill>
            <a:srgbClr val="F3FCFF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ACK</a:t>
            </a: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3137615" y="4429761"/>
            <a:ext cx="2973548" cy="395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199539" y="4499529"/>
            <a:ext cx="923905" cy="307777"/>
          </a:xfrm>
          <a:prstGeom prst="rect">
            <a:avLst/>
          </a:prstGeom>
          <a:solidFill>
            <a:srgbClr val="F3FCFF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ACK</a:t>
            </a: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3332738" y="3475177"/>
            <a:ext cx="4592062" cy="65120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516406" y="3660936"/>
            <a:ext cx="923905" cy="307777"/>
          </a:xfrm>
          <a:prstGeom prst="rect">
            <a:avLst/>
          </a:prstGeom>
          <a:solidFill>
            <a:srgbClr val="F3FCFF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ACK</a:t>
            </a:r>
            <a:endParaRPr lang="es-CL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2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4132 0.1643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821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3889 0.1173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58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03872 0.2064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8" grpId="0" animBg="1"/>
      <p:bldP spid="58" grpId="1" animBg="1"/>
      <p:bldP spid="63" grpId="0" animBg="1"/>
      <p:bldP spid="63" grpId="1" animBg="1"/>
      <p:bldP spid="66" grpId="0" animBg="1"/>
      <p:bldP spid="66" grpId="1" animBg="1"/>
      <p:bldP spid="76" grpId="0" animBg="1"/>
      <p:bldP spid="76" grpId="1" animBg="1"/>
      <p:bldP spid="78" grpId="0" animBg="1"/>
      <p:bldP spid="78" grpId="1" animBg="1"/>
      <p:bldP spid="85" grpId="0" animBg="1"/>
      <p:bldP spid="85" grpId="1" animBg="1"/>
      <p:bldP spid="88" grpId="0" animBg="1"/>
      <p:bldP spid="88" grpId="1" animBg="1"/>
      <p:bldP spid="90" grpId="0" animBg="1"/>
      <p:bldP spid="90" grpId="1" animBg="1"/>
      <p:bldP spid="94" grpId="0" animBg="1"/>
      <p:bldP spid="9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GFS: </a:t>
            </a:r>
            <a:r>
              <a:rPr lang="es-CL" u="sng" dirty="0"/>
              <a:t>Replicas Primarias</a:t>
            </a:r>
            <a:endParaRPr lang="es-CL" sz="32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483437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400" dirty="0" smtClean="0"/>
              <a:t>Cliente quiere modificar un archivo:</a:t>
            </a:r>
          </a:p>
          <a:p>
            <a:pPr marL="571500" indent="-514350">
              <a:buFont typeface="+mj-lt"/>
              <a:buAutoNum type="arabicPeriod"/>
            </a:pPr>
            <a:r>
              <a:rPr lang="es-CL" sz="2400" dirty="0" smtClean="0"/>
              <a:t>Cliente solicita réplicas (incl. la primaria) al Maestro</a:t>
            </a:r>
          </a:p>
          <a:p>
            <a:pPr marL="571500" indent="-514350">
              <a:buFont typeface="+mj-lt"/>
              <a:buAutoNum type="arabicPeriod"/>
            </a:pPr>
            <a:r>
              <a:rPr lang="es-CL" sz="2400" dirty="0" smtClean="0"/>
              <a:t>Maestro retorna información de la réplica al cliente</a:t>
            </a:r>
          </a:p>
          <a:p>
            <a:pPr marL="571500" indent="-514350">
              <a:buFont typeface="+mj-lt"/>
              <a:buAutoNum type="arabicPeriod"/>
            </a:pPr>
            <a:r>
              <a:rPr lang="es-CL" sz="2400" dirty="0" smtClean="0"/>
              <a:t>Cliente envía cambios del archivo </a:t>
            </a:r>
          </a:p>
          <a:p>
            <a:pPr marL="571500" indent="-514350">
              <a:buFont typeface="+mj-lt"/>
              <a:buAutoNum type="arabicPeriod"/>
            </a:pPr>
            <a:r>
              <a:rPr lang="es-CL" sz="2400" dirty="0" smtClean="0"/>
              <a:t>Cliente solicita ejecutar los cambios a la réplica primaria</a:t>
            </a:r>
          </a:p>
          <a:p>
            <a:pPr marL="571500" indent="-514350">
              <a:buFont typeface="+mj-lt"/>
              <a:buAutoNum type="arabicPeriod"/>
            </a:pPr>
            <a:r>
              <a:rPr lang="es-CL" sz="2400" dirty="0" smtClean="0"/>
              <a:t>Primaria solicita ejecutar los cambios a secundarias</a:t>
            </a:r>
          </a:p>
          <a:p>
            <a:pPr marL="571500" indent="-514350">
              <a:buFont typeface="+mj-lt"/>
              <a:buAutoNum type="arabicPeriod"/>
            </a:pPr>
            <a:r>
              <a:rPr lang="es-CL" sz="2400" dirty="0" smtClean="0"/>
              <a:t>Secundarias notifican a primaria</a:t>
            </a:r>
          </a:p>
          <a:p>
            <a:pPr marL="571500" indent="-514350">
              <a:buFont typeface="+mj-lt"/>
              <a:buAutoNum type="arabicPeriod"/>
            </a:pPr>
            <a:r>
              <a:rPr lang="es-CL" sz="2400" dirty="0" smtClean="0"/>
              <a:t>Primaria notifica al cliente</a:t>
            </a:r>
          </a:p>
          <a:p>
            <a:endParaRPr lang="es-CL" sz="2400" dirty="0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70" y="1973461"/>
            <a:ext cx="3943350" cy="3429000"/>
          </a:xfrm>
          <a:prstGeom prst="rect">
            <a:avLst/>
          </a:prstGeom>
          <a:noFill/>
          <a:ln w="349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4800600" y="5757446"/>
            <a:ext cx="4220440" cy="414754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Datos y Control desacoplados</a:t>
            </a:r>
            <a:endParaRPr lang="es-CL" altLang="ja-JP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CL" altLang="ja-JP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CL" altLang="ja-JP" dirty="0" smtClean="0">
              <a:latin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856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Maestro asigna tarea a una de las réplicas: “réplica primaria”</a:t>
            </a:r>
          </a:p>
          <a:p>
            <a:endParaRPr lang="es-CL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2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GFS: Conocimiento sobre Racks</a:t>
            </a:r>
            <a:endParaRPr lang="es-CL" sz="3200" dirty="0"/>
          </a:p>
        </p:txBody>
      </p:sp>
      <p:pic>
        <p:nvPicPr>
          <p:cNvPr id="10242" name="Picture 2" descr="http://www.datacenterknowledge.com/wp-content/uploads/2010/06/EvoSwitch_ServerR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8" y="1600200"/>
            <a:ext cx="5375057" cy="40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457200" y="4149416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Freeform 34"/>
          <p:cNvSpPr/>
          <p:nvPr/>
        </p:nvSpPr>
        <p:spPr>
          <a:xfrm>
            <a:off x="3485084" y="4149415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2" name="Freeform 41"/>
          <p:cNvSpPr/>
          <p:nvPr/>
        </p:nvSpPr>
        <p:spPr>
          <a:xfrm>
            <a:off x="6584504" y="4149416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2" y="4802798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480060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480060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</a:t>
            </a:r>
            <a:r>
              <a:rPr lang="es-CL" dirty="0"/>
              <a:t>: Conocimiento sobre Racks</a:t>
            </a:r>
            <a:endParaRPr lang="es-CL" sz="32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433886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9" y="3910738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8" y="3490721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3054494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28740" y="3130694"/>
            <a:ext cx="16002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Rack A</a:t>
            </a:r>
          </a:p>
          <a:p>
            <a:pPr algn="ctr"/>
            <a:r>
              <a:rPr lang="es-CL" dirty="0" err="1" smtClean="0"/>
              <a:t>Switch</a:t>
            </a:r>
            <a:endParaRPr lang="es-CL" dirty="0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4338859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3" y="3910737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2" y="349072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3054493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856624" y="3130693"/>
            <a:ext cx="16002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Rack B</a:t>
            </a:r>
          </a:p>
          <a:p>
            <a:pPr algn="ctr"/>
            <a:r>
              <a:rPr lang="es-CL" dirty="0" err="1" smtClean="0"/>
              <a:t>Switch</a:t>
            </a:r>
            <a:endParaRPr lang="es-CL" dirty="0"/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5" y="433886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3" y="3910738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2" y="3490721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5" y="3054494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956044" y="3130694"/>
            <a:ext cx="16002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Rack C</a:t>
            </a:r>
          </a:p>
          <a:p>
            <a:pPr algn="ctr"/>
            <a:r>
              <a:rPr lang="es-CL" dirty="0" err="1" smtClean="0"/>
              <a:t>Switch</a:t>
            </a:r>
            <a:endParaRPr lang="es-CL" dirty="0"/>
          </a:p>
        </p:txBody>
      </p:sp>
      <p:sp>
        <p:nvSpPr>
          <p:cNvPr id="49" name="Rectangle 48"/>
          <p:cNvSpPr/>
          <p:nvPr/>
        </p:nvSpPr>
        <p:spPr>
          <a:xfrm>
            <a:off x="2567084" y="1600200"/>
            <a:ext cx="1096376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Core</a:t>
            </a:r>
          </a:p>
          <a:p>
            <a:pPr algn="ctr"/>
            <a:r>
              <a:rPr lang="es-CL" b="1" dirty="0" err="1" smtClean="0"/>
              <a:t>Switch</a:t>
            </a:r>
            <a:endParaRPr lang="es-CL" b="1" dirty="0"/>
          </a:p>
        </p:txBody>
      </p:sp>
      <p:sp>
        <p:nvSpPr>
          <p:cNvPr id="50" name="Rectangle 49"/>
          <p:cNvSpPr/>
          <p:nvPr/>
        </p:nvSpPr>
        <p:spPr>
          <a:xfrm>
            <a:off x="5716756" y="1600200"/>
            <a:ext cx="1096376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Core</a:t>
            </a:r>
          </a:p>
          <a:p>
            <a:pPr algn="ctr"/>
            <a:r>
              <a:rPr lang="es-CL" b="1" dirty="0" err="1" smtClean="0"/>
              <a:t>Switch</a:t>
            </a:r>
            <a:endParaRPr lang="es-CL" b="1" dirty="0"/>
          </a:p>
        </p:txBody>
      </p:sp>
      <p:cxnSp>
        <p:nvCxnSpPr>
          <p:cNvPr id="53" name="Straight Connector 52"/>
          <p:cNvCxnSpPr>
            <a:stCxn id="49" idx="2"/>
            <a:endCxn id="41" idx="0"/>
          </p:cNvCxnSpPr>
          <p:nvPr/>
        </p:nvCxnSpPr>
        <p:spPr>
          <a:xfrm>
            <a:off x="3115272" y="2209800"/>
            <a:ext cx="1541452" cy="920893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2"/>
            <a:endCxn id="16" idx="0"/>
          </p:cNvCxnSpPr>
          <p:nvPr/>
        </p:nvCxnSpPr>
        <p:spPr>
          <a:xfrm flipH="1">
            <a:off x="1628840" y="2209800"/>
            <a:ext cx="1486432" cy="9208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9" idx="2"/>
            <a:endCxn id="48" idx="0"/>
          </p:cNvCxnSpPr>
          <p:nvPr/>
        </p:nvCxnSpPr>
        <p:spPr>
          <a:xfrm>
            <a:off x="3115272" y="2209800"/>
            <a:ext cx="4640872" cy="9208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0" idx="2"/>
            <a:endCxn id="48" idx="0"/>
          </p:cNvCxnSpPr>
          <p:nvPr/>
        </p:nvCxnSpPr>
        <p:spPr>
          <a:xfrm>
            <a:off x="6264944" y="2209800"/>
            <a:ext cx="1491200" cy="9208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0" idx="2"/>
            <a:endCxn id="41" idx="0"/>
          </p:cNvCxnSpPr>
          <p:nvPr/>
        </p:nvCxnSpPr>
        <p:spPr>
          <a:xfrm flipH="1">
            <a:off x="4656724" y="2209800"/>
            <a:ext cx="1608220" cy="920893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0" idx="2"/>
            <a:endCxn id="16" idx="0"/>
          </p:cNvCxnSpPr>
          <p:nvPr/>
        </p:nvCxnSpPr>
        <p:spPr>
          <a:xfrm flipH="1">
            <a:off x="1628840" y="2209800"/>
            <a:ext cx="4636104" cy="9208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7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16" grpId="0" animBg="1"/>
      <p:bldP spid="41" grpId="0" animBg="1"/>
      <p:bldP spid="48" grpId="0" animBg="1"/>
      <p:bldP spid="49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200" y="4149416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Freeform 10"/>
          <p:cNvSpPr/>
          <p:nvPr/>
        </p:nvSpPr>
        <p:spPr>
          <a:xfrm>
            <a:off x="3485084" y="4149415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480060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480060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</a:t>
            </a:r>
            <a:r>
              <a:rPr lang="es-CL" dirty="0"/>
              <a:t>: Conocimiento sobre Racks</a:t>
            </a:r>
            <a:endParaRPr lang="es-CL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433886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9" y="3910738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8" y="3490721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3054494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28740" y="3130694"/>
            <a:ext cx="16002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Rack A</a:t>
            </a:r>
          </a:p>
          <a:p>
            <a:pPr algn="ctr"/>
            <a:r>
              <a:rPr lang="es-CL" dirty="0" err="1" smtClean="0"/>
              <a:t>Switch</a:t>
            </a:r>
            <a:endParaRPr lang="es-CL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4338859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3" y="3910737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2" y="349072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3054493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56624" y="3130693"/>
            <a:ext cx="16002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Rack B</a:t>
            </a:r>
          </a:p>
          <a:p>
            <a:pPr algn="ctr"/>
            <a:r>
              <a:rPr lang="es-CL" dirty="0" err="1" smtClean="0"/>
              <a:t>Switch</a:t>
            </a:r>
            <a:endParaRPr lang="es-CL" dirty="0"/>
          </a:p>
        </p:txBody>
      </p:sp>
      <p:sp>
        <p:nvSpPr>
          <p:cNvPr id="18" name="Rectangle 17"/>
          <p:cNvSpPr/>
          <p:nvPr/>
        </p:nvSpPr>
        <p:spPr>
          <a:xfrm>
            <a:off x="2567084" y="1600200"/>
            <a:ext cx="1096376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Core</a:t>
            </a:r>
          </a:p>
          <a:p>
            <a:pPr algn="ctr"/>
            <a:r>
              <a:rPr lang="es-CL" b="1" dirty="0" err="1" smtClean="0"/>
              <a:t>Switch</a:t>
            </a:r>
            <a:endParaRPr lang="es-CL" b="1" dirty="0"/>
          </a:p>
        </p:txBody>
      </p:sp>
      <p:cxnSp>
        <p:nvCxnSpPr>
          <p:cNvPr id="19" name="Straight Connector 18"/>
          <p:cNvCxnSpPr>
            <a:stCxn id="18" idx="2"/>
            <a:endCxn id="17" idx="0"/>
          </p:cNvCxnSpPr>
          <p:nvPr/>
        </p:nvCxnSpPr>
        <p:spPr>
          <a:xfrm>
            <a:off x="3115272" y="2209800"/>
            <a:ext cx="1541452" cy="920893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2"/>
            <a:endCxn id="10" idx="0"/>
          </p:cNvCxnSpPr>
          <p:nvPr/>
        </p:nvCxnSpPr>
        <p:spPr>
          <a:xfrm flipH="1">
            <a:off x="1628840" y="2209800"/>
            <a:ext cx="1486432" cy="9208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2255" y="4045094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25" name="Rectangle 24"/>
          <p:cNvSpPr/>
          <p:nvPr/>
        </p:nvSpPr>
        <p:spPr>
          <a:xfrm>
            <a:off x="61677" y="5345410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26" name="Rectangle 25"/>
          <p:cNvSpPr/>
          <p:nvPr/>
        </p:nvSpPr>
        <p:spPr>
          <a:xfrm>
            <a:off x="3115272" y="4931233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27" name="TextBox 26"/>
          <p:cNvSpPr txBox="1"/>
          <p:nvPr/>
        </p:nvSpPr>
        <p:spPr>
          <a:xfrm>
            <a:off x="1108792" y="4045094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A1</a:t>
            </a:r>
            <a:endParaRPr lang="es-CL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08791" y="4506908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A2</a:t>
            </a:r>
            <a:endParaRPr lang="es-CL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108795" y="4931233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A3</a:t>
            </a:r>
            <a:endParaRPr lang="es-CL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08795" y="5337375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A4</a:t>
            </a:r>
            <a:endParaRPr lang="es-CL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08795" y="5802868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A5</a:t>
            </a:r>
            <a:endParaRPr lang="es-CL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28152" y="403860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B1</a:t>
            </a:r>
            <a:endParaRPr lang="es-CL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128151" y="4500414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B2</a:t>
            </a:r>
            <a:endParaRPr lang="es-CL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28155" y="492473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B3</a:t>
            </a:r>
            <a:endParaRPr lang="es-CL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128155" y="5330881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B4</a:t>
            </a:r>
            <a:endParaRPr lang="es-CL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128155" y="5796374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B5</a:t>
            </a:r>
            <a:endParaRPr lang="es-CL" b="1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72952"/>
            <a:ext cx="2022678" cy="119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248400" y="2895600"/>
            <a:ext cx="2438400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smtClean="0"/>
              <a:t>Archivos:</a:t>
            </a:r>
          </a:p>
          <a:p>
            <a:r>
              <a:rPr lang="es-CL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</a:t>
            </a:r>
          </a:p>
          <a:p>
            <a:r>
              <a:rPr lang="es-CL" b="1" dirty="0" smtClean="0">
                <a:solidFill>
                  <a:schemeClr val="accent6">
                    <a:lumMod val="75000"/>
                  </a:schemeClr>
                </a:solidFill>
              </a:rPr>
              <a:t> 1: {A1, A4, B3}</a:t>
            </a:r>
          </a:p>
          <a:p>
            <a:r>
              <a:rPr lang="es-CL" b="1" dirty="0" smtClean="0">
                <a:solidFill>
                  <a:schemeClr val="accent6">
                    <a:lumMod val="75000"/>
                  </a:schemeClr>
                </a:solidFill>
              </a:rPr>
              <a:t> 2: {A5, B1, B5}</a:t>
            </a:r>
            <a:endParaRPr lang="es-C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15272" y="4092597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41" name="Rectangle 40"/>
          <p:cNvSpPr/>
          <p:nvPr/>
        </p:nvSpPr>
        <p:spPr>
          <a:xfrm>
            <a:off x="3115272" y="5775303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42" name="Rectangle 41"/>
          <p:cNvSpPr/>
          <p:nvPr/>
        </p:nvSpPr>
        <p:spPr>
          <a:xfrm>
            <a:off x="61677" y="5796374"/>
            <a:ext cx="709890" cy="31533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43" name="TextBox 42"/>
          <p:cNvSpPr txBox="1"/>
          <p:nvPr/>
        </p:nvSpPr>
        <p:spPr>
          <a:xfrm>
            <a:off x="6248400" y="4095929"/>
            <a:ext cx="243840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smtClean="0"/>
              <a:t>Racks:</a:t>
            </a:r>
          </a:p>
          <a:p>
            <a:r>
              <a:rPr lang="es-CL" dirty="0" smtClean="0">
                <a:solidFill>
                  <a:srgbClr val="7030A0"/>
                </a:solidFill>
              </a:rPr>
              <a:t>A: {A1, A2, A3, A4, A5}</a:t>
            </a:r>
          </a:p>
          <a:p>
            <a:r>
              <a:rPr lang="es-CL" dirty="0" smtClean="0">
                <a:solidFill>
                  <a:srgbClr val="7030A0"/>
                </a:solidFill>
              </a:rPr>
              <a:t>B: {B1, B2, B3, B4, B5}</a:t>
            </a:r>
            <a:endParaRPr lang="es-C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</a:t>
            </a:r>
            <a:r>
              <a:rPr lang="es-CL" dirty="0"/>
              <a:t>: Conocimiento sobre Racks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 smtClean="0"/>
              <a:t>Asegurar que réplicas no estén en el mismo rack</a:t>
            </a:r>
          </a:p>
          <a:p>
            <a:pPr lvl="1"/>
            <a:r>
              <a:rPr lang="es-CL" dirty="0" smtClean="0">
                <a:solidFill>
                  <a:srgbClr val="FF0000"/>
                </a:solidFill>
              </a:rPr>
              <a:t>¡En caso de que falle </a:t>
            </a:r>
            <a:r>
              <a:rPr lang="es-CL" dirty="0" err="1" smtClean="0">
                <a:solidFill>
                  <a:srgbClr val="FF0000"/>
                </a:solidFill>
              </a:rPr>
              <a:t>switch</a:t>
            </a:r>
            <a:r>
              <a:rPr lang="es-CL" dirty="0" smtClean="0">
                <a:solidFill>
                  <a:srgbClr val="FF0000"/>
                </a:solidFill>
              </a:rPr>
              <a:t> del rack!</a:t>
            </a:r>
          </a:p>
          <a:p>
            <a:endParaRPr lang="es-CL" dirty="0" smtClean="0"/>
          </a:p>
          <a:p>
            <a:r>
              <a:rPr lang="es-CL" dirty="0" smtClean="0"/>
              <a:t>Pero la comunicación puede ser más lenta:</a:t>
            </a:r>
          </a:p>
          <a:p>
            <a:pPr lvl="1"/>
            <a:r>
              <a:rPr lang="es-CL" dirty="0" smtClean="0">
                <a:solidFill>
                  <a:srgbClr val="FF0000"/>
                </a:solidFill>
              </a:rPr>
              <a:t>Dentro del rack: pasar un </a:t>
            </a:r>
            <a:r>
              <a:rPr lang="es-CL" dirty="0" err="1" smtClean="0">
                <a:solidFill>
                  <a:srgbClr val="FF0000"/>
                </a:solidFill>
              </a:rPr>
              <a:t>switch</a:t>
            </a:r>
            <a:r>
              <a:rPr lang="es-CL" dirty="0" smtClean="0">
                <a:solidFill>
                  <a:srgbClr val="FF0000"/>
                </a:solidFill>
              </a:rPr>
              <a:t> (</a:t>
            </a:r>
            <a:r>
              <a:rPr lang="es-CL" dirty="0" err="1" smtClean="0">
                <a:solidFill>
                  <a:srgbClr val="FF0000"/>
                </a:solidFill>
              </a:rPr>
              <a:t>switch</a:t>
            </a:r>
            <a:r>
              <a:rPr lang="es-CL" dirty="0" smtClean="0">
                <a:solidFill>
                  <a:srgbClr val="FF0000"/>
                </a:solidFill>
              </a:rPr>
              <a:t> del rack)</a:t>
            </a:r>
          </a:p>
          <a:p>
            <a:pPr lvl="1"/>
            <a:r>
              <a:rPr lang="es-CL" dirty="0" smtClean="0">
                <a:solidFill>
                  <a:srgbClr val="FF0000"/>
                </a:solidFill>
              </a:rPr>
              <a:t>Entre racks: pasar 3 </a:t>
            </a:r>
            <a:r>
              <a:rPr lang="es-CL" dirty="0" err="1" smtClean="0">
                <a:solidFill>
                  <a:srgbClr val="FF0000"/>
                </a:solidFill>
              </a:rPr>
              <a:t>switches</a:t>
            </a:r>
            <a:r>
              <a:rPr lang="es-CL" dirty="0" smtClean="0">
                <a:solidFill>
                  <a:srgbClr val="FF0000"/>
                </a:solidFill>
              </a:rPr>
              <a:t> (2 de racks y 1 </a:t>
            </a:r>
            <a:r>
              <a:rPr lang="es-CL" dirty="0" err="1" smtClean="0">
                <a:solidFill>
                  <a:srgbClr val="FF0000"/>
                </a:solidFill>
              </a:rPr>
              <a:t>core</a:t>
            </a:r>
            <a:r>
              <a:rPr lang="es-CL" dirty="0" smtClean="0">
                <a:solidFill>
                  <a:srgbClr val="FF0000"/>
                </a:solidFill>
              </a:rPr>
              <a:t>)</a:t>
            </a:r>
          </a:p>
          <a:p>
            <a:endParaRPr lang="es-CL" dirty="0" smtClean="0"/>
          </a:p>
          <a:p>
            <a:r>
              <a:rPr lang="es-CL" dirty="0" smtClean="0"/>
              <a:t>Elegir (típicamente) 2 racks con poco tráfico</a:t>
            </a:r>
          </a:p>
          <a:p>
            <a:pPr lvl="1"/>
            <a:r>
              <a:rPr lang="es-CL" dirty="0" smtClean="0"/>
              <a:t>2 nodos en un mismo rack, 1 en otro rack</a:t>
            </a:r>
          </a:p>
          <a:p>
            <a:pPr lvl="2"/>
            <a:r>
              <a:rPr lang="es-CL" dirty="0" smtClean="0"/>
              <a:t>(Suponiendo factor de replicación x3)</a:t>
            </a:r>
          </a:p>
          <a:p>
            <a:pPr lvl="1"/>
            <a:endParaRPr lang="es-CL" dirty="0" smtClean="0"/>
          </a:p>
          <a:p>
            <a:r>
              <a:rPr lang="es-CL" dirty="0" smtClean="0"/>
              <a:t>¡Solo es necesario si hay más de 1 rack! </a:t>
            </a:r>
            <a:r>
              <a:rPr lang="es-CL" dirty="0" smtClean="0">
                <a:sym typeface="Wingdings" panose="05000000000000000000" pitchFamily="2" charset="2"/>
              </a:rPr>
              <a:t></a:t>
            </a: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19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GFS: Otras operaciones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Rebalanceo</a:t>
            </a:r>
            <a:r>
              <a:rPr lang="es-CL" dirty="0" smtClean="0"/>
              <a:t>: </a:t>
            </a:r>
          </a:p>
          <a:p>
            <a:r>
              <a:rPr lang="es-CL" dirty="0" smtClean="0"/>
              <a:t>Distribuir el almacenamiento equitativamente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Borrado</a:t>
            </a:r>
            <a:r>
              <a:rPr lang="es-CL" dirty="0" smtClean="0"/>
              <a:t>:</a:t>
            </a:r>
          </a:p>
          <a:p>
            <a:r>
              <a:rPr lang="es-CL" dirty="0" smtClean="0"/>
              <a:t>Renombrar el archivo con nombre de archivo oculto</a:t>
            </a:r>
          </a:p>
          <a:p>
            <a:pPr lvl="1"/>
            <a:r>
              <a:rPr lang="es-CL" dirty="0" smtClean="0"/>
              <a:t>Para recuperar, volver a renombrar a versión original</a:t>
            </a:r>
          </a:p>
          <a:p>
            <a:pPr lvl="1"/>
            <a:r>
              <a:rPr lang="es-CL" dirty="0" smtClean="0"/>
              <a:t>Si no, será eliminado después de tres días </a:t>
            </a:r>
          </a:p>
          <a:p>
            <a:pPr marL="457200" lvl="1" indent="0">
              <a:buNone/>
            </a:pPr>
            <a:endParaRPr lang="es-CL" dirty="0" smtClean="0"/>
          </a:p>
          <a:p>
            <a:pPr marL="57150" indent="0">
              <a:buNone/>
            </a:pPr>
            <a:r>
              <a:rPr lang="es-CL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Monitoreo de réplicas obsoletas</a:t>
            </a:r>
            <a:r>
              <a:rPr lang="es-CL" b="1" dirty="0" smtClean="0">
                <a:solidFill>
                  <a:srgbClr val="7030A0"/>
                </a:solidFill>
              </a:rPr>
              <a:t>:</a:t>
            </a:r>
            <a:r>
              <a:rPr lang="es-CL" dirty="0" smtClean="0"/>
              <a:t> </a:t>
            </a:r>
          </a:p>
          <a:p>
            <a:pPr marL="514350" indent="-457200"/>
            <a:r>
              <a:rPr lang="es-CL" dirty="0" smtClean="0"/>
              <a:t>Esclavo “muerto” reaparece con datos antiguos: maestro guardará información de la versión y reciclará bloques viejos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67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GFS: ¿Debilidades?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endParaRPr lang="es-CL" dirty="0" smtClean="0"/>
          </a:p>
          <a:p>
            <a:pPr lvl="1"/>
            <a:endParaRPr lang="es-CL" dirty="0" smtClean="0"/>
          </a:p>
          <a:p>
            <a:endParaRPr lang="es-CL" dirty="0" smtClean="0"/>
          </a:p>
          <a:p>
            <a:pPr lvl="1"/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229600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4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¿Cuáles son las debilidades principales del GFS?</a:t>
            </a:r>
            <a:endParaRPr lang="es-CL" sz="24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295400"/>
            <a:ext cx="342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529" y="1977851"/>
            <a:ext cx="8228942" cy="1267858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r>
              <a:rPr lang="es-CL" sz="2400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Maestro es un único punto de falla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Usar replicación de hardware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L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¡</a:t>
            </a:r>
            <a:r>
              <a:rPr lang="es-CL" sz="22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Logs</a:t>
            </a:r>
            <a:r>
              <a:rPr lang="es-CL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y </a:t>
            </a:r>
            <a:r>
              <a:rPr lang="es-CL" sz="22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checkpoints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  <a:endParaRPr lang="es-CL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751" y="1977319"/>
            <a:ext cx="311197" cy="3111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75" y="4942561"/>
            <a:ext cx="8197896" cy="1305840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r>
              <a:rPr lang="es-CL" sz="2400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Meta-datos del nodo maestro se mantiene en memoria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Cada bloque sólo necesita 64 bytes en memoria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Datos del bloque pueden ser consultados en cada esclavo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219" y="3470959"/>
            <a:ext cx="8192252" cy="1243529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r>
              <a:rPr lang="es-CL" sz="2400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Maestro es un cuello de botella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Usar una máquina más poderosa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Minimizar tráfico por nodo maestro</a:t>
            </a:r>
            <a:endParaRPr lang="es-CL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274" y="3475466"/>
            <a:ext cx="311197" cy="311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750" y="4939738"/>
            <a:ext cx="311197" cy="3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Hadoop</a:t>
            </a:r>
            <a:r>
              <a:rPr lang="es-CL" dirty="0" smtClean="0"/>
              <a:t> </a:t>
            </a:r>
            <a:r>
              <a:rPr lang="es-CL" dirty="0" err="1" smtClean="0"/>
              <a:t>Distributed</a:t>
            </a:r>
            <a:r>
              <a:rPr lang="es-CL" dirty="0" smtClean="0"/>
              <a:t> File </a:t>
            </a:r>
            <a:r>
              <a:rPr lang="es-CL" dirty="0" err="1" smtClean="0"/>
              <a:t>System</a:t>
            </a:r>
            <a:r>
              <a:rPr lang="es-CL" dirty="0" smtClean="0"/>
              <a:t> (HDFS)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Versión open-</a:t>
            </a:r>
            <a:r>
              <a:rPr lang="es-CL" dirty="0" err="1" smtClean="0"/>
              <a:t>source</a:t>
            </a:r>
            <a:r>
              <a:rPr lang="es-CL" dirty="0" smtClean="0"/>
              <a:t> de GFS</a:t>
            </a:r>
          </a:p>
          <a:p>
            <a:pPr lvl="1"/>
            <a:r>
              <a:rPr lang="es-CL" dirty="0" smtClean="0"/>
              <a:t>Esclavo = "Data </a:t>
            </a:r>
            <a:r>
              <a:rPr lang="es-CL" dirty="0" err="1" smtClean="0"/>
              <a:t>node</a:t>
            </a:r>
            <a:r>
              <a:rPr lang="es-CL" dirty="0" smtClean="0"/>
              <a:t>"</a:t>
            </a:r>
          </a:p>
          <a:p>
            <a:pPr lvl="1"/>
            <a:r>
              <a:rPr lang="es-CL" dirty="0" smtClean="0"/>
              <a:t>Maestro = "</a:t>
            </a:r>
            <a:r>
              <a:rPr lang="es-CL" dirty="0" err="1" smtClean="0"/>
              <a:t>Name</a:t>
            </a:r>
            <a:r>
              <a:rPr lang="es-CL" dirty="0" smtClean="0"/>
              <a:t> </a:t>
            </a:r>
            <a:r>
              <a:rPr lang="es-CL" dirty="0" err="1" smtClean="0"/>
              <a:t>node</a:t>
            </a:r>
            <a:r>
              <a:rPr lang="es-CL" dirty="0" smtClean="0"/>
              <a:t>"</a:t>
            </a:r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3699351"/>
            <a:ext cx="3200400" cy="178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14" y="1066800"/>
            <a:ext cx="742578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Implementando la búsqueda de Google</a:t>
            </a:r>
            <a:endParaRPr lang="es-CL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29247" y="1221912"/>
            <a:ext cx="4038600" cy="1231106"/>
          </a:xfrm>
          <a:prstGeom prst="rect">
            <a:avLst/>
          </a:prstGeom>
          <a:solidFill>
            <a:schemeClr val="accent6">
              <a:lumMod val="20000"/>
              <a:lumOff val="80000"/>
              <a:alpha val="97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altLang="ja-JP" sz="2000" u="sng" dirty="0" err="1" smtClean="0">
                <a:latin typeface="Segoe UI Light" panose="020B0502040204020203" pitchFamily="34" charset="0"/>
              </a:rPr>
              <a:t>Crawling</a:t>
            </a:r>
            <a:endParaRPr lang="es-CL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err="1" smtClean="0">
                <a:latin typeface="Segoe UI Light" panose="020B0502040204020203" pitchFamily="34" charset="0"/>
              </a:rPr>
              <a:t>Parsear</a:t>
            </a:r>
            <a:r>
              <a:rPr lang="es-CL" dirty="0" smtClean="0">
                <a:latin typeface="Segoe UI Light" panose="020B0502040204020203" pitchFamily="34" charset="0"/>
              </a:rPr>
              <a:t> enlaces de las páginas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Ordenar los enlaces para descargar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Descargar páginas, GOTO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0747" y="1219200"/>
            <a:ext cx="4038600" cy="1233818"/>
          </a:xfrm>
          <a:prstGeom prst="rect">
            <a:avLst/>
          </a:prstGeom>
          <a:solidFill>
            <a:schemeClr val="accent6">
              <a:lumMod val="20000"/>
              <a:lumOff val="80000"/>
              <a:alpha val="97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altLang="ja-JP" sz="2000" u="sng" dirty="0" smtClean="0">
                <a:latin typeface="Segoe UI Light" panose="020B0502040204020203" pitchFamily="34" charset="0"/>
              </a:rPr>
              <a:t>Indexación</a:t>
            </a:r>
            <a:endParaRPr lang="es-CL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err="1" smtClean="0">
                <a:latin typeface="Segoe UI Light" panose="020B0502040204020203" pitchFamily="34" charset="0"/>
              </a:rPr>
              <a:t>Parsear</a:t>
            </a:r>
            <a:r>
              <a:rPr lang="es-CL" dirty="0" smtClean="0">
                <a:latin typeface="Segoe UI Light" panose="020B0502040204020203" pitchFamily="34" charset="0"/>
              </a:rPr>
              <a:t> </a:t>
            </a:r>
            <a:r>
              <a:rPr lang="es-CL" dirty="0" err="1" smtClean="0">
                <a:latin typeface="Segoe UI Light" panose="020B0502040204020203" pitchFamily="34" charset="0"/>
              </a:rPr>
              <a:t>keywords</a:t>
            </a:r>
            <a:r>
              <a:rPr lang="es-CL" dirty="0" smtClean="0">
                <a:latin typeface="Segoe UI Light" panose="020B0502040204020203" pitchFamily="34" charset="0"/>
              </a:rPr>
              <a:t> de las páginas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err="1" smtClean="0">
                <a:latin typeface="Segoe UI Light" panose="020B0502040204020203" pitchFamily="34" charset="0"/>
              </a:rPr>
              <a:t>Indexear</a:t>
            </a:r>
            <a:r>
              <a:rPr lang="es-CL" dirty="0" smtClean="0">
                <a:latin typeface="Segoe UI Light" panose="020B0502040204020203" pitchFamily="34" charset="0"/>
              </a:rPr>
              <a:t> sus </a:t>
            </a:r>
            <a:r>
              <a:rPr lang="es-CL" dirty="0" err="1" smtClean="0">
                <a:latin typeface="Segoe UI Light" panose="020B0502040204020203" pitchFamily="34" charset="0"/>
              </a:rPr>
              <a:t>keywords</a:t>
            </a:r>
            <a:endParaRPr lang="es-CL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Administrar actualizaciones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248" y="2588499"/>
            <a:ext cx="4038600" cy="1231106"/>
          </a:xfrm>
          <a:prstGeom prst="rect">
            <a:avLst/>
          </a:prstGeom>
          <a:solidFill>
            <a:schemeClr val="accent6">
              <a:lumMod val="20000"/>
              <a:lumOff val="80000"/>
              <a:alpha val="97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altLang="ja-JP" sz="2000" u="sng" dirty="0" smtClean="0">
                <a:latin typeface="Segoe UI Light" panose="020B0502040204020203" pitchFamily="34" charset="0"/>
              </a:rPr>
              <a:t>Ranking</a:t>
            </a:r>
            <a:endParaRPr lang="es-CL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¿Qué tan relevante es una página? 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¿Qué tan importante es? 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¿Cuántos clics tiene?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10747" y="2588499"/>
            <a:ext cx="4038600" cy="1231106"/>
          </a:xfrm>
          <a:prstGeom prst="rect">
            <a:avLst/>
          </a:prstGeom>
          <a:solidFill>
            <a:schemeClr val="accent6">
              <a:lumMod val="20000"/>
              <a:lumOff val="80000"/>
              <a:alpha val="97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u="sng" dirty="0" smtClean="0">
                <a:latin typeface="Segoe UI Light" panose="020B0502040204020203" pitchFamily="34" charset="0"/>
              </a:rPr>
              <a:t>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246" y="4288512"/>
            <a:ext cx="8415348" cy="1197888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b="1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write</a:t>
            </a:r>
            <a:r>
              <a:rPr lang="es-CL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b="1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read</a:t>
            </a:r>
            <a:r>
              <a:rPr lang="es-CL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b="1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delete</a:t>
            </a:r>
            <a:r>
              <a:rPr lang="es-CL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b="1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append</a:t>
            </a:r>
            <a:r>
              <a:rPr lang="es-CL" dirty="0" smtClean="0">
                <a:latin typeface="Segoe UI Light" panose="020B0502040204020203" pitchFamily="34" charset="0"/>
              </a:rPr>
              <a:t>(file f, data d)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041" y="4277836"/>
            <a:ext cx="342900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4267200"/>
            <a:ext cx="3048000" cy="1219200"/>
          </a:xfrm>
          <a:prstGeom prst="rect">
            <a:avLst/>
          </a:prstGeom>
          <a:solidFill>
            <a:srgbClr val="F3FCFF">
              <a:alpha val="25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noAutofit/>
          </a:bodyPr>
          <a:lstStyle/>
          <a:p>
            <a:pPr algn="r"/>
            <a:r>
              <a:rPr lang="es-CL" dirty="0" smtClean="0"/>
              <a:t>HDFS/GFS</a:t>
            </a:r>
            <a:endParaRPr lang="es-CL" dirty="0"/>
          </a:p>
        </p:txBody>
      </p:sp>
      <p:sp>
        <p:nvSpPr>
          <p:cNvPr id="18" name="TextBox 17"/>
          <p:cNvSpPr txBox="1"/>
          <p:nvPr/>
        </p:nvSpPr>
        <p:spPr>
          <a:xfrm>
            <a:off x="3981450" y="4603250"/>
            <a:ext cx="43434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¿Eso no más?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950" y="460325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2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Dentro de </a:t>
            </a:r>
            <a:r>
              <a:rPr lang="es-CL" sz="3200" dirty="0" smtClean="0"/>
              <a:t>Google: 2017</a:t>
            </a:r>
            <a:endParaRPr lang="es-CL" sz="32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3" y="1292923"/>
            <a:ext cx="7315257" cy="48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" y="1295400"/>
            <a:ext cx="89713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14" y="1066800"/>
            <a:ext cx="742578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... solo un sistema </a:t>
            </a:r>
            <a:r>
              <a:rPr lang="es-CL" dirty="0"/>
              <a:t>de archivos </a:t>
            </a:r>
            <a:r>
              <a:rPr lang="es-CL" dirty="0" smtClean="0"/>
              <a:t>(distribuido) </a:t>
            </a:r>
            <a:endParaRPr lang="es-CL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80013" y="1066800"/>
            <a:ext cx="7425787" cy="4953000"/>
            <a:chOff x="1746173" y="1905000"/>
            <a:chExt cx="5549977" cy="3882729"/>
          </a:xfrm>
        </p:grpSpPr>
        <p:sp>
          <p:nvSpPr>
            <p:cNvPr id="21" name="TextBox 20"/>
            <p:cNvSpPr txBox="1"/>
            <p:nvPr/>
          </p:nvSpPr>
          <p:spPr>
            <a:xfrm>
              <a:off x="1752600" y="1905000"/>
              <a:ext cx="5543550" cy="3882729"/>
            </a:xfrm>
            <a:prstGeom prst="rect">
              <a:avLst/>
            </a:prstGeom>
            <a:solidFill>
              <a:srgbClr val="F3FCFF">
                <a:alpha val="84000"/>
              </a:srgbClr>
            </a:solidFill>
            <a:ln>
              <a:solidFill>
                <a:schemeClr val="tx1"/>
              </a:solidFill>
              <a:prstDash val="lgDash"/>
            </a:ln>
          </p:spPr>
          <p:txBody>
            <a:bodyPr wrap="square" rtlCol="0">
              <a:noAutofit/>
            </a:bodyPr>
            <a:lstStyle/>
            <a:p>
              <a:pPr algn="r"/>
              <a:endParaRPr lang="es-CL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6173" y="1905000"/>
              <a:ext cx="5543550" cy="3882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4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Google's</a:t>
            </a:r>
            <a:r>
              <a:rPr lang="es-CL" dirty="0" smtClean="0"/>
              <a:t> </a:t>
            </a:r>
            <a:r>
              <a:rPr lang="es-CL" dirty="0" err="1" smtClean="0"/>
              <a:t>MapReduce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19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MapReduce</a:t>
            </a:r>
            <a:r>
              <a:rPr lang="es-CL" sz="3200" dirty="0" smtClean="0"/>
              <a:t>: White-</a:t>
            </a:r>
            <a:r>
              <a:rPr lang="es-CL" sz="3200" dirty="0" err="1" smtClean="0"/>
              <a:t>Paper</a:t>
            </a:r>
            <a:endParaRPr lang="es-C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587218"/>
            <a:ext cx="6629400" cy="527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Empecemos con una tarea simple</a:t>
            </a:r>
            <a:endParaRPr lang="es-CL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229600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4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¿Cómo podemos hacer un conteo de palabras distribuido?</a:t>
            </a:r>
            <a:endParaRPr lang="es-CL" sz="24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600200"/>
            <a:ext cx="342900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590800"/>
            <a:ext cx="8229600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4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¿Contar partes en la memoria principal de cada máquina?</a:t>
            </a:r>
            <a:endParaRPr lang="es-CL" sz="24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2590800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99" y="3048002"/>
            <a:ext cx="7551145" cy="41909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¿Pero si una parte no cabe en memoria (</a:t>
            </a:r>
            <a:r>
              <a:rPr lang="es-CL" sz="2000" dirty="0" err="1" smtClean="0">
                <a:solidFill>
                  <a:srgbClr val="FF0000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e.g</a:t>
            </a:r>
            <a:r>
              <a:rPr lang="es-CL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., 40-gramas)?</a:t>
            </a:r>
            <a:endParaRPr lang="es-CL" sz="2000" dirty="0">
              <a:solidFill>
                <a:srgbClr val="FF0000"/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99" y="3467099"/>
            <a:ext cx="7551145" cy="41909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¿Y cómo podemos hacer la unificación/suma de los conteos?</a:t>
            </a:r>
            <a:endParaRPr lang="es-CL" sz="2000" dirty="0">
              <a:solidFill>
                <a:srgbClr val="FF0000"/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457701"/>
            <a:ext cx="8229600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4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¿Contar partes </a:t>
            </a:r>
            <a:r>
              <a:rPr lang="es-CL" sz="24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usando el disco duro </a:t>
            </a:r>
            <a:r>
              <a:rPr lang="es-CL" sz="24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de cada máquina?</a:t>
            </a:r>
            <a:endParaRPr lang="es-CL" sz="24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4457701"/>
            <a:ext cx="342900" cy="342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2999" y="4914902"/>
            <a:ext cx="7551145" cy="41909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¿Y de nuevo</a:t>
            </a:r>
            <a:r>
              <a:rPr lang="es-CL" sz="2000" dirty="0">
                <a:solidFill>
                  <a:srgbClr val="FF0000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, cómo podemos hacer la </a:t>
            </a:r>
            <a:r>
              <a:rPr lang="es-CL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suma de los conteos?</a:t>
            </a:r>
            <a:endParaRPr lang="es-CL" sz="2000" dirty="0">
              <a:solidFill>
                <a:srgbClr val="FF0000"/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4886679"/>
            <a:ext cx="9144000" cy="985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5" name="Rectangle 64"/>
          <p:cNvSpPr/>
          <p:nvPr/>
        </p:nvSpPr>
        <p:spPr>
          <a:xfrm>
            <a:off x="0" y="4128203"/>
            <a:ext cx="9144000" cy="7595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3" name="Rectangle 62"/>
          <p:cNvSpPr/>
          <p:nvPr/>
        </p:nvSpPr>
        <p:spPr>
          <a:xfrm>
            <a:off x="0" y="2343486"/>
            <a:ext cx="9144000" cy="1801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1371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Conteo de palabras distribuido</a:t>
            </a:r>
            <a:endParaRPr lang="es-CL" sz="3200" dirty="0"/>
          </a:p>
        </p:txBody>
      </p:sp>
      <p:sp>
        <p:nvSpPr>
          <p:cNvPr id="4" name="Rectangle 3"/>
          <p:cNvSpPr/>
          <p:nvPr/>
        </p:nvSpPr>
        <p:spPr>
          <a:xfrm>
            <a:off x="376609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2067018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angle 5"/>
          <p:cNvSpPr/>
          <p:nvPr/>
        </p:nvSpPr>
        <p:spPr>
          <a:xfrm>
            <a:off x="3757426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9" name="Picture 4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2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1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6609" y="2046865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19" name="Rectangle 18"/>
          <p:cNvSpPr/>
          <p:nvPr/>
        </p:nvSpPr>
        <p:spPr>
          <a:xfrm>
            <a:off x="3757429" y="2046862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795310" y="2046864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29" name="TextBox 28"/>
          <p:cNvSpPr txBox="1"/>
          <p:nvPr/>
        </p:nvSpPr>
        <p:spPr>
          <a:xfrm>
            <a:off x="813776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30" name="TextBox 29"/>
          <p:cNvSpPr txBox="1"/>
          <p:nvPr/>
        </p:nvSpPr>
        <p:spPr>
          <a:xfrm>
            <a:off x="2472497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31" name="TextBox 30"/>
          <p:cNvSpPr txBox="1"/>
          <p:nvPr/>
        </p:nvSpPr>
        <p:spPr>
          <a:xfrm>
            <a:off x="4207293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sp>
        <p:nvSpPr>
          <p:cNvPr id="34" name="Rectangle 33"/>
          <p:cNvSpPr/>
          <p:nvPr/>
        </p:nvSpPr>
        <p:spPr>
          <a:xfrm>
            <a:off x="363907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angle 34"/>
          <p:cNvSpPr/>
          <p:nvPr/>
        </p:nvSpPr>
        <p:spPr>
          <a:xfrm>
            <a:off x="2054316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6" name="Rectangle 35"/>
          <p:cNvSpPr/>
          <p:nvPr/>
        </p:nvSpPr>
        <p:spPr>
          <a:xfrm>
            <a:off x="3744724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7" name="Picture 4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2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1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7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63907" y="3818514"/>
            <a:ext cx="709890" cy="315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0070C0"/>
                </a:solidFill>
              </a:rPr>
              <a:t>a-k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44727" y="3818511"/>
            <a:ext cx="709890" cy="315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0070C0"/>
                </a:solidFill>
              </a:rPr>
              <a:t>r-z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4316" y="3818513"/>
            <a:ext cx="709890" cy="315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0070C0"/>
                </a:solidFill>
              </a:rPr>
              <a:t>l-q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1074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44" name="TextBox 43"/>
          <p:cNvSpPr txBox="1"/>
          <p:nvPr/>
        </p:nvSpPr>
        <p:spPr>
          <a:xfrm>
            <a:off x="2459795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45" name="TextBox 44"/>
          <p:cNvSpPr txBox="1"/>
          <p:nvPr/>
        </p:nvSpPr>
        <p:spPr>
          <a:xfrm>
            <a:off x="4194591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cxnSp>
        <p:nvCxnSpPr>
          <p:cNvPr id="47" name="Straight Arrow Connector 46"/>
          <p:cNvCxnSpPr>
            <a:endCxn id="38" idx="0"/>
          </p:cNvCxnSpPr>
          <p:nvPr/>
        </p:nvCxnSpPr>
        <p:spPr>
          <a:xfrm>
            <a:off x="1086499" y="2362200"/>
            <a:ext cx="16523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" idx="2"/>
          </p:cNvCxnSpPr>
          <p:nvPr/>
        </p:nvCxnSpPr>
        <p:spPr>
          <a:xfrm>
            <a:off x="1086500" y="2362200"/>
            <a:ext cx="3368113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9" idx="0"/>
          </p:cNvCxnSpPr>
          <p:nvPr/>
        </p:nvCxnSpPr>
        <p:spPr>
          <a:xfrm>
            <a:off x="1073797" y="2362197"/>
            <a:ext cx="1" cy="476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2"/>
          </p:cNvCxnSpPr>
          <p:nvPr/>
        </p:nvCxnSpPr>
        <p:spPr>
          <a:xfrm flipH="1">
            <a:off x="1086500" y="2362200"/>
            <a:ext cx="169040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0"/>
          </p:cNvCxnSpPr>
          <p:nvPr/>
        </p:nvCxnSpPr>
        <p:spPr>
          <a:xfrm flipH="1">
            <a:off x="2738807" y="2362200"/>
            <a:ext cx="2539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" idx="2"/>
            <a:endCxn id="37" idx="0"/>
          </p:cNvCxnSpPr>
          <p:nvPr/>
        </p:nvCxnSpPr>
        <p:spPr>
          <a:xfrm>
            <a:off x="2776909" y="2362200"/>
            <a:ext cx="16777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7" idx="0"/>
          </p:cNvCxnSpPr>
          <p:nvPr/>
        </p:nvCxnSpPr>
        <p:spPr>
          <a:xfrm flipH="1">
            <a:off x="4454617" y="2362200"/>
            <a:ext cx="12702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" idx="2"/>
            <a:endCxn id="38" idx="0"/>
          </p:cNvCxnSpPr>
          <p:nvPr/>
        </p:nvCxnSpPr>
        <p:spPr>
          <a:xfrm flipH="1">
            <a:off x="2738807" y="2362200"/>
            <a:ext cx="172851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" idx="2"/>
            <a:endCxn id="39" idx="0"/>
          </p:cNvCxnSpPr>
          <p:nvPr/>
        </p:nvCxnSpPr>
        <p:spPr>
          <a:xfrm flipH="1">
            <a:off x="1073798" y="2362200"/>
            <a:ext cx="339351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76609" y="4872625"/>
            <a:ext cx="1419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309000000000000" pitchFamily="50" charset="0"/>
                <a:cs typeface="Courier New" panose="02070309020205020404" pitchFamily="49" charset="0"/>
              </a:rPr>
              <a:t>(a,10023)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309000000000000" pitchFamily="50" charset="0"/>
                <a:cs typeface="Courier New" panose="02070309020205020404" pitchFamily="49" charset="0"/>
              </a:rPr>
              <a:t>(aa,6234)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309000000000000" pitchFamily="50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075128" y="4872625"/>
            <a:ext cx="1419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(lab,8123)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(label,983)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…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766188" y="4872625"/>
            <a:ext cx="1419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(rag,543)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(rat,1233)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…</a:t>
            </a:r>
          </a:p>
        </p:txBody>
      </p:sp>
      <p:cxnSp>
        <p:nvCxnSpPr>
          <p:cNvPr id="99" name="Straight Arrow Connector 98"/>
          <p:cNvCxnSpPr>
            <a:stCxn id="34" idx="2"/>
            <a:endCxn id="96" idx="0"/>
          </p:cNvCxnSpPr>
          <p:nvPr/>
        </p:nvCxnSpPr>
        <p:spPr>
          <a:xfrm>
            <a:off x="1073798" y="4133849"/>
            <a:ext cx="12702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7" idx="0"/>
          </p:cNvCxnSpPr>
          <p:nvPr/>
        </p:nvCxnSpPr>
        <p:spPr>
          <a:xfrm>
            <a:off x="2770556" y="4133846"/>
            <a:ext cx="14463" cy="73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8" idx="0"/>
          </p:cNvCxnSpPr>
          <p:nvPr/>
        </p:nvCxnSpPr>
        <p:spPr>
          <a:xfrm>
            <a:off x="4463376" y="4133849"/>
            <a:ext cx="12703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 1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0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 2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83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 3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97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5715000" y="990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Entrada</a:t>
            </a:r>
          </a:p>
          <a:p>
            <a:r>
              <a:rPr lang="es-CL" sz="2000" dirty="0" smtClean="0"/>
              <a:t>Datos en GFS/HDFS</a:t>
            </a:r>
            <a:endParaRPr lang="es-CL" sz="2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5000" y="2460008"/>
            <a:ext cx="3429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Partición</a:t>
            </a:r>
          </a:p>
          <a:p>
            <a:endParaRPr lang="es-CL" sz="2400" dirty="0"/>
          </a:p>
          <a:p>
            <a:endParaRPr lang="es-CL" sz="2400" dirty="0" smtClean="0"/>
          </a:p>
          <a:p>
            <a:r>
              <a:rPr lang="es-CL" sz="2400" dirty="0" smtClean="0"/>
              <a:t>Transmisión</a:t>
            </a:r>
          </a:p>
          <a:p>
            <a:endParaRPr lang="es-CL" sz="1400" dirty="0" smtClean="0"/>
          </a:p>
          <a:p>
            <a:r>
              <a:rPr lang="es-CL" sz="2400" dirty="0" smtClean="0"/>
              <a:t>Ordenar</a:t>
            </a:r>
          </a:p>
          <a:p>
            <a:r>
              <a:rPr lang="es-CL" sz="2400" dirty="0" smtClean="0"/>
              <a:t>Contar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7150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Salida</a:t>
            </a:r>
          </a:p>
          <a:p>
            <a:r>
              <a:rPr lang="es-CL" sz="2000" dirty="0" smtClean="0"/>
              <a:t>Datos en GFS/HDFS</a:t>
            </a:r>
            <a:endParaRPr lang="es-C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1073797" y="6253931"/>
            <a:ext cx="5945396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4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¿Mejor método de partición?</a:t>
            </a:r>
            <a:endParaRPr lang="es-CL" sz="24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6266668"/>
            <a:ext cx="342900" cy="3429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010400" y="6253931"/>
            <a:ext cx="2133600" cy="457201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endParaRPr lang="es-CL" altLang="ja-JP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4498" y="6248400"/>
            <a:ext cx="321402" cy="321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37" y="6355493"/>
            <a:ext cx="1328283" cy="2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96" grpId="0" animBg="1"/>
      <p:bldP spid="97" grpId="0" animBg="1"/>
      <p:bldP spid="98" grpId="0" animBg="1"/>
      <p:bldP spid="117" grpId="0"/>
      <p:bldP spid="119" grpId="0"/>
      <p:bldP spid="56" grpId="0" animBg="1"/>
      <p:bldP spid="5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4886679"/>
            <a:ext cx="9144000" cy="985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5" name="Rectangle 64"/>
          <p:cNvSpPr/>
          <p:nvPr/>
        </p:nvSpPr>
        <p:spPr>
          <a:xfrm>
            <a:off x="0" y="4128203"/>
            <a:ext cx="9144000" cy="7595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3" name="Rectangle 62"/>
          <p:cNvSpPr/>
          <p:nvPr/>
        </p:nvSpPr>
        <p:spPr>
          <a:xfrm>
            <a:off x="0" y="2343486"/>
            <a:ext cx="9144000" cy="1801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1371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Conteo de palabras distribuido</a:t>
            </a:r>
            <a:endParaRPr lang="es-CL" sz="3200" dirty="0"/>
          </a:p>
        </p:txBody>
      </p:sp>
      <p:sp>
        <p:nvSpPr>
          <p:cNvPr id="4" name="Rectangle 3"/>
          <p:cNvSpPr/>
          <p:nvPr/>
        </p:nvSpPr>
        <p:spPr>
          <a:xfrm>
            <a:off x="376609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2067018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angle 5"/>
          <p:cNvSpPr/>
          <p:nvPr/>
        </p:nvSpPr>
        <p:spPr>
          <a:xfrm>
            <a:off x="3757426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9" name="Picture 4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2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1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6609" y="2046865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19" name="Rectangle 18"/>
          <p:cNvSpPr/>
          <p:nvPr/>
        </p:nvSpPr>
        <p:spPr>
          <a:xfrm>
            <a:off x="3757429" y="2046862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795310" y="2046864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29" name="TextBox 28"/>
          <p:cNvSpPr txBox="1"/>
          <p:nvPr/>
        </p:nvSpPr>
        <p:spPr>
          <a:xfrm>
            <a:off x="813776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30" name="TextBox 29"/>
          <p:cNvSpPr txBox="1"/>
          <p:nvPr/>
        </p:nvSpPr>
        <p:spPr>
          <a:xfrm>
            <a:off x="2472497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31" name="TextBox 30"/>
          <p:cNvSpPr txBox="1"/>
          <p:nvPr/>
        </p:nvSpPr>
        <p:spPr>
          <a:xfrm>
            <a:off x="4207293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sp>
        <p:nvSpPr>
          <p:cNvPr id="34" name="Rectangle 33"/>
          <p:cNvSpPr/>
          <p:nvPr/>
        </p:nvSpPr>
        <p:spPr>
          <a:xfrm>
            <a:off x="363907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angle 34"/>
          <p:cNvSpPr/>
          <p:nvPr/>
        </p:nvSpPr>
        <p:spPr>
          <a:xfrm>
            <a:off x="2054316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6" name="Rectangle 35"/>
          <p:cNvSpPr/>
          <p:nvPr/>
        </p:nvSpPr>
        <p:spPr>
          <a:xfrm>
            <a:off x="3744724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7" name="Picture 4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2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1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7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63906" y="3818514"/>
            <a:ext cx="1419781" cy="315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tx1"/>
                </a:solidFill>
              </a:rPr>
              <a:t>h</a:t>
            </a:r>
            <a:r>
              <a:rPr lang="es-CL" sz="1600" dirty="0" smtClean="0">
                <a:solidFill>
                  <a:schemeClr val="tx1"/>
                </a:solidFill>
              </a:rPr>
              <a:t>ash(</a:t>
            </a:r>
            <a:r>
              <a:rPr lang="es-CL" sz="1600" i="1" dirty="0" smtClean="0">
                <a:solidFill>
                  <a:srgbClr val="0070C0"/>
                </a:solidFill>
              </a:rPr>
              <a:t>w</a:t>
            </a:r>
            <a:r>
              <a:rPr lang="es-CL" sz="1600" dirty="0" smtClean="0">
                <a:solidFill>
                  <a:schemeClr val="tx1"/>
                </a:solidFill>
              </a:rPr>
              <a:t>)%</a:t>
            </a:r>
            <a:r>
              <a:rPr lang="es-CL" sz="1600" dirty="0" smtClean="0">
                <a:solidFill>
                  <a:srgbClr val="0070C0"/>
                </a:solidFill>
              </a:rPr>
              <a:t>3</a:t>
            </a:r>
            <a:r>
              <a:rPr lang="es-CL" sz="1600" dirty="0" smtClean="0">
                <a:solidFill>
                  <a:schemeClr val="tx1"/>
                </a:solidFill>
              </a:rPr>
              <a:t>==</a:t>
            </a:r>
            <a:r>
              <a:rPr lang="es-CL" sz="1600" dirty="0" smtClean="0">
                <a:solidFill>
                  <a:srgbClr val="0070C0"/>
                </a:solidFill>
              </a:rPr>
              <a:t>0</a:t>
            </a:r>
            <a:endParaRPr lang="es-CL" sz="1600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44726" y="3818511"/>
            <a:ext cx="1413425" cy="315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hash(</a:t>
            </a:r>
            <a:r>
              <a:rPr lang="es-CL" sz="1600" i="1" dirty="0" smtClean="0">
                <a:solidFill>
                  <a:srgbClr val="0070C0"/>
                </a:solidFill>
              </a:rPr>
              <a:t>w</a:t>
            </a:r>
            <a:r>
              <a:rPr lang="es-CL" sz="1600" dirty="0" smtClean="0">
                <a:solidFill>
                  <a:schemeClr val="tx1"/>
                </a:solidFill>
              </a:rPr>
              <a:t>)%</a:t>
            </a:r>
            <a:r>
              <a:rPr lang="es-CL" sz="1600" dirty="0" smtClean="0">
                <a:solidFill>
                  <a:srgbClr val="0070C0"/>
                </a:solidFill>
              </a:rPr>
              <a:t>3</a:t>
            </a:r>
            <a:r>
              <a:rPr lang="es-CL" sz="1600" dirty="0" smtClean="0">
                <a:solidFill>
                  <a:schemeClr val="tx1"/>
                </a:solidFill>
              </a:rPr>
              <a:t>==</a:t>
            </a:r>
            <a:r>
              <a:rPr lang="es-CL" sz="1600" dirty="0" smtClean="0">
                <a:solidFill>
                  <a:srgbClr val="0070C0"/>
                </a:solidFill>
              </a:rPr>
              <a:t>2</a:t>
            </a:r>
            <a:endParaRPr lang="es-CL" sz="1600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4315" y="3818513"/>
            <a:ext cx="1419781" cy="315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hash(</a:t>
            </a:r>
            <a:r>
              <a:rPr lang="es-CL" sz="1600" i="1" dirty="0" smtClean="0">
                <a:solidFill>
                  <a:srgbClr val="0070C0"/>
                </a:solidFill>
              </a:rPr>
              <a:t>w</a:t>
            </a:r>
            <a:r>
              <a:rPr lang="es-CL" sz="1600" dirty="0" smtClean="0">
                <a:solidFill>
                  <a:schemeClr val="tx1"/>
                </a:solidFill>
              </a:rPr>
              <a:t>)%</a:t>
            </a:r>
            <a:r>
              <a:rPr lang="es-CL" sz="1600" dirty="0" smtClean="0">
                <a:solidFill>
                  <a:srgbClr val="0070C0"/>
                </a:solidFill>
              </a:rPr>
              <a:t>3</a:t>
            </a:r>
            <a:r>
              <a:rPr lang="es-CL" sz="1600" dirty="0" smtClean="0">
                <a:solidFill>
                  <a:schemeClr val="tx1"/>
                </a:solidFill>
              </a:rPr>
              <a:t>==</a:t>
            </a:r>
            <a:r>
              <a:rPr lang="es-CL" sz="1600" dirty="0" smtClean="0">
                <a:solidFill>
                  <a:srgbClr val="0070C0"/>
                </a:solidFill>
              </a:rPr>
              <a:t>1</a:t>
            </a:r>
            <a:endParaRPr lang="es-CL" sz="1600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1074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44" name="TextBox 43"/>
          <p:cNvSpPr txBox="1"/>
          <p:nvPr/>
        </p:nvSpPr>
        <p:spPr>
          <a:xfrm>
            <a:off x="2459795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45" name="TextBox 44"/>
          <p:cNvSpPr txBox="1"/>
          <p:nvPr/>
        </p:nvSpPr>
        <p:spPr>
          <a:xfrm>
            <a:off x="4194591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cxnSp>
        <p:nvCxnSpPr>
          <p:cNvPr id="47" name="Straight Arrow Connector 46"/>
          <p:cNvCxnSpPr>
            <a:endCxn id="38" idx="0"/>
          </p:cNvCxnSpPr>
          <p:nvPr/>
        </p:nvCxnSpPr>
        <p:spPr>
          <a:xfrm>
            <a:off x="1086499" y="2362200"/>
            <a:ext cx="16523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" idx="2"/>
          </p:cNvCxnSpPr>
          <p:nvPr/>
        </p:nvCxnSpPr>
        <p:spPr>
          <a:xfrm>
            <a:off x="1086500" y="2362200"/>
            <a:ext cx="3368113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9" idx="0"/>
          </p:cNvCxnSpPr>
          <p:nvPr/>
        </p:nvCxnSpPr>
        <p:spPr>
          <a:xfrm>
            <a:off x="1073797" y="2362197"/>
            <a:ext cx="1" cy="476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2"/>
          </p:cNvCxnSpPr>
          <p:nvPr/>
        </p:nvCxnSpPr>
        <p:spPr>
          <a:xfrm flipH="1">
            <a:off x="1086500" y="2362200"/>
            <a:ext cx="169040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0"/>
          </p:cNvCxnSpPr>
          <p:nvPr/>
        </p:nvCxnSpPr>
        <p:spPr>
          <a:xfrm flipH="1">
            <a:off x="2738807" y="2362200"/>
            <a:ext cx="2539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" idx="2"/>
            <a:endCxn id="37" idx="0"/>
          </p:cNvCxnSpPr>
          <p:nvPr/>
        </p:nvCxnSpPr>
        <p:spPr>
          <a:xfrm>
            <a:off x="2776909" y="2362200"/>
            <a:ext cx="16777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7" idx="0"/>
          </p:cNvCxnSpPr>
          <p:nvPr/>
        </p:nvCxnSpPr>
        <p:spPr>
          <a:xfrm flipH="1">
            <a:off x="4454617" y="2362200"/>
            <a:ext cx="12702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" idx="2"/>
            <a:endCxn id="38" idx="0"/>
          </p:cNvCxnSpPr>
          <p:nvPr/>
        </p:nvCxnSpPr>
        <p:spPr>
          <a:xfrm flipH="1">
            <a:off x="2738807" y="2362200"/>
            <a:ext cx="172851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" idx="2"/>
            <a:endCxn id="39" idx="0"/>
          </p:cNvCxnSpPr>
          <p:nvPr/>
        </p:nvCxnSpPr>
        <p:spPr>
          <a:xfrm flipH="1">
            <a:off x="1073798" y="2362200"/>
            <a:ext cx="339351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76609" y="4872625"/>
            <a:ext cx="1419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(a,10023)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(rat,6234)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…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075128" y="4872625"/>
            <a:ext cx="1419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(lab,8123)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(rag,983)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…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766188" y="4872625"/>
            <a:ext cx="1419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(aa,543)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(lab,1233)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…</a:t>
            </a:r>
          </a:p>
        </p:txBody>
      </p:sp>
      <p:cxnSp>
        <p:nvCxnSpPr>
          <p:cNvPr id="99" name="Straight Arrow Connector 98"/>
          <p:cNvCxnSpPr>
            <a:stCxn id="34" idx="2"/>
            <a:endCxn id="96" idx="0"/>
          </p:cNvCxnSpPr>
          <p:nvPr/>
        </p:nvCxnSpPr>
        <p:spPr>
          <a:xfrm>
            <a:off x="1073798" y="4133849"/>
            <a:ext cx="12702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7" idx="0"/>
          </p:cNvCxnSpPr>
          <p:nvPr/>
        </p:nvCxnSpPr>
        <p:spPr>
          <a:xfrm>
            <a:off x="2770556" y="4133846"/>
            <a:ext cx="14463" cy="73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8" idx="0"/>
          </p:cNvCxnSpPr>
          <p:nvPr/>
        </p:nvCxnSpPr>
        <p:spPr>
          <a:xfrm>
            <a:off x="4463376" y="4133849"/>
            <a:ext cx="12703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 1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0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83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 3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97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5715000" y="990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Entrada</a:t>
            </a:r>
          </a:p>
          <a:p>
            <a:r>
              <a:rPr lang="es-CL" sz="2000" dirty="0" smtClean="0"/>
              <a:t>Datos en GFS/HDFS</a:t>
            </a:r>
            <a:endParaRPr lang="es-C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5715000" y="2460008"/>
            <a:ext cx="3429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Partición</a:t>
            </a:r>
          </a:p>
          <a:p>
            <a:endParaRPr lang="es-CL" sz="2400" dirty="0"/>
          </a:p>
          <a:p>
            <a:endParaRPr lang="es-CL" sz="2400" dirty="0" smtClean="0"/>
          </a:p>
          <a:p>
            <a:r>
              <a:rPr lang="es-CL" sz="2400" dirty="0" smtClean="0"/>
              <a:t>Transmisión</a:t>
            </a:r>
          </a:p>
          <a:p>
            <a:endParaRPr lang="es-CL" sz="1400" dirty="0" smtClean="0"/>
          </a:p>
          <a:p>
            <a:r>
              <a:rPr lang="es-CL" sz="2400" dirty="0" smtClean="0"/>
              <a:t>Ordenar</a:t>
            </a:r>
          </a:p>
          <a:p>
            <a:r>
              <a:rPr lang="es-CL" sz="2400" dirty="0" smtClean="0"/>
              <a:t>Contar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150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Salida</a:t>
            </a:r>
          </a:p>
          <a:p>
            <a:r>
              <a:rPr lang="es-CL" sz="2000" dirty="0" smtClean="0"/>
              <a:t>Datos en GFS/HDFS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8727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4886679"/>
            <a:ext cx="9144000" cy="985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5" name="Rectangle 64"/>
          <p:cNvSpPr/>
          <p:nvPr/>
        </p:nvSpPr>
        <p:spPr>
          <a:xfrm>
            <a:off x="0" y="4128203"/>
            <a:ext cx="9144000" cy="7595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3" name="Rectangle 62"/>
          <p:cNvSpPr/>
          <p:nvPr/>
        </p:nvSpPr>
        <p:spPr>
          <a:xfrm>
            <a:off x="0" y="2343486"/>
            <a:ext cx="9144000" cy="1801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1371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Conteo de palabras distribuido</a:t>
            </a:r>
            <a:endParaRPr lang="es-CL" sz="3200" dirty="0"/>
          </a:p>
        </p:txBody>
      </p:sp>
      <p:sp>
        <p:nvSpPr>
          <p:cNvPr id="4" name="Rectangle 3"/>
          <p:cNvSpPr/>
          <p:nvPr/>
        </p:nvSpPr>
        <p:spPr>
          <a:xfrm>
            <a:off x="376609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2067018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angle 5"/>
          <p:cNvSpPr/>
          <p:nvPr/>
        </p:nvSpPr>
        <p:spPr>
          <a:xfrm>
            <a:off x="3757426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9" name="Picture 4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2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1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6609" y="2046865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19" name="Rectangle 18"/>
          <p:cNvSpPr/>
          <p:nvPr/>
        </p:nvSpPr>
        <p:spPr>
          <a:xfrm>
            <a:off x="3757429" y="2046862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795310" y="2046864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29" name="TextBox 28"/>
          <p:cNvSpPr txBox="1"/>
          <p:nvPr/>
        </p:nvSpPr>
        <p:spPr>
          <a:xfrm>
            <a:off x="813776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30" name="TextBox 29"/>
          <p:cNvSpPr txBox="1"/>
          <p:nvPr/>
        </p:nvSpPr>
        <p:spPr>
          <a:xfrm>
            <a:off x="2472497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31" name="TextBox 30"/>
          <p:cNvSpPr txBox="1"/>
          <p:nvPr/>
        </p:nvSpPr>
        <p:spPr>
          <a:xfrm>
            <a:off x="4207293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sp>
        <p:nvSpPr>
          <p:cNvPr id="34" name="Rectangle 33"/>
          <p:cNvSpPr/>
          <p:nvPr/>
        </p:nvSpPr>
        <p:spPr>
          <a:xfrm>
            <a:off x="363907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angle 34"/>
          <p:cNvSpPr/>
          <p:nvPr/>
        </p:nvSpPr>
        <p:spPr>
          <a:xfrm>
            <a:off x="2054316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6" name="Rectangle 35"/>
          <p:cNvSpPr/>
          <p:nvPr/>
        </p:nvSpPr>
        <p:spPr>
          <a:xfrm>
            <a:off x="3744724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7" name="Picture 4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2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1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7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63906" y="3818514"/>
            <a:ext cx="1419781" cy="315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tx1"/>
                </a:solidFill>
              </a:rPr>
              <a:t>h</a:t>
            </a:r>
            <a:r>
              <a:rPr lang="es-CL" sz="1600" dirty="0" smtClean="0">
                <a:solidFill>
                  <a:schemeClr val="tx1"/>
                </a:solidFill>
              </a:rPr>
              <a:t>ash(</a:t>
            </a:r>
            <a:r>
              <a:rPr lang="es-CL" sz="1600" i="1" dirty="0" smtClean="0">
                <a:solidFill>
                  <a:srgbClr val="0070C0"/>
                </a:solidFill>
              </a:rPr>
              <a:t>w</a:t>
            </a:r>
            <a:r>
              <a:rPr lang="es-CL" sz="1600" dirty="0" smtClean="0">
                <a:solidFill>
                  <a:schemeClr val="tx1"/>
                </a:solidFill>
              </a:rPr>
              <a:t>)%</a:t>
            </a:r>
            <a:r>
              <a:rPr lang="es-CL" sz="1600" dirty="0" smtClean="0">
                <a:solidFill>
                  <a:srgbClr val="0070C0"/>
                </a:solidFill>
              </a:rPr>
              <a:t>3</a:t>
            </a:r>
            <a:r>
              <a:rPr lang="es-CL" sz="1600" dirty="0" smtClean="0">
                <a:solidFill>
                  <a:schemeClr val="tx1"/>
                </a:solidFill>
              </a:rPr>
              <a:t>==</a:t>
            </a:r>
            <a:r>
              <a:rPr lang="es-CL" sz="1600" dirty="0" smtClean="0">
                <a:solidFill>
                  <a:srgbClr val="0070C0"/>
                </a:solidFill>
              </a:rPr>
              <a:t>0</a:t>
            </a:r>
            <a:endParaRPr lang="es-CL" sz="1600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44726" y="3818511"/>
            <a:ext cx="1413425" cy="315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hash(</a:t>
            </a:r>
            <a:r>
              <a:rPr lang="es-CL" sz="1600" i="1" dirty="0" smtClean="0">
                <a:solidFill>
                  <a:srgbClr val="0070C0"/>
                </a:solidFill>
              </a:rPr>
              <a:t>w</a:t>
            </a:r>
            <a:r>
              <a:rPr lang="es-CL" sz="1600" dirty="0" smtClean="0">
                <a:solidFill>
                  <a:schemeClr val="tx1"/>
                </a:solidFill>
              </a:rPr>
              <a:t>)%</a:t>
            </a:r>
            <a:r>
              <a:rPr lang="es-CL" sz="1600" dirty="0" smtClean="0">
                <a:solidFill>
                  <a:srgbClr val="0070C0"/>
                </a:solidFill>
              </a:rPr>
              <a:t>3</a:t>
            </a:r>
            <a:r>
              <a:rPr lang="es-CL" sz="1600" dirty="0" smtClean="0">
                <a:solidFill>
                  <a:schemeClr val="tx1"/>
                </a:solidFill>
              </a:rPr>
              <a:t>==</a:t>
            </a:r>
            <a:r>
              <a:rPr lang="es-CL" sz="1600" dirty="0" smtClean="0">
                <a:solidFill>
                  <a:srgbClr val="0070C0"/>
                </a:solidFill>
              </a:rPr>
              <a:t>2</a:t>
            </a:r>
            <a:endParaRPr lang="es-CL" sz="1600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4315" y="3818513"/>
            <a:ext cx="1419781" cy="315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hash(</a:t>
            </a:r>
            <a:r>
              <a:rPr lang="es-CL" sz="1600" i="1" dirty="0" smtClean="0">
                <a:solidFill>
                  <a:srgbClr val="0070C0"/>
                </a:solidFill>
              </a:rPr>
              <a:t>w</a:t>
            </a:r>
            <a:r>
              <a:rPr lang="es-CL" sz="1600" dirty="0" smtClean="0">
                <a:solidFill>
                  <a:schemeClr val="tx1"/>
                </a:solidFill>
              </a:rPr>
              <a:t>)%</a:t>
            </a:r>
            <a:r>
              <a:rPr lang="es-CL" sz="1600" dirty="0" smtClean="0">
                <a:solidFill>
                  <a:srgbClr val="0070C0"/>
                </a:solidFill>
              </a:rPr>
              <a:t>3</a:t>
            </a:r>
            <a:r>
              <a:rPr lang="es-CL" sz="1600" dirty="0" smtClean="0">
                <a:solidFill>
                  <a:schemeClr val="tx1"/>
                </a:solidFill>
              </a:rPr>
              <a:t>==</a:t>
            </a:r>
            <a:r>
              <a:rPr lang="es-CL" sz="1600" dirty="0" smtClean="0">
                <a:solidFill>
                  <a:srgbClr val="0070C0"/>
                </a:solidFill>
              </a:rPr>
              <a:t>1</a:t>
            </a:r>
            <a:endParaRPr lang="es-CL" sz="1600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1074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44" name="TextBox 43"/>
          <p:cNvSpPr txBox="1"/>
          <p:nvPr/>
        </p:nvSpPr>
        <p:spPr>
          <a:xfrm>
            <a:off x="2459795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45" name="TextBox 44"/>
          <p:cNvSpPr txBox="1"/>
          <p:nvPr/>
        </p:nvSpPr>
        <p:spPr>
          <a:xfrm>
            <a:off x="4194591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cxnSp>
        <p:nvCxnSpPr>
          <p:cNvPr id="47" name="Straight Arrow Connector 46"/>
          <p:cNvCxnSpPr>
            <a:endCxn id="38" idx="0"/>
          </p:cNvCxnSpPr>
          <p:nvPr/>
        </p:nvCxnSpPr>
        <p:spPr>
          <a:xfrm>
            <a:off x="1086499" y="2362200"/>
            <a:ext cx="16523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" idx="2"/>
          </p:cNvCxnSpPr>
          <p:nvPr/>
        </p:nvCxnSpPr>
        <p:spPr>
          <a:xfrm>
            <a:off x="1086500" y="2362200"/>
            <a:ext cx="3368113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9" idx="0"/>
          </p:cNvCxnSpPr>
          <p:nvPr/>
        </p:nvCxnSpPr>
        <p:spPr>
          <a:xfrm>
            <a:off x="1073797" y="2362197"/>
            <a:ext cx="1" cy="476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2"/>
          </p:cNvCxnSpPr>
          <p:nvPr/>
        </p:nvCxnSpPr>
        <p:spPr>
          <a:xfrm flipH="1">
            <a:off x="1086500" y="2362200"/>
            <a:ext cx="169040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0"/>
          </p:cNvCxnSpPr>
          <p:nvPr/>
        </p:nvCxnSpPr>
        <p:spPr>
          <a:xfrm flipH="1">
            <a:off x="2738807" y="2362200"/>
            <a:ext cx="2539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" idx="2"/>
            <a:endCxn id="37" idx="0"/>
          </p:cNvCxnSpPr>
          <p:nvPr/>
        </p:nvCxnSpPr>
        <p:spPr>
          <a:xfrm>
            <a:off x="2776909" y="2362200"/>
            <a:ext cx="16777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7" idx="0"/>
          </p:cNvCxnSpPr>
          <p:nvPr/>
        </p:nvCxnSpPr>
        <p:spPr>
          <a:xfrm flipH="1">
            <a:off x="4454617" y="2362200"/>
            <a:ext cx="12702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" idx="2"/>
            <a:endCxn id="38" idx="0"/>
          </p:cNvCxnSpPr>
          <p:nvPr/>
        </p:nvCxnSpPr>
        <p:spPr>
          <a:xfrm flipH="1">
            <a:off x="2738807" y="2362200"/>
            <a:ext cx="172851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" idx="2"/>
            <a:endCxn id="39" idx="0"/>
          </p:cNvCxnSpPr>
          <p:nvPr/>
        </p:nvCxnSpPr>
        <p:spPr>
          <a:xfrm flipH="1">
            <a:off x="1073798" y="2362200"/>
            <a:ext cx="339351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76609" y="4872625"/>
            <a:ext cx="1419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(a,10023)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(rat,6234)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…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075128" y="4872625"/>
            <a:ext cx="1419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(lab,8123)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(rag,983)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…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766188" y="4872625"/>
            <a:ext cx="1419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(aa,543)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(lab,1233)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…</a:t>
            </a:r>
          </a:p>
        </p:txBody>
      </p:sp>
      <p:cxnSp>
        <p:nvCxnSpPr>
          <p:cNvPr id="99" name="Straight Arrow Connector 98"/>
          <p:cNvCxnSpPr>
            <a:stCxn id="34" idx="2"/>
            <a:endCxn id="96" idx="0"/>
          </p:cNvCxnSpPr>
          <p:nvPr/>
        </p:nvCxnSpPr>
        <p:spPr>
          <a:xfrm>
            <a:off x="1073798" y="4133849"/>
            <a:ext cx="12702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7" idx="0"/>
          </p:cNvCxnSpPr>
          <p:nvPr/>
        </p:nvCxnSpPr>
        <p:spPr>
          <a:xfrm>
            <a:off x="2770556" y="4133846"/>
            <a:ext cx="14463" cy="73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8" idx="0"/>
          </p:cNvCxnSpPr>
          <p:nvPr/>
        </p:nvCxnSpPr>
        <p:spPr>
          <a:xfrm>
            <a:off x="4463376" y="4133849"/>
            <a:ext cx="12703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 1" descr="http://www.netanimations.net/large%20gears.gif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0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 2" descr="http://www.netanimations.net/large%20gears.gif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83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 3" descr="http://www.netanimations.net/large%20gears.gif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97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715000" y="990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Entrada</a:t>
            </a:r>
          </a:p>
          <a:p>
            <a:r>
              <a:rPr lang="es-CL" sz="2000" dirty="0" smtClean="0"/>
              <a:t>Datos en GFS/HDFS</a:t>
            </a:r>
            <a:endParaRPr lang="es-C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5715000" y="2460008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Partición</a:t>
            </a:r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r>
              <a:rPr lang="es-CL" sz="2400" dirty="0" smtClean="0"/>
              <a:t>Ordenar / Contar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150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Salida</a:t>
            </a:r>
          </a:p>
          <a:p>
            <a:r>
              <a:rPr lang="es-CL" sz="2000" dirty="0" smtClean="0"/>
              <a:t>Datos en GFS/HDFS</a:t>
            </a:r>
            <a:endParaRPr lang="es-CL" sz="2000" dirty="0"/>
          </a:p>
        </p:txBody>
      </p:sp>
      <p:sp>
        <p:nvSpPr>
          <p:cNvPr id="52" name="Rectangle 51"/>
          <p:cNvSpPr/>
          <p:nvPr/>
        </p:nvSpPr>
        <p:spPr>
          <a:xfrm>
            <a:off x="0" y="990600"/>
            <a:ext cx="9144000" cy="5867399"/>
          </a:xfrm>
          <a:prstGeom prst="rect">
            <a:avLst/>
          </a:prstGeom>
          <a:solidFill>
            <a:srgbClr val="FEFFCD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3" name="TextBox 52"/>
          <p:cNvSpPr txBox="1"/>
          <p:nvPr/>
        </p:nvSpPr>
        <p:spPr>
          <a:xfrm>
            <a:off x="272984" y="1143000"/>
            <a:ext cx="8511513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4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¿Podemos abstraer un </a:t>
            </a:r>
            <a:r>
              <a:rPr lang="es-CL" sz="2400" dirty="0" err="1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framework</a:t>
            </a:r>
            <a:r>
              <a:rPr lang="es-CL" sz="24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general de este ejemplo?</a:t>
            </a:r>
            <a:endParaRPr lang="es-CL" sz="24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7681" y="1752600"/>
            <a:ext cx="8516815" cy="4532294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endParaRPr lang="es-CL" altLang="ja-JP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49899" y="1766321"/>
            <a:ext cx="321402" cy="32140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6" y="1900096"/>
            <a:ext cx="6952194" cy="26238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" y="2648433"/>
            <a:ext cx="7621015" cy="24084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3" y="5219136"/>
            <a:ext cx="7841891" cy="24319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" y="3383455"/>
            <a:ext cx="4660855" cy="26415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" y="4141794"/>
            <a:ext cx="7080048" cy="25112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3" y="4473830"/>
            <a:ext cx="3614582" cy="27658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41217"/>
            <a:ext cx="5816802" cy="20478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69197"/>
            <a:ext cx="6939447" cy="21042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9" y="3728524"/>
            <a:ext cx="7443143" cy="21130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834794"/>
            <a:ext cx="7533645" cy="25756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500808"/>
            <a:ext cx="4527376" cy="25068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0" y="5903893"/>
            <a:ext cx="5914831" cy="26606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417983" y="1154686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4735322"/>
            <a:ext cx="9144000" cy="985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5" name="Rectangle 64"/>
          <p:cNvSpPr/>
          <p:nvPr/>
        </p:nvSpPr>
        <p:spPr>
          <a:xfrm>
            <a:off x="0" y="3811043"/>
            <a:ext cx="9144000" cy="7595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3" name="Rectangle 62"/>
          <p:cNvSpPr/>
          <p:nvPr/>
        </p:nvSpPr>
        <p:spPr>
          <a:xfrm>
            <a:off x="0" y="2343486"/>
            <a:ext cx="9144000" cy="1801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1371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Conteo de palabras distribuido</a:t>
            </a:r>
            <a:endParaRPr lang="es-CL" sz="3200" dirty="0"/>
          </a:p>
        </p:txBody>
      </p:sp>
      <p:sp>
        <p:nvSpPr>
          <p:cNvPr id="4" name="Rectangle 3"/>
          <p:cNvSpPr/>
          <p:nvPr/>
        </p:nvSpPr>
        <p:spPr>
          <a:xfrm>
            <a:off x="376609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2067018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angle 5"/>
          <p:cNvSpPr/>
          <p:nvPr/>
        </p:nvSpPr>
        <p:spPr>
          <a:xfrm>
            <a:off x="3757426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9" name="Picture 4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2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1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6609" y="2046865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19" name="Rectangle 18"/>
          <p:cNvSpPr/>
          <p:nvPr/>
        </p:nvSpPr>
        <p:spPr>
          <a:xfrm>
            <a:off x="3757429" y="2046862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795310" y="2046864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29" name="TextBox 28"/>
          <p:cNvSpPr txBox="1"/>
          <p:nvPr/>
        </p:nvSpPr>
        <p:spPr>
          <a:xfrm>
            <a:off x="813776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30" name="TextBox 29"/>
          <p:cNvSpPr txBox="1"/>
          <p:nvPr/>
        </p:nvSpPr>
        <p:spPr>
          <a:xfrm>
            <a:off x="2472497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31" name="TextBox 30"/>
          <p:cNvSpPr txBox="1"/>
          <p:nvPr/>
        </p:nvSpPr>
        <p:spPr>
          <a:xfrm>
            <a:off x="4207293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sp>
        <p:nvSpPr>
          <p:cNvPr id="115" name="TextBox 114"/>
          <p:cNvSpPr txBox="1"/>
          <p:nvPr/>
        </p:nvSpPr>
        <p:spPr>
          <a:xfrm>
            <a:off x="5715000" y="990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Entrada</a:t>
            </a:r>
          </a:p>
          <a:p>
            <a:r>
              <a:rPr lang="es-CL" sz="2000" dirty="0" smtClean="0"/>
              <a:t>Datos en GFS/HDFS</a:t>
            </a:r>
            <a:endParaRPr lang="es-CL" sz="2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5000" y="2308651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Partición</a:t>
            </a:r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r>
              <a:rPr lang="es-CL" sz="2400" dirty="0" smtClean="0"/>
              <a:t>Ordenar / Contar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10400" y="6253931"/>
            <a:ext cx="2133600" cy="457201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endParaRPr lang="es-CL" altLang="ja-JP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4498" y="6248400"/>
            <a:ext cx="321402" cy="321403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0" y="990600"/>
            <a:ext cx="9144000" cy="5867399"/>
          </a:xfrm>
          <a:prstGeom prst="rect">
            <a:avLst/>
          </a:prstGeom>
          <a:solidFill>
            <a:srgbClr val="FEFFCD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8" name="TextBox 67"/>
          <p:cNvSpPr txBox="1"/>
          <p:nvPr/>
        </p:nvSpPr>
        <p:spPr>
          <a:xfrm>
            <a:off x="272984" y="1143000"/>
            <a:ext cx="8511513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4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¿Cuál parte es general y cuál es </a:t>
            </a:r>
            <a:r>
              <a:rPr lang="es-CL" sz="24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específica al conteo?</a:t>
            </a:r>
            <a:endParaRPr lang="es-CL" sz="24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7681" y="1752600"/>
            <a:ext cx="8516815" cy="4532294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endParaRPr lang="es-CL" altLang="ja-JP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9899" y="1766321"/>
            <a:ext cx="321402" cy="32140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6" y="1900096"/>
            <a:ext cx="6952194" cy="26238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" y="2648433"/>
            <a:ext cx="7621015" cy="240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3" y="5219136"/>
            <a:ext cx="7841891" cy="24319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" y="3383455"/>
            <a:ext cx="4660855" cy="26415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" y="4141794"/>
            <a:ext cx="7080048" cy="25112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3" y="4473830"/>
            <a:ext cx="3614582" cy="27658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41217"/>
            <a:ext cx="5816802" cy="20478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69197"/>
            <a:ext cx="6939447" cy="21042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9" y="3728524"/>
            <a:ext cx="7443143" cy="21130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834794"/>
            <a:ext cx="7533645" cy="257564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500808"/>
            <a:ext cx="4527376" cy="25068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0" y="5903893"/>
            <a:ext cx="5914831" cy="266069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17983" y="1154686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4735322"/>
            <a:ext cx="9144000" cy="985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5" name="Rectangle 64"/>
          <p:cNvSpPr/>
          <p:nvPr/>
        </p:nvSpPr>
        <p:spPr>
          <a:xfrm>
            <a:off x="0" y="3811043"/>
            <a:ext cx="9144000" cy="7595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3" name="Rectangle 62"/>
          <p:cNvSpPr/>
          <p:nvPr/>
        </p:nvSpPr>
        <p:spPr>
          <a:xfrm>
            <a:off x="0" y="2343486"/>
            <a:ext cx="9144000" cy="1801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1371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Conteo de palabras distribuido</a:t>
            </a:r>
            <a:endParaRPr lang="es-CL" sz="3200" dirty="0"/>
          </a:p>
        </p:txBody>
      </p:sp>
      <p:sp>
        <p:nvSpPr>
          <p:cNvPr id="4" name="Rectangle 3"/>
          <p:cNvSpPr/>
          <p:nvPr/>
        </p:nvSpPr>
        <p:spPr>
          <a:xfrm>
            <a:off x="376609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2067018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angle 5"/>
          <p:cNvSpPr/>
          <p:nvPr/>
        </p:nvSpPr>
        <p:spPr>
          <a:xfrm>
            <a:off x="3757426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9" name="Picture 4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2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1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6609" y="2046865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19" name="Rectangle 18"/>
          <p:cNvSpPr/>
          <p:nvPr/>
        </p:nvSpPr>
        <p:spPr>
          <a:xfrm>
            <a:off x="3757429" y="2046862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795310" y="2046864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29" name="TextBox 28"/>
          <p:cNvSpPr txBox="1"/>
          <p:nvPr/>
        </p:nvSpPr>
        <p:spPr>
          <a:xfrm>
            <a:off x="813776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30" name="TextBox 29"/>
          <p:cNvSpPr txBox="1"/>
          <p:nvPr/>
        </p:nvSpPr>
        <p:spPr>
          <a:xfrm>
            <a:off x="2472497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31" name="TextBox 30"/>
          <p:cNvSpPr txBox="1"/>
          <p:nvPr/>
        </p:nvSpPr>
        <p:spPr>
          <a:xfrm>
            <a:off x="4207293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sp>
        <p:nvSpPr>
          <p:cNvPr id="115" name="TextBox 114"/>
          <p:cNvSpPr txBox="1"/>
          <p:nvPr/>
        </p:nvSpPr>
        <p:spPr>
          <a:xfrm>
            <a:off x="5715000" y="990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Entrada</a:t>
            </a:r>
          </a:p>
          <a:p>
            <a:r>
              <a:rPr lang="es-CL" sz="2000" dirty="0" smtClean="0"/>
              <a:t>Datos en GFS/HDFS</a:t>
            </a:r>
            <a:endParaRPr lang="es-CL" sz="2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5000" y="2308651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Partición</a:t>
            </a:r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endParaRPr lang="es-CL" sz="2400" dirty="0" smtClean="0"/>
          </a:p>
          <a:p>
            <a:r>
              <a:rPr lang="es-CL" sz="2400" dirty="0" smtClean="0"/>
              <a:t>Ordenar / Contar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10400" y="6253931"/>
            <a:ext cx="2133600" cy="457201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endParaRPr lang="es-CL" altLang="ja-JP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4498" y="6248400"/>
            <a:ext cx="321402" cy="321403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0" y="990600"/>
            <a:ext cx="9144000" cy="5867399"/>
          </a:xfrm>
          <a:prstGeom prst="rect">
            <a:avLst/>
          </a:prstGeom>
          <a:solidFill>
            <a:srgbClr val="FEFFCD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8" name="TextBox 67"/>
          <p:cNvSpPr txBox="1"/>
          <p:nvPr/>
        </p:nvSpPr>
        <p:spPr>
          <a:xfrm>
            <a:off x="272984" y="1143000"/>
            <a:ext cx="8511513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4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¿Cuál parte es general y cuál es </a:t>
            </a:r>
            <a:r>
              <a:rPr lang="es-CL" sz="24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específica al conteo?</a:t>
            </a:r>
            <a:endParaRPr lang="es-CL" sz="24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7681" y="1752600"/>
            <a:ext cx="8516815" cy="4532294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endParaRPr lang="es-CL" altLang="ja-JP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9899" y="1766321"/>
            <a:ext cx="321402" cy="32140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6" y="1900096"/>
            <a:ext cx="6952194" cy="26238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" y="2648433"/>
            <a:ext cx="7621015" cy="2408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3" y="5219136"/>
            <a:ext cx="7841891" cy="24319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" y="3383455"/>
            <a:ext cx="4660855" cy="26415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" y="4141794"/>
            <a:ext cx="7080048" cy="25112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3" y="4473830"/>
            <a:ext cx="3614582" cy="2765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69197"/>
            <a:ext cx="5021988" cy="1976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5526960"/>
            <a:ext cx="5205713" cy="19064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0" y="5903893"/>
            <a:ext cx="5914831" cy="266069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17983" y="1154686"/>
            <a:ext cx="342900" cy="342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30281"/>
            <a:ext cx="4582632" cy="1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4886679"/>
            <a:ext cx="9144000" cy="1419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5" name="Rectangle 64"/>
          <p:cNvSpPr/>
          <p:nvPr/>
        </p:nvSpPr>
        <p:spPr>
          <a:xfrm>
            <a:off x="0" y="4128203"/>
            <a:ext cx="9144000" cy="7595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3" name="Rectangle 62"/>
          <p:cNvSpPr/>
          <p:nvPr/>
        </p:nvSpPr>
        <p:spPr>
          <a:xfrm>
            <a:off x="0" y="2343486"/>
            <a:ext cx="9144000" cy="1801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1371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>
                <a:solidFill>
                  <a:srgbClr val="0070C0"/>
                </a:solidFill>
              </a:rPr>
              <a:t>Map</a:t>
            </a:r>
            <a:r>
              <a:rPr lang="es-CL" dirty="0" err="1" smtClean="0">
                <a:solidFill>
                  <a:srgbClr val="00B050"/>
                </a:solidFill>
              </a:rPr>
              <a:t>Reduce</a:t>
            </a:r>
            <a:endParaRPr lang="es-CL" sz="32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609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2067018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angle 5"/>
          <p:cNvSpPr/>
          <p:nvPr/>
        </p:nvSpPr>
        <p:spPr>
          <a:xfrm>
            <a:off x="3757426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9" name="Picture 4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2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1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6609" y="2046865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19" name="Rectangle 18"/>
          <p:cNvSpPr/>
          <p:nvPr/>
        </p:nvSpPr>
        <p:spPr>
          <a:xfrm>
            <a:off x="3757429" y="2046862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795310" y="2046864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29" name="TextBox 28"/>
          <p:cNvSpPr txBox="1"/>
          <p:nvPr/>
        </p:nvSpPr>
        <p:spPr>
          <a:xfrm>
            <a:off x="813776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30" name="TextBox 29"/>
          <p:cNvSpPr txBox="1"/>
          <p:nvPr/>
        </p:nvSpPr>
        <p:spPr>
          <a:xfrm>
            <a:off x="2472497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31" name="TextBox 30"/>
          <p:cNvSpPr txBox="1"/>
          <p:nvPr/>
        </p:nvSpPr>
        <p:spPr>
          <a:xfrm>
            <a:off x="4207293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sp>
        <p:nvSpPr>
          <p:cNvPr id="34" name="Rectangle 33"/>
          <p:cNvSpPr/>
          <p:nvPr/>
        </p:nvSpPr>
        <p:spPr>
          <a:xfrm>
            <a:off x="363907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angle 34"/>
          <p:cNvSpPr/>
          <p:nvPr/>
        </p:nvSpPr>
        <p:spPr>
          <a:xfrm>
            <a:off x="2054316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6" name="Rectangle 35"/>
          <p:cNvSpPr/>
          <p:nvPr/>
        </p:nvSpPr>
        <p:spPr>
          <a:xfrm>
            <a:off x="3744724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7" name="Picture 4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2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1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7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63906" y="3818514"/>
            <a:ext cx="1419781" cy="315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tx1"/>
                </a:solidFill>
              </a:rPr>
              <a:t>h</a:t>
            </a:r>
            <a:r>
              <a:rPr lang="es-CL" sz="1600" dirty="0" smtClean="0">
                <a:solidFill>
                  <a:schemeClr val="tx1"/>
                </a:solidFill>
              </a:rPr>
              <a:t>ash(</a:t>
            </a:r>
            <a:r>
              <a:rPr lang="es-CL" sz="1600" i="1" dirty="0" smtClean="0">
                <a:solidFill>
                  <a:srgbClr val="0070C0"/>
                </a:solidFill>
              </a:rPr>
              <a:t>w</a:t>
            </a:r>
            <a:r>
              <a:rPr lang="es-CL" sz="1600" dirty="0" smtClean="0">
                <a:solidFill>
                  <a:schemeClr val="tx1"/>
                </a:solidFill>
              </a:rPr>
              <a:t>)%</a:t>
            </a:r>
            <a:r>
              <a:rPr lang="es-CL" sz="1600" dirty="0" smtClean="0">
                <a:solidFill>
                  <a:srgbClr val="0070C0"/>
                </a:solidFill>
              </a:rPr>
              <a:t>3</a:t>
            </a:r>
            <a:r>
              <a:rPr lang="es-CL" sz="1600" dirty="0" smtClean="0">
                <a:solidFill>
                  <a:schemeClr val="tx1"/>
                </a:solidFill>
              </a:rPr>
              <a:t>==</a:t>
            </a:r>
            <a:r>
              <a:rPr lang="es-CL" sz="1600" dirty="0" smtClean="0">
                <a:solidFill>
                  <a:srgbClr val="0070C0"/>
                </a:solidFill>
              </a:rPr>
              <a:t>0</a:t>
            </a:r>
            <a:endParaRPr lang="es-CL" sz="1600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44726" y="3818511"/>
            <a:ext cx="1413425" cy="315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hash(</a:t>
            </a:r>
            <a:r>
              <a:rPr lang="es-CL" sz="1600" i="1" dirty="0" smtClean="0">
                <a:solidFill>
                  <a:srgbClr val="0070C0"/>
                </a:solidFill>
              </a:rPr>
              <a:t>w</a:t>
            </a:r>
            <a:r>
              <a:rPr lang="es-CL" sz="1600" dirty="0" smtClean="0">
                <a:solidFill>
                  <a:schemeClr val="tx1"/>
                </a:solidFill>
              </a:rPr>
              <a:t>)%</a:t>
            </a:r>
            <a:r>
              <a:rPr lang="es-CL" sz="1600" dirty="0" smtClean="0">
                <a:solidFill>
                  <a:srgbClr val="0070C0"/>
                </a:solidFill>
              </a:rPr>
              <a:t>3</a:t>
            </a:r>
            <a:r>
              <a:rPr lang="es-CL" sz="1600" dirty="0" smtClean="0">
                <a:solidFill>
                  <a:schemeClr val="tx1"/>
                </a:solidFill>
              </a:rPr>
              <a:t>==</a:t>
            </a:r>
            <a:r>
              <a:rPr lang="es-CL" sz="1600" dirty="0" smtClean="0">
                <a:solidFill>
                  <a:srgbClr val="0070C0"/>
                </a:solidFill>
              </a:rPr>
              <a:t>2</a:t>
            </a:r>
            <a:endParaRPr lang="es-CL" sz="1600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4315" y="3818513"/>
            <a:ext cx="1419781" cy="315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hash(</a:t>
            </a:r>
            <a:r>
              <a:rPr lang="es-CL" sz="1600" i="1" dirty="0" smtClean="0">
                <a:solidFill>
                  <a:srgbClr val="0070C0"/>
                </a:solidFill>
              </a:rPr>
              <a:t>w</a:t>
            </a:r>
            <a:r>
              <a:rPr lang="es-CL" sz="1600" dirty="0" smtClean="0">
                <a:solidFill>
                  <a:schemeClr val="tx1"/>
                </a:solidFill>
              </a:rPr>
              <a:t>)%</a:t>
            </a:r>
            <a:r>
              <a:rPr lang="es-CL" sz="1600" dirty="0" smtClean="0">
                <a:solidFill>
                  <a:srgbClr val="0070C0"/>
                </a:solidFill>
              </a:rPr>
              <a:t>3</a:t>
            </a:r>
            <a:r>
              <a:rPr lang="es-CL" sz="1600" dirty="0" smtClean="0">
                <a:solidFill>
                  <a:schemeClr val="tx1"/>
                </a:solidFill>
              </a:rPr>
              <a:t>==</a:t>
            </a:r>
            <a:r>
              <a:rPr lang="es-CL" sz="1600" dirty="0" smtClean="0">
                <a:solidFill>
                  <a:srgbClr val="0070C0"/>
                </a:solidFill>
              </a:rPr>
              <a:t>1</a:t>
            </a:r>
            <a:endParaRPr lang="es-CL" sz="1600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1074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44" name="TextBox 43"/>
          <p:cNvSpPr txBox="1"/>
          <p:nvPr/>
        </p:nvSpPr>
        <p:spPr>
          <a:xfrm>
            <a:off x="2459795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45" name="TextBox 44"/>
          <p:cNvSpPr txBox="1"/>
          <p:nvPr/>
        </p:nvSpPr>
        <p:spPr>
          <a:xfrm>
            <a:off x="4194591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cxnSp>
        <p:nvCxnSpPr>
          <p:cNvPr id="47" name="Straight Arrow Connector 46"/>
          <p:cNvCxnSpPr>
            <a:endCxn id="38" idx="0"/>
          </p:cNvCxnSpPr>
          <p:nvPr/>
        </p:nvCxnSpPr>
        <p:spPr>
          <a:xfrm>
            <a:off x="1086499" y="2362200"/>
            <a:ext cx="16523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" idx="2"/>
          </p:cNvCxnSpPr>
          <p:nvPr/>
        </p:nvCxnSpPr>
        <p:spPr>
          <a:xfrm>
            <a:off x="1086500" y="2362200"/>
            <a:ext cx="3368113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9" idx="0"/>
          </p:cNvCxnSpPr>
          <p:nvPr/>
        </p:nvCxnSpPr>
        <p:spPr>
          <a:xfrm>
            <a:off x="1073797" y="2362197"/>
            <a:ext cx="1" cy="476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2"/>
          </p:cNvCxnSpPr>
          <p:nvPr/>
        </p:nvCxnSpPr>
        <p:spPr>
          <a:xfrm flipH="1">
            <a:off x="1086500" y="2362200"/>
            <a:ext cx="169040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0"/>
          </p:cNvCxnSpPr>
          <p:nvPr/>
        </p:nvCxnSpPr>
        <p:spPr>
          <a:xfrm flipH="1">
            <a:off x="2738807" y="2362200"/>
            <a:ext cx="2539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" idx="2"/>
            <a:endCxn id="37" idx="0"/>
          </p:cNvCxnSpPr>
          <p:nvPr/>
        </p:nvCxnSpPr>
        <p:spPr>
          <a:xfrm>
            <a:off x="2776909" y="2362200"/>
            <a:ext cx="16777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7" idx="0"/>
          </p:cNvCxnSpPr>
          <p:nvPr/>
        </p:nvCxnSpPr>
        <p:spPr>
          <a:xfrm flipH="1">
            <a:off x="4454617" y="2362200"/>
            <a:ext cx="12702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" idx="2"/>
            <a:endCxn id="38" idx="0"/>
          </p:cNvCxnSpPr>
          <p:nvPr/>
        </p:nvCxnSpPr>
        <p:spPr>
          <a:xfrm flipH="1">
            <a:off x="2738807" y="2362200"/>
            <a:ext cx="172851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" idx="2"/>
            <a:endCxn id="39" idx="0"/>
          </p:cNvCxnSpPr>
          <p:nvPr/>
        </p:nvCxnSpPr>
        <p:spPr>
          <a:xfrm flipH="1">
            <a:off x="1073798" y="2362200"/>
            <a:ext cx="339351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34" idx="2"/>
          </p:cNvCxnSpPr>
          <p:nvPr/>
        </p:nvCxnSpPr>
        <p:spPr>
          <a:xfrm>
            <a:off x="1073798" y="4133849"/>
            <a:ext cx="12702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770556" y="4133846"/>
            <a:ext cx="14463" cy="73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463376" y="4133849"/>
            <a:ext cx="12703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 1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0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83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 3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97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376609" y="4872625"/>
            <a:ext cx="1419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(a,10023)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(rat,6234)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…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075128" y="4872625"/>
            <a:ext cx="1419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(lab,8123)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(rag,983)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…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766188" y="4872625"/>
            <a:ext cx="1419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(aa,543)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(lab,1233)</a:t>
            </a:r>
          </a:p>
          <a:p>
            <a:r>
              <a:rPr lang="es-CL" sz="1600" dirty="0" smtClean="0">
                <a:solidFill>
                  <a:schemeClr val="tx1"/>
                </a:solidFill>
                <a:latin typeface="Inconsolata" panose="020B0609030003000000" pitchFamily="49" charset="0"/>
              </a:rPr>
              <a:t>…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715000" y="990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Entrada</a:t>
            </a:r>
          </a:p>
          <a:p>
            <a:r>
              <a:rPr lang="es-CL" sz="2000" dirty="0" smtClean="0"/>
              <a:t>Datos en GFS/HDFS</a:t>
            </a:r>
            <a:endParaRPr lang="es-CL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5715000" y="2460008"/>
            <a:ext cx="3429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Partición 	(</a:t>
            </a:r>
            <a:r>
              <a:rPr lang="es-CL" sz="2400" dirty="0" err="1" smtClean="0">
                <a:solidFill>
                  <a:srgbClr val="0070C0"/>
                </a:solidFill>
              </a:rPr>
              <a:t>Map</a:t>
            </a:r>
            <a:r>
              <a:rPr lang="es-CL" sz="2400" dirty="0" smtClean="0"/>
              <a:t>)</a:t>
            </a:r>
          </a:p>
          <a:p>
            <a:endParaRPr lang="es-CL" sz="2400" dirty="0"/>
          </a:p>
          <a:p>
            <a:endParaRPr lang="es-CL" sz="2400" dirty="0" smtClean="0"/>
          </a:p>
          <a:p>
            <a:r>
              <a:rPr lang="es-CL" sz="2400" dirty="0" smtClean="0"/>
              <a:t>Transmisión</a:t>
            </a:r>
          </a:p>
          <a:p>
            <a:endParaRPr lang="es-CL" sz="1400" dirty="0" smtClean="0"/>
          </a:p>
          <a:p>
            <a:r>
              <a:rPr lang="es-CL" sz="2400" dirty="0" smtClean="0"/>
              <a:t>Ordenar</a:t>
            </a:r>
          </a:p>
          <a:p>
            <a:r>
              <a:rPr lang="es-CL" sz="2400" dirty="0" smtClean="0"/>
              <a:t>Contar		(</a:t>
            </a:r>
            <a:r>
              <a:rPr lang="es-CL" sz="2400" dirty="0" smtClean="0">
                <a:solidFill>
                  <a:srgbClr val="00B050"/>
                </a:solidFill>
              </a:rPr>
              <a:t>Reduce</a:t>
            </a:r>
            <a:r>
              <a:rPr lang="es-CL" sz="2400" dirty="0" smtClean="0"/>
              <a:t>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150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Salida</a:t>
            </a:r>
          </a:p>
          <a:p>
            <a:r>
              <a:rPr lang="es-CL" sz="2000" dirty="0" smtClean="0"/>
              <a:t>Datos en GFS/HDFS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9154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" y="1295400"/>
            <a:ext cx="89713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Implementando la búsqueda de Google</a:t>
            </a:r>
            <a:endParaRPr lang="es-CL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588292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TextBox 6"/>
          <p:cNvSpPr txBox="1"/>
          <p:nvPr/>
        </p:nvSpPr>
        <p:spPr>
          <a:xfrm>
            <a:off x="369113" y="1295400"/>
            <a:ext cx="8590307" cy="19911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b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¿Qué procesos y algoritmos necesita Google</a:t>
            </a:r>
          </a:p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para implementar su búsqueda de la Web?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520" y="1295400"/>
            <a:ext cx="3429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247" y="3422107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altLang="ja-JP" sz="2000" u="sng" dirty="0" err="1" smtClean="0">
                <a:latin typeface="Segoe UI Light" panose="020B0502040204020203" pitchFamily="34" charset="0"/>
              </a:rPr>
              <a:t>Crawling</a:t>
            </a:r>
            <a:endParaRPr lang="es-CL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err="1" smtClean="0">
                <a:latin typeface="Segoe UI Light" panose="020B0502040204020203" pitchFamily="34" charset="0"/>
              </a:rPr>
              <a:t>Parsear</a:t>
            </a:r>
            <a:r>
              <a:rPr lang="es-CL" dirty="0" smtClean="0">
                <a:latin typeface="Segoe UI Light" panose="020B0502040204020203" pitchFamily="34" charset="0"/>
              </a:rPr>
              <a:t> enlaces de las páginas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Ordenar los enlaces para descargar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>
                <a:latin typeface="Segoe UI Light" panose="020B0502040204020203" pitchFamily="34" charset="0"/>
              </a:rPr>
              <a:t>Descargar páginas</a:t>
            </a:r>
            <a:r>
              <a:rPr lang="es-CL" dirty="0" smtClean="0">
                <a:latin typeface="Segoe UI Light" panose="020B0502040204020203" pitchFamily="34" charset="0"/>
              </a:rPr>
              <a:t>, GOTO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47" y="3433013"/>
            <a:ext cx="342900" cy="342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0747" y="3419395"/>
            <a:ext cx="4038600" cy="1233818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altLang="ja-JP" sz="2000" u="sng" dirty="0" smtClean="0">
                <a:latin typeface="Segoe UI Light" panose="020B0502040204020203" pitchFamily="34" charset="0"/>
              </a:rPr>
              <a:t>Indexación</a:t>
            </a:r>
            <a:endParaRPr lang="es-CL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err="1" smtClean="0">
                <a:latin typeface="Segoe UI Light" panose="020B0502040204020203" pitchFamily="34" charset="0"/>
              </a:rPr>
              <a:t>Parsear</a:t>
            </a:r>
            <a:r>
              <a:rPr lang="es-CL" dirty="0" smtClean="0">
                <a:latin typeface="Segoe UI Light" panose="020B0502040204020203" pitchFamily="34" charset="0"/>
              </a:rPr>
              <a:t> </a:t>
            </a:r>
            <a:r>
              <a:rPr lang="es-CL" dirty="0" err="1" smtClean="0">
                <a:latin typeface="Segoe UI Light" panose="020B0502040204020203" pitchFamily="34" charset="0"/>
              </a:rPr>
              <a:t>keywords</a:t>
            </a:r>
            <a:r>
              <a:rPr lang="es-CL" dirty="0" smtClean="0">
                <a:latin typeface="Segoe UI Light" panose="020B0502040204020203" pitchFamily="34" charset="0"/>
              </a:rPr>
              <a:t> de las páginas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Indexar sus </a:t>
            </a:r>
            <a:r>
              <a:rPr lang="es-CL" dirty="0" err="1" smtClean="0">
                <a:latin typeface="Segoe UI Light" panose="020B0502040204020203" pitchFamily="34" charset="0"/>
              </a:rPr>
              <a:t>keywords</a:t>
            </a:r>
            <a:endParaRPr lang="es-CL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Administrar actualizaciones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47" y="3443919"/>
            <a:ext cx="342900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254" y="1428267"/>
            <a:ext cx="5191125" cy="11040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248" y="4788694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altLang="ja-JP" sz="2000" u="sng" dirty="0" smtClean="0">
                <a:latin typeface="Segoe UI Light" panose="020B0502040204020203" pitchFamily="34" charset="0"/>
              </a:rPr>
              <a:t>Ranking</a:t>
            </a:r>
            <a:endParaRPr lang="es-CL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¿Qué tan relevante es una página? 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¿Qué tan importante es? 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¿Cuántos clics tiene?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47" y="4788694"/>
            <a:ext cx="3429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10747" y="4788694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u="sng" dirty="0" smtClean="0">
                <a:latin typeface="Segoe UI Light" panose="020B0502040204020203" pitchFamily="34" charset="0"/>
              </a:rPr>
              <a:t>...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46" y="478869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19200"/>
            <a:ext cx="9144000" cy="5760991"/>
          </a:xfrm>
          <a:prstGeom prst="rect">
            <a:avLst/>
          </a:prstGeom>
          <a:solidFill>
            <a:srgbClr val="FE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MapReduce</a:t>
            </a:r>
            <a:r>
              <a:rPr lang="es-CL" dirty="0" smtClean="0"/>
              <a:t>: La idea general</a:t>
            </a:r>
            <a:endParaRPr lang="es-CL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5" y="1707505"/>
            <a:ext cx="5167736" cy="1839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121225"/>
            <a:ext cx="7817013" cy="46438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Pero ¿cómo se puede implementar (2) en un sistema distribuido?</a:t>
            </a:r>
            <a:endParaRPr lang="es-CL" sz="2000" dirty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113" y="4121225"/>
            <a:ext cx="342900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967131"/>
            <a:ext cx="7817013" cy="1357469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Hacer una partición por la llave de </a:t>
            </a:r>
            <a:r>
              <a:rPr lang="es-CL" altLang="ja-JP" sz="2000" dirty="0" err="1" smtClean="0">
                <a:solidFill>
                  <a:srgbClr val="0707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altLang="ja-JP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Ordenar (en paralelo) por la llave de </a:t>
            </a:r>
            <a:r>
              <a:rPr lang="es-CL" altLang="ja-JP" sz="2000" dirty="0" err="1" smtClean="0">
                <a:solidFill>
                  <a:srgbClr val="0707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altLang="ja-JP" sz="2000" dirty="0" smtClean="0">
              <a:solidFill>
                <a:srgbClr val="0707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Implícitamente agrupa por llave</a:t>
            </a: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Ejecutar </a:t>
            </a:r>
            <a:r>
              <a:rPr lang="es-CL" altLang="ja-JP" sz="2000" dirty="0" smtClean="0">
                <a:solidFill>
                  <a:srgbClr val="45A24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reduce</a:t>
            </a:r>
            <a:endParaRPr lang="es-CL" altLang="ja-JP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611" y="4967131"/>
            <a:ext cx="321402" cy="3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MapReduce</a:t>
            </a:r>
            <a:r>
              <a:rPr lang="es-CL" dirty="0" smtClean="0"/>
              <a:t> (en detalle)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Entrada:</a:t>
            </a:r>
            <a:r>
              <a:rPr lang="es-CL" b="1" dirty="0" smtClean="0"/>
              <a:t> </a:t>
            </a:r>
            <a:r>
              <a:rPr lang="es-CL" dirty="0" smtClean="0"/>
              <a:t>Lectura desde el </a:t>
            </a:r>
            <a:r>
              <a:rPr lang="es-CL" dirty="0" err="1" smtClean="0"/>
              <a:t>cluster</a:t>
            </a:r>
            <a:r>
              <a:rPr lang="es-CL" dirty="0" smtClean="0"/>
              <a:t> (GFS/HDFS)</a:t>
            </a:r>
          </a:p>
          <a:p>
            <a:pPr marL="914400" lvl="1" indent="-514350"/>
            <a:r>
              <a:rPr lang="es-CL" dirty="0" smtClean="0"/>
              <a:t>Representa el input en pares de la forma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a,b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914400" lvl="1" indent="-514350"/>
            <a:r>
              <a:rPr lang="es-CL" dirty="0" smtClean="0"/>
              <a:t>Cada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dirty="0" smtClean="0"/>
              <a:t> tiene tipo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dirty="0" smtClean="0"/>
              <a:t> y cada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b</a:t>
            </a:r>
            <a:r>
              <a:rPr lang="es-CL" dirty="0" smtClean="0"/>
              <a:t> tiene tipo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B</a:t>
            </a:r>
          </a:p>
          <a:p>
            <a:pPr marL="1314450" lvl="2" indent="-514350"/>
            <a:endParaRPr lang="es-CL" dirty="0" smtClean="0"/>
          </a:p>
          <a:p>
            <a:pPr marL="800100" lvl="2" indent="0">
              <a:buNone/>
            </a:pP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endParaRPr lang="es-CL" b="1" u="sng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u="sng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Mapeo:</a:t>
            </a:r>
            <a:r>
              <a:rPr lang="es-CL" b="1" dirty="0" smtClean="0">
                <a:solidFill>
                  <a:srgbClr val="0070C0"/>
                </a:solidFill>
              </a:rPr>
              <a:t> </a:t>
            </a:r>
            <a:r>
              <a:rPr lang="es-CL" dirty="0" smtClean="0"/>
              <a:t>Para cada par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a,b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)</a:t>
            </a:r>
            <a:r>
              <a:rPr lang="es-CL" dirty="0" smtClean="0"/>
              <a:t>, genera 0-a-</a:t>
            </a:r>
            <a:r>
              <a:rPr lang="es-CL" i="1" dirty="0" smtClean="0">
                <a:latin typeface="+mn-lt"/>
              </a:rPr>
              <a:t>n</a:t>
            </a:r>
            <a:r>
              <a:rPr lang="es-CL" dirty="0" smtClean="0"/>
              <a:t> pares de la forma 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(</a:t>
            </a:r>
            <a:r>
              <a:rPr lang="es-CL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x,y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)</a:t>
            </a:r>
          </a:p>
          <a:p>
            <a:pPr marL="914400" lvl="1" indent="-514350"/>
            <a:r>
              <a:rPr lang="es-CL" dirty="0" smtClean="0"/>
              <a:t>Cada 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x</a:t>
            </a:r>
            <a:r>
              <a:rPr lang="es-CL" dirty="0" smtClean="0"/>
              <a:t> </a:t>
            </a:r>
            <a:r>
              <a:rPr lang="es-CL" dirty="0"/>
              <a:t>tiene tipo 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X</a:t>
            </a:r>
            <a:r>
              <a:rPr lang="es-CL" dirty="0" smtClean="0"/>
              <a:t> </a:t>
            </a:r>
            <a:r>
              <a:rPr lang="es-CL" dirty="0"/>
              <a:t>y cada 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y</a:t>
            </a:r>
            <a:r>
              <a:rPr lang="es-CL" dirty="0" smtClean="0"/>
              <a:t> </a:t>
            </a:r>
            <a:r>
              <a:rPr lang="es-CL" dirty="0"/>
              <a:t>tiene tipo 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Y</a:t>
            </a:r>
          </a:p>
          <a:p>
            <a:pPr marL="914400" lvl="1" indent="-514350">
              <a:buClr>
                <a:schemeClr val="tx1"/>
              </a:buClr>
            </a:pP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dirty="0" smtClean="0">
                <a:latin typeface="Inconsolata" panose="020B0609030003000000" pitchFamily="49" charset="0"/>
              </a:rPr>
              <a:t>,</a:t>
            </a:r>
            <a:r>
              <a:rPr lang="es-CL" dirty="0" smtClean="0"/>
              <a:t>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B</a:t>
            </a:r>
            <a:r>
              <a:rPr lang="es-CL" dirty="0" smtClean="0">
                <a:latin typeface="Inconsolata" panose="020B0609030003000000" pitchFamily="49" charset="0"/>
              </a:rPr>
              <a:t>,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X</a:t>
            </a:r>
            <a:r>
              <a:rPr lang="es-CL" dirty="0" smtClean="0">
                <a:latin typeface="Inconsolata" panose="020B0609030003000000" pitchFamily="49" charset="0"/>
              </a:rPr>
              <a:t>,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Y</a:t>
            </a:r>
            <a:r>
              <a:rPr lang="es-CL" dirty="0" smtClean="0"/>
              <a:t> no tienen que ser relacionados</a:t>
            </a:r>
            <a:endParaRPr lang="es-CL" dirty="0">
              <a:latin typeface="Inconsolata" panose="020B0609030003000000" pitchFamily="49" charset="0"/>
            </a:endParaRPr>
          </a:p>
          <a:p>
            <a:pPr marL="914400" lvl="1" indent="-514350"/>
            <a:endParaRPr lang="es-CL" dirty="0" smtClean="0"/>
          </a:p>
          <a:p>
            <a:pPr marL="914400" lvl="1" indent="-514350"/>
            <a:endParaRPr lang="es-CL" dirty="0" smtClean="0"/>
          </a:p>
          <a:p>
            <a:pPr marL="914400" lvl="1" indent="-514350"/>
            <a:endParaRPr lang="es-CL" b="1" dirty="0" smtClean="0">
              <a:solidFill>
                <a:srgbClr val="0070C0"/>
              </a:solidFill>
            </a:endParaRPr>
          </a:p>
          <a:p>
            <a:pPr marL="514350" indent="-514350"/>
            <a:endParaRPr lang="es-CL" dirty="0" smtClean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743200"/>
            <a:ext cx="6858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¿Qué hace </a:t>
            </a:r>
            <a:r>
              <a:rPr lang="es-CL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Entrada</a:t>
            </a:r>
            <a:r>
              <a:rPr lang="es-CL" sz="20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en el caso de conteo de palabras?</a:t>
            </a:r>
            <a:endParaRPr lang="es-CL" sz="2000" dirty="0" smtClean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791200"/>
            <a:ext cx="6858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¿Qué hace </a:t>
            </a:r>
            <a:r>
              <a:rPr lang="es-CL" sz="2000" u="sng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Mapeo</a:t>
            </a:r>
            <a:r>
              <a:rPr lang="es-CL" sz="20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en el caso de conteo de palabras?</a:t>
            </a:r>
            <a:endParaRPr lang="es-CL" sz="2000" dirty="0" smtClean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MapReduce</a:t>
            </a:r>
            <a:r>
              <a:rPr lang="es-CL" dirty="0" smtClean="0"/>
              <a:t> (en detalle)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3"/>
            </a:pPr>
            <a:r>
              <a:rPr lang="es-CL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Partición</a:t>
            </a:r>
            <a:r>
              <a:rPr lang="es-CL" b="1" dirty="0" smtClean="0">
                <a:solidFill>
                  <a:srgbClr val="C00000"/>
                </a:solidFill>
              </a:rPr>
              <a:t>:</a:t>
            </a:r>
            <a:r>
              <a:rPr lang="es-CL" b="1" dirty="0" smtClean="0"/>
              <a:t> </a:t>
            </a:r>
            <a:r>
              <a:rPr lang="es-CL" dirty="0" smtClean="0"/>
              <a:t>Define la asignación de cada llave 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x</a:t>
            </a:r>
            <a:r>
              <a:rPr lang="es-CL" dirty="0" smtClean="0"/>
              <a:t> del mapeo (y sus pares 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(x,y</a:t>
            </a:r>
            <a:r>
              <a:rPr lang="es-CL" baseline="-25000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1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)</a:t>
            </a:r>
            <a:r>
              <a:rPr lang="es-CL" dirty="0" smtClean="0">
                <a:latin typeface="Inconsolata" panose="020B0609030003000000" pitchFamily="49" charset="0"/>
              </a:rPr>
              <a:t>, ..., 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(x,y</a:t>
            </a:r>
            <a:r>
              <a:rPr lang="es-CL" baseline="-25000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n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)</a:t>
            </a:r>
            <a:r>
              <a:rPr lang="es-CL" dirty="0" smtClean="0"/>
              <a:t>) a una máquina (reductor) particular</a:t>
            </a:r>
          </a:p>
          <a:p>
            <a:pPr marL="514350" indent="-514350">
              <a:buAutoNum type="arabicPeriod" startAt="3"/>
            </a:pPr>
            <a:endParaRPr lang="es-CL" dirty="0" smtClean="0"/>
          </a:p>
          <a:p>
            <a:pPr marL="514350" indent="-514350">
              <a:buAutoNum type="arabicPeriod" startAt="3"/>
            </a:pPr>
            <a:endParaRPr lang="es-CL" dirty="0" smtClean="0"/>
          </a:p>
          <a:p>
            <a:pPr marL="514350" indent="-514350">
              <a:buAutoNum type="arabicPeriod" startAt="3"/>
            </a:pPr>
            <a:r>
              <a:rPr lang="es-CL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Transmisión </a:t>
            </a:r>
            <a:r>
              <a:rPr lang="es-CL" dirty="0" smtClean="0">
                <a:solidFill>
                  <a:srgbClr val="C00000"/>
                </a:solidFill>
              </a:rPr>
              <a:t>("</a:t>
            </a:r>
            <a:r>
              <a:rPr lang="es-CL" dirty="0" err="1" smtClean="0">
                <a:solidFill>
                  <a:srgbClr val="C00000"/>
                </a:solidFill>
              </a:rPr>
              <a:t>shuffle</a:t>
            </a:r>
            <a:r>
              <a:rPr lang="es-CL" dirty="0" smtClean="0">
                <a:solidFill>
                  <a:srgbClr val="C00000"/>
                </a:solidFill>
              </a:rPr>
              <a:t>")</a:t>
            </a:r>
            <a:r>
              <a:rPr lang="es-CL" b="1" dirty="0" smtClean="0">
                <a:solidFill>
                  <a:srgbClr val="C00000"/>
                </a:solidFill>
              </a:rPr>
              <a:t>:</a:t>
            </a:r>
            <a:r>
              <a:rPr lang="es-CL" b="1" dirty="0" smtClean="0">
                <a:solidFill>
                  <a:srgbClr val="0070C0"/>
                </a:solidFill>
              </a:rPr>
              <a:t> </a:t>
            </a:r>
            <a:r>
              <a:rPr lang="es-CL" dirty="0" smtClean="0"/>
              <a:t>Los datos son trasladados desde los </a:t>
            </a:r>
            <a:r>
              <a:rPr lang="es-CL" dirty="0" err="1" smtClean="0"/>
              <a:t>mapeadores</a:t>
            </a:r>
            <a:r>
              <a:rPr lang="es-CL" dirty="0" smtClean="0"/>
              <a:t> a los reductores (usando GFS/HDFS)</a:t>
            </a:r>
          </a:p>
          <a:p>
            <a:pPr marL="514350" indent="-514350">
              <a:buAutoNum type="arabicPeriod" startAt="3"/>
            </a:pPr>
            <a:endParaRPr lang="es-CL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 startAt="3"/>
            </a:pPr>
            <a:r>
              <a:rPr lang="es-CL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Ordenamiento</a:t>
            </a:r>
            <a:r>
              <a:rPr lang="es-CL" b="1" dirty="0" smtClean="0">
                <a:solidFill>
                  <a:srgbClr val="C00000"/>
                </a:solidFill>
              </a:rPr>
              <a:t>:</a:t>
            </a:r>
            <a:r>
              <a:rPr lang="es-CL" b="1" dirty="0" smtClean="0">
                <a:solidFill>
                  <a:srgbClr val="0070C0"/>
                </a:solidFill>
              </a:rPr>
              <a:t> </a:t>
            </a:r>
            <a:r>
              <a:rPr lang="es-CL" dirty="0" smtClean="0"/>
              <a:t>Cada reductor ordena sus pares por 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x</a:t>
            </a:r>
            <a:r>
              <a:rPr lang="es-CL" dirty="0" smtClean="0"/>
              <a:t> usando una función de comparación (en particular, para agrupar los pares por </a:t>
            </a:r>
            <a:r>
              <a:rPr lang="es-CL" dirty="0">
                <a:solidFill>
                  <a:srgbClr val="0070C0"/>
                </a:solidFill>
                <a:latin typeface="Inconsolata" panose="020B0609030003000000" pitchFamily="49" charset="0"/>
              </a:rPr>
              <a:t>x</a:t>
            </a:r>
            <a:r>
              <a:rPr lang="es-CL" dirty="0" smtClean="0"/>
              <a:t>)</a:t>
            </a:r>
          </a:p>
          <a:p>
            <a:pPr marL="914400" lvl="1" indent="-514350"/>
            <a:endParaRPr lang="es-CL" b="1" dirty="0" smtClean="0">
              <a:solidFill>
                <a:srgbClr val="0070C0"/>
              </a:solidFill>
            </a:endParaRPr>
          </a:p>
          <a:p>
            <a:pPr marL="514350" indent="-514350"/>
            <a:endParaRPr lang="es-CL" dirty="0" smtClean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571690"/>
            <a:ext cx="70104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¿Cómo podría funcionar </a:t>
            </a:r>
            <a:r>
              <a:rPr lang="es-CL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Partición</a:t>
            </a:r>
            <a:r>
              <a:rPr lang="es-CL" sz="20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para conteo de palabras?</a:t>
            </a:r>
            <a:endParaRPr lang="es-CL" sz="2000" dirty="0" smtClean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MapReduce</a:t>
            </a:r>
            <a:r>
              <a:rPr lang="es-CL" dirty="0"/>
              <a:t> (en detalle)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s-CL" u="sng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Reducción</a:t>
            </a:r>
            <a:r>
              <a:rPr lang="es-CL" b="1" u="sng" dirty="0" smtClean="0">
                <a:solidFill>
                  <a:srgbClr val="C00000"/>
                </a:solidFill>
              </a:rPr>
              <a:t>:</a:t>
            </a:r>
            <a:r>
              <a:rPr lang="es-CL" b="1" dirty="0" smtClean="0">
                <a:solidFill>
                  <a:srgbClr val="0070C0"/>
                </a:solidFill>
              </a:rPr>
              <a:t> </a:t>
            </a:r>
            <a:r>
              <a:rPr lang="es-CL" dirty="0" smtClean="0"/>
              <a:t>Toma todos los valores 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y</a:t>
            </a:r>
            <a:r>
              <a:rPr lang="es-CL" baseline="-25000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1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 </a:t>
            </a:r>
            <a:r>
              <a:rPr lang="es-CL" dirty="0" smtClean="0"/>
              <a:t>...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 </a:t>
            </a:r>
            <a:r>
              <a:rPr lang="es-CL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y</a:t>
            </a:r>
            <a:r>
              <a:rPr lang="es-CL" baseline="-25000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n</a:t>
            </a:r>
            <a:r>
              <a:rPr lang="es-CL" dirty="0" smtClean="0">
                <a:latin typeface="Bell MT" panose="02020503060305020303" pitchFamily="18" charset="0"/>
              </a:rPr>
              <a:t> </a:t>
            </a:r>
            <a:r>
              <a:rPr lang="es-CL" dirty="0" smtClean="0"/>
              <a:t>con la misma llave 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x</a:t>
            </a:r>
            <a:r>
              <a:rPr lang="es-CL" dirty="0" smtClean="0"/>
              <a:t> y produce 0-a-</a:t>
            </a:r>
            <a:r>
              <a:rPr lang="es-CL" i="1" dirty="0" smtClean="0">
                <a:latin typeface="+mn-lt"/>
              </a:rPr>
              <a:t>n</a:t>
            </a:r>
            <a:r>
              <a:rPr lang="es-CL" i="1" dirty="0" smtClean="0"/>
              <a:t> </a:t>
            </a:r>
            <a:r>
              <a:rPr lang="es-CL" dirty="0" smtClean="0"/>
              <a:t>pares de la forma </a:t>
            </a:r>
            <a:r>
              <a:rPr lang="es-CL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(</a:t>
            </a:r>
            <a:r>
              <a:rPr lang="es-CL" dirty="0" err="1" smtClean="0">
                <a:solidFill>
                  <a:srgbClr val="00B050"/>
                </a:solidFill>
                <a:latin typeface="Inconsolata" panose="020B0609030003000000" pitchFamily="49" charset="0"/>
              </a:rPr>
              <a:t>u,v</a:t>
            </a:r>
            <a:r>
              <a:rPr lang="es-CL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</a:p>
          <a:p>
            <a:pPr marL="400050" lvl="1" indent="0">
              <a:buNone/>
            </a:pPr>
            <a:endParaRPr lang="es-CL" dirty="0" smtClean="0"/>
          </a:p>
          <a:p>
            <a:pPr marL="514350" indent="-514350">
              <a:buAutoNum type="arabicPeriod" startAt="6"/>
            </a:pPr>
            <a:endParaRPr lang="es-CL" dirty="0" smtClean="0">
              <a:solidFill>
                <a:srgbClr val="0070C0"/>
              </a:solidFill>
              <a:latin typeface="Segoe UI Semibold" panose="020B0702040204020203" pitchFamily="34" charset="0"/>
            </a:endParaRPr>
          </a:p>
          <a:p>
            <a:pPr marL="514350" indent="-514350">
              <a:buFont typeface="Arial" pitchFamily="34" charset="0"/>
              <a:buAutoNum type="arabicPeriod" startAt="6"/>
            </a:pPr>
            <a:endParaRPr lang="es-CL" dirty="0" smtClean="0">
              <a:solidFill>
                <a:srgbClr val="C00000"/>
              </a:solidFill>
              <a:latin typeface="Segoe UI Semibold" panose="020B0702040204020203" pitchFamily="34" charset="0"/>
            </a:endParaRPr>
          </a:p>
          <a:p>
            <a:pPr marL="514350" indent="-514350">
              <a:buFont typeface="Arial" pitchFamily="34" charset="0"/>
              <a:buAutoNum type="arabicPeriod" startAt="6"/>
            </a:pPr>
            <a:r>
              <a:rPr lang="es-CL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Salida</a:t>
            </a:r>
            <a:r>
              <a:rPr lang="es-CL" b="1" dirty="0" smtClean="0">
                <a:solidFill>
                  <a:srgbClr val="C00000"/>
                </a:solidFill>
              </a:rPr>
              <a:t>:</a:t>
            </a:r>
            <a:r>
              <a:rPr lang="es-CL" b="1" dirty="0" smtClean="0">
                <a:solidFill>
                  <a:srgbClr val="0070C0"/>
                </a:solidFill>
              </a:rPr>
              <a:t> </a:t>
            </a:r>
            <a:r>
              <a:rPr lang="es-CL" dirty="0" smtClean="0"/>
              <a:t>Escribe todos los pares </a:t>
            </a:r>
            <a:r>
              <a:rPr lang="es-CL" dirty="0">
                <a:solidFill>
                  <a:srgbClr val="00B050"/>
                </a:solidFill>
                <a:latin typeface="Inconsolata" panose="020B0609030003000000" pitchFamily="49" charset="0"/>
              </a:rPr>
              <a:t>(</a:t>
            </a:r>
            <a:r>
              <a:rPr lang="es-CL" dirty="0" err="1" smtClean="0">
                <a:solidFill>
                  <a:srgbClr val="00B050"/>
                </a:solidFill>
                <a:latin typeface="Inconsolata" panose="020B0609030003000000" pitchFamily="49" charset="0"/>
              </a:rPr>
              <a:t>u,v</a:t>
            </a:r>
            <a:r>
              <a:rPr lang="es-CL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  <a:r>
              <a:rPr lang="es-CL" dirty="0" smtClean="0">
                <a:solidFill>
                  <a:srgbClr val="00B050"/>
                </a:solidFill>
              </a:rPr>
              <a:t> </a:t>
            </a:r>
            <a:r>
              <a:rPr lang="es-CL" dirty="0" smtClean="0"/>
              <a:t>de los reductores a GFS/HDFS (guardados en la misma máquina local donde se producen los pares)</a:t>
            </a:r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2952690"/>
            <a:ext cx="70104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¿Cómo podría funcionar </a:t>
            </a:r>
            <a:r>
              <a:rPr lang="es-CL" sz="2000" b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Reducción</a:t>
            </a:r>
            <a:r>
              <a:rPr lang="es-CL" sz="20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para conteo de palabras?</a:t>
            </a:r>
            <a:endParaRPr lang="es-CL" sz="2000" dirty="0" smtClean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15962"/>
          </a:xfrm>
        </p:spPr>
        <p:txBody>
          <a:bodyPr>
            <a:normAutofit/>
          </a:bodyPr>
          <a:lstStyle/>
          <a:p>
            <a:r>
              <a:rPr lang="es-CL" dirty="0" err="1" smtClean="0"/>
              <a:t>MapReduce</a:t>
            </a:r>
            <a:r>
              <a:rPr lang="es-CL" dirty="0" smtClean="0"/>
              <a:t>: Pseudocódigo de conteo de palabras</a:t>
            </a:r>
            <a:endParaRPr lang="es-CL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573140" cy="42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44598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1" name="Rectangle 50"/>
          <p:cNvSpPr/>
          <p:nvPr/>
        </p:nvSpPr>
        <p:spPr>
          <a:xfrm>
            <a:off x="4946597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0" name="Rectangle 49"/>
          <p:cNvSpPr/>
          <p:nvPr/>
        </p:nvSpPr>
        <p:spPr>
          <a:xfrm>
            <a:off x="4946597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8" name="Rectangle 47"/>
          <p:cNvSpPr/>
          <p:nvPr/>
        </p:nvSpPr>
        <p:spPr>
          <a:xfrm>
            <a:off x="1288305" y="3426360"/>
            <a:ext cx="341478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9" name="Rectangle 48"/>
          <p:cNvSpPr/>
          <p:nvPr/>
        </p:nvSpPr>
        <p:spPr>
          <a:xfrm>
            <a:off x="1288223" y="5262340"/>
            <a:ext cx="3421428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1288304" y="1839192"/>
            <a:ext cx="3414783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2741" y="3829589"/>
            <a:ext cx="1142827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erro sed que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 decir que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que sed</a:t>
            </a:r>
            <a:endParaRPr lang="es-CL" sz="14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739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740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7739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50748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50531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50750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50749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0748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50749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0748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77692" y="3533785"/>
            <a:ext cx="758554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  <a:endParaRPr lang="es-CL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7692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77692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71672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(decir,{1})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(sed,{1,1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71672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(que,{1,1,1,1})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71672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(pero,{1})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72400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53672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53669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54800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11817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11817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11817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stCxn id="25" idx="3"/>
          </p:cNvCxnSpPr>
          <p:nvPr/>
        </p:nvCxnSpPr>
        <p:spPr>
          <a:xfrm>
            <a:off x="4509085" y="2110278"/>
            <a:ext cx="450074" cy="20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6" idx="3"/>
          </p:cNvCxnSpPr>
          <p:nvPr/>
        </p:nvCxnSpPr>
        <p:spPr>
          <a:xfrm flipV="1">
            <a:off x="4509304" y="2478449"/>
            <a:ext cx="429899" cy="123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8" idx="3"/>
          </p:cNvCxnSpPr>
          <p:nvPr/>
        </p:nvCxnSpPr>
        <p:spPr>
          <a:xfrm flipV="1">
            <a:off x="4509302" y="2843854"/>
            <a:ext cx="429556" cy="2640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4" idx="3"/>
          </p:cNvCxnSpPr>
          <p:nvPr/>
        </p:nvCxnSpPr>
        <p:spPr>
          <a:xfrm>
            <a:off x="4509302" y="2577066"/>
            <a:ext cx="442973" cy="12307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3"/>
          </p:cNvCxnSpPr>
          <p:nvPr/>
        </p:nvCxnSpPr>
        <p:spPr>
          <a:xfrm>
            <a:off x="4509303" y="4164572"/>
            <a:ext cx="434261" cy="223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9" idx="3"/>
          </p:cNvCxnSpPr>
          <p:nvPr/>
        </p:nvCxnSpPr>
        <p:spPr>
          <a:xfrm flipV="1">
            <a:off x="4509303" y="4862718"/>
            <a:ext cx="429553" cy="988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0" idx="3"/>
          </p:cNvCxnSpPr>
          <p:nvPr/>
        </p:nvCxnSpPr>
        <p:spPr>
          <a:xfrm flipV="1">
            <a:off x="4509302" y="5473807"/>
            <a:ext cx="436119" cy="74323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4000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40000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40000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40000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40000" y="412693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40000" y="4708829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40000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290944" y="1119213"/>
            <a:ext cx="144433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Entrada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0" name="Chevron 89"/>
          <p:cNvSpPr/>
          <p:nvPr/>
        </p:nvSpPr>
        <p:spPr>
          <a:xfrm>
            <a:off x="1735281" y="1119213"/>
            <a:ext cx="12469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</a:rPr>
              <a:t>Mapeo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2982191" y="1119213"/>
            <a:ext cx="144149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Partición / 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Ordenamiento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83760" y="1119213"/>
            <a:ext cx="975111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Trans</a:t>
            </a:r>
            <a:r>
              <a:rPr lang="es-CL" sz="1200" dirty="0" smtClean="0">
                <a:solidFill>
                  <a:schemeClr val="tx1"/>
                </a:solidFill>
              </a:rPr>
              <a:t>.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Agrupación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</a:rPr>
              <a:t>Reducción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Salida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51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21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51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</a:t>
            </a:r>
            <a:r>
              <a:rPr lang="es-CL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: Conteo de 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Palabras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5430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75" grpId="0" animBg="1"/>
      <p:bldP spid="76" grpId="0" animBg="1"/>
      <p:bldP spid="77" grpId="0" animBg="1"/>
      <p:bldP spid="78" grpId="0" animBg="1"/>
      <p:bldP spid="83" grpId="0" animBg="1"/>
      <p:bldP spid="85" grpId="0" animBg="1"/>
      <p:bldP spid="8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5158" y="1492393"/>
            <a:ext cx="5734050" cy="460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25" y="16937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1. Entrada</a:t>
            </a:r>
            <a:endParaRPr lang="es-CL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26" y="2282540"/>
            <a:ext cx="215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 Mapeo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124" y="3702358"/>
            <a:ext cx="28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4. Transmisión (“</a:t>
            </a:r>
            <a:r>
              <a:rPr lang="es-CL" dirty="0" err="1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Shuffle</a:t>
            </a:r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”)</a:t>
            </a:r>
            <a:endParaRPr lang="es-CL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124" y="4332743"/>
            <a:ext cx="295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5. Ordenamiento /      </a:t>
            </a:r>
          </a:p>
          <a:p>
            <a:r>
              <a:rPr lang="es-CL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  Agrupación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125" y="55330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7. Salida</a:t>
            </a:r>
            <a:endParaRPr lang="es-CL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825" y="2698038"/>
            <a:ext cx="308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3. Partición / Ordenamiento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124" y="5019802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6. Reducción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MapReduce</a:t>
            </a:r>
            <a:r>
              <a:rPr lang="es-CL" dirty="0"/>
              <a:t> (en resumen</a:t>
            </a:r>
            <a:r>
              <a:rPr lang="es-CL" dirty="0" smtClean="0"/>
              <a:t>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712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MapReduce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Una optimización con el "</a:t>
            </a:r>
            <a:r>
              <a:rPr lang="es-CL" dirty="0" err="1" smtClean="0"/>
              <a:t>combiner</a:t>
            </a:r>
            <a:r>
              <a:rPr lang="es-CL" dirty="0" smtClean="0"/>
              <a:t>"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96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44598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1" name="Rectangle 50"/>
          <p:cNvSpPr/>
          <p:nvPr/>
        </p:nvSpPr>
        <p:spPr>
          <a:xfrm>
            <a:off x="4946597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0" name="Rectangle 49"/>
          <p:cNvSpPr/>
          <p:nvPr/>
        </p:nvSpPr>
        <p:spPr>
          <a:xfrm>
            <a:off x="4946597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8" name="Rectangle 47"/>
          <p:cNvSpPr/>
          <p:nvPr/>
        </p:nvSpPr>
        <p:spPr>
          <a:xfrm>
            <a:off x="1288305" y="3426360"/>
            <a:ext cx="341478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9" name="Rectangle 48"/>
          <p:cNvSpPr/>
          <p:nvPr/>
        </p:nvSpPr>
        <p:spPr>
          <a:xfrm>
            <a:off x="1288223" y="5262340"/>
            <a:ext cx="3421428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1288304" y="1839192"/>
            <a:ext cx="3414783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2741" y="3829589"/>
            <a:ext cx="1142827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erro sed que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 decir que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que sed</a:t>
            </a:r>
            <a:endParaRPr lang="es-CL" sz="14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739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740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7739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50748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50531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50750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50749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0748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50749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0748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77692" y="3533785"/>
            <a:ext cx="758554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  <a:endParaRPr lang="es-CL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7692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77692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71672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(decir,{1})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(sed,{1,1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71672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(que,{1,1,1,1})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71672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(pero,{1})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72400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53672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53669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54800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11817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11817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11817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stCxn id="25" idx="3"/>
          </p:cNvCxnSpPr>
          <p:nvPr/>
        </p:nvCxnSpPr>
        <p:spPr>
          <a:xfrm>
            <a:off x="4509085" y="2110278"/>
            <a:ext cx="450074" cy="20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6" idx="3"/>
          </p:cNvCxnSpPr>
          <p:nvPr/>
        </p:nvCxnSpPr>
        <p:spPr>
          <a:xfrm flipV="1">
            <a:off x="4509304" y="2478449"/>
            <a:ext cx="429899" cy="123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8" idx="3"/>
          </p:cNvCxnSpPr>
          <p:nvPr/>
        </p:nvCxnSpPr>
        <p:spPr>
          <a:xfrm flipV="1">
            <a:off x="4509302" y="2843854"/>
            <a:ext cx="429556" cy="2640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4" idx="3"/>
          </p:cNvCxnSpPr>
          <p:nvPr/>
        </p:nvCxnSpPr>
        <p:spPr>
          <a:xfrm>
            <a:off x="4509302" y="2577066"/>
            <a:ext cx="442973" cy="12307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3"/>
          </p:cNvCxnSpPr>
          <p:nvPr/>
        </p:nvCxnSpPr>
        <p:spPr>
          <a:xfrm>
            <a:off x="4509303" y="4164572"/>
            <a:ext cx="434261" cy="223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9" idx="3"/>
          </p:cNvCxnSpPr>
          <p:nvPr/>
        </p:nvCxnSpPr>
        <p:spPr>
          <a:xfrm flipV="1">
            <a:off x="4509303" y="4862718"/>
            <a:ext cx="429553" cy="988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0" idx="3"/>
          </p:cNvCxnSpPr>
          <p:nvPr/>
        </p:nvCxnSpPr>
        <p:spPr>
          <a:xfrm flipV="1">
            <a:off x="4509302" y="5473807"/>
            <a:ext cx="436119" cy="74323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4000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40000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40000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40000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40000" y="412693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40000" y="4708829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40000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51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21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51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</a:t>
            </a:r>
            <a:r>
              <a:rPr lang="es-CL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: Conteo de 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Palabras</a:t>
            </a:r>
            <a:endParaRPr lang="es-CL" dirty="0"/>
          </a:p>
        </p:txBody>
      </p:sp>
      <p:sp>
        <p:nvSpPr>
          <p:cNvPr id="58" name="TextBox 57"/>
          <p:cNvSpPr txBox="1"/>
          <p:nvPr/>
        </p:nvSpPr>
        <p:spPr>
          <a:xfrm>
            <a:off x="2514600" y="1123316"/>
            <a:ext cx="640253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¿Hay algo </a:t>
            </a:r>
            <a:r>
              <a:rPr lang="es-CL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que 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podríamos </a:t>
            </a:r>
            <a:r>
              <a:rPr lang="es-CL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optimizar fácilmente 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aquí?</a:t>
            </a:r>
            <a:endParaRPr lang="es-CL" sz="2000" dirty="0" smtClean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51347" y="3900412"/>
            <a:ext cx="75855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40000" y="4125600"/>
            <a:ext cx="75855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508957" y="4164572"/>
            <a:ext cx="434261" cy="22397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6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5158" y="1492393"/>
            <a:ext cx="5734050" cy="460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25" y="16937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1. Entrada</a:t>
            </a:r>
            <a:endParaRPr lang="es-CL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26" y="2282540"/>
            <a:ext cx="215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 Mapeo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124" y="3702358"/>
            <a:ext cx="28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4. Transmisión (“</a:t>
            </a:r>
            <a:r>
              <a:rPr lang="es-CL" dirty="0" err="1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Shuffle</a:t>
            </a:r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”)</a:t>
            </a:r>
            <a:endParaRPr lang="es-CL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124" y="4332743"/>
            <a:ext cx="295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5. Ordenamiento /      </a:t>
            </a:r>
          </a:p>
          <a:p>
            <a:r>
              <a:rPr lang="es-CL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  Agrupación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125" y="55330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7. Salida</a:t>
            </a:r>
            <a:endParaRPr lang="es-CL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825" y="2698038"/>
            <a:ext cx="308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3. Partición / Ordenamiento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124" y="5019802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6. Reducción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MapReduce</a:t>
            </a:r>
            <a:r>
              <a:rPr lang="es-CL" dirty="0"/>
              <a:t> </a:t>
            </a:r>
            <a:r>
              <a:rPr lang="es-CL" dirty="0" smtClean="0"/>
              <a:t>(con el "</a:t>
            </a:r>
            <a:r>
              <a:rPr lang="es-CL" dirty="0" err="1" smtClean="0">
                <a:solidFill>
                  <a:schemeClr val="tx2"/>
                </a:solidFill>
              </a:rPr>
              <a:t>Combiner</a:t>
            </a:r>
            <a:r>
              <a:rPr lang="es-CL" dirty="0" smtClean="0"/>
              <a:t>")</a:t>
            </a:r>
            <a:endParaRPr lang="es-CL" dirty="0"/>
          </a:p>
        </p:txBody>
      </p:sp>
      <p:sp>
        <p:nvSpPr>
          <p:cNvPr id="11" name="TextBox 10"/>
          <p:cNvSpPr txBox="1"/>
          <p:nvPr/>
        </p:nvSpPr>
        <p:spPr>
          <a:xfrm>
            <a:off x="431219" y="3044058"/>
            <a:ext cx="25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002060"/>
                </a:solidFill>
              </a:rPr>
              <a:t>(“</a:t>
            </a:r>
            <a:r>
              <a:rPr lang="es-CL" dirty="0" err="1" smtClean="0">
                <a:solidFill>
                  <a:srgbClr val="002060"/>
                </a:solidFill>
              </a:rPr>
              <a:t>Combiner</a:t>
            </a:r>
            <a:r>
              <a:rPr lang="es-CL" dirty="0" smtClean="0">
                <a:solidFill>
                  <a:srgbClr val="002060"/>
                </a:solidFill>
              </a:rPr>
              <a:t>”)</a:t>
            </a:r>
            <a:endParaRPr lang="es-C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" y="1295400"/>
            <a:ext cx="89713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Implementando la búsqueda de Google</a:t>
            </a:r>
            <a:endParaRPr lang="es-CL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588292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TextBox 6"/>
          <p:cNvSpPr txBox="1"/>
          <p:nvPr/>
        </p:nvSpPr>
        <p:spPr>
          <a:xfrm>
            <a:off x="369113" y="1295400"/>
            <a:ext cx="8590307" cy="19911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b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¿Qué procesos y algoritmos necesita Google</a:t>
            </a:r>
          </a:p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para implementar su búsqueda de la Web?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520" y="1295400"/>
            <a:ext cx="3429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247" y="3422107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altLang="ja-JP" sz="2000" u="sng" dirty="0" err="1" smtClean="0">
                <a:latin typeface="Segoe UI Light" panose="020B0502040204020203" pitchFamily="34" charset="0"/>
              </a:rPr>
              <a:t>Crawling</a:t>
            </a:r>
            <a:endParaRPr lang="es-CL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err="1" smtClean="0">
                <a:latin typeface="Segoe UI Light" panose="020B0502040204020203" pitchFamily="34" charset="0"/>
              </a:rPr>
              <a:t>Parsear</a:t>
            </a:r>
            <a:r>
              <a:rPr lang="es-CL" dirty="0" smtClean="0">
                <a:latin typeface="Segoe UI Light" panose="020B0502040204020203" pitchFamily="34" charset="0"/>
              </a:rPr>
              <a:t> enlaces de las páginas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Ordenar los enlaces para descargar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>
                <a:latin typeface="Segoe UI Light" panose="020B0502040204020203" pitchFamily="34" charset="0"/>
              </a:rPr>
              <a:t>Descargar páginas</a:t>
            </a:r>
            <a:r>
              <a:rPr lang="es-CL" dirty="0" smtClean="0">
                <a:latin typeface="Segoe UI Light" panose="020B0502040204020203" pitchFamily="34" charset="0"/>
              </a:rPr>
              <a:t>, GOTO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47" y="3433013"/>
            <a:ext cx="342900" cy="342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0747" y="3419395"/>
            <a:ext cx="4038600" cy="1233818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altLang="ja-JP" sz="2000" u="sng" dirty="0" smtClean="0">
                <a:latin typeface="Segoe UI Light" panose="020B0502040204020203" pitchFamily="34" charset="0"/>
              </a:rPr>
              <a:t>Indexación</a:t>
            </a:r>
            <a:endParaRPr lang="es-CL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err="1" smtClean="0">
                <a:latin typeface="Segoe UI Light" panose="020B0502040204020203" pitchFamily="34" charset="0"/>
              </a:rPr>
              <a:t>Parsear</a:t>
            </a:r>
            <a:r>
              <a:rPr lang="es-CL" dirty="0" smtClean="0">
                <a:latin typeface="Segoe UI Light" panose="020B0502040204020203" pitchFamily="34" charset="0"/>
              </a:rPr>
              <a:t> </a:t>
            </a:r>
            <a:r>
              <a:rPr lang="es-CL" dirty="0" err="1" smtClean="0">
                <a:latin typeface="Segoe UI Light" panose="020B0502040204020203" pitchFamily="34" charset="0"/>
              </a:rPr>
              <a:t>keywords</a:t>
            </a:r>
            <a:r>
              <a:rPr lang="es-CL" dirty="0" smtClean="0">
                <a:latin typeface="Segoe UI Light" panose="020B0502040204020203" pitchFamily="34" charset="0"/>
              </a:rPr>
              <a:t> de las páginas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err="1" smtClean="0">
                <a:latin typeface="Segoe UI Light" panose="020B0502040204020203" pitchFamily="34" charset="0"/>
              </a:rPr>
              <a:t>Indexear</a:t>
            </a:r>
            <a:r>
              <a:rPr lang="es-CL" dirty="0" smtClean="0">
                <a:latin typeface="Segoe UI Light" panose="020B0502040204020203" pitchFamily="34" charset="0"/>
              </a:rPr>
              <a:t> sus </a:t>
            </a:r>
            <a:r>
              <a:rPr lang="es-CL" dirty="0" err="1" smtClean="0">
                <a:latin typeface="Segoe UI Light" panose="020B0502040204020203" pitchFamily="34" charset="0"/>
              </a:rPr>
              <a:t>keywords</a:t>
            </a:r>
            <a:endParaRPr lang="es-CL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Administrar actualizaciones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47" y="3443919"/>
            <a:ext cx="342900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254" y="1428267"/>
            <a:ext cx="5191125" cy="11040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248" y="4788694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altLang="ja-JP" sz="2000" u="sng" dirty="0" smtClean="0">
                <a:latin typeface="Segoe UI Light" panose="020B0502040204020203" pitchFamily="34" charset="0"/>
              </a:rPr>
              <a:t>Ranking</a:t>
            </a:r>
            <a:endParaRPr lang="es-CL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¿Qué tan relevante es una página? 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¿Qué tan importante es? 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¿Cuántos clics tiene?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47" y="4788694"/>
            <a:ext cx="3429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10747" y="4788694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u="sng" dirty="0" smtClean="0">
                <a:latin typeface="Segoe UI Light" panose="020B0502040204020203" pitchFamily="34" charset="0"/>
              </a:rPr>
              <a:t>...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46" y="4788694"/>
            <a:ext cx="342900" cy="3429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rgbClr val="FFFF66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447801"/>
            <a:ext cx="5023130" cy="472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2362200"/>
            <a:ext cx="9144000" cy="1981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TextBox 21"/>
          <p:cNvSpPr txBox="1"/>
          <p:nvPr/>
        </p:nvSpPr>
        <p:spPr>
          <a:xfrm>
            <a:off x="2324100" y="23622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Google</a:t>
            </a:r>
          </a:p>
          <a:p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≈ 100 PB / día</a:t>
            </a:r>
          </a:p>
          <a:p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≈ 2,000,000 Wiki </a:t>
            </a:r>
            <a:r>
              <a:rPr lang="es-C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/ día</a:t>
            </a:r>
            <a:endParaRPr lang="es-CL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(2014, procesados)</a:t>
            </a:r>
          </a:p>
          <a:p>
            <a:endParaRPr lang="es-CL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4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54992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Rectangle 50"/>
          <p:cNvSpPr/>
          <p:nvPr/>
        </p:nvSpPr>
        <p:spPr>
          <a:xfrm>
            <a:off x="4956991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956991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angle 47"/>
          <p:cNvSpPr/>
          <p:nvPr/>
        </p:nvSpPr>
        <p:spPr>
          <a:xfrm>
            <a:off x="70282" y="3426360"/>
            <a:ext cx="454223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42235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angle 4"/>
          <p:cNvSpPr/>
          <p:nvPr/>
        </p:nvSpPr>
        <p:spPr>
          <a:xfrm>
            <a:off x="70281" y="1839192"/>
            <a:ext cx="4542234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722050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1833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2052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2051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2050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2051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2050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8086" y="3533785"/>
            <a:ext cx="75855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b="1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  <a:endParaRPr lang="es-CL" sz="1400" b="1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8086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8086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90400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(decir,{1})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(sed,{1,1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90400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</a:t>
            </a:r>
            <a:r>
              <a:rPr lang="es-CL" sz="1400" b="1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90400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(pero,{1})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8628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2628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2625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2626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2211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22211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2211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endCxn id="75" idx="1"/>
          </p:cNvCxnSpPr>
          <p:nvPr/>
        </p:nvCxnSpPr>
        <p:spPr>
          <a:xfrm flipV="1">
            <a:off x="4353228" y="2109118"/>
            <a:ext cx="668761" cy="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1" idx="3"/>
          </p:cNvCxnSpPr>
          <p:nvPr/>
        </p:nvCxnSpPr>
        <p:spPr>
          <a:xfrm flipV="1">
            <a:off x="4446020" y="2478449"/>
            <a:ext cx="553235" cy="122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4" idx="3"/>
            <a:endCxn id="77" idx="1"/>
          </p:cNvCxnSpPr>
          <p:nvPr/>
        </p:nvCxnSpPr>
        <p:spPr>
          <a:xfrm flipV="1">
            <a:off x="4444954" y="2843854"/>
            <a:ext cx="577035" cy="263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0" idx="3"/>
            <a:endCxn id="78" idx="1"/>
          </p:cNvCxnSpPr>
          <p:nvPr/>
        </p:nvCxnSpPr>
        <p:spPr>
          <a:xfrm>
            <a:off x="4444954" y="2572783"/>
            <a:ext cx="577046" cy="1235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3" idx="1"/>
          </p:cNvCxnSpPr>
          <p:nvPr/>
        </p:nvCxnSpPr>
        <p:spPr>
          <a:xfrm>
            <a:off x="5022000" y="4164572"/>
            <a:ext cx="673249" cy="1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85" idx="1"/>
          </p:cNvCxnSpPr>
          <p:nvPr/>
        </p:nvCxnSpPr>
        <p:spPr>
          <a:xfrm flipV="1">
            <a:off x="4457647" y="4675680"/>
            <a:ext cx="564340" cy="1135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7" idx="3"/>
            <a:endCxn id="87" idx="1"/>
          </p:cNvCxnSpPr>
          <p:nvPr/>
        </p:nvCxnSpPr>
        <p:spPr>
          <a:xfrm flipV="1">
            <a:off x="4444954" y="5473807"/>
            <a:ext cx="577046" cy="7370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21989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2334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1989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22000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22000" y="4126936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1987" y="452179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22000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Mapeo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19213"/>
            <a:ext cx="13800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Partición / 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Ordenamiento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Trans</a:t>
            </a:r>
            <a:r>
              <a:rPr lang="es-CL" sz="1200" dirty="0" smtClean="0">
                <a:solidFill>
                  <a:schemeClr val="tx1"/>
                </a:solidFill>
              </a:rPr>
              <a:t>.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Agrupación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Reducción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Salida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8640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6400" y="231117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7466" y="3550172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87465" y="3898567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86400" y="53244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6400" y="5690940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86400" y="6056962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68" name="Chevron 67"/>
          <p:cNvSpPr/>
          <p:nvPr/>
        </p:nvSpPr>
        <p:spPr>
          <a:xfrm>
            <a:off x="3187277" y="1116110"/>
            <a:ext cx="1108565" cy="503970"/>
          </a:xfrm>
          <a:prstGeom prst="chevron">
            <a:avLst>
              <a:gd name="adj" fmla="val 2260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2"/>
                </a:solidFill>
              </a:rPr>
              <a:t>Combine</a:t>
            </a:r>
            <a:endParaRPr lang="es-CL" sz="1200" b="1" dirty="0">
              <a:solidFill>
                <a:schemeClr val="tx2"/>
              </a:solidFill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Entrada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cxnSp>
        <p:nvCxnSpPr>
          <p:cNvPr id="70" name="Straight Arrow Connector 69"/>
          <p:cNvCxnSpPr>
            <a:stCxn id="63" idx="3"/>
            <a:endCxn id="83" idx="1"/>
          </p:cNvCxnSpPr>
          <p:nvPr/>
        </p:nvCxnSpPr>
        <p:spPr>
          <a:xfrm>
            <a:off x="4446019" y="4052456"/>
            <a:ext cx="575981" cy="2283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MapReduce</a:t>
            </a:r>
            <a:r>
              <a:rPr lang="es-CL" dirty="0"/>
              <a:t> (con el "</a:t>
            </a:r>
            <a:r>
              <a:rPr lang="es-CL" dirty="0" err="1">
                <a:solidFill>
                  <a:schemeClr val="tx2"/>
                </a:solidFill>
              </a:rPr>
              <a:t>Combiner</a:t>
            </a:r>
            <a:r>
              <a:rPr lang="es-CL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15158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75" grpId="0" animBg="1"/>
      <p:bldP spid="76" grpId="0" animBg="1"/>
      <p:bldP spid="77" grpId="0" animBg="1"/>
      <p:bldP spid="78" grpId="0" animBg="1"/>
      <p:bldP spid="83" grpId="0" animBg="1"/>
      <p:bldP spid="85" grpId="0" animBg="1"/>
      <p:bldP spid="87" grpId="0" animBg="1"/>
      <p:bldP spid="92" grpId="0" animBg="1"/>
      <p:bldP spid="93" grpId="0" animBg="1"/>
      <p:bldP spid="94" grpId="0" animBg="1"/>
      <p:bldP spid="95" grpId="0" animBg="1"/>
      <p:bldP spid="57" grpId="0" animBg="1"/>
      <p:bldP spid="60" grpId="0" animBg="1"/>
      <p:bldP spid="61" grpId="0" animBg="1"/>
      <p:bldP spid="63" grpId="0" animBg="1"/>
      <p:bldP spid="64" grpId="0" animBg="1"/>
      <p:bldP spid="66" grpId="0" animBg="1"/>
      <p:bldP spid="67" grpId="0" animBg="1"/>
      <p:bldP spid="6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Se define el "</a:t>
            </a:r>
            <a:r>
              <a:rPr lang="es-CL" sz="2400" dirty="0" err="1" smtClean="0"/>
              <a:t>combiner</a:t>
            </a:r>
            <a:r>
              <a:rPr lang="es-CL" sz="2400" dirty="0" smtClean="0"/>
              <a:t>" como una reducción</a:t>
            </a:r>
          </a:p>
          <a:p>
            <a:r>
              <a:rPr lang="es-CL" sz="2400" dirty="0" smtClean="0"/>
              <a:t>A menudo, se puede usar la reducción misma como un </a:t>
            </a:r>
            <a:r>
              <a:rPr lang="es-CL" sz="2400" dirty="0" err="1" smtClean="0"/>
              <a:t>combiner</a:t>
            </a:r>
            <a:r>
              <a:rPr lang="es-CL" sz="2400" dirty="0" smtClean="0"/>
              <a:t> sin cambiar nada</a:t>
            </a:r>
            <a:endParaRPr lang="es-CL" sz="24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6445271" cy="404480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err="1"/>
              <a:t>MapReduce</a:t>
            </a:r>
            <a:r>
              <a:rPr lang="es-CL" dirty="0"/>
              <a:t> </a:t>
            </a:r>
            <a:r>
              <a:rPr lang="es-CL" dirty="0" smtClean="0"/>
              <a:t>(con el "</a:t>
            </a:r>
            <a:r>
              <a:rPr lang="es-CL" dirty="0" err="1" smtClean="0">
                <a:solidFill>
                  <a:schemeClr val="tx2"/>
                </a:solidFill>
              </a:rPr>
              <a:t>Combiner</a:t>
            </a:r>
            <a:r>
              <a:rPr lang="es-CL" dirty="0" smtClean="0"/>
              <a:t>")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35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MapReduce</a:t>
            </a:r>
            <a:r>
              <a:rPr lang="es-CL" dirty="0"/>
              <a:t> (con el "</a:t>
            </a:r>
            <a:r>
              <a:rPr lang="es-CL" dirty="0" err="1">
                <a:solidFill>
                  <a:schemeClr val="tx2"/>
                </a:solidFill>
              </a:rPr>
              <a:t>Combiner</a:t>
            </a:r>
            <a:r>
              <a:rPr lang="es-CL" dirty="0"/>
              <a:t>")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No </a:t>
            </a:r>
            <a:r>
              <a:rPr lang="en-GB" sz="2400" dirty="0" err="1" smtClean="0"/>
              <a:t>siempre</a:t>
            </a:r>
            <a:r>
              <a:rPr lang="en-GB" sz="2400" dirty="0" smtClean="0"/>
              <a:t> </a:t>
            </a:r>
            <a:r>
              <a:rPr lang="es-CL" sz="2400" dirty="0" smtClean="0"/>
              <a:t>se puede usar la reducción como un </a:t>
            </a:r>
            <a:r>
              <a:rPr lang="es-CL" sz="2400" dirty="0" err="1" smtClean="0"/>
              <a:t>combiner</a:t>
            </a:r>
            <a:endParaRPr lang="es-CL" sz="2400" dirty="0" smtClean="0"/>
          </a:p>
          <a:p>
            <a:pPr>
              <a:buClr>
                <a:schemeClr val="tx1"/>
              </a:buClr>
            </a:pPr>
            <a:r>
              <a:rPr lang="es-CL" sz="2400" dirty="0" smtClean="0">
                <a:solidFill>
                  <a:srgbClr val="FF0000"/>
                </a:solidFill>
              </a:rPr>
              <a:t>Usando un conteo en vez de una suma, el </a:t>
            </a:r>
            <a:r>
              <a:rPr lang="es-CL" sz="2400" dirty="0" err="1" smtClean="0">
                <a:solidFill>
                  <a:srgbClr val="FF0000"/>
                </a:solidFill>
              </a:rPr>
              <a:t>combiner</a:t>
            </a:r>
            <a:r>
              <a:rPr lang="es-CL" sz="2400" dirty="0" smtClean="0">
                <a:solidFill>
                  <a:srgbClr val="FF0000"/>
                </a:solidFill>
              </a:rPr>
              <a:t> no funciona </a:t>
            </a:r>
            <a:endParaRPr lang="es-CL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6445764" cy="404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532" y="2634916"/>
            <a:ext cx="7048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MapReduce</a:t>
            </a:r>
            <a:r>
              <a:rPr lang="es-CL" dirty="0"/>
              <a:t> (con el "</a:t>
            </a:r>
            <a:r>
              <a:rPr lang="es-CL" dirty="0" err="1">
                <a:solidFill>
                  <a:schemeClr val="tx2"/>
                </a:solidFill>
              </a:rPr>
              <a:t>Combiner</a:t>
            </a:r>
            <a:r>
              <a:rPr lang="es-CL" dirty="0"/>
              <a:t>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968" y="1676400"/>
            <a:ext cx="7817013" cy="46438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¿Cuándo se puede usar la 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misma reducción 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como un </a:t>
            </a:r>
            <a:r>
              <a:rPr lang="es-CL" sz="2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combiner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s-CL" sz="2000" dirty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362200"/>
            <a:ext cx="7817013" cy="3276600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Cuando se produzcan pares con el mismo tipo de llave/valor que el mapeo (porque se mezclan ambos en la reducción)</a:t>
            </a:r>
          </a:p>
          <a:p>
            <a:pPr marL="457200" indent="-457200">
              <a:buFont typeface="+mj-lt"/>
              <a:buAutoNum type="arabicPeriod"/>
            </a:pP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Cuando la operación de reducción "</a:t>
            </a:r>
            <a:r>
              <a:rPr lang="es-CL" altLang="ja-JP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#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" sea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conmutativa: 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lang="es-CL" altLang="ja-JP" sz="2000" dirty="0" err="1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#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  <a:r>
              <a:rPr lang="es-CL" altLang="ja-JP" sz="2000" dirty="0" err="1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#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endParaRPr lang="es-CL" altLang="ja-JP" sz="2000" dirty="0" smtClean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asociativa </a:t>
            </a:r>
            <a:r>
              <a:rPr lang="es-CL" altLang="ja-JP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lang="es-CL" altLang="ja-JP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#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  <a:r>
              <a:rPr lang="es-CL" altLang="ja-JP" sz="2000" dirty="0" err="1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#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) = (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lang="es-CL" altLang="ja-JP" sz="2000" dirty="0" err="1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#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r>
              <a:rPr lang="es-CL" altLang="ja-JP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#</a:t>
            </a:r>
            <a:r>
              <a:rPr lang="es-CL" altLang="ja-JP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lang="es-CL" altLang="ja-JP" sz="2000" dirty="0" err="1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#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  <a:r>
              <a:rPr lang="es-CL" altLang="ja-JP" sz="2000" dirty="0" err="1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#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  <a:endParaRPr lang="es-CL" altLang="ja-JP" sz="20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es decir, cuando se puedan combinar los valores en cualquier orden con cualquier combinación de argumentos sin afectar el resultado final; por ejemplo: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+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×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s-CL" sz="2000" dirty="0" err="1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max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s-CL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min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etc., están bien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altLang="ja-JP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romedio </a:t>
            </a:r>
            <a:r>
              <a:rPr lang="es-CL" altLang="ja-JP" sz="2000" u="sng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altLang="ja-JP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lang="es-CL" altLang="ja-JP" sz="2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es-CL" altLang="ja-JP" sz="2000" dirty="0" err="1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  <a:r>
              <a:rPr lang="es-CL" altLang="ja-JP" sz="2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)) </a:t>
            </a:r>
            <a:r>
              <a:rPr lang="en-GB" sz="2000" dirty="0" smtClean="0"/>
              <a:t>≠</a:t>
            </a:r>
            <a:r>
              <a:rPr lang="en-GB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n-GB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altLang="ja-JP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lang="es-CL" altLang="ja-JP" sz="2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),</a:t>
            </a:r>
            <a:r>
              <a:rPr lang="es-CL" altLang="ja-JP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) </a:t>
            </a:r>
            <a:r>
              <a:rPr lang="en-GB" sz="2000" dirty="0" smtClean="0"/>
              <a:t>≠ </a:t>
            </a:r>
            <a:r>
              <a:rPr lang="es-CL" altLang="ja-JP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lang="es-CL" altLang="ja-JP" sz="2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  <a:r>
              <a:rPr lang="es-CL" altLang="ja-JP" sz="2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es-CL" altLang="ja-JP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  <a:r>
              <a:rPr lang="es-CL" altLang="ja-JP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57200" y="5913437"/>
            <a:ext cx="8229600" cy="48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400" dirty="0" smtClean="0">
                <a:solidFill>
                  <a:srgbClr val="0070C0"/>
                </a:solidFill>
              </a:rPr>
              <a:t>¡El </a:t>
            </a:r>
            <a:r>
              <a:rPr lang="es-CL" sz="2400" dirty="0" err="1" smtClean="0">
                <a:solidFill>
                  <a:srgbClr val="0070C0"/>
                </a:solidFill>
              </a:rPr>
              <a:t>combiner</a:t>
            </a:r>
            <a:r>
              <a:rPr lang="es-CL" sz="2400" dirty="0" smtClean="0">
                <a:solidFill>
                  <a:srgbClr val="0070C0"/>
                </a:solidFill>
              </a:rPr>
              <a:t> es opcional!</a:t>
            </a:r>
            <a:endParaRPr lang="es-C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MapReduce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Tareas más complejas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16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Tareas más complejas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A veces se necesitan varias tareas</a:t>
            </a:r>
          </a:p>
          <a:p>
            <a:pPr lvl="1"/>
            <a:r>
              <a:rPr lang="es-CL" sz="2000" dirty="0" smtClean="0"/>
              <a:t>Cada tarea es un </a:t>
            </a:r>
            <a:r>
              <a:rPr lang="es-CL" sz="2000" dirty="0" err="1" smtClean="0"/>
              <a:t>join</a:t>
            </a:r>
            <a:r>
              <a:rPr lang="es-CL" sz="2000" dirty="0" smtClean="0"/>
              <a:t>/una agrupación</a:t>
            </a:r>
          </a:p>
          <a:p>
            <a:pPr lvl="1"/>
            <a:r>
              <a:rPr lang="es-CL" sz="2000" dirty="0" smtClean="0"/>
              <a:t>Se puede encadenar varias tareas así</a:t>
            </a:r>
          </a:p>
          <a:p>
            <a:endParaRPr lang="es-CL" sz="2400" dirty="0" smtClean="0"/>
          </a:p>
          <a:p>
            <a:r>
              <a:rPr lang="es-CL" sz="2400" dirty="0" smtClean="0"/>
              <a:t>Se pueden tener varios mapeos con una reducción</a:t>
            </a:r>
          </a:p>
          <a:p>
            <a:pPr lvl="1"/>
            <a:r>
              <a:rPr lang="es-CL" sz="2000" dirty="0" smtClean="0"/>
              <a:t>Por ejemplo, para hacer un </a:t>
            </a:r>
            <a:r>
              <a:rPr lang="es-CL" sz="2000" dirty="0" err="1" smtClean="0"/>
              <a:t>join</a:t>
            </a:r>
            <a:r>
              <a:rPr lang="es-CL" sz="2000" dirty="0" smtClean="0"/>
              <a:t> sobre varios archivos</a:t>
            </a:r>
          </a:p>
          <a:p>
            <a:endParaRPr lang="es-CL" sz="2400" dirty="0" smtClean="0"/>
          </a:p>
          <a:p>
            <a:r>
              <a:rPr lang="es-CL" sz="2400" dirty="0" smtClean="0"/>
              <a:t>Una reducción necesita al menos un mapeo</a:t>
            </a:r>
          </a:p>
          <a:p>
            <a:pPr lvl="1"/>
            <a:r>
              <a:rPr lang="es-CL" sz="2000" dirty="0" smtClean="0"/>
              <a:t>Incluso si el mapeo simplemente "copia" cada par</a:t>
            </a:r>
          </a:p>
          <a:p>
            <a:pPr lvl="1"/>
            <a:r>
              <a:rPr lang="es-CL" sz="2000" dirty="0" smtClean="0"/>
              <a:t>El mapeo inicia la partición/transmisión/ordenamiento</a:t>
            </a:r>
          </a:p>
        </p:txBody>
      </p:sp>
    </p:spTree>
    <p:extLst>
      <p:ext uri="{BB962C8B-B14F-4D97-AF65-F5344CB8AC3E}">
        <p14:creationId xmlns:p14="http://schemas.microsoft.com/office/powerpoint/2010/main" val="30707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477000" y="4191000"/>
            <a:ext cx="2514600" cy="228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r"/>
            <a:r>
              <a:rPr lang="es-CL" sz="2800" dirty="0" smtClean="0">
                <a:solidFill>
                  <a:srgbClr val="002060"/>
                </a:solidFill>
              </a:rPr>
              <a:t>Salida</a:t>
            </a:r>
            <a:endParaRPr lang="es-CL" sz="28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219200"/>
            <a:ext cx="8763000" cy="2743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r"/>
            <a:r>
              <a:rPr lang="es-CL" sz="2800" dirty="0" smtClean="0">
                <a:solidFill>
                  <a:srgbClr val="00B050"/>
                </a:solidFill>
              </a:rPr>
              <a:t>Entrada</a:t>
            </a:r>
            <a:endParaRPr lang="es-CL" sz="28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Ventas totales</a:t>
            </a:r>
            <a:endParaRPr lang="es-CL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25728" y="4495800"/>
            <a:ext cx="4343400" cy="4572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Light" panose="020B0502040204020203" pitchFamily="34" charset="0"/>
              </a:rPr>
              <a:t>¿Computar ventas totales por hora?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228" y="4495800"/>
            <a:ext cx="342900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1" y="1367591"/>
            <a:ext cx="1929402" cy="23258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67589"/>
            <a:ext cx="1678863" cy="14772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28" y="1367589"/>
            <a:ext cx="3265719" cy="14798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29" y="4368412"/>
            <a:ext cx="1900050" cy="14811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25728" y="4953000"/>
            <a:ext cx="4343400" cy="363127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1600" dirty="0" smtClean="0">
                <a:latin typeface="Segoe UI Light" panose="020B0502040204020203" pitchFamily="34" charset="0"/>
              </a:rPr>
              <a:t>(Se asume que los precios no cambien)</a:t>
            </a:r>
            <a:endParaRPr lang="es-CL" sz="1600" dirty="0">
              <a:latin typeface="Segoe UI Light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5728" y="5588661"/>
            <a:ext cx="43434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(Hay varias soluciones; aquí va una ...)</a:t>
            </a:r>
            <a:endParaRPr lang="es-CL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" y="4256842"/>
            <a:ext cx="2938101" cy="216555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256842"/>
            <a:ext cx="2935957" cy="216429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56842"/>
            <a:ext cx="2913041" cy="144485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28600" y="1219200"/>
            <a:ext cx="8763000" cy="2743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r"/>
            <a:r>
              <a:rPr lang="es-CL" sz="2800" dirty="0" smtClean="0">
                <a:solidFill>
                  <a:srgbClr val="00B050"/>
                </a:solidFill>
              </a:rPr>
              <a:t>Entrada</a:t>
            </a:r>
            <a:endParaRPr lang="es-CL" sz="2800" dirty="0">
              <a:solidFill>
                <a:srgbClr val="00B050"/>
              </a:solidFill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Ventas </a:t>
            </a:r>
            <a:r>
              <a:rPr lang="es-CL" dirty="0" smtClean="0"/>
              <a:t>totales: Una solución</a:t>
            </a:r>
            <a:endParaRPr lang="es-CL" sz="3200" dirty="0"/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1" y="1367591"/>
            <a:ext cx="1929402" cy="23258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67589"/>
            <a:ext cx="1678863" cy="14772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28" y="1367589"/>
            <a:ext cx="3265719" cy="14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28600" y="1219200"/>
            <a:ext cx="8763000" cy="2743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r"/>
            <a:r>
              <a:rPr lang="es-CL" sz="2800" dirty="0" smtClean="0">
                <a:solidFill>
                  <a:srgbClr val="00B050"/>
                </a:solidFill>
              </a:rPr>
              <a:t>Entrada</a:t>
            </a:r>
            <a:endParaRPr lang="es-CL" sz="2800" dirty="0">
              <a:solidFill>
                <a:srgbClr val="00B050"/>
              </a:solidFill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Ventas </a:t>
            </a:r>
            <a:r>
              <a:rPr lang="es-CL" dirty="0" smtClean="0"/>
              <a:t>totales: </a:t>
            </a:r>
            <a:r>
              <a:rPr lang="es-CL" dirty="0" err="1" smtClean="0"/>
              <a:t>Combiner</a:t>
            </a:r>
            <a:r>
              <a:rPr lang="es-CL" dirty="0" smtClean="0"/>
              <a:t>?</a:t>
            </a:r>
            <a:endParaRPr lang="es-CL" sz="3200" dirty="0"/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1" y="1367591"/>
            <a:ext cx="1929402" cy="23258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67589"/>
            <a:ext cx="1678863" cy="1477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28" y="1367589"/>
            <a:ext cx="3265719" cy="14798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3200400"/>
            <a:ext cx="3541274" cy="708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Light" panose="020B0502040204020203" pitchFamily="34" charset="0"/>
              </a:rPr>
              <a:t>¿Se puede usar la reducción como un </a:t>
            </a:r>
            <a:r>
              <a:rPr lang="es-CL" sz="2000" dirty="0" err="1" smtClean="0">
                <a:latin typeface="Segoe UI Light" panose="020B0502040204020203" pitchFamily="34" charset="0"/>
              </a:rPr>
              <a:t>combiner</a:t>
            </a:r>
            <a:r>
              <a:rPr lang="es-CL" sz="2000" dirty="0" smtClean="0">
                <a:latin typeface="Segoe UI Light" panose="020B0502040204020203" pitchFamily="34" charset="0"/>
              </a:rPr>
              <a:t> aquí?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84574" y="3200401"/>
            <a:ext cx="3429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32" y="6571415"/>
            <a:ext cx="300622" cy="178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89" y="6571415"/>
            <a:ext cx="300622" cy="178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14" y="6571415"/>
            <a:ext cx="1278611" cy="2219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" y="4256842"/>
            <a:ext cx="2938101" cy="21655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256842"/>
            <a:ext cx="2935957" cy="21642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56842"/>
            <a:ext cx="2913041" cy="14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6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MapReduce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Programación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28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Implementando la búsqueda de Google</a:t>
            </a:r>
            <a:endParaRPr lang="es-CL" sz="3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14" y="1066800"/>
            <a:ext cx="742578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MapReduce</a:t>
            </a:r>
            <a:r>
              <a:rPr lang="es-CL" dirty="0" smtClean="0"/>
              <a:t>: Beneficios para los programadores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s-CL" sz="2400" dirty="0" smtClean="0">
                <a:solidFill>
                  <a:srgbClr val="008000"/>
                </a:solidFill>
                <a:latin typeface="Segoe UI Semibold" panose="020B0702040204020203" pitchFamily="34" charset="0"/>
              </a:rPr>
              <a:t>Se encarga de la implementación a bajo nivel:</a:t>
            </a:r>
          </a:p>
          <a:p>
            <a:pPr lvl="1"/>
            <a:r>
              <a:rPr lang="es-CL" sz="2000" dirty="0" smtClean="0"/>
              <a:t>Fácil manejo de inputs y outputs</a:t>
            </a:r>
          </a:p>
          <a:p>
            <a:pPr lvl="1"/>
            <a:r>
              <a:rPr lang="es-CL" sz="2000" dirty="0" smtClean="0"/>
              <a:t>No es necesario el manejo de comunicación entre máquinas</a:t>
            </a:r>
          </a:p>
          <a:p>
            <a:pPr lvl="1"/>
            <a:r>
              <a:rPr lang="es-CL" sz="2000" dirty="0" smtClean="0"/>
              <a:t>No es necesario implementar ordenamiento y agrupación</a:t>
            </a:r>
          </a:p>
          <a:p>
            <a:pPr>
              <a:buClr>
                <a:schemeClr val="tx1"/>
              </a:buClr>
            </a:pPr>
            <a:endParaRPr lang="es-CL" sz="2400" b="1" dirty="0" smtClean="0">
              <a:solidFill>
                <a:srgbClr val="008000"/>
              </a:solidFill>
              <a:latin typeface="Segoe UI Semibold" panose="020B0702040204020203" pitchFamily="34" charset="0"/>
            </a:endParaRPr>
          </a:p>
          <a:p>
            <a:pPr>
              <a:buClr>
                <a:schemeClr val="tx1"/>
              </a:buClr>
            </a:pPr>
            <a:r>
              <a:rPr lang="es-CL" sz="2400" b="1" dirty="0" smtClean="0">
                <a:solidFill>
                  <a:srgbClr val="008000"/>
                </a:solidFill>
                <a:latin typeface="Segoe UI Semibold" panose="020B0702040204020203" pitchFamily="34" charset="0"/>
              </a:rPr>
              <a:t>Máquinas abstractas (transparencia):</a:t>
            </a:r>
          </a:p>
          <a:p>
            <a:pPr lvl="1"/>
            <a:r>
              <a:rPr lang="es-CL" sz="2000" dirty="0" smtClean="0"/>
              <a:t>Tolerancia a fallas </a:t>
            </a:r>
          </a:p>
          <a:p>
            <a:pPr lvl="1"/>
            <a:r>
              <a:rPr lang="es-CL" sz="2000" dirty="0" smtClean="0"/>
              <a:t>Ubicaciones físicas abstractas</a:t>
            </a:r>
          </a:p>
          <a:p>
            <a:pPr lvl="1"/>
            <a:r>
              <a:rPr lang="es-CL" sz="2000" dirty="0" smtClean="0"/>
              <a:t>Agregar / remover máquinas</a:t>
            </a:r>
          </a:p>
          <a:p>
            <a:pPr lvl="1"/>
            <a:r>
              <a:rPr lang="es-CL" sz="2000" dirty="0" smtClean="0"/>
              <a:t>Balanceo de carga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2336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MapReduce: </a:t>
            </a:r>
            <a:r>
              <a:rPr lang="es-CL" dirty="0"/>
              <a:t>Beneficios para los programadores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800" dirty="0" err="1" smtClean="0"/>
              <a:t>Más</a:t>
            </a:r>
            <a:r>
              <a:rPr lang="en-IE" sz="2800" dirty="0" smtClean="0"/>
              <a:t> </a:t>
            </a:r>
            <a:r>
              <a:rPr lang="en-IE" sz="2800" dirty="0" err="1" smtClean="0"/>
              <a:t>tiempo</a:t>
            </a:r>
            <a:r>
              <a:rPr lang="en-IE" sz="2800" dirty="0" smtClean="0"/>
              <a:t> para …</a:t>
            </a:r>
            <a:endParaRPr lang="en-IE" sz="2800" dirty="0"/>
          </a:p>
        </p:txBody>
      </p:sp>
      <p:pic>
        <p:nvPicPr>
          <p:cNvPr id="4" name="Picture 2" descr="http://www.etny.net/wp-content/uploads/2012/08/google_game_room-300x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54" y="4632708"/>
            <a:ext cx="356774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i2.cdn.turner.com/money/.element/img/1.0/sections/mag/fortune/bestcompanies/2012/snapshots/google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1.bp.blogspot.com/-si9AVAuHFjU/T6Pemu8rQ9I/AAAAAAAABU4/c7L3V3b8TC8/s1600/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://www.hoax-slayer.com/images/google-office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337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 descr="http://s1.ibtimes.com/sites/www.ibtimes.com/files/styles/v2_article_large/public/2012/01/20/219742-systems-integrator-scott-is-photographed-by-his-girlfriend-pynes-as-h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114800" cy="27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www.hok.com/uploads/2013/04/17/google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96" y="3362716"/>
            <a:ext cx="6700204" cy="33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https://blog.kissmetrics.com/wp-content/uploads/2013/02/Google_snack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5029200" cy="303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http://2.bp.blogspot.com/-cy0zSTWoxB0/T19X7YsR-CI/AAAAAAAAAqE/dRFeYpBzJ7A/s1600/google-culture-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08" y="3770696"/>
            <a:ext cx="4390092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16" descr="http://www.thestar.com.my/~/media/Images/TSOL/Photos-Gallery/central/2013/10/04/metd_fwk_0410_pg64d.ashx/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5" y="1981452"/>
            <a:ext cx="7071175" cy="47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HDFS 	</a:t>
            </a:r>
            <a:r>
              <a:rPr lang="en-US" dirty="0" smtClean="0"/>
              <a:t>≈</a:t>
            </a:r>
            <a:r>
              <a:rPr lang="es-CL" dirty="0" smtClean="0"/>
              <a:t> 	DFS</a:t>
            </a:r>
            <a:br>
              <a:rPr lang="es-CL" dirty="0" smtClean="0"/>
            </a:br>
            <a:r>
              <a:rPr lang="es-CL" dirty="0" err="1" smtClean="0"/>
              <a:t>Hadoop</a:t>
            </a:r>
            <a:r>
              <a:rPr lang="es-CL" dirty="0" smtClean="0"/>
              <a:t> 	</a:t>
            </a:r>
            <a:r>
              <a:rPr lang="en-US" dirty="0" smtClean="0"/>
              <a:t>≈</a:t>
            </a:r>
            <a:r>
              <a:rPr lang="es-CL" dirty="0" smtClean="0"/>
              <a:t> 	</a:t>
            </a:r>
            <a:r>
              <a:rPr lang="es-CL" dirty="0" err="1" smtClean="0"/>
              <a:t>MapReduce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65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Hadoop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Implementación open </a:t>
            </a:r>
            <a:r>
              <a:rPr lang="es-CL" dirty="0" err="1" smtClean="0"/>
              <a:t>source</a:t>
            </a:r>
            <a:r>
              <a:rPr lang="es-CL" dirty="0" smtClean="0"/>
              <a:t> de </a:t>
            </a:r>
            <a:r>
              <a:rPr lang="es-CL" dirty="0" err="1" smtClean="0"/>
              <a:t>MapReduce</a:t>
            </a:r>
            <a:endParaRPr lang="es-CL" dirty="0" smtClean="0"/>
          </a:p>
          <a:p>
            <a:r>
              <a:rPr lang="es-CL" dirty="0" smtClean="0"/>
              <a:t>Basado en HDFS</a:t>
            </a:r>
            <a:endParaRPr lang="es-CL" dirty="0"/>
          </a:p>
        </p:txBody>
      </p:sp>
      <p:pic>
        <p:nvPicPr>
          <p:cNvPr id="1026" name="Picture 2" descr="https://upload.wikimedia.org/wikipedia/commons/thumb/0/0e/Hadoop_logo.svg/1000px-Hadoop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72681"/>
            <a:ext cx="6705600" cy="17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Hadoop: </a:t>
            </a:r>
            <a:r>
              <a:rPr lang="en-IE" dirty="0" err="1" smtClean="0"/>
              <a:t>Versión</a:t>
            </a:r>
            <a:r>
              <a:rPr lang="en-IE" dirty="0"/>
              <a:t> Open Source </a:t>
            </a:r>
            <a:r>
              <a:rPr lang="en-IE" dirty="0" smtClean="0"/>
              <a:t>de MapReduce</a:t>
            </a:r>
            <a:endParaRPr lang="en-IE" dirty="0"/>
          </a:p>
        </p:txBody>
      </p:sp>
      <p:pic>
        <p:nvPicPr>
          <p:cNvPr id="1028" name="Picture 4" descr="http://blog.tamar.com/wp-content/uploads/2016/08/hadoop-licdn.com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6849"/>
            <a:ext cx="5143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nterpriseitnews.com.my/wp-content/uploads/2015/12/doug-cutting-cloudera-1050x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3867150" cy="226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933450" y="594360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14399" y="510540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27101" y="430530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3451" y="344805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HDFS / Hadoop: </a:t>
            </a:r>
            <a:r>
              <a:rPr lang="en-IE" sz="3200" dirty="0" err="1" smtClean="0"/>
              <a:t>Arquitectura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3124200" y="1295400"/>
            <a:ext cx="3048000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>
                <a:latin typeface="Calibri Light" panose="020F0302020204030204" pitchFamily="34" charset="0"/>
              </a:rPr>
              <a:t>Client</a:t>
            </a:r>
            <a:endParaRPr lang="en-IE" sz="2400" b="1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2860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>
                <a:latin typeface="Calibri Light" panose="020F0302020204030204" pitchFamily="34" charset="0"/>
              </a:rPr>
              <a:t>NameNode</a:t>
            </a:r>
            <a:endParaRPr lang="en-IE" sz="2400" b="1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28600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>
                <a:latin typeface="Calibri Light" panose="020F0302020204030204" pitchFamily="34" charset="0"/>
              </a:rPr>
              <a:t>JobTracker</a:t>
            </a:r>
            <a:endParaRPr lang="en-IE" sz="2400" b="1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3450" y="35052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>
                <a:latin typeface="Calibri Light" panose="020F0302020204030204" pitchFamily="34" charset="0"/>
              </a:rPr>
              <a:t>DataNode</a:t>
            </a:r>
            <a:r>
              <a:rPr lang="en-IE" sz="2400" b="1" i="1" dirty="0" smtClean="0">
                <a:latin typeface="Calibri Light" panose="020F0302020204030204" pitchFamily="34" charset="0"/>
              </a:rPr>
              <a:t> 1</a:t>
            </a:r>
            <a:endParaRPr lang="en-IE" sz="2400" b="1" i="1" dirty="0"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3450" y="436245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>
                <a:latin typeface="Calibri Light" panose="020F0302020204030204" pitchFamily="34" charset="0"/>
              </a:rPr>
              <a:t>DataNode</a:t>
            </a:r>
            <a:r>
              <a:rPr lang="en-IE" sz="2400" b="1" i="1" dirty="0" smtClean="0">
                <a:latin typeface="Calibri Light" panose="020F0302020204030204" pitchFamily="34" charset="0"/>
              </a:rPr>
              <a:t> 2</a:t>
            </a:r>
            <a:endParaRPr lang="en-IE" sz="2400" b="1" i="1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16255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smtClean="0">
                <a:latin typeface="Calibri Light" panose="020F0302020204030204" pitchFamily="34" charset="0"/>
              </a:rPr>
              <a:t>…</a:t>
            </a:r>
            <a:endParaRPr lang="en-IE" sz="2400" b="1" i="1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3450" y="600075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>
                <a:latin typeface="Calibri Light" panose="020F0302020204030204" pitchFamily="34" charset="0"/>
              </a:rPr>
              <a:t>DataNode</a:t>
            </a:r>
            <a:r>
              <a:rPr lang="en-IE" sz="2400" b="1" i="1" dirty="0" smtClean="0">
                <a:latin typeface="Calibri Light" panose="020F0302020204030204" pitchFamily="34" charset="0"/>
              </a:rPr>
              <a:t> n</a:t>
            </a:r>
            <a:endParaRPr lang="en-IE" sz="2400" b="1" i="1" dirty="0"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350520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>
                <a:latin typeface="Calibri Light" panose="020F0302020204030204" pitchFamily="34" charset="0"/>
              </a:rPr>
              <a:t>JobNode</a:t>
            </a:r>
            <a:r>
              <a:rPr lang="en-IE" sz="2400" b="1" i="1" dirty="0" smtClean="0">
                <a:latin typeface="Calibri Light" panose="020F0302020204030204" pitchFamily="34" charset="0"/>
              </a:rPr>
              <a:t> 1</a:t>
            </a:r>
            <a:endParaRPr lang="en-IE" sz="2400" b="1" i="1" dirty="0"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436245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>
                <a:latin typeface="Calibri Light" panose="020F0302020204030204" pitchFamily="34" charset="0"/>
              </a:rPr>
              <a:t>JobNode</a:t>
            </a:r>
            <a:r>
              <a:rPr lang="en-IE" sz="2400" b="1" i="1" dirty="0" smtClean="0">
                <a:latin typeface="Calibri Light" panose="020F0302020204030204" pitchFamily="34" charset="0"/>
              </a:rPr>
              <a:t> 2</a:t>
            </a:r>
            <a:endParaRPr lang="en-IE" sz="2400" b="1" i="1" dirty="0"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14950" y="516255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smtClean="0">
                <a:latin typeface="Calibri Light" panose="020F0302020204030204" pitchFamily="34" charset="0"/>
              </a:rPr>
              <a:t>…</a:t>
            </a:r>
            <a:endParaRPr lang="en-IE" sz="2400" b="1" i="1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600075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>
                <a:latin typeface="Calibri Light" panose="020F0302020204030204" pitchFamily="34" charset="0"/>
              </a:rPr>
              <a:t>JobNode</a:t>
            </a:r>
            <a:r>
              <a:rPr lang="en-IE" sz="2400" b="1" i="1" dirty="0" smtClean="0">
                <a:latin typeface="Calibri Light" panose="020F0302020204030204" pitchFamily="34" charset="0"/>
              </a:rPr>
              <a:t> n</a:t>
            </a:r>
            <a:endParaRPr lang="en-IE" sz="2400" b="1" i="1" dirty="0">
              <a:latin typeface="Calibri Light" panose="020F0302020204030204" pitchFamily="34" charset="0"/>
            </a:endParaRPr>
          </a:p>
        </p:txBody>
      </p:sp>
      <p:cxnSp>
        <p:nvCxnSpPr>
          <p:cNvPr id="18" name="Elbow Connector 17"/>
          <p:cNvCxnSpPr>
            <a:stCxn id="7" idx="1"/>
            <a:endCxn id="9" idx="1"/>
          </p:cNvCxnSpPr>
          <p:nvPr/>
        </p:nvCxnSpPr>
        <p:spPr>
          <a:xfrm rot="10800000" flipH="1" flipV="1">
            <a:off x="914400" y="2571750"/>
            <a:ext cx="19050" cy="121920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1"/>
            <a:endCxn id="10" idx="1"/>
          </p:cNvCxnSpPr>
          <p:nvPr/>
        </p:nvCxnSpPr>
        <p:spPr>
          <a:xfrm rot="10800000" flipH="1" flipV="1">
            <a:off x="914400" y="2571750"/>
            <a:ext cx="19050" cy="207645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7" idx="1"/>
            <a:endCxn id="11" idx="1"/>
          </p:cNvCxnSpPr>
          <p:nvPr/>
        </p:nvCxnSpPr>
        <p:spPr>
          <a:xfrm rot="10800000" flipV="1">
            <a:off x="914400" y="2571750"/>
            <a:ext cx="12700" cy="2876550"/>
          </a:xfrm>
          <a:prstGeom prst="bentConnector3">
            <a:avLst>
              <a:gd name="adj1" fmla="val 18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7" idx="1"/>
            <a:endCxn id="12" idx="1"/>
          </p:cNvCxnSpPr>
          <p:nvPr/>
        </p:nvCxnSpPr>
        <p:spPr>
          <a:xfrm rot="10800000" flipH="1" flipV="1">
            <a:off x="914400" y="2571750"/>
            <a:ext cx="19050" cy="371475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8" idx="3"/>
            <a:endCxn id="13" idx="3"/>
          </p:cNvCxnSpPr>
          <p:nvPr/>
        </p:nvCxnSpPr>
        <p:spPr>
          <a:xfrm>
            <a:off x="8382000" y="2571750"/>
            <a:ext cx="12700" cy="121920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" idx="3"/>
            <a:endCxn id="14" idx="3"/>
          </p:cNvCxnSpPr>
          <p:nvPr/>
        </p:nvCxnSpPr>
        <p:spPr>
          <a:xfrm>
            <a:off x="8382000" y="2571750"/>
            <a:ext cx="12700" cy="207645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8" idx="3"/>
            <a:endCxn id="15" idx="3"/>
          </p:cNvCxnSpPr>
          <p:nvPr/>
        </p:nvCxnSpPr>
        <p:spPr>
          <a:xfrm flipH="1">
            <a:off x="8362950" y="2571750"/>
            <a:ext cx="19050" cy="2876550"/>
          </a:xfrm>
          <a:prstGeom prst="bentConnector3">
            <a:avLst>
              <a:gd name="adj1" fmla="val -12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3"/>
            <a:endCxn id="16" idx="3"/>
          </p:cNvCxnSpPr>
          <p:nvPr/>
        </p:nvCxnSpPr>
        <p:spPr>
          <a:xfrm>
            <a:off x="8382000" y="2571750"/>
            <a:ext cx="12700" cy="371475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2"/>
            <a:endCxn id="7" idx="0"/>
          </p:cNvCxnSpPr>
          <p:nvPr/>
        </p:nvCxnSpPr>
        <p:spPr>
          <a:xfrm flipH="1">
            <a:off x="2438400" y="1866900"/>
            <a:ext cx="2209800" cy="419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2"/>
            <a:endCxn id="8" idx="0"/>
          </p:cNvCxnSpPr>
          <p:nvPr/>
        </p:nvCxnSpPr>
        <p:spPr>
          <a:xfrm>
            <a:off x="4648200" y="1866900"/>
            <a:ext cx="2209800" cy="419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http://www.happyminds.es/wp-content/uploads/2013/01/hdf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1575"/>
            <a:ext cx="1243336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2.bp.blogspot.com/_pN7dwlW1g6o/S_PgDINAKhI/AAAAAAAAAIo/djsUGceWEaE/s1600/hadoop%2Belephant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49" y="1329244"/>
            <a:ext cx="2275791" cy="5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s-CL" dirty="0" smtClean="0"/>
              <a:t>Preguntas?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0. Leer de/Escribir a HDFS</a:t>
            </a:r>
            <a:endParaRPr lang="es-CL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4423"/>
            <a:ext cx="6986587" cy="56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3549" y="2329713"/>
            <a:ext cx="4362449" cy="41348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5975" y="3352800"/>
            <a:ext cx="4010024" cy="7620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85974" y="4191000"/>
            <a:ext cx="40100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5974" y="4953000"/>
            <a:ext cx="40100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11" name="Straight Connector 10"/>
          <p:cNvCxnSpPr>
            <a:stCxn id="7" idx="3"/>
            <a:endCxn id="13" idx="1"/>
          </p:cNvCxnSpPr>
          <p:nvPr/>
        </p:nvCxnSpPr>
        <p:spPr>
          <a:xfrm flipV="1">
            <a:off x="6095998" y="1738700"/>
            <a:ext cx="990602" cy="79775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1000036"/>
            <a:ext cx="1905000" cy="1477328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Accede al sistema de archivos con la configuración por defecto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2752635"/>
            <a:ext cx="1905000" cy="923330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Verifica que el archivo exista; si es así, se borra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6" name="Straight Connector 15"/>
          <p:cNvCxnSpPr>
            <a:stCxn id="8" idx="3"/>
            <a:endCxn id="15" idx="1"/>
          </p:cNvCxnSpPr>
          <p:nvPr/>
        </p:nvCxnSpPr>
        <p:spPr>
          <a:xfrm flipV="1">
            <a:off x="6095999" y="3214300"/>
            <a:ext cx="990601" cy="5195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3"/>
            <a:endCxn id="22" idx="1"/>
          </p:cNvCxnSpPr>
          <p:nvPr/>
        </p:nvCxnSpPr>
        <p:spPr>
          <a:xfrm>
            <a:off x="6095999" y="4533900"/>
            <a:ext cx="990601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4072235"/>
            <a:ext cx="1905000" cy="923330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Crea un archivo y escribe un mensaje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5114330"/>
            <a:ext cx="1905000" cy="646331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Abre el archivo y lo lee de nuevo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5" name="Straight Connector 24"/>
          <p:cNvCxnSpPr>
            <a:stCxn id="10" idx="3"/>
            <a:endCxn id="24" idx="1"/>
          </p:cNvCxnSpPr>
          <p:nvPr/>
        </p:nvCxnSpPr>
        <p:spPr>
          <a:xfrm>
            <a:off x="6095999" y="5295900"/>
            <a:ext cx="990601" cy="14159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53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22" grpId="0" animBg="1"/>
      <p:bldP spid="2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400" y="4214911"/>
            <a:ext cx="7391400" cy="1957289"/>
          </a:xfrm>
          <a:prstGeom prst="rect">
            <a:avLst/>
          </a:prstGeom>
          <a:gradFill>
            <a:gsLst>
              <a:gs pos="0">
                <a:srgbClr val="FFD6C9"/>
              </a:gs>
              <a:gs pos="100000">
                <a:srgbClr val="FBFEFF"/>
              </a:gs>
            </a:gsLst>
          </a:gradFill>
          <a:ln w="539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  <a:latin typeface="Inconsolata" panose="020B0609030003000000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" y="1295400"/>
            <a:ext cx="7391400" cy="2241305"/>
          </a:xfrm>
          <a:prstGeom prst="rect">
            <a:avLst/>
          </a:prstGeom>
          <a:gradFill>
            <a:gsLst>
              <a:gs pos="0">
                <a:srgbClr val="DDF9FF"/>
              </a:gs>
              <a:gs pos="89000">
                <a:srgbClr val="FBFEFF"/>
              </a:gs>
              <a:gs pos="100000">
                <a:schemeClr val="bg1"/>
              </a:gs>
            </a:gsLst>
          </a:gradFill>
          <a:ln w="539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Hadoop</a:t>
            </a:r>
            <a:r>
              <a:rPr lang="es-CL" sz="3200" dirty="0" smtClean="0"/>
              <a:t>: Ejemplo de citas</a:t>
            </a:r>
            <a:endParaRPr lang="es-CL" sz="32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87" y="1375152"/>
            <a:ext cx="5107360" cy="206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70" y="4627609"/>
            <a:ext cx="1995840" cy="941937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495300" y="3523854"/>
            <a:ext cx="8229600" cy="895746"/>
          </a:xfrm>
          <a:prstGeom prst="downArrow">
            <a:avLst>
              <a:gd name="adj1" fmla="val 89946"/>
              <a:gd name="adj2" fmla="val 33778"/>
            </a:avLst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¿Citas totales por artículo?</a:t>
            </a:r>
            <a:endParaRPr lang="es-CL" dirty="0">
              <a:solidFill>
                <a:prstClr val="black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900" y="353670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8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1. Entrada</a:t>
            </a:r>
            <a:endParaRPr lang="es-CL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0023"/>
            <a:ext cx="865195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03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14" y="1066800"/>
            <a:ext cx="742578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Implementando la búsqueda de Google</a:t>
            </a:r>
            <a:endParaRPr lang="es-C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9247" y="4343401"/>
            <a:ext cx="8415347" cy="8382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¿Cuáles abstracciones distribuidas podemos </a:t>
            </a:r>
          </a:p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considerar para facilitar aplicaciones así?</a:t>
            </a:r>
            <a:endParaRPr lang="es-CL" sz="2000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636" y="4343400"/>
            <a:ext cx="351710" cy="358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247" y="1221912"/>
            <a:ext cx="4038600" cy="1231106"/>
          </a:xfrm>
          <a:prstGeom prst="rect">
            <a:avLst/>
          </a:prstGeom>
          <a:solidFill>
            <a:schemeClr val="accent6">
              <a:lumMod val="20000"/>
              <a:lumOff val="80000"/>
              <a:alpha val="97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altLang="ja-JP" sz="2000" u="sng" dirty="0" err="1" smtClean="0">
                <a:latin typeface="Segoe UI Light" panose="020B0502040204020203" pitchFamily="34" charset="0"/>
              </a:rPr>
              <a:t>Crawling</a:t>
            </a:r>
            <a:endParaRPr lang="es-CL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err="1" smtClean="0">
                <a:latin typeface="Segoe UI Light" panose="020B0502040204020203" pitchFamily="34" charset="0"/>
              </a:rPr>
              <a:t>Parsear</a:t>
            </a:r>
            <a:r>
              <a:rPr lang="es-CL" dirty="0" smtClean="0">
                <a:latin typeface="Segoe UI Light" panose="020B0502040204020203" pitchFamily="34" charset="0"/>
              </a:rPr>
              <a:t> enlaces de las páginas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Ordenar los enlaces para descargar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Descargar páginas, GOTO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0747" y="1219200"/>
            <a:ext cx="4038600" cy="1233818"/>
          </a:xfrm>
          <a:prstGeom prst="rect">
            <a:avLst/>
          </a:prstGeom>
          <a:solidFill>
            <a:schemeClr val="accent6">
              <a:lumMod val="20000"/>
              <a:lumOff val="80000"/>
              <a:alpha val="97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altLang="ja-JP" sz="2000" u="sng" dirty="0" smtClean="0">
                <a:latin typeface="Segoe UI Light" panose="020B0502040204020203" pitchFamily="34" charset="0"/>
              </a:rPr>
              <a:t>Indexación</a:t>
            </a:r>
            <a:endParaRPr lang="es-CL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err="1" smtClean="0">
                <a:latin typeface="Segoe UI Light" panose="020B0502040204020203" pitchFamily="34" charset="0"/>
              </a:rPr>
              <a:t>Parsear</a:t>
            </a:r>
            <a:r>
              <a:rPr lang="es-CL" dirty="0" smtClean="0">
                <a:latin typeface="Segoe UI Light" panose="020B0502040204020203" pitchFamily="34" charset="0"/>
              </a:rPr>
              <a:t> </a:t>
            </a:r>
            <a:r>
              <a:rPr lang="es-CL" dirty="0" err="1" smtClean="0">
                <a:latin typeface="Segoe UI Light" panose="020B0502040204020203" pitchFamily="34" charset="0"/>
              </a:rPr>
              <a:t>keywords</a:t>
            </a:r>
            <a:r>
              <a:rPr lang="es-CL" dirty="0" smtClean="0">
                <a:latin typeface="Segoe UI Light" panose="020B0502040204020203" pitchFamily="34" charset="0"/>
              </a:rPr>
              <a:t> de las páginas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err="1" smtClean="0">
                <a:latin typeface="Segoe UI Light" panose="020B0502040204020203" pitchFamily="34" charset="0"/>
              </a:rPr>
              <a:t>Indexear</a:t>
            </a:r>
            <a:r>
              <a:rPr lang="es-CL" dirty="0" smtClean="0">
                <a:latin typeface="Segoe UI Light" panose="020B0502040204020203" pitchFamily="34" charset="0"/>
              </a:rPr>
              <a:t> sus </a:t>
            </a:r>
            <a:r>
              <a:rPr lang="es-CL" dirty="0" err="1" smtClean="0">
                <a:latin typeface="Segoe UI Light" panose="020B0502040204020203" pitchFamily="34" charset="0"/>
              </a:rPr>
              <a:t>keywords</a:t>
            </a:r>
            <a:endParaRPr lang="es-CL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Administrar actualizaciones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248" y="2588499"/>
            <a:ext cx="4038600" cy="1231106"/>
          </a:xfrm>
          <a:prstGeom prst="rect">
            <a:avLst/>
          </a:prstGeom>
          <a:solidFill>
            <a:schemeClr val="accent6">
              <a:lumMod val="20000"/>
              <a:lumOff val="80000"/>
              <a:alpha val="97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altLang="ja-JP" sz="2000" u="sng" dirty="0" smtClean="0">
                <a:latin typeface="Segoe UI Light" panose="020B0502040204020203" pitchFamily="34" charset="0"/>
              </a:rPr>
              <a:t>Ranking</a:t>
            </a:r>
            <a:endParaRPr lang="es-CL" altLang="ja-JP" sz="2000" dirty="0" smtClean="0">
              <a:latin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¿Qué tan relevante es una página? 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¿Qué tan importante es? 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 smtClean="0">
                <a:latin typeface="Segoe UI Light" panose="020B0502040204020203" pitchFamily="34" charset="0"/>
              </a:rPr>
              <a:t>¿Cuántos clics tiene?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10747" y="2588499"/>
            <a:ext cx="4038600" cy="1231106"/>
          </a:xfrm>
          <a:prstGeom prst="rect">
            <a:avLst/>
          </a:prstGeom>
          <a:solidFill>
            <a:schemeClr val="accent6">
              <a:lumMod val="20000"/>
              <a:lumOff val="80000"/>
              <a:alpha val="97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u="sng" dirty="0" smtClean="0">
                <a:latin typeface="Segoe UI Light" panose="020B0502040204020203" pitchFamily="34" charset="0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246" y="5279113"/>
            <a:ext cx="8415348" cy="1197888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b="1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write</a:t>
            </a:r>
            <a:r>
              <a:rPr lang="es-CL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b="1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read</a:t>
            </a:r>
            <a:r>
              <a:rPr lang="es-CL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b="1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delete</a:t>
            </a:r>
            <a:r>
              <a:rPr lang="es-CL" dirty="0" smtClean="0">
                <a:latin typeface="Segoe UI Light" panose="020B0502040204020203" pitchFamily="34" charset="0"/>
              </a:rPr>
              <a:t>(file f)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b="1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</a:rPr>
              <a:t>append</a:t>
            </a:r>
            <a:r>
              <a:rPr lang="es-CL" dirty="0" smtClean="0">
                <a:latin typeface="Segoe UI Light" panose="020B0502040204020203" pitchFamily="34" charset="0"/>
              </a:rPr>
              <a:t>(file f, data d)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041" y="5279113"/>
            <a:ext cx="342900" cy="342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07446" y="6107669"/>
            <a:ext cx="343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... al menos para empezar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4" y="2228793"/>
            <a:ext cx="8193320" cy="3919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2. </a:t>
            </a:r>
            <a:r>
              <a:rPr lang="es-CL" sz="3200" dirty="0" err="1" smtClean="0"/>
              <a:t>Map</a:t>
            </a:r>
            <a:endParaRPr lang="es-CL" sz="3200" dirty="0"/>
          </a:p>
        </p:txBody>
      </p:sp>
      <p:sp>
        <p:nvSpPr>
          <p:cNvPr id="6" name="Rectangle 5"/>
          <p:cNvSpPr/>
          <p:nvPr/>
        </p:nvSpPr>
        <p:spPr>
          <a:xfrm>
            <a:off x="4603750" y="2134203"/>
            <a:ext cx="3820744" cy="41476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1" y="4495800"/>
            <a:ext cx="6358924" cy="404869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014" y="5524500"/>
            <a:ext cx="2761049" cy="220534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994" y="263287"/>
            <a:ext cx="5583606" cy="369332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err="1" smtClean="0">
                <a:latin typeface="Inconsolata" panose="020B0609030003000000" pitchFamily="49" charset="0"/>
                <a:ea typeface="BatangChe" panose="02030609000101010101" pitchFamily="49" charset="-127"/>
                <a:cs typeface="Segoe UI Semilight" panose="020B0402040204020203" pitchFamily="34" charset="0"/>
              </a:rPr>
              <a:t>Mapper</a:t>
            </a:r>
            <a:r>
              <a:rPr lang="es-CL" dirty="0" smtClean="0">
                <a:latin typeface="Inconsolata" panose="020B0609030003000000" pitchFamily="49" charset="0"/>
                <a:ea typeface="BatangChe" panose="02030609000101010101" pitchFamily="49" charset="-127"/>
                <a:cs typeface="Segoe UI Semilight" panose="020B0402040204020203" pitchFamily="34" charset="0"/>
              </a:rPr>
              <a:t>&lt;</a:t>
            </a:r>
            <a:r>
              <a:rPr lang="es-CL" i="1" dirty="0" err="1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InputKey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, </a:t>
            </a:r>
            <a:r>
              <a:rPr lang="es-CL" i="1" dirty="0" err="1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InputValue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, </a:t>
            </a:r>
            <a:r>
              <a:rPr lang="es-CL" i="1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MapKey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, </a:t>
            </a:r>
            <a:r>
              <a:rPr lang="es-CL" i="1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MapValue</a:t>
            </a:r>
            <a:r>
              <a:rPr lang="es-CL" dirty="0" smtClean="0">
                <a:latin typeface="Inconsolata" panose="020B0609030003000000" pitchFamily="49" charset="0"/>
                <a:ea typeface="BatangChe" panose="02030609000101010101" pitchFamily="49" charset="-127"/>
                <a:cs typeface="Segoe UI Semilight" panose="020B0402040204020203" pitchFamily="34" charset="0"/>
              </a:rPr>
              <a:t>&gt;</a:t>
            </a:r>
            <a:endParaRPr lang="es-CL" dirty="0">
              <a:latin typeface="Inconsolata" panose="020B0609030003000000" pitchFamily="49" charset="0"/>
              <a:ea typeface="BatangChe" panose="02030609000101010101" pitchFamily="49" charset="-127"/>
              <a:cs typeface="Segoe UI Semilight" panose="020B0402040204020203" pitchFamily="34" charset="0"/>
            </a:endParaRPr>
          </a:p>
        </p:txBody>
      </p:sp>
      <p:cxnSp>
        <p:nvCxnSpPr>
          <p:cNvPr id="10" name="Straight Connector 9"/>
          <p:cNvCxnSpPr>
            <a:stCxn id="6" idx="0"/>
            <a:endCxn id="9" idx="2"/>
          </p:cNvCxnSpPr>
          <p:nvPr/>
        </p:nvCxnSpPr>
        <p:spPr>
          <a:xfrm flipH="1" flipV="1">
            <a:off x="6199797" y="632619"/>
            <a:ext cx="314325" cy="150158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67200" y="3063510"/>
            <a:ext cx="4724400" cy="923330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(entrada) </a:t>
            </a:r>
            <a:r>
              <a:rPr lang="es-CL" dirty="0" err="1" smtClean="0">
                <a:latin typeface="Inconsolata" panose="020B0609030003000000" pitchFamily="49" charset="0"/>
                <a:ea typeface="BatangChe" panose="02030609000101010101" pitchFamily="49" charset="-127"/>
                <a:cs typeface="Segoe UI Semilight" panose="020B0402040204020203" pitchFamily="34" charset="0"/>
              </a:rPr>
              <a:t>key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posición en el archivo en bytes</a:t>
            </a:r>
          </a:p>
          <a:p>
            <a:pPr algn="ctr"/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(entrada) </a:t>
            </a:r>
            <a:r>
              <a:rPr lang="es-CL" dirty="0" err="1" smtClean="0">
                <a:latin typeface="Inconsolata" panose="020B0609030003000000" pitchFamily="49" charset="0"/>
                <a:ea typeface="BatangChe" panose="02030609000101010101" pitchFamily="49" charset="-127"/>
                <a:cs typeface="Segoe UI Semilight" panose="020B0402040204020203" pitchFamily="34" charset="0"/>
              </a:rPr>
              <a:t>value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línea del archivo</a:t>
            </a:r>
          </a:p>
          <a:p>
            <a:pPr algn="ctr"/>
            <a:r>
              <a:rPr lang="es-CL" dirty="0" smtClean="0">
                <a:latin typeface="Inconsolata" panose="020B0609030003000000" pitchFamily="49" charset="0"/>
                <a:ea typeface="BatangChe" panose="02030609000101010101" pitchFamily="49" charset="-127"/>
                <a:cs typeface="Segoe UI Semilight" panose="020B0402040204020203" pitchFamily="34" charset="0"/>
              </a:rPr>
              <a:t>output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salida y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logging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8" name="Straight Connector 17"/>
          <p:cNvCxnSpPr>
            <a:stCxn id="7" idx="0"/>
            <a:endCxn id="17" idx="1"/>
          </p:cNvCxnSpPr>
          <p:nvPr/>
        </p:nvCxnSpPr>
        <p:spPr>
          <a:xfrm flipV="1">
            <a:off x="3789063" y="3525175"/>
            <a:ext cx="478137" cy="97062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29" idx="0"/>
          </p:cNvCxnSpPr>
          <p:nvPr/>
        </p:nvCxnSpPr>
        <p:spPr>
          <a:xfrm>
            <a:off x="2408539" y="5745034"/>
            <a:ext cx="1858661" cy="67413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24200" y="6419165"/>
            <a:ext cx="2286000" cy="369332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Escribe la salida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3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  <p:bldP spid="2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5" y="1115291"/>
            <a:ext cx="623685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(</a:t>
            </a:r>
            <a:r>
              <a:rPr lang="es-CL" sz="3200" dirty="0" err="1" smtClean="0">
                <a:latin typeface="Inconsolata" panose="020B0609030003000000" pitchFamily="49" charset="0"/>
                <a:ea typeface="BatangChe" panose="02030609000101010101" pitchFamily="49" charset="-127"/>
              </a:rPr>
              <a:t>Writable</a:t>
            </a:r>
            <a:r>
              <a:rPr lang="es-CL" sz="3200" dirty="0" smtClean="0"/>
              <a:t> para valores)</a:t>
            </a:r>
            <a:endParaRPr lang="es-CL" sz="3200" dirty="0"/>
          </a:p>
        </p:txBody>
      </p:sp>
      <p:sp>
        <p:nvSpPr>
          <p:cNvPr id="5" name="Rectangle 4"/>
          <p:cNvSpPr/>
          <p:nvPr/>
        </p:nvSpPr>
        <p:spPr>
          <a:xfrm>
            <a:off x="392545" y="2362200"/>
            <a:ext cx="3898900" cy="20738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256174"/>
            <a:ext cx="2111375" cy="55991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831" y="5231284"/>
            <a:ext cx="2271569" cy="48371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>
            <a:off x="3025775" y="4536132"/>
            <a:ext cx="3603625" cy="27995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</p:cNvCxnSpPr>
          <p:nvPr/>
        </p:nvCxnSpPr>
        <p:spPr>
          <a:xfrm flipV="1">
            <a:off x="3200400" y="5067216"/>
            <a:ext cx="3429000" cy="40592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4724400"/>
            <a:ext cx="2133600" cy="369332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Mismo orden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6197492"/>
            <a:ext cx="2514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(no es necesario para el ejemplo actual)</a:t>
            </a:r>
            <a:endParaRPr lang="es-CL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0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" y="1145003"/>
            <a:ext cx="7099763" cy="523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(</a:t>
            </a:r>
            <a:r>
              <a:rPr lang="es-CL" sz="3200" dirty="0" err="1" smtClean="0">
                <a:latin typeface="Inconsolata" panose="020B0609030003000000" pitchFamily="49" charset="0"/>
                <a:ea typeface="BatangChe" panose="02030609000101010101" pitchFamily="49" charset="-127"/>
              </a:rPr>
              <a:t>WritableComparable</a:t>
            </a:r>
            <a:r>
              <a:rPr lang="es-CL" sz="3200" dirty="0" smtClean="0"/>
              <a:t> para llaves/valores)</a:t>
            </a:r>
            <a:endParaRPr lang="es-CL" sz="3200" dirty="0"/>
          </a:p>
        </p:txBody>
      </p:sp>
      <p:sp>
        <p:nvSpPr>
          <p:cNvPr id="5" name="Rectangle 4"/>
          <p:cNvSpPr/>
          <p:nvPr/>
        </p:nvSpPr>
        <p:spPr>
          <a:xfrm>
            <a:off x="16712" y="1131332"/>
            <a:ext cx="7099763" cy="20738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27531"/>
            <a:ext cx="6311900" cy="2935069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576455"/>
            <a:ext cx="6311900" cy="55991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8" name="Straight Connector 7"/>
          <p:cNvCxnSpPr>
            <a:stCxn id="6" idx="3"/>
            <a:endCxn id="15" idx="2"/>
          </p:cNvCxnSpPr>
          <p:nvPr/>
        </p:nvCxnSpPr>
        <p:spPr>
          <a:xfrm flipV="1">
            <a:off x="6616700" y="3430850"/>
            <a:ext cx="1308100" cy="66421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14" idx="2"/>
          </p:cNvCxnSpPr>
          <p:nvPr/>
        </p:nvCxnSpPr>
        <p:spPr>
          <a:xfrm flipV="1">
            <a:off x="6616700" y="5629043"/>
            <a:ext cx="1316182" cy="22737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6082" y="4705713"/>
            <a:ext cx="2133600" cy="923330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Usada para la partición por defecto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2784519"/>
            <a:ext cx="2133600" cy="646331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Para ordenar las llaves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0" y="1526578"/>
            <a:ext cx="2133600" cy="369332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Nueva interfaz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5" name="Straight Connector 24"/>
          <p:cNvCxnSpPr>
            <a:stCxn id="5" idx="2"/>
            <a:endCxn id="24" idx="1"/>
          </p:cNvCxnSpPr>
          <p:nvPr/>
        </p:nvCxnSpPr>
        <p:spPr>
          <a:xfrm>
            <a:off x="3566594" y="1338713"/>
            <a:ext cx="3291406" cy="37253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04800" y="1878488"/>
            <a:ext cx="6311900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6082" y="2133600"/>
            <a:ext cx="2133600" cy="369332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Como antes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5" name="Straight Connector 34"/>
          <p:cNvCxnSpPr>
            <a:stCxn id="33" idx="3"/>
            <a:endCxn id="34" idx="1"/>
          </p:cNvCxnSpPr>
          <p:nvPr/>
        </p:nvCxnSpPr>
        <p:spPr>
          <a:xfrm>
            <a:off x="6616700" y="2221388"/>
            <a:ext cx="249382" cy="9687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29400" y="6197492"/>
            <a:ext cx="2514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(no es necesario para el ejemplo actual)</a:t>
            </a:r>
          </a:p>
        </p:txBody>
      </p:sp>
    </p:spTree>
    <p:extLst>
      <p:ext uri="{BB962C8B-B14F-4D97-AF65-F5344CB8AC3E}">
        <p14:creationId xmlns:p14="http://schemas.microsoft.com/office/powerpoint/2010/main" val="15003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24" grpId="0" animBg="1"/>
      <p:bldP spid="33" grpId="0" animBg="1"/>
      <p:bldP spid="3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80" y="2054662"/>
            <a:ext cx="6962639" cy="201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3. Partición</a:t>
            </a:r>
            <a:endParaRPr lang="es-CL" sz="3200" dirty="0"/>
          </a:p>
        </p:txBody>
      </p:sp>
      <p:sp>
        <p:nvSpPr>
          <p:cNvPr id="6" name="Rectangle 5"/>
          <p:cNvSpPr/>
          <p:nvPr/>
        </p:nvSpPr>
        <p:spPr>
          <a:xfrm>
            <a:off x="457200" y="2667000"/>
            <a:ext cx="7467600" cy="28358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315998"/>
            <a:ext cx="2438400" cy="646331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ea typeface="BatangChe" panose="02030609000101010101" pitchFamily="49" charset="-127"/>
                <a:cs typeface="Segoe UI Semilight" panose="020B0402040204020203" pitchFamily="34" charset="0"/>
              </a:rPr>
              <a:t>Interfaz del </a:t>
            </a:r>
            <a:r>
              <a:rPr lang="es-CL" dirty="0" err="1" smtClean="0">
                <a:latin typeface="Inconsolata" panose="020B0609030003000000" pitchFamily="49" charset="0"/>
                <a:ea typeface="BatangChe" panose="02030609000101010101" pitchFamily="49" charset="-127"/>
              </a:rPr>
              <a:t>Partitioner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8" name="Straight Connector 7"/>
          <p:cNvCxnSpPr>
            <a:endCxn id="7" idx="2"/>
          </p:cNvCxnSpPr>
          <p:nvPr/>
        </p:nvCxnSpPr>
        <p:spPr>
          <a:xfrm flipV="1">
            <a:off x="4978400" y="1962329"/>
            <a:ext cx="2336800" cy="70467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0" y="2989238"/>
            <a:ext cx="6934200" cy="89696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12" name="Straight Connector 11"/>
          <p:cNvCxnSpPr>
            <a:stCxn id="15" idx="0"/>
            <a:endCxn id="11" idx="2"/>
          </p:cNvCxnSpPr>
          <p:nvPr/>
        </p:nvCxnSpPr>
        <p:spPr>
          <a:xfrm flipH="1" flipV="1">
            <a:off x="4229100" y="3886199"/>
            <a:ext cx="414509" cy="72934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0199" y="4615543"/>
            <a:ext cx="6086819" cy="646331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(Este método es igual al método por defecto, pero podemos implementar cualquier lógica para la partición.)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6197492"/>
            <a:ext cx="2514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(no es necesario para el ejemplo actual)</a:t>
            </a:r>
          </a:p>
        </p:txBody>
      </p:sp>
    </p:spTree>
    <p:extLst>
      <p:ext uri="{BB962C8B-B14F-4D97-AF65-F5344CB8AC3E}">
        <p14:creationId xmlns:p14="http://schemas.microsoft.com/office/powerpoint/2010/main" val="123639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4. Transmisión ("</a:t>
            </a:r>
            <a:r>
              <a:rPr lang="es-CL" sz="3200" dirty="0" err="1" smtClean="0"/>
              <a:t>Shuffle</a:t>
            </a:r>
            <a:r>
              <a:rPr lang="es-CL" sz="3200" dirty="0" smtClean="0"/>
              <a:t>")</a:t>
            </a:r>
            <a:endParaRPr lang="es-CL" sz="3200" dirty="0"/>
          </a:p>
        </p:txBody>
      </p:sp>
      <p:pic>
        <p:nvPicPr>
          <p:cNvPr id="8194" name="Picture 2" descr="http://www.buffalo.edu/content/shared/university/news/news-center-releases/2013/10/017/_jcr_content/par/image.img.447.auto.png/13813412963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46766"/>
            <a:ext cx="4867275" cy="31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5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1542043"/>
            <a:ext cx="6079288" cy="448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5. Ordenamiento</a:t>
            </a:r>
            <a:endParaRPr lang="es-CL" sz="3200" dirty="0"/>
          </a:p>
        </p:txBody>
      </p:sp>
      <p:pic>
        <p:nvPicPr>
          <p:cNvPr id="8194" name="Picture 2" descr="http://www.buffalo.edu/content/shared/university/news/news-center-releases/2013/10/017/_jcr_content/par/image.img.447.auto.png/13813412963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06" y="1066800"/>
            <a:ext cx="273920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819400"/>
            <a:ext cx="3810000" cy="139065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6" name="Straight Connector 5"/>
          <p:cNvCxnSpPr>
            <a:stCxn id="5" idx="3"/>
            <a:endCxn id="7" idx="1"/>
          </p:cNvCxnSpPr>
          <p:nvPr/>
        </p:nvCxnSpPr>
        <p:spPr>
          <a:xfrm flipV="1">
            <a:off x="4114800" y="3461098"/>
            <a:ext cx="1524000" cy="536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3137932"/>
            <a:ext cx="2438400" cy="646331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Métodos en </a:t>
            </a:r>
            <a:r>
              <a:rPr lang="es-CL" dirty="0" err="1" smtClean="0">
                <a:latin typeface="Inconsolata" panose="020B0609030003000000" pitchFamily="49" charset="0"/>
                <a:ea typeface="BatangChe" panose="02030609000101010101" pitchFamily="49" charset="-127"/>
              </a:rPr>
              <a:t>WritableComparable</a:t>
            </a:r>
            <a:endParaRPr lang="es-CL" dirty="0">
              <a:latin typeface="Inconsolata" panose="020B0609030003000000" pitchFamily="49" charset="0"/>
              <a:ea typeface="BatangChe" panose="02030609000101010101" pitchFamily="49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6197492"/>
            <a:ext cx="2514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(no es necesario para el ejemplo actual)</a:t>
            </a:r>
          </a:p>
        </p:txBody>
      </p:sp>
    </p:spTree>
    <p:extLst>
      <p:ext uri="{BB962C8B-B14F-4D97-AF65-F5344CB8AC3E}">
        <p14:creationId xmlns:p14="http://schemas.microsoft.com/office/powerpoint/2010/main" val="381395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33" y="2272430"/>
            <a:ext cx="8706282" cy="328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6. Reducción</a:t>
            </a:r>
            <a:endParaRPr lang="es-CL" sz="3200" dirty="0"/>
          </a:p>
        </p:txBody>
      </p:sp>
      <p:sp>
        <p:nvSpPr>
          <p:cNvPr id="5" name="Rectangle 4"/>
          <p:cNvSpPr/>
          <p:nvPr/>
        </p:nvSpPr>
        <p:spPr>
          <a:xfrm>
            <a:off x="150633" y="2259636"/>
            <a:ext cx="8536167" cy="25326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507497"/>
            <a:ext cx="5986044" cy="378703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9820" y="4880799"/>
            <a:ext cx="3810000" cy="204788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078468"/>
            <a:ext cx="5961315" cy="369332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err="1" smtClean="0">
                <a:latin typeface="Inconsolata" panose="020B0609030003000000" pitchFamily="49" charset="0"/>
                <a:ea typeface="BatangChe" panose="02030609000101010101" pitchFamily="49" charset="-127"/>
              </a:rPr>
              <a:t>Reducer</a:t>
            </a:r>
            <a:r>
              <a:rPr lang="es-CL" dirty="0" smtClean="0">
                <a:latin typeface="Inconsolata" panose="020B0609030003000000" pitchFamily="49" charset="0"/>
                <a:ea typeface="BatangChe" panose="02030609000101010101" pitchFamily="49" charset="-127"/>
              </a:rPr>
              <a:t>&lt;</a:t>
            </a:r>
            <a:r>
              <a:rPr lang="es-CL" i="1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MapKey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i="1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MapValue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i="1" dirty="0" err="1" smtClean="0">
                <a:solidFill>
                  <a:srgbClr val="7030A0"/>
                </a:solidFill>
                <a:latin typeface="Inconsolata" panose="020B0609030003000000" pitchFamily="49" charset="0"/>
              </a:rPr>
              <a:t>OutputKey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i="1" dirty="0" err="1" smtClean="0">
                <a:solidFill>
                  <a:srgbClr val="7030A0"/>
                </a:solidFill>
                <a:latin typeface="Inconsolata" panose="020B0609030003000000" pitchFamily="49" charset="0"/>
              </a:rPr>
              <a:t>OutputValue</a:t>
            </a:r>
            <a:r>
              <a:rPr lang="es-CL" dirty="0" smtClean="0">
                <a:latin typeface="Inconsolata" panose="020B0609030003000000" pitchFamily="49" charset="0"/>
                <a:ea typeface="BatangChe" panose="02030609000101010101" pitchFamily="49" charset="-127"/>
              </a:rPr>
              <a:t>&gt;</a:t>
            </a:r>
            <a:endParaRPr lang="es-CL" dirty="0">
              <a:latin typeface="Inconsolata" panose="020B0609030003000000" pitchFamily="49" charset="0"/>
              <a:ea typeface="BatangChe" panose="02030609000101010101" pitchFamily="49" charset="-127"/>
            </a:endParaRPr>
          </a:p>
        </p:txBody>
      </p:sp>
      <p:cxnSp>
        <p:nvCxnSpPr>
          <p:cNvPr id="9" name="Straight Connector 8"/>
          <p:cNvCxnSpPr>
            <a:stCxn id="5" idx="0"/>
            <a:endCxn id="8" idx="2"/>
          </p:cNvCxnSpPr>
          <p:nvPr/>
        </p:nvCxnSpPr>
        <p:spPr>
          <a:xfrm flipV="1">
            <a:off x="4418717" y="1447800"/>
            <a:ext cx="1457541" cy="81183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13" idx="1"/>
          </p:cNvCxnSpPr>
          <p:nvPr/>
        </p:nvCxnSpPr>
        <p:spPr>
          <a:xfrm flipV="1">
            <a:off x="6519444" y="3581617"/>
            <a:ext cx="262356" cy="11523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2581343"/>
            <a:ext cx="2209800" cy="2000548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err="1" smtClean="0">
                <a:latin typeface="Inconsolata" panose="020B0609030003000000" pitchFamily="49" charset="0"/>
                <a:ea typeface="BatangChe" panose="02030609000101010101" pitchFamily="49" charset="-127"/>
              </a:rPr>
              <a:t>key</a:t>
            </a:r>
            <a:r>
              <a:rPr lang="es-CL" dirty="0" smtClean="0">
                <a:latin typeface="Inconsolata" panose="020B0609030003000000" pitchFamily="49" charset="0"/>
              </a:rPr>
              <a:t>: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c</a:t>
            </a:r>
            <a:r>
              <a:rPr lang="es-C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 fue emitido antes</a:t>
            </a:r>
          </a:p>
          <a:p>
            <a:pPr algn="ctr"/>
            <a:endParaRPr lang="es-CL" sz="800" dirty="0" smtClean="0">
              <a:latin typeface="Inconsolata" panose="020B0609030003000000" pitchFamily="49" charset="0"/>
            </a:endParaRPr>
          </a:p>
          <a:p>
            <a:pPr algn="ctr"/>
            <a:r>
              <a:rPr lang="es-CL" dirty="0" err="1" smtClean="0">
                <a:latin typeface="Inconsolata" panose="020B0609030003000000" pitchFamily="49" charset="0"/>
                <a:ea typeface="BatangChe" panose="02030609000101010101" pitchFamily="49" charset="-127"/>
              </a:rPr>
              <a:t>values</a:t>
            </a:r>
            <a:r>
              <a:rPr lang="es-CL" dirty="0" smtClean="0">
                <a:latin typeface="Inconsolata" panose="020B0609030003000000" pitchFamily="49" charset="0"/>
              </a:rPr>
              <a:t>: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todos los valores para la llave actual</a:t>
            </a:r>
          </a:p>
          <a:p>
            <a:pPr algn="ctr"/>
            <a:endParaRPr lang="es-CL" sz="800" dirty="0" smtClean="0">
              <a:latin typeface="Inconsolata" panose="020B0609030003000000" pitchFamily="49" charset="0"/>
            </a:endParaRPr>
          </a:p>
          <a:p>
            <a:pPr algn="ctr"/>
            <a:r>
              <a:rPr lang="es-CL" dirty="0" smtClean="0">
                <a:latin typeface="Inconsolata" panose="020B0609030003000000" pitchFamily="49" charset="0"/>
                <a:ea typeface="BatangChe" panose="02030609000101010101" pitchFamily="49" charset="-127"/>
              </a:rPr>
              <a:t>output</a:t>
            </a:r>
            <a:endParaRPr lang="es-CL" dirty="0">
              <a:latin typeface="Inconsolata" panose="020B0609030003000000" pitchFamily="49" charset="0"/>
              <a:ea typeface="BatangChe" panose="02030609000101010101" pitchFamily="49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9444" y="6106596"/>
            <a:ext cx="2167356" cy="369332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Escribe a la salida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6" name="Straight Connector 15"/>
          <p:cNvCxnSpPr>
            <a:endCxn id="15" idx="1"/>
          </p:cNvCxnSpPr>
          <p:nvPr/>
        </p:nvCxnSpPr>
        <p:spPr>
          <a:xfrm>
            <a:off x="2784820" y="5106721"/>
            <a:ext cx="3734624" cy="118454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93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7. Salida</a:t>
            </a:r>
            <a:endParaRPr lang="es-CL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1"/>
            <a:ext cx="8686800" cy="116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43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447800"/>
            <a:ext cx="6267450" cy="473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Flujo de control</a:t>
            </a:r>
            <a:endParaRPr lang="es-CL" sz="3200" dirty="0"/>
          </a:p>
        </p:txBody>
      </p:sp>
      <p:sp>
        <p:nvSpPr>
          <p:cNvPr id="6" name="Rectangle 5"/>
          <p:cNvSpPr/>
          <p:nvPr/>
        </p:nvSpPr>
        <p:spPr>
          <a:xfrm>
            <a:off x="914399" y="3124200"/>
            <a:ext cx="3886199" cy="226463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7" name="Straight Connector 6"/>
          <p:cNvCxnSpPr>
            <a:stCxn id="6" idx="3"/>
            <a:endCxn id="8" idx="1"/>
          </p:cNvCxnSpPr>
          <p:nvPr/>
        </p:nvCxnSpPr>
        <p:spPr>
          <a:xfrm flipV="1">
            <a:off x="4800598" y="2479191"/>
            <a:ext cx="1231902" cy="75824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32500" y="2156025"/>
            <a:ext cx="2896670" cy="646331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Crea una tarea con la configuración por defecto</a:t>
            </a:r>
            <a:endParaRPr lang="es-CL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049009"/>
            <a:ext cx="3733800" cy="73828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12" name="Straight Connector 11"/>
          <p:cNvCxnSpPr>
            <a:stCxn id="11" idx="3"/>
            <a:endCxn id="15" idx="1"/>
          </p:cNvCxnSpPr>
          <p:nvPr/>
        </p:nvCxnSpPr>
        <p:spPr>
          <a:xfrm flipV="1">
            <a:off x="4648200" y="3890665"/>
            <a:ext cx="1384301" cy="52748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32501" y="3429000"/>
            <a:ext cx="2896670" cy="923330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Los tipos de salida de la reducción y el mapeo (respectivamente)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2499" y="2917718"/>
            <a:ext cx="2896671" cy="369332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Entrada y salida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1" y="3505200"/>
            <a:ext cx="4800599" cy="41348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20" name="Straight Connector 19"/>
          <p:cNvCxnSpPr>
            <a:stCxn id="18" idx="3"/>
            <a:endCxn id="17" idx="1"/>
          </p:cNvCxnSpPr>
          <p:nvPr/>
        </p:nvCxnSpPr>
        <p:spPr>
          <a:xfrm flipV="1">
            <a:off x="5715000" y="3102384"/>
            <a:ext cx="317499" cy="60956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32500" y="4495800"/>
            <a:ext cx="2896670" cy="369332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La clase de mapeo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4" name="Straight Connector 23"/>
          <p:cNvCxnSpPr>
            <a:stCxn id="29" idx="3"/>
            <a:endCxn id="23" idx="1"/>
          </p:cNvCxnSpPr>
          <p:nvPr/>
        </p:nvCxnSpPr>
        <p:spPr>
          <a:xfrm flipV="1">
            <a:off x="4648200" y="4680466"/>
            <a:ext cx="1384300" cy="30868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14400" y="4888291"/>
            <a:ext cx="3733800" cy="20172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4400" y="5090153"/>
            <a:ext cx="4038600" cy="40433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32" name="Straight Connector 31"/>
          <p:cNvCxnSpPr>
            <a:stCxn id="31" idx="3"/>
            <a:endCxn id="33" idx="1"/>
          </p:cNvCxnSpPr>
          <p:nvPr/>
        </p:nvCxnSpPr>
        <p:spPr>
          <a:xfrm>
            <a:off x="4953000" y="5292321"/>
            <a:ext cx="1079500" cy="6004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32500" y="5029200"/>
            <a:ext cx="2896670" cy="646331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La clase de reducción</a:t>
            </a:r>
          </a:p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(opcional: y de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combiner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32499" y="5821349"/>
            <a:ext cx="2896671" cy="646331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Ejecuta la tarea y espera su terminación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14399" y="5771408"/>
            <a:ext cx="3733801" cy="17219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37" name="Straight Connector 36"/>
          <p:cNvCxnSpPr>
            <a:stCxn id="36" idx="3"/>
            <a:endCxn id="35" idx="1"/>
          </p:cNvCxnSpPr>
          <p:nvPr/>
        </p:nvCxnSpPr>
        <p:spPr>
          <a:xfrm>
            <a:off x="4648200" y="5857504"/>
            <a:ext cx="1384299" cy="28701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05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5" grpId="0" animBg="1"/>
      <p:bldP spid="17" grpId="0" animBg="1"/>
      <p:bldP spid="18" grpId="0" animBg="1"/>
      <p:bldP spid="23" grpId="0" animBg="1"/>
      <p:bldP spid="29" grpId="0" animBg="1"/>
      <p:bldP spid="31" grpId="0" animBg="1"/>
      <p:bldP spid="33" grpId="0" animBg="1"/>
      <p:bldP spid="35" grpId="0" animBg="1"/>
      <p:bldP spid="3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8400"/>
            <a:ext cx="7621767" cy="2875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Más cosas en </a:t>
            </a:r>
            <a:r>
              <a:rPr lang="es-CL" sz="3200" dirty="0" err="1" smtClean="0"/>
              <a:t>Hadoop</a:t>
            </a:r>
            <a:r>
              <a:rPr lang="es-CL" sz="3200" dirty="0" smtClean="0"/>
              <a:t>: Conteos</a:t>
            </a:r>
            <a:endParaRPr lang="es-CL" sz="3200" dirty="0"/>
          </a:p>
        </p:txBody>
      </p:sp>
      <p:sp>
        <p:nvSpPr>
          <p:cNvPr id="5" name="Rectangle 4"/>
          <p:cNvSpPr/>
          <p:nvPr/>
        </p:nvSpPr>
        <p:spPr>
          <a:xfrm>
            <a:off x="914399" y="4495800"/>
            <a:ext cx="5978525" cy="2286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40679" y="4724400"/>
            <a:ext cx="1883921" cy="52893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5683" y="5253335"/>
            <a:ext cx="4254500" cy="1200329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err="1" smtClean="0">
                <a:latin typeface="Inconsolata" panose="020B0609030003000000" pitchFamily="49" charset="0"/>
              </a:rPr>
              <a:t>Context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tiene un mapa de contadores</a:t>
            </a:r>
          </a:p>
          <a:p>
            <a:pPr algn="ctr"/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nombre </a:t>
            </a:r>
            <a:r>
              <a:rPr lang="es-CL" dirty="0" smtClean="0">
                <a:latin typeface="Inconsolata" panose="020B0609030003000000" pitchFamily="49" charset="0"/>
              </a:rPr>
              <a:t>→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 contador</a:t>
            </a:r>
          </a:p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Cada contador es un mapa</a:t>
            </a:r>
          </a:p>
          <a:p>
            <a:pPr algn="ctr"/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valor </a:t>
            </a:r>
            <a:r>
              <a:rPr lang="es-CL" dirty="0" smtClean="0">
                <a:latin typeface="Inconsolata" panose="020B0609030003000000" pitchFamily="49" charset="0"/>
              </a:rPr>
              <a:t>→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 conteo</a:t>
            </a:r>
            <a:endParaRPr lang="es-CL" dirty="0"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0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Google File </a:t>
            </a:r>
            <a:r>
              <a:rPr lang="es-CL" dirty="0" err="1" smtClean="0"/>
              <a:t>System</a:t>
            </a:r>
            <a:r>
              <a:rPr lang="es-CL" dirty="0" smtClean="0"/>
              <a:t> (GFS)</a:t>
            </a:r>
            <a:br>
              <a:rPr lang="es-CL" dirty="0" smtClean="0"/>
            </a:br>
            <a:r>
              <a:rPr lang="es-CL" sz="2800" dirty="0" smtClean="0"/>
              <a:t>(Sistema de archivos de Google)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912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://www.meresearch.org.uk/wp-content/uploads/2016/01/supermark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98746" cy="49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14400" y="4214911"/>
            <a:ext cx="7391400" cy="1957289"/>
          </a:xfrm>
          <a:prstGeom prst="rect">
            <a:avLst/>
          </a:prstGeom>
          <a:gradFill>
            <a:gsLst>
              <a:gs pos="0">
                <a:srgbClr val="FFD6C9"/>
              </a:gs>
              <a:gs pos="100000">
                <a:srgbClr val="FBFEFF"/>
              </a:gs>
            </a:gsLst>
          </a:gradFill>
          <a:ln w="539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  <a:latin typeface="Inconsolata" panose="020B0609030003000000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" y="1295400"/>
            <a:ext cx="7391400" cy="2241305"/>
          </a:xfrm>
          <a:prstGeom prst="rect">
            <a:avLst/>
          </a:prstGeom>
          <a:gradFill>
            <a:gsLst>
              <a:gs pos="0">
                <a:srgbClr val="DDF9FF"/>
              </a:gs>
              <a:gs pos="89000">
                <a:srgbClr val="FBFEFF"/>
              </a:gs>
              <a:gs pos="100000">
                <a:schemeClr val="bg1"/>
              </a:gs>
            </a:gsLst>
          </a:gradFill>
          <a:ln w="539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Hadoop</a:t>
            </a:r>
            <a:r>
              <a:rPr lang="es-CL" sz="3200" dirty="0" smtClean="0"/>
              <a:t>: El ejemplo del supermercado</a:t>
            </a:r>
            <a:endParaRPr lang="es-CL" sz="3200" dirty="0"/>
          </a:p>
        </p:txBody>
      </p:sp>
      <p:sp>
        <p:nvSpPr>
          <p:cNvPr id="24" name="Down Arrow 23"/>
          <p:cNvSpPr/>
          <p:nvPr/>
        </p:nvSpPr>
        <p:spPr>
          <a:xfrm>
            <a:off x="495300" y="3429000"/>
            <a:ext cx="8229600" cy="895746"/>
          </a:xfrm>
          <a:prstGeom prst="downArrow">
            <a:avLst>
              <a:gd name="adj1" fmla="val 89946"/>
              <a:gd name="adj2" fmla="val 33778"/>
            </a:avLst>
          </a:prstGeom>
          <a:solidFill>
            <a:schemeClr val="bg1">
              <a:lumMod val="8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¿Ventas totales por hora?</a:t>
            </a:r>
            <a:endParaRPr lang="es-CL" dirty="0">
              <a:solidFill>
                <a:prstClr val="black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2900" y="3441850"/>
            <a:ext cx="342900" cy="3429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59612" y="1367589"/>
            <a:ext cx="6930979" cy="1909011"/>
            <a:chOff x="1159612" y="1367589"/>
            <a:chExt cx="6930979" cy="1909011"/>
          </a:xfrm>
        </p:grpSpPr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612" y="1367591"/>
              <a:ext cx="1583588" cy="19090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646" y="1367590"/>
              <a:ext cx="1377954" cy="12125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367589"/>
              <a:ext cx="2680391" cy="121459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37" y="4559954"/>
            <a:ext cx="1673925" cy="13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4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190625"/>
            <a:ext cx="6924675" cy="62007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Más cosas en </a:t>
            </a:r>
            <a:r>
              <a:rPr lang="es-CL" dirty="0" err="1" smtClean="0"/>
              <a:t>Hadoop</a:t>
            </a:r>
            <a:r>
              <a:rPr lang="es-CL" dirty="0" smtClean="0"/>
              <a:t>: </a:t>
            </a:r>
            <a:r>
              <a:rPr lang="es-CL" sz="3200" dirty="0" smtClean="0"/>
              <a:t>Varias entradas</a:t>
            </a:r>
            <a:endParaRPr lang="es-CL" sz="3200" dirty="0"/>
          </a:p>
        </p:txBody>
      </p:sp>
      <p:sp>
        <p:nvSpPr>
          <p:cNvPr id="6" name="Rectangle 5"/>
          <p:cNvSpPr/>
          <p:nvPr/>
        </p:nvSpPr>
        <p:spPr>
          <a:xfrm>
            <a:off x="774700" y="2895600"/>
            <a:ext cx="59785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7" name="Straight Connector 6"/>
          <p:cNvCxnSpPr>
            <a:stCxn id="6" idx="3"/>
            <a:endCxn id="8" idx="2"/>
          </p:cNvCxnSpPr>
          <p:nvPr/>
        </p:nvCxnSpPr>
        <p:spPr>
          <a:xfrm flipV="1">
            <a:off x="6753225" y="2634734"/>
            <a:ext cx="215307" cy="60376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45464" y="2265402"/>
            <a:ext cx="4046136" cy="369332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Varias entradas, mapeos diferentes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699" y="3886200"/>
            <a:ext cx="3644901" cy="2286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13" name="Straight Connector 12"/>
          <p:cNvCxnSpPr>
            <a:stCxn id="12" idx="3"/>
            <a:endCxn id="14" idx="0"/>
          </p:cNvCxnSpPr>
          <p:nvPr/>
        </p:nvCxnSpPr>
        <p:spPr>
          <a:xfrm>
            <a:off x="4419600" y="4000500"/>
            <a:ext cx="2333625" cy="141553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5975" y="5416034"/>
            <a:ext cx="4254500" cy="369332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Una reducción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0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190625"/>
            <a:ext cx="6924675" cy="6200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Más cosas en </a:t>
            </a:r>
            <a:r>
              <a:rPr lang="es-CL" sz="3200" dirty="0" err="1" smtClean="0"/>
              <a:t>Hadoop</a:t>
            </a:r>
            <a:r>
              <a:rPr lang="es-CL" sz="3200" dirty="0" smtClean="0"/>
              <a:t>: Encadenar tareas</a:t>
            </a:r>
            <a:endParaRPr lang="es-CL" sz="3200" dirty="0"/>
          </a:p>
        </p:txBody>
      </p:sp>
      <p:sp>
        <p:nvSpPr>
          <p:cNvPr id="12" name="Rectangle 11"/>
          <p:cNvSpPr/>
          <p:nvPr/>
        </p:nvSpPr>
        <p:spPr>
          <a:xfrm>
            <a:off x="774700" y="4800600"/>
            <a:ext cx="3644901" cy="1524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13" name="Straight Connector 12"/>
          <p:cNvCxnSpPr>
            <a:stCxn id="12" idx="3"/>
            <a:endCxn id="14" idx="2"/>
          </p:cNvCxnSpPr>
          <p:nvPr/>
        </p:nvCxnSpPr>
        <p:spPr>
          <a:xfrm flipV="1">
            <a:off x="4419601" y="4515922"/>
            <a:ext cx="457199" cy="36087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62400" y="4146590"/>
            <a:ext cx="1828800" cy="369332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Ejecuta y espera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3581400"/>
            <a:ext cx="1905000" cy="19972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5599331"/>
            <a:ext cx="1828800" cy="232648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4146590"/>
            <a:ext cx="2184094" cy="923330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La salida del 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job1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dada como la entrada del 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job2</a:t>
            </a:r>
            <a:endParaRPr lang="es-CL" dirty="0"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  <p:cxnSp>
        <p:nvCxnSpPr>
          <p:cNvPr id="22" name="Straight Connector 21"/>
          <p:cNvCxnSpPr>
            <a:stCxn id="20" idx="3"/>
            <a:endCxn id="21" idx="2"/>
          </p:cNvCxnSpPr>
          <p:nvPr/>
        </p:nvCxnSpPr>
        <p:spPr>
          <a:xfrm flipV="1">
            <a:off x="5181600" y="5069920"/>
            <a:ext cx="2463647" cy="64573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3"/>
            <a:endCxn id="21" idx="0"/>
          </p:cNvCxnSpPr>
          <p:nvPr/>
        </p:nvCxnSpPr>
        <p:spPr>
          <a:xfrm>
            <a:off x="5486400" y="3681261"/>
            <a:ext cx="2158847" cy="46532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30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90" y="1680865"/>
            <a:ext cx="3286125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Más cosas en </a:t>
            </a:r>
            <a:r>
              <a:rPr lang="es-CL" sz="3200" dirty="0" err="1" smtClean="0"/>
              <a:t>Hadoop</a:t>
            </a:r>
            <a:r>
              <a:rPr lang="es-CL" sz="3200" dirty="0" smtClean="0"/>
              <a:t>: Número de reductores</a:t>
            </a:r>
            <a:endParaRPr lang="es-CL" sz="3200" dirty="0"/>
          </a:p>
        </p:txBody>
      </p:sp>
      <p:sp>
        <p:nvSpPr>
          <p:cNvPr id="19" name="Rectangle 18"/>
          <p:cNvSpPr/>
          <p:nvPr/>
        </p:nvSpPr>
        <p:spPr>
          <a:xfrm>
            <a:off x="836364" y="1713001"/>
            <a:ext cx="3048000" cy="40734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1680865"/>
            <a:ext cx="2895600" cy="646331"/>
          </a:xfrm>
          <a:prstGeom prst="rect">
            <a:avLst/>
          </a:prstGeom>
          <a:solidFill>
            <a:srgbClr val="EEFED6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Configura el número de reductores para la tarea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4" name="Straight Connector 23"/>
          <p:cNvCxnSpPr>
            <a:stCxn id="19" idx="3"/>
            <a:endCxn id="21" idx="1"/>
          </p:cNvCxnSpPr>
          <p:nvPr/>
        </p:nvCxnSpPr>
        <p:spPr>
          <a:xfrm>
            <a:off x="3884364" y="1916675"/>
            <a:ext cx="2135436" cy="8735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90750" y="4118198"/>
            <a:ext cx="47625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Light" panose="020B0502040204020203" pitchFamily="34" charset="0"/>
              </a:rPr>
              <a:t>¿Para qué usaríamos un reductor?</a:t>
            </a:r>
            <a:endParaRPr lang="es-CL" dirty="0">
              <a:latin typeface="Segoe UI Light" panose="020B0502040204020203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4118198"/>
            <a:ext cx="342900" cy="3429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90750" y="4611469"/>
            <a:ext cx="4762500" cy="646331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Light" panose="020B0502040204020203" pitchFamily="34" charset="0"/>
              </a:rPr>
              <a:t>Si la salida requiere toda la salida en una</a:t>
            </a:r>
          </a:p>
          <a:p>
            <a:r>
              <a:rPr lang="es-CL" dirty="0" smtClean="0">
                <a:latin typeface="Segoe UI Light" panose="020B0502040204020203" pitchFamily="34" charset="0"/>
              </a:rPr>
              <a:t>máquina final (por ejemplo, totales, top-</a:t>
            </a:r>
            <a:r>
              <a:rPr lang="es-CL" i="1" dirty="0" smtClean="0"/>
              <a:t>k</a:t>
            </a:r>
            <a:r>
              <a:rPr lang="es-CL" dirty="0" smtClean="0">
                <a:latin typeface="Segoe UI Light" panose="020B0502040204020203" pitchFamily="34" charset="0"/>
              </a:rPr>
              <a:t>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793" y="4611469"/>
            <a:ext cx="308931" cy="3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1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8" grpId="0" animBg="1"/>
      <p:bldP spid="3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://www.meresearch.org.uk/wp-content/uploads/2016/01/supermark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98746" cy="49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14400" y="4214911"/>
            <a:ext cx="7391400" cy="1957289"/>
          </a:xfrm>
          <a:prstGeom prst="rect">
            <a:avLst/>
          </a:prstGeom>
          <a:gradFill>
            <a:gsLst>
              <a:gs pos="0">
                <a:srgbClr val="FFD6C9"/>
              </a:gs>
              <a:gs pos="100000">
                <a:srgbClr val="FBFEFF"/>
              </a:gs>
            </a:gsLst>
          </a:gradFill>
          <a:ln w="539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  <a:latin typeface="Inconsolata" panose="020B0609030003000000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" y="1295400"/>
            <a:ext cx="7391400" cy="2241305"/>
          </a:xfrm>
          <a:prstGeom prst="rect">
            <a:avLst/>
          </a:prstGeom>
          <a:gradFill>
            <a:gsLst>
              <a:gs pos="0">
                <a:srgbClr val="DDF9FF"/>
              </a:gs>
              <a:gs pos="89000">
                <a:srgbClr val="FBFEFF"/>
              </a:gs>
              <a:gs pos="100000">
                <a:schemeClr val="bg1"/>
              </a:gs>
            </a:gsLst>
          </a:gradFill>
          <a:ln w="539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Hadoop</a:t>
            </a:r>
            <a:r>
              <a:rPr lang="es-CL" sz="3200" dirty="0" smtClean="0"/>
              <a:t>: El ejemplo del supermercado</a:t>
            </a:r>
            <a:endParaRPr lang="es-CL" sz="3200" dirty="0"/>
          </a:p>
        </p:txBody>
      </p:sp>
      <p:sp>
        <p:nvSpPr>
          <p:cNvPr id="24" name="Down Arrow 23"/>
          <p:cNvSpPr/>
          <p:nvPr/>
        </p:nvSpPr>
        <p:spPr>
          <a:xfrm>
            <a:off x="495300" y="3429000"/>
            <a:ext cx="8229600" cy="895746"/>
          </a:xfrm>
          <a:prstGeom prst="downArrow">
            <a:avLst>
              <a:gd name="adj1" fmla="val 89946"/>
              <a:gd name="adj2" fmla="val 33778"/>
            </a:avLst>
          </a:prstGeom>
          <a:solidFill>
            <a:schemeClr val="bg1">
              <a:lumMod val="8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¿Ventas totales por hora?</a:t>
            </a:r>
          </a:p>
          <a:p>
            <a:pPr algn="ctr"/>
            <a:r>
              <a:rPr lang="es-CL" dirty="0" smtClean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...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pero excluyendo algunos productos listados en un archivo?</a:t>
            </a:r>
            <a:endParaRPr lang="es-CL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2900" y="3441850"/>
            <a:ext cx="342900" cy="3429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59612" y="1367589"/>
            <a:ext cx="6930979" cy="1909011"/>
            <a:chOff x="1159612" y="1367589"/>
            <a:chExt cx="6930979" cy="1909011"/>
          </a:xfrm>
        </p:grpSpPr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612" y="1367591"/>
              <a:ext cx="1583588" cy="19090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646" y="1367590"/>
              <a:ext cx="1377954" cy="12125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367589"/>
              <a:ext cx="2680391" cy="121459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37" y="4559954"/>
            <a:ext cx="1673925" cy="13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5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H</a:t>
            </a:r>
            <a:r>
              <a:rPr lang="es-CL" sz="3200" dirty="0" err="1" smtClean="0"/>
              <a:t>adoop</a:t>
            </a:r>
            <a:r>
              <a:rPr lang="es-CL" sz="3200" dirty="0" smtClean="0"/>
              <a:t>: Caché distribuida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  <a:p>
            <a:r>
              <a:rPr lang="es-CL" dirty="0" smtClean="0"/>
              <a:t>Algunas tareas necesitan datos globales</a:t>
            </a:r>
          </a:p>
          <a:p>
            <a:pPr lvl="1"/>
            <a:r>
              <a:rPr lang="es-CL" dirty="0" smtClean="0"/>
              <a:t>Pero los datos globales deberían ser concisos</a:t>
            </a:r>
          </a:p>
          <a:p>
            <a:pPr marL="457200" lvl="1" indent="0">
              <a:buNone/>
            </a:pPr>
            <a:endParaRPr lang="es-CL" dirty="0" smtClean="0"/>
          </a:p>
          <a:p>
            <a:r>
              <a:rPr lang="es-CL" dirty="0" smtClean="0"/>
              <a:t>Usar una caché distribuida:</a:t>
            </a:r>
          </a:p>
          <a:p>
            <a:pPr lvl="1"/>
            <a:r>
              <a:rPr lang="es-CL" dirty="0" smtClean="0"/>
              <a:t>Distribuye los datos globales a cada máquina</a:t>
            </a:r>
          </a:p>
          <a:p>
            <a:pPr lvl="2"/>
            <a:r>
              <a:rPr lang="es-CL" dirty="0" smtClean="0"/>
              <a:t>Disponible en el disco duro local de cada máquina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5257800"/>
            <a:ext cx="51816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Light" panose="020B0502040204020203" pitchFamily="34" charset="0"/>
              </a:rPr>
              <a:t>¿Cómo podríamos usar esta caché?</a:t>
            </a:r>
            <a:endParaRPr lang="es-CL" dirty="0">
              <a:latin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5257800"/>
            <a:ext cx="3429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5751071"/>
            <a:ext cx="5181600" cy="646331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Light" panose="020B0502040204020203" pitchFamily="34" charset="0"/>
              </a:rPr>
              <a:t>Compartir la lista de productos filtrados, la cual podemos leer (¿en memoria?) en cada máquina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43" y="5751071"/>
            <a:ext cx="308931" cy="3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1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86" y="990600"/>
            <a:ext cx="6897225" cy="5180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Dentro de Apache </a:t>
            </a:r>
            <a:r>
              <a:rPr lang="es-CL" dirty="0" err="1" smtClean="0"/>
              <a:t>Hadoop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1943098" y="6400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Inconsolata" panose="020B0609030003000000" pitchFamily="49" charset="0"/>
                <a:hlinkClick r:id="rId3"/>
              </a:rPr>
              <a:t>http://ercoppa.github.io/HadoopInternals/</a:t>
            </a:r>
            <a:endParaRPr lang="es-CL" dirty="0" smtClean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7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653,341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$\textsc{\color{purple}hash}(\texttt{w})\%m$&#10;\end{document}&#10;"/>
  <p:tag name="IGUANATEXSIZE" val="20"/>
  <p:tag name="IGUANATEXCURSOR" val="2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568,13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red!50!black}#1}}&#10;&#10;&#10;\begin{document}&#10;\sf&#10;Aquí, &#10;$\cmap{M} = \{ (\texttt{&quot;soy&quot;},1), (\texttt{&quot;una&quot;},1), (\texttt{&quot;linea&quot;},1), (\texttt{&quot;soy&quot;},1), (\texttt{&quot;otra&quot;},1), (\texttt{&quot;linea&quot;},1) \}$&#10;\end{document}&#10;"/>
  <p:tag name="IGUANATEXSIZE" val="16"/>
  <p:tag name="IGUANATEXCURSOR" val="51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2709"/>
  <p:tag name="ORIGINALWIDTH" val="4622,8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gru}[1]{{\color{violet}#1}}&#10;\newcommand{\cred}[1]{{\color{red!50!black}#1}}&#10;&#10;&#10;\begin{document}&#10;\sf&#10;Aquí, &#10;\cgru{$A$} = \cgru{agupar}($\cmap{M}$) $= \big\{ (\texttt{&quot;soy&quot;},\{1,1\}), (\texttt{&quot;una&quot;},\{1\}), (\texttt{&quot;linea&quot;},\{1,1\}) (\texttt{&quot;otra&quot;},\{1\}) \big\}$&#10;\end{document}&#10;"/>
  <p:tag name="IGUANATEXSIZE" val="16"/>
  <p:tag name="IGUANATEXCURSOR" val="5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2709"/>
  <p:tag name="ORIGINALWIDTH" val="2776,88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green!50!black}#1}}&#10;&#10;&#10;\begin{document}&#10;\sf&#10;\begin{tabular}{l}&#10;Por ejemplo,&#10;$\cred{\textsf{reduce}}\big( (\texttt{&quot;soy&quot;},\{1,1\}) \big)   := \{ (\texttt{&quot;soy&quot;},2) \}$\\&#10;\end{tabular}&#10;\end{document}&#10;"/>
  <p:tag name="IGUANATEXSIZE" val="16"/>
  <p:tag name="IGUANATEXCURSOR" val="4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897,65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gru}[1]{{\color{violet}#1}}&#10;\newcommand{\cred}[1]{{\color{green!50!black}#1}}&#10;\newcommand{\csal}[1]{{\color{black!50}#1}}&#10;&#10;\begin{document}&#10;\sf&#10;\noindent&#10;Sea $\csal{S}$ la \textbf{salida}: la unión de \cred{reduce}$(\cgru{a})$ para cada $\cgru{a} \in \cgru{A}$&#10;\end{document}&#10;"/>
  <p:tag name="IGUANATEXSIZE" val="20"/>
  <p:tag name="IGUANATEXCURSOR" val="4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3412,22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Sea {\color{orange}$E$} la \textbf{entrada}: una lista (sin orden) de pares $(\textsc{llave},\textsc{valor})$&#10;\end{document}&#10;"/>
  <p:tag name="IGUANATEXSIZE" val="20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66"/>
  <p:tag name="ORIGINALWIDTH" val="3734,02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&#10;\begin{document}&#10;\sf&#10;&#10;\noindent&#10;\begin{tabular}{l}&#10;Sea \cmap{map} una función que toma un par en $\cinp{E}$ y genera una lista de pares&#10;\end{tabular}&#10;\end{document}&#10;"/>
  <p:tag name="IGUANATEXSIZE" val="20"/>
  <p:tag name="IGUANATEXCURSOR" val="40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66"/>
  <p:tag name="ORIGINALWIDTH" val="3842,78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gru}[1]{{\color{violet}#1}}&#10;\newcommand{\cred}[1]{{\color{green!50!black}#1}}&#10;&#10;\begin{document}&#10;\sf&#10;\noindent&#10;Sea \cred{reduce} una función que toma un par en $\cgru{A}$ y genera una lista de pares&#10;\end{document}&#10;"/>
  <p:tag name="IGUANATEXSIZE" val="20"/>
  <p:tag name="IGUANATEXCURSOR" val="4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283,3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&#10;\begin{document}&#10;\sf&#10;&#10;\noindent&#10;\begin{tabular}{l}&#10;Sea \cmap{$M$} la unión de \cmap{map}(\cinp{e}) para cada $\cinp{e} \in \cinp{E}$&#10;\end{tabular}&#10;\end{document}&#10;"/>
  <p:tag name="IGUANATEXSIZE" val="20"/>
  <p:tag name="IGUANATEXCURSOR" val="42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66"/>
  <p:tag name="ORIGINALWIDTH" val="3464,73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gru}[1]{{\color{violet}#1}}&#10;&#10;\begin{document}&#10;\sf&#10;&#10;\noindent&#10;\begin{tabular}{l}&#10;Sea \cgru{agupar} la función que agrupa cada valor para cada llave en $\cmap{M}$ &#10;\end{tabular}&#10;\end{document}&#10;"/>
  <p:tag name="IGUANATEXSIZE" val="20"/>
  <p:tag name="IGUANATEXCURSOR" val="40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767,2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gru}[1]{{\color{violet}#1}}&#10;&#10;\begin{document}&#10;\sf&#10;&#10;\noindent&#10;\begin{tabular}{l}&#10;Sea $\cgru{A}$ el resultado de \cgru{agrupar}$(\cmap{M})$ &#10;\end{tabular}&#10;\end{document}&#10;"/>
  <p:tag name="IGUANATEXSIZE" val="20"/>
  <p:tag name="IGUANATEXCURSOR" val="39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3412,22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Sea {\color{orange}$E$} la \textbf{entrada}: una lista (sin orden) de pares $(\textsc{llave},\textsc{valor})$&#10;\end{document}&#10;"/>
  <p:tag name="IGUANATEXSIZE" val="20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3575,7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Por ejemplo, &#10;${\color{orange} E} = &#10;\{ (1,\texttt{&quot;soy una linea&quot;}), &#10;(2,\texttt{&quot;soy otra linea&quot;}) \}$ &#10;\end{document}&#10;"/>
  <p:tag name="IGUANATEXSIZE" val="16"/>
  <p:tag name="IGUANATEXCURSOR" val="3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259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red!50!black}#1}}&#10;&#10;&#10;\begin{document}&#10;\sf&#10;Por ejemplo, &#10;$\cmap{\textsf{map}}(1,\texttt{&quot;soy una linea&quot;}) := \{ (\texttt{&quot;soy&quot;},1), (\texttt{&quot;una&quot;},1), (\texttt{&quot;linea&quot;},1) \}$&#10;\end{document}&#10;"/>
  <p:tag name="IGUANATEXSIZE" val="16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568,13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red!50!black}#1}}&#10;&#10;&#10;\begin{document}&#10;\sf&#10;Aquí, &#10;$\cmap{M} = \{ (\texttt{&quot;soy&quot;},1), (\texttt{&quot;una&quot;},1), (\texttt{&quot;linea&quot;},1), (\texttt{&quot;soy&quot;},1), (\texttt{&quot;otra&quot;},1), (\texttt{&quot;linea&quot;},1) \}$&#10;\end{document}&#10;"/>
  <p:tag name="IGUANATEXSIZE" val="16"/>
  <p:tag name="IGUANATEXCURSOR" val="51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2709"/>
  <p:tag name="ORIGINALWIDTH" val="4622,8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gru}[1]{{\color{violet}#1}}&#10;\newcommand{\cred}[1]{{\color{red!50!black}#1}}&#10;&#10;&#10;\begin{document}&#10;\sf&#10;Aquí, &#10;\cgru{$A$} = \cgru{agupar}($\cmap{M}$) $= \big\{ (\texttt{&quot;soy&quot;},\{1,1\}), (\texttt{&quot;una&quot;},\{1\}), (\texttt{&quot;linea&quot;},\{1,1\}) (\texttt{&quot;otra&quot;},\{1\}) \big\}$&#10;\end{document}&#10;"/>
  <p:tag name="IGUANATEXSIZE" val="16"/>
  <p:tag name="IGUANATEXCURSOR" val="5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2709"/>
  <p:tag name="ORIGINALWIDTH" val="2776,88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green!50!black}#1}}&#10;&#10;&#10;\begin{document}&#10;\sf&#10;\begin{tabular}{l}&#10;Por ejemplo,&#10;$\cred{\textsf{reduce}}\big( (\texttt{&quot;soy&quot;},\{1,1\}) \big)   := \{ (\texttt{&quot;soy&quot;},2) \}$\\&#10;\end{tabular}&#10;\end{document}&#10;"/>
  <p:tag name="IGUANATEXSIZE" val="16"/>
  <p:tag name="IGUANATEXCURSOR" val="4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897,65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gru}[1]{{\color{violet}#1}}&#10;\newcommand{\cred}[1]{{\color{green!50!black}#1}}&#10;\newcommand{\csal}[1]{{\color{black!50}#1}}&#10;&#10;\begin{document}&#10;\sf&#10;\noindent&#10;Sea $\csal{S}$ la \textbf{salida}: la unión de \cred{reduce}$(\cgru{a})$ para cada $\cgru{a} \in \cgru{A}$&#10;\end{document}&#10;"/>
  <p:tag name="IGUANATEXSIZE" val="20"/>
  <p:tag name="IGUANATEXCURSOR" val="4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3412,22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Sea {\color{orange}$E$} la \textbf{entrada}: una lista (sin orden) de pares $(\textsc{llave},\textsc{valor})$&#10;\end{document}&#10;"/>
  <p:tag name="IGUANATEXSIZE" val="20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66"/>
  <p:tag name="ORIGINALWIDTH" val="3734,02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&#10;\begin{document}&#10;\sf&#10;&#10;\noindent&#10;\begin{tabular}{l}&#10;Sea \cmap{map} una función que toma un par en $\cinp{E}$ y genera una lista de pares&#10;\end{tabular}&#10;\end{document}&#10;"/>
  <p:tag name="IGUANATEXSIZE" val="20"/>
  <p:tag name="IGUANATEXCURSOR" val="40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66"/>
  <p:tag name="ORIGINALWIDTH" val="3842,78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gru}[1]{{\color{violet}#1}}&#10;\newcommand{\cred}[1]{{\color{green!50!black}#1}}&#10;&#10;\begin{document}&#10;\sf&#10;\noindent&#10;Sea \cred{reduce} una función que toma un par en $\cgru{A}$ y genera una lista de pares&#10;\end{document}&#10;"/>
  <p:tag name="IGUANATEXSIZE" val="20"/>
  <p:tag name="IGUANATEXCURSOR" val="4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283,3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&#10;\begin{document}&#10;\sf&#10;&#10;\noindent&#10;\begin{tabular}{l}&#10;Sea \cmap{$M$} la unión de \cmap{map}(\cinp{e}) para cada $\cinp{e} \in \cinp{E}$&#10;\end{tabular}&#10;\end{document}&#10;"/>
  <p:tag name="IGUANATEXSIZE" val="20"/>
  <p:tag name="IGUANATEXCURSOR" val="42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66"/>
  <p:tag name="ORIGINALWIDTH" val="3734,02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&#10;\begin{document}&#10;\sf&#10;&#10;\noindent&#10;\begin{tabular}{l}&#10;Sea \cmap{map} una función que toma un par en $\cinp{E}$ y genera una lista de pares&#10;\end{tabular}&#10;\end{document}&#10;"/>
  <p:tag name="IGUANATEXSIZE" val="20"/>
  <p:tag name="IGUANATEXCURSOR" val="40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66"/>
  <p:tag name="ORIGINALWIDTH" val="3464,73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gru}[1]{{\color{violet}#1}}&#10;&#10;\begin{document}&#10;\sf&#10;&#10;\noindent&#10;\begin{tabular}{l}&#10;Sea \cgru{agupar} la función que agrupa cada valor para cada llave en $\cmap{M}$ &#10;\end{tabular}&#10;\end{document}&#10;"/>
  <p:tag name="IGUANATEXSIZE" val="20"/>
  <p:tag name="IGUANATEXCURSOR" val="40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767,2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gru}[1]{{\color{violet}#1}}&#10;&#10;\begin{document}&#10;\sf&#10;&#10;\noindent&#10;\begin{tabular}{l}&#10;Sea $\cgru{A}$ el resultado de \cgru{agrupar}$(\cmap{M})$ &#10;\end{tabular}&#10;\end{document}&#10;"/>
  <p:tag name="IGUANATEXSIZE" val="20"/>
  <p:tag name="IGUANATEXCURSOR" val="39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656"/>
  <p:tag name="ORIGINALWIDTH" val="3076,92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red!50!black}#1}}&#10;&#10;&#10;\begin{document}&#10;\sf&#10;\color{red!50!black}&#10;\textit{Tenemos que definir la función} $\cmap{\textsf{map}}$ \textit{para la tarea específica}&#10;\end{document}&#10;"/>
  <p:tag name="IGUANATEXSIZE" val="16"/>
  <p:tag name="IGUANATEXCURSOR" val="3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656"/>
  <p:tag name="ORIGINALWIDTH" val="3190,94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green!50!black}#1}}&#10;&#10;&#10;\begin{document}&#10;\sf&#10;\begin{tabular}{l}&#10;\color{red!50!black}&#10;\textit{Tenemos que definir la función}&#10;$\cred{\textsf{reduce}}$ \textit{para la tarea específica}&#10;\\&#10;\end{tabular}&#10;\end{document}&#10;"/>
  <p:tag name="IGUANATEXSIZE" val="16"/>
  <p:tag name="IGUANATEXCURSOR" val="4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897,65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gru}[1]{{\color{violet}#1}}&#10;\newcommand{\cred}[1]{{\color{green!50!black}#1}}&#10;\newcommand{\csal}[1]{{\color{black!50}#1}}&#10;&#10;\begin{document}&#10;\sf&#10;\noindent&#10;Sea $\csal{S}$ la \textbf{salida}: la unión de \cred{reduce}$(\cgru{a})$ para cada $\cgru{a} \in \cgru{A}$&#10;\end{document}&#10;"/>
  <p:tag name="IGUANATEXSIZE" val="20"/>
  <p:tag name="IGUANATEXCURSOR" val="4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656"/>
  <p:tag name="ORIGINALWIDTH" val="2806,8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red!50!black}#1}}&#10;&#10;&#10;\begin{document}&#10;\sf&#10;\color{red!50!black}&#10;\textit{Tenemos que dar la entrada} $\cinp{E}$ \textit{para la tarea específica}&#10;\end{document}&#10;"/>
  <p:tag name="IGUANATEXSIZE" val="16"/>
  <p:tag name="IGUANATEXCURSOR" val="4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4,8707"/>
  <p:tag name="ORIGINALWIDTH" val="2526,35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green!50!black}#1}}&#10;&#10;\begin{document}&#10;\sf&#10;&#10;Dada la entrada $\cinp{E}$&#10;\begin{enumerate}&#10;\item computar $\cmap{\textsf{map}}$ para cada $\cinp{e} \in \cinp{E}$&#10;\item agupar los resultados de (1) por \textsc{llave}&#10;\item computar $\cred{\textsf{reduce}}$ para cada agrupación de (2)&#10;\end{enumerate}&#10;\end{document}&#10;"/>
  <p:tag name="IGUANATEXSIZE" val="20"/>
  <p:tag name="IGUANATEXCURSOR" val="3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38,826"/>
  <p:tag name="ORIGINALWIDTH" val="4137,577"/>
  <p:tag name="OUTPUTDPI" val="1200"/>
  <p:tag name="LATEXADDIN" val="\documentclass{article}&#10;\usepackage[utf8]{inputenc}&#10;\usepackage{inconsolata}&#10;\usepackage{amsmath}&#10;\usepackage{xcolor}&#10;\usepackage[normalem]{ulem}&#10;\usepackage{C:/Users/ahogan/Documents/Teaching/Databases/macros/bdd}&#10;\pagestyle{empty}&#10;&#10;\definecolor{pblue}{rgb}{0.13,0.13,1}&#10;\definecolor{pgreen}{rgb}{0,0.5,0}&#10;\definecolor{pred}{rgb}{0.9,0,0}&#10;\definecolor{pgrey}{rgb}{0.46,0.45,0.48}&#10;&#10;\usepackage{listings}&#10;\lstset{language=Java,&#10;  showspaces=false,&#10;  showtabs=false,&#10;  breaklines=true,&#10;  showstringspaces=false,&#10;  breakatwhitespace=true,&#10;  commentstyle=\color{pgreen},&#10;  keywordstyle=\color{pblue},&#10;  stringstyle=\color{pred},&#10;  basicstyle=\ttfamily,&#10;  moredelim=[il][\textcolor{pgrey}]{$$},&#10;  moredelim=[is][\textcolor{pgrey}]{\%\%}{\%\%},&#10;  keywords={String,int,each,for,in,sum,map\_out,reduce\_out,map\_reduce,import}&#10;}&#10;&#10;\begin{document}&#10;\begin{lstlisting}&#10;import map_reduce map_out reduce_out&#10;&#10;main(String entrada, String salida)&#10;   map_reduce(entrada, map, reduce, salida)&#10;&#10;map(int numero, String linea) //lee de entrada&#10;   for each palabra in linea&#10;       map_out(palabra, 1)&#10;&#10;// el framework ...&#10;//   ... particiona por palabra&#10;//   ... agrupa los valores de cada palabra&#10;//   ... ejecuta reduce ...&#10;&#10;reduce(String llave, int[] valores)&#10;   reduce_out(llave, sum(valores)) //escribe a salida&#10;\end{lstlisting}&#10;\end{document}&#10;"/>
  <p:tag name="IGUANATEXSIZE" val="18"/>
  <p:tag name="IGUANATEXCURSOR" val="8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8,097"/>
  <p:tag name="ORIGINALWIDTH" val="3964,303"/>
  <p:tag name="OUTPUTDPI" val="1200"/>
  <p:tag name="LATEXADDIN" val="\documentclass{article}&#10;\usepackage[utf8]{inputenc}&#10;\usepackage{inconsolata}&#10;\usepackage{amsmath}&#10;\usepackage{xcolor}&#10;\usepackage[normalem]{ulem}&#10;\usepackage{C:/Users/ahogan/Documents/Teaching/Databases/macros/bdd}&#10;\pagestyle{empty}&#10;&#10;\definecolor{pblue}{rgb}{0.13,0.13,1}&#10;\definecolor{pgreen}{rgb}{0,0.5,0}&#10;\definecolor{pred}{rgb}{0.9,0,0}&#10;\definecolor{pgrey}{rgb}{0.46,0.45,0.48}&#10;&#10;\usepackage{listings}&#10;\lstset{language=Java,&#10;  showspaces=false,&#10;  showtabs=false,&#10;  breaklines=true,&#10;  showstringspaces=false,&#10;  breakatwhitespace=true,&#10;  commentstyle=\color{pgreen},&#10;  keywordstyle=\color{pblue},&#10;  stringstyle=\color{pred},&#10;  basicstyle=\ttfamily,&#10;  moredelim=[il][\textcolor{pgrey}]{$$},&#10;  moredelim=[is][\textcolor{pgrey}]{\%\%}{\%\%},&#10;  keywords={String,int,each,for,in,sum,map\_out,reduce\_out,map\_reduce,import}&#10;}&#10;&#10;\begin{document}&#10;\begin{lstlisting}&#10;import map_reduce map_out reduce_out&#10;&#10;main(String entrada, String salida)&#10;   map_reduce(entrada, map, reduce, reduce, salida)&#10;// el primer reduce es el combiner&#10;&#10;map(int numero, String linea) //lee de entrada&#10;   for each palabra in linea&#10;       map_out(palabra, 1)&#10;&#10;// el framework ...&#10;//   ... particiona por palabra&#10;//   ... agrupa los valores de cada palabra&#10;//   ... ejecuta reduce ...&#10;&#10;reduce(String llave, int[] valores)&#10;   reduce_out(llave, sum(valores))&#10;\end{lstlisting}&#10;\end{document}&#10;"/>
  <p:tag name="IGUANATEXSIZE" val="16"/>
  <p:tag name="IGUANATEXCURSOR" val="13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8,097"/>
  <p:tag name="ORIGINALWIDTH" val="3964,303"/>
  <p:tag name="OUTPUTDPI" val="1200"/>
  <p:tag name="LATEXADDIN" val="\documentclass{article}&#10;\usepackage[utf8]{inputenc}&#10;\usepackage{inconsolata}&#10;\usepackage{amsmath}&#10;\usepackage{xcolor}&#10;\usepackage[normalem]{ulem}&#10;\usepackage{C:/Users/ahogan/Documents/Teaching/Databases/macros/bdd}&#10;\pagestyle{empty}&#10;&#10;\definecolor{pblue}{rgb}{0.13,0.13,1}&#10;\definecolor{pgreen}{rgb}{0,0.5,0}&#10;\definecolor{pred}{rgb}{0.9,0,0}&#10;\definecolor{pgrey}{rgb}{0.46,0.45,0.48}&#10;&#10;\usepackage{listings}&#10;\lstset{language=Java,&#10;  showspaces=false,&#10;  showtabs=false,&#10;  breaklines=true,&#10;  showstringspaces=false,&#10;  breakatwhitespace=true,&#10;  commentstyle=\color{pgreen},&#10;  keywordstyle=\color{pblue},&#10;  stringstyle=\color{pred},&#10;  basicstyle=\ttfamily,&#10;  moredelim=[il][\textcolor{pgrey}]{$$},&#10;  moredelim=[is][\textcolor{pgrey}]{\%\%}{\%\%},&#10;  keywords={String,int,each,for,in,sum,map\_out,reduce\_out,map\_reduce,import,count}&#10;}&#10;&#10;\begin{document}&#10;\begin{lstlisting}&#10;import map_reduce map_out reduce_out&#10;&#10;main(String entrada, String salida)&#10;   map_reduce(entrada, map, reduce, reduce, salida)&#10;// el primer reduce es el combiner&#10;&#10;map(int numero, String linea) //lee de entrada&#10;   for each palabra in linea&#10;       map_out(palabra, 1)&#10;&#10;// el framework ...&#10;//   ... particiona por palabra&#10;//   ... agrupa los valores de cada palabra&#10;//   ... ejecuta reduce ...&#10;&#10;reduce(String llave, int[] valores)&#10;   reduce_out(llave, count(valores))&#10;\end{lstlisting}&#10;\end{document}&#10;"/>
  <p:tag name="IGUANATEXSIZE" val="16"/>
  <p:tag name="IGUANATEXCURSOR" val="1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66"/>
  <p:tag name="ORIGINALWIDTH" val="3842,78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gru}[1]{{\color{violet}#1}}&#10;\newcommand{\cred}[1]{{\color{green!50!black}#1}}&#10;&#10;\begin{document}&#10;\sf&#10;\noindent&#10;Sea \cred{reduce} una función que toma un par en $\cgru{A}$ y genera una lista de pares&#10;\end{document}&#10;"/>
  <p:tag name="IGUANATEXSIZE" val="20"/>
  <p:tag name="IGUANATEXCURSOR" val="4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3,728"/>
  <p:tag name="ORIGINALWIDTH" val="1354,689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}&#10;   \toprule&#10;   \multicolumn{2}{c}{\textbf{Recibos.tsv}}\\&#10;   \textsc{Recibo} &amp; \textsc{Producto}\\\midrule&#10;   R1401 &amp; P306\\&#10;   R1401 &amp; P306\\&#10;   R1401 &amp; P504\\&#10;   R1402 &amp; P007\\&#10;   R1402 &amp; P306\\&#10;   R1403 &amp; P306\\&#10;   R1403 &amp; P504\\&#10;   $\ldots$ &amp; $\ldots$\\&#10;   \bottomrule&#10;  \end{tabular}\end{document}&#10;"/>
  <p:tag name="IGUANATEXSIZE" val="14"/>
  <p:tag name="IGUANATEXCURSOR" val="5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5,895"/>
  <p:tag name="ORIGINALWIDTH" val="1177,664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}&#10;   \toprule&#10;   \multicolumn{2}{c}{\textbf{Tiempo.tsv}}\\&#10;   \textsc{Recibo} &amp; \textsc{Tiempo}\\\midrule&#10;   R1403 &amp; 19:00\\&#10;   R1401 &amp; 18:59 \\&#10;   R1402 &amp; 19:01\\&#10;   $\ldots$ &amp; $\ldots$\\&#10;   \bottomrule&#10;  \end{tabular}&#10;\end{document}&#10;"/>
  <p:tag name="IGUANATEXSIZE" val="14"/>
  <p:tag name="IGUANATEXCURSOR" val="3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5,895"/>
  <p:tag name="ORIGINALWIDTH" val="2293,82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r}&#10;   \toprule&#10;   \multicolumn{3}{c}{\textbf{Productos.tsv}}\\&#10;   \textsc{Producto} &amp; \textsc{Nombre} &amp; \textsc{Valor}\\\midrule&#10;   P306 &amp; Zanahoria 500g &amp; 500 \\&#10;   P504 &amp; CocaCola 3L  &amp; 1400 \\&#10;   P007 &amp; Comfort &amp; 1200  \\&#10;   $\ldots$ &amp; $\ldots$\\&#10;   \bottomrule&#10;  \end{tabular}&#10;\end{document}&#10;"/>
  <p:tag name="IGUANATEXSIZE" val="14"/>
  <p:tag name="IGUANATEXCURSOR" val="4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5,895"/>
  <p:tag name="ORIGINALWIDTH" val="1333,686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r}&#10;   \toprule&#10;   \multicolumn{2}{c}{\textbf{VentasPorHora.tsv}}\\&#10;   \textsc{Hora} &amp; \textsc{Suma}\\\midrule&#10;   $\ldots$ &amp; $\ldots$\\&#10;   18:00--18:59  &amp; 2400 \\&#10;   19:00--19:59 &amp; 3600  \\&#10;   $\ldots$ &amp; $\ldots$\\&#10;   \bottomrule&#10;  \end{tabular}\end{document}&#10;"/>
  <p:tag name="IGUANATEXSIZE" val="14"/>
  <p:tag name="IGUANATEXCURSOR" val="3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7,478"/>
  <p:tag name="ORIGINALWIDTH" val="2218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blue!40!black}&#10;\begin{itemize}&#10;\item {\Large Map$_{1A}$} (entrada: \texttt{Recibos.tsv})&#10;\begin{itemize}&#10;      \item (\textsc{R},\textsc{P}) $\mapsto$ \{(\textsc{R},\textsc{P})\}&#10;\end{itemize}&#10;&#10;\item {\Large Map$_{1B}$} (entrada: \texttt{Tiempo.tsv})&#10;\begin{itemize}&#10;      \item (\textsc{R},\textsc{T}) $\mapsto$ \{(\textsc{R},\textsf{hora}(\textsc{T}))\}&#10;\end{itemize}&#10;&#10;\item {\Large Reduce$_1$} (entrada: Map$_{1A}$, Map$_{1B}$)&#10;\begin{itemize}&#10; \item (\textsc{R}, [\textsc{P}$_1$,\ldots,\textsc{P}$_n$,\textsc{H}]) $\mapsto$       \begin{itemize}&#10;       \item[] \{(\textsc{P}$_1$,\textsc{H}), \ldots, (\textsc{P}$_n$,\textsc{H})\}&#10;     \end{itemize}&#10;\end{itemize} &#10;\end{itemize}&#10;\end{document}&#10;"/>
  <p:tag name="IGUANATEXSIZE" val="13"/>
  <p:tag name="IGUANATEXCURSOR" val="8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7,478"/>
  <p:tag name="ORIGINALWIDTH" val="2218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green!40!black}&#10;\begin{itemize}&#10;\item {\Large Map$_{2A}$} (entrada: \texttt{Productos.tsv})&#10;\begin{itemize}&#10;      \item (\textsc{P},(\textsc{N},\textsc{V})) $\mapsto$ \{(\textsc{P},\textsc{V})\}&#10;\end{itemize}&#10;&#10;\item {\Large Map$_{2B}$} (entrada: Reduce$_1$)&#10;\begin{itemize}&#10;      \item (\textsc{P},\textsc{H}) $\mapsto$ \{(\textsc{P},\textsc{H})\}&#10;\end{itemize}&#10;&#10;\item {\Large Reduce$_2$} (entrada: Map$_{2A}$, Map$_{2B}$)&#10;\begin{itemize}&#10; \item (\textsc{P}, [\textsc{H}$_1$,\ldots,\textsc{H}$_n$,\textsc{V}]) $\mapsto$ &#10;     \begin{itemize}&#10;       \item[] \{(H$_{1}$,V),\ldots,(H$_{n}$,V)\}&#10;     \end{itemize}&#10;\end{itemize} &#10;\end{itemize}&#10;\end{document}&#10;"/>
  <p:tag name="IGUANATEXSIZE" val="13"/>
  <p:tag name="IGUANATEXCURSOR" val="8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9,902"/>
  <p:tag name="ORIGINALWIDTH" val="2205,3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!40!black}&#10;\begin{itemize}&#10;\item {\Large Map$_{3}$} (entrada: Reduce$_2$)&#10;\begin{itemize}&#10;      \item (H,V) $\mapsto$ \{(H,V)\}&#10;\end{itemize}&#10;&#10;\item {\Large Reduce$_3$} (entrada: Map$_{3}$)&#10;\begin{itemize}&#10; \item (H, [V$_1$,$\ldots$,V$_n$]) $\mapsto$ &#10;     \{(H,$\Sigma_{i=1}^n$V$_i$)\}&#10;      \item salida: \texttt{VentasPorHora.tsv}&#10;\end{itemize} &#10;\end{itemize}&#10;\end{document}&#10;"/>
  <p:tag name="IGUANATEXSIZE" val="13"/>
  <p:tag name="IGUANATEXCURSOR" val="36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3,728"/>
  <p:tag name="ORIGINALWIDTH" val="1354,689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}&#10;   \toprule&#10;   \multicolumn{2}{c}{\textbf{Recibos.tsv}}\\&#10;   \textsc{Recibo} &amp; \textsc{Producto}\\\midrule&#10;   R1401 &amp; P306\\&#10;   R1401 &amp; P306\\&#10;   R1401 &amp; P504\\&#10;   R1402 &amp; P007\\&#10;   R1402 &amp; P306\\&#10;   R1403 &amp; P306\\&#10;   R1403 &amp; P504\\&#10;   $\ldots$ &amp; $\ldots$\\&#10;   \bottomrule&#10;  \end{tabular}\end{document}&#10;"/>
  <p:tag name="IGUANATEXSIZE" val="14"/>
  <p:tag name="IGUANATEXCURSOR" val="5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5,895"/>
  <p:tag name="ORIGINALWIDTH" val="1177,664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}&#10;   \toprule&#10;   \multicolumn{2}{c}{\textbf{Tiempo.tsv}}\\&#10;   \textsc{Recibo} &amp; \textsc{Tiempo}\\\midrule&#10;   R1403 &amp; 19:00\\&#10;   R1401 &amp; 18:59 \\&#10;   R1402 &amp; 19:01\\&#10;   $\ldots$ &amp; $\ldots$\\&#10;   \bottomrule&#10;  \end{tabular}&#10;\end{document}&#10;"/>
  <p:tag name="IGUANATEXSIZE" val="14"/>
  <p:tag name="IGUANATEXCURSOR" val="3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5,895"/>
  <p:tag name="ORIGINALWIDTH" val="2293,82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r}&#10;   \toprule&#10;   \multicolumn{3}{c}{\textbf{Productos.tsv}}\\&#10;   \textsc{Producto} &amp; \textsc{Nombre} &amp; \textsc{Valor}\\\midrule&#10;   P306 &amp; Zanahoria 500g &amp; 500 \\&#10;   P504 &amp; CocaCola 3L  &amp; 1400 \\&#10;   P007 &amp; Comfort &amp; 1200  \\&#10;   $\ldots$ &amp; $\ldots$\\&#10;   \bottomrule&#10;  \end{tabular}&#10;\end{document}&#10;"/>
  <p:tag name="IGUANATEXSIZE" val="14"/>
  <p:tag name="IGUANATEXCURSOR" val="4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283,3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&#10;\begin{document}&#10;\sf&#10;&#10;\noindent&#10;\begin{tabular}{l}&#10;Sea \cmap{$M$} la unión de \cmap{map}(\cinp{e}) para cada $\cinp{e} \in \cinp{E}$&#10;\end{tabular}&#10;\end{document}&#10;"/>
  <p:tag name="IGUANATEXSIZE" val="20"/>
  <p:tag name="IGUANATEXCURSOR" val="42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3,728"/>
  <p:tag name="ORIGINALWIDTH" val="1354,689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}&#10;   \toprule&#10;   \multicolumn{2}{c}{\textbf{Recibos.tsv}}\\&#10;   \textsc{Recibo} &amp; \textsc{Producto}\\\midrule&#10;   R1401 &amp; P306\\&#10;   R1401 &amp; P306\\&#10;   R1401 &amp; P504\\&#10;   R1402 &amp; P007\\&#10;   R1402 &amp; P306\\&#10;   R1403 &amp; P306\\&#10;   R1403 &amp; P504\\&#10;   $\ldots$ &amp; $\ldots$\\&#10;   \bottomrule&#10;  \end{tabular}\end{document}&#10;"/>
  <p:tag name="IGUANATEXSIZE" val="14"/>
  <p:tag name="IGUANATEXCURSOR" val="5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5,895"/>
  <p:tag name="ORIGINALWIDTH" val="1177,664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}&#10;   \toprule&#10;   \multicolumn{2}{c}{\textbf{Tiempo.tsv}}\\&#10;   \textsc{Recibo} &amp; \textsc{Tiempo}\\\midrule&#10;   R1403 &amp; 19:00\\&#10;   R1401 &amp; 18:59 \\&#10;   R1402 &amp; 19:01\\&#10;   $\ldots$ &amp; $\ldots$\\&#10;   \bottomrule&#10;  \end{tabular}&#10;\end{document}&#10;"/>
  <p:tag name="IGUANATEXSIZE" val="14"/>
  <p:tag name="IGUANATEXCURSOR" val="3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5,895"/>
  <p:tag name="ORIGINALWIDTH" val="2293,82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r}&#10;   \toprule&#10;   \multicolumn{3}{c}{\textbf{Productos.tsv}}\\&#10;   \textsc{Producto} &amp; \textsc{Nombre} &amp; \textsc{Valor}\\\midrule&#10;   P306 &amp; Zanahoria 500g &amp; 500 \\&#10;   P504 &amp; CocaCola 3L  &amp; 1400 \\&#10;   P007 &amp; Comfort &amp; 1200  \\&#10;   $\ldots$ &amp; $\ldots$\\&#10;   \bottomrule&#10;  \end{tabular}&#10;\end{document}&#10;"/>
  <p:tag name="IGUANATEXSIZE" val="14"/>
  <p:tag name="IGUANATEXCURSOR" val="4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,26205"/>
  <p:tag name="ORIGINALWIDTH" val="147,770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} No\end{document}&#10;"/>
  <p:tag name="IGUANATEXSIZE" val="20"/>
  <p:tag name="IGUANATEXCURSOR" val="2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,26205"/>
  <p:tag name="ORIGINALWIDTH" val="147,770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} No&#10;\end{document}&#10;"/>
  <p:tag name="IGUANATEXSIZE" val="20"/>
  <p:tag name="IGUANATEXCURSOR" val="2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,015"/>
  <p:tag name="ORIGINALWIDTH" val="628,587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green!70!black} Sí: Reduce$_3$&#10;\end{document}&#10;"/>
  <p:tag name="IGUANATEXSIZE" val="20"/>
  <p:tag name="IGUANATEXCURSOR" val="2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7,478"/>
  <p:tag name="ORIGINALWIDTH" val="2218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blue!40!black}&#10;\begin{itemize}&#10;\item {\Large Map$_{1A}$} (entrada: \texttt{Recibos.tsv})&#10;\begin{itemize}&#10;      \item (\textsc{R},\textsc{P}) $\mapsto$ \{(\textsc{R},\textsc{P})\}&#10;\end{itemize}&#10;&#10;\item {\Large Map$_{1B}$} (entrada: \texttt{Tiempo.tsv})&#10;\begin{itemize}&#10;      \item (\textsc{R},\textsc{T}) $\mapsto$ \{(\textsc{R},\textsf{hora}(\textsc{T}))\}&#10;\end{itemize}&#10;&#10;\item {\Large Reduce$_1$} (entrada: Map$_{1A}$, Map$_{1B}$)&#10;\begin{itemize}&#10; \item (\textsc{R}, [\textsc{P}$_1$,\ldots,\textsc{P}$_n$,\textsc{H}]) $\mapsto$       \begin{itemize}&#10;       \item[] \{(\textsc{P}$_1$,\textsc{H}), \ldots, (\textsc{P}$_n$,\textsc{H})\}&#10;     \end{itemize}&#10;\end{itemize} &#10;\end{itemize}&#10;\end{document}&#10;"/>
  <p:tag name="IGUANATEXSIZE" val="13"/>
  <p:tag name="IGUANATEXCURSOR" val="8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7,478"/>
  <p:tag name="ORIGINALWIDTH" val="2218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green!40!black}&#10;\begin{itemize}&#10;\item {\Large Map$_{2A}$} (entrada: \texttt{Productos.tsv})&#10;\begin{itemize}&#10;      \item (\textsc{P},(\textsc{N},\textsc{V})) $\mapsto$ \{(\textsc{P},\textsc{V})\}&#10;\end{itemize}&#10;&#10;\item {\Large Map$_{2B}$} (entrada: Reduce$_1$)&#10;\begin{itemize}&#10;      \item (\textsc{P},\textsc{H}) $\mapsto$ \{(\textsc{P},\textsc{H})\}&#10;\end{itemize}&#10;&#10;\item {\Large Reduce$_2$} (entrada: Map$_{2A}$, Map$_{2B}$)&#10;\begin{itemize}&#10; \item (\textsc{P}, [\textsc{H}$_1$,\ldots,\textsc{H}$_n$,\textsc{V}]) $\mapsto$ &#10;     \begin{itemize}&#10;       \item[] \{(H$_{1}$,V),\ldots,(H$_{n}$,V)\}&#10;     \end{itemize}&#10;\end{itemize} &#10;\end{itemize}&#10;\end{document}&#10;"/>
  <p:tag name="IGUANATEXSIZE" val="13"/>
  <p:tag name="IGUANATEXCURSOR" val="8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9,902"/>
  <p:tag name="ORIGINALWIDTH" val="2205,3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!40!black}&#10;\begin{itemize}&#10;\item {\Large Map$_{3}$} (entrada: Reduce$_2$)&#10;\begin{itemize}&#10;      \item (H,V) $\mapsto$ \{(H,V)\}&#10;\end{itemize}&#10;&#10;\item {\Large Reduce$_3$} (entrada: Map$_{3}$)&#10;\begin{itemize}&#10; \item (H, [V$_1$,$\ldots$,V$_n$]) $\mapsto$ &#10;     \{(H,$\Sigma_{i=1}^n$V$_i$)\}&#10;      \item salida: \texttt{VentasPorHora.tsv}&#10;\end{itemize} &#10;\end{itemize}&#10;\end{document}&#10;"/>
  <p:tag name="IGUANATEXSIZE" val="13"/>
  <p:tag name="IGUANATEXCURSOR" val="36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7,6866"/>
  <p:tag name="ORIGINALWIDTH" val="719,70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usepackage{booktabs}&#10;\pagestyle{empty}&#10;&#10;\begin{document}&#10;\begin{tabular}{ll}&#10;\toprule&#10;\textbf{citado} &amp; \textbf{citando} \\&#10;\midrule&#10;Why Eppley and Hannah's Experiment Isn't &amp; 10 = 6 + 4 \\&#10;10 = 6 + 4 &amp; A Fly in the SOUP \\&#10;Decapitating Tadpoles &amp; A Fly in the SOUP \\ &#10;The axis of evil &amp; Local Pancake Defeats Axis of Evil\\&#10;Waking the Colored Plasma &amp; Nuttier Bubbles\\&#10;10 = 6 + 4 &amp; Nutty Bubbles \\ &#10;Brane New World &amp; Nutty Bubbles \\&#10;Nuttier Bubbles &amp; Nutty Bubbles\\ &#10;Deconstructing Noncommutativity with a Giant Fuzzy Moose &amp; The axis of evil \\ &#10;The axis of evil &amp; The axis of evil \\&#10;Brane New World &amp; Unhiggsing the del Pezzo\\&#10;Higgs Pain? Take a Preon! &amp; Unhiggsing the del Pezzo\\&#10;\ldots &amp; \ldots \\&#10;\bottomrule&#10;\end{tabular}&#10;\end{document}&#10;"/>
  <p:tag name="IGUANATEXSIZE" val="20"/>
  <p:tag name="IGUANATEXCURSOR" val="31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66"/>
  <p:tag name="ORIGINALWIDTH" val="3464,73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gru}[1]{{\color{violet}#1}}&#10;&#10;\begin{document}&#10;\sf&#10;&#10;\noindent&#10;\begin{tabular}{l}&#10;Sea \cgru{agupar} la función que agrupa cada valor para cada llave en $\cmap{M}$ &#10;\end{tabular}&#10;\end{document}&#10;"/>
  <p:tag name="IGUANATEXSIZE" val="20"/>
  <p:tag name="IGUANATEXCURSOR" val="40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6,6028"/>
  <p:tag name="ORIGINALWIDTH" val="1562,46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usepackage{booktabs}&#10;\pagestyle{empty}&#10;&#10;\begin{document}&#10;\begin{tabular}{lr}&#10;\toprule&#10;\textbf{artículo} &amp; \textbf{citas} \\&#10;\midrule&#10;10 = 6 + 4 &amp; 2 \\&#10;Brane New World &amp; 2 \\ &#10;... &amp; ...\\&#10;\bottomrule&#10;\end{tabular}&#10;\end{document}&#10;"/>
  <p:tag name="IGUANATEXSIZE" val="20"/>
  <p:tag name="IGUANATEXCURSOR" val="2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5,895"/>
  <p:tag name="ORIGINALWIDTH" val="1333,686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r}&#10;   \toprule&#10;   \multicolumn{2}{c}{\textbf{VentasPorHora.tsv}}\\&#10;   \textsc{Hora} &amp; \textsc{Suma}\\\midrule&#10;   $\ldots$ &amp; $\ldots$\\&#10;   18:00--18:59  &amp; 2400 \\&#10;   19:00--19:59 &amp; 3600  \\&#10;   $\ldots$ &amp; $\ldots$\\&#10;   \bottomrule&#10;  \end{tabular}\end{document}&#10;"/>
  <p:tag name="IGUANATEXSIZE" val="14"/>
  <p:tag name="IGUANATEXCURSOR" val="3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3,728"/>
  <p:tag name="ORIGINALWIDTH" val="1354,689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}&#10;   \toprule&#10;   \multicolumn{2}{c}{\textbf{Recibos.tsv}}\\&#10;   \textsc{Recibo} &amp; \textsc{Producto}\\\midrule&#10;   R1401 &amp; P306\\&#10;   R1401 &amp; P306\\&#10;   R1401 &amp; P504\\&#10;   R1402 &amp; P007\\&#10;   R1402 &amp; P306\\&#10;   R1403 &amp; P306\\&#10;   R1403 &amp; P504\\&#10;   $\ldots$ &amp; $\ldots$\\&#10;   \bottomrule&#10;  \end{tabular}\end{document}&#10;"/>
  <p:tag name="IGUANATEXSIZE" val="14"/>
  <p:tag name="IGUANATEXCURSOR" val="5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5,895"/>
  <p:tag name="ORIGINALWIDTH" val="1177,664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}&#10;   \toprule&#10;   \multicolumn{2}{c}{\textbf{Tiempo.tsv}}\\&#10;   \textsc{Recibo} &amp; \textsc{Tiempo}\\\midrule&#10;   R1403 &amp; 19:00\\&#10;   R1401 &amp; 18:59 \\&#10;   R1402 &amp; 19:01\\&#10;   $\ldots$ &amp; $\ldots$\\&#10;   \bottomrule&#10;  \end{tabular}&#10;\end{document}&#10;"/>
  <p:tag name="IGUANATEXSIZE" val="14"/>
  <p:tag name="IGUANATEXCURSOR" val="3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5,895"/>
  <p:tag name="ORIGINALWIDTH" val="2293,82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r}&#10;   \toprule&#10;   \multicolumn{3}{c}{\textbf{Productos.tsv}}\\&#10;   \textsc{Producto} &amp; \textsc{Nombre} &amp; \textsc{Valor}\\\midrule&#10;   P306 &amp; Zanahoria 500g &amp; 500 \\&#10;   P504 &amp; CocaCola 3L  &amp; 1400 \\&#10;   P007 &amp; Comfort &amp; 1200  \\&#10;   $\ldots$ &amp; $\ldots$\\&#10;   \bottomrule&#10;  \end{tabular}&#10;\end{document}&#10;"/>
  <p:tag name="IGUANATEXSIZE" val="14"/>
  <p:tag name="IGUANATEXCURSOR" val="4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5,895"/>
  <p:tag name="ORIGINALWIDTH" val="1333,686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r}&#10;   \toprule&#10;   \multicolumn{2}{c}{\textbf{VentasPorHora.tsv}}\\&#10;   \textsc{Hora} &amp; \textsc{Suma}\\\midrule&#10;   $\ldots$ &amp; $\ldots$\\&#10;   18:00--18:59  &amp; 2400 \\&#10;   19:00--19:59 &amp; 3600  \\&#10;   $\ldots$ &amp; $\ldots$\\&#10;   \bottomrule&#10;  \end{tabular}\end{document}&#10;"/>
  <p:tag name="IGUANATEXSIZE" val="14"/>
  <p:tag name="IGUANATEXCURSOR" val="3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3,728"/>
  <p:tag name="ORIGINALWIDTH" val="1354,689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}&#10;   \toprule&#10;   \multicolumn{2}{c}{\textbf{Recibos.tsv}}\\&#10;   \textsc{Recibo} &amp; \textsc{Producto}\\\midrule&#10;   R1401 &amp; P306\\&#10;   R1401 &amp; P306\\&#10;   R1401 &amp; P504\\&#10;   R1402 &amp; P007\\&#10;   R1402 &amp; P306\\&#10;   R1403 &amp; P306\\&#10;   R1403 &amp; P504\\&#10;   $\ldots$ &amp; $\ldots$\\&#10;   \bottomrule&#10;  \end{tabular}\end{document}&#10;"/>
  <p:tag name="IGUANATEXSIZE" val="14"/>
  <p:tag name="IGUANATEXCURSOR" val="5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5,895"/>
  <p:tag name="ORIGINALWIDTH" val="1177,664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}&#10;   \toprule&#10;   \multicolumn{2}{c}{\textbf{Tiempo.tsv}}\\&#10;   \textsc{Recibo} &amp; \textsc{Tiempo}\\\midrule&#10;   R1403 &amp; 19:00\\&#10;   R1401 &amp; 18:59 \\&#10;   R1402 &amp; 19:01\\&#10;   $\ldots$ &amp; $\ldots$\\&#10;   \bottomrule&#10;  \end{tabular}&#10;\end{document}&#10;"/>
  <p:tag name="IGUANATEXSIZE" val="14"/>
  <p:tag name="IGUANATEXCURSOR" val="3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5,895"/>
  <p:tag name="ORIGINALWIDTH" val="2293,82"/>
  <p:tag name="OUTPUTDPI" val="1200"/>
  <p:tag name="LATEXADDIN" val="\documentclass{article}&#10;\usepackage[utf8]{inputenc}&#10;\usepackage{amsmath}&#10;\usepackage{xcolor}&#10;\usepackage{multirow}&#10;\usepackage{booktabs}&#10;\usepackage[normalem]{ulem}&#10;\usepackage{C:/Users/ahogan/Documents/Teaching/Databases/macros/bdd}&#10;\pagestyle{empty}&#10;&#10;\begin{document}&#10;\begin{tabular}{llr}&#10;   \toprule&#10;   \multicolumn{3}{c}{\textbf{Productos.tsv}}\\&#10;   \textsc{Producto} &amp; \textsc{Nombre} &amp; \textsc{Valor}\\\midrule&#10;   P306 &amp; Zanahoria 500g &amp; 500 \\&#10;   P504 &amp; CocaCola 3L  &amp; 1400 \\&#10;   P007 &amp; Comfort &amp; 1200  \\&#10;   $\ldots$ &amp; $\ldots$\\&#10;   \bottomrule&#10;  \end{tabular}&#10;\end{document}&#10;"/>
  <p:tag name="IGUANATEXSIZE" val="14"/>
  <p:tag name="IGUANATEXCURSOR" val="4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767,2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gru}[1]{{\color{violet}#1}}&#10;&#10;\begin{document}&#10;\sf&#10;&#10;\noindent&#10;\begin{tabular}{l}&#10;Sea $\cgru{A}$ el resultado de \cgru{agrupar}$(\cmap{M})$ &#10;\end{tabular}&#10;\end{document}&#10;"/>
  <p:tag name="IGUANATEXSIZE" val="20"/>
  <p:tag name="IGUANATEXCURSOR" val="39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3575,7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Por ejemplo, &#10;${\color{orange} E} = &#10;\{ (1,\texttt{&quot;soy una linea&quot;}), &#10;(2,\texttt{&quot;soy otra linea&quot;}) \}$ &#10;\end{document}&#10;"/>
  <p:tag name="IGUANATEXSIZE" val="16"/>
  <p:tag name="IGUANATEXCURSOR" val="3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259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red!50!black}#1}}&#10;&#10;&#10;\begin{document}&#10;\sf&#10;Por ejemplo, &#10;$\cmap{\textsf{map}}(1,\texttt{&quot;soy una linea&quot;}) := \{ (\texttt{&quot;soy&quot;},1), (\texttt{&quot;una&quot;},1), (\texttt{&quot;linea&quot;},1) \}$&#10;\end{document}&#10;"/>
  <p:tag name="IGUANATEXSIZE" val="16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16482</TotalTime>
  <Words>4340</Words>
  <Application>Microsoft Office PowerPoint</Application>
  <PresentationFormat>On-screen Show (4:3)</PresentationFormat>
  <Paragraphs>1073</Paragraphs>
  <Slides>96</Slides>
  <Notes>22</Notes>
  <HiddenSlides>34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 Big Data Diplomado de Datos 2021  Clase 2: DFS y MapReduce</vt:lpstr>
      <vt:lpstr>Gestión de datos masivos ... como lo hace google ...</vt:lpstr>
      <vt:lpstr>Dentro de Google: 1997/98</vt:lpstr>
      <vt:lpstr>Dentro de Google: 2017</vt:lpstr>
      <vt:lpstr>Implementando la búsqueda de Google</vt:lpstr>
      <vt:lpstr>Implementando la búsqueda de Google</vt:lpstr>
      <vt:lpstr>Implementando la búsqueda de Google</vt:lpstr>
      <vt:lpstr>Implementando la búsqueda de Google</vt:lpstr>
      <vt:lpstr>Google File System (GFS) (Sistema de archivos de Google)</vt:lpstr>
      <vt:lpstr>Google File System (GFS): White-Paper</vt:lpstr>
      <vt:lpstr>Google File System</vt:lpstr>
      <vt:lpstr>Google File System</vt:lpstr>
      <vt:lpstr>Google File System</vt:lpstr>
      <vt:lpstr>Google File System</vt:lpstr>
      <vt:lpstr>Google File System</vt:lpstr>
      <vt:lpstr>Google File System</vt:lpstr>
      <vt:lpstr>Google File System</vt:lpstr>
      <vt:lpstr>Google File System</vt:lpstr>
      <vt:lpstr>Google File System</vt:lpstr>
      <vt:lpstr>Google File System: Suposiciones</vt:lpstr>
      <vt:lpstr>GFS: Términos originales</vt:lpstr>
      <vt:lpstr>GFS: Arquitectura</vt:lpstr>
      <vt:lpstr>GFS: Escritura</vt:lpstr>
      <vt:lpstr>GFS: Escritura</vt:lpstr>
      <vt:lpstr>GFS: Escritura</vt:lpstr>
      <vt:lpstr>GFS: Tolerancia a fallos</vt:lpstr>
      <vt:lpstr>GFS: Tolerancia a fallos</vt:lpstr>
      <vt:lpstr>GFS: Lecturas directas</vt:lpstr>
      <vt:lpstr>GFS: Lecturas Directas</vt:lpstr>
      <vt:lpstr>GFS: Replicas Primarias</vt:lpstr>
      <vt:lpstr>GFS: Replicas Primarias</vt:lpstr>
      <vt:lpstr>GFS: Conocimiento sobre Racks</vt:lpstr>
      <vt:lpstr>GFS: Conocimiento sobre Racks</vt:lpstr>
      <vt:lpstr>GFS: Conocimiento sobre Racks</vt:lpstr>
      <vt:lpstr>GFS: Conocimiento sobre Racks</vt:lpstr>
      <vt:lpstr>GFS: Otras operaciones</vt:lpstr>
      <vt:lpstr>GFS: ¿Debilidades?</vt:lpstr>
      <vt:lpstr>Hadoop Distributed File System (HDFS)</vt:lpstr>
      <vt:lpstr>Implementando la búsqueda de Google</vt:lpstr>
      <vt:lpstr>... solo un sistema de archivos (distribuido) </vt:lpstr>
      <vt:lpstr>Google's MapReduce</vt:lpstr>
      <vt:lpstr>MapReduce: White-Paper</vt:lpstr>
      <vt:lpstr>Empecemos con una tarea simple</vt:lpstr>
      <vt:lpstr>Conteo de palabras distribuido</vt:lpstr>
      <vt:lpstr>Conteo de palabras distribuido</vt:lpstr>
      <vt:lpstr>Conteo de palabras distribuido</vt:lpstr>
      <vt:lpstr>Conteo de palabras distribuido</vt:lpstr>
      <vt:lpstr>Conteo de palabras distribuido</vt:lpstr>
      <vt:lpstr>MapReduce</vt:lpstr>
      <vt:lpstr>MapReduce: La idea general</vt:lpstr>
      <vt:lpstr>MapReduce (en detalle)</vt:lpstr>
      <vt:lpstr>MapReduce (en detalle)</vt:lpstr>
      <vt:lpstr>MapReduce (en detalle)</vt:lpstr>
      <vt:lpstr>MapReduce: Pseudocódigo de conteo de palabras</vt:lpstr>
      <vt:lpstr>MapReduce: Conteo de Palabras</vt:lpstr>
      <vt:lpstr>MapReduce (en resumen)</vt:lpstr>
      <vt:lpstr>MapReduce: Una optimización con el "combiner"</vt:lpstr>
      <vt:lpstr>MapReduce: Conteo de Palabras</vt:lpstr>
      <vt:lpstr>MapReduce (con el "Combiner")</vt:lpstr>
      <vt:lpstr>MapReduce (con el "Combiner")</vt:lpstr>
      <vt:lpstr>MapReduce (con el "Combiner")</vt:lpstr>
      <vt:lpstr>MapReduce (con el "Combiner")</vt:lpstr>
      <vt:lpstr>MapReduce (con el "Combiner")</vt:lpstr>
      <vt:lpstr>MapReduce: Tareas más complejas</vt:lpstr>
      <vt:lpstr>Tareas más complejas</vt:lpstr>
      <vt:lpstr>Ventas totales</vt:lpstr>
      <vt:lpstr>Ventas totales: Una solución</vt:lpstr>
      <vt:lpstr>Ventas totales: Combiner?</vt:lpstr>
      <vt:lpstr>MapReduce: Programación</vt:lpstr>
      <vt:lpstr>MapReduce: Beneficios para los programadores</vt:lpstr>
      <vt:lpstr>MapReduce: Beneficios para los programadores</vt:lpstr>
      <vt:lpstr>HDFS  ≈  DFS Hadoop  ≈  MapReduce</vt:lpstr>
      <vt:lpstr>Hadoop</vt:lpstr>
      <vt:lpstr>Hadoop: Versión Open Source de MapReduce</vt:lpstr>
      <vt:lpstr>HDFS / Hadoop: Arquitectura</vt:lpstr>
      <vt:lpstr>Preguntas?</vt:lpstr>
      <vt:lpstr>0. Leer de/Escribir a HDFS</vt:lpstr>
      <vt:lpstr>Hadoop: Ejemplo de citas</vt:lpstr>
      <vt:lpstr>1. Entrada</vt:lpstr>
      <vt:lpstr>2. Map</vt:lpstr>
      <vt:lpstr>(Writable para valores)</vt:lpstr>
      <vt:lpstr>(WritableComparable para llaves/valores)</vt:lpstr>
      <vt:lpstr>3. Partición</vt:lpstr>
      <vt:lpstr>4. Transmisión ("Shuffle")</vt:lpstr>
      <vt:lpstr>5. Ordenamiento</vt:lpstr>
      <vt:lpstr>6. Reducción</vt:lpstr>
      <vt:lpstr>7. Salida</vt:lpstr>
      <vt:lpstr>Flujo de control</vt:lpstr>
      <vt:lpstr>Más cosas en Hadoop: Conteos</vt:lpstr>
      <vt:lpstr>Hadoop: El ejemplo del supermercado</vt:lpstr>
      <vt:lpstr>Más cosas en Hadoop: Varias entradas</vt:lpstr>
      <vt:lpstr>Más cosas en Hadoop: Encadenar tareas</vt:lpstr>
      <vt:lpstr>Más cosas en Hadoop: Número de reductores</vt:lpstr>
      <vt:lpstr>Hadoop: El ejemplo del supermercado</vt:lpstr>
      <vt:lpstr>Hadoop: Caché distribuida</vt:lpstr>
      <vt:lpstr>Dentro de Apache Hadoop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</dc:title>
  <dc:creator>Aidan Hogan</dc:creator>
  <cp:lastModifiedBy>aidhog</cp:lastModifiedBy>
  <cp:revision>536</cp:revision>
  <cp:lastPrinted>2020-07-20T22:25:25Z</cp:lastPrinted>
  <dcterms:created xsi:type="dcterms:W3CDTF">2006-08-16T00:00:00Z</dcterms:created>
  <dcterms:modified xsi:type="dcterms:W3CDTF">2021-07-21T01:41:01Z</dcterms:modified>
</cp:coreProperties>
</file>