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528" r:id="rId2"/>
    <p:sldId id="529" r:id="rId3"/>
    <p:sldId id="533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612" r:id="rId63"/>
    <p:sldId id="593" r:id="rId64"/>
    <p:sldId id="594" r:id="rId65"/>
    <p:sldId id="595" r:id="rId66"/>
    <p:sldId id="598" r:id="rId67"/>
    <p:sldId id="599" r:id="rId68"/>
    <p:sldId id="600" r:id="rId69"/>
    <p:sldId id="601" r:id="rId70"/>
    <p:sldId id="602" r:id="rId71"/>
    <p:sldId id="603" r:id="rId72"/>
    <p:sldId id="604" r:id="rId73"/>
    <p:sldId id="605" r:id="rId74"/>
    <p:sldId id="606" r:id="rId75"/>
    <p:sldId id="607" r:id="rId76"/>
    <p:sldId id="608" r:id="rId77"/>
    <p:sldId id="609" r:id="rId78"/>
    <p:sldId id="610" r:id="rId79"/>
    <p:sldId id="611" r:id="rId80"/>
    <p:sldId id="59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A0000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5831-DCF5-441B-BB6C-116CEF70CF05}" type="datetimeFigureOut">
              <a:rPr lang="es-CL" smtClean="0"/>
              <a:t>29-07-2021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DE70-5200-4547-AE69-0028B5306BC1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4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s-CL" smtClean="0"/>
              <a:t>29-07-2021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86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s-CL" smtClean="0"/>
              <a:pPr/>
              <a:t>29-07-2021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5.xml"/><Relationship Id="rId10" Type="http://schemas.openxmlformats.org/officeDocument/2006/relationships/image" Target="../media/image30.png"/><Relationship Id="rId4" Type="http://schemas.openxmlformats.org/officeDocument/2006/relationships/tags" Target="../tags/tag4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3.xml"/><Relationship Id="rId7" Type="http://schemas.openxmlformats.org/officeDocument/2006/relationships/image" Target="../media/image3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14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7.xml"/><Relationship Id="rId7" Type="http://schemas.openxmlformats.org/officeDocument/2006/relationships/image" Target="../media/image3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18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1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0.png"/><Relationship Id="rId5" Type="http://schemas.openxmlformats.org/officeDocument/2006/relationships/tags" Target="../tags/tag23.xml"/><Relationship Id="rId10" Type="http://schemas.openxmlformats.org/officeDocument/2006/relationships/image" Target="../media/image39.png"/><Relationship Id="rId4" Type="http://schemas.openxmlformats.org/officeDocument/2006/relationships/tags" Target="../tags/tag22.xml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6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0.png"/><Relationship Id="rId5" Type="http://schemas.openxmlformats.org/officeDocument/2006/relationships/tags" Target="../tags/tag28.xml"/><Relationship Id="rId10" Type="http://schemas.openxmlformats.org/officeDocument/2006/relationships/image" Target="../media/image39.png"/><Relationship Id="rId4" Type="http://schemas.openxmlformats.org/officeDocument/2006/relationships/tags" Target="../tags/tag27.xml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1.xml"/><Relationship Id="rId7" Type="http://schemas.openxmlformats.org/officeDocument/2006/relationships/image" Target="../media/image4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32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5.xml"/><Relationship Id="rId7" Type="http://schemas.openxmlformats.org/officeDocument/2006/relationships/image" Target="../media/image4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36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3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4.png"/><Relationship Id="rId5" Type="http://schemas.openxmlformats.org/officeDocument/2006/relationships/tags" Target="../tags/tag41.xml"/><Relationship Id="rId1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tags" Target="../tags/tag40.xml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5.xml"/><Relationship Id="rId7" Type="http://schemas.openxmlformats.org/officeDocument/2006/relationships/image" Target="../media/image47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1.png"/><Relationship Id="rId5" Type="http://schemas.openxmlformats.org/officeDocument/2006/relationships/tags" Target="../tags/tag47.xml"/><Relationship Id="rId10" Type="http://schemas.openxmlformats.org/officeDocument/2006/relationships/image" Target="../media/image50.png"/><Relationship Id="rId4" Type="http://schemas.openxmlformats.org/officeDocument/2006/relationships/tags" Target="../tags/tag46.xml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0.xml"/><Relationship Id="rId7" Type="http://schemas.openxmlformats.org/officeDocument/2006/relationships/image" Target="../media/image4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1.png"/><Relationship Id="rId5" Type="http://schemas.openxmlformats.org/officeDocument/2006/relationships/tags" Target="../tags/tag52.xml"/><Relationship Id="rId10" Type="http://schemas.openxmlformats.org/officeDocument/2006/relationships/image" Target="../media/image50.png"/><Relationship Id="rId4" Type="http://schemas.openxmlformats.org/officeDocument/2006/relationships/tags" Target="../tags/tag51.xml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8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4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1.png"/><Relationship Id="rId5" Type="http://schemas.openxmlformats.org/officeDocument/2006/relationships/tags" Target="../tags/tag57.xml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tags" Target="../tags/tag56.xml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54.png"/><Relationship Id="rId3" Type="http://schemas.openxmlformats.org/officeDocument/2006/relationships/tags" Target="../tags/tag62.xml"/><Relationship Id="rId21" Type="http://schemas.openxmlformats.org/officeDocument/2006/relationships/image" Target="../media/image5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52.png"/><Relationship Id="rId25" Type="http://schemas.openxmlformats.org/officeDocument/2006/relationships/image" Target="../media/image61.png"/><Relationship Id="rId2" Type="http://schemas.openxmlformats.org/officeDocument/2006/relationships/tags" Target="../tags/tag61.xml"/><Relationship Id="rId16" Type="http://schemas.openxmlformats.org/officeDocument/2006/relationships/image" Target="../media/image51.png"/><Relationship Id="rId20" Type="http://schemas.openxmlformats.org/officeDocument/2006/relationships/image" Target="../media/image5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0.png"/><Relationship Id="rId5" Type="http://schemas.openxmlformats.org/officeDocument/2006/relationships/tags" Target="../tags/tag64.xml"/><Relationship Id="rId15" Type="http://schemas.openxmlformats.org/officeDocument/2006/relationships/image" Target="../media/image50.png"/><Relationship Id="rId23" Type="http://schemas.openxmlformats.org/officeDocument/2006/relationships/image" Target="../media/image59.png"/><Relationship Id="rId10" Type="http://schemas.openxmlformats.org/officeDocument/2006/relationships/tags" Target="../tags/tag69.xml"/><Relationship Id="rId19" Type="http://schemas.openxmlformats.org/officeDocument/2006/relationships/image" Target="../media/image5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9.png"/><Relationship Id="rId2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3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v1agra.com/shop.html" TargetMode="External"/><Relationship Id="rId2" Type="http://schemas.openxmlformats.org/officeDocument/2006/relationships/hyperlink" Target="http://en.wikipedia.org/wiki/Barack_Obam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77.xml"/><Relationship Id="rId7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80.xml"/><Relationship Id="rId7" Type="http://schemas.openxmlformats.org/officeDocument/2006/relationships/image" Target="../media/image78.png"/><Relationship Id="rId12" Type="http://schemas.openxmlformats.org/officeDocument/2006/relationships/image" Target="../media/image7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gif"/><Relationship Id="rId5" Type="http://schemas.openxmlformats.org/officeDocument/2006/relationships/tags" Target="../tags/tag82.xml"/><Relationship Id="rId10" Type="http://schemas.openxmlformats.org/officeDocument/2006/relationships/image" Target="../media/image81.png"/><Relationship Id="rId4" Type="http://schemas.openxmlformats.org/officeDocument/2006/relationships/tags" Target="../tags/tag81.xml"/><Relationship Id="rId9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79.png"/><Relationship Id="rId18" Type="http://schemas.openxmlformats.org/officeDocument/2006/relationships/image" Target="../media/image85.png"/><Relationship Id="rId3" Type="http://schemas.openxmlformats.org/officeDocument/2006/relationships/tags" Target="../tags/tag85.xml"/><Relationship Id="rId21" Type="http://schemas.openxmlformats.org/officeDocument/2006/relationships/image" Target="../media/image77.png"/><Relationship Id="rId7" Type="http://schemas.openxmlformats.org/officeDocument/2006/relationships/tags" Target="../tags/tag89.xml"/><Relationship Id="rId12" Type="http://schemas.openxmlformats.org/officeDocument/2006/relationships/image" Target="../media/image78.png"/><Relationship Id="rId17" Type="http://schemas.openxmlformats.org/officeDocument/2006/relationships/image" Target="../media/image84.png"/><Relationship Id="rId2" Type="http://schemas.openxmlformats.org/officeDocument/2006/relationships/tags" Target="../tags/tag84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5" Type="http://schemas.openxmlformats.org/officeDocument/2006/relationships/image" Target="../media/image81.png"/><Relationship Id="rId10" Type="http://schemas.openxmlformats.org/officeDocument/2006/relationships/tags" Target="../tags/tag92.xml"/><Relationship Id="rId19" Type="http://schemas.openxmlformats.org/officeDocument/2006/relationships/image" Target="../media/image86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81.png"/><Relationship Id="rId26" Type="http://schemas.openxmlformats.org/officeDocument/2006/relationships/image" Target="../media/image85.png"/><Relationship Id="rId3" Type="http://schemas.openxmlformats.org/officeDocument/2006/relationships/tags" Target="../tags/tag95.xml"/><Relationship Id="rId21" Type="http://schemas.openxmlformats.org/officeDocument/2006/relationships/image" Target="../media/image88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80.png"/><Relationship Id="rId25" Type="http://schemas.openxmlformats.org/officeDocument/2006/relationships/image" Target="../media/image90.png"/><Relationship Id="rId2" Type="http://schemas.openxmlformats.org/officeDocument/2006/relationships/tags" Target="../tags/tag94.xml"/><Relationship Id="rId16" Type="http://schemas.openxmlformats.org/officeDocument/2006/relationships/image" Target="../media/image79.png"/><Relationship Id="rId20" Type="http://schemas.openxmlformats.org/officeDocument/2006/relationships/image" Target="../media/image87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6.png"/><Relationship Id="rId5" Type="http://schemas.openxmlformats.org/officeDocument/2006/relationships/tags" Target="../tags/tag97.xml"/><Relationship Id="rId15" Type="http://schemas.openxmlformats.org/officeDocument/2006/relationships/image" Target="../media/image78.png"/><Relationship Id="rId23" Type="http://schemas.openxmlformats.org/officeDocument/2006/relationships/image" Target="../media/image84.png"/><Relationship Id="rId10" Type="http://schemas.openxmlformats.org/officeDocument/2006/relationships/tags" Target="../tags/tag102.xml"/><Relationship Id="rId19" Type="http://schemas.openxmlformats.org/officeDocument/2006/relationships/image" Target="../media/image8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9.png"/><Relationship Id="rId27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81.png"/><Relationship Id="rId26" Type="http://schemas.openxmlformats.org/officeDocument/2006/relationships/image" Target="../media/image85.png"/><Relationship Id="rId3" Type="http://schemas.openxmlformats.org/officeDocument/2006/relationships/tags" Target="../tags/tag108.xml"/><Relationship Id="rId21" Type="http://schemas.openxmlformats.org/officeDocument/2006/relationships/image" Target="../media/image88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80.png"/><Relationship Id="rId25" Type="http://schemas.openxmlformats.org/officeDocument/2006/relationships/image" Target="../media/image90.png"/><Relationship Id="rId2" Type="http://schemas.openxmlformats.org/officeDocument/2006/relationships/tags" Target="../tags/tag107.xml"/><Relationship Id="rId16" Type="http://schemas.openxmlformats.org/officeDocument/2006/relationships/image" Target="../media/image79.png"/><Relationship Id="rId20" Type="http://schemas.openxmlformats.org/officeDocument/2006/relationships/image" Target="../media/image87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86.png"/><Relationship Id="rId5" Type="http://schemas.openxmlformats.org/officeDocument/2006/relationships/tags" Target="../tags/tag110.xml"/><Relationship Id="rId15" Type="http://schemas.openxmlformats.org/officeDocument/2006/relationships/image" Target="../media/image78.png"/><Relationship Id="rId23" Type="http://schemas.openxmlformats.org/officeDocument/2006/relationships/image" Target="../media/image84.png"/><Relationship Id="rId10" Type="http://schemas.openxmlformats.org/officeDocument/2006/relationships/tags" Target="../tags/tag115.xml"/><Relationship Id="rId19" Type="http://schemas.openxmlformats.org/officeDocument/2006/relationships/image" Target="../media/image83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9.png"/><Relationship Id="rId27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94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80.png"/><Relationship Id="rId17" Type="http://schemas.openxmlformats.org/officeDocument/2006/relationships/image" Target="../media/image77.png"/><Relationship Id="rId2" Type="http://schemas.openxmlformats.org/officeDocument/2006/relationships/tags" Target="../tags/tag120.xml"/><Relationship Id="rId16" Type="http://schemas.openxmlformats.org/officeDocument/2006/relationships/image" Target="../media/image97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79.png"/><Relationship Id="rId5" Type="http://schemas.openxmlformats.org/officeDocument/2006/relationships/tags" Target="../tags/tag123.xml"/><Relationship Id="rId15" Type="http://schemas.openxmlformats.org/officeDocument/2006/relationships/image" Target="../media/image96.png"/><Relationship Id="rId10" Type="http://schemas.openxmlformats.org/officeDocument/2006/relationships/image" Target="../media/image78.png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05.gif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4" Type="http://schemas.openxmlformats.org/officeDocument/2006/relationships/image" Target="../media/image105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109.png"/><Relationship Id="rId4" Type="http://schemas.openxmlformats.org/officeDocument/2006/relationships/image" Target="../media/image1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13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12.png"/><Relationship Id="rId5" Type="http://schemas.openxmlformats.org/officeDocument/2006/relationships/image" Target="../media/image109.png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14.png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115.png"/><Relationship Id="rId4" Type="http://schemas.openxmlformats.org/officeDocument/2006/relationships/image" Target="../media/image10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4000" cap="small" dirty="0" smtClean="0"/>
              <a:t>Big Data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cap="small" dirty="0" smtClean="0"/>
              <a:t>Diplomado de Datos </a:t>
            </a:r>
            <a:r>
              <a:rPr lang="es-CL" cap="smal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6: </a:t>
            </a:r>
            <a:r>
              <a:rPr lang="es-CL" dirty="0"/>
              <a:t>Recuperación de </a:t>
            </a:r>
            <a:r>
              <a:rPr lang="es-CL" dirty="0" smtClean="0"/>
              <a:t>Información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              a </a:t>
            </a:r>
            <a:r>
              <a:rPr lang="es-CL" dirty="0"/>
              <a:t>gran escala (</a:t>
            </a:r>
            <a:r>
              <a:rPr lang="es-CL" dirty="0" smtClean="0"/>
              <a:t>II)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Aidan</a:t>
            </a:r>
            <a:r>
              <a:rPr lang="es-CL" sz="2400" dirty="0" smtClean="0"/>
              <a:t> </a:t>
            </a:r>
            <a:r>
              <a:rPr lang="es-CL" sz="2400" dirty="0" err="1" smtClean="0"/>
              <a:t>Hogan</a:t>
            </a:r>
            <a:endParaRPr lang="es-CL" sz="2400" dirty="0" smtClean="0"/>
          </a:p>
          <a:p>
            <a:r>
              <a:rPr lang="es-CL" sz="2400" dirty="0" smtClean="0"/>
              <a:t>aidhog@gmail.com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5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Coincidencias en un documento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rgbClr val="FF0000"/>
                </a:solidFill>
              </a:rPr>
              <a:t>freedom</a:t>
            </a:r>
            <a:endParaRPr lang="es-CL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FF0000"/>
                </a:solidFill>
              </a:rPr>
              <a:t>7 ocurrencias</a:t>
            </a:r>
          </a:p>
        </p:txBody>
      </p:sp>
    </p:spTree>
    <p:extLst>
      <p:ext uri="{BB962C8B-B14F-4D97-AF65-F5344CB8AC3E}">
        <p14:creationId xmlns:p14="http://schemas.microsoft.com/office/powerpoint/2010/main" val="23769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6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Coincidencias en un documento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rgbClr val="FF0000"/>
                </a:solidFill>
              </a:rPr>
              <a:t>freedom</a:t>
            </a:r>
            <a:endParaRPr lang="es-CL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FF0000"/>
                </a:solidFill>
              </a:rPr>
              <a:t>7 ocurrencias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  <a:endParaRPr lang="es-C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16 ocurrencias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1025236"/>
            <a:ext cx="8215131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Coincidencias en un documento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rgbClr val="FF0000"/>
                </a:solidFill>
              </a:rPr>
              <a:t>freedom</a:t>
            </a:r>
            <a:endParaRPr lang="es-CL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0000"/>
                </a:solidFill>
              </a:rPr>
              <a:t>7 ocurrencias</a:t>
            </a:r>
            <a:endParaRPr lang="es-CL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  <a:endParaRPr lang="es-C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16 ocurrencias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791198"/>
            <a:ext cx="1896296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rgbClr val="00B050"/>
                </a:solidFill>
              </a:rPr>
              <a:t>wallace</a:t>
            </a:r>
            <a:endParaRPr lang="es-CL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B050"/>
                </a:solidFill>
              </a:rPr>
              <a:t>88 ocurrencias</a:t>
            </a:r>
            <a:endParaRPr lang="es-CL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74477"/>
            <a:ext cx="7715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Pesos de las palabras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2707198" y="1378223"/>
            <a:ext cx="763200" cy="22197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3470398" y="1378223"/>
            <a:ext cx="720000" cy="22197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angle 1"/>
          <p:cNvSpPr/>
          <p:nvPr/>
        </p:nvSpPr>
        <p:spPr>
          <a:xfrm>
            <a:off x="2133599" y="1378223"/>
            <a:ext cx="573600" cy="221977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133600"/>
            <a:ext cx="4986000" cy="13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9" y="3733800"/>
            <a:ext cx="5004000" cy="14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89234" y="3257637"/>
            <a:ext cx="2225566" cy="2418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1889234" y="4846746"/>
            <a:ext cx="2225566" cy="2442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292560"/>
            <a:ext cx="4893419" cy="13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89234" y="6444400"/>
            <a:ext cx="2225566" cy="24420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685800" cy="44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5638800" y="2057400"/>
            <a:ext cx="685800" cy="44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23525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rgbClr val="FF0000"/>
                </a:solidFill>
              </a:rPr>
              <a:t>movie</a:t>
            </a:r>
            <a:endParaRPr lang="es-CL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FF0000"/>
                </a:solidFill>
              </a:rPr>
              <a:t>se usa muy frecuentemente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9695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endParaRPr lang="es-C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se usa frecuentemente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56759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rgbClr val="00B050"/>
                </a:solidFill>
              </a:rPr>
              <a:t>wallace</a:t>
            </a:r>
            <a:endParaRPr lang="es-CL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</a:rPr>
              <a:t>se usa ocasionalmente</a:t>
            </a:r>
          </a:p>
        </p:txBody>
      </p:sp>
    </p:spTree>
    <p:extLst>
      <p:ext uri="{BB962C8B-B14F-4D97-AF65-F5344CB8AC3E}">
        <p14:creationId xmlns:p14="http://schemas.microsoft.com/office/powerpoint/2010/main" val="21723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8" grpId="0" animBg="1"/>
      <p:bldP spid="19" grpId="0" animBg="1"/>
      <p:bldP spid="21" grpId="0" animBg="1"/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Estimand</a:t>
            </a:r>
            <a:r>
              <a:rPr lang="es-CL" dirty="0" smtClean="0"/>
              <a:t>o la </a:t>
            </a:r>
            <a:r>
              <a:rPr lang="es-CL" sz="3200" dirty="0" smtClean="0"/>
              <a:t>relevancia de un documento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400" dirty="0" smtClean="0"/>
          </a:p>
          <a:p>
            <a:r>
              <a:rPr lang="es-CL" sz="2400" dirty="0"/>
              <a:t>P</a:t>
            </a:r>
            <a:r>
              <a:rPr lang="es-CL" sz="2400" dirty="0" smtClean="0"/>
              <a:t>alabras raras pesan más que palabras comunes</a:t>
            </a:r>
          </a:p>
          <a:p>
            <a:pPr lvl="1"/>
            <a:r>
              <a:rPr lang="es-CL" dirty="0" err="1" smtClean="0">
                <a:solidFill>
                  <a:srgbClr val="00B050"/>
                </a:solidFill>
              </a:rPr>
              <a:t>wallace</a:t>
            </a:r>
            <a:r>
              <a:rPr lang="es-CL" dirty="0" smtClean="0">
                <a:solidFill>
                  <a:srgbClr val="00B050"/>
                </a:solidFill>
              </a:rPr>
              <a:t>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(49M)</a:t>
            </a:r>
            <a:r>
              <a:rPr lang="es-CL" dirty="0" smtClean="0"/>
              <a:t> pesa más que 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r>
              <a:rPr lang="es-CL" dirty="0" smtClean="0"/>
              <a:t>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(198M)</a:t>
            </a:r>
            <a:r>
              <a:rPr lang="es-CL" dirty="0" smtClean="0"/>
              <a:t> que a su vez pesa más que </a:t>
            </a:r>
            <a:r>
              <a:rPr lang="es-CL" dirty="0" err="1" smtClean="0">
                <a:solidFill>
                  <a:srgbClr val="FF0000"/>
                </a:solidFill>
              </a:rPr>
              <a:t>movie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(835M)</a:t>
            </a:r>
          </a:p>
          <a:p>
            <a:endParaRPr lang="es-CL" sz="2400" dirty="0" smtClean="0"/>
          </a:p>
          <a:p>
            <a:r>
              <a:rPr lang="es-CL" sz="2400" dirty="0" smtClean="0"/>
              <a:t>Palabras con más ocurrencias en un documento pesan más</a:t>
            </a:r>
          </a:p>
          <a:p>
            <a:pPr lvl="1"/>
            <a:r>
              <a:rPr lang="es-CL" dirty="0" err="1" smtClean="0">
                <a:solidFill>
                  <a:srgbClr val="00B050"/>
                </a:solidFill>
              </a:rPr>
              <a:t>wallace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 (88) </a:t>
            </a:r>
            <a:r>
              <a:rPr lang="es-CL" dirty="0" smtClean="0"/>
              <a:t>pesa más que 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(16) </a:t>
            </a:r>
            <a:r>
              <a:rPr lang="es-CL" dirty="0"/>
              <a:t>que a su vez pesa más que </a:t>
            </a:r>
            <a:r>
              <a:rPr lang="es-CL" dirty="0" err="1" smtClean="0">
                <a:solidFill>
                  <a:srgbClr val="FF0000"/>
                </a:solidFill>
              </a:rPr>
              <a:t>freedom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 (7)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Medida de relevancia: </a:t>
            </a:r>
            <a:r>
              <a:rPr lang="es-CL" sz="3200" dirty="0" smtClean="0">
                <a:solidFill>
                  <a:srgbClr val="0070C0"/>
                </a:solidFill>
              </a:rPr>
              <a:t>TF</a:t>
            </a:r>
            <a:r>
              <a:rPr lang="es-CL" sz="3200" b="1" dirty="0" smtClean="0"/>
              <a:t>–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TF</a:t>
            </a:r>
            <a:r>
              <a:rPr lang="es-CL" dirty="0" smtClean="0"/>
              <a:t>: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err="1" smtClean="0">
                <a:solidFill>
                  <a:srgbClr val="0070C0"/>
                </a:solidFill>
              </a:rPr>
              <a:t>T</a:t>
            </a:r>
            <a:r>
              <a:rPr lang="es-CL" dirty="0" err="1" smtClean="0"/>
              <a:t>erm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err="1" smtClean="0">
                <a:solidFill>
                  <a:srgbClr val="0070C0"/>
                </a:solidFill>
              </a:rPr>
              <a:t>F</a:t>
            </a:r>
            <a:r>
              <a:rPr lang="es-CL" dirty="0" err="1" smtClean="0"/>
              <a:t>requency</a:t>
            </a:r>
            <a:r>
              <a:rPr lang="es-CL" dirty="0" smtClean="0"/>
              <a:t>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(frecuencia de términos)</a:t>
            </a:r>
          </a:p>
          <a:p>
            <a:pPr lvl="1"/>
            <a:r>
              <a:rPr lang="es-CL" sz="2700" dirty="0" smtClean="0">
                <a:solidFill>
                  <a:srgbClr val="0070C0"/>
                </a:solidFill>
              </a:rPr>
              <a:t>Mide la cantidad de ocurrencias de una palabra en un documento</a:t>
            </a:r>
            <a:endParaRPr lang="es-CL" sz="2700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s-CL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es-CL" sz="2700" dirty="0" smtClean="0">
                <a:ea typeface="Cambria Math" panose="02040503050406030204" pitchFamily="18" charset="0"/>
              </a:rPr>
              <a:t> … hay varias opciones</a:t>
            </a:r>
          </a:p>
          <a:p>
            <a:pPr lvl="2"/>
            <a:r>
              <a:rPr lang="es-CL" sz="2300" dirty="0" smtClean="0"/>
              <a:t>Conteo simple de ocurrencias</a:t>
            </a:r>
          </a:p>
          <a:p>
            <a:pPr marL="1371600" lvl="3" indent="0">
              <a:buNone/>
            </a:pPr>
            <a:endParaRPr lang="es-CL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s-CL" sz="2300" dirty="0" smtClean="0"/>
              <a:t>Escala logarítmica</a:t>
            </a:r>
          </a:p>
          <a:p>
            <a:pPr marL="914400" lvl="2" indent="0">
              <a:buNone/>
            </a:pPr>
            <a:endParaRPr lang="es-CL" sz="2300" dirty="0" smtClean="0"/>
          </a:p>
          <a:p>
            <a:pPr lvl="2"/>
            <a:r>
              <a:rPr lang="es-CL" sz="2300" dirty="0" smtClean="0"/>
              <a:t>Normalizado con respecto al largo del documento</a:t>
            </a:r>
          </a:p>
          <a:p>
            <a:pPr lvl="2"/>
            <a:endParaRPr lang="es-CL" sz="2300" dirty="0" smtClean="0"/>
          </a:p>
          <a:p>
            <a:pPr lvl="2"/>
            <a:endParaRPr lang="es-CL" sz="2300" dirty="0" smtClean="0"/>
          </a:p>
          <a:p>
            <a:pPr lvl="2"/>
            <a:endParaRPr lang="es-CL" sz="2300" dirty="0" smtClean="0"/>
          </a:p>
          <a:p>
            <a:pPr lvl="2"/>
            <a:r>
              <a:rPr lang="es-CL" sz="2300" dirty="0" smtClean="0"/>
              <a:t>Una combinación / otras opciones </a:t>
            </a:r>
            <a:r>
              <a:rPr lang="es-CL" sz="2300" dirty="0" smtClean="0">
                <a:sym typeface="Wingdings" panose="05000000000000000000" pitchFamily="2" charset="2"/>
              </a:rPr>
              <a:t></a:t>
            </a:r>
            <a:endParaRPr lang="es-CL" sz="2300" dirty="0" smtClean="0"/>
          </a:p>
          <a:p>
            <a:pPr marL="914400" lvl="2" indent="0">
              <a:buNone/>
            </a:pPr>
            <a:endParaRPr lang="es-CL" sz="2300" dirty="0" smtClean="0"/>
          </a:p>
          <a:p>
            <a:pPr marL="1371600" lvl="3" indent="0">
              <a:buNone/>
            </a:pPr>
            <a:endParaRPr lang="es-CL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5" y="2716149"/>
            <a:ext cx="908875" cy="33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488933"/>
            <a:ext cx="2399347" cy="28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4200"/>
            <a:ext cx="3455479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5077200"/>
            <a:ext cx="2927413" cy="458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2" y="5688514"/>
            <a:ext cx="3107992" cy="442817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33600" y="5632200"/>
            <a:ext cx="6553200" cy="54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2133600" y="5056200"/>
            <a:ext cx="6553200" cy="504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2133600" y="4216200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2133600" y="3450000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46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486400"/>
          </a:xfrm>
        </p:spPr>
        <p:txBody>
          <a:bodyPr>
            <a:no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s-CL" dirty="0" smtClean="0"/>
              <a:t>: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CL" dirty="0" err="1" smtClean="0"/>
              <a:t>nverse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s-CL" dirty="0" err="1" smtClean="0"/>
              <a:t>ocument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s-CL" dirty="0" err="1" smtClean="0"/>
              <a:t>requency</a:t>
            </a:r>
            <a:r>
              <a:rPr lang="es-CL" dirty="0" smtClean="0"/>
              <a:t> 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				(</a:t>
            </a: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frecuencia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inversa de documentos)</a:t>
            </a:r>
            <a:endParaRPr lang="es-CL" dirty="0" smtClean="0"/>
          </a:p>
          <a:p>
            <a:pPr lvl="1"/>
            <a:r>
              <a:rPr lang="es-CL" sz="2700" dirty="0" smtClean="0"/>
              <a:t>¿Qué tan raro es un término a través de todos los documentos?</a:t>
            </a:r>
            <a:endParaRPr lang="es-CL" sz="27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s-CL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s-CL" sz="2700" dirty="0" smtClean="0">
                <a:ea typeface="Cambria Math" panose="02040503050406030204" pitchFamily="18" charset="0"/>
              </a:rPr>
              <a:t>  …</a:t>
            </a:r>
            <a:endParaRPr lang="es-CL" sz="2300" dirty="0" smtClean="0"/>
          </a:p>
          <a:p>
            <a:pPr lvl="2"/>
            <a:r>
              <a:rPr lang="es-CL" sz="2300" dirty="0" smtClean="0"/>
              <a:t>La proporción de los documentos que contengan el término, invertida y escalada logarítmicamente</a:t>
            </a:r>
          </a:p>
          <a:p>
            <a:pPr lvl="2"/>
            <a:endParaRPr lang="es-CL" sz="2300" dirty="0" smtClean="0"/>
          </a:p>
          <a:p>
            <a:pPr marL="914400" lvl="2" indent="0">
              <a:buNone/>
            </a:pPr>
            <a:endParaRPr lang="es-CL" sz="2300" dirty="0" smtClean="0"/>
          </a:p>
          <a:p>
            <a:pPr lvl="2"/>
            <a:endParaRPr lang="es-CL" sz="23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2" indent="0">
              <a:buNone/>
            </a:pPr>
            <a:endParaRPr lang="es-CL" sz="2300" dirty="0" smtClean="0"/>
          </a:p>
          <a:p>
            <a:pPr marL="914400" lvl="2" indent="0">
              <a:buNone/>
            </a:pPr>
            <a:endParaRPr lang="es-CL" sz="2300" dirty="0" smtClean="0"/>
          </a:p>
          <a:p>
            <a:pPr marL="1371600" lvl="3" indent="0">
              <a:buNone/>
            </a:pPr>
            <a:endParaRPr lang="es-CL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3346"/>
            <a:ext cx="4494480" cy="61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22" y="3276600"/>
            <a:ext cx="1161478" cy="331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4572000"/>
            <a:ext cx="5181600" cy="914400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54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0070C0"/>
                </a:solidFill>
              </a:rPr>
              <a:t>TF</a:t>
            </a:r>
            <a:r>
              <a:rPr lang="es-CL" sz="2800" b="1" dirty="0" smtClean="0"/>
              <a:t>–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s-CL" sz="2800" dirty="0" smtClean="0"/>
              <a:t>: Combina </a:t>
            </a:r>
            <a:r>
              <a:rPr lang="es-CL" sz="2800" dirty="0" err="1" smtClean="0">
                <a:solidFill>
                  <a:srgbClr val="0070C0"/>
                </a:solidFill>
              </a:rPr>
              <a:t>Term</a:t>
            </a:r>
            <a:r>
              <a:rPr lang="es-CL" sz="2800" dirty="0" smtClean="0">
                <a:solidFill>
                  <a:srgbClr val="0070C0"/>
                </a:solidFill>
              </a:rPr>
              <a:t> </a:t>
            </a:r>
            <a:r>
              <a:rPr lang="es-CL" sz="2800" dirty="0" err="1" smtClean="0">
                <a:solidFill>
                  <a:srgbClr val="0070C0"/>
                </a:solidFill>
              </a:rPr>
              <a:t>Frequency</a:t>
            </a:r>
            <a:r>
              <a:rPr lang="es-CL" sz="2800" dirty="0" smtClean="0"/>
              <a:t> e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Inverse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s-CL" sz="2800" dirty="0" smtClean="0"/>
              <a:t>:</a:t>
            </a:r>
          </a:p>
          <a:p>
            <a:endParaRPr lang="es-CL" sz="2800" dirty="0" smtClean="0"/>
          </a:p>
          <a:p>
            <a:endParaRPr lang="es-CL" sz="2800" dirty="0" smtClean="0"/>
          </a:p>
          <a:p>
            <a:r>
              <a:rPr lang="es-CL" sz="2800" dirty="0" smtClean="0"/>
              <a:t>Puntaje para una consulta</a:t>
            </a:r>
          </a:p>
          <a:p>
            <a:pPr lvl="1"/>
            <a:r>
              <a:rPr lang="es-CL" sz="2400" dirty="0" smtClean="0"/>
              <a:t>Sea una consulta</a:t>
            </a:r>
          </a:p>
          <a:p>
            <a:pPr lvl="1"/>
            <a:r>
              <a:rPr lang="es-CL" sz="2400" dirty="0" smtClean="0"/>
              <a:t>El puntaje de la consulta es: </a:t>
            </a:r>
          </a:p>
          <a:p>
            <a:pPr marL="457200" lvl="1" indent="0">
              <a:buNone/>
            </a:pPr>
            <a:endParaRPr lang="es-CL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s-CL" sz="2400" dirty="0" smtClean="0">
                <a:solidFill>
                  <a:schemeClr val="bg1">
                    <a:lumMod val="65000"/>
                  </a:schemeClr>
                </a:solidFill>
              </a:rPr>
              <a:t>(Hay otras posibilidades)</a:t>
            </a:r>
          </a:p>
          <a:p>
            <a:pPr marL="457200" lvl="1" indent="0">
              <a:buNone/>
            </a:pPr>
            <a:r>
              <a:rPr lang="es-CL" sz="2400" dirty="0" smtClean="0"/>
              <a:t>	</a:t>
            </a:r>
            <a:endParaRPr lang="es-CL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3934800"/>
            <a:ext cx="1781175" cy="280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25" y="4394104"/>
            <a:ext cx="3489075" cy="3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9812" y="3581400"/>
            <a:ext cx="644692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4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575" y="3581400"/>
            <a:ext cx="4337165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Manejando datos de texto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Picture 2" descr="http://www.cambridgesemantics.com/sites/default/files/solutions/Unstructured%20Text%20Integration%20(Cust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8447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4579234" y="4114800"/>
            <a:ext cx="253594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3581400"/>
            <a:ext cx="1600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4" y="5706092"/>
            <a:ext cx="3491103" cy="3331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7" y="6167610"/>
            <a:ext cx="8425086" cy="309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Term</a:t>
            </a:r>
            <a:r>
              <a:rPr lang="es-CL" b="0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Inverse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Document</a:t>
            </a:r>
            <a:r>
              <a:rPr lang="es-CL" b="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s-CL" b="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Frequency</a:t>
            </a:r>
            <a:endParaRPr lang="es-CL" b="0" dirty="0">
              <a:solidFill>
                <a:schemeClr val="accent6">
                  <a:lumMod val="75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Modelo del Espacio Vectorial</a:t>
            </a:r>
            <a:endParaRPr lang="es-CL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14600" y="2209800"/>
            <a:ext cx="21125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 del Espacio </a:t>
            </a:r>
            <a:r>
              <a:rPr lang="es-CL" dirty="0" smtClean="0"/>
              <a:t>Vectorial</a:t>
            </a:r>
            <a:endParaRPr lang="es-CL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81400" y="2209800"/>
            <a:ext cx="10457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 del Espacio </a:t>
            </a:r>
            <a:r>
              <a:rPr lang="es-CL" dirty="0" smtClean="0"/>
              <a:t>Vectorial</a:t>
            </a:r>
            <a:endParaRPr lang="es-CL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8" y="6421445"/>
            <a:ext cx="5415528" cy="2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Modelo del Espacio Vectorial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>
          <a:xfrm>
            <a:off x="456659" y="1087008"/>
            <a:ext cx="4038600" cy="4525963"/>
          </a:xfrm>
        </p:spPr>
        <p:txBody>
          <a:bodyPr/>
          <a:lstStyle/>
          <a:p>
            <a:r>
              <a:rPr lang="es-CL" dirty="0" smtClean="0"/>
              <a:t>Similitud de coseno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Nota: </a:t>
            </a:r>
          </a:p>
          <a:p>
            <a:pPr marL="0" indent="0">
              <a:buNone/>
            </a:pPr>
            <a:endParaRPr lang="es-CL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4452" y="4058206"/>
            <a:ext cx="1408170" cy="3651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09636" y="4423325"/>
            <a:ext cx="980713" cy="12916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1828" y="5069162"/>
            <a:ext cx="0" cy="6640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200" y="4058206"/>
            <a:ext cx="449628" cy="1010956"/>
          </a:xfrm>
          <a:prstGeom prst="straightConnector1">
            <a:avLst/>
          </a:prstGeom>
          <a:ln w="508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6" y="5792288"/>
            <a:ext cx="2870835" cy="280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1765015"/>
            <a:ext cx="2755582" cy="280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9431"/>
            <a:ext cx="3505200" cy="12458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3953328"/>
            <a:ext cx="1980247" cy="280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821048"/>
            <a:ext cx="2229612" cy="2807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342154"/>
            <a:ext cx="3048952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396195" y="2703855"/>
            <a:ext cx="794806" cy="9314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6" name="Rectangle 55"/>
          <p:cNvSpPr/>
          <p:nvPr/>
        </p:nvSpPr>
        <p:spPr>
          <a:xfrm>
            <a:off x="2160000" y="3887741"/>
            <a:ext cx="539236" cy="38671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43" y="3748390"/>
            <a:ext cx="264033" cy="2787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8" y="6357937"/>
            <a:ext cx="6413887" cy="22710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179127" y="3546764"/>
            <a:ext cx="249382" cy="803563"/>
          </a:xfrm>
          <a:custGeom>
            <a:avLst/>
            <a:gdLst>
              <a:gd name="connsiteX0" fmla="*/ 0 w 249382"/>
              <a:gd name="connsiteY0" fmla="*/ 457200 h 803563"/>
              <a:gd name="connsiteX1" fmla="*/ 207818 w 249382"/>
              <a:gd name="connsiteY1" fmla="*/ 0 h 803563"/>
              <a:gd name="connsiteX2" fmla="*/ 249382 w 249382"/>
              <a:gd name="connsiteY2" fmla="*/ 193963 h 803563"/>
              <a:gd name="connsiteX3" fmla="*/ 249382 w 249382"/>
              <a:gd name="connsiteY3" fmla="*/ 304800 h 803563"/>
              <a:gd name="connsiteX4" fmla="*/ 235528 w 249382"/>
              <a:gd name="connsiteY4" fmla="*/ 443345 h 803563"/>
              <a:gd name="connsiteX5" fmla="*/ 235528 w 249382"/>
              <a:gd name="connsiteY5" fmla="*/ 581891 h 803563"/>
              <a:gd name="connsiteX6" fmla="*/ 221673 w 249382"/>
              <a:gd name="connsiteY6" fmla="*/ 651163 h 803563"/>
              <a:gd name="connsiteX7" fmla="*/ 166255 w 249382"/>
              <a:gd name="connsiteY7" fmla="*/ 803563 h 803563"/>
              <a:gd name="connsiteX8" fmla="*/ 0 w 249382"/>
              <a:gd name="connsiteY8" fmla="*/ 45720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82" h="803563">
                <a:moveTo>
                  <a:pt x="0" y="457200"/>
                </a:moveTo>
                <a:lnTo>
                  <a:pt x="207818" y="0"/>
                </a:lnTo>
                <a:lnTo>
                  <a:pt x="249382" y="193963"/>
                </a:lnTo>
                <a:lnTo>
                  <a:pt x="249382" y="304800"/>
                </a:lnTo>
                <a:lnTo>
                  <a:pt x="235528" y="443345"/>
                </a:lnTo>
                <a:lnTo>
                  <a:pt x="235528" y="581891"/>
                </a:lnTo>
                <a:lnTo>
                  <a:pt x="221673" y="651163"/>
                </a:lnTo>
                <a:lnTo>
                  <a:pt x="166255" y="803563"/>
                </a:lnTo>
                <a:lnTo>
                  <a:pt x="0" y="45720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5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Medida de relevancia: </a:t>
            </a:r>
            <a:r>
              <a:rPr lang="es-CL" dirty="0">
                <a:solidFill>
                  <a:srgbClr val="0070C0"/>
                </a:solidFill>
              </a:rPr>
              <a:t>TF</a:t>
            </a:r>
            <a:r>
              <a:rPr lang="es-CL" b="1" dirty="0"/>
              <a:t>–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s-C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0070C0"/>
                </a:solidFill>
              </a:rPr>
              <a:t>TF</a:t>
            </a:r>
            <a:r>
              <a:rPr lang="es-CL" sz="2800" b="1" dirty="0" smtClean="0"/>
              <a:t>–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s-CL" sz="2800" dirty="0" smtClean="0"/>
              <a:t>: Combina </a:t>
            </a:r>
            <a:r>
              <a:rPr lang="es-CL" sz="2800" dirty="0" err="1" smtClean="0">
                <a:solidFill>
                  <a:srgbClr val="0070C0"/>
                </a:solidFill>
              </a:rPr>
              <a:t>Term</a:t>
            </a:r>
            <a:r>
              <a:rPr lang="es-CL" sz="2800" dirty="0" smtClean="0">
                <a:solidFill>
                  <a:srgbClr val="0070C0"/>
                </a:solidFill>
              </a:rPr>
              <a:t> </a:t>
            </a:r>
            <a:r>
              <a:rPr lang="es-CL" sz="2800" dirty="0" err="1" smtClean="0">
                <a:solidFill>
                  <a:srgbClr val="0070C0"/>
                </a:solidFill>
              </a:rPr>
              <a:t>Frequency</a:t>
            </a:r>
            <a:r>
              <a:rPr lang="es-CL" sz="2800" dirty="0" smtClean="0"/>
              <a:t> e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Inverse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s-CL" sz="2800" dirty="0" smtClean="0"/>
              <a:t>:</a:t>
            </a:r>
          </a:p>
          <a:p>
            <a:endParaRPr lang="es-CL" sz="2800" dirty="0" smtClean="0"/>
          </a:p>
          <a:p>
            <a:endParaRPr lang="es-CL" sz="2800" dirty="0" smtClean="0"/>
          </a:p>
          <a:p>
            <a:r>
              <a:rPr lang="es-CL" sz="2800" dirty="0" smtClean="0"/>
              <a:t>Puntaje para una consulta</a:t>
            </a:r>
          </a:p>
          <a:p>
            <a:pPr lvl="1"/>
            <a:r>
              <a:rPr lang="es-CL" sz="2400" dirty="0" smtClean="0"/>
              <a:t>Sea una consulta</a:t>
            </a:r>
          </a:p>
          <a:p>
            <a:pPr lvl="1"/>
            <a:r>
              <a:rPr lang="es-CL" sz="2400" dirty="0" smtClean="0"/>
              <a:t>El puntaje de la consulta es: </a:t>
            </a:r>
          </a:p>
          <a:p>
            <a:pPr marL="457200" lvl="1" indent="0">
              <a:buNone/>
            </a:pPr>
            <a:endParaRPr lang="es-CL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s-CL" sz="2400" dirty="0" smtClean="0">
                <a:solidFill>
                  <a:srgbClr val="00B050"/>
                </a:solidFill>
              </a:rPr>
              <a:t>(Hay otras posibilidades)</a:t>
            </a:r>
          </a:p>
          <a:p>
            <a:pPr marL="457200" lvl="1" indent="0">
              <a:buNone/>
            </a:pPr>
            <a:r>
              <a:rPr lang="es-CL" sz="2400" dirty="0" smtClean="0"/>
              <a:t>	</a:t>
            </a:r>
            <a:endParaRPr lang="es-CL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3934800"/>
            <a:ext cx="1781175" cy="280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25" y="4394104"/>
            <a:ext cx="3489075" cy="330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5500" y="5735277"/>
            <a:ext cx="6781800" cy="894123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podríamos usar la similitud de coseno entre el documento y la consulta con pesos de </a:t>
            </a:r>
            <a:r>
              <a:rPr lang="es-CL" sz="24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TF</a:t>
            </a:r>
            <a:r>
              <a:rPr lang="es-CL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IDF</a:t>
            </a:r>
            <a:endParaRPr lang="es-CL" sz="2000" dirty="0" smtClean="0">
              <a:latin typeface="Segoe UI Light" panose="020B0502040204020203" pitchFamily="34" charset="0"/>
            </a:endParaRPr>
          </a:p>
          <a:p>
            <a:pPr algn="ctr"/>
            <a:endParaRPr lang="es-CL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Con </a:t>
            </a:r>
            <a:r>
              <a:rPr lang="es-CL" sz="3200" dirty="0" err="1" smtClean="0"/>
              <a:t>Elasticsearch</a:t>
            </a:r>
            <a:endParaRPr lang="es-CL" sz="3200" dirty="0"/>
          </a:p>
        </p:txBody>
      </p:sp>
      <p:pic>
        <p:nvPicPr>
          <p:cNvPr id="1026" name="Picture 2" descr="Image result for obama kicks down do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800600"/>
            <a:ext cx="4000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/>
              <a:t>Búsqueda: “</a:t>
            </a:r>
            <a:r>
              <a:rPr lang="es-CL" sz="1400" dirty="0" err="1" smtClean="0">
                <a:latin typeface="Inconsolata" panose="00000509000000000000" pitchFamily="49" charset="0"/>
              </a:rPr>
              <a:t>obama</a:t>
            </a:r>
            <a:r>
              <a:rPr lang="es-CL" sz="1400" dirty="0" smtClean="0"/>
              <a:t>”</a:t>
            </a:r>
          </a:p>
          <a:p>
            <a:endParaRPr lang="es-CL" sz="1400" dirty="0"/>
          </a:p>
          <a:p>
            <a:r>
              <a:rPr lang="es-CL" sz="1400" dirty="0" smtClean="0"/>
              <a:t>Resultados:</a:t>
            </a:r>
          </a:p>
          <a:p>
            <a:endParaRPr lang="es-CL" sz="1400" dirty="0"/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es.wikipedia.org/wiki/Obama_Republican</a:t>
            </a:r>
            <a:endParaRPr lang="es-CL" sz="1400" dirty="0">
              <a:latin typeface="Inconsolata" panose="00000509000000000000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://es.wikipedia.org/wiki/Obama_(</a:t>
            </a:r>
            <a:r>
              <a:rPr lang="es-CL" sz="1400" dirty="0" smtClean="0">
                <a:latin typeface="Inconsolata" panose="00000509000000000000" pitchFamily="49" charset="0"/>
              </a:rPr>
              <a:t>Fukui)</a:t>
            </a:r>
            <a:endParaRPr lang="es-CL" sz="1400" dirty="0">
              <a:latin typeface="Inconsolata" panose="00000509000000000000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es.wikipedia.org/wiki/Michelle_Obama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es.wikipedia.org/wiki/Barack_Obama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es.wikipedia.org/wiki/Republicanos_por_Obama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://es.wikipedia.org/wiki/Cartel_%22Hope%22_de_Obama </a:t>
            </a:r>
            <a:r>
              <a:rPr lang="es-CL" sz="1400" dirty="0" smtClean="0">
                <a:latin typeface="Inconsolata" panose="00000509000000000000" pitchFamily="49" charset="0"/>
              </a:rPr>
              <a:t>Cartel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es.wikipedia.org/wiki/Ricardo_Mangue_Obama_Nfubea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</a:t>
            </a:r>
            <a:r>
              <a:rPr lang="es-CL" sz="1400" dirty="0" err="1" smtClean="0">
                <a:latin typeface="Inconsolata" panose="00000509000000000000" pitchFamily="49" charset="0"/>
              </a:rPr>
              <a:t>Transición_presidencial_de_Barack_Obama</a:t>
            </a:r>
            <a:endParaRPr lang="es-CL" sz="1400" dirty="0" smtClean="0">
              <a:latin typeface="Inconsolata" panose="00000509000000000000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es.wikipedia.org/wiki/Primera_investidura_presidencial_de_Barack_Obama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es.wikipedia.org/wiki/Campaña_presidencial_de_Barack_Obama_de_2008</a:t>
            </a:r>
          </a:p>
        </p:txBody>
      </p:sp>
    </p:spTree>
    <p:extLst>
      <p:ext uri="{BB962C8B-B14F-4D97-AF65-F5344CB8AC3E}">
        <p14:creationId xmlns:p14="http://schemas.microsoft.com/office/powerpoint/2010/main" val="38452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6325" y="1066800"/>
            <a:ext cx="7000875" cy="554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Las dos caras del ranking: Relevancia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219200"/>
            <a:ext cx="6746875" cy="1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518952"/>
            <a:ext cx="6772275" cy="39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0" dirty="0" smtClean="0">
                <a:solidFill>
                  <a:srgbClr val="FF0000"/>
                </a:solidFill>
              </a:rPr>
              <a:t>≠</a:t>
            </a:r>
            <a:endParaRPr lang="es-CL" sz="20000" dirty="0">
              <a:solidFill>
                <a:srgbClr val="FF000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133600"/>
            <a:ext cx="81534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"</a:t>
            </a:r>
            <a:r>
              <a:rPr lang="es-CL" dirty="0" err="1" smtClean="0"/>
              <a:t>Boosting</a:t>
            </a:r>
            <a:r>
              <a:rPr lang="es-CL" dirty="0" smtClean="0"/>
              <a:t>" basado en campos</a:t>
            </a:r>
            <a:endParaRPr lang="es-C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Títulos deberían pesar más que el cuerpo, etc.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209800"/>
            <a:ext cx="7815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5" y="3581400"/>
            <a:ext cx="7183438" cy="3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8015" y="3048000"/>
            <a:ext cx="58674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2455215" y="4267200"/>
            <a:ext cx="1529857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88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 texto</a:t>
            </a:r>
            <a:r>
              <a:rPr lang="es-CL" sz="3200" dirty="0" smtClean="0"/>
              <a:t> de un enlace </a:t>
            </a:r>
            <a:r>
              <a:rPr lang="es-CL" sz="2400" dirty="0" smtClean="0"/>
              <a:t>("Anchor </a:t>
            </a:r>
            <a:r>
              <a:rPr lang="es-CL" sz="2400" dirty="0" err="1" smtClean="0"/>
              <a:t>text</a:t>
            </a:r>
            <a:r>
              <a:rPr lang="es-CL" sz="2400" dirty="0" smtClean="0"/>
              <a:t>")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Cómo la web "etiqueta" una página externa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5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 texto</a:t>
            </a:r>
            <a:r>
              <a:rPr lang="es-CL" sz="3200" dirty="0" smtClean="0"/>
              <a:t> de un enlace </a:t>
            </a:r>
            <a:r>
              <a:rPr lang="es-CL" sz="2400" dirty="0" smtClean="0"/>
              <a:t>("Anchor </a:t>
            </a:r>
            <a:r>
              <a:rPr lang="es-CL" sz="2400" dirty="0" err="1" smtClean="0"/>
              <a:t>text</a:t>
            </a:r>
            <a:r>
              <a:rPr lang="es-CL" sz="2400" dirty="0" smtClean="0"/>
              <a:t>")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Cómo la web "etiqueta" una página externa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49" y="2315937"/>
            <a:ext cx="6388903" cy="42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Apache </a:t>
            </a:r>
            <a:r>
              <a:rPr lang="es-CL" sz="3200" dirty="0" err="1" smtClean="0"/>
              <a:t>Lucene</a:t>
            </a:r>
            <a:r>
              <a:rPr lang="es-CL" sz="3200" dirty="0" smtClean="0"/>
              <a:t> usa puntaje de relevancia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2" descr="http://cdns.yournewswire.com/wp-content/uploads/2016/04/Obama-demolishes-trumps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439594"/>
            <a:ext cx="2936875" cy="22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724400"/>
            <a:ext cx="5257800" cy="9906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Entonces ¿cómo podemos definir un 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proceso de ranking en el cual Barack Obama salga como el primer resultado?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28" y="4730827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5715000"/>
            <a:ext cx="2053728" cy="403263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Veremos ...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219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/>
              <a:t>Búsqueda: “</a:t>
            </a:r>
            <a:r>
              <a:rPr lang="es-CL" sz="1400" dirty="0" err="1" smtClean="0">
                <a:latin typeface="Inconsolata" panose="00000509000000000000" pitchFamily="49" charset="0"/>
              </a:rPr>
              <a:t>obama</a:t>
            </a:r>
            <a:r>
              <a:rPr lang="es-CL" sz="1400" dirty="0" smtClean="0"/>
              <a:t>”</a:t>
            </a:r>
          </a:p>
          <a:p>
            <a:endParaRPr lang="es-CL" sz="1400" dirty="0"/>
          </a:p>
          <a:p>
            <a:r>
              <a:rPr lang="es-CL" sz="1400" dirty="0" smtClean="0"/>
              <a:t>Resultados:</a:t>
            </a:r>
          </a:p>
          <a:p>
            <a:endParaRPr lang="es-CL" sz="1400" dirty="0"/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es.wikipedia.org/wiki/Obama_Republican</a:t>
            </a:r>
            <a:endParaRPr lang="es-CL" sz="1400" dirty="0">
              <a:latin typeface="Inconsolata" panose="00000509000000000000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://es.wikipedia.org/wiki/Obama_(</a:t>
            </a:r>
            <a:r>
              <a:rPr lang="es-CL" sz="1400" dirty="0" smtClean="0">
                <a:latin typeface="Inconsolata" panose="00000509000000000000" pitchFamily="49" charset="0"/>
              </a:rPr>
              <a:t>Fukui)</a:t>
            </a:r>
            <a:endParaRPr lang="es-CL" sz="1400" dirty="0">
              <a:latin typeface="Inconsolata" panose="00000509000000000000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es.wikipedia.org/wiki/Michelle_Obama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es.wikipedia.org/wiki/Barack_Obama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es.wikipedia.org/wiki/Republicanos_por_Obama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://es.wikipedia.org/wiki/Cartel_%22Hope%22_de_Obama </a:t>
            </a:r>
            <a:r>
              <a:rPr lang="es-CL" sz="1400" dirty="0" smtClean="0">
                <a:latin typeface="Inconsolata" panose="00000509000000000000" pitchFamily="49" charset="0"/>
              </a:rPr>
              <a:t>Cartel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es.wikipedia.org/wiki/Ricardo_Mangue_Obama_Nfubea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</a:t>
            </a:r>
            <a:r>
              <a:rPr lang="es-CL" sz="1400" dirty="0" err="1" smtClean="0">
                <a:latin typeface="Inconsolata" panose="00000509000000000000" pitchFamily="49" charset="0"/>
              </a:rPr>
              <a:t>Transición_presidencial_de_Barack_Obama</a:t>
            </a:r>
            <a:endParaRPr lang="es-CL" sz="1400" dirty="0" smtClean="0">
              <a:latin typeface="Inconsolata" panose="00000509000000000000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es.wikipedia.org/wiki/Primera_investidura_presidencial_de_Barack_Obama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latin typeface="Inconsolata" panose="00000509000000000000" pitchFamily="49" charset="0"/>
              </a:rPr>
              <a:t>http</a:t>
            </a:r>
            <a:r>
              <a:rPr lang="es-CL" sz="1400" dirty="0">
                <a:latin typeface="Inconsolata" panose="00000509000000000000" pitchFamily="49" charset="0"/>
              </a:rPr>
              <a:t>://</a:t>
            </a:r>
            <a:r>
              <a:rPr lang="es-CL" sz="1400" dirty="0" smtClean="0">
                <a:latin typeface="Inconsolata" panose="00000509000000000000" pitchFamily="49" charset="0"/>
              </a:rPr>
              <a:t>es.wikipedia.org/wiki/Campaña_presidencial_de_Barack_Obama_de_2008</a:t>
            </a:r>
          </a:p>
        </p:txBody>
      </p:sp>
    </p:spTree>
    <p:extLst>
      <p:ext uri="{BB962C8B-B14F-4D97-AF65-F5344CB8AC3E}">
        <p14:creationId xmlns:p14="http://schemas.microsoft.com/office/powerpoint/2010/main" val="27375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Ranking:</a:t>
            </a:r>
            <a:br>
              <a:rPr lang="es-CL" dirty="0" smtClean="0"/>
            </a:br>
            <a:r>
              <a:rPr lang="es-CL" dirty="0" smtClean="0"/>
              <a:t>	Importancia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45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dos caras </a:t>
            </a:r>
            <a:r>
              <a:rPr lang="es-CL" dirty="0" smtClean="0"/>
              <a:t>del </a:t>
            </a:r>
            <a:r>
              <a:rPr lang="es-CL" dirty="0"/>
              <a:t>ranking</a:t>
            </a:r>
            <a:r>
              <a:rPr lang="es-CL" dirty="0" smtClean="0"/>
              <a:t>: Importancia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0" dirty="0" smtClean="0">
                <a:solidFill>
                  <a:srgbClr val="FF0000"/>
                </a:solidFill>
              </a:rPr>
              <a:t>&gt;</a:t>
            </a:r>
            <a:endParaRPr lang="es-CL" sz="20000" dirty="0">
              <a:solidFill>
                <a:srgbClr val="FF0000"/>
              </a:solidFill>
            </a:endParaRP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dos caras </a:t>
            </a:r>
            <a:r>
              <a:rPr lang="es-CL" dirty="0" smtClean="0"/>
              <a:t>del </a:t>
            </a:r>
            <a:r>
              <a:rPr lang="es-CL" dirty="0"/>
              <a:t>ranking: Importancia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0" dirty="0" smtClean="0">
                <a:solidFill>
                  <a:srgbClr val="FF0000"/>
                </a:solidFill>
              </a:rPr>
              <a:t>&gt;</a:t>
            </a:r>
            <a:endParaRPr lang="es-CL" sz="20000" dirty="0">
              <a:solidFill>
                <a:srgbClr val="FF0000"/>
              </a:solidFill>
            </a:endParaRP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971800"/>
            <a:ext cx="7715250" cy="72534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¿Cómo podemos determinar que Barack Obama es un resultado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más importante que Mount Obama?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549" y="29776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Análisis de enlaces </a:t>
            </a:r>
            <a:r>
              <a:rPr lang="es-CL" sz="2400" dirty="0" smtClean="0"/>
              <a:t>("Links </a:t>
            </a:r>
            <a:r>
              <a:rPr lang="es-CL" sz="2400" dirty="0" err="1" smtClean="0"/>
              <a:t>analysis</a:t>
            </a:r>
            <a:r>
              <a:rPr lang="es-CL" sz="2400" dirty="0" smtClean="0"/>
              <a:t>")</a:t>
            </a:r>
            <a:endParaRPr lang="es-C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13538"/>
            <a:ext cx="4711861" cy="3535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401443"/>
            <a:ext cx="7715250" cy="10668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¿A qué documento veremos más enlaces?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¿La página de Wikipedia de Mount Obama? o</a:t>
            </a:r>
          </a:p>
          <a:p>
            <a:pPr algn="ctr"/>
            <a:r>
              <a:rPr lang="es-CL" sz="2000" dirty="0">
                <a:latin typeface="Segoe UI Light" panose="020B0502040204020203" pitchFamily="34" charset="0"/>
              </a:rPr>
              <a:t>¿La página de Wikipedia </a:t>
            </a:r>
            <a:r>
              <a:rPr lang="es-CL" sz="2000" dirty="0" smtClean="0">
                <a:latin typeface="Segoe UI Light" panose="020B0502040204020203" pitchFamily="34" charset="0"/>
              </a:rPr>
              <a:t>de Barack </a:t>
            </a:r>
            <a:r>
              <a:rPr lang="es-CL" sz="2000" dirty="0">
                <a:latin typeface="Segoe UI Light" panose="020B0502040204020203" pitchFamily="34" charset="0"/>
              </a:rPr>
              <a:t>Obama?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Análisis de enlaces </a:t>
            </a:r>
            <a:r>
              <a:rPr lang="es-CL" sz="2400" dirty="0"/>
              <a:t>("Links </a:t>
            </a:r>
            <a:r>
              <a:rPr lang="es-CL" sz="2400" dirty="0" err="1"/>
              <a:t>analysis</a:t>
            </a:r>
            <a:r>
              <a:rPr lang="es-CL" sz="2400" dirty="0"/>
              <a:t>")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7912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Considera los enlaces como "votos" para una página</a:t>
            </a:r>
          </a:p>
          <a:p>
            <a:r>
              <a:rPr lang="es-CL" sz="2800" dirty="0" smtClean="0"/>
              <a:t>Un enlace es como un "</a:t>
            </a:r>
            <a:r>
              <a:rPr lang="es-CL" sz="2800" dirty="0" err="1" smtClean="0"/>
              <a:t>like</a:t>
            </a:r>
            <a:r>
              <a:rPr lang="es-CL" sz="2800" dirty="0" smtClean="0"/>
              <a:t>" de la Web abierta …</a:t>
            </a:r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pPr marL="0" indent="0">
              <a:buNone/>
            </a:pPr>
            <a:endParaRPr lang="es-CL" sz="2800" dirty="0" smtClean="0"/>
          </a:p>
          <a:p>
            <a:pPr marL="0" indent="0" algn="r">
              <a:buNone/>
            </a:pPr>
            <a:r>
              <a:rPr lang="es-CL" sz="2000" dirty="0" smtClean="0"/>
              <a:t> </a:t>
            </a:r>
            <a:r>
              <a:rPr lang="es-CL" sz="1800" dirty="0" smtClean="0">
                <a:solidFill>
                  <a:srgbClr val="FF0000"/>
                </a:solidFill>
              </a:rPr>
              <a:t>(… incluso si la página es enlazada de manera negativa.)</a:t>
            </a:r>
          </a:p>
          <a:p>
            <a:endParaRPr lang="es-CL" sz="2800" dirty="0" smtClean="0"/>
          </a:p>
          <a:p>
            <a:pPr marL="0" indent="0">
              <a:buNone/>
            </a:pPr>
            <a:endParaRPr lang="es-C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6534150" cy="2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14" y="2743201"/>
            <a:ext cx="5055476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¿Cómo Google obtiene tan buenos resultados?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1973214" y="3053210"/>
            <a:ext cx="5113385" cy="266179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28470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4238"/>
            <a:ext cx="7664991" cy="115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35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obama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69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Análisis de enlaces </a:t>
            </a:r>
            <a:r>
              <a:rPr lang="es-CL" sz="2400" dirty="0"/>
              <a:t>("Links </a:t>
            </a:r>
            <a:r>
              <a:rPr lang="es-CL" sz="2400" dirty="0" err="1"/>
              <a:t>analysis</a:t>
            </a:r>
            <a:r>
              <a:rPr lang="es-CL" sz="2400" dirty="0"/>
              <a:t>")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732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Entonces, si contamos el número de enlaces entrantes a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una página web, conocemos su importancia, ¿cierto?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1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992070"/>
            <a:ext cx="5105400" cy="4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"</a:t>
            </a:r>
            <a:r>
              <a:rPr lang="es-CL" dirty="0" err="1" smtClean="0"/>
              <a:t>Spamming</a:t>
            </a:r>
            <a:r>
              <a:rPr lang="es-CL" dirty="0" smtClean="0"/>
              <a:t>" de enlaces</a:t>
            </a:r>
            <a:endParaRPr lang="es-CL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295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www.seobook.com/images/spam-lin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91" y="1845496"/>
            <a:ext cx="3879409" cy="50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591586"/>
            <a:ext cx="7715250" cy="428214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¿Cómo podríamos combatir el "spam" así?</a:t>
            </a:r>
          </a:p>
          <a:p>
            <a:pPr algn="ctr"/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49" y="559739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La importancia de un enlace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116122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¿Cuál debería pesar más?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¿Un enlace desde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http://en.wikipedia.org/wiki/Barack_Obama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 o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¿Un enlace desde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http://blackmagicspecialist.net.in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39" y="2438400"/>
            <a:ext cx="4711861" cy="3535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943600"/>
            <a:ext cx="7715250" cy="78022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¿Pero por qué?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Y ¿cómo podríamos medir esta intuición?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importancia de un enlace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4273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¿Podríamos considerar el dominio del sitio?</a:t>
            </a:r>
          </a:p>
          <a:p>
            <a:pPr algn="ctr"/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1026" name="Picture 2" descr="Image result for viagra link 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419349"/>
            <a:ext cx="5238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199" y="1828800"/>
            <a:ext cx="7715249" cy="403263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... pero algunos sitios "importantes" tienen spam igual:</a:t>
            </a:r>
          </a:p>
        </p:txBody>
      </p:sp>
    </p:spTree>
    <p:extLst>
      <p:ext uri="{BB962C8B-B14F-4D97-AF65-F5344CB8AC3E}">
        <p14:creationId xmlns:p14="http://schemas.microsoft.com/office/powerpoint/2010/main" val="42269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PageRank</a:t>
            </a:r>
            <a:endParaRPr lang="es-C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905625" cy="33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PageRank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No tan solo un conteo de enlaces entrantes</a:t>
            </a:r>
          </a:p>
          <a:p>
            <a:pPr lvl="1"/>
            <a:endParaRPr lang="es-CL" sz="2400" dirty="0" smtClean="0"/>
          </a:p>
          <a:p>
            <a:pPr lvl="1"/>
            <a:r>
              <a:rPr lang="es-CL" sz="2400" dirty="0" smtClean="0"/>
              <a:t>Un enlace de una página más importante pesa más</a:t>
            </a:r>
          </a:p>
          <a:p>
            <a:pPr lvl="1"/>
            <a:endParaRPr lang="es-CL" sz="2400" dirty="0" smtClean="0"/>
          </a:p>
          <a:p>
            <a:pPr lvl="1"/>
            <a:r>
              <a:rPr lang="es-CL" sz="2400" dirty="0" smtClean="0"/>
              <a:t>Un enlace de una página con pocos enlaces pesa más</a:t>
            </a:r>
          </a:p>
          <a:p>
            <a:pPr marL="457200" lvl="1" indent="0">
              <a:buNone/>
            </a:pPr>
            <a:endParaRPr lang="es-CL" sz="2400" dirty="0" smtClean="0"/>
          </a:p>
          <a:p>
            <a:pPr marL="457200" lvl="1" indent="0">
              <a:buNone/>
            </a:pPr>
            <a:r>
              <a:rPr lang="es-CL" sz="2400" dirty="0" smtClean="0"/>
              <a:t>∴ Una página con más enlaces entrantes desde páginas más importantes (las cuales tienen menos enlaces salientes) es más importante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364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PageRank</a:t>
            </a:r>
            <a:r>
              <a:rPr lang="es-CL" dirty="0" smtClean="0"/>
              <a:t> es recursivo</a:t>
            </a:r>
            <a:endParaRPr lang="es-CL" dirty="0"/>
          </a:p>
        </p:txBody>
      </p:sp>
      <p:pic>
        <p:nvPicPr>
          <p:cNvPr id="4" name="Picture 2" descr="http://www.ontakingpictures.com/postImages/0e6aba8ab30ae74ecf63f70bab277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1" y="1383254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versión básica</a:t>
            </a:r>
            <a:r>
              <a:rPr lang="es-CL" sz="3200" dirty="0" smtClean="0"/>
              <a:t> de </a:t>
            </a:r>
            <a:r>
              <a:rPr lang="es-CL" sz="3200" dirty="0" err="1" smtClean="0"/>
              <a:t>PageRank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40288" y="188519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Vértices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páginas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Arcos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enlaces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2" name="Rectangle 31"/>
          <p:cNvSpPr/>
          <p:nvPr/>
        </p:nvSpPr>
        <p:spPr>
          <a:xfrm>
            <a:off x="7350878" y="1897407"/>
            <a:ext cx="95492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" y="6082950"/>
            <a:ext cx="2286190" cy="2787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" y="6441086"/>
            <a:ext cx="8903779" cy="28079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8111" y="6023165"/>
            <a:ext cx="2456489" cy="37763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4" name="Rectangle 63"/>
          <p:cNvSpPr/>
          <p:nvPr/>
        </p:nvSpPr>
        <p:spPr>
          <a:xfrm>
            <a:off x="58111" y="6400800"/>
            <a:ext cx="8925664" cy="321083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angle 65"/>
          <p:cNvSpPr/>
          <p:nvPr/>
        </p:nvSpPr>
        <p:spPr>
          <a:xfrm>
            <a:off x="2765462" y="2057400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0.265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28905" y="2065784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0.225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9600" y="3251339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0.138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2581" y="3279591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0.127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40881" y="5263098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0.074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954" y="5259235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0.172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4428" y="4856164"/>
            <a:ext cx="4377673" cy="4273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Light" panose="020B0502040204020203" pitchFamily="34" charset="0"/>
              </a:rPr>
              <a:t>¿Cuál es el vértice más importante?</a:t>
            </a:r>
          </a:p>
          <a:p>
            <a:pPr algn="ctr"/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201" y="4861969"/>
            <a:ext cx="342900" cy="342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4" name="Rectangle 53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5" name="Rectangle 54"/>
          <p:cNvSpPr/>
          <p:nvPr/>
        </p:nvSpPr>
        <p:spPr>
          <a:xfrm>
            <a:off x="5791200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Web: un grafo dirigido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15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0" grpId="0" animBg="1"/>
      <p:bldP spid="5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versión básica de </a:t>
            </a:r>
            <a:r>
              <a:rPr lang="es-CL" dirty="0" err="1"/>
              <a:t>PageRank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Web: un grafo dirigido</a:t>
            </a: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26626" name="Picture 2" descr="http://artist911.com/wp-content/uploads/2013/05/HUH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5310651"/>
            <a:ext cx="1404618" cy="1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740288" y="188519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Vértices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páginas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5" name="Rectangle 54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6" name="Rectangle 55"/>
          <p:cNvSpPr/>
          <p:nvPr/>
        </p:nvSpPr>
        <p:spPr>
          <a:xfrm>
            <a:off x="5791200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7" name="TextBox 56"/>
          <p:cNvSpPr txBox="1"/>
          <p:nvPr/>
        </p:nvSpPr>
        <p:spPr>
          <a:xfrm>
            <a:off x="7333838" y="1880397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Arcos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enlaces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58" name="Rectangle 57"/>
          <p:cNvSpPr/>
          <p:nvPr/>
        </p:nvSpPr>
        <p:spPr>
          <a:xfrm>
            <a:off x="7350878" y="1897407"/>
            <a:ext cx="95492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09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versión básica</a:t>
            </a:r>
            <a:r>
              <a:rPr lang="es-CL" dirty="0" smtClean="0"/>
              <a:t> </a:t>
            </a:r>
            <a:r>
              <a:rPr lang="es-CL" dirty="0"/>
              <a:t>de </a:t>
            </a:r>
            <a:r>
              <a:rPr lang="es-CL" dirty="0" err="1"/>
              <a:t>PageRank</a:t>
            </a:r>
            <a:endParaRPr lang="es-CL" sz="3200" dirty="0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40288" y="188519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Vértices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páginas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Rectangle 4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Rectangle 42"/>
          <p:cNvSpPr/>
          <p:nvPr/>
        </p:nvSpPr>
        <p:spPr>
          <a:xfrm>
            <a:off x="5791200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TextBox 45"/>
          <p:cNvSpPr txBox="1"/>
          <p:nvPr/>
        </p:nvSpPr>
        <p:spPr>
          <a:xfrm>
            <a:off x="7333838" y="1880397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Arcos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enlaces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47" name="Rectangle 46"/>
          <p:cNvSpPr/>
          <p:nvPr/>
        </p:nvSpPr>
        <p:spPr>
          <a:xfrm>
            <a:off x="7350878" y="1897407"/>
            <a:ext cx="95492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8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6094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¿Cómo Google obtiene tan buenos resultados?</a:t>
            </a:r>
          </a:p>
        </p:txBody>
      </p:sp>
      <p:pic>
        <p:nvPicPr>
          <p:cNvPr id="18436" name="Picture 4" descr="http://justsomething.co/wp-content/uploads/2014/03/hilarious-google-searches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92" y="3477427"/>
            <a:ext cx="33643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59867"/>
            <a:ext cx="6629400" cy="1246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124047"/>
            <a:ext cx="6629400" cy="435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59610"/>
            <a:ext cx="5224463" cy="403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663404"/>
            <a:ext cx="5224464" cy="30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versión básica </a:t>
            </a:r>
            <a:r>
              <a:rPr lang="es-CL" dirty="0"/>
              <a:t>de </a:t>
            </a:r>
            <a:r>
              <a:rPr lang="es-CL" dirty="0" err="1"/>
              <a:t>PageRank</a:t>
            </a:r>
            <a:endParaRPr lang="es-CL" sz="3200" dirty="0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28" name="Straight Arrow Connector 27"/>
          <p:cNvCxnSpPr>
            <a:stCxn id="27" idx="7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268459"/>
            <a:ext cx="1175576" cy="2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664838"/>
            <a:ext cx="1044416" cy="2169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6" y="3259294"/>
            <a:ext cx="673608" cy="2639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40288" y="188519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Vértices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páginas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6" name="Rectangle 55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7" name="Rectangle 56"/>
          <p:cNvSpPr/>
          <p:nvPr/>
        </p:nvSpPr>
        <p:spPr>
          <a:xfrm>
            <a:off x="5791200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8" name="TextBox 57"/>
          <p:cNvSpPr txBox="1"/>
          <p:nvPr/>
        </p:nvSpPr>
        <p:spPr>
          <a:xfrm>
            <a:off x="7333838" y="1880397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Arcos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enlaces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59" name="Rectangle 58"/>
          <p:cNvSpPr/>
          <p:nvPr/>
        </p:nvSpPr>
        <p:spPr>
          <a:xfrm>
            <a:off x="7350878" y="1897407"/>
            <a:ext cx="95492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84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versión básica </a:t>
            </a:r>
            <a:r>
              <a:rPr lang="es-CL" dirty="0"/>
              <a:t>de </a:t>
            </a:r>
            <a:r>
              <a:rPr lang="es-CL" dirty="0" err="1"/>
              <a:t>PageRank</a:t>
            </a:r>
            <a:endParaRPr lang="es-CL" sz="32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268459"/>
            <a:ext cx="1175576" cy="2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664838"/>
            <a:ext cx="1044416" cy="2169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6" y="3259294"/>
            <a:ext cx="673608" cy="2639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40288" y="188519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Vértices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páginas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6" name="Rectangle 55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7" name="Rectangle 56"/>
          <p:cNvSpPr/>
          <p:nvPr/>
        </p:nvSpPr>
        <p:spPr>
          <a:xfrm>
            <a:off x="5791200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3318735" y="2353978"/>
            <a:ext cx="52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...</a:t>
            </a:r>
            <a:endParaRPr lang="es-CL" sz="3200" dirty="0"/>
          </a:p>
        </p:txBody>
      </p:sp>
      <p:sp>
        <p:nvSpPr>
          <p:cNvPr id="32" name="Oval 31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33" name="Oval 32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35" name="Oval 34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9" name="Oval 38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47" name="Oval 46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48" name="Oval 47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49" name="Straight Arrow Connector 48"/>
          <p:cNvCxnSpPr>
            <a:stCxn id="35" idx="6"/>
            <a:endCxn id="39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2"/>
            <a:endCxn id="32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4"/>
            <a:endCxn id="47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8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3" idx="3"/>
            <a:endCxn id="35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5" idx="0"/>
            <a:endCxn id="32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7" idx="0"/>
            <a:endCxn id="32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7"/>
            <a:endCxn id="33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3"/>
            <a:endCxn id="47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8" idx="7"/>
            <a:endCxn id="39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915748" y="1743337"/>
            <a:ext cx="52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...</a:t>
            </a:r>
            <a:endParaRPr lang="es-CL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7333838" y="1880397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Arcos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enlaces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67" name="Rectangle 66"/>
          <p:cNvSpPr/>
          <p:nvPr/>
        </p:nvSpPr>
        <p:spPr>
          <a:xfrm>
            <a:off x="7350878" y="1897407"/>
            <a:ext cx="95492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58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sp>
        <p:nvSpPr>
          <p:cNvPr id="22" name="Oval 21"/>
          <p:cNvSpPr/>
          <p:nvPr/>
        </p:nvSpPr>
        <p:spPr>
          <a:xfrm>
            <a:off x="119570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23" name="Oval 22"/>
          <p:cNvSpPr/>
          <p:nvPr/>
        </p:nvSpPr>
        <p:spPr>
          <a:xfrm>
            <a:off x="2923896" y="2423247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24" name="Oval 23"/>
          <p:cNvSpPr/>
          <p:nvPr/>
        </p:nvSpPr>
        <p:spPr>
          <a:xfrm>
            <a:off x="57312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25" name="Oval 24"/>
          <p:cNvSpPr/>
          <p:nvPr/>
        </p:nvSpPr>
        <p:spPr>
          <a:xfrm>
            <a:off x="357196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26" name="Oval 25"/>
          <p:cNvSpPr/>
          <p:nvPr/>
        </p:nvSpPr>
        <p:spPr>
          <a:xfrm>
            <a:off x="119570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27" name="Oval 26"/>
          <p:cNvSpPr/>
          <p:nvPr/>
        </p:nvSpPr>
        <p:spPr>
          <a:xfrm>
            <a:off x="2923896" y="4727503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28" name="Straight Arrow Connector 27"/>
          <p:cNvCxnSpPr>
            <a:stCxn id="24" idx="6"/>
            <a:endCxn id="25" idx="2"/>
          </p:cNvCxnSpPr>
          <p:nvPr/>
        </p:nvCxnSpPr>
        <p:spPr>
          <a:xfrm>
            <a:off x="100516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22" idx="6"/>
          </p:cNvCxnSpPr>
          <p:nvPr/>
        </p:nvCxnSpPr>
        <p:spPr>
          <a:xfrm flipH="1">
            <a:off x="162775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4"/>
            <a:endCxn id="26" idx="1"/>
          </p:cNvCxnSpPr>
          <p:nvPr/>
        </p:nvCxnSpPr>
        <p:spPr>
          <a:xfrm>
            <a:off x="78914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2"/>
          </p:cNvCxnSpPr>
          <p:nvPr/>
        </p:nvCxnSpPr>
        <p:spPr>
          <a:xfrm>
            <a:off x="1627753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24" idx="7"/>
          </p:cNvCxnSpPr>
          <p:nvPr/>
        </p:nvCxnSpPr>
        <p:spPr>
          <a:xfrm flipH="1">
            <a:off x="94189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2" idx="3"/>
          </p:cNvCxnSpPr>
          <p:nvPr/>
        </p:nvCxnSpPr>
        <p:spPr>
          <a:xfrm flipV="1">
            <a:off x="78914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2" idx="4"/>
          </p:cNvCxnSpPr>
          <p:nvPr/>
        </p:nvCxnSpPr>
        <p:spPr>
          <a:xfrm flipV="1">
            <a:off x="141172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7"/>
            <a:endCxn id="23" idx="4"/>
          </p:cNvCxnSpPr>
          <p:nvPr/>
        </p:nvCxnSpPr>
        <p:spPr>
          <a:xfrm flipV="1">
            <a:off x="156448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7"/>
          </p:cNvCxnSpPr>
          <p:nvPr/>
        </p:nvCxnSpPr>
        <p:spPr>
          <a:xfrm flipH="1">
            <a:off x="156448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7"/>
            <a:endCxn id="25" idx="4"/>
          </p:cNvCxnSpPr>
          <p:nvPr/>
        </p:nvCxnSpPr>
        <p:spPr>
          <a:xfrm flipV="1">
            <a:off x="329267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1305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7079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63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r>
              <a:rPr lang="es-CL" sz="2000" i="1" dirty="0" smtClean="0"/>
              <a:t>Estado inicial: </a:t>
            </a:r>
            <a:r>
              <a:rPr lang="es-CL" sz="2000" dirty="0" smtClean="0"/>
              <a:t>El </a:t>
            </a:r>
            <a:r>
              <a:rPr lang="es-CL" sz="2000" dirty="0" err="1" smtClean="0"/>
              <a:t>surfer</a:t>
            </a:r>
            <a:r>
              <a:rPr lang="es-CL" sz="2000" dirty="0" smtClean="0"/>
              <a:t> puede empezar en cualquier nodo</a:t>
            </a:r>
          </a:p>
          <a:p>
            <a:endParaRPr lang="es-CL" sz="2000" dirty="0"/>
          </a:p>
        </p:txBody>
      </p:sp>
      <p:sp>
        <p:nvSpPr>
          <p:cNvPr id="28" name="Oval 27"/>
          <p:cNvSpPr/>
          <p:nvPr/>
        </p:nvSpPr>
        <p:spPr>
          <a:xfrm>
            <a:off x="120069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29" name="Oval 28"/>
          <p:cNvSpPr/>
          <p:nvPr/>
        </p:nvSpPr>
        <p:spPr>
          <a:xfrm>
            <a:off x="2928886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30" name="Oval 29"/>
          <p:cNvSpPr/>
          <p:nvPr/>
        </p:nvSpPr>
        <p:spPr>
          <a:xfrm>
            <a:off x="57811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1" name="Oval 30"/>
          <p:cNvSpPr/>
          <p:nvPr/>
        </p:nvSpPr>
        <p:spPr>
          <a:xfrm>
            <a:off x="35769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2" name="Oval 31"/>
          <p:cNvSpPr/>
          <p:nvPr/>
        </p:nvSpPr>
        <p:spPr>
          <a:xfrm>
            <a:off x="120069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33" name="Oval 32"/>
          <p:cNvSpPr/>
          <p:nvPr/>
        </p:nvSpPr>
        <p:spPr>
          <a:xfrm>
            <a:off x="2928886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34" name="Straight Arrow Connector 33"/>
          <p:cNvCxnSpPr>
            <a:stCxn id="30" idx="6"/>
            <a:endCxn id="31" idx="2"/>
          </p:cNvCxnSpPr>
          <p:nvPr/>
        </p:nvCxnSpPr>
        <p:spPr>
          <a:xfrm>
            <a:off x="101015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2"/>
            <a:endCxn id="28" idx="6"/>
          </p:cNvCxnSpPr>
          <p:nvPr/>
        </p:nvCxnSpPr>
        <p:spPr>
          <a:xfrm flipH="1">
            <a:off x="163274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32" idx="1"/>
          </p:cNvCxnSpPr>
          <p:nvPr/>
        </p:nvCxnSpPr>
        <p:spPr>
          <a:xfrm>
            <a:off x="79413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2"/>
          </p:cNvCxnSpPr>
          <p:nvPr/>
        </p:nvCxnSpPr>
        <p:spPr>
          <a:xfrm>
            <a:off x="1632743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3"/>
            <a:endCxn id="30" idx="7"/>
          </p:cNvCxnSpPr>
          <p:nvPr/>
        </p:nvCxnSpPr>
        <p:spPr>
          <a:xfrm flipH="1">
            <a:off x="94688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0"/>
            <a:endCxn id="28" idx="3"/>
          </p:cNvCxnSpPr>
          <p:nvPr/>
        </p:nvCxnSpPr>
        <p:spPr>
          <a:xfrm flipV="1">
            <a:off x="79413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2" idx="0"/>
            <a:endCxn id="28" idx="4"/>
          </p:cNvCxnSpPr>
          <p:nvPr/>
        </p:nvCxnSpPr>
        <p:spPr>
          <a:xfrm flipV="1">
            <a:off x="141671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2" idx="7"/>
            <a:endCxn id="29" idx="4"/>
          </p:cNvCxnSpPr>
          <p:nvPr/>
        </p:nvCxnSpPr>
        <p:spPr>
          <a:xfrm flipV="1">
            <a:off x="156947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3"/>
            <a:endCxn id="32" idx="7"/>
          </p:cNvCxnSpPr>
          <p:nvPr/>
        </p:nvCxnSpPr>
        <p:spPr>
          <a:xfrm flipH="1">
            <a:off x="156947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3" idx="7"/>
            <a:endCxn id="31" idx="4"/>
          </p:cNvCxnSpPr>
          <p:nvPr/>
        </p:nvCxnSpPr>
        <p:spPr>
          <a:xfrm flipV="1">
            <a:off x="329766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25" y="219614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73" y="2116008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72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33" y="4558966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8" y="453522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3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28" name="Oval 27"/>
          <p:cNvSpPr/>
          <p:nvPr/>
        </p:nvSpPr>
        <p:spPr>
          <a:xfrm>
            <a:off x="120069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29" name="Oval 28"/>
          <p:cNvSpPr/>
          <p:nvPr/>
        </p:nvSpPr>
        <p:spPr>
          <a:xfrm>
            <a:off x="2928886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30" name="Oval 29"/>
          <p:cNvSpPr/>
          <p:nvPr/>
        </p:nvSpPr>
        <p:spPr>
          <a:xfrm>
            <a:off x="57811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1" name="Oval 30"/>
          <p:cNvSpPr/>
          <p:nvPr/>
        </p:nvSpPr>
        <p:spPr>
          <a:xfrm>
            <a:off x="35769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2" name="Oval 31"/>
          <p:cNvSpPr/>
          <p:nvPr/>
        </p:nvSpPr>
        <p:spPr>
          <a:xfrm>
            <a:off x="120069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33" name="Oval 32"/>
          <p:cNvSpPr/>
          <p:nvPr/>
        </p:nvSpPr>
        <p:spPr>
          <a:xfrm>
            <a:off x="2928886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34" name="Straight Arrow Connector 33"/>
          <p:cNvCxnSpPr>
            <a:stCxn id="30" idx="6"/>
            <a:endCxn id="31" idx="2"/>
          </p:cNvCxnSpPr>
          <p:nvPr/>
        </p:nvCxnSpPr>
        <p:spPr>
          <a:xfrm>
            <a:off x="101015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2"/>
            <a:endCxn id="28" idx="6"/>
          </p:cNvCxnSpPr>
          <p:nvPr/>
        </p:nvCxnSpPr>
        <p:spPr>
          <a:xfrm flipH="1">
            <a:off x="163274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32" idx="1"/>
          </p:cNvCxnSpPr>
          <p:nvPr/>
        </p:nvCxnSpPr>
        <p:spPr>
          <a:xfrm>
            <a:off x="79413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2"/>
          </p:cNvCxnSpPr>
          <p:nvPr/>
        </p:nvCxnSpPr>
        <p:spPr>
          <a:xfrm>
            <a:off x="1632743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3"/>
            <a:endCxn id="30" idx="7"/>
          </p:cNvCxnSpPr>
          <p:nvPr/>
        </p:nvCxnSpPr>
        <p:spPr>
          <a:xfrm flipH="1">
            <a:off x="94688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0"/>
            <a:endCxn id="28" idx="3"/>
          </p:cNvCxnSpPr>
          <p:nvPr/>
        </p:nvCxnSpPr>
        <p:spPr>
          <a:xfrm flipV="1">
            <a:off x="79413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2" idx="0"/>
            <a:endCxn id="28" idx="4"/>
          </p:cNvCxnSpPr>
          <p:nvPr/>
        </p:nvCxnSpPr>
        <p:spPr>
          <a:xfrm flipV="1">
            <a:off x="141671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2" idx="7"/>
            <a:endCxn id="29" idx="4"/>
          </p:cNvCxnSpPr>
          <p:nvPr/>
        </p:nvCxnSpPr>
        <p:spPr>
          <a:xfrm flipV="1">
            <a:off x="156947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3"/>
            <a:endCxn id="32" idx="7"/>
          </p:cNvCxnSpPr>
          <p:nvPr/>
        </p:nvCxnSpPr>
        <p:spPr>
          <a:xfrm flipH="1">
            <a:off x="156947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3" idx="7"/>
            <a:endCxn id="31" idx="4"/>
          </p:cNvCxnSpPr>
          <p:nvPr/>
        </p:nvCxnSpPr>
        <p:spPr>
          <a:xfrm flipV="1">
            <a:off x="329766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1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50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0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2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7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Arrow Connector 74"/>
          <p:cNvCxnSpPr>
            <a:stCxn id="33" idx="4"/>
            <a:endCxn id="76" idx="0"/>
          </p:cNvCxnSpPr>
          <p:nvPr/>
        </p:nvCxnSpPr>
        <p:spPr>
          <a:xfrm>
            <a:off x="3144910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928886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g</a:t>
            </a:r>
            <a:endParaRPr lang="es-CL" i="1" dirty="0"/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61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4991788" y="5789298"/>
            <a:ext cx="36950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¿Qué pasará con </a:t>
            </a:r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</a:p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medida que pasa el tiempo?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5789298"/>
            <a:ext cx="304800" cy="304800"/>
          </a:xfrm>
          <a:prstGeom prst="rect">
            <a:avLst/>
          </a:prstGeom>
        </p:spPr>
      </p:pic>
      <p:sp>
        <p:nvSpPr>
          <p:cNvPr id="82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r>
              <a:rPr lang="es-CL" sz="2000" i="1" dirty="0" smtClean="0"/>
              <a:t>Estado inicial: </a:t>
            </a:r>
            <a:r>
              <a:rPr lang="es-CL" sz="2000" dirty="0" smtClean="0"/>
              <a:t>El </a:t>
            </a:r>
            <a:r>
              <a:rPr lang="es-CL" sz="2000" dirty="0" err="1" smtClean="0"/>
              <a:t>surfer</a:t>
            </a:r>
            <a:r>
              <a:rPr lang="es-CL" sz="2000" dirty="0" smtClean="0"/>
              <a:t> puede empezar en cualquier nodo</a:t>
            </a:r>
          </a:p>
          <a:p>
            <a:r>
              <a:rPr lang="es-CL" sz="2000" dirty="0" err="1" smtClean="0"/>
              <a:t>PageRank</a:t>
            </a:r>
            <a:r>
              <a:rPr lang="es-CL" sz="2000" dirty="0" smtClean="0"/>
              <a:t> se aplica iterativamente en cada salto: el puntaje indica la probabilidad de estar en esa página después de esa cantidad de saltos</a:t>
            </a:r>
          </a:p>
        </p:txBody>
      </p:sp>
    </p:spTree>
    <p:extLst>
      <p:ext uri="{BB962C8B-B14F-4D97-AF65-F5344CB8AC3E}">
        <p14:creationId xmlns:p14="http://schemas.microsoft.com/office/powerpoint/2010/main" val="35483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28" name="Oval 27"/>
          <p:cNvSpPr/>
          <p:nvPr/>
        </p:nvSpPr>
        <p:spPr>
          <a:xfrm>
            <a:off x="120069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29" name="Oval 28"/>
          <p:cNvSpPr/>
          <p:nvPr/>
        </p:nvSpPr>
        <p:spPr>
          <a:xfrm>
            <a:off x="2928886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30" name="Oval 29"/>
          <p:cNvSpPr/>
          <p:nvPr/>
        </p:nvSpPr>
        <p:spPr>
          <a:xfrm>
            <a:off x="57811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31" name="Oval 30"/>
          <p:cNvSpPr/>
          <p:nvPr/>
        </p:nvSpPr>
        <p:spPr>
          <a:xfrm>
            <a:off x="35769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32" name="Oval 31"/>
          <p:cNvSpPr/>
          <p:nvPr/>
        </p:nvSpPr>
        <p:spPr>
          <a:xfrm>
            <a:off x="120069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33" name="Oval 32"/>
          <p:cNvSpPr/>
          <p:nvPr/>
        </p:nvSpPr>
        <p:spPr>
          <a:xfrm>
            <a:off x="2928886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34" name="Straight Arrow Connector 33"/>
          <p:cNvCxnSpPr>
            <a:stCxn id="30" idx="6"/>
            <a:endCxn id="31" idx="2"/>
          </p:cNvCxnSpPr>
          <p:nvPr/>
        </p:nvCxnSpPr>
        <p:spPr>
          <a:xfrm>
            <a:off x="101015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2"/>
            <a:endCxn id="28" idx="6"/>
          </p:cNvCxnSpPr>
          <p:nvPr/>
        </p:nvCxnSpPr>
        <p:spPr>
          <a:xfrm flipH="1">
            <a:off x="163274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32" idx="1"/>
          </p:cNvCxnSpPr>
          <p:nvPr/>
        </p:nvCxnSpPr>
        <p:spPr>
          <a:xfrm>
            <a:off x="79413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2"/>
          </p:cNvCxnSpPr>
          <p:nvPr/>
        </p:nvCxnSpPr>
        <p:spPr>
          <a:xfrm>
            <a:off x="1632743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3"/>
            <a:endCxn id="30" idx="7"/>
          </p:cNvCxnSpPr>
          <p:nvPr/>
        </p:nvCxnSpPr>
        <p:spPr>
          <a:xfrm flipH="1">
            <a:off x="94688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0"/>
            <a:endCxn id="28" idx="3"/>
          </p:cNvCxnSpPr>
          <p:nvPr/>
        </p:nvCxnSpPr>
        <p:spPr>
          <a:xfrm flipV="1">
            <a:off x="79413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2" idx="0"/>
            <a:endCxn id="28" idx="4"/>
          </p:cNvCxnSpPr>
          <p:nvPr/>
        </p:nvCxnSpPr>
        <p:spPr>
          <a:xfrm flipV="1">
            <a:off x="141671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2" idx="7"/>
            <a:endCxn id="29" idx="4"/>
          </p:cNvCxnSpPr>
          <p:nvPr/>
        </p:nvCxnSpPr>
        <p:spPr>
          <a:xfrm flipV="1">
            <a:off x="156947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3"/>
            <a:endCxn id="32" idx="7"/>
          </p:cNvCxnSpPr>
          <p:nvPr/>
        </p:nvCxnSpPr>
        <p:spPr>
          <a:xfrm flipH="1">
            <a:off x="156947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3" idx="7"/>
            <a:endCxn id="31" idx="4"/>
          </p:cNvCxnSpPr>
          <p:nvPr/>
        </p:nvCxnSpPr>
        <p:spPr>
          <a:xfrm flipV="1">
            <a:off x="329766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1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50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0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2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7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Arrow Connector 74"/>
          <p:cNvCxnSpPr>
            <a:stCxn id="33" idx="4"/>
            <a:endCxn id="76" idx="0"/>
          </p:cNvCxnSpPr>
          <p:nvPr/>
        </p:nvCxnSpPr>
        <p:spPr>
          <a:xfrm>
            <a:off x="3144910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928886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g</a:t>
            </a:r>
            <a:endParaRPr lang="es-CL" i="1" dirty="0"/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61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r>
              <a:rPr lang="es-CL" sz="2000" i="1" dirty="0" smtClean="0"/>
              <a:t>Estado inicial: </a:t>
            </a:r>
            <a:r>
              <a:rPr lang="es-CL" sz="2000" dirty="0" smtClean="0"/>
              <a:t>El </a:t>
            </a:r>
            <a:r>
              <a:rPr lang="es-CL" sz="2000" dirty="0" err="1" smtClean="0"/>
              <a:t>surfer</a:t>
            </a:r>
            <a:r>
              <a:rPr lang="es-CL" sz="2000" dirty="0" smtClean="0"/>
              <a:t> puede empezar en cualquier nodo</a:t>
            </a:r>
          </a:p>
          <a:p>
            <a:r>
              <a:rPr lang="es-CL" sz="2000" dirty="0" err="1" smtClean="0"/>
              <a:t>PageRank</a:t>
            </a:r>
            <a:r>
              <a:rPr lang="es-CL" sz="2000" dirty="0" smtClean="0"/>
              <a:t> se aplica iterativamente en cada salto: el puntaje indica la probabilidad de estar en esa página después de esa cantidad de saltos</a:t>
            </a:r>
          </a:p>
          <a:p>
            <a:r>
              <a:rPr lang="es-CL" sz="2000" dirty="0" smtClean="0">
                <a:solidFill>
                  <a:srgbClr val="008000"/>
                </a:solidFill>
              </a:rPr>
              <a:t>Si el </a:t>
            </a:r>
            <a:r>
              <a:rPr lang="es-CL" sz="2000" dirty="0" err="1" smtClean="0">
                <a:solidFill>
                  <a:srgbClr val="008000"/>
                </a:solidFill>
              </a:rPr>
              <a:t>surfer</a:t>
            </a:r>
            <a:r>
              <a:rPr lang="es-CL" sz="2000" dirty="0" smtClean="0">
                <a:solidFill>
                  <a:srgbClr val="008000"/>
                </a:solidFill>
              </a:rPr>
              <a:t> llega a una página sin enlaces, salta a otra aleatoriamente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739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38" name="Oval 37"/>
          <p:cNvSpPr/>
          <p:nvPr/>
        </p:nvSpPr>
        <p:spPr>
          <a:xfrm>
            <a:off x="120069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42" name="Oval 41"/>
          <p:cNvSpPr/>
          <p:nvPr/>
        </p:nvSpPr>
        <p:spPr>
          <a:xfrm>
            <a:off x="2928886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43" name="Oval 42"/>
          <p:cNvSpPr/>
          <p:nvPr/>
        </p:nvSpPr>
        <p:spPr>
          <a:xfrm>
            <a:off x="57811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44" name="Oval 43"/>
          <p:cNvSpPr/>
          <p:nvPr/>
        </p:nvSpPr>
        <p:spPr>
          <a:xfrm>
            <a:off x="35769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45" name="Oval 44"/>
          <p:cNvSpPr/>
          <p:nvPr/>
        </p:nvSpPr>
        <p:spPr>
          <a:xfrm>
            <a:off x="120069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46" name="Oval 45"/>
          <p:cNvSpPr/>
          <p:nvPr/>
        </p:nvSpPr>
        <p:spPr>
          <a:xfrm>
            <a:off x="2928886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47" name="Straight Arrow Connector 46"/>
          <p:cNvCxnSpPr>
            <a:stCxn id="43" idx="6"/>
            <a:endCxn id="44" idx="2"/>
          </p:cNvCxnSpPr>
          <p:nvPr/>
        </p:nvCxnSpPr>
        <p:spPr>
          <a:xfrm>
            <a:off x="101015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8" idx="6"/>
          </p:cNvCxnSpPr>
          <p:nvPr/>
        </p:nvCxnSpPr>
        <p:spPr>
          <a:xfrm flipH="1">
            <a:off x="163274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3" idx="4"/>
            <a:endCxn id="45" idx="1"/>
          </p:cNvCxnSpPr>
          <p:nvPr/>
        </p:nvCxnSpPr>
        <p:spPr>
          <a:xfrm>
            <a:off x="79413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2"/>
          </p:cNvCxnSpPr>
          <p:nvPr/>
        </p:nvCxnSpPr>
        <p:spPr>
          <a:xfrm>
            <a:off x="1632743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3"/>
            <a:endCxn id="43" idx="7"/>
          </p:cNvCxnSpPr>
          <p:nvPr/>
        </p:nvCxnSpPr>
        <p:spPr>
          <a:xfrm flipH="1">
            <a:off x="94688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0"/>
            <a:endCxn id="38" idx="3"/>
          </p:cNvCxnSpPr>
          <p:nvPr/>
        </p:nvCxnSpPr>
        <p:spPr>
          <a:xfrm flipV="1">
            <a:off x="79413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0"/>
            <a:endCxn id="38" idx="4"/>
          </p:cNvCxnSpPr>
          <p:nvPr/>
        </p:nvCxnSpPr>
        <p:spPr>
          <a:xfrm flipV="1">
            <a:off x="141671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" idx="7"/>
            <a:endCxn id="42" idx="4"/>
          </p:cNvCxnSpPr>
          <p:nvPr/>
        </p:nvCxnSpPr>
        <p:spPr>
          <a:xfrm flipV="1">
            <a:off x="156947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4" idx="3"/>
            <a:endCxn id="45" idx="7"/>
          </p:cNvCxnSpPr>
          <p:nvPr/>
        </p:nvCxnSpPr>
        <p:spPr>
          <a:xfrm flipH="1">
            <a:off x="156947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6" idx="7"/>
            <a:endCxn id="44" idx="4"/>
          </p:cNvCxnSpPr>
          <p:nvPr/>
        </p:nvCxnSpPr>
        <p:spPr>
          <a:xfrm flipV="1">
            <a:off x="329766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1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50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0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2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7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7" name="Straight Arrow Connector 76"/>
          <p:cNvCxnSpPr>
            <a:stCxn id="46" idx="4"/>
            <a:endCxn id="79" idx="0"/>
          </p:cNvCxnSpPr>
          <p:nvPr/>
        </p:nvCxnSpPr>
        <p:spPr>
          <a:xfrm>
            <a:off x="3144910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928886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g</a:t>
            </a:r>
            <a:endParaRPr lang="es-CL" i="1" dirty="0"/>
          </a:p>
        </p:txBody>
      </p: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61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Oval 80"/>
          <p:cNvSpPr/>
          <p:nvPr/>
        </p:nvSpPr>
        <p:spPr>
          <a:xfrm>
            <a:off x="4035943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i</a:t>
            </a:r>
            <a:endParaRPr lang="es-CL" i="1" dirty="0"/>
          </a:p>
        </p:txBody>
      </p:sp>
      <p:cxnSp>
        <p:nvCxnSpPr>
          <p:cNvPr id="82" name="Straight Arrow Connector 81"/>
          <p:cNvCxnSpPr>
            <a:stCxn id="81" idx="2"/>
            <a:endCxn id="79" idx="6"/>
          </p:cNvCxnSpPr>
          <p:nvPr/>
        </p:nvCxnSpPr>
        <p:spPr>
          <a:xfrm flipH="1">
            <a:off x="3360934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84" y="604962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4991788" y="5789298"/>
            <a:ext cx="36950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¿Qué pasará con </a:t>
            </a:r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 </a:t>
            </a:r>
            <a:r>
              <a:rPr lang="es-C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</a:t>
            </a:r>
          </a:p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medida que pasa el tiempo?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5789298"/>
            <a:ext cx="304800" cy="304800"/>
          </a:xfrm>
          <a:prstGeom prst="rect">
            <a:avLst/>
          </a:prstGeom>
        </p:spPr>
      </p:pic>
      <p:sp>
        <p:nvSpPr>
          <p:cNvPr id="86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r>
              <a:rPr lang="es-CL" sz="2000" i="1" dirty="0" smtClean="0"/>
              <a:t>Estado inicial: </a:t>
            </a:r>
            <a:r>
              <a:rPr lang="es-CL" sz="2000" dirty="0" smtClean="0"/>
              <a:t>El </a:t>
            </a:r>
            <a:r>
              <a:rPr lang="es-CL" sz="2000" dirty="0" err="1" smtClean="0"/>
              <a:t>surfer</a:t>
            </a:r>
            <a:r>
              <a:rPr lang="es-CL" sz="2000" dirty="0" smtClean="0"/>
              <a:t> puede empezar en cualquier nodo</a:t>
            </a:r>
          </a:p>
          <a:p>
            <a:r>
              <a:rPr lang="es-CL" sz="2000" dirty="0" err="1" smtClean="0"/>
              <a:t>PageRank</a:t>
            </a:r>
            <a:r>
              <a:rPr lang="es-CL" sz="2000" dirty="0" smtClean="0"/>
              <a:t> se aplica iterativamente en cada salto: el puntaje indica la probabilidad de estar en esa página después de esa cantidad de saltos</a:t>
            </a:r>
          </a:p>
          <a:p>
            <a:r>
              <a:rPr lang="es-CL" sz="2000" dirty="0" smtClean="0">
                <a:solidFill>
                  <a:srgbClr val="008000"/>
                </a:solidFill>
              </a:rPr>
              <a:t>Si el </a:t>
            </a:r>
            <a:r>
              <a:rPr lang="es-CL" sz="2000" dirty="0" err="1" smtClean="0">
                <a:solidFill>
                  <a:srgbClr val="008000"/>
                </a:solidFill>
              </a:rPr>
              <a:t>surfer</a:t>
            </a:r>
            <a:r>
              <a:rPr lang="es-CL" sz="2000" dirty="0" smtClean="0">
                <a:solidFill>
                  <a:srgbClr val="008000"/>
                </a:solidFill>
              </a:rPr>
              <a:t> llega a una página sin enlaces, salta a otra aleatoriamente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541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84" name="TextBox 83"/>
          <p:cNvSpPr txBox="1"/>
          <p:nvPr/>
        </p:nvSpPr>
        <p:spPr>
          <a:xfrm>
            <a:off x="4991788" y="5789298"/>
            <a:ext cx="36950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¿Qué pasará con </a:t>
            </a:r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 </a:t>
            </a:r>
            <a:r>
              <a:rPr lang="es-C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</a:t>
            </a:r>
          </a:p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medida que pasa el tiempo?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5789298"/>
            <a:ext cx="304800" cy="304800"/>
          </a:xfrm>
          <a:prstGeom prst="rect">
            <a:avLst/>
          </a:prstGeom>
        </p:spPr>
      </p:pic>
      <p:sp>
        <p:nvSpPr>
          <p:cNvPr id="86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r>
              <a:rPr lang="es-CL" sz="2000" i="1" dirty="0" smtClean="0"/>
              <a:t>Estado inicial: </a:t>
            </a:r>
            <a:r>
              <a:rPr lang="es-CL" sz="2000" dirty="0" smtClean="0"/>
              <a:t>El </a:t>
            </a:r>
            <a:r>
              <a:rPr lang="es-CL" sz="2000" dirty="0" err="1" smtClean="0"/>
              <a:t>surfer</a:t>
            </a:r>
            <a:r>
              <a:rPr lang="es-CL" sz="2000" dirty="0" smtClean="0"/>
              <a:t> puede empezar en cualquier nodo</a:t>
            </a:r>
          </a:p>
          <a:p>
            <a:r>
              <a:rPr lang="es-CL" sz="2000" dirty="0" err="1" smtClean="0"/>
              <a:t>PageRank</a:t>
            </a:r>
            <a:r>
              <a:rPr lang="es-CL" sz="2000" dirty="0" smtClean="0"/>
              <a:t> se aplica iterativamente en cada salto: el puntaje indica la probabilidad de estar en esa página después de esa cantidad de saltos</a:t>
            </a:r>
          </a:p>
          <a:p>
            <a:r>
              <a:rPr lang="es-CL" sz="2000" dirty="0" smtClean="0">
                <a:solidFill>
                  <a:srgbClr val="008000"/>
                </a:solidFill>
              </a:rPr>
              <a:t>Si el </a:t>
            </a:r>
            <a:r>
              <a:rPr lang="es-CL" sz="2000" dirty="0" err="1" smtClean="0">
                <a:solidFill>
                  <a:srgbClr val="008000"/>
                </a:solidFill>
              </a:rPr>
              <a:t>surfer</a:t>
            </a:r>
            <a:r>
              <a:rPr lang="es-CL" sz="2000" dirty="0" smtClean="0">
                <a:solidFill>
                  <a:srgbClr val="008000"/>
                </a:solidFill>
              </a:rPr>
              <a:t> llega a una página sin enlaces, salta a otra aleatoriamente</a:t>
            </a:r>
          </a:p>
          <a:p>
            <a:endParaRPr lang="es-CL" sz="2000" dirty="0"/>
          </a:p>
        </p:txBody>
      </p:sp>
      <p:sp>
        <p:nvSpPr>
          <p:cNvPr id="36" name="Oval 35"/>
          <p:cNvSpPr/>
          <p:nvPr/>
        </p:nvSpPr>
        <p:spPr>
          <a:xfrm>
            <a:off x="1198847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37" name="Oval 36"/>
          <p:cNvSpPr/>
          <p:nvPr/>
        </p:nvSpPr>
        <p:spPr>
          <a:xfrm>
            <a:off x="2927039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41" name="Oval 40"/>
          <p:cNvSpPr/>
          <p:nvPr/>
        </p:nvSpPr>
        <p:spPr>
          <a:xfrm>
            <a:off x="576263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63" name="Oval 62"/>
          <p:cNvSpPr/>
          <p:nvPr/>
        </p:nvSpPr>
        <p:spPr>
          <a:xfrm>
            <a:off x="3575111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64" name="Oval 63"/>
          <p:cNvSpPr/>
          <p:nvPr/>
        </p:nvSpPr>
        <p:spPr>
          <a:xfrm>
            <a:off x="1198847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65" name="Oval 64"/>
          <p:cNvSpPr/>
          <p:nvPr/>
        </p:nvSpPr>
        <p:spPr>
          <a:xfrm>
            <a:off x="2927039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66" name="Straight Arrow Connector 65"/>
          <p:cNvCxnSpPr>
            <a:stCxn id="41" idx="6"/>
            <a:endCxn id="63" idx="2"/>
          </p:cNvCxnSpPr>
          <p:nvPr/>
        </p:nvCxnSpPr>
        <p:spPr>
          <a:xfrm>
            <a:off x="1008311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2"/>
            <a:endCxn id="36" idx="6"/>
          </p:cNvCxnSpPr>
          <p:nvPr/>
        </p:nvCxnSpPr>
        <p:spPr>
          <a:xfrm flipH="1">
            <a:off x="1630895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4"/>
            <a:endCxn id="64" idx="1"/>
          </p:cNvCxnSpPr>
          <p:nvPr/>
        </p:nvCxnSpPr>
        <p:spPr>
          <a:xfrm>
            <a:off x="792287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65" idx="2"/>
          </p:cNvCxnSpPr>
          <p:nvPr/>
        </p:nvCxnSpPr>
        <p:spPr>
          <a:xfrm>
            <a:off x="1630896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7" idx="3"/>
            <a:endCxn id="41" idx="7"/>
          </p:cNvCxnSpPr>
          <p:nvPr/>
        </p:nvCxnSpPr>
        <p:spPr>
          <a:xfrm flipH="1">
            <a:off x="945039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0"/>
            <a:endCxn id="36" idx="3"/>
          </p:cNvCxnSpPr>
          <p:nvPr/>
        </p:nvCxnSpPr>
        <p:spPr>
          <a:xfrm flipV="1">
            <a:off x="792287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4" idx="0"/>
            <a:endCxn id="36" idx="4"/>
          </p:cNvCxnSpPr>
          <p:nvPr/>
        </p:nvCxnSpPr>
        <p:spPr>
          <a:xfrm flipV="1">
            <a:off x="1414871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7"/>
            <a:endCxn id="37" idx="4"/>
          </p:cNvCxnSpPr>
          <p:nvPr/>
        </p:nvCxnSpPr>
        <p:spPr>
          <a:xfrm flipV="1">
            <a:off x="1567623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3"/>
            <a:endCxn id="64" idx="7"/>
          </p:cNvCxnSpPr>
          <p:nvPr/>
        </p:nvCxnSpPr>
        <p:spPr>
          <a:xfrm flipH="1">
            <a:off x="1567623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5" idx="7"/>
            <a:endCxn id="63" idx="4"/>
          </p:cNvCxnSpPr>
          <p:nvPr/>
        </p:nvCxnSpPr>
        <p:spPr>
          <a:xfrm flipV="1">
            <a:off x="3295815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5" idx="4"/>
            <a:endCxn id="78" idx="0"/>
          </p:cNvCxnSpPr>
          <p:nvPr/>
        </p:nvCxnSpPr>
        <p:spPr>
          <a:xfrm>
            <a:off x="3143063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927039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g</a:t>
            </a:r>
            <a:endParaRPr lang="es-CL" i="1" dirty="0"/>
          </a:p>
        </p:txBody>
      </p:sp>
      <p:sp>
        <p:nvSpPr>
          <p:cNvPr id="87" name="Oval 86"/>
          <p:cNvSpPr/>
          <p:nvPr/>
        </p:nvSpPr>
        <p:spPr>
          <a:xfrm>
            <a:off x="4034096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i</a:t>
            </a:r>
            <a:endParaRPr lang="es-CL" i="1" dirty="0"/>
          </a:p>
        </p:txBody>
      </p:sp>
      <p:cxnSp>
        <p:nvCxnSpPr>
          <p:cNvPr id="88" name="Straight Arrow Connector 87"/>
          <p:cNvCxnSpPr>
            <a:stCxn id="87" idx="2"/>
            <a:endCxn id="78" idx="6"/>
          </p:cNvCxnSpPr>
          <p:nvPr/>
        </p:nvCxnSpPr>
        <p:spPr>
          <a:xfrm flipH="1">
            <a:off x="3359087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5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96" y="3613503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89" y="2325505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47" y="233718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3286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1" y="494352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11" y="5785985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14" y="5813147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PageRank</a:t>
            </a:r>
            <a:r>
              <a:rPr lang="es-CL" dirty="0" smtClean="0"/>
              <a:t>: El modelo del "</a:t>
            </a:r>
            <a:r>
              <a:rPr lang="es-CL" dirty="0" err="1" smtClean="0"/>
              <a:t>surfer</a:t>
            </a:r>
            <a:r>
              <a:rPr lang="es-CL" dirty="0" smtClean="0"/>
              <a:t>" aleatorio</a:t>
            </a:r>
            <a:endParaRPr lang="es-CL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= alguien "surfeando" la Web, haciendo clics en enlaces aleatoriamente</a:t>
            </a:r>
            <a:endParaRPr lang="es-CL" dirty="0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657825" y="1398204"/>
            <a:ext cx="4436748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dirty="0" smtClean="0"/>
              <a:t>¿Cuál es la probabilidad de llegar a una página </a:t>
            </a:r>
            <a:r>
              <a:rPr lang="es-CL" sz="2000" i="1" dirty="0" smtClean="0"/>
              <a:t>x</a:t>
            </a:r>
            <a:r>
              <a:rPr lang="es-CL" sz="2000" dirty="0" smtClean="0"/>
              <a:t> después de </a:t>
            </a:r>
            <a:r>
              <a:rPr lang="es-CL" sz="2000" i="1" dirty="0" smtClean="0"/>
              <a:t>n </a:t>
            </a:r>
            <a:r>
              <a:rPr lang="es-CL" sz="2000" dirty="0" smtClean="0"/>
              <a:t>saltos?</a:t>
            </a:r>
          </a:p>
          <a:p>
            <a:r>
              <a:rPr lang="es-CL" sz="2000" i="1" dirty="0" smtClean="0"/>
              <a:t>Estado inicial: </a:t>
            </a:r>
            <a:r>
              <a:rPr lang="es-CL" sz="2000" dirty="0" smtClean="0"/>
              <a:t>El </a:t>
            </a:r>
            <a:r>
              <a:rPr lang="es-CL" sz="2000" dirty="0" err="1" smtClean="0"/>
              <a:t>surfer</a:t>
            </a:r>
            <a:r>
              <a:rPr lang="es-CL" sz="2000" dirty="0" smtClean="0"/>
              <a:t> puede empezar en cualquier nodo</a:t>
            </a:r>
          </a:p>
          <a:p>
            <a:r>
              <a:rPr lang="es-CL" sz="2000" dirty="0" err="1" smtClean="0"/>
              <a:t>PageRank</a:t>
            </a:r>
            <a:r>
              <a:rPr lang="es-CL" sz="2000" dirty="0" smtClean="0"/>
              <a:t> se aplica iterativamente en cada salto: el puntaje indica la probabilidad de estar en esa página después de esa cantidad de saltos</a:t>
            </a:r>
          </a:p>
          <a:p>
            <a:r>
              <a:rPr lang="es-CL" sz="2000" dirty="0" smtClean="0">
                <a:solidFill>
                  <a:srgbClr val="008000"/>
                </a:solidFill>
              </a:rPr>
              <a:t>Si el </a:t>
            </a:r>
            <a:r>
              <a:rPr lang="es-CL" sz="2000" dirty="0" err="1" smtClean="0">
                <a:solidFill>
                  <a:srgbClr val="008000"/>
                </a:solidFill>
              </a:rPr>
              <a:t>surfer</a:t>
            </a:r>
            <a:r>
              <a:rPr lang="es-CL" sz="2000" dirty="0" smtClean="0">
                <a:solidFill>
                  <a:srgbClr val="008000"/>
                </a:solidFill>
              </a:rPr>
              <a:t> llega a una página sin links, salta a otra aleatoriamente</a:t>
            </a:r>
          </a:p>
          <a:p>
            <a:r>
              <a:rPr lang="es-CL" sz="2000" dirty="0" smtClean="0">
                <a:solidFill>
                  <a:srgbClr val="008000"/>
                </a:solidFill>
              </a:rPr>
              <a:t>El </a:t>
            </a:r>
            <a:r>
              <a:rPr lang="es-CL" sz="2000" dirty="0" err="1" smtClean="0">
                <a:solidFill>
                  <a:srgbClr val="008000"/>
                </a:solidFill>
              </a:rPr>
              <a:t>surfer</a:t>
            </a:r>
            <a:r>
              <a:rPr lang="es-CL" sz="2000" dirty="0" smtClean="0">
                <a:solidFill>
                  <a:srgbClr val="008000"/>
                </a:solidFill>
              </a:rPr>
              <a:t> saltará a una página aleatoria con probabilidad 1 – </a:t>
            </a:r>
            <a:r>
              <a:rPr lang="es-CL" sz="2000" i="1" dirty="0" smtClean="0">
                <a:solidFill>
                  <a:srgbClr val="008000"/>
                </a:solidFill>
              </a:rPr>
              <a:t>d … esto evita trampas y asegura convergencia</a:t>
            </a:r>
          </a:p>
          <a:p>
            <a:endParaRPr lang="es-CL" sz="2000" dirty="0"/>
          </a:p>
        </p:txBody>
      </p:sp>
      <p:sp>
        <p:nvSpPr>
          <p:cNvPr id="96" name="Oval 95"/>
          <p:cNvSpPr/>
          <p:nvPr/>
        </p:nvSpPr>
        <p:spPr>
          <a:xfrm>
            <a:off x="120069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97" name="Oval 96"/>
          <p:cNvSpPr/>
          <p:nvPr/>
        </p:nvSpPr>
        <p:spPr>
          <a:xfrm>
            <a:off x="2928886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98" name="Oval 97"/>
          <p:cNvSpPr/>
          <p:nvPr/>
        </p:nvSpPr>
        <p:spPr>
          <a:xfrm>
            <a:off x="57811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99" name="Oval 98"/>
          <p:cNvSpPr/>
          <p:nvPr/>
        </p:nvSpPr>
        <p:spPr>
          <a:xfrm>
            <a:off x="35769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100" name="Oval 99"/>
          <p:cNvSpPr/>
          <p:nvPr/>
        </p:nvSpPr>
        <p:spPr>
          <a:xfrm>
            <a:off x="120069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101" name="Oval 100"/>
          <p:cNvSpPr/>
          <p:nvPr/>
        </p:nvSpPr>
        <p:spPr>
          <a:xfrm>
            <a:off x="2928886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102" name="Straight Arrow Connector 101"/>
          <p:cNvCxnSpPr>
            <a:stCxn id="98" idx="6"/>
            <a:endCxn id="99" idx="2"/>
          </p:cNvCxnSpPr>
          <p:nvPr/>
        </p:nvCxnSpPr>
        <p:spPr>
          <a:xfrm>
            <a:off x="101015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2"/>
            <a:endCxn id="96" idx="6"/>
          </p:cNvCxnSpPr>
          <p:nvPr/>
        </p:nvCxnSpPr>
        <p:spPr>
          <a:xfrm flipH="1">
            <a:off x="163274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8" idx="4"/>
            <a:endCxn id="100" idx="1"/>
          </p:cNvCxnSpPr>
          <p:nvPr/>
        </p:nvCxnSpPr>
        <p:spPr>
          <a:xfrm>
            <a:off x="79413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101" idx="2"/>
          </p:cNvCxnSpPr>
          <p:nvPr/>
        </p:nvCxnSpPr>
        <p:spPr>
          <a:xfrm>
            <a:off x="1632743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3"/>
            <a:endCxn id="98" idx="7"/>
          </p:cNvCxnSpPr>
          <p:nvPr/>
        </p:nvCxnSpPr>
        <p:spPr>
          <a:xfrm flipH="1">
            <a:off x="94688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8" idx="0"/>
            <a:endCxn id="96" idx="3"/>
          </p:cNvCxnSpPr>
          <p:nvPr/>
        </p:nvCxnSpPr>
        <p:spPr>
          <a:xfrm flipV="1">
            <a:off x="79413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0" idx="0"/>
            <a:endCxn id="96" idx="4"/>
          </p:cNvCxnSpPr>
          <p:nvPr/>
        </p:nvCxnSpPr>
        <p:spPr>
          <a:xfrm flipV="1">
            <a:off x="141671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0" idx="7"/>
            <a:endCxn id="97" idx="4"/>
          </p:cNvCxnSpPr>
          <p:nvPr/>
        </p:nvCxnSpPr>
        <p:spPr>
          <a:xfrm flipV="1">
            <a:off x="156947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9" idx="3"/>
            <a:endCxn id="100" idx="7"/>
          </p:cNvCxnSpPr>
          <p:nvPr/>
        </p:nvCxnSpPr>
        <p:spPr>
          <a:xfrm flipH="1">
            <a:off x="156947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1" idx="7"/>
            <a:endCxn id="99" idx="4"/>
          </p:cNvCxnSpPr>
          <p:nvPr/>
        </p:nvCxnSpPr>
        <p:spPr>
          <a:xfrm flipV="1">
            <a:off x="329766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1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50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0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2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7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8" name="Straight Arrow Connector 117"/>
          <p:cNvCxnSpPr>
            <a:stCxn id="101" idx="4"/>
            <a:endCxn id="119" idx="0"/>
          </p:cNvCxnSpPr>
          <p:nvPr/>
        </p:nvCxnSpPr>
        <p:spPr>
          <a:xfrm>
            <a:off x="3144910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2928886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g</a:t>
            </a:r>
            <a:endParaRPr lang="es-CL" i="1" dirty="0"/>
          </a:p>
        </p:txBody>
      </p:sp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61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Oval 120"/>
          <p:cNvSpPr/>
          <p:nvPr/>
        </p:nvSpPr>
        <p:spPr>
          <a:xfrm>
            <a:off x="4035943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i</a:t>
            </a:r>
            <a:endParaRPr lang="es-CL" i="1" dirty="0"/>
          </a:p>
        </p:txBody>
      </p:sp>
      <p:cxnSp>
        <p:nvCxnSpPr>
          <p:cNvPr id="122" name="Straight Arrow Connector 121"/>
          <p:cNvCxnSpPr>
            <a:stCxn id="121" idx="2"/>
            <a:endCxn id="119" idx="6"/>
          </p:cNvCxnSpPr>
          <p:nvPr/>
        </p:nvCxnSpPr>
        <p:spPr>
          <a:xfrm flipH="1">
            <a:off x="3360934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84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La versión final de </a:t>
            </a:r>
            <a:r>
              <a:rPr lang="es-CL" sz="3200" dirty="0" err="1" smtClean="0"/>
              <a:t>PageRank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Web: Un grafo dirigido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281940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305175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14572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8" y="5830178"/>
            <a:ext cx="6830286" cy="56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371975"/>
            <a:ext cx="3319272" cy="280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4862636"/>
            <a:ext cx="3382137" cy="280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59" y="5334000"/>
            <a:ext cx="6802739" cy="25521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70998" y="5789885"/>
            <a:ext cx="2331797" cy="597468"/>
          </a:xfrm>
          <a:prstGeom prst="rect">
            <a:avLst/>
          </a:prstGeom>
          <a:solidFill>
            <a:srgbClr val="02D835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2" name="Rectangle 51"/>
          <p:cNvSpPr/>
          <p:nvPr/>
        </p:nvSpPr>
        <p:spPr>
          <a:xfrm>
            <a:off x="2086316" y="5778900"/>
            <a:ext cx="1832082" cy="621900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3" name="Rectangle 52"/>
          <p:cNvSpPr/>
          <p:nvPr/>
        </p:nvSpPr>
        <p:spPr>
          <a:xfrm>
            <a:off x="4062168" y="5789885"/>
            <a:ext cx="1456430" cy="597468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Oval 49"/>
          <p:cNvSpPr/>
          <p:nvPr/>
        </p:nvSpPr>
        <p:spPr>
          <a:xfrm>
            <a:off x="120069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f</a:t>
            </a:r>
            <a:endParaRPr lang="es-CL" i="1" dirty="0"/>
          </a:p>
        </p:txBody>
      </p:sp>
      <p:sp>
        <p:nvSpPr>
          <p:cNvPr id="54" name="Oval 53"/>
          <p:cNvSpPr/>
          <p:nvPr/>
        </p:nvSpPr>
        <p:spPr>
          <a:xfrm>
            <a:off x="2928886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a</a:t>
            </a:r>
            <a:endParaRPr lang="es-CL" i="1" dirty="0"/>
          </a:p>
        </p:txBody>
      </p:sp>
      <p:sp>
        <p:nvSpPr>
          <p:cNvPr id="55" name="Oval 54"/>
          <p:cNvSpPr/>
          <p:nvPr/>
        </p:nvSpPr>
        <p:spPr>
          <a:xfrm>
            <a:off x="578110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e</a:t>
            </a:r>
            <a:endParaRPr lang="es-CL" i="1" dirty="0"/>
          </a:p>
        </p:txBody>
      </p:sp>
      <p:sp>
        <p:nvSpPr>
          <p:cNvPr id="56" name="Oval 55"/>
          <p:cNvSpPr/>
          <p:nvPr/>
        </p:nvSpPr>
        <p:spPr>
          <a:xfrm>
            <a:off x="35769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b</a:t>
            </a:r>
            <a:endParaRPr lang="es-CL" i="1" dirty="0"/>
          </a:p>
        </p:txBody>
      </p:sp>
      <p:sp>
        <p:nvSpPr>
          <p:cNvPr id="57" name="Oval 56"/>
          <p:cNvSpPr/>
          <p:nvPr/>
        </p:nvSpPr>
        <p:spPr>
          <a:xfrm>
            <a:off x="120069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d</a:t>
            </a:r>
            <a:endParaRPr lang="es-CL" i="1" dirty="0"/>
          </a:p>
        </p:txBody>
      </p:sp>
      <p:sp>
        <p:nvSpPr>
          <p:cNvPr id="58" name="Oval 57"/>
          <p:cNvSpPr/>
          <p:nvPr/>
        </p:nvSpPr>
        <p:spPr>
          <a:xfrm>
            <a:off x="2928886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/>
              <a:t>c</a:t>
            </a:r>
            <a:endParaRPr lang="es-CL" i="1" dirty="0"/>
          </a:p>
        </p:txBody>
      </p:sp>
      <p:cxnSp>
        <p:nvCxnSpPr>
          <p:cNvPr id="59" name="Straight Arrow Connector 58"/>
          <p:cNvCxnSpPr>
            <a:stCxn id="55" idx="6"/>
            <a:endCxn id="56" idx="2"/>
          </p:cNvCxnSpPr>
          <p:nvPr/>
        </p:nvCxnSpPr>
        <p:spPr>
          <a:xfrm>
            <a:off x="1010158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2"/>
            <a:endCxn id="50" idx="6"/>
          </p:cNvCxnSpPr>
          <p:nvPr/>
        </p:nvCxnSpPr>
        <p:spPr>
          <a:xfrm flipH="1">
            <a:off x="1632742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4"/>
            <a:endCxn id="57" idx="1"/>
          </p:cNvCxnSpPr>
          <p:nvPr/>
        </p:nvCxnSpPr>
        <p:spPr>
          <a:xfrm>
            <a:off x="794134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632743" y="4953000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  <a:endCxn id="55" idx="7"/>
          </p:cNvCxnSpPr>
          <p:nvPr/>
        </p:nvCxnSpPr>
        <p:spPr>
          <a:xfrm flipH="1">
            <a:off x="946886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5" idx="0"/>
            <a:endCxn id="50" idx="3"/>
          </p:cNvCxnSpPr>
          <p:nvPr/>
        </p:nvCxnSpPr>
        <p:spPr>
          <a:xfrm flipV="1">
            <a:off x="794134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7" idx="0"/>
            <a:endCxn id="50" idx="4"/>
          </p:cNvCxnSpPr>
          <p:nvPr/>
        </p:nvCxnSpPr>
        <p:spPr>
          <a:xfrm flipV="1">
            <a:off x="1416718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7"/>
            <a:endCxn id="54" idx="4"/>
          </p:cNvCxnSpPr>
          <p:nvPr/>
        </p:nvCxnSpPr>
        <p:spPr>
          <a:xfrm flipV="1">
            <a:off x="1569470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6" idx="3"/>
            <a:endCxn id="57" idx="7"/>
          </p:cNvCxnSpPr>
          <p:nvPr/>
        </p:nvCxnSpPr>
        <p:spPr>
          <a:xfrm flipH="1">
            <a:off x="1569470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7"/>
            <a:endCxn id="56" idx="4"/>
          </p:cNvCxnSpPr>
          <p:nvPr/>
        </p:nvCxnSpPr>
        <p:spPr>
          <a:xfrm flipV="1">
            <a:off x="3297662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740288" y="188519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Vértices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páginas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85" name="Picture 8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7" name="Rectangle 86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8" name="Rectangle 87"/>
          <p:cNvSpPr/>
          <p:nvPr/>
        </p:nvSpPr>
        <p:spPr>
          <a:xfrm>
            <a:off x="5791200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9" name="TextBox 88"/>
          <p:cNvSpPr txBox="1"/>
          <p:nvPr/>
        </p:nvSpPr>
        <p:spPr>
          <a:xfrm>
            <a:off x="7333838" y="1880397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Arcos</a:t>
            </a:r>
          </a:p>
          <a:p>
            <a:pPr algn="ctr"/>
            <a:r>
              <a:rPr lang="es-CL" dirty="0" smtClean="0"/>
              <a:t>(</a:t>
            </a:r>
            <a:r>
              <a:rPr lang="es-CL" i="1" dirty="0" smtClean="0"/>
              <a:t>enlaces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90" name="Rectangle 89"/>
          <p:cNvSpPr/>
          <p:nvPr/>
        </p:nvSpPr>
        <p:spPr>
          <a:xfrm>
            <a:off x="7350878" y="1897407"/>
            <a:ext cx="95492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3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Las dos caras del ranking: Relevancia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5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0" dirty="0" smtClean="0">
                <a:solidFill>
                  <a:srgbClr val="FF0000"/>
                </a:solidFill>
              </a:rPr>
              <a:t>≠</a:t>
            </a:r>
            <a:endParaRPr lang="es-CL" sz="20000" dirty="0">
              <a:solidFill>
                <a:srgbClr val="FF000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PageRank</a:t>
            </a:r>
            <a:r>
              <a:rPr lang="es-CL" sz="3200" dirty="0" smtClean="0"/>
              <a:t>: Beneficios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486400"/>
          </a:xfrm>
        </p:spPr>
        <p:txBody>
          <a:bodyPr>
            <a:normAutofit lnSpcReduction="10000"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Clr>
                <a:srgbClr val="00B050"/>
              </a:buClr>
              <a:buNone/>
            </a:pPr>
            <a:endParaRPr lang="es-CL" sz="2800" dirty="0" smtClean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rgbClr val="00B050"/>
                </a:solidFill>
              </a:rPr>
              <a:t> Más robusto que un conteo simple de enlaces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rgbClr val="00B050"/>
                </a:solidFill>
              </a:rPr>
              <a:t> Menos empates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rgbClr val="00B050"/>
                </a:solidFill>
              </a:rPr>
              <a:t> Aproximaciones escalables (para grafos dispersos)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rgbClr val="00B050"/>
                </a:solidFill>
              </a:rPr>
              <a:t> Su convergencia es garantizada</a:t>
            </a:r>
            <a:endParaRPr lang="es-CL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dos caras </a:t>
            </a:r>
            <a:r>
              <a:rPr lang="es-CL" dirty="0" smtClean="0"/>
              <a:t>del </a:t>
            </a:r>
            <a:r>
              <a:rPr lang="es-CL" dirty="0"/>
              <a:t>ranking: Importancia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0" dirty="0" smtClean="0">
                <a:solidFill>
                  <a:srgbClr val="FF0000"/>
                </a:solidFill>
              </a:rPr>
              <a:t>&gt;</a:t>
            </a:r>
            <a:endParaRPr lang="es-CL" sz="20000" dirty="0">
              <a:solidFill>
                <a:srgbClr val="FF0000"/>
              </a:solidFill>
            </a:endParaRP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Ranking: ¿Ciencia o arte?</a:t>
            </a:r>
            <a:endParaRPr lang="es-CL" sz="3200" dirty="0"/>
          </a:p>
        </p:txBody>
      </p:sp>
      <p:pic>
        <p:nvPicPr>
          <p:cNvPr id="1026" name="Picture 2" descr="https://adnanramin.files.wordpress.com/2013/02/art-science-773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8590"/>
            <a:ext cx="49053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lo hace Google?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Lo que sabemos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15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Cómo Google </a:t>
            </a:r>
            <a:r>
              <a:rPr lang="es-CL" dirty="0" err="1" smtClean="0"/>
              <a:t>rankea</a:t>
            </a:r>
            <a:r>
              <a:rPr lang="es-CL" dirty="0" smtClean="0"/>
              <a:t> </a:t>
            </a:r>
            <a:r>
              <a:rPr lang="es-CL" sz="3200" dirty="0" smtClean="0"/>
              <a:t>sus resultados </a:t>
            </a:r>
            <a:r>
              <a:rPr lang="es-CL" sz="2000" dirty="0" smtClean="0"/>
              <a:t>(quizás)</a:t>
            </a:r>
            <a:endParaRPr lang="es-CL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609600" y="152400"/>
            <a:ext cx="838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i="1" dirty="0" smtClean="0">
                <a:solidFill>
                  <a:srgbClr val="FF3300"/>
                </a:solidFill>
              </a:rPr>
              <a:t>¡Según algunos expertos de SEO (optimización de motores de búsqueda), no Google!</a:t>
            </a:r>
            <a:endParaRPr lang="es-CL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Cómo Google </a:t>
            </a:r>
            <a:r>
              <a:rPr lang="es-CL" dirty="0" err="1" smtClean="0"/>
              <a:t>rankea</a:t>
            </a:r>
            <a:r>
              <a:rPr lang="es-CL" dirty="0" smtClean="0"/>
              <a:t> </a:t>
            </a:r>
            <a:r>
              <a:rPr lang="es-CL" sz="3200" dirty="0" smtClean="0"/>
              <a:t>sus resultados </a:t>
            </a:r>
            <a:r>
              <a:rPr lang="es-CL" sz="2000" dirty="0" smtClean="0"/>
              <a:t>(quizás)</a:t>
            </a:r>
            <a:endParaRPr lang="es-CL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685801" y="6488668"/>
            <a:ext cx="838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i="1" dirty="0" smtClean="0">
                <a:solidFill>
                  <a:srgbClr val="FF3300"/>
                </a:solidFill>
              </a:rPr>
              <a:t>¡Según algunos expertos de SEO (optimización de motores de búsqueda), no Google!</a:t>
            </a:r>
            <a:endParaRPr lang="es-CL" i="1" dirty="0"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2231796" y="1828801"/>
            <a:ext cx="4800600" cy="38099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¿Por qué no sabemos más?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96" y="1828801"/>
            <a:ext cx="342900" cy="310576"/>
          </a:xfrm>
          <a:prstGeom prst="rect">
            <a:avLst/>
          </a:prstGeom>
        </p:spPr>
      </p:pic>
      <p:pic>
        <p:nvPicPr>
          <p:cNvPr id="10" name="Picture 2" descr="Image result for war against sp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96" y="2400719"/>
            <a:ext cx="48006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31796" y="5341516"/>
            <a:ext cx="4800600" cy="1049894"/>
          </a:xfrm>
          <a:prstGeom prst="rect">
            <a:avLst/>
          </a:prstGeom>
          <a:solidFill>
            <a:schemeClr val="accent3">
              <a:lumMod val="40000"/>
              <a:lumOff val="60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Semibold" panose="020B0702040204020203" pitchFamily="34" charset="0"/>
              </a:rPr>
              <a:t>Ley de </a:t>
            </a:r>
            <a:r>
              <a:rPr lang="es-CL" sz="2000" dirty="0" err="1" smtClean="0">
                <a:latin typeface="Segoe UI Semibold" panose="020B0702040204020203" pitchFamily="34" charset="0"/>
              </a:rPr>
              <a:t>Goodhart</a:t>
            </a:r>
            <a:r>
              <a:rPr lang="es-CL" sz="2000" dirty="0" smtClean="0">
                <a:latin typeface="Segoe UI Semibold" panose="020B0702040204020203" pitchFamily="34" charset="0"/>
              </a:rPr>
              <a:t>: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"Cuando una medida se convierte en una meta, deja de ser una buena medida"</a:t>
            </a:r>
            <a:endParaRPr lang="es-CL" sz="2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Distribución de algoritmos de grafos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00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Computación Paralela sobre Grafos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entrada es un </a:t>
            </a:r>
            <a:r>
              <a:rPr lang="es-CL" sz="2000" dirty="0" smtClean="0"/>
              <a:t>grafo</a:t>
            </a:r>
            <a:endParaRPr lang="es-CL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48749"/>
            <a:ext cx="4170246" cy="33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Computación Paralela sobre Grafos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entrada es un grafo</a:t>
            </a:r>
          </a:p>
          <a:p>
            <a:r>
              <a:rPr lang="es-CL" sz="2000" dirty="0"/>
              <a:t>Nodos tienen un </a:t>
            </a:r>
            <a:r>
              <a:rPr lang="es-CL" sz="2000" dirty="0" smtClean="0"/>
              <a:t>estado</a:t>
            </a:r>
            <a:endParaRPr lang="es-CL" sz="20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248751"/>
            <a:ext cx="4184345" cy="33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Computación Paralela sobre Grafos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entrada es un grafo</a:t>
            </a:r>
          </a:p>
          <a:p>
            <a:r>
              <a:rPr lang="es-CL" sz="2000" dirty="0"/>
              <a:t>Nodos tienen un estado</a:t>
            </a:r>
          </a:p>
          <a:p>
            <a:r>
              <a:rPr lang="es-CL" sz="2000" dirty="0"/>
              <a:t>Nodos </a:t>
            </a:r>
            <a:r>
              <a:rPr lang="es-CL" sz="2000" dirty="0" smtClean="0"/>
              <a:t>computan </a:t>
            </a:r>
            <a:r>
              <a:rPr lang="es-CL" sz="2000" dirty="0"/>
              <a:t>mensajes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248749"/>
            <a:ext cx="4185488" cy="3381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6239864"/>
            <a:ext cx="1976469" cy="389033"/>
          </a:xfrm>
          <a:prstGeom prst="rect">
            <a:avLst/>
          </a:prstGeom>
        </p:spPr>
      </p:pic>
      <p:pic>
        <p:nvPicPr>
          <p:cNvPr id="13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67" y="6086643"/>
            <a:ext cx="289034" cy="2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35" y="6068250"/>
            <a:ext cx="289034" cy="2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36" y="6085275"/>
            <a:ext cx="289034" cy="2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dos caras </a:t>
            </a:r>
            <a:r>
              <a:rPr lang="es-CL" dirty="0" smtClean="0"/>
              <a:t>del </a:t>
            </a:r>
            <a:r>
              <a:rPr lang="es-CL" dirty="0"/>
              <a:t>ranking</a:t>
            </a:r>
            <a:r>
              <a:rPr lang="es-CL" dirty="0" smtClean="0"/>
              <a:t>: Importancia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0" dirty="0" smtClean="0">
                <a:solidFill>
                  <a:srgbClr val="FF0000"/>
                </a:solidFill>
              </a:rPr>
              <a:t>&gt;</a:t>
            </a:r>
            <a:endParaRPr lang="es-CL" sz="20000" dirty="0">
              <a:solidFill>
                <a:srgbClr val="FF0000"/>
              </a:solidFill>
            </a:endParaRP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Computación Paralela sobre Grafos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entrada es un grafo</a:t>
            </a:r>
          </a:p>
          <a:p>
            <a:r>
              <a:rPr lang="es-CL" sz="2000" dirty="0"/>
              <a:t>Nodos tienen un estado</a:t>
            </a:r>
          </a:p>
          <a:p>
            <a:r>
              <a:rPr lang="es-CL" sz="2000" dirty="0"/>
              <a:t>Nodos </a:t>
            </a:r>
            <a:r>
              <a:rPr lang="es-CL" sz="2000" dirty="0" smtClean="0"/>
              <a:t>computan </a:t>
            </a:r>
            <a:r>
              <a:rPr lang="es-CL" sz="2000" dirty="0"/>
              <a:t>mensajes </a:t>
            </a:r>
          </a:p>
          <a:p>
            <a:r>
              <a:rPr lang="es-CL" sz="2000" dirty="0"/>
              <a:t>Nodos </a:t>
            </a:r>
            <a:r>
              <a:rPr lang="es-CL" sz="2000" dirty="0" smtClean="0"/>
              <a:t>mandan </a:t>
            </a:r>
            <a:r>
              <a:rPr lang="es-CL" sz="2000" dirty="0"/>
              <a:t>mensajes a sus vecinos</a:t>
            </a:r>
          </a:p>
          <a:p>
            <a:pPr marL="0" indent="0">
              <a:buNone/>
            </a:pPr>
            <a:endParaRPr lang="es-CL" sz="2000" dirty="0" smtClean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248749"/>
            <a:ext cx="4187776" cy="33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Computación Paralela sobre Grafos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entrada es un grafo</a:t>
            </a:r>
          </a:p>
          <a:p>
            <a:r>
              <a:rPr lang="es-CL" sz="2000" dirty="0"/>
              <a:t>Nodos tienen un estado</a:t>
            </a:r>
          </a:p>
          <a:p>
            <a:r>
              <a:rPr lang="es-CL" sz="2000" dirty="0"/>
              <a:t>Nodos </a:t>
            </a:r>
            <a:r>
              <a:rPr lang="es-CL" sz="2000" dirty="0" smtClean="0"/>
              <a:t>computan </a:t>
            </a:r>
            <a:r>
              <a:rPr lang="es-CL" sz="2000" dirty="0"/>
              <a:t>mensajes </a:t>
            </a:r>
          </a:p>
          <a:p>
            <a:r>
              <a:rPr lang="es-CL" sz="2000" dirty="0"/>
              <a:t>Nodos </a:t>
            </a:r>
            <a:r>
              <a:rPr lang="es-CL" sz="2000" dirty="0" smtClean="0"/>
              <a:t>mandan </a:t>
            </a:r>
            <a:r>
              <a:rPr lang="es-CL" sz="2000" dirty="0"/>
              <a:t>mensajes a sus vecinos</a:t>
            </a:r>
          </a:p>
          <a:p>
            <a:r>
              <a:rPr lang="es-CL" sz="2000" dirty="0"/>
              <a:t>Nodos reciben mensajes y </a:t>
            </a:r>
            <a:r>
              <a:rPr lang="es-CL" sz="2000" dirty="0" smtClean="0"/>
              <a:t>computan </a:t>
            </a:r>
            <a:r>
              <a:rPr lang="es-CL" sz="2000" dirty="0"/>
              <a:t>un nuevo </a:t>
            </a:r>
            <a:r>
              <a:rPr lang="es-CL" sz="2000" dirty="0" smtClean="0"/>
              <a:t>estado</a:t>
            </a:r>
            <a:endParaRPr lang="es-CL" sz="20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6" y="3248751"/>
            <a:ext cx="4194645" cy="33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Computación Paralela sobre Grafos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La entrada es un grafo</a:t>
            </a:r>
          </a:p>
          <a:p>
            <a:r>
              <a:rPr lang="es-CL" sz="2000" dirty="0" smtClean="0"/>
              <a:t>Nodos tienen un estado</a:t>
            </a:r>
          </a:p>
          <a:p>
            <a:r>
              <a:rPr lang="es-CL" sz="2000" dirty="0" smtClean="0"/>
              <a:t>Nodos computan mensajes </a:t>
            </a:r>
          </a:p>
          <a:p>
            <a:r>
              <a:rPr lang="es-CL" sz="2000" dirty="0" smtClean="0"/>
              <a:t>Nodos mandan mensajes a sus vecinos</a:t>
            </a:r>
          </a:p>
          <a:p>
            <a:r>
              <a:rPr lang="es-CL" sz="2000" dirty="0" smtClean="0"/>
              <a:t>Nodos reciben mensajes y computan un nuevo estado</a:t>
            </a:r>
          </a:p>
          <a:p>
            <a:pPr marL="457200" lvl="1" indent="0">
              <a:buNone/>
            </a:pPr>
            <a:r>
              <a:rPr lang="es-CL" sz="2000" dirty="0" smtClean="0"/>
              <a:t>... recursivamente</a:t>
            </a:r>
          </a:p>
          <a:p>
            <a:pPr marL="457200" lvl="1" indent="0">
              <a:buNone/>
            </a:pPr>
            <a:r>
              <a:rPr lang="es-CL" sz="2000" dirty="0" smtClean="0"/>
              <a:t>... (en paralelo)</a:t>
            </a:r>
            <a:endParaRPr lang="es-CL" sz="20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3248751"/>
            <a:ext cx="4192354" cy="3402893"/>
          </a:xfrm>
          <a:prstGeom prst="rect">
            <a:avLst/>
          </a:prstGeom>
        </p:spPr>
      </p:pic>
      <p:pic>
        <p:nvPicPr>
          <p:cNvPr id="1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507352"/>
            <a:ext cx="289034" cy="2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Ejemplo: </a:t>
            </a:r>
            <a:r>
              <a:rPr lang="es-CL" dirty="0" err="1" smtClean="0"/>
              <a:t>PageRank</a:t>
            </a:r>
            <a:r>
              <a:rPr lang="es-CL" dirty="0" smtClean="0"/>
              <a:t> (simplificado)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4" y="1207850"/>
            <a:ext cx="1643179" cy="254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4169789" cy="34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5" y="2273756"/>
            <a:ext cx="4177804" cy="34493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Ejemplo: </a:t>
            </a:r>
            <a:r>
              <a:rPr lang="es-CL" dirty="0" err="1"/>
              <a:t>PageRank</a:t>
            </a:r>
            <a:r>
              <a:rPr lang="es-CL" dirty="0"/>
              <a:t> (simplificado)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4" y="1207850"/>
            <a:ext cx="1643179" cy="2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Ejemplo: </a:t>
            </a:r>
            <a:r>
              <a:rPr lang="es-CL" dirty="0" err="1"/>
              <a:t>PageRank</a:t>
            </a:r>
            <a:r>
              <a:rPr lang="es-CL" dirty="0"/>
              <a:t> (simplificado)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4" y="1207850"/>
            <a:ext cx="1643179" cy="25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50" y="2270548"/>
            <a:ext cx="4180090" cy="3452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29200"/>
            <a:ext cx="157625" cy="1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Ejemplo: </a:t>
            </a:r>
            <a:r>
              <a:rPr lang="es-CL" dirty="0" err="1"/>
              <a:t>PageRank</a:t>
            </a:r>
            <a:r>
              <a:rPr lang="es-CL" dirty="0"/>
              <a:t> (simplificado)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4" y="1207850"/>
            <a:ext cx="1643179" cy="25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2" y="2267337"/>
            <a:ext cx="4182378" cy="3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Ejemplo: </a:t>
            </a:r>
            <a:r>
              <a:rPr lang="es-CL" dirty="0" err="1"/>
              <a:t>PageRank</a:t>
            </a:r>
            <a:r>
              <a:rPr lang="es-CL" dirty="0"/>
              <a:t> (simplificado)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4" y="1207850"/>
            <a:ext cx="1643179" cy="25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2" y="2267337"/>
            <a:ext cx="4232305" cy="3457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1067" y="5867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/>
              <a:t>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68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algoritmos ...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Caminos más cortos</a:t>
            </a:r>
          </a:p>
          <a:p>
            <a:r>
              <a:rPr lang="es-CL" dirty="0" err="1" smtClean="0"/>
              <a:t>Clustering</a:t>
            </a:r>
            <a:r>
              <a:rPr lang="es-CL" dirty="0" smtClean="0"/>
              <a:t> (k-</a:t>
            </a:r>
            <a:r>
              <a:rPr lang="es-CL" dirty="0" err="1" smtClean="0"/>
              <a:t>means</a:t>
            </a:r>
            <a:r>
              <a:rPr lang="es-CL" dirty="0" smtClean="0"/>
              <a:t>, </a:t>
            </a:r>
            <a:r>
              <a:rPr lang="es-CL" dirty="0" err="1" smtClean="0"/>
              <a:t>label</a:t>
            </a:r>
            <a:r>
              <a:rPr lang="es-CL" dirty="0" smtClean="0"/>
              <a:t> </a:t>
            </a:r>
            <a:r>
              <a:rPr lang="es-CL" dirty="0" err="1" smtClean="0"/>
              <a:t>prop</a:t>
            </a:r>
            <a:r>
              <a:rPr lang="es-CL" dirty="0" smtClean="0"/>
              <a:t>.)</a:t>
            </a:r>
          </a:p>
          <a:p>
            <a:r>
              <a:rPr lang="es-CL" dirty="0" smtClean="0"/>
              <a:t>Centralidad (</a:t>
            </a:r>
            <a:r>
              <a:rPr lang="es-CL" dirty="0" err="1" smtClean="0"/>
              <a:t>PageRank</a:t>
            </a:r>
            <a:r>
              <a:rPr lang="es-CL" dirty="0" smtClean="0"/>
              <a:t>, ...)</a:t>
            </a:r>
          </a:p>
          <a:p>
            <a:r>
              <a:rPr lang="es-CL" dirty="0" smtClean="0"/>
              <a:t>Cortes de grafo</a:t>
            </a:r>
          </a:p>
        </p:txBody>
      </p:sp>
      <p:pic>
        <p:nvPicPr>
          <p:cNvPr id="2050" name="Picture 2" descr="https://prod-discovery.edx-cdn.org/media/course/image/1752eb2a-8f9d-464b-b0f5-53f90e404c13-1688f92940f1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2844"/>
            <a:ext cx="5810250" cy="34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Implementaciones distribuidas</a:t>
            </a:r>
            <a:endParaRPr lang="es-CL" dirty="0"/>
          </a:p>
        </p:txBody>
      </p:sp>
      <p:pic>
        <p:nvPicPr>
          <p:cNvPr id="4098" name="Picture 2" descr="https://spark.apache.org/docs/latest/img/graphx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44843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en/thumb/5/5a/Apache_Giraph_Logo.svg/285px-Apache_Giraph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08" y="2447925"/>
            <a:ext cx="27146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Ranking: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Relevancia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41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0" y="5410200"/>
            <a:ext cx="23622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CL" dirty="0" smtClean="0"/>
              <a:t>¿Preguntas?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9149" y="1587499"/>
            <a:ext cx="7743222" cy="5118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Ejemplo de una consulta</a:t>
            </a:r>
            <a:endParaRPr lang="es-CL" sz="3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3384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3443" y="4572000"/>
            <a:ext cx="5886450" cy="9144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819150" y="1066800"/>
            <a:ext cx="771525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¿Cuáles de las tres palabras debería pesar más en el ranking?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9" y="1072604"/>
            <a:ext cx="342900" cy="34290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" y="1623059"/>
            <a:ext cx="7619999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3600" y="1451909"/>
            <a:ext cx="6400799" cy="403263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Veremos (en más detalle) con un ejemplo ...</a:t>
            </a:r>
            <a:endParaRPr lang="es-CL" sz="2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$&#10;\end{document}"/>
  <p:tag name="IGUANATEXSIZE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706"/>
  <p:tag name="ORIGINALWIDTH" val="1560,968"/>
  <p:tag name="OUTPUTDPI" val="1200"/>
  <p:tag name="LATEXADDIN" val="\documentclass{article}&#10;\usepackage{amsmath}&#10;\pagestyle{empty}&#10;\begin{document}&#10;$\textrm{score}(q,d) = \sum_{t\in q} \mathrm{tf\text{-}idf}(t,d)$&#10;\end{document}"/>
  <p:tag name="IGUANATEXSIZE" val="22"/>
  <p:tag name="IGUANATEXCURSOR" val="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c)| = 1$&#10;\end{document}"/>
  <p:tag name="IGUANATEXSIZE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+\, 1 \times \frac{1}{6}$&#10;\end{document}"/>
  <p:tag name="IGUANATEXSIZE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c) = \frac{1}{6}$&#10;\end{document}"/>
  <p:tag name="IGUANATEXSIZE" val="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c)| = 1$&#10;\end{document}"/>
  <p:tag name="IGUANATEXSIZE" val="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+\, 1 \times \frac{1}{6}$&#10;\end{document}"/>
  <p:tag name="IGUANATEXSIZE" val="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\mathrm{rank}_i(v) :\!= d \times \sum_{u \in \mathrm{in}(v)}\frac{\mathrm{rank}_{i-1}(u)}{|\mathrm{out}(u)|} + \sum_{v' \in V'} \frac{\mathrm{rank_{i-1}}(v')}{|V|} + (1-d) \times \sum_{v'' \in V''} \frac{\mathrm{rank_{i-1}}(v'')}{|V|} $$&#10;\end{document}"/>
  <p:tag name="IGUANATEXSIZE" val="8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 :\!= \{ v \in V : |\mathrm{out}(v)|=0\}$&#10;\end{document}"/>
  <p:tag name="IGUANATEXSIZE" val="2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' :\!= \{ v \in V : |\mathrm{out}(v)|\neq0\}$&#10;\end{document}"/>
  <p:tag name="IGUANATEXSIZE" val="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,18307"/>
  <p:tag name="ORIGINALWIDTH" val="720,0347"/>
  <p:tag name="OUTPUTDPI" val="1200"/>
  <p:tag name="LATEXADDIN" val="\documentclass{article}&#10;\usepackage{amsmath}&#10;\usepackage[utf8]{inputenc}&#10;\usepackage{xcolor}&#10;\pagestyle{empty}&#10;\begin{document}&#10;$d$ es la probabilidad de seguir un enlace (típicamente $d= 0{,}85)$&#10;\end{document}"/>
  <p:tag name="IGUANATEXSIZE" val="22"/>
  <p:tag name="IGUANATEXCURSOR" val="19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13,962"/>
  <p:tag name="ORIGINALWIDTH" val="4104,573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font=\sf\scriptsize\hsp,&#10;  rectangle,&#10;  rounded corners,&#10;  dotted,&#10;  top color=white, &#10;  bottom color=green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&#10;\resizebox{\textwidth}{!}{&#10;\begin{tikzpicture}&#10;\node[iri,anchor=mid] (b) {b}; &#10;&#10;\node[iri,above right=\vgap of b.mid,anchor=mid,xshift=-0.5cm] (c) {c}&#10;   edge[arrin] (b);&#10;   &#10;\node[iri,above left=\vgap of c.mid,anchor=mid,xshift=0.5cm] (d) {d}&#10;   edge[arrin] (c);&#10;   &#10;\node[iri,left=\vgap of d.mid,anchor=mid] (e)  {e}&#10;   edge[arrin] (c);  &#10;   &#10;\node[iri,below left=\vgap of e.mid,anchor=mid,xshift=0.5cm] (f) {f}&#10;   edge[arrin] (e)&#10;   edge[arrout] (c); &#10;   &#10;\node[iri] (a) at (e.mid |- b.mid) {a}&#10;   edge[arrinout] (f)&#10;   edge[arrin] (d)   &#10;   edge[arrout] (b)&#10;   edge[arrout] (c);      &#10;&#10;  &#10;&#10;\node[state,below left=\sgap of a,anchor=mid,invisible] (sa) { \vs{a} };&#10;&#10;\node[state,below right=\sgap of b,anchor=mid,invisible] (sb) { \vs{b} };&#10;&#10;\node[state,right=\sgap of c,anchor=mid,invisible] (sc) { \vs{c} };&#10;&#10;\node[state,above right=\sgap of d,anchor=mid,invisible] (sd) { \vs{d} };&#10;&#10;\node[state,above left=\sgap of e,anchor=mid,invisible] (se) { \vs{e} };&#10;&#10;\node[state,left=\sgap of f,anchor=mid,invisible] (sf) { \vs{f} };&#10;\end{tikzpicture}&#10;&#10;&#10;}&#10;\end{document}"/>
  <p:tag name="IGUANATEXSIZE" val="10"/>
  <p:tag name="IGUANATEXCURSOR" val="2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2,211"/>
  <p:tag name="ORIGINALWIDTH" val="1871,51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text=green!40!black,&#10;  draw=green!40!black,&#10;  font=\sf\scriptsize\hsp,&#10;  rectangle,&#10;  rounded corners,&#10;  dotted,&#10;  top color=white, &#10;  bottom color=green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&#10;\begin{tikzpicture}&#10;\node[iri,anchor=mid] (b) {b}; &#10;&#10;\node[iri,above right=\vgap of b.mid,anchor=mid,xshift=-0.5cm] (c) {c}&#10;   edge[arrin] (b);&#10;   &#10;\node[iri,above left=\vgap of c.mid,anchor=mid,xshift=0.5cm] (d) {d}&#10;   edge[arrin] (c);&#10;   &#10;\node[iri,left=\vgap of d.mid,anchor=mid] (e)  {e}&#10;   edge[arrin] (c);  &#10;   &#10;\node[iri,below left=\vgap of e.mid,anchor=mid,xshift=0.5cm] (f) {f}&#10;   edge[arrin] (e)&#10;   edge[arrout] (c); &#10;   &#10;\node[iri] (a) at (e.mid |- b.mid) {a}&#10;   edge[arrinout] (f)&#10;   edge[arrin] (d)   &#10;   edge[arrout] (b)&#10;   edge[arrout] (c);      &#10;&#10;  &#10;&#10;\node[state,below left=\sgap of a,anchor=mid] (sa) { \vs{a} };&#10;&#10;\node[state,below right=\sgap of b,anchor=mid] (sb) { \vs{b} };&#10;&#10;\node[state,right=\sgap of c,anchor=mid] (sc) { \vs{c} };&#10;&#10;\node[state,above right=\sgap of d,anchor=mid] (sd) { \vs{d} };&#10;&#10;\node[state,above left=\sgap of e,anchor=mid] (se) { \vs{e} };&#10;&#10;\node[state,left=\sgap of f,anchor=mid] (sf) { \vs{f} };&#10;\end{tikzpicture}&#10;\end{document}"/>
  <p:tag name="IGUANATEXSIZE" val="22"/>
  <p:tag name="IGUANATEXCURSOR" val="6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2.211"/>
  <p:tag name="ORIGINALWIDTH" val="1871.511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&#10;\begin{tikzpicture}&#10;\node[iri,anchor=mid] (b) {b}; &#10;&#10;\node[iri,above right=\vgap of b.mid,anchor=mid,xshift=-0.5cm] (c) {c}&#10;   edge[arrin,faded] (b);&#10;   &#10;\node[iri,above left=\vgap of c.mid,anchor=mid,xshift=0.5cm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inout] (f)&#10;   edge[arrin,faded] (d)   &#10;   edge[arrout] (b)&#10;   edge[arrout] (c);      &#10;&#10;  &#10;&#10;\node[state,below left=\sgap of a,anchor=mid] (sa) { \vs{a} };&#10;&#10;\node[state,below right=\sgap of b,anchor=mid,,faded] (sb) { \vs{b} };&#10;&#10;\node[state,right=\sgap of c,anchor=mid,faded] (sc) { \vs{c} };&#10;&#10;\node[state,above right=\sgap of d,anchor=mid,faded] (sd) { \vs{d} };&#10;&#10;\node[state,above left=\sgap of e,anchor=mid,faded] (se) { \vs{e} };&#10;&#10;\node[state,left=\sgap of f,anchor=mid,faded] (sf) { \vs{f} };&#10;\end{tikzpicture}&#10;\end{document}"/>
  <p:tag name="IGUANATEXSIZE" val="22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,0242"/>
  <p:tag name="ORIGINALWIDTH" val="883,6233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font=\sf\scriptsize\hsp,&#10;  rectangle,&#10;  rounded corners,&#10;  dotted,&#10;  top color=white, &#10;  bottom color=green!20, &#10; },&#10; msg/.style={&#10;  draw=blue!40!black,&#10;  text=blue!40!black,&#10;  font=\sf\scriptsize\hsp,&#10;  rectangle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newlength{\mgap}&#10;\setlength{\vgap}{2cm}&#10;\setlength{\hgap}{4.6cm}&#10;\setlength{\sgap}{0.3cm}&#10;\setlength{\mgap}{0.1cm}&#10;&#10;&#10;\newcommand{\vs}[1]{\ensuremath{s_\textsf{#1}}}&#10;\newcommand{\msg}[2]{\ensuremath{m_{\textsf{#1},\textsf{#2}}}}&#10;&#10;\begin{tikzpicture}&#10;\node[msg,anchor=mid] (mab) {\msg{a}{b}}; &#10;\node[msg,anchor=mid,right=\mgap of mab] (mac) {\msg{a}{c}}; &#10;\node[msg,anchor=mid,right=\mgap of mac] (maf) {\msg{a}{f}}; &#10;\end{tikzpicture}&#10;\end{document}"/>
  <p:tag name="IGUANATEXSIZE" val="22"/>
  <p:tag name="IGUANATEXCURSOR" val="7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2,211"/>
  <p:tag name="ORIGINALWIDTH" val="1871,51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msg/.style={&#10;  draw=blue!40!black,&#10;  font=\sf\scriptsize\hsp,&#10;  rectangle,&#10;  text=blue!40!black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font=\bf\footnotesize\hsp},&#10; arrinout/.style={&#10;        &lt;-&gt;,&#10;        latex-latex,&#10;  purple,&#10;  thick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newlength{\mgap}&#10;\setlength{\vgap}{2cm}&#10;\setlength{\hgap}{4.6cm}&#10;\setlength{\sgap}{0.3cm}&#10;\setlength{\mgap}{0.1cm}&#10;&#10;&#10;\newcommand{\vs}[1]{\ensuremath{s_\textsf{#1}}}&#10;\newcommand{\msg}[2]{\ensuremath{m_{\textsf{#1},\textsf{#2}}}}&#10;&#10;\begin{tikzpicture}&#10;\node[iri,anchor=mid] (b) {b}; &#10;&#10;\node[iri,above right=\vgap of b.mid,anchor=mid,xshift=-0.5cm] (c) {c}&#10;   edge[arrin,faded] (b);&#10;   &#10;\node[iri,above left=\vgap of c.mid,anchor=mid,xshift=0.5cm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in,faded] (f)&#10;   edge[arrout] node[msg,yshift=-1pt] (maf) {\msg{a}{f}} (f) &#10;   edge[arrin,faded] (d)   &#10;   edge[arrout] node[msg] (mab) {\msg{a}{b}} (b)&#10;   edge[arrout] node[msg] (mac) {\msg{a}{c}} (c);      &#10;&#10;%\node[msg,anchor=mid,right=\mgap of mab] (mac) {\msg{a}{c}}; &#10;%\node[msg,anchor=mid,right=\mgap of mac] (maf) {\msg{a}{f}}; &#10;  &#10;&#10;\node[state,below left=\sgap of a,anchor=mid,faded] (sa) { \vs{a} };&#10;&#10;\node[state,below right=\sgap of b,anchor=mid,,faded] (sb) { \vs{b} };&#10;&#10;\node[state,right=\sgap of c,anchor=mid,faded] (sc) { \vs{c} };&#10;&#10;\node[state,above right=\sgap of d,anchor=mid,faded] (sd) { \vs{d} };&#10;&#10;\node[state,above left=\sgap of e,anchor=mid,faded] (se) { \vs{e} };&#10;&#10;\node[state,left=\sgap of f,anchor=mid,faded] (sf) { \vs{f} };&#10;\end{tikzpicture}&#10;\end{document}"/>
  <p:tag name="IGUANATEXSIZE" val="22"/>
  <p:tag name="IGUANATEXCURSOR" val="6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2,211"/>
  <p:tag name="ORIGINALWIDTH" val="1871,51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msg/.style={&#10;  draw=blue!40!black,&#10;  font=\sf\scriptsize\hsp,&#10;  rectangle,&#10;  text=blue!40!black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font=\bf\footnotesize\hsp},&#10; arrinout/.style={&#10;        &lt;-&gt;,&#10;        latex-latex,&#10;  purple,&#10;  thick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newlength{\mgap}&#10;\setlength{\vgap}{2cm}&#10;\setlength{\hgap}{4.6cm}&#10;\setlength{\sgap}{0.3cm}&#10;\setlength{\mgap}{0.1cm}&#10;&#10;&#10;\newcommand{\vs}[1]{\ensuremath{s_\textsf{#1}}}&#10;\newcommand{\vsp}[1]{\ensuremath{s'_\textsf{#1}}}&#10;\newcommand{\msg}[2]{\ensuremath{m_{\textsf{#1},\textsf{#2}}}}&#10;&#10;\begin{tikzpicture}&#10;\node[iri,anchor=mid] (b) {b}; &#10;&#10;\node[iri,above right=\vgap of b.mid,anchor=mid,xshift=-0.5cm] (c) {c}&#10;   edge[arrin,faded] (b);&#10;   &#10;\node[iri,above left=\vgap of c.mid,anchor=mid,xshift=0.5cm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out,faded] (f) &#10;   edge[arrin] node[msg,yshift=1pt] (mfa) {\msg{f}{a}} (f)&#10;   edge[arrin] node[msg] (mda) {\msg{d}{a}} (d)   &#10;   edge[arrout,faded] (b)&#10;   edge[arrout,faded] (c);      &#10;&#10;%\node[msg,anchor=mid,right=\mgap of mab] (mac) {\msg{a}{c}}; &#10;%\node[msg,anchor=mid,right=\mgap of mac] (maf) {\msg{a}{f}}; &#10;  &#10;&#10;\node[state,below left=\sgap of a,anchor=mid] (sa) { \vs{a} };&#10;&#10;\node[state,below right=\sgap of b,anchor=mid,faded] (sb) { \vs{b} };&#10;&#10;\node[state,right=\sgap of c,anchor=mid,faded] (sc) { \vs{c} };&#10;&#10;\node[state,above right=\sgap of d,anchor=mid,faded] (sd) { \vs{d} };&#10;&#10;\node[state,above left=\sgap of e,anchor=mid,faded] (se) { \vs{e} };&#10;&#10;\node[state,left=\sgap of f,anchor=mid,faded] (sf) { \vs{f} };&#10;\end{tikzpicture}&#10;\end{document}"/>
  <p:tag name="IGUANATEXSIZE" val="22"/>
  <p:tag name="IGUANATEXCURSOR" val="6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0,462"/>
  <p:tag name="ORIGINALWIDTH" val="1871,51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msg/.style={&#10;  draw=blue!40!black,&#10;  font=\sf\scriptsize\hsp,&#10;  rectangle,&#10;  text=blue!40!black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font=\bf\footnotesize\hsp},&#10; arrinout/.style={&#10;        &lt;-&gt;,&#10;        latex-latex,&#10;  purple,&#10;  thick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newlength{\mgap}&#10;\setlength{\vgap}{2cm}&#10;\setlength{\hgap}{4.6cm}&#10;\setlength{\sgap}{0.3cm}&#10;\setlength{\mgap}{0.1cm}&#10;&#10;&#10;\newcommand{\vs}[1]{\ensuremath{s_\textsf{#1}}}&#10;\newcommand{\vsp}[1]{\ensuremath{s'_\textsf{#1}}}&#10;\newcommand{\msg}[2]{\ensuremath{m_{\textsf{#1},\textsf{#2}}}}&#10;&#10;\begin{tikzpicture}&#10;\node[iri,anchor=mid] (b) {b}; &#10;&#10;\node[iri,above right=\vgap of b.mid,anchor=mid,xshift=-0.5cm] (c) {c}&#10;   edge[arrin,faded] (b);&#10;   &#10;\node[iri,above left=\vgap of c.mid,anchor=mid,xshift=0.5cm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out,faded] (f) &#10;   edge[arrin] node[msg,yshift=1pt] (mfa) {\msg{f}{a}} (f)&#10;   edge[arrin] node[msg] (mda) {\msg{d}{a}} (d)   &#10;   edge[arrout,faded] (b)&#10;   edge[arrout,faded] (c);      &#10;&#10;%\node[msg,anchor=mid,right=\mgap of mab] (mac) {\msg{a}{c}}; &#10;%\node[msg,anchor=mid,right=\mgap of mac] (maf) {\msg{a}{f}}; &#10;  &#10;&#10;\node[state,below left=\sgap of a,anchor=mid] (sa) { \vsp{a} };&#10;&#10;\node[state,below right=\sgap of b,anchor=mid,faded] (sb) { \vs{b} };&#10;&#10;\node[state,right=\sgap of c,anchor=mid,faded] (sc) { \vs{c} };&#10;&#10;\node[state,above right=\sgap of d,anchor=mid,faded] (sd) { \vs{d} };&#10;&#10;\node[state,above left=\sgap of e,anchor=mid,faded] (se) { \vs{e} };&#10;&#10;\node[state,left=\sgap of f,anchor=mid,faded] (sf) { \vs{f} };&#10;\end{tikzpicture}&#10;\end{document}"/>
  <p:tag name="IGUANATEXSIZE" val="22"/>
  <p:tag name="IGUANATEXCURSOR" val="9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807,86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gcol}[1]{{\color{orange!50!black}#1}}&#10;\newcommand{\vcol}[1]{{\color{black!50}#1}}&#10;\newcommand{\ecol}[1]{{\color{purple}#1}}&#10;\newcommand{\scol}[1]{{\color{blue!40!black}#1}}&#10;\newcommand{\mcol}[1]{{\color{green!40!black}#1}}&#10;\newcommand{\G}{\gcol{G}}&#10;\newcommand{\V}{\vcol{V}}&#10;\newcommand{\E}{\ecol{E}}&#10;\renewcommand{\S}{\scol{S}}&#10;\newcommand{\M}{\mcol{M}}&#10;&#10;\begin{document}&#10;$\mathrm{PageRank}(\G)$ :&#10;%$\mathrm{state}: \V \rightarrow \S$&#10;% $\mathrm{out}: \S \times \mathcal{L} \rightarrow \M \times \V$&#10;% $\mathrm{in}: \S \times 2^{\M} \rightarrow \S$&#10;\end{document}&#10;"/>
  <p:tag name="IGUANATEXSIZE" val="20"/>
  <p:tag name="IGUANATEXCURSOR" val="6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7,715"/>
  <p:tag name="ORIGINALWIDTH" val="1865,5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font=\sf\scriptsize\hsp,&#10;  rectangle,&#10;  rounded corners,&#10;  dotted,&#10;  top color=white, &#10;  bottom color=green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&#10;\begin{tikzpicture}&#10;\node[iri,anchor=mid] (b) {b}; &#10;&#10;\node[iri,above right=\vgap of b.mid,anchor=mid,xshift=-0.5cm] (c) {c}&#10;   edge[arrin] (b);&#10;   &#10;\node[iri,above left=\vgap of c.mid,anchor=mid,xshift=0.5cm] (d) {d}&#10;   edge[arrin] (c);&#10;   &#10;\node[iri,left=\vgap of d.mid,anchor=mid] (e)  {e}&#10;   edge[arrin] (c);  &#10;   &#10;\node[iri,below left=\vgap of e.mid,anchor=mid,xshift=0.5cm] (f) {f}&#10;   edge[arrin] (e)&#10;   edge[arrout] (c); &#10;   &#10;\node[iri] (a) at (e.mid |- b.mid) {a}&#10;   edge[arrinout] (f)&#10;   edge[arrin] (d)   &#10;   edge[arrout] (b)&#10;   edge[arrout] (c);      &#10;&#10;  &#10;&#10;\node[state,below left=\sgap of a,anchor=mid] (sa) { $\frac{1}{6}$ };&#10;&#10;\node[state,below right=\sgap of b,anchor=mid] (sb) { $\frac{1}{6}$ };&#10;&#10;\node[state,right=\sgap of c,anchor=mid] (sc) { $\frac{1}{6}$ };&#10;&#10;\node[state,above right=\sgap of d,anchor=mid] (sd) { $\frac{1}{6}$ };&#10;&#10;\node[state,above left=\sgap of e,anchor=mid] (se) { $\frac{1}{6}$ };&#10;&#10;\node[state,left=\sgap of f,anchor=mid] (sf) { $\frac{1}{6}$ };&#10;\end{tikzpicture}&#10;\end{document}"/>
  <p:tag name="IGUANATEXSIZE" val="22"/>
  <p:tag name="IGUANATEXCURSOR" val="28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7,715"/>
  <p:tag name="ORIGINALWIDTH" val="1865,5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 msg/.style={&#10;  draw=blue!40!black,&#10;  text=blue!40!black,&#10;  font=\sf\scriptsize\hsp,&#10;  rectangle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\newcommand{\msg}[2]{\ensuremath{m_\textsf{#1},\textsf{#2}}}&#10;&#10;\begin{tikzpicture}&#10;\node[iri,anchor=mid] (b) {b}; &#10;&#10;\node[iri,above right=\vgap of b.mid,anchor=mid,xshift=-0.5cm] (c) {c}&#10;   edge[arrin,faded] (b);&#10;   &#10;\node[iri,above left=\vgap of c.mid,anchor=mid,xshift=0.5cm,faded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in,faded] (f)&#10;   edge[arrout] node[msg,yshift=-1pt] {$\frac{1}{18}$} (f)&#10;   edge[arrin,faded] (d)   &#10;   edge[arrout] node[msg] {$\frac{1}{18}$} (b)&#10;   edge[arrout] node[msg] {$\frac{1}{18}$} (c);      &#10;&#10;  &#10;&#10;\node[state,below left=\sgap of a,anchor=mid] (sa) { $\frac{1}{6}$ };&#10;&#10;\node[state,below right=\sgap of b,anchor=mid,faded] (sb) { $\frac{1}{6}$ };&#10;&#10;\node[state,right=\sgap of c,anchor=mid,faded] (sc) { $\frac{1}{6}$ };&#10;&#10;\node[state,above right=\sgap of d,anchor=mid,faded] (sd) { $\frac{1}{6}$ };&#10;&#10;\node[state,above left=\sgap of e,anchor=mid,faded] (se) { $\frac{1}{6}$ };&#10;&#10;\node[state,left=\sgap of f,anchor=mid,faded] (sf) { $\frac{1}{6}$ };&#10;\end{tikzpicture}&#10;\end{document}"/>
  <p:tag name="IGUANATEXSIZE" val="22"/>
  <p:tag name="IGUANATEXCURSOR" val="27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807,86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gcol}[1]{{\color{orange!50!black}#1}}&#10;\newcommand{\vcol}[1]{{\color{black!50}#1}}&#10;\newcommand{\ecol}[1]{{\color{purple}#1}}&#10;\newcommand{\scol}[1]{{\color{blue!40!black}#1}}&#10;\newcommand{\mcol}[1]{{\color{green!40!black}#1}}&#10;\newcommand{\G}{\gcol{G}}&#10;\newcommand{\V}{\vcol{V}}&#10;\newcommand{\E}{\ecol{E}}&#10;\renewcommand{\S}{\scol{S}}&#10;\newcommand{\M}{\mcol{M}}&#10;&#10;\begin{document}&#10;$\mathrm{PageRank}(\G)$ :&#10;%$\mathrm{state}: \V \rightarrow \S$&#10;% $\mathrm{out}: \S \times \mathcal{L} \rightarrow \M \times \V$&#10;% $\mathrm{in}: \S \times 2^{\M} \rightarrow \S$&#10;\end{document}&#10;"/>
  <p:tag name="IGUANATEXSIZE" val="20"/>
  <p:tag name="IGUANATEXCURSOR" val="6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807,86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gcol}[1]{{\color{orange!50!black}#1}}&#10;\newcommand{\vcol}[1]{{\color{black!50}#1}}&#10;\newcommand{\ecol}[1]{{\color{purple}#1}}&#10;\newcommand{\scol}[1]{{\color{blue!40!black}#1}}&#10;\newcommand{\mcol}[1]{{\color{green!40!black}#1}}&#10;\newcommand{\G}{\gcol{G}}&#10;\newcommand{\V}{\vcol{V}}&#10;\newcommand{\E}{\ecol{E}}&#10;\renewcommand{\S}{\scol{S}}&#10;\newcommand{\M}{\mcol{M}}&#10;&#10;\begin{document}&#10;$\mathrm{PageRank}(\G)$ :&#10;%$\mathrm{state}: \V \rightarrow \S$&#10;% $\mathrm{out}: \S \times \mathcal{L} \rightarrow \M \times \V$&#10;% $\mathrm{in}: \S \times 2^{\M} \rightarrow \S$&#10;\end{document}&#10;"/>
  <p:tag name="IGUANATEXSIZE" val="20"/>
  <p:tag name="IGUANATEXCURSOR" val="6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7,715"/>
  <p:tag name="ORIGINALWIDTH" val="1865,5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 msg/.style={&#10;  draw=blue!40!black,&#10;  text=blue!40!black,&#10;  font=\sf\scriptsize\hsp,&#10;  rectangle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\newcommand{\msg}[2]{\ensuremath{m_\textsf{#1},\textsf{#2}}}&#10;&#10;\begin{tikzpicture}&#10;\node[iri,anchor=mid,faded] (b) {b}; &#10;&#10;\node[iri,above right=\vgap of b.mid,anchor=mid,xshift=-0.5cm,faded] (c) {c}&#10;   edge[arrin,faded] (b);&#10;   &#10;\node[iri,above left=\vgap of c.mid,anchor=mid,xshift=0.5cm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out,faded](f)&#10;   edge[arrin] node[msg,yshift=1pt] {$\frac{1}{12}$} (f)&#10;   edge[arrin] node[msg] {$\frac{1}{6}$}  (d)   &#10;   edge[arrout,faded] (b)&#10;   edge[arrout,faded] (c);      &#10;&#10;  &#10;&#10;\node[state,below left=\sgap of a,anchor=mid] (sa) { $\frac{1}{6}$ };&#10;&#10;\node[state,below right=\sgap of b,anchor=mid,faded] (sb) { $\frac{1}{6}$ };&#10;&#10;\node[state,right=\sgap of c,anchor=mid,faded] (sc) { $\frac{1}{6}$ };&#10;&#10;\node[state,above right=\sgap of d,anchor=mid,faded] (sd) { $\frac{1}{6}$ };&#10;&#10;\node[state,above left=\sgap of e,anchor=mid,faded] (se) { $\frac{1}{6}$ };&#10;&#10;\node[state,left=\sgap of f,anchor=mid,faded] (sf) { $\frac{1}{6}$ };&#10;\end{tikzpicture}&#10;\end{document}"/>
  <p:tag name="IGUANATEXSIZE" val="22"/>
  <p:tag name="IGUANATEXCURSOR" val="30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77,2607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orange}$\Sigma$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807,86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gcol}[1]{{\color{orange!50!black}#1}}&#10;\newcommand{\vcol}[1]{{\color{black!50}#1}}&#10;\newcommand{\ecol}[1]{{\color{purple}#1}}&#10;\newcommand{\scol}[1]{{\color{blue!40!black}#1}}&#10;\newcommand{\mcol}[1]{{\color{green!40!black}#1}}&#10;\newcommand{\G}{\gcol{G}}&#10;\newcommand{\V}{\vcol{V}}&#10;\newcommand{\E}{\ecol{E}}&#10;\renewcommand{\S}{\scol{S}}&#10;\newcommand{\M}{\mcol{M}}&#10;&#10;\begin{document}&#10;$\mathrm{PageRank}(\G)$ :&#10;%$\mathrm{state}: \V \rightarrow \S$&#10;% $\mathrm{out}: \S \times \mathcal{L} \rightarrow \M \times \V$&#10;% $\mathrm{in}: \S \times 2^{\M} \rightarrow \S$&#10;\end{document}&#10;"/>
  <p:tag name="IGUANATEXSIZE" val="20"/>
  <p:tag name="IGUANATEXCURSOR" val="6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7,715"/>
  <p:tag name="ORIGINALWIDTH" val="1865,51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 msg/.style={&#10;  draw=blue!40!black,&#10;  text=blue!40!black,&#10;  font=\sf\scriptsize\hsp,&#10;  rectangle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\newcommand{\msg}[2]{\ensuremath{m_\textsf{#1},\textsf{#2}}}&#10;&#10;\begin{tikzpicture}&#10;\node[iri,anchor=mid,faded] (b) {b}; &#10;&#10;\node[iri,above right=\vgap of b.mid,anchor=mid,xshift=-0.5cm,faded] (c) {c}&#10;   edge[arrin,faded] (b);&#10;   &#10;\node[iri,above left=\vgap of c.mid,anchor=mid,xshift=0.5cm] (d) {d}&#10;   edge[arrin,faded] (c);&#10;   &#10;\node[iri,left=\vgap of d.mid,anchor=mid,faded] (e)  {e}&#10;   edge[arrin,faded] (c);  &#10;   &#10;\node[iri,below left=\vgap of e.mid,anchor=mid,xshift=0.5cm] (f) {f}&#10;   edge[arrin,faded] (e)&#10;   edge[arrout,faded] (c); &#10;   &#10;\node[iri] (a) at (e.mid |- b.mid) {a}&#10;   edge[arrout,faded](f)&#10;   edge[arrin] node[msg,yshift=1pt] {$\frac{1}{12}$} (f)&#10;   edge[arrin] node[msg] {$\frac{1}{6}$}  (d)   &#10;   edge[arrout,faded] (b)&#10;   edge[arrout,faded] (c);      &#10;&#10;  &#10;&#10;\node[state,below left=\sgap of a,anchor=mid] (sa) { $\frac{1}{4}$ };&#10;&#10;\node[state,below right=\sgap of b,anchor=mid,faded] (sb) { $\frac{1}{6}$ };&#10;&#10;\node[state,right=\sgap of c,anchor=mid,faded] (sc) { $\frac{1}{6}$ };&#10;&#10;\node[state,above right=\sgap of d,anchor=mid,faded] (sd) { $\frac{1}{6}$ };&#10;&#10;\node[state,above left=\sgap of e,anchor=mid,faded] (se) { $\frac{1}{6}$ };&#10;&#10;\node[state,left=\sgap of f,anchor=mid,faded] (sf) { $\frac{1}{6}$ };&#10;\end{tikzpicture}&#10;\end{document}"/>
  <p:tag name="IGUANATEXSIZE" val="22"/>
  <p:tag name="IGUANATEXCURSOR" val="3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807,86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gcol}[1]{{\color{orange!50!black}#1}}&#10;\newcommand{\vcol}[1]{{\color{black!50}#1}}&#10;\newcommand{\ecol}[1]{{\color{purple}#1}}&#10;\newcommand{\scol}[1]{{\color{blue!40!black}#1}}&#10;\newcommand{\mcol}[1]{{\color{green!40!black}#1}}&#10;\newcommand{\G}{\gcol{G}}&#10;\newcommand{\V}{\vcol{V}}&#10;\newcommand{\E}{\ecol{E}}&#10;\renewcommand{\S}{\scol{S}}&#10;\newcommand{\M}{\mcol{M}}&#10;&#10;\begin{document}&#10;$\mathrm{PageRank}(\G)$ :&#10;%$\mathrm{state}: \V \rightarrow \S$&#10;% $\mathrm{out}: \S \times \mathcal{L} \rightarrow \M \times \V$&#10;% $\mathrm{in}: \S \times 2^{\M} \rightarrow \S$&#10;\end{document}&#10;"/>
  <p:tag name="IGUANATEXSIZE" val="20"/>
  <p:tag name="IGUANATEXCURSOR" val="6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7,715"/>
  <p:tag name="ORIGINALWIDTH" val="1887,263"/>
  <p:tag name="OUTPUTDPI" val="1200"/>
  <p:tag name="LATEXADDIN" val="\documentclass{standalone}&#10;\usepackage[utf8]{inputenc}&#10;\usepackage{amsmath}&#10;\usepackage{tikz}&#10;\usetikzlibrary{shapes,arrows,positioning,fit,backgrounds,matrix,chains,patterns,trees}&#10;\usepackage{tikz-qtree}&#10;%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state/.style={&#10;  draw=green!40!black,&#10;  text=green!40!black,&#10;  font=\sf\scriptsize\hsp,&#10;  rectangle,&#10;  rounded corners,&#10;  dotted,&#10;  top color=white, &#10;  bottom color=green!20, &#10; },&#10;  msg/.style={&#10;  draw=blue!40!black,&#10;  text=blue!40!black,&#10;  font=\sf\scriptsize\hsp,&#10;  rectangle,&#10;  rounded corners,&#10;  dotted,&#10;  top color=white, &#10;  bottom color=blue!20, &#10; 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arrinout/.style={&#10;        &lt;-&gt;,&#10;        latex-latex,&#10;  purple,&#10;  thick,&#10;  text=blue,&#10;  font=\bf\footnotesize\hsp},  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invisible/.style={opacity=0,text opacity=0,text=white,draw=white,bottom color=white,top color=white},&#10;    faded/.style={opacity=0.2,text opacity=0.2}&#10;}&#10;&#10;\begin{document}&#10;\newlength{\vgap}&#10;\newlength{\hgap}&#10;\newlength{\sgap}&#10;\setlength{\vgap}{2cm}&#10;\setlength{\hgap}{4.6cm}&#10;\setlength{\sgap}{0.3cm}&#10;&#10;\newcommand{\vs}[1]{\ensuremath{s_\textsf{#1}}}&#10;\newcommand{\msg}[2]{\ensuremath{m_\textsf{#1},\textsf{#2}}}&#10;&#10;\begin{tikzpicture}&#10;\node[iri,anchor=mid] (b) {b}; &#10;&#10;\node[iri,above right=\vgap of b.mid,anchor=mid,xshift=-0.5cm] (c) {c}&#10;   edge[arrin] (b);&#10;   &#10;\node[iri,above left=\vgap of c.mid,anchor=mid,xshift=0.5cm] (d) {d}&#10;   edge[arrin] (c);&#10;   &#10;\node[iri,left=\vgap of d.mid,anchor=mid] (e)  {e}&#10;   edge[arrin] (c);  &#10;   &#10;\node[iri,below left=\vgap of e.mid,anchor=mid,xshift=0.5cm] (f) {f}&#10;   edge[arrin] (e)&#10;   edge[arrout] (c); &#10;   &#10;\node[iri] (a) at (e.mid |- b.mid) {a}&#10;   edge[arrout](f)&#10;   edge[arrin] (f)&#10;   edge[arrin] (d)   &#10;   edge[arrout] (b)&#10;   edge[arrout] (c);      &#10;&#10;  &#10;&#10;\node[state,below left=\sgap of a,anchor=mid] (sa) { $\frac{1}{4}$ };&#10;&#10;\node[state,below right=\sgap of b,anchor=mid] (sb) { $\frac{1}{18}$ };&#10;&#10;\node[state,right=\sgap of c,anchor=mid] (sc) { $\frac{11}{36}$ };&#10;&#10;\node[state,above right=\sgap of d,anchor=mid] (sd) { $\frac{1}{12}$ };&#10;&#10;\node[state,above left=\sgap of e,anchor=mid] (se) { $\frac{1}{12}$ };&#10;&#10;\node[state,left=\sgap of f,anchor=mid] (sf) { $\frac{2}{9}$ };&#10;\end{tikzpicture}&#10;\end{document}"/>
  <p:tag name="IGUANATEXSIZE" val="22"/>
  <p:tag name="IGUANATEXCURSOR" val="3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log}(\mathrm{count}(t,d)+1)$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frac{\mathrm{count}(t,d)}{\sum_{t' \in d}\mathrm{count}(t',d)}$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(q,d) = \sum_{t\in q} \mathrm{tf\text{-}idf}(t,d)$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\big((\text{\textsf{movie}},\text{\textsf{freedom}},\text{\textsf{wallace}}),\text{\textsf{http://en.wikipedia.org/Braveheart}}\big) \approx 439.17$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,0276"/>
  <p:tag name="ORIGINALWIDTH" val="1389,194"/>
  <p:tag name="OUTPUTDPI" val="1200"/>
  <p:tag name="LATEXADDIN" val="\documentclass{article}&#10;\usepackage{amsmath}&#10;\pagestyle{empty}&#10;\begin{document}&#10;$\mathrm{tf}(t,d) = \frac{\mathrm{count}(t,d)}{\mathrm{max}_{t'\in d}\,\mathrm{count}(t',d)}$&#10;\end{document}"/>
  <p:tag name="IGUANATEXSIZE" val="22"/>
  <p:tag name="IGUANATEXCURSOR" val="1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2665,122"/>
  <p:tag name="OUTPUTDPI" val="1200"/>
  <p:tag name="LATEXADDIN" val="\documentclass{article}&#10;\usepackage{amsmath}&#10;\usepackage{xcolor}&#10;\pagestyle{empty}&#10;\begin{document}&#10;\color{blue}&#10;\textsf{Dividiendo por $l$ normaliza el largo del vector a uno}&#10;\end{document}"/>
  <p:tag name="IGUANATEXSIZE" val="20"/>
  <p:tag name="IGUANATEXCURSOR" val="17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43,479"/>
  <p:tag name="OUTPUTDPI" val="1200"/>
  <p:tag name="LATEXADDIN" val="\documentclass{article}&#10;\usepackage{amsmath}&#10;\pagestyle{empty}&#10;\begin{document}&#10;$\mathrm{idf}(t,D) = \mathrm{log}\Big(\frac{|D|+1}{|\{d\in D\,:\,t \in d\}| + 1}\Big)$&#10;\end{document}"/>
  <p:tag name="IGUANATEXSIZE" val="22"/>
  <p:tag name="IGUANATEXCURSOR" val="1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') = (0.49,0.82,0.30)$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= \vec{v}(d) \cdot \vec{v}(d')$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vec{v}(d)$ &amp; $\vec{v}(d')$ &amp; $\times$ \\\hline&#10;\textsf{movie} &amp; 0.34 &amp; 0.49 &amp; 0.17\\&#10;\textsf{freedom} &amp; 0.15 &amp; 0.82 &amp; 0.12\\&#10;\textsf{wallace} &amp; 0.93 &amp; 0.30 &amp; 0.28\\\hline&#10;\end{tabular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\approx 0.57$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vec{v}(d)| = |\vec{v}(d')| = 1$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bf{a}\cdot\mathbf{b} = |\mathbf{a}|\,|\mathbf{b}|\,\mathrm{cos}(\angle(\mathbf{a},\mathbf{b}))$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$&#10;\end{document}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$\sum$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3156,44"/>
  <p:tag name="OUTPUTDPI" val="1200"/>
  <p:tag name="LATEXADDIN" val="\documentclass{article}&#10;\usepackage{amsmath}&#10;\usepackage[utf8]{inputenc}&#10;\usepackage{xcolor}&#10;\pagestyle{empty}&#10;\begin{document}&#10;\color{blue}\sf&#10;Luego, la similitud es el coseno del {\color{green!50!black}\textbf{ángulo}} entre los vectores&#10;\end{document}"/>
  <p:tag name="IGUANATEXSIZE" val="20"/>
  <p:tag name="IGUANATEXCURSOR" val="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706"/>
  <p:tag name="ORIGINALWIDTH" val="1560,968"/>
  <p:tag name="OUTPUTDPI" val="1200"/>
  <p:tag name="LATEXADDIN" val="\documentclass{article}&#10;\usepackage{amsmath}&#10;\pagestyle{empty}&#10;\begin{document}&#10;$\textrm{score}(q,d) = \sum_{t\in q} \mathrm{tf\text{-}idf}(t,d)$&#10;\end{document}"/>
  <p:tag name="IGUANATEXSIZE" val="22"/>
  <p:tag name="IGUANATEXCURSOR" val="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 = \{ a, b, c, d, e, f \}$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E = \{ (a,e), (a,f), (b,d), (c,b), (d,a), (d,c), (d,f), (e,b), (e,d), (e,f), (f,a)\}$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c) = \frac{1}{6}$&#10;\end{document}"/>
  <p:tag name="IGUANATEXSIZE" val="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16365</TotalTime>
  <Words>1936</Words>
  <Application>Microsoft Office PowerPoint</Application>
  <PresentationFormat>On-screen Show (4:3)</PresentationFormat>
  <Paragraphs>463</Paragraphs>
  <Slides>80</Slides>
  <Notes>1</Notes>
  <HiddenSlides>27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 Big Data Diplomado de Datos 2021  Clase 6: Recuperación de Información                      a gran escala (II)</vt:lpstr>
      <vt:lpstr>Manejando datos de texto</vt:lpstr>
      <vt:lpstr>Con Elasticsearch</vt:lpstr>
      <vt:lpstr>¿Cómo Google obtiene tan buenos resultados?</vt:lpstr>
      <vt:lpstr>¿Cómo Google obtiene tan buenos resultados?</vt:lpstr>
      <vt:lpstr>Las dos caras del ranking: Relevancia</vt:lpstr>
      <vt:lpstr>Las dos caras del ranking: Importancia</vt:lpstr>
      <vt:lpstr>Ranking:  Relevancia</vt:lpstr>
      <vt:lpstr>Ejemplo de una consulta</vt:lpstr>
      <vt:lpstr>Coincidencias en un documento</vt:lpstr>
      <vt:lpstr>Coincidencias en un documento</vt:lpstr>
      <vt:lpstr>Coincidencias en un documento</vt:lpstr>
      <vt:lpstr>Pesos de las palabras</vt:lpstr>
      <vt:lpstr>Estimando la relevancia de un documento</vt:lpstr>
      <vt:lpstr>Medida de relevancia: TF–IDF</vt:lpstr>
      <vt:lpstr>Medida de relevancia: TF–IDF</vt:lpstr>
      <vt:lpstr>Medida de relevancia: TF–IDF</vt:lpstr>
      <vt:lpstr>Medida de relevancia: TF–IDF</vt:lpstr>
      <vt:lpstr>Medida de relevancia: TF–IDF</vt:lpstr>
      <vt:lpstr>Medida de relevancia: TF–IDF</vt:lpstr>
      <vt:lpstr>Medida de relevancia: TF–IDF</vt:lpstr>
      <vt:lpstr>Medida de relevancia: TF–IDF</vt:lpstr>
      <vt:lpstr>Medida de relevancia: TF–IDF</vt:lpstr>
      <vt:lpstr>Medida de relevancia: TF–IDF</vt:lpstr>
      <vt:lpstr>Modelo del Espacio Vectorial</vt:lpstr>
      <vt:lpstr>Modelo del Espacio Vectorial</vt:lpstr>
      <vt:lpstr>Modelo del Espacio Vectorial</vt:lpstr>
      <vt:lpstr>Modelo del Espacio Vectorial</vt:lpstr>
      <vt:lpstr>Medida de relevancia: TF–IDF</vt:lpstr>
      <vt:lpstr>Las dos caras del ranking: Relevancia</vt:lpstr>
      <vt:lpstr>"Boosting" basado en campos</vt:lpstr>
      <vt:lpstr>El texto de un enlace ("Anchor text")</vt:lpstr>
      <vt:lpstr>El texto de un enlace ("Anchor text")</vt:lpstr>
      <vt:lpstr>Apache Lucene usa puntaje de relevancia</vt:lpstr>
      <vt:lpstr>Ranking:  Importancia</vt:lpstr>
      <vt:lpstr>Las dos caras del ranking: Importancia</vt:lpstr>
      <vt:lpstr>Las dos caras del ranking: Importancia</vt:lpstr>
      <vt:lpstr>Análisis de enlaces ("Links analysis")</vt:lpstr>
      <vt:lpstr>Análisis de enlaces ("Links analysis")</vt:lpstr>
      <vt:lpstr>Análisis de enlaces ("Links analysis")</vt:lpstr>
      <vt:lpstr>"Spamming" de enlaces</vt:lpstr>
      <vt:lpstr>La importancia de un enlace</vt:lpstr>
      <vt:lpstr>La importancia de un enlace</vt:lpstr>
      <vt:lpstr>PageRank</vt:lpstr>
      <vt:lpstr>PageRank</vt:lpstr>
      <vt:lpstr>PageRank es recursivo</vt:lpstr>
      <vt:lpstr>La versión básica de PageRank</vt:lpstr>
      <vt:lpstr>La versión básica de PageRank</vt:lpstr>
      <vt:lpstr>La versión básica de PageRank</vt:lpstr>
      <vt:lpstr>La versión básica de PageRank</vt:lpstr>
      <vt:lpstr>La versión básica de PageRank</vt:lpstr>
      <vt:lpstr>PageRank: El modelo del "surfer" aleatorio</vt:lpstr>
      <vt:lpstr>PageRank: El modelo del "surfer" aleatorio</vt:lpstr>
      <vt:lpstr>PageRank: El modelo del "surfer" aleatorio</vt:lpstr>
      <vt:lpstr>PageRank: El modelo del "surfer" aleatorio</vt:lpstr>
      <vt:lpstr>PageRank: El modelo del "surfer" aleatorio</vt:lpstr>
      <vt:lpstr>PageRank: El modelo del "surfer" aleatorio</vt:lpstr>
      <vt:lpstr>PageRank: El modelo del "surfer" aleatorio</vt:lpstr>
      <vt:lpstr>La versión final de PageRank</vt:lpstr>
      <vt:lpstr>PageRank: Beneficios</vt:lpstr>
      <vt:lpstr>Las dos caras del ranking: Importancia</vt:lpstr>
      <vt:lpstr>Ranking: ¿Ciencia o arte?</vt:lpstr>
      <vt:lpstr>¿Cómo lo hace Google?  Lo que sabemos</vt:lpstr>
      <vt:lpstr>Cómo Google rankea sus resultados (quizás)</vt:lpstr>
      <vt:lpstr>Cómo Google rankea sus resultados (quizás)</vt:lpstr>
      <vt:lpstr>Distribución de algoritmos de grafos</vt:lpstr>
      <vt:lpstr>Computación Paralela sobre Grafos</vt:lpstr>
      <vt:lpstr>Computación Paralela sobre Grafos</vt:lpstr>
      <vt:lpstr>Computación Paralela sobre Grafos</vt:lpstr>
      <vt:lpstr>Computación Paralela sobre Grafos</vt:lpstr>
      <vt:lpstr>Computación Paralela sobre Grafos</vt:lpstr>
      <vt:lpstr>Computación Paralela sobre Grafos</vt:lpstr>
      <vt:lpstr>Ejemplo: PageRank (simplificado)</vt:lpstr>
      <vt:lpstr>Ejemplo: PageRank (simplificado)</vt:lpstr>
      <vt:lpstr>Ejemplo: PageRank (simplificado)</vt:lpstr>
      <vt:lpstr>Ejemplo: PageRank (simplificado)</vt:lpstr>
      <vt:lpstr>Ejemplo: PageRank (simplificado)</vt:lpstr>
      <vt:lpstr>Otros algoritmos ...</vt:lpstr>
      <vt:lpstr>Implementaciones distribuidas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Aidan Hogan</dc:creator>
  <cp:lastModifiedBy>aidhog</cp:lastModifiedBy>
  <cp:revision>589</cp:revision>
  <dcterms:created xsi:type="dcterms:W3CDTF">2006-08-16T00:00:00Z</dcterms:created>
  <dcterms:modified xsi:type="dcterms:W3CDTF">2021-07-29T22:28:57Z</dcterms:modified>
</cp:coreProperties>
</file>