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649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648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1" r:id="rId74"/>
    <p:sldId id="602" r:id="rId75"/>
    <p:sldId id="603" r:id="rId76"/>
    <p:sldId id="604" r:id="rId77"/>
    <p:sldId id="605" r:id="rId78"/>
    <p:sldId id="606" r:id="rId79"/>
    <p:sldId id="607" r:id="rId80"/>
    <p:sldId id="608" r:id="rId81"/>
    <p:sldId id="609" r:id="rId82"/>
    <p:sldId id="610" r:id="rId83"/>
    <p:sldId id="611" r:id="rId84"/>
    <p:sldId id="612" r:id="rId85"/>
    <p:sldId id="613" r:id="rId86"/>
    <p:sldId id="614" r:id="rId87"/>
    <p:sldId id="615" r:id="rId88"/>
    <p:sldId id="616" r:id="rId89"/>
    <p:sldId id="618" r:id="rId90"/>
    <p:sldId id="619" r:id="rId91"/>
    <p:sldId id="620" r:id="rId92"/>
    <p:sldId id="621" r:id="rId93"/>
    <p:sldId id="622" r:id="rId94"/>
    <p:sldId id="623" r:id="rId95"/>
    <p:sldId id="624" r:id="rId96"/>
    <p:sldId id="625" r:id="rId97"/>
    <p:sldId id="626" r:id="rId98"/>
    <p:sldId id="627" r:id="rId99"/>
    <p:sldId id="628" r:id="rId100"/>
    <p:sldId id="629" r:id="rId101"/>
    <p:sldId id="630" r:id="rId102"/>
    <p:sldId id="631" r:id="rId103"/>
    <p:sldId id="632" r:id="rId104"/>
    <p:sldId id="633" r:id="rId105"/>
    <p:sldId id="634" r:id="rId106"/>
    <p:sldId id="635" r:id="rId107"/>
    <p:sldId id="636" r:id="rId108"/>
    <p:sldId id="637" r:id="rId109"/>
    <p:sldId id="638" r:id="rId110"/>
    <p:sldId id="639" r:id="rId111"/>
    <p:sldId id="640" r:id="rId112"/>
    <p:sldId id="641" r:id="rId113"/>
    <p:sldId id="642" r:id="rId114"/>
    <p:sldId id="643" r:id="rId115"/>
    <p:sldId id="644" r:id="rId116"/>
    <p:sldId id="650" r:id="rId117"/>
    <p:sldId id="652" r:id="rId118"/>
    <p:sldId id="654" r:id="rId119"/>
    <p:sldId id="655" r:id="rId120"/>
    <p:sldId id="656" r:id="rId121"/>
    <p:sldId id="647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A0000"/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1" autoAdjust="0"/>
    <p:restoredTop sz="94660"/>
  </p:normalViewPr>
  <p:slideViewPr>
    <p:cSldViewPr>
      <p:cViewPr varScale="1">
        <p:scale>
          <a:sx n="83" d="100"/>
          <a:sy n="83" d="100"/>
        </p:scale>
        <p:origin x="-12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5831-DCF5-441B-BB6C-116CEF70CF05}" type="datetimeFigureOut">
              <a:rPr lang="es-CL" smtClean="0"/>
              <a:t>02-08-2021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9DE70-5200-4547-AE69-0028B5306BC1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2495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s-CL" smtClean="0"/>
              <a:t>02-08-2021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954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083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452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5094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674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89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742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90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933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281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39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s-CL" smtClean="0"/>
              <a:pPr/>
              <a:t>02-08-2021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98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s://cassandra.apache.org/doc/latest/cql/index.html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2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sz="4000" cap="small" dirty="0" smtClean="0"/>
              <a:t>Big Data</a:t>
            </a:r>
            <a:r>
              <a:rPr lang="es-CL" cap="small" dirty="0" smtClean="0"/>
              <a:t/>
            </a:r>
            <a:br>
              <a:rPr lang="es-CL" cap="small" dirty="0" smtClean="0"/>
            </a:br>
            <a:r>
              <a:rPr lang="es-CL" cap="small" dirty="0" smtClean="0"/>
              <a:t>Diplomado de Datos </a:t>
            </a:r>
            <a:r>
              <a:rPr lang="es-CL" cap="small" dirty="0" smtClean="0"/>
              <a:t>2021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7: </a:t>
            </a:r>
            <a:r>
              <a:rPr lang="es-CL" dirty="0" err="1" smtClean="0"/>
              <a:t>NoSQL</a:t>
            </a:r>
            <a:r>
              <a:rPr lang="es-CL" dirty="0" smtClean="0"/>
              <a:t> (I)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s-CL" sz="2400" dirty="0" err="1" smtClean="0"/>
              <a:t>Aidan</a:t>
            </a:r>
            <a:r>
              <a:rPr lang="es-CL" sz="2400" dirty="0" smtClean="0"/>
              <a:t> </a:t>
            </a:r>
            <a:r>
              <a:rPr lang="es-CL" sz="2400" dirty="0" err="1" smtClean="0"/>
              <a:t>Hogan</a:t>
            </a:r>
            <a:endParaRPr lang="es-CL" sz="2400" dirty="0" smtClean="0"/>
          </a:p>
          <a:p>
            <a:r>
              <a:rPr lang="es-CL" sz="2400" dirty="0" smtClean="0"/>
              <a:t>aidhog@gmail.com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Gastos en transacciones: el costo de ACID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72449" y="1524001"/>
            <a:ext cx="4864624" cy="2133599"/>
          </a:xfrm>
        </p:spPr>
        <p:txBody>
          <a:bodyPr>
            <a:normAutofit fontScale="85000" lnSpcReduction="20000"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640 transacciones por segundo </a:t>
            </a:r>
            <a:r>
              <a:rPr lang="es-CL" dirty="0" smtClean="0"/>
              <a:t>en un sistema que garantiza ACID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>
                <a:solidFill>
                  <a:srgbClr val="02D835"/>
                </a:solidFill>
              </a:rPr>
              <a:t>12.700 transacciones por segundo </a:t>
            </a:r>
            <a:r>
              <a:rPr lang="es-CL" dirty="0" smtClean="0"/>
              <a:t>en un sistema sin </a:t>
            </a:r>
            <a:r>
              <a:rPr lang="es-CL" dirty="0" err="1" smtClean="0"/>
              <a:t>logging</a:t>
            </a:r>
            <a:r>
              <a:rPr lang="es-CL" dirty="0" smtClean="0"/>
              <a:t>, transacciones o bloqueos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3" y="4270952"/>
            <a:ext cx="4899260" cy="258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3" y="1219200"/>
            <a:ext cx="3905250" cy="289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8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 smtClean="0"/>
              <a:t>: </a:t>
            </a:r>
            <a:r>
              <a:rPr lang="es-CL" dirty="0" err="1" smtClean="0"/>
              <a:t>Tablets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838199" y="1447800"/>
          <a:ext cx="8001001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Asia:Azerbaijan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Europe:Albania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2010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3011405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Europe:Andorra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Up-Down Arrow 6"/>
          <p:cNvSpPr/>
          <p:nvPr/>
        </p:nvSpPr>
        <p:spPr>
          <a:xfrm>
            <a:off x="228600" y="1828800"/>
            <a:ext cx="533400" cy="16303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</a:t>
            </a:r>
          </a:p>
          <a:p>
            <a:pPr algn="ctr"/>
            <a:r>
              <a:rPr lang="es-CL" b="1" dirty="0" smtClean="0"/>
              <a:t>S</a:t>
            </a:r>
          </a:p>
          <a:p>
            <a:pPr algn="ctr"/>
            <a:r>
              <a:rPr lang="es-CL" b="1" dirty="0" smtClean="0"/>
              <a:t>I</a:t>
            </a:r>
          </a:p>
          <a:p>
            <a:pPr algn="ctr"/>
            <a:r>
              <a:rPr lang="es-CL" b="1" dirty="0" smtClean="0"/>
              <a:t>A</a:t>
            </a:r>
            <a:endParaRPr lang="es-CL" b="1" dirty="0"/>
          </a:p>
        </p:txBody>
      </p:sp>
      <p:sp>
        <p:nvSpPr>
          <p:cNvPr id="8" name="Up-Down Arrow 7"/>
          <p:cNvSpPr/>
          <p:nvPr/>
        </p:nvSpPr>
        <p:spPr>
          <a:xfrm>
            <a:off x="228600" y="3459163"/>
            <a:ext cx="533400" cy="2027237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</a:t>
            </a:r>
          </a:p>
          <a:p>
            <a:pPr algn="ctr"/>
            <a:r>
              <a:rPr lang="es-CL" b="1" dirty="0" smtClean="0"/>
              <a:t>U</a:t>
            </a:r>
          </a:p>
          <a:p>
            <a:pPr algn="ctr"/>
            <a:r>
              <a:rPr lang="es-CL" b="1" dirty="0" smtClean="0"/>
              <a:t>R</a:t>
            </a:r>
          </a:p>
          <a:p>
            <a:pPr algn="ctr"/>
            <a:r>
              <a:rPr lang="es-CL" b="1" dirty="0" smtClean="0"/>
              <a:t>O</a:t>
            </a:r>
          </a:p>
          <a:p>
            <a:pPr algn="ctr"/>
            <a:r>
              <a:rPr lang="es-CL" b="1" dirty="0" smtClean="0"/>
              <a:t>P</a:t>
            </a:r>
          </a:p>
          <a:p>
            <a:pPr algn="ctr"/>
            <a:r>
              <a:rPr lang="es-CL" b="1" dirty="0" smtClean="0"/>
              <a:t>E</a:t>
            </a:r>
            <a:endParaRPr lang="es-CL" b="1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257800" y="6324599"/>
            <a:ext cx="3581400" cy="355745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>
                <a:schemeClr val="tx1"/>
              </a:buClr>
              <a:buNone/>
            </a:pP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localidad del procesamiento</a:t>
            </a:r>
          </a:p>
          <a:p>
            <a:pPr algn="ctr"/>
            <a:endParaRPr lang="es-CL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s-C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355" y="5791200"/>
            <a:ext cx="6931845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¿Las ventajas de llaves ordenadas?</a:t>
            </a:r>
            <a:endParaRPr lang="es-C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797" y="5845668"/>
            <a:ext cx="365403" cy="348704"/>
          </a:xfrm>
          <a:prstGeom prst="rect">
            <a:avLst/>
          </a:prstGeom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1907355" y="6324600"/>
            <a:ext cx="2969445" cy="355745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chemeClr val="tx1"/>
              </a:buClr>
              <a:buNone/>
            </a:pP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Consultas por rango y ...</a:t>
            </a:r>
          </a:p>
          <a:p>
            <a:endParaRPr lang="es-CL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s-CL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s-CL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 ejemplo real de localidad</a:t>
            </a:r>
            <a:endParaRPr lang="es-CL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838199" y="1447800"/>
          <a:ext cx="8001001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/>
                <a:gridCol w="457200"/>
                <a:gridCol w="838200"/>
                <a:gridCol w="381000"/>
                <a:gridCol w="2286000"/>
                <a:gridCol w="457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language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title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links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com.imdb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en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IMDb</a:t>
                      </a:r>
                      <a:r>
                        <a:rPr lang="es-CL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 Home</a:t>
                      </a:r>
                      <a:endParaRPr lang="es-CL" sz="16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IMDB</a:t>
                      </a:r>
                      <a:r>
                        <a:rPr lang="es-CL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 - </a:t>
                      </a:r>
                      <a:r>
                        <a:rPr lang="es-CL" sz="1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Movies</a:t>
                      </a:r>
                      <a:endParaRPr lang="es-CL" sz="16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IMDb</a:t>
                      </a:r>
                      <a:endParaRPr lang="es-CL" sz="1600" dirty="0" smtClean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com.imdb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</a:t>
                      </a:r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title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/tt2724064/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en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Sharknado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com.imdb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</a:t>
                      </a:r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title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/tt3062074/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en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Sharknado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 II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org.wikipedia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multi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Wikipedia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Wikipedia Home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org.wikipedia.ace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ace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Wikipèdia</a:t>
                      </a: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bahsa</a:t>
                      </a: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Acèh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ia.media-imdb.com/images/G/01/imdb/images/logos/imdb_fb_logo-1730868325._CB522736557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" y="2209800"/>
            <a:ext cx="722129" cy="7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8" y="4495800"/>
            <a:ext cx="722129" cy="6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 smtClean="0"/>
              <a:t>: Distribución</a:t>
            </a:r>
            <a:endParaRPr lang="es-C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5069938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4581882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581883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endCxn id="11" idx="0"/>
          </p:cNvCxnSpPr>
          <p:nvPr/>
        </p:nvCxnSpPr>
        <p:spPr>
          <a:xfrm rot="5400000">
            <a:off x="2113189" y="2173466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8" idx="0"/>
          </p:cNvCxnSpPr>
          <p:nvPr/>
        </p:nvCxnSpPr>
        <p:spPr>
          <a:xfrm rot="5400000">
            <a:off x="3115077" y="3175354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" idx="0"/>
          </p:cNvCxnSpPr>
          <p:nvPr/>
        </p:nvCxnSpPr>
        <p:spPr>
          <a:xfrm rot="16200000" flipH="1">
            <a:off x="4105675" y="3261999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3433944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1" y="17430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4" y="1143000"/>
            <a:ext cx="3495675" cy="78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2124005"/>
            <a:ext cx="3495675" cy="6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76601" y="2983468"/>
            <a:ext cx="2148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err="1" smtClean="0"/>
              <a:t>Particiona</a:t>
            </a:r>
            <a:r>
              <a:rPr lang="es-CL" b="1" dirty="0" smtClean="0"/>
              <a:t> por </a:t>
            </a:r>
            <a:r>
              <a:rPr lang="es-CL" b="1" dirty="0" err="1" smtClean="0"/>
              <a:t>tablet</a:t>
            </a:r>
            <a:endParaRPr lang="es-CL" b="1" dirty="0"/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28" y="2889572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79777" y="5867400"/>
            <a:ext cx="8229600" cy="609599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/>
              <a:t>Partición horizontal por rango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02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78035E-7 L 0.01268 0.27052 L 0.11441 0.28116 L 0.11441 0.48833 " pathEditMode="relative" ptsTypes="AAA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5549E-6 L 0.00156 0.14612 L -0.32379 0.14404 L -0.3224 0.3512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1754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 smtClean="0"/>
              <a:t>: </a:t>
            </a:r>
            <a:r>
              <a:rPr lang="es-CL" dirty="0" smtClean="0">
                <a:solidFill>
                  <a:srgbClr val="35CA1C"/>
                </a:solidFill>
              </a:rPr>
              <a:t>Familias de Columnas</a:t>
            </a:r>
            <a:endParaRPr lang="es-CL" dirty="0">
              <a:solidFill>
                <a:srgbClr val="35C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257800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sz="2800" dirty="0" smtClean="0"/>
          </a:p>
          <a:p>
            <a:r>
              <a:rPr lang="es-CL" sz="2800" dirty="0" smtClean="0"/>
              <a:t>Agrupar columnas relacionadas</a:t>
            </a:r>
          </a:p>
          <a:p>
            <a:pPr lvl="1"/>
            <a:r>
              <a:rPr lang="es-CL" sz="2400" dirty="0" smtClean="0"/>
              <a:t>Se acceden juntas de manera eficiente</a:t>
            </a:r>
          </a:p>
          <a:p>
            <a:pPr lvl="1"/>
            <a:r>
              <a:rPr lang="es-CL" sz="2400" dirty="0" smtClean="0"/>
              <a:t>Control de acceso a nivel de familia de columnas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685800" y="1143000"/>
          <a:ext cx="8001001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pol: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demo: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demo: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Asia:Azerbaijan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Europe:Albania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2010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3011405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Europe:Andorra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4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 smtClean="0"/>
              <a:t>: </a:t>
            </a:r>
            <a:r>
              <a:rPr lang="es-CL" dirty="0" err="1" smtClean="0"/>
              <a:t>Versionamiento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r>
              <a:rPr lang="es-CL" dirty="0" smtClean="0"/>
              <a:t>Similar a Apache </a:t>
            </a:r>
            <a:r>
              <a:rPr lang="es-CL" dirty="0" err="1" smtClean="0"/>
              <a:t>Dynamo</a:t>
            </a:r>
            <a:endParaRPr lang="es-CL" dirty="0" smtClean="0"/>
          </a:p>
          <a:p>
            <a:pPr lvl="1"/>
            <a:r>
              <a:rPr lang="es-CL" dirty="0" smtClean="0"/>
              <a:t>A nivel de celda</a:t>
            </a:r>
          </a:p>
          <a:p>
            <a:pPr lvl="1"/>
            <a:r>
              <a:rPr lang="es-CL" dirty="0" smtClean="0"/>
              <a:t>64-bit time-</a:t>
            </a:r>
            <a:r>
              <a:rPr lang="es-CL" dirty="0" err="1" smtClean="0"/>
              <a:t>stamps</a:t>
            </a:r>
            <a:endParaRPr lang="es-CL" dirty="0" smtClean="0"/>
          </a:p>
          <a:p>
            <a:pPr lvl="1"/>
            <a:r>
              <a:rPr lang="es-CL" dirty="0" smtClean="0"/>
              <a:t>Insertar desplaza la versión actual</a:t>
            </a:r>
          </a:p>
          <a:p>
            <a:pPr lvl="1"/>
            <a:r>
              <a:rPr lang="es-CL" dirty="0" smtClean="0"/>
              <a:t>Borrados perezosos / recolección de basura periódica</a:t>
            </a:r>
          </a:p>
          <a:p>
            <a:pPr lvl="1"/>
            <a:r>
              <a:rPr lang="es-CL" dirty="0" smtClean="0"/>
              <a:t>Dos opciones:</a:t>
            </a:r>
          </a:p>
          <a:p>
            <a:pPr lvl="2"/>
            <a:r>
              <a:rPr lang="es-CL" dirty="0" smtClean="0"/>
              <a:t>mantener las últimas </a:t>
            </a:r>
            <a:r>
              <a:rPr lang="es-CL" i="1" dirty="0" smtClean="0">
                <a:latin typeface="Cambria" panose="02040503050406030204" pitchFamily="18" charset="0"/>
              </a:rPr>
              <a:t>n</a:t>
            </a:r>
            <a:r>
              <a:rPr lang="es-CL" dirty="0" smtClean="0"/>
              <a:t> versiones</a:t>
            </a:r>
          </a:p>
          <a:p>
            <a:pPr lvl="2"/>
            <a:r>
              <a:rPr lang="es-CL" dirty="0"/>
              <a:t>mantener </a:t>
            </a:r>
            <a:r>
              <a:rPr lang="es-CL" dirty="0" smtClean="0"/>
              <a:t>las versiones más recientes a un tiempo </a:t>
            </a:r>
            <a:r>
              <a:rPr lang="es-CL" i="1" dirty="0" smtClean="0">
                <a:latin typeface="Cambria" panose="02040503050406030204" pitchFamily="18" charset="0"/>
              </a:rPr>
              <a:t>t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0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Bigtable</a:t>
            </a:r>
            <a:r>
              <a:rPr lang="es-CL" dirty="0" smtClean="0"/>
              <a:t>: Implementación de </a:t>
            </a:r>
            <a:r>
              <a:rPr lang="es-CL" dirty="0" err="1" smtClean="0"/>
              <a:t>SSTable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Bloques de 64k (por defecto) con índice en el pie (GFS)</a:t>
            </a:r>
          </a:p>
          <a:p>
            <a:r>
              <a:rPr lang="es-CL" sz="2400" dirty="0" smtClean="0"/>
              <a:t>Índice cargado en memoria, permite búsquedas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914399" y="2651760"/>
          <a:ext cx="800100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sz="1600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pol: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demo: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pop-value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demo: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pop-year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Asia:Azerbaijan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Asia:Japan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Asia:Jordan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rgbClr val="7030A0"/>
                          </a:solidFill>
                          <a:effectLst/>
                          <a:latin typeface="Inconsolata" panose="020B0609030003000000" pitchFamily="49" charset="0"/>
                        </a:rPr>
                        <a:t>Block</a:t>
                      </a:r>
                      <a:r>
                        <a:rPr lang="es-CL" sz="1600" b="1" baseline="0" dirty="0" smtClean="0">
                          <a:solidFill>
                            <a:srgbClr val="7030A0"/>
                          </a:solidFill>
                          <a:effectLst/>
                          <a:latin typeface="Inconsolata" panose="020B0609030003000000" pitchFamily="49" charset="0"/>
                        </a:rPr>
                        <a:t> 0 / Offset 0 / </a:t>
                      </a:r>
                      <a:r>
                        <a:rPr lang="es-CL" sz="1600" b="1" baseline="0" dirty="0" err="1" smtClean="0">
                          <a:solidFill>
                            <a:srgbClr val="7030A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b="1" dirty="0">
                        <a:solidFill>
                          <a:srgbClr val="7030A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rgbClr val="008000"/>
                          </a:solidFill>
                          <a:effectLst/>
                          <a:latin typeface="Inconsolata" panose="020B0609030003000000" pitchFamily="49" charset="0"/>
                        </a:rPr>
                        <a:t>Block 1 / Offset</a:t>
                      </a:r>
                      <a:r>
                        <a:rPr lang="es-CL" sz="1600" b="1" baseline="0" dirty="0" smtClean="0">
                          <a:solidFill>
                            <a:srgbClr val="008000"/>
                          </a:solidFill>
                          <a:effectLst/>
                          <a:latin typeface="Inconsolata" panose="020B0609030003000000" pitchFamily="49" charset="0"/>
                        </a:rPr>
                        <a:t> 65536 / Asia: </a:t>
                      </a:r>
                      <a:r>
                        <a:rPr lang="es-CL" sz="1600" b="1" baseline="0" dirty="0" err="1" smtClean="0">
                          <a:solidFill>
                            <a:srgbClr val="008000"/>
                          </a:solidFill>
                          <a:effectLst/>
                          <a:latin typeface="Inconsolata" panose="020B0609030003000000" pitchFamily="49" charset="0"/>
                        </a:rPr>
                        <a:t>Japan</a:t>
                      </a:r>
                      <a:endParaRPr lang="es-CL" sz="1600" b="1" dirty="0">
                        <a:solidFill>
                          <a:srgbClr val="00800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399" y="3032760"/>
            <a:ext cx="8001000" cy="1627107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914399" y="4676475"/>
            <a:ext cx="8001000" cy="1114725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327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7030A0"/>
                </a:solidFill>
              </a:rPr>
              <a:t>0</a:t>
            </a:r>
            <a:endParaRPr lang="es-CL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83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8000"/>
                </a:solidFill>
              </a:rPr>
              <a:t>65536</a:t>
            </a:r>
            <a:endParaRPr lang="es-CL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09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es-CL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031303"/>
            <a:ext cx="1724139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¿Escrituras?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536" y="2085771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 smtClean="0"/>
              <a:t>: Escrituras en lotes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4114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GFS</a:t>
            </a:r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9306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En memoria</a:t>
            </a:r>
            <a:endParaRPr lang="es-CL" sz="1600" dirty="0"/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Tablet log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Memtable</a:t>
            </a:r>
            <a:endParaRPr lang="es-CL" dirty="0"/>
          </a:p>
        </p:txBody>
      </p:sp>
      <p:cxnSp>
        <p:nvCxnSpPr>
          <p:cNvPr id="16" name="Elbow Connector 15"/>
          <p:cNvCxnSpPr>
            <a:endCxn id="12" idx="2"/>
          </p:cNvCxnSpPr>
          <p:nvPr/>
        </p:nvCxnSpPr>
        <p:spPr>
          <a:xfrm flipV="1">
            <a:off x="1600200" y="5257800"/>
            <a:ext cx="1257300" cy="609600"/>
          </a:xfrm>
          <a:prstGeom prst="bentConnector2">
            <a:avLst/>
          </a:prstGeom>
          <a:ln w="41275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2857500" y="3784084"/>
            <a:ext cx="0" cy="71171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066800" y="5562600"/>
            <a:ext cx="116205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WRITE</a:t>
            </a:r>
            <a:endParaRPr lang="es-CL" b="1" dirty="0"/>
          </a:p>
        </p:txBody>
      </p:sp>
      <p:sp>
        <p:nvSpPr>
          <p:cNvPr id="27" name="Oval 26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READ</a:t>
            </a:r>
            <a:endParaRPr lang="es-CL" b="1" dirty="0"/>
          </a:p>
        </p:txBody>
      </p:sp>
      <p:cxnSp>
        <p:nvCxnSpPr>
          <p:cNvPr id="29" name="Straight Arrow Connector 28"/>
          <p:cNvCxnSpPr>
            <a:endCxn id="27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2" name="Oval 4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Rectangle 44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Tablet</a:t>
            </a:r>
            <a:endParaRPr lang="es-CL" dirty="0"/>
          </a:p>
        </p:txBody>
      </p:sp>
      <p:sp>
        <p:nvSpPr>
          <p:cNvPr id="46" name="Rectangle 45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SSTable1</a:t>
            </a:r>
            <a:endParaRPr lang="es-CL" dirty="0"/>
          </a:p>
        </p:txBody>
      </p:sp>
      <p:sp>
        <p:nvSpPr>
          <p:cNvPr id="47" name="Rectangle 46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SSTable2</a:t>
            </a:r>
            <a:endParaRPr lang="es-CL" dirty="0"/>
          </a:p>
        </p:txBody>
      </p:sp>
      <p:sp>
        <p:nvSpPr>
          <p:cNvPr id="48" name="Rectangle 47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SSTable3</a:t>
            </a:r>
            <a:endParaRPr lang="es-CL" dirty="0"/>
          </a:p>
        </p:txBody>
      </p:sp>
      <p:cxnSp>
        <p:nvCxnSpPr>
          <p:cNvPr id="30" name="Straight Arrow Connector 29"/>
          <p:cNvCxnSpPr>
            <a:endCxn id="27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7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64" y="218766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7112363" y="1992868"/>
            <a:ext cx="126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Merge-sort</a:t>
            </a:r>
            <a:endParaRPr lang="es-CL" dirty="0"/>
          </a:p>
        </p:txBody>
      </p:sp>
      <p:sp>
        <p:nvSpPr>
          <p:cNvPr id="28" name="TextBox 27"/>
          <p:cNvSpPr txBox="1"/>
          <p:nvPr/>
        </p:nvSpPr>
        <p:spPr>
          <a:xfrm>
            <a:off x="531973" y="1426440"/>
            <a:ext cx="3659028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¿Cuál es el peligro?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98" y="1421642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 animBg="1"/>
      <p:bldP spid="25" grpId="0" animBg="1"/>
      <p:bldP spid="27" grpId="0" animBg="1"/>
      <p:bldP spid="41" grpId="0" animBg="1"/>
      <p:bldP spid="42" grpId="0" animBg="1"/>
      <p:bldP spid="50" grpId="0"/>
      <p:bldP spid="2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 smtClean="0"/>
              <a:t>: Log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Si una máquina falla, la </a:t>
            </a:r>
            <a:r>
              <a:rPr lang="es-CL" dirty="0" err="1" smtClean="0"/>
              <a:t>Memtable</a:t>
            </a:r>
            <a:r>
              <a:rPr lang="es-CL" dirty="0" smtClean="0"/>
              <a:t> puede ser reconstruida a partir del log</a:t>
            </a:r>
            <a:endParaRPr lang="es-C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Tablet</a:t>
            </a:r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SSTable1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SSTable2</a:t>
            </a:r>
            <a:endParaRPr lang="es-CL" dirty="0"/>
          </a:p>
        </p:txBody>
      </p:sp>
      <p:sp>
        <p:nvSpPr>
          <p:cNvPr id="11" name="Rectangle 10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SSTable3</a:t>
            </a:r>
            <a:endParaRPr lang="es-CL" dirty="0"/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Tablet log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Memtable</a:t>
            </a:r>
            <a:endParaRPr lang="es-CL" dirty="0"/>
          </a:p>
        </p:txBody>
      </p:sp>
      <p:sp>
        <p:nvSpPr>
          <p:cNvPr id="21" name="Oval 2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Oval 2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2000" y="4114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GFS</a:t>
            </a:r>
            <a:endParaRPr lang="es-CL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359306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En memoria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0105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22" grpId="0" animBg="1"/>
      <p:bldP spid="22" grpId="1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 smtClean="0"/>
              <a:t>: Compactación </a:t>
            </a:r>
            <a:r>
              <a:rPr lang="es-CL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Menor</a:t>
            </a:r>
            <a:endParaRPr lang="es-CL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Cuando se llene, </a:t>
            </a:r>
            <a:r>
              <a:rPr lang="es-CL" dirty="0" smtClean="0">
                <a:solidFill>
                  <a:srgbClr val="0070C0"/>
                </a:solidFill>
              </a:rPr>
              <a:t>escribir </a:t>
            </a:r>
            <a:r>
              <a:rPr lang="es-CL" dirty="0" err="1" smtClean="0">
                <a:solidFill>
                  <a:srgbClr val="0070C0"/>
                </a:solidFill>
              </a:rPr>
              <a:t>Memtable</a:t>
            </a:r>
            <a:r>
              <a:rPr lang="es-CL" dirty="0" smtClean="0">
                <a:solidFill>
                  <a:srgbClr val="0070C0"/>
                </a:solidFill>
              </a:rPr>
              <a:t> como </a:t>
            </a:r>
            <a:r>
              <a:rPr lang="es-CL" dirty="0" err="1" smtClean="0">
                <a:solidFill>
                  <a:srgbClr val="0070C0"/>
                </a:solidFill>
              </a:rPr>
              <a:t>SSTable</a:t>
            </a:r>
            <a:endParaRPr lang="es-CL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Tablet log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Tablet</a:t>
            </a:r>
            <a:endParaRPr lang="es-CL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SSTable1</a:t>
            </a:r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SSTable2</a:t>
            </a:r>
            <a:endParaRPr lang="es-CL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SSTable3</a:t>
            </a:r>
            <a:endParaRPr lang="es-CL" dirty="0"/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Memtable</a:t>
            </a: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SSTable4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Memtable</a:t>
            </a:r>
            <a:endParaRPr lang="es-CL" dirty="0"/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27772" y="1951038"/>
            <a:ext cx="3659028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¿Problema de rendimiento?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397" y="1946240"/>
            <a:ext cx="365403" cy="3487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2000" y="4114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GFS</a:t>
            </a:r>
            <a:endParaRPr lang="es-CL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" y="359306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En memoria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1792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4.07407E-6 L 0.27917 0.3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85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21" grpId="0" animBg="1"/>
      <p:bldP spid="22" grpId="0" animBg="1"/>
      <p:bldP spid="2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/>
              <a:t>: </a:t>
            </a:r>
            <a:r>
              <a:rPr lang="es-CL" dirty="0" smtClean="0"/>
              <a:t>Compactación con "</a:t>
            </a:r>
            <a:r>
              <a:rPr lang="es-CL" dirty="0" err="1" smtClean="0">
                <a:solidFill>
                  <a:srgbClr val="0070C0"/>
                </a:solidFill>
                <a:latin typeface="Segoe UI Semibold" panose="020B0702040204020203" pitchFamily="34" charset="0"/>
              </a:rPr>
              <a:t>Merge</a:t>
            </a:r>
            <a:r>
              <a:rPr lang="es-CL" dirty="0" smtClean="0"/>
              <a:t>"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Unir </a:t>
            </a:r>
            <a:r>
              <a:rPr lang="es-CL" dirty="0" smtClean="0">
                <a:solidFill>
                  <a:srgbClr val="0070C0"/>
                </a:solidFill>
              </a:rPr>
              <a:t>algunas de las </a:t>
            </a:r>
            <a:r>
              <a:rPr lang="es-CL" dirty="0" err="1" smtClean="0">
                <a:solidFill>
                  <a:srgbClr val="0070C0"/>
                </a:solidFill>
              </a:rPr>
              <a:t>SSTables</a:t>
            </a:r>
            <a:r>
              <a:rPr lang="es-CL" dirty="0" smtClean="0"/>
              <a:t> </a:t>
            </a:r>
            <a:r>
              <a:rPr lang="es-CL" sz="2000" dirty="0" smtClean="0"/>
              <a:t>(y la </a:t>
            </a:r>
            <a:r>
              <a:rPr lang="es-CL" sz="2000" dirty="0" err="1" smtClean="0"/>
              <a:t>Memtable</a:t>
            </a:r>
            <a:r>
              <a:rPr lang="es-CL" sz="2000" dirty="0" smtClean="0"/>
              <a:t>)</a:t>
            </a:r>
            <a:endParaRPr lang="es-CL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Tablet log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Tablet</a:t>
            </a:r>
            <a:endParaRPr lang="es-CL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SSTable1</a:t>
            </a:r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SSTable2</a:t>
            </a:r>
            <a:endParaRPr lang="es-CL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SSTable3</a:t>
            </a:r>
            <a:endParaRPr lang="es-CL" dirty="0"/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Memtable</a:t>
            </a: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SSTable4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Memtable</a:t>
            </a: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SSTable1</a:t>
            </a:r>
            <a:endParaRPr lang="es-CL" dirty="0"/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READ</a:t>
            </a:r>
            <a:endParaRPr lang="es-CL" b="1" dirty="0"/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0" y="4114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GFS</a:t>
            </a:r>
            <a:endParaRPr lang="es-CL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" y="359306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En memoria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5408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Bases de datos relaciones: Complejidad</a:t>
            </a:r>
            <a:endParaRPr lang="es-CL" dirty="0"/>
          </a:p>
        </p:txBody>
      </p:sp>
      <p:pic>
        <p:nvPicPr>
          <p:cNvPr id="5124" name="Picture 4" descr="http://www.matillion.com/uploads/2013/02/ERD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42975"/>
            <a:ext cx="6143625" cy="62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 smtClean="0"/>
              <a:t>: Compactación </a:t>
            </a:r>
            <a:r>
              <a:rPr lang="es-CL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Mayor</a:t>
            </a:r>
            <a:endParaRPr lang="es-CL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Unir </a:t>
            </a:r>
            <a:r>
              <a:rPr lang="es-CL" dirty="0" smtClean="0">
                <a:solidFill>
                  <a:srgbClr val="0070C0"/>
                </a:solidFill>
              </a:rPr>
              <a:t>todas las</a:t>
            </a:r>
            <a:r>
              <a:rPr lang="es-CL" dirty="0" smtClean="0"/>
              <a:t> </a:t>
            </a:r>
            <a:r>
              <a:rPr lang="es-CL" dirty="0" err="1" smtClean="0">
                <a:solidFill>
                  <a:srgbClr val="0070C0"/>
                </a:solidFill>
              </a:rPr>
              <a:t>SSTables</a:t>
            </a:r>
            <a:r>
              <a:rPr lang="es-CL" sz="2000" dirty="0" smtClean="0"/>
              <a:t> (</a:t>
            </a:r>
            <a:r>
              <a:rPr lang="es-CL" sz="2000" dirty="0"/>
              <a:t>y</a:t>
            </a:r>
            <a:r>
              <a:rPr lang="es-CL" sz="2000" dirty="0" smtClean="0"/>
              <a:t> la </a:t>
            </a:r>
            <a:r>
              <a:rPr lang="es-CL" sz="2000" dirty="0" err="1" smtClean="0"/>
              <a:t>Memtable</a:t>
            </a:r>
            <a:r>
              <a:rPr lang="es-CL" sz="2000" dirty="0" smtClean="0"/>
              <a:t>)</a:t>
            </a:r>
          </a:p>
          <a:p>
            <a:r>
              <a:rPr lang="es-CL" dirty="0" smtClean="0"/>
              <a:t>Hace más eficientes las lecturas</a:t>
            </a:r>
            <a:endParaRPr lang="es-CL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Tablet log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Tablet</a:t>
            </a:r>
            <a:endParaRPr lang="es-CL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SSTable1</a:t>
            </a:r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SSTable2</a:t>
            </a:r>
            <a:endParaRPr lang="es-CL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SSTable3</a:t>
            </a: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SSTable4</a:t>
            </a: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SSTable1</a:t>
            </a:r>
            <a:endParaRPr lang="es-CL" dirty="0"/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READ</a:t>
            </a:r>
            <a:endParaRPr lang="es-CL" b="1" dirty="0"/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65917" y="4388758"/>
            <a:ext cx="3668483" cy="18727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SSTable1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Memtable</a:t>
            </a:r>
            <a:endParaRPr lang="es-CL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" y="4114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GFS</a:t>
            </a:r>
            <a:endParaRPr lang="es-CL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359306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En memoria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9151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4125 0.2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13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2" grpId="1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2"/>
          <p:cNvSpPr/>
          <p:nvPr/>
        </p:nvSpPr>
        <p:spPr>
          <a:xfrm>
            <a:off x="457200" y="1219320"/>
            <a:ext cx="8228880" cy="490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8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Seleccionar </a:t>
            </a:r>
            <a:r>
              <a:rPr lang="es-CL" sz="2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almacenamiento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SSTables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pueden </a:t>
            </a:r>
            <a:r>
              <a:rPr lang="es-C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ser persistentes 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o mantenerse en </a:t>
            </a:r>
            <a:r>
              <a:rPr lang="es-C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memoria.</a:t>
            </a:r>
          </a:p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Compresión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Aplicada a bloques de </a:t>
            </a:r>
            <a:r>
              <a:rPr lang="es-CL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SSTables</a:t>
            </a:r>
            <a:r>
              <a:rPr lang="es-C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; puede 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elegirse una compresión </a:t>
            </a:r>
            <a:r>
              <a:rPr lang="es-C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personalizada.</a:t>
            </a:r>
          </a:p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8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Cachés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A nivel de </a:t>
            </a:r>
            <a:r>
              <a:rPr lang="es-CL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SSTable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y de </a:t>
            </a:r>
            <a:r>
              <a:rPr lang="es-C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bloque.</a:t>
            </a:r>
          </a:p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Filtros Bloom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Encontrar negativos de </a:t>
            </a:r>
            <a:r>
              <a:rPr lang="es-C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manera barata</a:t>
            </a:r>
          </a:p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8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  <a:endParaRPr sz="16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Bigtable</a:t>
            </a:r>
            <a:r>
              <a:rPr lang="es-CL" dirty="0"/>
              <a:t>: Un montón de otras </a:t>
            </a:r>
            <a:r>
              <a:rPr lang="es-CL" dirty="0" smtClean="0"/>
              <a:t>cosas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82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2"/>
          <p:cNvSpPr/>
          <p:nvPr/>
        </p:nvSpPr>
        <p:spPr>
          <a:xfrm>
            <a:off x="457200" y="1066680"/>
            <a:ext cx="8228880" cy="48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Crear arreglo de bits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de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largo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m</a:t>
            </a:r>
            <a:r>
              <a:rPr lang="es-CL" sz="24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(al inicio con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0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’s)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Crear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k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funciones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de hash que mapeen un objeto a un índice del arreglo (distribución uniforme)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4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Indexación de un objeto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o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endParaRPr lang="es-CL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800280" lvl="1" indent="-342360">
              <a:buClr>
                <a:schemeClr val="tx1"/>
              </a:buClr>
              <a:buFont typeface="Arial"/>
              <a:buChar char="•"/>
            </a:pPr>
            <a:r>
              <a:rPr lang="es-CL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m[hash</a:t>
            </a:r>
            <a:r>
              <a:rPr lang="es-CL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1</a:t>
            </a:r>
            <a:r>
              <a:rPr lang="es-CL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(o</a:t>
            </a:r>
            <a:r>
              <a:rPr lang="es-CL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)], …, m[</a:t>
            </a:r>
            <a:r>
              <a:rPr lang="es-CL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hash</a:t>
            </a:r>
            <a:r>
              <a:rPr lang="es-CL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k</a:t>
            </a:r>
            <a:r>
              <a:rPr lang="es-CL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(o)]</a:t>
            </a:r>
            <a:r>
              <a:rPr lang="es-CL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seteado</a:t>
            </a:r>
            <a:r>
              <a:rPr lang="es-CL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es-CL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1</a:t>
            </a:r>
            <a:endParaRPr sz="1400" dirty="0">
              <a:latin typeface="Inconsolata" panose="020B0609030003000000" pitchFamily="49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4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Consulta para un objeto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o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43040" lvl="1" indent="-285120">
              <a:lnSpc>
                <a:spcPct val="100000"/>
              </a:lnSpc>
              <a:buClr>
                <a:schemeClr val="tx1"/>
              </a:buClr>
              <a:buFont typeface="Arial"/>
              <a:buChar char="–"/>
            </a:pPr>
            <a:r>
              <a:rPr lang="es-CL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¿algún </a:t>
            </a:r>
            <a:r>
              <a:rPr lang="es-CL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m[hash</a:t>
            </a:r>
            <a:r>
              <a:rPr lang="es-CL" sz="18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1</a:t>
            </a:r>
            <a:r>
              <a:rPr lang="es-CL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(o)], …, m[</a:t>
            </a:r>
            <a:r>
              <a:rPr lang="es-CL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hash</a:t>
            </a:r>
            <a:r>
              <a:rPr lang="es-CL" sz="180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k</a:t>
            </a:r>
            <a:r>
              <a:rPr lang="es-CL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(o)]</a:t>
            </a:r>
            <a:r>
              <a:rPr lang="es-CL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seteado</a:t>
            </a:r>
            <a:r>
              <a:rPr lang="es-CL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es-CL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0</a:t>
            </a:r>
            <a:r>
              <a:rPr lang="es-CL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? </a:t>
            </a:r>
          </a:p>
          <a:p>
            <a:pPr marL="1200870" lvl="2" indent="-285750">
              <a:buClr>
                <a:schemeClr val="tx1"/>
              </a:buClr>
              <a:buFont typeface="Arial" panose="020B0604020202020204" pitchFamily="34" charset="0"/>
              <a:buChar char="→"/>
            </a:pPr>
            <a:r>
              <a:rPr lang="es-CL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  <a:r>
              <a:rPr lang="es-CL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ha sido indexado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43040" lvl="1" indent="-285120">
              <a:lnSpc>
                <a:spcPct val="100000"/>
              </a:lnSpc>
              <a:buClr>
                <a:schemeClr val="tx1"/>
              </a:buClr>
              <a:buFont typeface="Arial"/>
              <a:buChar char="–"/>
            </a:pPr>
            <a:r>
              <a:rPr lang="es-CL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todos </a:t>
            </a:r>
            <a:r>
              <a:rPr lang="es-CL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m[hash</a:t>
            </a:r>
            <a:r>
              <a:rPr lang="es-CL" sz="180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1</a:t>
            </a:r>
            <a:r>
              <a:rPr lang="es-CL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(o)], …, m[</a:t>
            </a:r>
            <a:r>
              <a:rPr lang="es-CL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hash</a:t>
            </a:r>
            <a:r>
              <a:rPr lang="es-CL" sz="180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k</a:t>
            </a:r>
            <a:r>
              <a:rPr lang="es-CL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(o)]</a:t>
            </a:r>
            <a:r>
              <a:rPr lang="es-CL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seteados</a:t>
            </a:r>
            <a:r>
              <a:rPr lang="es-CL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es-CL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consolata" panose="020B0609030003000000" pitchFamily="49" charset="0"/>
                <a:cs typeface="Segoe UI Semilight" panose="020B0402040204020203" pitchFamily="34" charset="0"/>
              </a:rPr>
              <a:t>1?</a:t>
            </a:r>
            <a:r>
              <a:rPr lang="es-CL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es-C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00870" lvl="2" indent="-285750">
              <a:buClr>
                <a:schemeClr val="tx1"/>
              </a:buClr>
              <a:buFont typeface="Arial" panose="020B0604020202020204" pitchFamily="34" charset="0"/>
              <a:buChar char="→"/>
            </a:pPr>
            <a:r>
              <a:rPr lang="es-CL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puede </a:t>
            </a:r>
            <a:r>
              <a:rPr lang="es-CL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haber sido indexado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2" name="CustomShape 4"/>
          <p:cNvSpPr/>
          <p:nvPr/>
        </p:nvSpPr>
        <p:spPr>
          <a:xfrm>
            <a:off x="5562600" y="170296"/>
            <a:ext cx="346164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CL" sz="200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¡Rechaza consultas </a:t>
            </a:r>
            <a:r>
              <a:rPr lang="es-CL" sz="2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“vacías” </a:t>
            </a:r>
            <a:r>
              <a:rPr lang="es-CL" sz="200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ea typeface="DejaVu Sans"/>
                <a:cs typeface="Segoe UI Semilight" panose="020B0402040204020203" pitchFamily="34" charset="0"/>
              </a:rPr>
              <a:t>usando muy poca memoria!</a:t>
            </a:r>
            <a:endParaRPr dirty="0">
              <a:solidFill>
                <a:srgbClr val="00B05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Aparte: Filtros Bloom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4" y="4648200"/>
            <a:ext cx="872405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Para los interesados …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195833"/>
            <a:ext cx="6934200" cy="4662167"/>
          </a:xfrm>
          <a:prstGeom prst="rect">
            <a:avLst/>
          </a:prstGeom>
        </p:spPr>
      </p:pic>
      <p:pic>
        <p:nvPicPr>
          <p:cNvPr id="7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29247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Tabular: Apache </a:t>
            </a:r>
            <a:r>
              <a:rPr lang="es-CL" dirty="0" err="1" smtClean="0"/>
              <a:t>HBase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pPr marL="0" indent="0" algn="ctr">
              <a:buNone/>
            </a:pPr>
            <a:endParaRPr lang="es-CL" sz="2800" i="1" dirty="0" smtClean="0"/>
          </a:p>
          <a:p>
            <a:pPr marL="0" indent="0" algn="ctr">
              <a:buNone/>
            </a:pPr>
            <a:endParaRPr lang="es-CL" sz="2800" i="1" dirty="0" smtClean="0"/>
          </a:p>
          <a:p>
            <a:pPr marL="0" indent="0" algn="ctr">
              <a:buNone/>
            </a:pPr>
            <a:endParaRPr lang="es-CL" sz="2800" i="1" dirty="0" smtClean="0"/>
          </a:p>
          <a:p>
            <a:pPr marL="0" indent="0" algn="ctr">
              <a:buNone/>
            </a:pPr>
            <a:endParaRPr lang="es-CL" sz="2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73" y="1779587"/>
            <a:ext cx="5572854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Tabular: </a:t>
            </a:r>
            <a:r>
              <a:rPr lang="es-CL" dirty="0" err="1" smtClean="0"/>
              <a:t>Cassandra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6248400" cy="41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Cassandra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1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Almacena Tabular</a:t>
            </a:r>
            <a:endParaRPr lang="es-CL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230402"/>
              </p:ext>
            </p:extLst>
          </p:nvPr>
        </p:nvGraphicFramePr>
        <p:xfrm>
          <a:off x="838200" y="1295400"/>
          <a:ext cx="746759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670"/>
                <a:gridCol w="1552669"/>
                <a:gridCol w="1182986"/>
                <a:gridCol w="2292035"/>
                <a:gridCol w="887238"/>
              </a:tblGrid>
              <a:tr h="354367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producto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tienda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cliente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fecha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valor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2020-03-31T08:47:57Z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900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La_Tercera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2020-03-31T08:47:59Z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2020-03-31T08:47:59Z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2020-03-31T08:48:00Z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414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415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2020-03-31T08:48:07Z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2020-03-31T08:48:07Z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800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3700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La_Tercera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2000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2500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914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tx2"/>
                </a:solidFill>
              </a:rPr>
              <a:t>Ventas</a:t>
            </a:r>
            <a:endParaRPr lang="es-C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Cassandra</a:t>
            </a:r>
            <a:r>
              <a:rPr lang="es-CL" dirty="0" smtClean="0"/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Language</a:t>
            </a:r>
            <a:r>
              <a:rPr lang="es-CL" dirty="0" smtClean="0"/>
              <a:t> (CQL)</a:t>
            </a:r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3429000" y="64008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https://cassandra.apache.org/doc/latest/cql/index.html</a:t>
            </a:r>
            <a:endParaRPr lang="es-CL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6845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SELECT </a:t>
            </a:r>
            <a:r>
              <a:rPr lang="es-CL" sz="2000" dirty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JSON</a:t>
            </a:r>
            <a:r>
              <a:rPr lang="es-CL" sz="2000" dirty="0">
                <a:latin typeface="Inconsolata" panose="00000509000000000000" pitchFamily="49" charset="0"/>
              </a:rPr>
              <a:t> |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DISTINCT</a:t>
            </a:r>
            <a:r>
              <a:rPr lang="es-CL" sz="2000" dirty="0">
                <a:latin typeface="Inconsolata" panose="00000509000000000000" pitchFamily="49" charset="0"/>
              </a:rPr>
              <a:t> ] (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select_clause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| '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*</a:t>
            </a:r>
            <a:r>
              <a:rPr lang="es-CL" sz="2000" dirty="0">
                <a:latin typeface="Inconsolata" panose="00000509000000000000" pitchFamily="49" charset="0"/>
              </a:rPr>
              <a:t>' )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FROM</a:t>
            </a:r>
            <a:r>
              <a:rPr lang="es-CL" sz="2000" dirty="0" smtClean="0">
                <a:latin typeface="Inconsolata" panose="00000509000000000000" pitchFamily="49" charset="0"/>
              </a:rPr>
              <a:t>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table_name</a:t>
            </a:r>
            <a:endParaRPr lang="es-CL" sz="2000" dirty="0">
              <a:solidFill>
                <a:srgbClr val="00B050"/>
              </a:solidFill>
              <a:latin typeface="Inconsolata" panose="00000509000000000000" pitchFamily="49" charset="0"/>
            </a:endParaRP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WHERE</a:t>
            </a:r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where_clause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]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GROUP BY</a:t>
            </a:r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group_by_clause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]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ORDER BY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ordering_clause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]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PER PARTITION LIMIT </a:t>
            </a:r>
            <a:r>
              <a:rPr lang="es-CL" sz="2000" dirty="0">
                <a:latin typeface="Inconsolata" panose="00000509000000000000" pitchFamily="49" charset="0"/>
              </a:rPr>
              <a:t>(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integer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|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bind_marker</a:t>
            </a:r>
            <a:r>
              <a:rPr lang="es-CL" sz="2000" dirty="0">
                <a:latin typeface="Inconsolata" panose="00000509000000000000" pitchFamily="49" charset="0"/>
              </a:rPr>
              <a:t>) ]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LIMIT</a:t>
            </a:r>
            <a:r>
              <a:rPr lang="es-CL" sz="2000" dirty="0">
                <a:latin typeface="Inconsolata" panose="00000509000000000000" pitchFamily="49" charset="0"/>
              </a:rPr>
              <a:t> (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integer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</a:rPr>
              <a:t> </a:t>
            </a:r>
            <a:r>
              <a:rPr lang="es-CL" sz="2000" dirty="0">
                <a:latin typeface="Inconsolata" panose="00000509000000000000" pitchFamily="49" charset="0"/>
              </a:rPr>
              <a:t>| 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</a:rPr>
              <a:t>bind_marker</a:t>
            </a:r>
            <a:r>
              <a:rPr lang="es-CL" sz="2000" dirty="0">
                <a:latin typeface="Inconsolata" panose="00000509000000000000" pitchFamily="49" charset="0"/>
              </a:rPr>
              <a:t>) ]</a:t>
            </a:r>
          </a:p>
          <a:p>
            <a:r>
              <a:rPr lang="es-CL" sz="2000" dirty="0">
                <a:latin typeface="Inconsolata" panose="00000509000000000000" pitchFamily="49" charset="0"/>
              </a:rPr>
              <a:t> </a:t>
            </a:r>
            <a:r>
              <a:rPr lang="es-CL" sz="2000" dirty="0" smtClean="0">
                <a:latin typeface="Inconsolata" panose="00000509000000000000" pitchFamily="49" charset="0"/>
              </a:rPr>
              <a:t>[ </a:t>
            </a:r>
            <a:r>
              <a:rPr lang="es-CL" sz="2000" dirty="0">
                <a:solidFill>
                  <a:srgbClr val="C00000"/>
                </a:solidFill>
                <a:latin typeface="Inconsolata" panose="00000509000000000000" pitchFamily="49" charset="0"/>
              </a:rPr>
              <a:t>ALLOW FILTERING</a:t>
            </a:r>
            <a:r>
              <a:rPr lang="es-CL" sz="2000" dirty="0">
                <a:latin typeface="Inconsolata" panose="00000509000000000000" pitchFamily="49" charset="0"/>
              </a:rPr>
              <a:t> 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495800"/>
            <a:ext cx="7687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JSON: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Devolver datos en el formato de JSON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PER PARTITION LIMIT</a:t>
            </a:r>
            <a:r>
              <a:rPr lang="es-CL" sz="2000" dirty="0" smtClean="0">
                <a:latin typeface="Inconsolata" panose="00000509000000000000" pitchFamily="49" charset="0"/>
              </a:rPr>
              <a:t>: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Limitar el número de filas por partición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2000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ALLOW FILTERING</a:t>
            </a:r>
            <a:r>
              <a:rPr lang="es-CL" sz="2000" dirty="0" smtClean="0">
                <a:latin typeface="Inconsolata" panose="00000509000000000000" pitchFamily="49" charset="0"/>
              </a:rPr>
              <a:t>: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Permitir consultas que puedan filtrar filas leídas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Cassandra</a:t>
            </a:r>
            <a:r>
              <a:rPr lang="es-CL" dirty="0" smtClean="0"/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Language</a:t>
            </a:r>
            <a:r>
              <a:rPr lang="es-CL" dirty="0" smtClean="0"/>
              <a:t> (CQL)</a:t>
            </a:r>
            <a:endParaRPr lang="es-CL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16987"/>
              </p:ext>
            </p:extLst>
          </p:nvPr>
        </p:nvGraphicFramePr>
        <p:xfrm>
          <a:off x="838200" y="1295400"/>
          <a:ext cx="746759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670"/>
                <a:gridCol w="1552669"/>
                <a:gridCol w="1182986"/>
                <a:gridCol w="2292035"/>
                <a:gridCol w="887238"/>
              </a:tblGrid>
              <a:tr h="354367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producto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tienda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cliente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fecha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valor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2020-03-31T08:47:57Z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900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La_Tercera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2020-03-31T08:47:59Z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2020-03-31T08:47:59Z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2020-03-31T08:48:00Z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414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Providencia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415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3500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416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2020-03-31T08:48:07Z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2020-03-31T08:48:07Z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800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Nescafe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3700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La_Tercera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2000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2500</a:t>
                      </a: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914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tx2"/>
                </a:solidFill>
              </a:rPr>
              <a:t>Ventas</a:t>
            </a:r>
            <a:endParaRPr lang="es-CL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816" y="5867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SELECT </a:t>
            </a:r>
            <a:r>
              <a:rPr lang="es-CL" dirty="0" smtClean="0">
                <a:latin typeface="Inconsolata" panose="00000509000000000000" pitchFamily="49" charset="0"/>
              </a:rPr>
              <a:t>* </a:t>
            </a:r>
            <a:r>
              <a:rPr lang="es-CL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FROM </a:t>
            </a:r>
            <a:r>
              <a:rPr lang="es-CL" dirty="0" smtClean="0">
                <a:latin typeface="Inconsolata" panose="00000509000000000000" pitchFamily="49" charset="0"/>
              </a:rPr>
              <a:t>Ventas </a:t>
            </a:r>
            <a:r>
              <a:rPr lang="es-CL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WHERE </a:t>
            </a:r>
            <a:r>
              <a:rPr lang="es-CL" dirty="0" smtClean="0">
                <a:latin typeface="Inconsolata" panose="00000509000000000000" pitchFamily="49" charset="0"/>
              </a:rPr>
              <a:t>producto = ‘</a:t>
            </a:r>
            <a:r>
              <a:rPr lang="es-CL" dirty="0" err="1" smtClean="0">
                <a:latin typeface="Inconsolata" panose="00000509000000000000" pitchFamily="49" charset="0"/>
              </a:rPr>
              <a:t>Comfort</a:t>
            </a:r>
            <a:r>
              <a:rPr lang="es-CL" dirty="0" smtClean="0">
                <a:latin typeface="Inconsolata" panose="00000509000000000000" pitchFamily="49" charset="0"/>
              </a:rPr>
              <a:t>’ </a:t>
            </a:r>
            <a:r>
              <a:rPr lang="es-CL" dirty="0" smtClean="0">
                <a:solidFill>
                  <a:srgbClr val="C00000"/>
                </a:solidFill>
                <a:latin typeface="Inconsolata" panose="00000509000000000000" pitchFamily="49" charset="0"/>
              </a:rPr>
              <a:t>AND</a:t>
            </a:r>
            <a:r>
              <a:rPr lang="es-CL" dirty="0" smtClean="0">
                <a:latin typeface="Inconsolata" panose="00000509000000000000" pitchFamily="49" charset="0"/>
              </a:rPr>
              <a:t> valor &lt; 2500;</a:t>
            </a:r>
            <a:endParaRPr lang="es-CL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¿Alternativas a bases de datos relacionales 	para gestionar datos masivos?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2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Llave primaria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 smtClean="0">
                <a:latin typeface="Inconsolata" panose="00000509000000000000" pitchFamily="49" charset="0"/>
              </a:rPr>
              <a:t>Ventas(</a:t>
            </a:r>
            <a:r>
              <a:rPr lang="es-CL" sz="2000" b="1" u="sng" dirty="0" err="1" smtClean="0">
                <a:latin typeface="Inconsolata" panose="00000509000000000000" pitchFamily="49" charset="0"/>
              </a:rPr>
              <a:t>producto</a:t>
            </a:r>
            <a:r>
              <a:rPr lang="es-CL" sz="2000" dirty="0" err="1" smtClean="0">
                <a:latin typeface="Inconsolata" panose="00000509000000000000" pitchFamily="49" charset="0"/>
              </a:rPr>
              <a:t>,</a:t>
            </a:r>
            <a:r>
              <a:rPr lang="es-CL" sz="2000" b="1" u="sng" dirty="0" err="1" smtClean="0">
                <a:latin typeface="Inconsolata" panose="00000509000000000000" pitchFamily="49" charset="0"/>
              </a:rPr>
              <a:t>tienda</a:t>
            </a:r>
            <a:r>
              <a:rPr lang="es-CL" sz="2000" dirty="0" err="1" smtClean="0">
                <a:latin typeface="Inconsolata" panose="00000509000000000000" pitchFamily="49" charset="0"/>
              </a:rPr>
              <a:t>,</a:t>
            </a:r>
            <a:r>
              <a:rPr lang="es-CL" sz="2000" u="sng" dirty="0" err="1" smtClean="0">
                <a:latin typeface="Inconsolata" panose="00000509000000000000" pitchFamily="49" charset="0"/>
              </a:rPr>
              <a:t>fecha</a:t>
            </a:r>
            <a:r>
              <a:rPr lang="es-CL" sz="2000" dirty="0" err="1" smtClean="0">
                <a:latin typeface="Inconsolata" panose="00000509000000000000" pitchFamily="49" charset="0"/>
              </a:rPr>
              <a:t>,</a:t>
            </a:r>
            <a:r>
              <a:rPr lang="es-CL" sz="2000" u="sng" dirty="0" err="1" smtClean="0">
                <a:latin typeface="Inconsolata" panose="00000509000000000000" pitchFamily="49" charset="0"/>
              </a:rPr>
              <a:t>cliente</a:t>
            </a:r>
            <a:r>
              <a:rPr lang="es-CL" sz="2000" dirty="0" err="1" smtClean="0">
                <a:latin typeface="Inconsolata" panose="00000509000000000000" pitchFamily="49" charset="0"/>
              </a:rPr>
              <a:t>,valor</a:t>
            </a:r>
            <a:r>
              <a:rPr lang="es-CL" sz="2000" dirty="0" smtClean="0">
                <a:latin typeface="Inconsolata" panose="00000509000000000000" pitchFamily="49" charset="0"/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868143"/>
              </p:ext>
            </p:extLst>
          </p:nvPr>
        </p:nvGraphicFramePr>
        <p:xfrm>
          <a:off x="1968916" y="1755869"/>
          <a:ext cx="671483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514"/>
                <a:gridCol w="1343287"/>
                <a:gridCol w="2243315"/>
                <a:gridCol w="1013605"/>
                <a:gridCol w="867115"/>
              </a:tblGrid>
              <a:tr h="354367">
                <a:tc>
                  <a:txBody>
                    <a:bodyPr/>
                    <a:lstStyle/>
                    <a:p>
                      <a:r>
                        <a:rPr lang="es-CL" b="1" u="sng" dirty="0" smtClean="0">
                          <a:latin typeface="Inconsolata" panose="020B0609030003000000" pitchFamily="49" charset="0"/>
                        </a:rPr>
                        <a:t>producto</a:t>
                      </a:r>
                      <a:endParaRPr lang="es-CL" b="1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u="sng" dirty="0" smtClean="0">
                          <a:latin typeface="Inconsolata" panose="020B0609030003000000" pitchFamily="49" charset="0"/>
                        </a:rPr>
                        <a:t>tienda</a:t>
                      </a:r>
                      <a:endParaRPr lang="es-CL" b="1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u="sng" dirty="0" smtClean="0">
                          <a:latin typeface="Inconsolata" panose="020B0609030003000000" pitchFamily="49" charset="0"/>
                        </a:rPr>
                        <a:t>fecha</a:t>
                      </a:r>
                      <a:endParaRPr lang="es-CL" b="0" u="sng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u="sng" dirty="0" smtClean="0">
                          <a:latin typeface="Inconsolata" panose="020B0609030003000000" pitchFamily="49" charset="0"/>
                        </a:rPr>
                        <a:t>cliente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Inconsolata" panose="020B0609030003000000" pitchFamily="49" charset="0"/>
                        </a:rPr>
                        <a:t>valor</a:t>
                      </a:r>
                      <a:endParaRPr lang="es-CL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1L_Leche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Santiago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2020-03-31T08:47:57Z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412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900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414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Comfort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Valparaíso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2020-03-31T08:48:07Z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u="none" dirty="0" smtClean="0">
                          <a:latin typeface="Inconsolata" panose="020B0609030003000000" pitchFamily="49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2300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88691"/>
              </p:ext>
            </p:extLst>
          </p:nvPr>
        </p:nvGraphicFramePr>
        <p:xfrm>
          <a:off x="1968916" y="3462749"/>
          <a:ext cx="6714836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7514"/>
                <a:gridCol w="1343287"/>
                <a:gridCol w="2243315"/>
                <a:gridCol w="1013605"/>
                <a:gridCol w="867115"/>
              </a:tblGrid>
              <a:tr h="354367">
                <a:tc>
                  <a:txBody>
                    <a:bodyPr/>
                    <a:lstStyle/>
                    <a:p>
                      <a:r>
                        <a:rPr lang="es-CL" u="sng" dirty="0" smtClean="0">
                          <a:latin typeface="Inconsolata" panose="00000509000000000000" pitchFamily="49" charset="0"/>
                        </a:rPr>
                        <a:t>producto</a:t>
                      </a:r>
                      <a:endParaRPr lang="es-CL" b="1" u="sng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sng" dirty="0" smtClean="0">
                          <a:latin typeface="Inconsolata" panose="00000509000000000000" pitchFamily="49" charset="0"/>
                        </a:rPr>
                        <a:t>tienda</a:t>
                      </a:r>
                      <a:endParaRPr lang="es-CL" b="1" u="sng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u="sng" dirty="0" smtClean="0">
                          <a:latin typeface="Inconsolata" panose="00000509000000000000" pitchFamily="49" charset="0"/>
                        </a:rPr>
                        <a:t>fecha</a:t>
                      </a:r>
                      <a:endParaRPr lang="es-CL" b="0" u="sng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u="sng" dirty="0" smtClean="0">
                          <a:latin typeface="Inconsolata" panose="00000509000000000000" pitchFamily="49" charset="0"/>
                        </a:rPr>
                        <a:t>cliente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Inconsolata" panose="00000509000000000000" pitchFamily="49" charset="0"/>
                        </a:rPr>
                        <a:t>valor</a:t>
                      </a:r>
                      <a:endParaRPr lang="es-CL" b="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0000509000000000000" pitchFamily="49" charset="0"/>
                        </a:rPr>
                        <a:t>La_Tercera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0000509000000000000" pitchFamily="49" charset="0"/>
                        </a:rPr>
                        <a:t>2020-03-31T08:47:59Z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2000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effectLst/>
                          <a:latin typeface="Inconsolata" panose="00000509000000000000" pitchFamily="49" charset="0"/>
                        </a:rPr>
                        <a:t>Comfort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Santiago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0000509000000000000" pitchFamily="49" charset="0"/>
                        </a:rPr>
                        <a:t>2020-03-31T08:48:08Z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412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2500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68184" y="6096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…</a:t>
            </a:r>
            <a:endParaRPr lang="es-CL" sz="4000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713381"/>
              </p:ext>
            </p:extLst>
          </p:nvPr>
        </p:nvGraphicFramePr>
        <p:xfrm>
          <a:off x="1968916" y="4727669"/>
          <a:ext cx="6714836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7514"/>
                <a:gridCol w="1343287"/>
                <a:gridCol w="2243315"/>
                <a:gridCol w="1013605"/>
                <a:gridCol w="867115"/>
              </a:tblGrid>
              <a:tr h="354367">
                <a:tc>
                  <a:txBody>
                    <a:bodyPr/>
                    <a:lstStyle/>
                    <a:p>
                      <a:r>
                        <a:rPr lang="es-CL" u="sng" dirty="0" smtClean="0">
                          <a:latin typeface="Inconsolata" panose="00000509000000000000" pitchFamily="49" charset="0"/>
                        </a:rPr>
                        <a:t>producto</a:t>
                      </a:r>
                      <a:endParaRPr lang="es-CL" b="1" u="sng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sng" dirty="0" smtClean="0">
                          <a:latin typeface="Inconsolata" panose="00000509000000000000" pitchFamily="49" charset="0"/>
                        </a:rPr>
                        <a:t>tienda</a:t>
                      </a:r>
                      <a:endParaRPr lang="es-CL" b="1" u="sng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u="sng" dirty="0" smtClean="0">
                          <a:latin typeface="Inconsolata" panose="00000509000000000000" pitchFamily="49" charset="0"/>
                        </a:rPr>
                        <a:t>fecha</a:t>
                      </a:r>
                      <a:endParaRPr lang="es-CL" b="0" u="sng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u="sng" dirty="0" smtClean="0">
                          <a:latin typeface="Inconsolata" panose="00000509000000000000" pitchFamily="49" charset="0"/>
                        </a:rPr>
                        <a:t>cliente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Inconsolata" panose="00000509000000000000" pitchFamily="49" charset="0"/>
                        </a:rPr>
                        <a:t>valor</a:t>
                      </a:r>
                      <a:endParaRPr lang="es-CL" b="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2779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Inconsolata" panose="00000509000000000000" pitchFamily="49" charset="0"/>
                        </a:rPr>
                        <a:t>2020-03-31T08:47:59Z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413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Providencia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0000509000000000000" pitchFamily="49" charset="0"/>
                        </a:rPr>
                        <a:t>2020-03-31T08:48:00Z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413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3500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  <a:tr h="324836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Providencia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Inconsolata" panose="00000509000000000000" pitchFamily="49" charset="0"/>
                        </a:rPr>
                        <a:t>2020-03-31T08:48:04Z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u="none" dirty="0" smtClean="0">
                          <a:latin typeface="Inconsolata" panose="00000509000000000000" pitchFamily="49" charset="0"/>
                        </a:rPr>
                        <a:t>415</a:t>
                      </a:r>
                      <a:endParaRPr lang="es-CL" sz="1600" b="0" u="none" dirty="0" smtClean="0"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0000509000000000000" pitchFamily="49" charset="0"/>
                        </a:rPr>
                        <a:t>3500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8950"/>
            <a:ext cx="1433366" cy="8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1433366" cy="8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1433366" cy="8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0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0" y="5410200"/>
            <a:ext cx="23622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s-CL" dirty="0" smtClean="0"/>
              <a:t>¿Preguntas?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902213"/>
            <a:ext cx="9144000" cy="26634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26634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NoSQL</a:t>
            </a:r>
            <a:endParaRPr lang="es-CL" dirty="0"/>
          </a:p>
        </p:txBody>
      </p:sp>
      <p:pic>
        <p:nvPicPr>
          <p:cNvPr id="3076" name="Picture 4" descr="http://www.appdynamics.com/blog/wp-content/uploads/2011/05/nosq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002"/>
            <a:ext cx="61722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ker.com/cliparts/6/9/4/X/4/Y/correct-tick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60" y="4461567"/>
            <a:ext cx="1676400" cy="17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ker.com/cliparts/P/L/t/c/6/F/x-wrong-cross-no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82">
            <a:off x="6322310" y="1498502"/>
            <a:ext cx="2176700" cy="1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200" y="472934"/>
            <a:ext cx="504825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¿Qué saben ustedes de </a:t>
            </a:r>
            <a:r>
              <a:rPr lang="es-CL" sz="2000" dirty="0" err="1" smtClean="0">
                <a:latin typeface="Segoe UI Semilight" panose="020B0402040204020203" pitchFamily="34" charset="0"/>
              </a:rPr>
              <a:t>NoSQL</a:t>
            </a:r>
            <a:r>
              <a:rPr lang="es-CL" sz="2000" dirty="0" smtClean="0">
                <a:latin typeface="Segoe UI Semilight" panose="020B0402040204020203" pitchFamily="34" charset="0"/>
              </a:rPr>
              <a:t>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49" y="478738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007" y="1549594"/>
            <a:ext cx="2347792" cy="21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6539706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http://db-engines.com/en/ranking</a:t>
            </a:r>
            <a:endParaRPr lang="es-C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576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8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NoSQL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" y="1219200"/>
            <a:ext cx="8877146" cy="52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CL" dirty="0" err="1" smtClean="0"/>
              <a:t>NoSQL</a:t>
            </a:r>
            <a:r>
              <a:rPr lang="es-CL" dirty="0" smtClean="0"/>
              <a:t>: No solo SQL </a:t>
            </a:r>
            <a:r>
              <a:rPr lang="es-CL" sz="2400" dirty="0" smtClean="0"/>
              <a:t>("</a:t>
            </a:r>
            <a:r>
              <a:rPr lang="es-CL" sz="2400" dirty="0" err="1" smtClean="0"/>
              <a:t>Not</a:t>
            </a:r>
            <a:r>
              <a:rPr lang="es-CL" sz="2400" dirty="0" smtClean="0"/>
              <a:t> </a:t>
            </a:r>
            <a:r>
              <a:rPr lang="es-CL" sz="2400" dirty="0" err="1" smtClean="0"/>
              <a:t>only</a:t>
            </a:r>
            <a:r>
              <a:rPr lang="es-CL" sz="2400" dirty="0" smtClean="0"/>
              <a:t> SQL")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Distribuido</a:t>
            </a:r>
            <a:endParaRPr lang="es-CL" dirty="0" smtClean="0">
              <a:latin typeface="Segoe UI Semibold" panose="020B0702040204020203" pitchFamily="34" charset="0"/>
            </a:endParaRPr>
          </a:p>
          <a:p>
            <a:pPr lvl="1"/>
            <a:r>
              <a:rPr lang="es-CL" dirty="0" smtClean="0"/>
              <a:t>"</a:t>
            </a:r>
            <a:r>
              <a:rPr lang="es-CL" dirty="0" err="1" smtClean="0"/>
              <a:t>Sharding</a:t>
            </a:r>
            <a:r>
              <a:rPr lang="es-CL" dirty="0" smtClean="0"/>
              <a:t>": partición "horizontal" de datos</a:t>
            </a:r>
          </a:p>
          <a:p>
            <a:pPr lvl="1"/>
            <a:r>
              <a:rPr lang="es-CL" dirty="0" smtClean="0"/>
              <a:t>Replicación</a:t>
            </a:r>
          </a:p>
          <a:p>
            <a:pPr lvl="1"/>
            <a:r>
              <a:rPr lang="es-CL" dirty="0" smtClean="0"/>
              <a:t>Garantías diferentes a ACID</a:t>
            </a:r>
          </a:p>
          <a:p>
            <a:pPr marL="0" indent="0">
              <a:buNone/>
            </a:pPr>
            <a:endParaRPr lang="es-CL" sz="2600" dirty="0" smtClean="0"/>
          </a:p>
          <a:p>
            <a:r>
              <a:rPr lang="es-CL" dirty="0" smtClean="0"/>
              <a:t>A menudo </a:t>
            </a:r>
            <a:r>
              <a:rPr lang="es-CL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lenguajes más simples</a:t>
            </a:r>
            <a:r>
              <a:rPr lang="es-CL" dirty="0" smtClean="0"/>
              <a:t> que</a:t>
            </a:r>
            <a:r>
              <a:rPr lang="es-CL" b="1" dirty="0" smtClean="0">
                <a:solidFill>
                  <a:srgbClr val="0070C0"/>
                </a:solidFill>
              </a:rPr>
              <a:t> </a:t>
            </a:r>
            <a:r>
              <a:rPr lang="es-CL" dirty="0" smtClean="0"/>
              <a:t>SQL</a:t>
            </a:r>
          </a:p>
          <a:p>
            <a:pPr lvl="1"/>
            <a:r>
              <a:rPr lang="es-CL" dirty="0" err="1" smtClean="0"/>
              <a:t>APIs</a:t>
            </a:r>
            <a:r>
              <a:rPr lang="es-CL" dirty="0" smtClean="0"/>
              <a:t> no estandarizadas</a:t>
            </a:r>
          </a:p>
          <a:p>
            <a:pPr lvl="1"/>
            <a:r>
              <a:rPr lang="es-CL" dirty="0" smtClean="0"/>
              <a:t>Más trabajo para la aplicación</a:t>
            </a:r>
          </a:p>
          <a:p>
            <a:pPr lvl="1"/>
            <a:endParaRPr lang="es-CL" dirty="0" smtClean="0"/>
          </a:p>
          <a:p>
            <a:r>
              <a:rPr lang="es-CL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Sabores diferentes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smtClean="0"/>
              <a:t>(para escenarios diferentes)</a:t>
            </a:r>
          </a:p>
          <a:p>
            <a:pPr lvl="1"/>
            <a:r>
              <a:rPr lang="es-CL" dirty="0" smtClean="0"/>
              <a:t>Garantías diferentes </a:t>
            </a:r>
          </a:p>
          <a:p>
            <a:pPr lvl="1"/>
            <a:r>
              <a:rPr lang="es-CL" dirty="0" smtClean="0"/>
              <a:t>Perfiles diferentes de escalabilidad</a:t>
            </a:r>
          </a:p>
          <a:p>
            <a:pPr lvl="1"/>
            <a:r>
              <a:rPr lang="es-CL" dirty="0" smtClean="0"/>
              <a:t>Funcionalidades de consulta diferentes</a:t>
            </a:r>
          </a:p>
          <a:p>
            <a:pPr lvl="1"/>
            <a:r>
              <a:rPr lang="es-CL" dirty="0" smtClean="0"/>
              <a:t>Modelos de datos diferentes</a:t>
            </a:r>
          </a:p>
        </p:txBody>
      </p:sp>
    </p:spTree>
    <p:extLst>
      <p:ext uri="{BB962C8B-B14F-4D97-AF65-F5344CB8AC3E}">
        <p14:creationId xmlns:p14="http://schemas.microsoft.com/office/powerpoint/2010/main" val="16256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Limitaciones de almacenamiento distribuido: Teorema CAP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83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Pero primero … ACID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 smtClean="0"/>
              <a:t>Para bases de datos tradicionales sin distribución …</a:t>
            </a:r>
          </a:p>
          <a:p>
            <a:pPr marL="0" indent="0">
              <a:buNone/>
            </a:pPr>
            <a:endParaRPr lang="es-CL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sz="4700" b="1" dirty="0" err="1" smtClean="0">
                <a:solidFill>
                  <a:srgbClr val="0070C0"/>
                </a:solidFill>
              </a:rPr>
              <a:t>A</a:t>
            </a:r>
            <a:r>
              <a:rPr lang="es-CL" dirty="0" err="1" smtClean="0">
                <a:solidFill>
                  <a:srgbClr val="0070C0"/>
                </a:solidFill>
              </a:rPr>
              <a:t>tomicity</a:t>
            </a:r>
            <a:r>
              <a:rPr lang="es-CL" dirty="0" smtClean="0">
                <a:solidFill>
                  <a:srgbClr val="0070C0"/>
                </a:solidFill>
              </a:rPr>
              <a:t>: </a:t>
            </a:r>
          </a:p>
          <a:p>
            <a:pPr marL="914400" lvl="1" indent="-514350"/>
            <a:r>
              <a:rPr lang="es-CL" dirty="0" smtClean="0"/>
              <a:t>Atomicidad: Las transacciones son todo o nada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4700" b="1" dirty="0" err="1" smtClean="0">
                <a:solidFill>
                  <a:srgbClr val="0070C0"/>
                </a:solidFill>
              </a:rPr>
              <a:t>C</a:t>
            </a:r>
            <a:r>
              <a:rPr lang="es-CL" dirty="0" err="1" smtClean="0">
                <a:solidFill>
                  <a:srgbClr val="0070C0"/>
                </a:solidFill>
              </a:rPr>
              <a:t>onsistency</a:t>
            </a:r>
            <a:r>
              <a:rPr lang="es-CL" dirty="0" smtClean="0">
                <a:solidFill>
                  <a:srgbClr val="0070C0"/>
                </a:solidFill>
              </a:rPr>
              <a:t>: </a:t>
            </a:r>
          </a:p>
          <a:p>
            <a:pPr marL="914400" lvl="1" indent="-514350"/>
            <a:r>
              <a:rPr lang="es-CL" dirty="0" smtClean="0"/>
              <a:t>Coherencia: No rompe las restricciones / reglas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4700" b="1" dirty="0" err="1" smtClean="0">
                <a:solidFill>
                  <a:srgbClr val="0070C0"/>
                </a:solidFill>
              </a:rPr>
              <a:t>I</a:t>
            </a:r>
            <a:r>
              <a:rPr lang="es-CL" dirty="0" err="1" smtClean="0">
                <a:solidFill>
                  <a:srgbClr val="0070C0"/>
                </a:solidFill>
              </a:rPr>
              <a:t>solation</a:t>
            </a:r>
            <a:r>
              <a:rPr lang="es-CL" dirty="0" smtClean="0">
                <a:solidFill>
                  <a:srgbClr val="0070C0"/>
                </a:solidFill>
              </a:rPr>
              <a:t>: </a:t>
            </a:r>
          </a:p>
          <a:p>
            <a:pPr marL="914400" lvl="1" indent="-514350"/>
            <a:r>
              <a:rPr lang="es-CL" dirty="0" smtClean="0"/>
              <a:t>Aislamiento: Transacciones paralelas actúan como si fueran secuenciales</a:t>
            </a:r>
            <a:endParaRPr lang="es-CL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sz="4600" b="1" dirty="0" err="1" smtClean="0">
                <a:solidFill>
                  <a:srgbClr val="0070C0"/>
                </a:solidFill>
              </a:rPr>
              <a:t>D</a:t>
            </a:r>
            <a:r>
              <a:rPr lang="es-CL" dirty="0" err="1" smtClean="0">
                <a:solidFill>
                  <a:srgbClr val="0070C0"/>
                </a:solidFill>
              </a:rPr>
              <a:t>urability</a:t>
            </a:r>
            <a:endParaRPr lang="es-CL" dirty="0" smtClean="0">
              <a:solidFill>
                <a:srgbClr val="0070C0"/>
              </a:solidFill>
            </a:endParaRPr>
          </a:p>
          <a:p>
            <a:pPr marL="914400" lvl="1" indent="-514350"/>
            <a:r>
              <a:rPr lang="es-CL" dirty="0" smtClean="0"/>
              <a:t>Durabilidad: El sistema recuerda los cambios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15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CAP?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Tres garantías que un sistema distribuido podría ofrecer</a:t>
            </a:r>
          </a:p>
          <a:p>
            <a:pPr marL="0" indent="0">
              <a:buNone/>
            </a:pP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s-CL" sz="4000" b="1" dirty="0" err="1" smtClean="0">
                <a:solidFill>
                  <a:srgbClr val="C00000"/>
                </a:solidFill>
              </a:rPr>
              <a:t>C</a:t>
            </a:r>
            <a:r>
              <a:rPr lang="es-CL" dirty="0" err="1" smtClean="0">
                <a:solidFill>
                  <a:srgbClr val="C00000"/>
                </a:solidFill>
              </a:rPr>
              <a:t>onsistency</a:t>
            </a:r>
            <a:r>
              <a:rPr lang="es-CL" dirty="0" smtClean="0"/>
              <a:t>:</a:t>
            </a:r>
          </a:p>
          <a:p>
            <a:pPr marL="857250" lvl="1" indent="-457200"/>
            <a:r>
              <a:rPr lang="es-CL" dirty="0" smtClean="0"/>
              <a:t>Coherencia: Todos los nodos tienen una visión coherente del sistema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4000" b="1" dirty="0" err="1" smtClean="0">
                <a:solidFill>
                  <a:srgbClr val="C00000"/>
                </a:solidFill>
              </a:rPr>
              <a:t>A</a:t>
            </a:r>
            <a:r>
              <a:rPr lang="es-CL" dirty="0" err="1" smtClean="0">
                <a:solidFill>
                  <a:srgbClr val="C00000"/>
                </a:solidFill>
              </a:rPr>
              <a:t>vailability</a:t>
            </a:r>
            <a:r>
              <a:rPr lang="es-CL" dirty="0" smtClean="0"/>
              <a:t>:</a:t>
            </a:r>
          </a:p>
          <a:p>
            <a:pPr marL="914400" lvl="1" indent="-514350"/>
            <a:r>
              <a:rPr lang="es-CL" dirty="0"/>
              <a:t>Disponibilidad: </a:t>
            </a:r>
            <a:r>
              <a:rPr lang="es-CL" dirty="0" smtClean="0"/>
              <a:t>Toda </a:t>
            </a:r>
            <a:r>
              <a:rPr lang="es-CL" dirty="0"/>
              <a:t>petición de escritura/lectura es atendida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4000" b="1" dirty="0" err="1" smtClean="0">
                <a:solidFill>
                  <a:srgbClr val="C00000"/>
                </a:solidFill>
              </a:rPr>
              <a:t>P</a:t>
            </a:r>
            <a:r>
              <a:rPr lang="es-CL" dirty="0" err="1" smtClean="0">
                <a:solidFill>
                  <a:srgbClr val="C00000"/>
                </a:solidFill>
              </a:rPr>
              <a:t>artition-tolerance</a:t>
            </a:r>
            <a:r>
              <a:rPr lang="es-CL" dirty="0" smtClean="0"/>
              <a:t>:</a:t>
            </a:r>
          </a:p>
          <a:p>
            <a:pPr marL="914400" lvl="1" indent="-514350"/>
            <a:r>
              <a:rPr lang="es-CL" dirty="0" smtClean="0"/>
              <a:t>Tolerancia a particiones: El sistema funciona incluso si hay pérdida de mensajes</a:t>
            </a:r>
            <a:endParaRPr lang="es-CL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6002874"/>
            <a:ext cx="51054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Semilight" panose="020B0402040204020203" pitchFamily="34" charset="0"/>
              </a:rPr>
              <a:t>¡El CA en CAP no es el mismo CA que en ACID!</a:t>
            </a:r>
            <a:endParaRPr lang="es-CL" dirty="0">
              <a:solidFill>
                <a:srgbClr val="FF0000"/>
              </a:solidFill>
              <a:latin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35" y="6002874"/>
            <a:ext cx="351110" cy="352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5282" y="6412468"/>
            <a:ext cx="51054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Semilight" panose="020B0402040204020203" pitchFamily="34" charset="0"/>
              </a:rPr>
              <a:t>¡Partición de la red, no de los datos!</a:t>
            </a:r>
            <a:endParaRPr lang="es-CL" dirty="0">
              <a:solidFill>
                <a:srgbClr val="FF0000"/>
              </a:solidFill>
              <a:latin typeface="Segoe UI Semilight" panose="020B04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717" y="6412468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700" dirty="0" err="1" smtClean="0">
                <a:solidFill>
                  <a:schemeClr val="bg1">
                    <a:lumMod val="95000"/>
                  </a:schemeClr>
                </a:solidFill>
              </a:rPr>
              <a:t>Hadoop</a:t>
            </a:r>
            <a:r>
              <a:rPr lang="es-CL" sz="27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s-CL" sz="2700" dirty="0" err="1" smtClean="0">
                <a:solidFill>
                  <a:schemeClr val="bg1">
                    <a:lumMod val="95000"/>
                  </a:schemeClr>
                </a:solidFill>
              </a:rPr>
              <a:t>MapReduce</a:t>
            </a:r>
            <a:r>
              <a:rPr lang="es-CL" sz="27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s-CL" sz="2700" dirty="0" err="1" smtClean="0">
                <a:solidFill>
                  <a:schemeClr val="bg1">
                    <a:lumMod val="95000"/>
                  </a:schemeClr>
                </a:solidFill>
              </a:rPr>
              <a:t>Pig</a:t>
            </a:r>
            <a:r>
              <a:rPr lang="es-CL" sz="27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s-CL" sz="2700" dirty="0" err="1" smtClean="0">
                <a:solidFill>
                  <a:schemeClr val="bg1">
                    <a:lumMod val="95000"/>
                  </a:schemeClr>
                </a:solidFill>
              </a:rPr>
              <a:t>Spark</a:t>
            </a:r>
            <a:r>
              <a:rPr lang="es-CL" sz="2700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br>
              <a:rPr lang="es-CL" sz="27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Procesando datos </a:t>
            </a:r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asivos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97754" cy="39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 sistema distribuido (con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Repli</a:t>
            </a:r>
            <a:r>
              <a:rPr lang="es-CL" dirty="0" smtClean="0">
                <a:solidFill>
                  <a:srgbClr val="0070C0"/>
                </a:solidFill>
              </a:rPr>
              <a:t>cación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2" name="Oval 31"/>
          <p:cNvSpPr/>
          <p:nvPr/>
        </p:nvSpPr>
        <p:spPr>
          <a:xfrm>
            <a:off x="1954995" y="2262402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585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288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06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585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5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285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6834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6834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285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5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1027293" y="1854945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68720" y="1037602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06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5563167" y="1016745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494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285593" y="188109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151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1027292" y="4397659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58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2781438" y="5084372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54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5563168" y="5131545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2458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7285592" y="4258603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8" grpId="0"/>
      <p:bldP spid="50" grpId="0"/>
      <p:bldP spid="52" grpId="0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atin typeface="Segoe UI Semibold" panose="020B0702040204020203" pitchFamily="34" charset="0"/>
              </a:rPr>
              <a:t>C</a:t>
            </a:r>
            <a:r>
              <a:rPr lang="es-CL" dirty="0" smtClean="0"/>
              <a:t>oherencia</a:t>
            </a:r>
            <a:endParaRPr lang="es-CL" dirty="0"/>
          </a:p>
        </p:txBody>
      </p:sp>
      <p:sp>
        <p:nvSpPr>
          <p:cNvPr id="32" name="Oval 31"/>
          <p:cNvSpPr/>
          <p:nvPr/>
        </p:nvSpPr>
        <p:spPr>
          <a:xfrm>
            <a:off x="1954995" y="2264229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768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306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768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0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70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699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027293" y="1856772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68720" y="1039429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5563167" y="10185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677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285593" y="1882917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334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027292" y="439948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6005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2781438" y="5086199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7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563168" y="51333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428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7285592" y="426043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58" name="Cloud Callout 57"/>
          <p:cNvSpPr/>
          <p:nvPr/>
        </p:nvSpPr>
        <p:spPr>
          <a:xfrm>
            <a:off x="2514600" y="2895600"/>
            <a:ext cx="1905000" cy="1184739"/>
          </a:xfrm>
          <a:prstGeom prst="cloudCallout">
            <a:avLst>
              <a:gd name="adj1" fmla="val -56292"/>
              <a:gd name="adj2" fmla="val 639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Hay 891 </a:t>
            </a:r>
            <a:r>
              <a:rPr lang="en-IE" dirty="0" err="1" smtClean="0">
                <a:latin typeface="Calibri Light" panose="020F0302020204030204" pitchFamily="34" charset="0"/>
              </a:rPr>
              <a:t>usuarios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err="1">
                <a:latin typeface="Calibri Light" panose="020F0302020204030204" pitchFamily="34" charset="0"/>
              </a:rPr>
              <a:t>e</a:t>
            </a:r>
            <a:r>
              <a:rPr lang="en-IE" dirty="0" err="1" smtClean="0">
                <a:latin typeface="Calibri Light" panose="020F0302020204030204" pitchFamily="34" charset="0"/>
              </a:rPr>
              <a:t>n</a:t>
            </a:r>
            <a:r>
              <a:rPr lang="en-IE" dirty="0" smtClean="0">
                <a:latin typeface="Calibri Light" panose="020F0302020204030204" pitchFamily="34" charset="0"/>
              </a:rPr>
              <a:t>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9" name="Cloud Callout 58"/>
          <p:cNvSpPr/>
          <p:nvPr/>
        </p:nvSpPr>
        <p:spPr>
          <a:xfrm>
            <a:off x="4623810" y="2667000"/>
            <a:ext cx="1905000" cy="1184739"/>
          </a:xfrm>
          <a:prstGeom prst="cloudCallout">
            <a:avLst>
              <a:gd name="adj1" fmla="val 82375"/>
              <a:gd name="adj2" fmla="val -2304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Hay 891 </a:t>
            </a:r>
            <a:r>
              <a:rPr lang="en-IE" dirty="0" err="1" smtClean="0">
                <a:latin typeface="Calibri Light" panose="020F0302020204030204" pitchFamily="34" charset="0"/>
              </a:rPr>
              <a:t>usuarios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err="1">
                <a:latin typeface="Calibri Light" panose="020F0302020204030204" pitchFamily="34" charset="0"/>
              </a:rPr>
              <a:t>e</a:t>
            </a:r>
            <a:r>
              <a:rPr lang="en-IE" dirty="0" err="1" smtClean="0">
                <a:latin typeface="Calibri Light" panose="020F0302020204030204" pitchFamily="34" charset="0"/>
              </a:rPr>
              <a:t>n</a:t>
            </a:r>
            <a:r>
              <a:rPr lang="en-IE" dirty="0" smtClean="0">
                <a:latin typeface="Calibri Light" panose="020F0302020204030204" pitchFamily="34" charset="0"/>
              </a:rPr>
              <a:t> ‘M’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Disponibilidad </a:t>
            </a:r>
            <a:r>
              <a:rPr lang="es-CL" sz="2400" dirty="0" smtClean="0"/>
              <a:t>("</a:t>
            </a:r>
            <a:r>
              <a:rPr lang="es-CL" sz="2400" dirty="0" err="1">
                <a:latin typeface="Segoe UI Semibold" panose="020B0702040204020203" pitchFamily="34" charset="0"/>
              </a:rPr>
              <a:t>A</a:t>
            </a:r>
            <a:r>
              <a:rPr lang="es-CL" sz="2400" dirty="0" err="1"/>
              <a:t>vailability</a:t>
            </a:r>
            <a:r>
              <a:rPr lang="es-CL" sz="2400" dirty="0" smtClean="0"/>
              <a:t>") </a:t>
            </a:r>
            <a:endParaRPr lang="es-CL" sz="2400" dirty="0"/>
          </a:p>
        </p:txBody>
      </p:sp>
      <p:sp>
        <p:nvSpPr>
          <p:cNvPr id="3" name="Oval Callout 2"/>
          <p:cNvSpPr/>
          <p:nvPr/>
        </p:nvSpPr>
        <p:spPr>
          <a:xfrm>
            <a:off x="52322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¿Cuántos usuarios en ‘M’?</a:t>
            </a:r>
            <a:endParaRPr lang="es-CL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1479" y="1002236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954995" y="2264229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768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306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768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0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70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699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1027293" y="1856772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68720" y="1039429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5563167" y="10185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677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7285593" y="1882917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334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1027292" y="439948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6005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2781438" y="5086199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7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563168" y="51333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428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7285592" y="426043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62" name="Oval Callout 61"/>
          <p:cNvSpPr/>
          <p:nvPr/>
        </p:nvSpPr>
        <p:spPr>
          <a:xfrm>
            <a:off x="6684442" y="228600"/>
            <a:ext cx="1066800" cy="419100"/>
          </a:xfrm>
          <a:prstGeom prst="wedgeEllipseCallout">
            <a:avLst>
              <a:gd name="adj1" fmla="val -57693"/>
              <a:gd name="adj2" fmla="val 1853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891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Tolerancia a </a:t>
            </a:r>
            <a:r>
              <a:rPr lang="es-CL" dirty="0" smtClean="0">
                <a:latin typeface="Segoe UI Semibold" panose="020B0702040204020203" pitchFamily="34" charset="0"/>
              </a:rPr>
              <a:t>P</a:t>
            </a:r>
            <a:r>
              <a:rPr lang="es-CL" dirty="0" smtClean="0"/>
              <a:t>articiones</a:t>
            </a:r>
            <a:endParaRPr lang="es-CL" dirty="0"/>
          </a:p>
        </p:txBody>
      </p:sp>
      <p:pic>
        <p:nvPicPr>
          <p:cNvPr id="35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Callout 35"/>
          <p:cNvSpPr/>
          <p:nvPr/>
        </p:nvSpPr>
        <p:spPr>
          <a:xfrm>
            <a:off x="52322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¿Cuántos usuarios en ‘M’?</a:t>
            </a:r>
          </a:p>
        </p:txBody>
      </p:sp>
      <p:sp>
        <p:nvSpPr>
          <p:cNvPr id="67" name="Oval 66"/>
          <p:cNvSpPr/>
          <p:nvPr/>
        </p:nvSpPr>
        <p:spPr>
          <a:xfrm>
            <a:off x="611479" y="1002236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954995" y="2264229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768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306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768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0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70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699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1027293" y="1856772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768720" y="1039429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5563167" y="10185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677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7285593" y="1882917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334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ectangle 85"/>
          <p:cNvSpPr/>
          <p:nvPr/>
        </p:nvSpPr>
        <p:spPr>
          <a:xfrm>
            <a:off x="1027292" y="439948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6005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2781438" y="5086199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7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Rectangle 89"/>
          <p:cNvSpPr/>
          <p:nvPr/>
        </p:nvSpPr>
        <p:spPr>
          <a:xfrm>
            <a:off x="5563168" y="51333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428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7285592" y="426043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3" name="Oval Callout 92"/>
          <p:cNvSpPr/>
          <p:nvPr/>
        </p:nvSpPr>
        <p:spPr>
          <a:xfrm>
            <a:off x="6684442" y="228600"/>
            <a:ext cx="1066800" cy="419100"/>
          </a:xfrm>
          <a:prstGeom prst="wedgeEllipseCallout">
            <a:avLst>
              <a:gd name="adj1" fmla="val -57693"/>
              <a:gd name="adj2" fmla="val 1853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891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4" name="Lightning Bolt 93"/>
          <p:cNvSpPr/>
          <p:nvPr/>
        </p:nvSpPr>
        <p:spPr>
          <a:xfrm rot="1487477" flipH="1">
            <a:off x="5261259" y="1032518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95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180617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582120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0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3" grpId="0" animBg="1"/>
      <p:bldP spid="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pregunta </a:t>
            </a:r>
            <a:r>
              <a:rPr lang="es-CL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C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A</a:t>
            </a:r>
            <a:r>
              <a:rPr lang="es-CL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P</a:t>
            </a:r>
            <a:endParaRPr lang="es-CL" dirty="0">
              <a:solidFill>
                <a:srgbClr val="C0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sz="2400" dirty="0"/>
              <a:t>¿</a:t>
            </a:r>
            <a:r>
              <a:rPr lang="es-CL" sz="2400" dirty="0" smtClean="0"/>
              <a:t>Puede un sistema distribuido garantizar: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Segoe UI Semibold" panose="020B0702040204020203" pitchFamily="34" charset="0"/>
              </a:rPr>
              <a:t>C</a:t>
            </a:r>
            <a:r>
              <a:rPr lang="es-CL" sz="2400" dirty="0" smtClean="0">
                <a:solidFill>
                  <a:srgbClr val="0070C0"/>
                </a:solidFill>
              </a:rPr>
              <a:t>oherencia</a:t>
            </a:r>
            <a:r>
              <a:rPr lang="es-CL" sz="2400" dirty="0" smtClean="0"/>
              <a:t> 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</a:rPr>
              <a:t>(todos los nodos tienen una visión actualizada)</a:t>
            </a:r>
            <a:r>
              <a:rPr lang="es-CL" sz="2400" dirty="0" smtClean="0"/>
              <a:t>,</a:t>
            </a:r>
          </a:p>
          <a:p>
            <a:pPr marL="0" indent="0">
              <a:buNone/>
            </a:pP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</a:rPr>
              <a:t>disponibilidad/</a:t>
            </a:r>
            <a:r>
              <a:rPr lang="es-CL" sz="240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A</a:t>
            </a:r>
            <a:r>
              <a:rPr lang="es-CL" sz="2400" dirty="0" err="1" smtClean="0">
                <a:solidFill>
                  <a:schemeClr val="accent6">
                    <a:lumMod val="75000"/>
                  </a:schemeClr>
                </a:solidFill>
              </a:rPr>
              <a:t>vailability</a:t>
            </a: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</a:rPr>
              <a:t>(toda escritura/lectura es atendida)</a:t>
            </a:r>
            <a:r>
              <a:rPr lang="es-CL" sz="2400" dirty="0" smtClean="0"/>
              <a:t> y</a:t>
            </a:r>
          </a:p>
          <a:p>
            <a:pPr marL="0" indent="0">
              <a:buNone/>
            </a:pPr>
            <a:r>
              <a:rPr lang="es-CL" sz="2400" dirty="0" smtClean="0">
                <a:solidFill>
                  <a:srgbClr val="C00000"/>
                </a:solidFill>
              </a:rPr>
              <a:t>tolerancia a </a:t>
            </a:r>
            <a:r>
              <a:rPr lang="es-CL" sz="2400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P</a:t>
            </a:r>
            <a:r>
              <a:rPr lang="es-CL" sz="2400" dirty="0" smtClean="0">
                <a:solidFill>
                  <a:srgbClr val="C00000"/>
                </a:solidFill>
              </a:rPr>
              <a:t>articiones</a:t>
            </a:r>
            <a:r>
              <a:rPr lang="es-CL" sz="2400" dirty="0" smtClean="0"/>
              <a:t> 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</a:rPr>
              <a:t>(el sistema funciona incluso si hay mensajes perdidos)</a:t>
            </a:r>
            <a:r>
              <a:rPr lang="es-CL" sz="2400" dirty="0" smtClean="0"/>
              <a:t> </a:t>
            </a:r>
          </a:p>
          <a:p>
            <a:pPr marL="0" indent="0">
              <a:buNone/>
            </a:pPr>
            <a:r>
              <a:rPr lang="es-CL" sz="2400" dirty="0" smtClean="0"/>
              <a:t>al mismo tiempo?</a:t>
            </a:r>
            <a:endParaRPr lang="es-C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486400"/>
            <a:ext cx="504825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¿Qué opinas?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49" y="549220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</a:t>
            </a:r>
            <a:r>
              <a:rPr lang="es-CL" dirty="0" smtClean="0"/>
              <a:t>respuesta </a:t>
            </a:r>
            <a:r>
              <a:rPr lang="es-CL" dirty="0" smtClean="0">
                <a:solidFill>
                  <a:srgbClr val="0070C0"/>
                </a:solidFill>
                <a:latin typeface="Segoe UI Semibold" panose="020B0702040204020203" pitchFamily="34" charset="0"/>
              </a:rPr>
              <a:t>C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A</a:t>
            </a:r>
            <a:r>
              <a:rPr lang="es-CL" dirty="0" smtClean="0">
                <a:solidFill>
                  <a:srgbClr val="C00000"/>
                </a:solidFill>
                <a:latin typeface="Segoe UI Semibold" panose="020B0702040204020203" pitchFamily="34" charset="0"/>
              </a:rPr>
              <a:t>P</a:t>
            </a:r>
            <a:endParaRPr lang="es-CL" dirty="0">
              <a:latin typeface="Segoe UI Semibold" panose="020B0702040204020203" pitchFamily="34" charset="0"/>
            </a:endParaRPr>
          </a:p>
        </p:txBody>
      </p:sp>
      <p:pic>
        <p:nvPicPr>
          <p:cNvPr id="4100" name="Picture 4" descr="http://friendsoftype.com/wp-content/uploads/2011/03/FOT_EM_NOPE_05_LRG-1250x1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451429"/>
            <a:ext cx="47053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teorema </a:t>
            </a:r>
            <a:r>
              <a:rPr lang="es-CL" dirty="0">
                <a:solidFill>
                  <a:srgbClr val="0070C0"/>
                </a:solidFill>
                <a:latin typeface="Segoe UI Semibold" panose="020B0702040204020203" pitchFamily="34" charset="0"/>
              </a:rPr>
              <a:t>C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A</a:t>
            </a:r>
            <a:r>
              <a:rPr lang="es-CL" dirty="0">
                <a:solidFill>
                  <a:srgbClr val="C00000"/>
                </a:solidFill>
                <a:latin typeface="Segoe UI Semibold" panose="020B0702040204020203" pitchFamily="34" charset="0"/>
              </a:rPr>
              <a:t>P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sz="2400" dirty="0" smtClean="0"/>
              <a:t>¡Un sistema distribuido </a:t>
            </a:r>
            <a:r>
              <a:rPr lang="es-CL" sz="2400" u="sng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no puede</a:t>
            </a:r>
            <a:r>
              <a:rPr lang="es-CL" sz="2400" dirty="0" smtClean="0"/>
              <a:t> garantizar: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Segoe UI Semibold" panose="020B0702040204020203" pitchFamily="34" charset="0"/>
              </a:rPr>
              <a:t>C</a:t>
            </a:r>
            <a:r>
              <a:rPr lang="es-CL" sz="2400" dirty="0" smtClean="0">
                <a:solidFill>
                  <a:srgbClr val="0070C0"/>
                </a:solidFill>
              </a:rPr>
              <a:t>oherencia</a:t>
            </a:r>
            <a:r>
              <a:rPr lang="es-CL" sz="2400" dirty="0" smtClean="0"/>
              <a:t> 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</a:rPr>
              <a:t>(todos los nodos tienen una visión actualizada)</a:t>
            </a:r>
            <a:r>
              <a:rPr lang="es-CL" sz="2400" dirty="0" smtClean="0"/>
              <a:t>,</a:t>
            </a:r>
          </a:p>
          <a:p>
            <a:pPr marL="0" indent="0">
              <a:buNone/>
            </a:pP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</a:rPr>
              <a:t>disponibilidad/</a:t>
            </a:r>
            <a:r>
              <a:rPr lang="es-CL" sz="2400" dirty="0" err="1" smtClean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</a:rPr>
              <a:t>A</a:t>
            </a:r>
            <a:r>
              <a:rPr lang="es-CL" sz="2400" dirty="0" err="1" smtClean="0">
                <a:solidFill>
                  <a:schemeClr val="accent6">
                    <a:lumMod val="75000"/>
                  </a:schemeClr>
                </a:solidFill>
              </a:rPr>
              <a:t>vailability</a:t>
            </a: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</a:rPr>
              <a:t>(toda escritura/lectura es atendida)</a:t>
            </a:r>
            <a:r>
              <a:rPr lang="es-CL" sz="2400" dirty="0" smtClean="0"/>
              <a:t> y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C00000"/>
                </a:solidFill>
              </a:rPr>
              <a:t>tolerancia a Particiones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</a:rPr>
              <a:t> (el sistema funciona incluso si hay mensajes perdidos) </a:t>
            </a:r>
          </a:p>
          <a:p>
            <a:pPr marL="0" indent="0">
              <a:buNone/>
            </a:pPr>
            <a:r>
              <a:rPr lang="es-CL" sz="2400" dirty="0" smtClean="0"/>
              <a:t>al mismo tiempo!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9322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"demostración" </a:t>
            </a:r>
            <a:r>
              <a:rPr lang="es-CL" dirty="0">
                <a:solidFill>
                  <a:srgbClr val="0070C0"/>
                </a:solidFill>
              </a:rPr>
              <a:t>C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dirty="0">
                <a:solidFill>
                  <a:srgbClr val="C00000"/>
                </a:solidFill>
              </a:rPr>
              <a:t>P</a:t>
            </a:r>
            <a:endParaRPr lang="es-CL" dirty="0"/>
          </a:p>
        </p:txBody>
      </p:sp>
      <p:sp>
        <p:nvSpPr>
          <p:cNvPr id="40" name="Oval 39"/>
          <p:cNvSpPr/>
          <p:nvPr/>
        </p:nvSpPr>
        <p:spPr>
          <a:xfrm>
            <a:off x="611479" y="11043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954995" y="23291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20025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955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1057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025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319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8095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50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6350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8095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7319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027293" y="19216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68720" y="11043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1057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5563167" y="10834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9216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7285593" y="19478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4382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1027292" y="44643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1249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781438" y="51511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72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5563168" y="5198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991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7285592" y="43253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67" name="Lightning Bolt 66"/>
          <p:cNvSpPr/>
          <p:nvPr/>
        </p:nvSpPr>
        <p:spPr>
          <a:xfrm rot="1487477" flipH="1">
            <a:off x="5261259" y="11536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8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3017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7032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1" y="5124352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Oval Callout 70"/>
          <p:cNvSpPr/>
          <p:nvPr/>
        </p:nvSpPr>
        <p:spPr>
          <a:xfrm>
            <a:off x="95825" y="5943600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¿Cuántos usuarios en ‘M’?</a:t>
            </a:r>
          </a:p>
        </p:txBody>
      </p:sp>
      <p:pic>
        <p:nvPicPr>
          <p:cNvPr id="72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6574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Cloud Callout 73"/>
          <p:cNvSpPr/>
          <p:nvPr/>
        </p:nvSpPr>
        <p:spPr>
          <a:xfrm>
            <a:off x="7100310" y="3810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Hay 891 </a:t>
            </a:r>
            <a:r>
              <a:rPr lang="en-IE" dirty="0" err="1" smtClean="0">
                <a:latin typeface="Calibri Light" panose="020F0302020204030204" pitchFamily="34" charset="0"/>
              </a:rPr>
              <a:t>usuarios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err="1" smtClean="0">
                <a:latin typeface="Calibri Light" panose="020F0302020204030204" pitchFamily="34" charset="0"/>
              </a:rPr>
              <a:t>en</a:t>
            </a:r>
            <a:r>
              <a:rPr lang="en-IE" dirty="0" smtClean="0">
                <a:latin typeface="Calibri Light" panose="020F0302020204030204" pitchFamily="34" charset="0"/>
              </a:rPr>
              <a:t>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5" name="Oval Callout 74"/>
          <p:cNvSpPr/>
          <p:nvPr/>
        </p:nvSpPr>
        <p:spPr>
          <a:xfrm>
            <a:off x="5310781" y="400063"/>
            <a:ext cx="1066800" cy="285750"/>
          </a:xfrm>
          <a:prstGeom prst="wedgeEllipseCallout">
            <a:avLst>
              <a:gd name="adj1" fmla="val -45448"/>
              <a:gd name="adj2" fmla="val 21580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891</a:t>
            </a:r>
            <a:endParaRPr lang="en-IE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6" name="Plus 75"/>
          <p:cNvSpPr/>
          <p:nvPr/>
        </p:nvSpPr>
        <p:spPr>
          <a:xfrm>
            <a:off x="5088771" y="61623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3" name="Cloud Callout 72"/>
          <p:cNvSpPr/>
          <p:nvPr/>
        </p:nvSpPr>
        <p:spPr>
          <a:xfrm>
            <a:off x="7320719" y="51739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Hay 891 </a:t>
            </a:r>
            <a:r>
              <a:rPr lang="en-IE" dirty="0" err="1">
                <a:latin typeface="Calibri Light" panose="020F0302020204030204" pitchFamily="34" charset="0"/>
              </a:rPr>
              <a:t>usuarios</a:t>
            </a:r>
            <a:r>
              <a:rPr lang="en-IE" dirty="0">
                <a:latin typeface="Calibri Light" panose="020F0302020204030204" pitchFamily="34" charset="0"/>
              </a:rPr>
              <a:t> </a:t>
            </a:r>
            <a:r>
              <a:rPr lang="en-IE" dirty="0" err="1">
                <a:latin typeface="Calibri Light" panose="020F0302020204030204" pitchFamily="34" charset="0"/>
              </a:rPr>
              <a:t>en</a:t>
            </a:r>
            <a:r>
              <a:rPr lang="en-IE" dirty="0">
                <a:latin typeface="Calibri Light" panose="020F0302020204030204" pitchFamily="34" charset="0"/>
              </a:rPr>
              <a:t> ‘M’</a:t>
            </a:r>
          </a:p>
        </p:txBody>
      </p:sp>
      <p:sp>
        <p:nvSpPr>
          <p:cNvPr id="77" name="Cloud Callout 76"/>
          <p:cNvSpPr/>
          <p:nvPr/>
        </p:nvSpPr>
        <p:spPr>
          <a:xfrm>
            <a:off x="7324348" y="5170305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Hay </a:t>
            </a:r>
            <a:r>
              <a:rPr lang="en-IE" dirty="0" smtClean="0">
                <a:latin typeface="Calibri Light" panose="020F0302020204030204" pitchFamily="34" charset="0"/>
              </a:rPr>
              <a:t>892 </a:t>
            </a:r>
            <a:r>
              <a:rPr lang="en-IE" dirty="0" err="1">
                <a:latin typeface="Calibri Light" panose="020F0302020204030204" pitchFamily="34" charset="0"/>
              </a:rPr>
              <a:t>usuarios</a:t>
            </a:r>
            <a:r>
              <a:rPr lang="en-IE" dirty="0">
                <a:latin typeface="Calibri Light" panose="020F0302020204030204" pitchFamily="34" charset="0"/>
              </a:rPr>
              <a:t> </a:t>
            </a:r>
            <a:r>
              <a:rPr lang="en-IE" dirty="0" err="1">
                <a:latin typeface="Calibri Light" panose="020F0302020204030204" pitchFamily="34" charset="0"/>
              </a:rPr>
              <a:t>en</a:t>
            </a:r>
            <a:r>
              <a:rPr lang="en-IE" dirty="0">
                <a:latin typeface="Calibri Light" panose="020F0302020204030204" pitchFamily="34" charset="0"/>
              </a:rPr>
              <a:t> ‘M</a:t>
            </a:r>
            <a:r>
              <a:rPr lang="en-IE" dirty="0" smtClean="0">
                <a:latin typeface="Calibri Light" panose="020F0302020204030204" pitchFamily="34" charset="0"/>
              </a:rPr>
              <a:t>’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1" grpId="0" animBg="1"/>
      <p:bldP spid="74" grpId="0" animBg="1"/>
      <p:bldP spid="75" grpId="0" animBg="1"/>
      <p:bldP spid="76" grpId="0" animBg="1"/>
      <p:bldP spid="73" grpId="0" animBg="1"/>
      <p:bldP spid="73" grpId="1" animBg="1"/>
      <p:bldP spid="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triángulo </a:t>
            </a:r>
            <a:r>
              <a:rPr lang="es-CL" dirty="0">
                <a:solidFill>
                  <a:srgbClr val="0070C0"/>
                </a:solidFill>
              </a:rPr>
              <a:t>C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dirty="0">
                <a:solidFill>
                  <a:srgbClr val="C00000"/>
                </a:solidFill>
              </a:rPr>
              <a:t>P</a:t>
            </a:r>
            <a:endParaRPr lang="es-CL" dirty="0"/>
          </a:p>
        </p:txBody>
      </p:sp>
      <p:sp>
        <p:nvSpPr>
          <p:cNvPr id="2" name="Oval 1"/>
          <p:cNvSpPr/>
          <p:nvPr/>
        </p:nvSpPr>
        <p:spPr>
          <a:xfrm>
            <a:off x="3955143" y="1486693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/>
              <a:t>C</a:t>
            </a:r>
            <a:endParaRPr lang="es-CL" sz="5400" b="1" dirty="0"/>
          </a:p>
        </p:txBody>
      </p:sp>
      <p:sp>
        <p:nvSpPr>
          <p:cNvPr id="5" name="Oval 4"/>
          <p:cNvSpPr/>
          <p:nvPr/>
        </p:nvSpPr>
        <p:spPr>
          <a:xfrm>
            <a:off x="1814286" y="4610893"/>
            <a:ext cx="1371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/>
              <a:t>A</a:t>
            </a:r>
            <a:endParaRPr lang="es-CL" sz="5400" b="1" dirty="0"/>
          </a:p>
        </p:txBody>
      </p:sp>
      <p:sp>
        <p:nvSpPr>
          <p:cNvPr id="7" name="Oval 6"/>
          <p:cNvSpPr/>
          <p:nvPr/>
        </p:nvSpPr>
        <p:spPr>
          <a:xfrm>
            <a:off x="6096000" y="4610893"/>
            <a:ext cx="1371600" cy="1295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/>
              <a:t>P</a:t>
            </a:r>
            <a:endParaRPr lang="es-CL" sz="5400" b="1" dirty="0"/>
          </a:p>
        </p:txBody>
      </p:sp>
      <p:cxnSp>
        <p:nvCxnSpPr>
          <p:cNvPr id="8" name="Straight Arrow Connector 7"/>
          <p:cNvCxnSpPr>
            <a:stCxn id="7" idx="1"/>
            <a:endCxn id="2" idx="5"/>
          </p:cNvCxnSpPr>
          <p:nvPr/>
        </p:nvCxnSpPr>
        <p:spPr>
          <a:xfrm flipH="1" flipV="1">
            <a:off x="5125877" y="2592386"/>
            <a:ext cx="1170989" cy="2208214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6"/>
          </p:cNvCxnSpPr>
          <p:nvPr/>
        </p:nvCxnSpPr>
        <p:spPr>
          <a:xfrm flipH="1">
            <a:off x="3185886" y="5258593"/>
            <a:ext cx="2888343" cy="0"/>
          </a:xfrm>
          <a:prstGeom prst="straightConnector1">
            <a:avLst/>
          </a:prstGeom>
          <a:ln w="123825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7"/>
            <a:endCxn id="2" idx="3"/>
          </p:cNvCxnSpPr>
          <p:nvPr/>
        </p:nvCxnSpPr>
        <p:spPr>
          <a:xfrm flipV="1">
            <a:off x="2985020" y="2592386"/>
            <a:ext cx="1170989" cy="2208214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143" y="35052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FF0000"/>
                </a:solidFill>
              </a:rPr>
              <a:t>Elige</a:t>
            </a:r>
          </a:p>
          <a:p>
            <a:pPr algn="ctr"/>
            <a:r>
              <a:rPr lang="es-CL" sz="2800" b="1" dirty="0">
                <a:solidFill>
                  <a:srgbClr val="FF0000"/>
                </a:solidFill>
              </a:rPr>
              <a:t>d</a:t>
            </a:r>
            <a:r>
              <a:rPr lang="es-CL" sz="2800" b="1" dirty="0" smtClean="0">
                <a:solidFill>
                  <a:srgbClr val="FF0000"/>
                </a:solidFill>
              </a:rPr>
              <a:t>os</a:t>
            </a:r>
            <a:endParaRPr lang="es-C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Sistemas </a:t>
            </a:r>
            <a:r>
              <a:rPr lang="es-CL" dirty="0">
                <a:solidFill>
                  <a:srgbClr val="0070C0"/>
                </a:solidFill>
              </a:rPr>
              <a:t>C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dirty="0">
                <a:solidFill>
                  <a:srgbClr val="C00000"/>
                </a:solidFill>
              </a:rPr>
              <a:t>P</a:t>
            </a:r>
            <a:endParaRPr lang="es-CL" dirty="0"/>
          </a:p>
        </p:txBody>
      </p:sp>
      <p:grpSp>
        <p:nvGrpSpPr>
          <p:cNvPr id="34" name="Group 33"/>
          <p:cNvGrpSpPr/>
          <p:nvPr/>
        </p:nvGrpSpPr>
        <p:grpSpPr>
          <a:xfrm>
            <a:off x="2880682" y="1600200"/>
            <a:ext cx="3543960" cy="3222301"/>
            <a:chOff x="2224314" y="1219200"/>
            <a:chExt cx="4862286" cy="4495800"/>
          </a:xfrm>
        </p:grpSpPr>
        <p:sp>
          <p:nvSpPr>
            <p:cNvPr id="4" name="Oval 3"/>
            <p:cNvSpPr/>
            <p:nvPr/>
          </p:nvSpPr>
          <p:spPr>
            <a:xfrm>
              <a:off x="3334336" y="1219200"/>
              <a:ext cx="2636651" cy="25469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5400" b="1" dirty="0" smtClean="0">
                  <a:solidFill>
                    <a:srgbClr val="0070C0"/>
                  </a:solidFill>
                </a:rPr>
                <a:t>C</a:t>
              </a:r>
              <a:endParaRPr lang="es-CL" sz="54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24314" y="3168003"/>
              <a:ext cx="2636651" cy="2546996"/>
            </a:xfrm>
            <a:prstGeom prst="ellipse">
              <a:avLst/>
            </a:prstGeom>
            <a:solidFill>
              <a:schemeClr val="accent6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5400" b="1" dirty="0" smtClean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endParaRPr lang="es-CL" sz="5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49949" y="3168004"/>
              <a:ext cx="2636651" cy="2546996"/>
            </a:xfrm>
            <a:prstGeom prst="ellipse">
              <a:avLst/>
            </a:prstGeom>
            <a:solidFill>
              <a:schemeClr val="accent2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5400" b="1" dirty="0" smtClean="0">
                  <a:solidFill>
                    <a:schemeClr val="accent2">
                      <a:lumMod val="75000"/>
                    </a:schemeClr>
                  </a:solidFill>
                </a:rPr>
                <a:t>P</a:t>
              </a:r>
              <a:endParaRPr lang="es-CL" sz="5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43033" y="4377232"/>
            <a:ext cx="290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(No hay intersección)</a:t>
            </a:r>
            <a:endParaRPr lang="es-CL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3285" y="1097189"/>
            <a:ext cx="3033486" cy="1415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0070C0"/>
                </a:solidFill>
              </a:rPr>
              <a:t>C</a:t>
            </a:r>
            <a:r>
              <a:rPr lang="es-CL" sz="32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sz="2400" dirty="0" smtClean="0"/>
              <a:t>: </a:t>
            </a:r>
            <a:r>
              <a:rPr lang="es-CL" dirty="0" smtClean="0"/>
              <a:t>Garantiza respuestas correctas sólo mientras la conexión funcione bien</a:t>
            </a:r>
          </a:p>
          <a:p>
            <a:r>
              <a:rPr lang="es-CL" dirty="0" smtClean="0"/>
              <a:t>(</a:t>
            </a:r>
            <a:r>
              <a:rPr lang="es-CL" i="1" dirty="0" smtClean="0"/>
              <a:t>Centralizado / Tradicional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5970987" y="1097189"/>
            <a:ext cx="3028561" cy="169277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0070C0"/>
                </a:solidFill>
              </a:rPr>
              <a:t>C</a:t>
            </a:r>
            <a:r>
              <a:rPr lang="es-CL" sz="32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s-CL" sz="2400" dirty="0" smtClean="0"/>
              <a:t>: </a:t>
            </a:r>
            <a:r>
              <a:rPr lang="es-CL" dirty="0" smtClean="0"/>
              <a:t>Garantiza respuestas correctas incluso si hay fallas en la conexión, pero la respuesta puede fracasar (</a:t>
            </a:r>
            <a:r>
              <a:rPr lang="es-CL" i="1" dirty="0" smtClean="0"/>
              <a:t>Disponibilidad </a:t>
            </a:r>
            <a:r>
              <a:rPr lang="es-CL" i="1" dirty="0" err="1" smtClean="0"/>
              <a:t>debíl</a:t>
            </a:r>
            <a:r>
              <a:rPr lang="es-CL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2249" y="5127041"/>
            <a:ext cx="3362351" cy="1415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sz="32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s-CL" sz="2400" dirty="0" smtClean="0"/>
              <a:t>: </a:t>
            </a:r>
            <a:r>
              <a:rPr lang="es-CL" dirty="0" smtClean="0"/>
              <a:t>Siempre provee "la mejor" respuesta que puede incluso en presencia de fallas en la conexión (</a:t>
            </a:r>
            <a:r>
              <a:rPr lang="es-CL" i="1" dirty="0" smtClean="0"/>
              <a:t>Coherencia eventual</a:t>
            </a:r>
            <a:r>
              <a:rPr lang="es-CL" dirty="0" smtClean="0"/>
              <a:t>)</a:t>
            </a:r>
            <a:endParaRPr lang="es-CL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52662" y="4038600"/>
            <a:ext cx="0" cy="108844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196771" y="2512961"/>
            <a:ext cx="994230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67300" y="2512961"/>
            <a:ext cx="903687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700" dirty="0" smtClean="0">
                <a:solidFill>
                  <a:schemeClr val="bg1">
                    <a:lumMod val="95000"/>
                  </a:schemeClr>
                </a:solidFill>
              </a:rPr>
              <a:t>Recuperación de información: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s-CL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Almacenando datos masivos no estructurados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0" y="1600200"/>
            <a:ext cx="7819159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3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 </a:t>
            </a:r>
            <a:r>
              <a:rPr lang="es-CL" dirty="0" smtClean="0">
                <a:solidFill>
                  <a:srgbClr val="0070C0"/>
                </a:solidFill>
              </a:rPr>
              <a:t>C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s-CL" dirty="0"/>
          </a:p>
        </p:txBody>
      </p:sp>
      <p:sp>
        <p:nvSpPr>
          <p:cNvPr id="42" name="Oval 41"/>
          <p:cNvSpPr/>
          <p:nvPr/>
        </p:nvSpPr>
        <p:spPr>
          <a:xfrm>
            <a:off x="611479" y="10281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54995" y="22529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263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19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63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57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88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588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557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1027293" y="18454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68720" y="10281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5563167" y="1007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454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7285593" y="18716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620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1027292" y="43881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487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2781438" y="50749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0959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5563168" y="51220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229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7285592" y="42491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71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5812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loud Callout 71"/>
          <p:cNvSpPr/>
          <p:nvPr/>
        </p:nvSpPr>
        <p:spPr>
          <a:xfrm>
            <a:off x="7320719" y="50977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3" name="Cloud Callout 72"/>
          <p:cNvSpPr/>
          <p:nvPr/>
        </p:nvSpPr>
        <p:spPr>
          <a:xfrm>
            <a:off x="7100310" y="3048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4" name="Plus 73"/>
          <p:cNvSpPr/>
          <p:nvPr/>
        </p:nvSpPr>
        <p:spPr>
          <a:xfrm>
            <a:off x="5088771" y="60861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5" name="Cloud Callout 74"/>
          <p:cNvSpPr/>
          <p:nvPr/>
        </p:nvSpPr>
        <p:spPr>
          <a:xfrm>
            <a:off x="7324348" y="5094105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Hay 892 </a:t>
            </a:r>
            <a:r>
              <a:rPr lang="en-IE" dirty="0" err="1">
                <a:latin typeface="Calibri Light" panose="020F0302020204030204" pitchFamily="34" charset="0"/>
              </a:rPr>
              <a:t>usuarios</a:t>
            </a:r>
            <a:r>
              <a:rPr lang="en-IE" dirty="0">
                <a:latin typeface="Calibri Light" panose="020F0302020204030204" pitchFamily="34" charset="0"/>
              </a:rPr>
              <a:t> </a:t>
            </a:r>
            <a:r>
              <a:rPr lang="en-IE" dirty="0" err="1">
                <a:latin typeface="Calibri Light" panose="020F0302020204030204" pitchFamily="34" charset="0"/>
              </a:rPr>
              <a:t>en</a:t>
            </a:r>
            <a:r>
              <a:rPr lang="en-IE" dirty="0">
                <a:latin typeface="Calibri Light" panose="020F0302020204030204" pitchFamily="34" charset="0"/>
              </a:rPr>
              <a:t> ‘M’</a:t>
            </a:r>
          </a:p>
        </p:txBody>
      </p:sp>
      <p:sp>
        <p:nvSpPr>
          <p:cNvPr id="76" name="Cloud Callout 75"/>
          <p:cNvSpPr/>
          <p:nvPr/>
        </p:nvSpPr>
        <p:spPr>
          <a:xfrm>
            <a:off x="7100310" y="301148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Hay </a:t>
            </a:r>
            <a:r>
              <a:rPr lang="en-IE" dirty="0" smtClean="0">
                <a:latin typeface="Calibri Light" panose="020F0302020204030204" pitchFamily="34" charset="0"/>
              </a:rPr>
              <a:t>892 </a:t>
            </a:r>
            <a:r>
              <a:rPr lang="en-IE" dirty="0" err="1">
                <a:latin typeface="Calibri Light" panose="020F0302020204030204" pitchFamily="34" charset="0"/>
              </a:rPr>
              <a:t>usuarios</a:t>
            </a:r>
            <a:r>
              <a:rPr lang="en-IE" dirty="0">
                <a:latin typeface="Calibri Light" panose="020F0302020204030204" pitchFamily="34" charset="0"/>
              </a:rPr>
              <a:t> </a:t>
            </a:r>
            <a:r>
              <a:rPr lang="en-IE" dirty="0" err="1">
                <a:latin typeface="Calibri Light" panose="020F0302020204030204" pitchFamily="34" charset="0"/>
              </a:rPr>
              <a:t>en</a:t>
            </a:r>
            <a:r>
              <a:rPr lang="en-IE" dirty="0">
                <a:latin typeface="Calibri Light" panose="020F0302020204030204" pitchFamily="34" charset="0"/>
              </a:rPr>
              <a:t> ‘M’</a:t>
            </a:r>
          </a:p>
        </p:txBody>
      </p:sp>
      <p:sp>
        <p:nvSpPr>
          <p:cNvPr id="77" name="Oval Callout 76"/>
          <p:cNvSpPr/>
          <p:nvPr/>
        </p:nvSpPr>
        <p:spPr>
          <a:xfrm>
            <a:off x="4655127" y="304800"/>
            <a:ext cx="1066800" cy="495300"/>
          </a:xfrm>
          <a:prstGeom prst="wedgeEllipseCallout">
            <a:avLst>
              <a:gd name="adj1" fmla="val -33760"/>
              <a:gd name="adj2" fmla="val 1458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892</a:t>
            </a:r>
            <a:endParaRPr lang="en-IE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1" y="5124352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val Callout 78"/>
          <p:cNvSpPr/>
          <p:nvPr/>
        </p:nvSpPr>
        <p:spPr>
          <a:xfrm>
            <a:off x="95825" y="5943600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¿Cuántos usuarios en ‘M’?</a:t>
            </a:r>
          </a:p>
        </p:txBody>
      </p:sp>
    </p:spTree>
    <p:extLst>
      <p:ext uri="{BB962C8B-B14F-4D97-AF65-F5344CB8AC3E}">
        <p14:creationId xmlns:p14="http://schemas.microsoft.com/office/powerpoint/2010/main" val="16422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 </a:t>
            </a:r>
            <a:r>
              <a:rPr lang="es-CL" dirty="0" smtClean="0">
                <a:solidFill>
                  <a:srgbClr val="0070C0"/>
                </a:solidFill>
              </a:rPr>
              <a:t>C</a:t>
            </a:r>
            <a:r>
              <a:rPr lang="es-CL" dirty="0" smtClean="0">
                <a:solidFill>
                  <a:srgbClr val="C00000"/>
                </a:solidFill>
              </a:rPr>
              <a:t>P</a:t>
            </a:r>
            <a:endParaRPr lang="es-CL" dirty="0"/>
          </a:p>
        </p:txBody>
      </p:sp>
      <p:pic>
        <p:nvPicPr>
          <p:cNvPr id="41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1" y="5124352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Callout 41"/>
          <p:cNvSpPr/>
          <p:nvPr/>
        </p:nvSpPr>
        <p:spPr>
          <a:xfrm>
            <a:off x="95825" y="5943600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¿Cuántos usuarios en ‘M’?</a:t>
            </a:r>
          </a:p>
        </p:txBody>
      </p:sp>
      <p:sp>
        <p:nvSpPr>
          <p:cNvPr id="43" name="Oval 42"/>
          <p:cNvSpPr/>
          <p:nvPr/>
        </p:nvSpPr>
        <p:spPr>
          <a:xfrm>
            <a:off x="611479" y="10281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954995" y="22529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263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19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63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57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88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588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557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1027293" y="18454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68720" y="10281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563167" y="1007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454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7285593" y="18716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620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027292" y="43881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487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781438" y="50749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0959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5563168" y="51220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229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7285592" y="42491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70" name="Lightning Bolt 69"/>
          <p:cNvSpPr/>
          <p:nvPr/>
        </p:nvSpPr>
        <p:spPr>
          <a:xfrm rot="1487477" flipH="1">
            <a:off x="5261259" y="10774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7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2255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6270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5812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Cloud Callout 73"/>
          <p:cNvSpPr/>
          <p:nvPr/>
        </p:nvSpPr>
        <p:spPr>
          <a:xfrm>
            <a:off x="7320719" y="50977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5" name="Cloud Callout 74"/>
          <p:cNvSpPr/>
          <p:nvPr/>
        </p:nvSpPr>
        <p:spPr>
          <a:xfrm>
            <a:off x="7100310" y="3048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Hay </a:t>
            </a:r>
            <a:r>
              <a:rPr lang="en-IE" dirty="0" smtClean="0">
                <a:latin typeface="Calibri Light" panose="020F0302020204030204" pitchFamily="34" charset="0"/>
              </a:rPr>
              <a:t>891 </a:t>
            </a:r>
            <a:r>
              <a:rPr lang="en-IE" dirty="0" err="1">
                <a:latin typeface="Calibri Light" panose="020F0302020204030204" pitchFamily="34" charset="0"/>
              </a:rPr>
              <a:t>usuarios</a:t>
            </a:r>
            <a:r>
              <a:rPr lang="en-IE" dirty="0">
                <a:latin typeface="Calibri Light" panose="020F0302020204030204" pitchFamily="34" charset="0"/>
              </a:rPr>
              <a:t> </a:t>
            </a:r>
            <a:r>
              <a:rPr lang="en-IE" dirty="0" err="1">
                <a:latin typeface="Calibri Light" panose="020F0302020204030204" pitchFamily="34" charset="0"/>
              </a:rPr>
              <a:t>en</a:t>
            </a:r>
            <a:r>
              <a:rPr lang="en-IE" dirty="0">
                <a:latin typeface="Calibri Light" panose="020F0302020204030204" pitchFamily="34" charset="0"/>
              </a:rPr>
              <a:t> ‘M’</a:t>
            </a:r>
          </a:p>
        </p:txBody>
      </p:sp>
      <p:sp>
        <p:nvSpPr>
          <p:cNvPr id="76" name="Plus 75"/>
          <p:cNvSpPr/>
          <p:nvPr/>
        </p:nvSpPr>
        <p:spPr>
          <a:xfrm>
            <a:off x="5088771" y="60861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7" name="Oval Callout 76"/>
          <p:cNvSpPr/>
          <p:nvPr/>
        </p:nvSpPr>
        <p:spPr>
          <a:xfrm>
            <a:off x="4655127" y="304800"/>
            <a:ext cx="1066800" cy="495300"/>
          </a:xfrm>
          <a:prstGeom prst="wedgeEllipseCallout">
            <a:avLst>
              <a:gd name="adj1" fmla="val -33760"/>
              <a:gd name="adj2" fmla="val 145873"/>
            </a:avLst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Error</a:t>
            </a:r>
            <a:endParaRPr lang="en-IE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8" name="Cloud Callout 77"/>
          <p:cNvSpPr/>
          <p:nvPr/>
        </p:nvSpPr>
        <p:spPr>
          <a:xfrm>
            <a:off x="7318790" y="5092232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Hay 892 </a:t>
            </a:r>
            <a:r>
              <a:rPr lang="en-IE" dirty="0" err="1">
                <a:latin typeface="Calibri Light" panose="020F0302020204030204" pitchFamily="34" charset="0"/>
              </a:rPr>
              <a:t>usuarios</a:t>
            </a:r>
            <a:r>
              <a:rPr lang="en-IE" dirty="0">
                <a:latin typeface="Calibri Light" panose="020F0302020204030204" pitchFamily="34" charset="0"/>
              </a:rPr>
              <a:t> </a:t>
            </a:r>
            <a:r>
              <a:rPr lang="en-IE" dirty="0" err="1">
                <a:latin typeface="Calibri Light" panose="020F0302020204030204" pitchFamily="34" charset="0"/>
              </a:rPr>
              <a:t>en</a:t>
            </a:r>
            <a:r>
              <a:rPr lang="en-IE" dirty="0">
                <a:latin typeface="Calibri Light" panose="020F0302020204030204" pitchFamily="34" charset="0"/>
              </a:rPr>
              <a:t> ‘M’</a:t>
            </a:r>
          </a:p>
        </p:txBody>
      </p:sp>
    </p:spTree>
    <p:extLst>
      <p:ext uri="{BB962C8B-B14F-4D97-AF65-F5344CB8AC3E}">
        <p14:creationId xmlns:p14="http://schemas.microsoft.com/office/powerpoint/2010/main" val="357956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dirty="0" smtClean="0">
                <a:solidFill>
                  <a:srgbClr val="C00000"/>
                </a:solidFill>
              </a:rPr>
              <a:t>P</a:t>
            </a:r>
            <a:endParaRPr lang="es-CL" dirty="0"/>
          </a:p>
        </p:txBody>
      </p:sp>
      <p:pic>
        <p:nvPicPr>
          <p:cNvPr id="42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1" y="5124352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Callout 42"/>
          <p:cNvSpPr/>
          <p:nvPr/>
        </p:nvSpPr>
        <p:spPr>
          <a:xfrm>
            <a:off x="95825" y="5943600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¿Cuántos usuarios en ‘M’?</a:t>
            </a:r>
          </a:p>
        </p:txBody>
      </p:sp>
      <p:sp>
        <p:nvSpPr>
          <p:cNvPr id="44" name="Oval 43"/>
          <p:cNvSpPr/>
          <p:nvPr/>
        </p:nvSpPr>
        <p:spPr>
          <a:xfrm>
            <a:off x="611479" y="10281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954995" y="22529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263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19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63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57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88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588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557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1027293" y="18454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68720" y="10281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563167" y="1007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454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7285593" y="18716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620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027292" y="43881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487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781438" y="50749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0959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5563168" y="51220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229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7285592" y="42491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70" name="Lightning Bolt 69"/>
          <p:cNvSpPr/>
          <p:nvPr/>
        </p:nvSpPr>
        <p:spPr>
          <a:xfrm rot="1487477" flipH="1">
            <a:off x="5261259" y="10774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7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2255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6270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5812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Cloud Callout 73"/>
          <p:cNvSpPr/>
          <p:nvPr/>
        </p:nvSpPr>
        <p:spPr>
          <a:xfrm>
            <a:off x="7320719" y="50977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5" name="Cloud Callout 74"/>
          <p:cNvSpPr/>
          <p:nvPr/>
        </p:nvSpPr>
        <p:spPr>
          <a:xfrm>
            <a:off x="7100310" y="3048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Hay </a:t>
            </a:r>
            <a:r>
              <a:rPr lang="en-IE" dirty="0" smtClean="0">
                <a:latin typeface="Calibri Light" panose="020F0302020204030204" pitchFamily="34" charset="0"/>
              </a:rPr>
              <a:t>891 </a:t>
            </a:r>
            <a:r>
              <a:rPr lang="en-IE" dirty="0" err="1">
                <a:latin typeface="Calibri Light" panose="020F0302020204030204" pitchFamily="34" charset="0"/>
              </a:rPr>
              <a:t>usuarios</a:t>
            </a:r>
            <a:r>
              <a:rPr lang="en-IE" dirty="0">
                <a:latin typeface="Calibri Light" panose="020F0302020204030204" pitchFamily="34" charset="0"/>
              </a:rPr>
              <a:t> </a:t>
            </a:r>
            <a:r>
              <a:rPr lang="en-IE" dirty="0" err="1">
                <a:latin typeface="Calibri Light" panose="020F0302020204030204" pitchFamily="34" charset="0"/>
              </a:rPr>
              <a:t>en</a:t>
            </a:r>
            <a:r>
              <a:rPr lang="en-IE" dirty="0">
                <a:latin typeface="Calibri Light" panose="020F0302020204030204" pitchFamily="34" charset="0"/>
              </a:rPr>
              <a:t> ‘M’</a:t>
            </a:r>
          </a:p>
        </p:txBody>
      </p:sp>
      <p:sp>
        <p:nvSpPr>
          <p:cNvPr id="76" name="Plus 75"/>
          <p:cNvSpPr/>
          <p:nvPr/>
        </p:nvSpPr>
        <p:spPr>
          <a:xfrm>
            <a:off x="5088771" y="60861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7" name="Cloud Callout 76"/>
          <p:cNvSpPr/>
          <p:nvPr/>
        </p:nvSpPr>
        <p:spPr>
          <a:xfrm>
            <a:off x="7324348" y="5094105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Hay 892 </a:t>
            </a:r>
            <a:r>
              <a:rPr lang="en-IE" dirty="0" err="1">
                <a:latin typeface="Calibri Light" panose="020F0302020204030204" pitchFamily="34" charset="0"/>
              </a:rPr>
              <a:t>usuarios</a:t>
            </a:r>
            <a:r>
              <a:rPr lang="en-IE" dirty="0">
                <a:latin typeface="Calibri Light" panose="020F0302020204030204" pitchFamily="34" charset="0"/>
              </a:rPr>
              <a:t> </a:t>
            </a:r>
            <a:r>
              <a:rPr lang="en-IE" dirty="0" err="1">
                <a:latin typeface="Calibri Light" panose="020F0302020204030204" pitchFamily="34" charset="0"/>
              </a:rPr>
              <a:t>en</a:t>
            </a:r>
            <a:r>
              <a:rPr lang="en-IE" dirty="0">
                <a:latin typeface="Calibri Light" panose="020F0302020204030204" pitchFamily="34" charset="0"/>
              </a:rPr>
              <a:t> ‘M’</a:t>
            </a:r>
          </a:p>
        </p:txBody>
      </p:sp>
      <p:sp>
        <p:nvSpPr>
          <p:cNvPr id="78" name="Oval Callout 77"/>
          <p:cNvSpPr/>
          <p:nvPr/>
        </p:nvSpPr>
        <p:spPr>
          <a:xfrm>
            <a:off x="4655127" y="304800"/>
            <a:ext cx="1066800" cy="495300"/>
          </a:xfrm>
          <a:prstGeom prst="wedgeEllipseCallout">
            <a:avLst>
              <a:gd name="adj1" fmla="val -33760"/>
              <a:gd name="adj2" fmla="val 145873"/>
            </a:avLst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891</a:t>
            </a:r>
            <a:endParaRPr lang="en-IE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3">
                    <a:lumMod val="50000"/>
                  </a:schemeClr>
                </a:solidFill>
              </a:rPr>
              <a:t>BASE </a:t>
            </a:r>
            <a:r>
              <a:rPr lang="es-CL" dirty="0" smtClean="0"/>
              <a:t>(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14800"/>
          </a:xfrm>
        </p:spPr>
        <p:txBody>
          <a:bodyPr>
            <a:normAutofit/>
          </a:bodyPr>
          <a:lstStyle/>
          <a:p>
            <a:endParaRPr lang="es-CL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CL" sz="3600" b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s-CL" dirty="0" err="1" smtClean="0"/>
              <a:t>asically</a:t>
            </a:r>
            <a:r>
              <a:rPr lang="es-CL" dirty="0" smtClean="0"/>
              <a:t> </a:t>
            </a:r>
            <a:r>
              <a:rPr lang="es-CL" sz="3600" b="1" dirty="0" err="1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s-CL" dirty="0" err="1" smtClean="0"/>
              <a:t>vailable</a:t>
            </a:r>
            <a:r>
              <a:rPr lang="es-CL" dirty="0" smtClean="0"/>
              <a:t> (básicamente disponible)</a:t>
            </a:r>
          </a:p>
          <a:p>
            <a:pPr lvl="1"/>
            <a:r>
              <a:rPr lang="es-CL" dirty="0" smtClean="0"/>
              <a:t>Casi siempre funciona (está operando)</a:t>
            </a:r>
          </a:p>
          <a:p>
            <a:r>
              <a:rPr lang="es-CL" sz="3600" b="1" dirty="0" err="1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s-CL" dirty="0" err="1" smtClean="0"/>
              <a:t>oft</a:t>
            </a:r>
            <a:r>
              <a:rPr lang="es-CL" dirty="0" smtClean="0"/>
              <a:t> </a:t>
            </a:r>
            <a:r>
              <a:rPr lang="es-CL" dirty="0" err="1" smtClean="0"/>
              <a:t>State</a:t>
            </a:r>
            <a:r>
              <a:rPr lang="es-CL" dirty="0" smtClean="0"/>
              <a:t> (estado </a:t>
            </a:r>
            <a:r>
              <a:rPr lang="es-CL" dirty="0" err="1" smtClean="0"/>
              <a:t>virtualizado</a:t>
            </a:r>
            <a:r>
              <a:rPr lang="es-CL" dirty="0" smtClean="0"/>
              <a:t>)</a:t>
            </a:r>
          </a:p>
          <a:p>
            <a:pPr lvl="1"/>
            <a:r>
              <a:rPr lang="es-CL" dirty="0" smtClean="0"/>
              <a:t>Información replicada / en caché</a:t>
            </a:r>
          </a:p>
          <a:p>
            <a:r>
              <a:rPr lang="es-CL" sz="3600" b="1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s-CL" dirty="0" smtClean="0"/>
              <a:t>ventual </a:t>
            </a:r>
            <a:r>
              <a:rPr lang="es-CL" dirty="0" err="1" smtClean="0"/>
              <a:t>Consistency</a:t>
            </a:r>
            <a:r>
              <a:rPr lang="es-CL" dirty="0" smtClean="0"/>
              <a:t> (coherencia eventual)</a:t>
            </a:r>
          </a:p>
          <a:p>
            <a:pPr lvl="1"/>
            <a:r>
              <a:rPr lang="es-CL" dirty="0" smtClean="0"/>
              <a:t>Se toleran, por un tiempo, datos obsoletos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779173"/>
            <a:ext cx="7162800" cy="396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¿De qué manera Twitter opera como un sistema BASE (</a:t>
            </a:r>
            <a:r>
              <a:rPr lang="es-CL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</a:rPr>
              <a:t>A</a:t>
            </a:r>
            <a:r>
              <a:rPr lang="es-CL" sz="2000" dirty="0" smtClean="0">
                <a:solidFill>
                  <a:srgbClr val="C00000"/>
                </a:solidFill>
                <a:latin typeface="Segoe UI Semilight" panose="020B0402040204020203" pitchFamily="34" charset="0"/>
              </a:rPr>
              <a:t>P</a:t>
            </a:r>
            <a:r>
              <a:rPr lang="es-CL" sz="2000" dirty="0" smtClean="0">
                <a:latin typeface="Segoe UI Semilight" panose="020B0402040204020203" pitchFamily="34" charset="0"/>
              </a:rPr>
              <a:t>)?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899" y="578497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L</a:t>
            </a:r>
            <a:r>
              <a:rPr lang="es-CL" sz="3200" dirty="0" smtClean="0"/>
              <a:t>ady Gaga crea una “partición” de la red</a:t>
            </a:r>
            <a:endParaRPr lang="es-CL" sz="32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581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362200"/>
            <a:ext cx="9144000" cy="220980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</a:rPr>
              <a:t>Los usuarios pueden ver los </a:t>
            </a:r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</a:rPr>
              <a:t>retweets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</a:rPr>
              <a:t>de los tweets de las celebridades</a:t>
            </a:r>
          </a:p>
          <a:p>
            <a:pPr algn="ctr"/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</a:rPr>
              <a:t>antes del tweet original.</a:t>
            </a:r>
          </a:p>
          <a:p>
            <a:pPr algn="ctr"/>
            <a:r>
              <a:rPr lang="es-C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Más tarde cuando llega el tweet original, el </a:t>
            </a:r>
            <a:r>
              <a:rPr lang="es-CL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timeline</a:t>
            </a:r>
            <a:r>
              <a:rPr lang="es-C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s-C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 ordenará de manera coherente.</a:t>
            </a:r>
            <a:endParaRPr lang="es-CL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C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dirty="0" smtClean="0">
                <a:solidFill>
                  <a:srgbClr val="C00000"/>
                </a:solidFill>
              </a:rPr>
              <a:t>P </a:t>
            </a:r>
            <a:r>
              <a:rPr lang="es-CL" dirty="0" smtClean="0"/>
              <a:t>en la práctica</a:t>
            </a:r>
            <a:endParaRPr lang="es-CL" dirty="0"/>
          </a:p>
        </p:txBody>
      </p:sp>
      <p:sp>
        <p:nvSpPr>
          <p:cNvPr id="2" name="Oval 1"/>
          <p:cNvSpPr/>
          <p:nvPr/>
        </p:nvSpPr>
        <p:spPr>
          <a:xfrm>
            <a:off x="3955143" y="1486693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>
                <a:solidFill>
                  <a:prstClr val="white"/>
                </a:solidFill>
              </a:rPr>
              <a:t>C</a:t>
            </a:r>
            <a:endParaRPr lang="es-CL" sz="5400" b="1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14286" y="4610893"/>
            <a:ext cx="1371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>
                <a:solidFill>
                  <a:prstClr val="white"/>
                </a:solidFill>
              </a:rPr>
              <a:t>A</a:t>
            </a:r>
            <a:endParaRPr lang="es-CL" sz="5400" b="1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610893"/>
            <a:ext cx="1371600" cy="1295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>
                <a:solidFill>
                  <a:prstClr val="white"/>
                </a:solidFill>
              </a:rPr>
              <a:t>P</a:t>
            </a:r>
            <a:endParaRPr lang="es-CL" sz="5400" b="1" dirty="0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>
            <a:stCxn id="5" idx="7"/>
            <a:endCxn id="2" idx="3"/>
          </p:cNvCxnSpPr>
          <p:nvPr/>
        </p:nvCxnSpPr>
        <p:spPr>
          <a:xfrm flipV="1">
            <a:off x="2985020" y="2592386"/>
            <a:ext cx="1170989" cy="2208214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0600" y="2895600"/>
            <a:ext cx="422140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2800" dirty="0" smtClean="0"/>
              <a:t>Fijar </a:t>
            </a:r>
            <a:r>
              <a:rPr lang="es-CL" sz="2800" dirty="0" smtClean="0">
                <a:solidFill>
                  <a:srgbClr val="C00000"/>
                </a:solidFill>
              </a:rPr>
              <a:t>P</a:t>
            </a:r>
            <a:endParaRPr lang="es-CL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CL" sz="2800" dirty="0" smtClean="0"/>
              <a:t>Elegir un punto intermedio entre </a:t>
            </a:r>
            <a:r>
              <a:rPr lang="es-CL" sz="2800" dirty="0" smtClean="0">
                <a:solidFill>
                  <a:srgbClr val="0070C0"/>
                </a:solidFill>
              </a:rPr>
              <a:t>C</a:t>
            </a:r>
            <a:r>
              <a:rPr lang="es-CL" sz="2800" dirty="0" smtClean="0">
                <a:solidFill>
                  <a:srgbClr val="C00000"/>
                </a:solidFill>
              </a:rPr>
              <a:t> </a:t>
            </a:r>
            <a:r>
              <a:rPr lang="es-CL" sz="2800" dirty="0"/>
              <a:t>y</a:t>
            </a:r>
            <a:r>
              <a:rPr lang="es-CL" sz="2800" dirty="0" smtClean="0">
                <a:solidFill>
                  <a:srgbClr val="C00000"/>
                </a:solidFill>
              </a:rPr>
              <a:t> 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116887" cy="1362075"/>
          </a:xfrm>
        </p:spPr>
        <p:txBody>
          <a:bodyPr>
            <a:normAutofit/>
          </a:bodyPr>
          <a:lstStyle/>
          <a:p>
            <a:r>
              <a:rPr lang="es-CL" dirty="0" smtClean="0"/>
              <a:t>Tolerancia a particiones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81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Fallas</a:t>
            </a:r>
            <a:endParaRPr lang="es-CL" dirty="0"/>
          </a:p>
        </p:txBody>
      </p:sp>
      <p:pic>
        <p:nvPicPr>
          <p:cNvPr id="1026" name="Picture 2" descr="http://www.storagecraft.com/blog/wp-content/uploads/2013/01/melted_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047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ectzia.net/ieuterpe/wp-content/uploads/2014/04/currupterharddr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162300" cy="22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odrepel.com/blog/wp-content/uploads/2014/06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2907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etewarden.files.wordpress.com/2007/08/d6249-systembus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51077"/>
            <a:ext cx="28765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rter_stevens.home.comcast.net/~carter_stevens/images/Flood_pics/IMG_02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29075"/>
            <a:ext cx="3224213" cy="24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hindu.com/multimedia/dynamic/00880/ParkStreet_880807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17" y="1931299"/>
            <a:ext cx="3927558" cy="261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Falla "</a:t>
            </a:r>
            <a:r>
              <a:rPr lang="es-CL" dirty="0" err="1" smtClean="0"/>
              <a:t>Fail</a:t>
            </a:r>
            <a:r>
              <a:rPr lang="es-CL" dirty="0" smtClean="0"/>
              <a:t>–Stop"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534400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Una máquina </a:t>
            </a:r>
            <a:r>
              <a:rPr lang="es-CL" sz="2800" dirty="0" smtClean="0"/>
              <a:t>no responde </a:t>
            </a:r>
            <a:r>
              <a:rPr lang="es-CL" sz="2000" dirty="0" smtClean="0"/>
              <a:t>(a tiempo)</a:t>
            </a:r>
          </a:p>
          <a:p>
            <a:pPr lvl="1"/>
            <a:r>
              <a:rPr lang="es-CL" sz="2000" dirty="0" smtClean="0"/>
              <a:t>a menudo, por falla del hardware o por sobrecarga</a:t>
            </a:r>
          </a:p>
          <a:p>
            <a:pPr lvl="1"/>
            <a:r>
              <a:rPr lang="es-CL" sz="2000" dirty="0" smtClean="0"/>
              <a:t>se necesita al menos </a:t>
            </a:r>
            <a:r>
              <a:rPr lang="es-CL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 </a:t>
            </a:r>
            <a:r>
              <a:rPr lang="es-CL" sz="2000" dirty="0" smtClean="0"/>
              <a:t>+ 1 máquinas </a:t>
            </a:r>
            <a:r>
              <a:rPr lang="es-CL" sz="2000" u="sng" dirty="0" smtClean="0"/>
              <a:t>replicadas</a:t>
            </a:r>
            <a:endParaRPr lang="es-CL" sz="2000" dirty="0" smtClean="0"/>
          </a:p>
          <a:p>
            <a:pPr lvl="2"/>
            <a:r>
              <a:rPr lang="es-CL" sz="18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</a:rPr>
              <a:t>= número de fallas "</a:t>
            </a:r>
            <a:r>
              <a:rPr lang="es-CL" sz="1800" dirty="0" err="1" smtClean="0">
                <a:solidFill>
                  <a:schemeClr val="bg1">
                    <a:lumMod val="50000"/>
                  </a:schemeClr>
                </a:solidFill>
              </a:rPr>
              <a:t>fail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</a:rPr>
              <a:t>–stop"</a:t>
            </a:r>
            <a:endParaRPr lang="es-CL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 2.073.216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1.844.613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 1.479.936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s-C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/>
              <a:t> Conteo</a:t>
            </a:r>
          </a:p>
          <a:p>
            <a:r>
              <a:rPr lang="es-CL" sz="1600" dirty="0" smtClean="0"/>
              <a:t>     de</a:t>
            </a:r>
          </a:p>
          <a:p>
            <a:r>
              <a:rPr lang="es-CL" sz="1600" dirty="0"/>
              <a:t>p</a:t>
            </a:r>
            <a:r>
              <a:rPr lang="es-CL" sz="1600" dirty="0" smtClean="0"/>
              <a:t>alabras</a:t>
            </a:r>
            <a:endParaRPr lang="es-CL" sz="1600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Falla Bizantina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Una</a:t>
            </a:r>
            <a:r>
              <a:rPr lang="es-CL" sz="2800" dirty="0" smtClean="0"/>
              <a:t> máquina responde de forma incorrecta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/>
              <a:t> Conteo</a:t>
            </a:r>
          </a:p>
          <a:p>
            <a:r>
              <a:rPr lang="es-CL" sz="1600" dirty="0" smtClean="0"/>
              <a:t>     de</a:t>
            </a:r>
          </a:p>
          <a:p>
            <a:r>
              <a:rPr lang="es-CL" sz="1600" dirty="0"/>
              <a:t>p</a:t>
            </a:r>
            <a:r>
              <a:rPr lang="es-CL" sz="1600" dirty="0" smtClean="0"/>
              <a:t>alabras</a:t>
            </a:r>
            <a:endParaRPr lang="es-CL" sz="16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 2.073.216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1.844.613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 1.479.936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s-C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06" y="499478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4.575.144</a:t>
            </a:r>
          </a:p>
          <a:p>
            <a:r>
              <a:rPr lang="es-C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</a:t>
            </a:r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2.160.185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sé 2.073.216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ni 1.844.613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 1.479.936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s-C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Elbow Connector 20"/>
          <p:cNvCxnSpPr>
            <a:stCxn id="9" idx="2"/>
            <a:endCxn id="1026" idx="0"/>
          </p:cNvCxnSpPr>
          <p:nvPr/>
        </p:nvCxnSpPr>
        <p:spPr>
          <a:xfrm rot="5400000">
            <a:off x="2633391" y="4122666"/>
            <a:ext cx="1493144" cy="217089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18208" y="3048000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es-CL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5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0" y="5810389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11511" y="5404705"/>
            <a:ext cx="873580" cy="81136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</a:p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</a:p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 2.073.216</a:t>
            </a:r>
          </a:p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1.844.613</a:t>
            </a:r>
          </a:p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 1.479.936</a:t>
            </a:r>
          </a:p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…</a:t>
            </a:r>
            <a:endParaRPr lang="es-CL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Elbow Connector 25"/>
          <p:cNvCxnSpPr>
            <a:stCxn id="9" idx="2"/>
            <a:endCxn id="23" idx="0"/>
          </p:cNvCxnSpPr>
          <p:nvPr/>
        </p:nvCxnSpPr>
        <p:spPr>
          <a:xfrm rot="5400000">
            <a:off x="3714985" y="5204258"/>
            <a:ext cx="1493142" cy="77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1696" y="1844517"/>
            <a:ext cx="7932527" cy="365283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dirty="0" smtClean="0">
                <a:latin typeface="Segoe UI Semilight" panose="020B0402040204020203" pitchFamily="34" charset="0"/>
              </a:rPr>
              <a:t>¿Cuántas máquinas operativas necesitamos para corregir una falla bizantina?</a:t>
            </a:r>
            <a:endParaRPr lang="es-CL" dirty="0">
              <a:latin typeface="Segoe UI Semilight" panose="020B040204020402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1323" y="184451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7" grpId="0" animBg="1"/>
      <p:bldP spid="14" grpId="0"/>
      <p:bldP spid="25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¿Almacenando datos masivos estructurados?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81200"/>
            <a:ext cx="335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96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s-CL" sz="19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Falla Bizantina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Una</a:t>
            </a:r>
            <a:r>
              <a:rPr lang="es-CL" sz="2800" dirty="0" smtClean="0"/>
              <a:t> máquina responde de forma incorrecta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/>
              <a:t> Conteo</a:t>
            </a:r>
          </a:p>
          <a:p>
            <a:r>
              <a:rPr lang="es-CL" sz="1600" dirty="0" smtClean="0"/>
              <a:t>     de</a:t>
            </a:r>
          </a:p>
          <a:p>
            <a:r>
              <a:rPr lang="es-CL" sz="1600" dirty="0"/>
              <a:t>p</a:t>
            </a:r>
            <a:r>
              <a:rPr lang="es-CL" sz="1600" dirty="0" smtClean="0"/>
              <a:t>alabras</a:t>
            </a:r>
            <a:endParaRPr lang="es-CL" sz="16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 2.073.216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1.844.613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 1.479.936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s-C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06" y="499478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4.575.144</a:t>
            </a:r>
          </a:p>
          <a:p>
            <a:r>
              <a:rPr lang="es-C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</a:t>
            </a:r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2.160.185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sé 2.073.216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ni 1.844.613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 1.479.936</a:t>
            </a:r>
          </a:p>
          <a:p>
            <a:r>
              <a:rPr lang="es-C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s-C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Elbow Connector 20"/>
          <p:cNvCxnSpPr>
            <a:stCxn id="9" idx="2"/>
            <a:endCxn id="1026" idx="0"/>
          </p:cNvCxnSpPr>
          <p:nvPr/>
        </p:nvCxnSpPr>
        <p:spPr>
          <a:xfrm rot="5400000">
            <a:off x="2633391" y="4122666"/>
            <a:ext cx="1493144" cy="217089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18208" y="3048000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es-CL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5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0" y="5810389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11511" y="5404705"/>
            <a:ext cx="873580" cy="81136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</a:p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</a:p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 2.073.216</a:t>
            </a:r>
          </a:p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1.844.613</a:t>
            </a:r>
          </a:p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 1.479.936</a:t>
            </a:r>
          </a:p>
          <a:p>
            <a:r>
              <a:rPr lang="es-CL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…</a:t>
            </a:r>
            <a:endParaRPr lang="es-CL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Elbow Connector 25"/>
          <p:cNvCxnSpPr>
            <a:stCxn id="9" idx="2"/>
            <a:endCxn id="23" idx="0"/>
          </p:cNvCxnSpPr>
          <p:nvPr/>
        </p:nvCxnSpPr>
        <p:spPr>
          <a:xfrm rot="5400000">
            <a:off x="3714985" y="5204258"/>
            <a:ext cx="1493142" cy="77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1696" y="1844517"/>
            <a:ext cx="7932527" cy="365283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dirty="0" smtClean="0">
                <a:latin typeface="Segoe UI Semilight" panose="020B0402040204020203" pitchFamily="34" charset="0"/>
              </a:rPr>
              <a:t>¿Cuántas máquinas operativas necesitamos para corregir una falla bizantina?</a:t>
            </a:r>
            <a:endParaRPr lang="es-CL" dirty="0">
              <a:latin typeface="Segoe UI Semilight" panose="020B0402040204020203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1323" y="1844517"/>
            <a:ext cx="342900" cy="342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1695" y="2294896"/>
            <a:ext cx="7932527" cy="701255"/>
          </a:xfrm>
          <a:prstGeom prst="rect">
            <a:avLst/>
          </a:prstGeom>
          <a:solidFill>
            <a:schemeClr val="accent3">
              <a:lumMod val="20000"/>
              <a:lumOff val="80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dirty="0" smtClean="0">
                <a:latin typeface="Segoe UI Semilight" panose="020B0402040204020203" pitchFamily="34" charset="0"/>
              </a:rPr>
              <a:t>Se necesitan </a:t>
            </a:r>
            <a:r>
              <a:rPr lang="es-CL" b="1" dirty="0"/>
              <a:t>2</a:t>
            </a:r>
            <a:r>
              <a:rPr lang="es-CL" i="1" dirty="0">
                <a:solidFill>
                  <a:srgbClr val="FF0000"/>
                </a:solidFill>
                <a:latin typeface="Cambria" panose="02040503050406030204" pitchFamily="18" charset="0"/>
              </a:rPr>
              <a:t>f </a:t>
            </a:r>
            <a:r>
              <a:rPr lang="es-CL" dirty="0"/>
              <a:t>+</a:t>
            </a:r>
            <a:r>
              <a:rPr lang="es-CL" dirty="0" smtClean="0"/>
              <a:t>1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máquinas replicadas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i="1" dirty="0">
                <a:solidFill>
                  <a:srgbClr val="FF0000"/>
                </a:solidFill>
                <a:latin typeface="Cambria" panose="02040503050406030204" pitchFamily="18" charset="0"/>
              </a:rPr>
              <a:t>f</a:t>
            </a:r>
            <a:r>
              <a:rPr lang="es-CL" dirty="0">
                <a:solidFill>
                  <a:srgbClr val="FF0000"/>
                </a:solidFill>
              </a:rPr>
              <a:t> </a:t>
            </a:r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</a:rPr>
              <a:t>= 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</a:rPr>
              <a:t>número de fallas </a:t>
            </a:r>
            <a:r>
              <a:rPr lang="es-CL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</a:rPr>
              <a:t>(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</a:rPr>
              <a:t>posiblemente) bizantinas</a:t>
            </a:r>
            <a:endParaRPr lang="es-CL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¿Consenso distribuido?</a:t>
            </a:r>
            <a:endParaRPr lang="es-CL" dirty="0"/>
          </a:p>
        </p:txBody>
      </p:sp>
      <p:pic>
        <p:nvPicPr>
          <p:cNvPr id="3074" name="Picture 2" descr="http://static3.businessinsider.com/image/54efc8df6da811177cd8fa88-495-750/dres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0971"/>
            <a:ext cx="3348038" cy="5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198120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¿Color del vestido?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587" y="198700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B050"/>
                </a:solidFill>
              </a:rPr>
              <a:t>¡Consenso!</a:t>
            </a:r>
            <a:endParaRPr lang="es-CL" dirty="0" smtClean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Consenso distribuido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Consenso fuerte: </a:t>
            </a:r>
            <a:r>
              <a:rPr lang="es-CL" sz="2400" dirty="0" smtClean="0"/>
              <a:t>Todos los nodos deben concordar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699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Consenso distribuido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es-CL" dirty="0">
                <a:solidFill>
                  <a:prstClr val="black"/>
                </a:solidFill>
              </a:rPr>
              <a:t>Consenso fuerte: </a:t>
            </a:r>
            <a:r>
              <a:rPr lang="es-CL" sz="2400" dirty="0">
                <a:solidFill>
                  <a:prstClr val="black"/>
                </a:solidFill>
              </a:rPr>
              <a:t>Todos los nodos deben concordar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¡Sin consenso!</a:t>
            </a:r>
            <a:endParaRPr lang="es-C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Consenso distribuido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Consenso mayoritario: </a:t>
            </a:r>
            <a:r>
              <a:rPr lang="es-CL" sz="2400" dirty="0" smtClean="0"/>
              <a:t>Debe concordar una mayoría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B050"/>
                </a:solidFill>
              </a:rPr>
              <a:t>¡Consenso!</a:t>
            </a:r>
            <a:endParaRPr lang="es-CL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Consenso distribuido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es-CL" dirty="0">
                <a:solidFill>
                  <a:prstClr val="black"/>
                </a:solidFill>
              </a:rPr>
              <a:t>Consenso mayoritario: </a:t>
            </a:r>
            <a:r>
              <a:rPr lang="es-CL" sz="2400" dirty="0">
                <a:solidFill>
                  <a:prstClr val="black"/>
                </a:solidFill>
              </a:rPr>
              <a:t>Debe concordar una mayoría</a:t>
            </a:r>
          </a:p>
          <a:p>
            <a:pPr lvl="0">
              <a:buClr>
                <a:prstClr val="black"/>
              </a:buClr>
            </a:pP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B050"/>
                </a:solidFill>
              </a:rPr>
              <a:t>¡Consenso!</a:t>
            </a:r>
            <a:endParaRPr lang="es-CL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Consenso distribuido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es-CL" dirty="0">
                <a:solidFill>
                  <a:prstClr val="black"/>
                </a:solidFill>
              </a:rPr>
              <a:t>Consenso mayoritario: </a:t>
            </a:r>
            <a:r>
              <a:rPr lang="es-CL" sz="2400" dirty="0">
                <a:solidFill>
                  <a:prstClr val="black"/>
                </a:solidFill>
              </a:rPr>
              <a:t>Debe concordar una mayoría</a:t>
            </a:r>
          </a:p>
          <a:p>
            <a:pPr lvl="0">
              <a:buClr>
                <a:prstClr val="black"/>
              </a:buClr>
            </a:pP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s-CL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Sin consenso.</a:t>
            </a:r>
            <a:endParaRPr lang="es-C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Consenso distribuido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Consenso plural: </a:t>
            </a:r>
            <a:r>
              <a:rPr lang="es-CL" sz="2400" dirty="0" smtClean="0"/>
              <a:t>Debe concordar una pluralidad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s-CL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Orange</a:t>
            </a:r>
            <a:endParaRPr lang="es-CL" dirty="0"/>
          </a:p>
        </p:txBody>
      </p:sp>
      <p:sp>
        <p:nvSpPr>
          <p:cNvPr id="18" name="TextBox 17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B050"/>
                </a:solidFill>
              </a:rPr>
              <a:t>¡Consenso!</a:t>
            </a:r>
            <a:endParaRPr lang="es-CL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Consenso distribuido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es-CL" dirty="0">
                <a:solidFill>
                  <a:prstClr val="black"/>
                </a:solidFill>
              </a:rPr>
              <a:t>Consenso plural: </a:t>
            </a:r>
            <a:r>
              <a:rPr lang="es-CL" sz="2400" dirty="0">
                <a:solidFill>
                  <a:prstClr val="black"/>
                </a:solidFill>
              </a:rPr>
              <a:t>Debe concordar una pluralidad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s-CL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Sin consenso.</a:t>
            </a:r>
            <a:endParaRPr lang="es-C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Consenso distribuido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Consenso de quorum: </a:t>
            </a:r>
            <a:r>
              <a:rPr lang="es-CL" sz="25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n</a:t>
            </a:r>
            <a:r>
              <a:rPr lang="es-CL" sz="2400" dirty="0" smtClean="0">
                <a:solidFill>
                  <a:prstClr val="black"/>
                </a:solidFill>
              </a:rPr>
              <a:t> </a:t>
            </a:r>
            <a:r>
              <a:rPr lang="es-CL" sz="2400" dirty="0" smtClean="0"/>
              <a:t>nodos deben concordar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5970960"/>
            <a:ext cx="2266410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i="1" dirty="0" smtClean="0">
                <a:solidFill>
                  <a:srgbClr val="00B050"/>
                </a:solidFill>
              </a:rPr>
              <a:t>n </a:t>
            </a:r>
            <a:r>
              <a:rPr lang="es-CL" b="1" dirty="0" smtClean="0">
                <a:solidFill>
                  <a:srgbClr val="00B050"/>
                </a:solidFill>
              </a:rPr>
              <a:t>= 3 : Consenso.</a:t>
            </a:r>
            <a:endParaRPr lang="es-CL" dirty="0" smtClean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6367652"/>
            <a:ext cx="2266410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i="1" dirty="0" smtClean="0">
                <a:solidFill>
                  <a:srgbClr val="FF0000"/>
                </a:solidFill>
              </a:rPr>
              <a:t>n </a:t>
            </a:r>
            <a:r>
              <a:rPr lang="es-CL" b="1" dirty="0" smtClean="0">
                <a:solidFill>
                  <a:srgbClr val="FF0000"/>
                </a:solidFill>
              </a:rPr>
              <a:t>= 4 : Sin consenso.</a:t>
            </a:r>
            <a:endParaRPr lang="es-C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Datos masivos: </a:t>
            </a:r>
            <a:br>
              <a:rPr lang="es-CL" dirty="0" smtClean="0"/>
            </a:br>
            <a:r>
              <a:rPr lang="es-CL" dirty="0" smtClean="0"/>
              <a:t>	Almacenar datos estructurados</a:t>
            </a:r>
            <a:endParaRPr lang="es-CL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749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Consenso distribuido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es-CL" dirty="0">
                <a:solidFill>
                  <a:prstClr val="black"/>
                </a:solidFill>
              </a:rPr>
              <a:t>Consenso de quorum: </a:t>
            </a:r>
            <a:r>
              <a:rPr lang="es-CL" sz="2500" i="1" dirty="0">
                <a:solidFill>
                  <a:prstClr val="black"/>
                </a:solidFill>
                <a:latin typeface="Cambria" panose="02040503050406030204" pitchFamily="18" charset="0"/>
              </a:rPr>
              <a:t>n</a:t>
            </a:r>
            <a:r>
              <a:rPr lang="es-CL" sz="2400" dirty="0">
                <a:solidFill>
                  <a:prstClr val="black"/>
                </a:solidFill>
              </a:rPr>
              <a:t> nodos deben concordar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s-CL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5861503"/>
            <a:ext cx="2895600" cy="923330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i="1" dirty="0" smtClean="0">
                <a:solidFill>
                  <a:srgbClr val="00B050"/>
                </a:solidFill>
              </a:rPr>
              <a:t>n </a:t>
            </a:r>
            <a:r>
              <a:rPr lang="es-CL" b="1" dirty="0" smtClean="0">
                <a:solidFill>
                  <a:srgbClr val="00B050"/>
                </a:solidFill>
              </a:rPr>
              <a:t>= 2 Consenso.</a:t>
            </a:r>
          </a:p>
          <a:p>
            <a:pPr algn="ctr"/>
            <a:r>
              <a:rPr lang="es-CL" dirty="0" smtClean="0">
                <a:solidFill>
                  <a:srgbClr val="00B050"/>
                </a:solidFill>
              </a:rPr>
              <a:t>(Primeras 2 máquinas consultas pero no es único!)</a:t>
            </a:r>
          </a:p>
        </p:txBody>
      </p:sp>
    </p:spTree>
    <p:extLst>
      <p:ext uri="{BB962C8B-B14F-4D97-AF65-F5344CB8AC3E}">
        <p14:creationId xmlns:p14="http://schemas.microsoft.com/office/powerpoint/2010/main" val="25098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Consenso distribuido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es-CL" dirty="0">
                <a:solidFill>
                  <a:prstClr val="black"/>
                </a:solidFill>
              </a:rPr>
              <a:t>Consenso de quorum: </a:t>
            </a:r>
            <a:r>
              <a:rPr lang="es-CL" sz="2500" i="1" dirty="0">
                <a:solidFill>
                  <a:prstClr val="black"/>
                </a:solidFill>
                <a:latin typeface="Cambria" panose="02040503050406030204" pitchFamily="18" charset="0"/>
              </a:rPr>
              <a:t>n</a:t>
            </a:r>
            <a:r>
              <a:rPr lang="es-CL" sz="2400" dirty="0">
                <a:solidFill>
                  <a:prstClr val="black"/>
                </a:solidFill>
              </a:rPr>
              <a:t> nodos deben concordar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s-CL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7" name="TextBox 16"/>
          <p:cNvSpPr txBox="1"/>
          <p:nvPr/>
        </p:nvSpPr>
        <p:spPr>
          <a:xfrm>
            <a:off x="90260" y="6326013"/>
            <a:ext cx="699634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¿Valor de </a:t>
            </a:r>
            <a:r>
              <a:rPr lang="es-CL" sz="2000" i="1" dirty="0" smtClean="0">
                <a:latin typeface="Cambria" panose="02040503050406030204" pitchFamily="18" charset="0"/>
              </a:rPr>
              <a:t>n</a:t>
            </a:r>
            <a:r>
              <a:rPr lang="es-CL" sz="2000" i="1" dirty="0" smtClean="0">
                <a:latin typeface="Segoe UI Semilight" panose="020B0402040204020203" pitchFamily="34" charset="0"/>
              </a:rPr>
              <a:t> </a:t>
            </a:r>
            <a:r>
              <a:rPr lang="es-CL" sz="2000" dirty="0" smtClean="0">
                <a:latin typeface="Segoe UI Semilight" panose="020B0402040204020203" pitchFamily="34" charset="0"/>
              </a:rPr>
              <a:t>necesario para un consenso único con </a:t>
            </a:r>
            <a:r>
              <a:rPr lang="es-CL" sz="2000" i="1" dirty="0" smtClean="0"/>
              <a:t>N</a:t>
            </a:r>
            <a:r>
              <a:rPr lang="es-CL" sz="2000" dirty="0" smtClean="0">
                <a:latin typeface="Segoe UI Semilight" panose="020B0402040204020203" pitchFamily="34" charset="0"/>
              </a:rPr>
              <a:t> nodos?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6362700"/>
            <a:ext cx="342900" cy="34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67600" y="6332169"/>
            <a:ext cx="1524000" cy="427280"/>
          </a:xfrm>
          <a:prstGeom prst="rect">
            <a:avLst/>
          </a:prstGeom>
          <a:solidFill>
            <a:srgbClr val="C5E6A2">
              <a:alpha val="98000"/>
            </a:srgb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i="1" dirty="0" smtClean="0">
                <a:latin typeface="Cambria" panose="02040503050406030204" pitchFamily="18" charset="0"/>
              </a:rPr>
              <a:t>n</a:t>
            </a:r>
            <a:r>
              <a:rPr lang="es-CL" sz="2000" dirty="0" smtClean="0">
                <a:latin typeface="Segoe UI Semilight" panose="020B0402040204020203" pitchFamily="34" charset="0"/>
              </a:rPr>
              <a:t>  &gt; </a:t>
            </a:r>
            <a:r>
              <a:rPr lang="es-CL" sz="2000" i="1" dirty="0"/>
              <a:t>N </a:t>
            </a:r>
            <a:r>
              <a:rPr lang="es-CL" sz="2000" dirty="0" smtClean="0">
                <a:latin typeface="Segoe UI Semilight" panose="020B0402040204020203" pitchFamily="34" charset="0"/>
              </a:rPr>
              <a:t>/2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Consenso distribuido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Consenso deshabilitado: </a:t>
            </a:r>
            <a:r>
              <a:rPr lang="es-CL" sz="2400" dirty="0" smtClean="0"/>
              <a:t>Toma el primer resultado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Blue</a:t>
            </a:r>
            <a:endParaRPr lang="es-CL" dirty="0"/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Green</a:t>
            </a:r>
            <a:endParaRPr lang="es-CL" dirty="0"/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White</a:t>
            </a:r>
            <a:endParaRPr lang="es-CL" dirty="0"/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Orange</a:t>
            </a:r>
            <a:endParaRPr lang="es-CL" dirty="0"/>
          </a:p>
        </p:txBody>
      </p:sp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B050"/>
                </a:solidFill>
              </a:rPr>
              <a:t>¡Consenso!</a:t>
            </a:r>
            <a:endParaRPr lang="es-CL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6700" y="1752600"/>
            <a:ext cx="8610599" cy="45243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rgbClr val="0070C0"/>
                </a:solidFill>
              </a:rPr>
              <a:t>C</a:t>
            </a:r>
            <a:r>
              <a:rPr lang="es-CL" sz="32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r"/>
            <a:endParaRPr lang="es-CL" sz="32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lvl="0" algn="r"/>
            <a:r>
              <a:rPr lang="es-CL" sz="3200" b="1" dirty="0" smtClean="0">
                <a:solidFill>
                  <a:srgbClr val="F79646">
                    <a:lumMod val="75000"/>
                  </a:srgbClr>
                </a:solidFill>
              </a:rPr>
              <a:t>A</a:t>
            </a:r>
            <a:r>
              <a:rPr lang="es-CL" sz="3200" b="1" dirty="0" smtClean="0">
                <a:solidFill>
                  <a:srgbClr val="C0504D">
                    <a:lumMod val="75000"/>
                  </a:srgbClr>
                </a:solidFill>
              </a:rPr>
              <a:t>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Consenso distribuido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sz="2800" dirty="0" smtClean="0"/>
          </a:p>
          <a:p>
            <a:pPr marL="0" indent="0">
              <a:buNone/>
            </a:pPr>
            <a:r>
              <a:rPr lang="es-CL" sz="2800" dirty="0" smtClean="0"/>
              <a:t>Consens</a:t>
            </a:r>
            <a:r>
              <a:rPr lang="es-CL" dirty="0" smtClean="0"/>
              <a:t>o fuerte</a:t>
            </a:r>
            <a:r>
              <a:rPr lang="es-CL" sz="2800" dirty="0" smtClean="0"/>
              <a:t>: </a:t>
            </a:r>
            <a:r>
              <a:rPr lang="es-CL" sz="2000" dirty="0" smtClean="0"/>
              <a:t>Todos los nodos deben concordar</a:t>
            </a:r>
          </a:p>
          <a:p>
            <a:pPr marL="0" indent="0">
              <a:buNone/>
            </a:pPr>
            <a:endParaRPr lang="es-CL" sz="2000" dirty="0" smtClean="0"/>
          </a:p>
          <a:p>
            <a:pPr marL="0" lvl="0" indent="0">
              <a:buClr>
                <a:prstClr val="black"/>
              </a:buClr>
              <a:buNone/>
            </a:pPr>
            <a:r>
              <a:rPr lang="es-CL" sz="2800" dirty="0" smtClean="0">
                <a:solidFill>
                  <a:prstClr val="black"/>
                </a:solidFill>
              </a:rPr>
              <a:t>Consenso mayoritario: </a:t>
            </a:r>
            <a:r>
              <a:rPr lang="es-CL" sz="2000" dirty="0" smtClean="0">
                <a:solidFill>
                  <a:prstClr val="black"/>
                </a:solidFill>
              </a:rPr>
              <a:t>Deben concordar una mayoría</a:t>
            </a:r>
          </a:p>
          <a:p>
            <a:pPr marL="0" lvl="0" indent="0">
              <a:buClr>
                <a:prstClr val="black"/>
              </a:buClr>
              <a:buNone/>
            </a:pPr>
            <a:endParaRPr lang="es-CL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s-CL" dirty="0">
                <a:solidFill>
                  <a:prstClr val="black"/>
                </a:solidFill>
              </a:rPr>
              <a:t>Consenso </a:t>
            </a:r>
            <a:r>
              <a:rPr lang="es-CL" dirty="0" smtClean="0">
                <a:solidFill>
                  <a:prstClr val="black"/>
                </a:solidFill>
              </a:rPr>
              <a:t>plural: </a:t>
            </a:r>
            <a:r>
              <a:rPr lang="es-CL" sz="2000" dirty="0">
                <a:solidFill>
                  <a:prstClr val="black"/>
                </a:solidFill>
              </a:rPr>
              <a:t>Deben concordar una </a:t>
            </a:r>
            <a:r>
              <a:rPr lang="es-CL" sz="2000" dirty="0" smtClean="0">
                <a:solidFill>
                  <a:prstClr val="black"/>
                </a:solidFill>
              </a:rPr>
              <a:t>pluralidad</a:t>
            </a:r>
            <a:endParaRPr lang="es-CL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endParaRPr lang="es-CL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s-CL" sz="2800" dirty="0" smtClean="0">
                <a:solidFill>
                  <a:prstClr val="black"/>
                </a:solidFill>
              </a:rPr>
              <a:t>Consenso de quorum: </a:t>
            </a:r>
            <a:r>
              <a:rPr lang="es-CL" sz="2000" dirty="0" smtClean="0">
                <a:solidFill>
                  <a:prstClr val="black"/>
                </a:solidFill>
              </a:rPr>
              <a:t>Deben concordar </a:t>
            </a:r>
            <a:r>
              <a:rPr lang="es-CL" sz="2000" i="1" dirty="0" smtClean="0">
                <a:solidFill>
                  <a:prstClr val="black"/>
                </a:solidFill>
                <a:latin typeface="+mn-lt"/>
              </a:rPr>
              <a:t>n</a:t>
            </a:r>
            <a:r>
              <a:rPr lang="es-CL" sz="2000" dirty="0" smtClean="0">
                <a:solidFill>
                  <a:prstClr val="black"/>
                </a:solidFill>
              </a:rPr>
              <a:t> nodos</a:t>
            </a:r>
          </a:p>
          <a:p>
            <a:pPr marL="0" lvl="0" indent="0">
              <a:buClr>
                <a:prstClr val="black"/>
              </a:buClr>
              <a:buNone/>
            </a:pPr>
            <a:endParaRPr lang="es-CL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s-CL" sz="2800" dirty="0" smtClean="0">
                <a:solidFill>
                  <a:prstClr val="black"/>
                </a:solidFill>
              </a:rPr>
              <a:t>Consenso deshabilitado: </a:t>
            </a:r>
            <a:r>
              <a:rPr lang="es-CL" sz="2000" dirty="0" smtClean="0">
                <a:solidFill>
                  <a:prstClr val="black"/>
                </a:solidFill>
              </a:rPr>
              <a:t>Toma el primer resultado</a:t>
            </a:r>
            <a:endParaRPr lang="es-CL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1211" y="62456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¿CP vs. AP?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8" y="6303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6700" y="1752600"/>
            <a:ext cx="8610599" cy="44627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2000" b="1" dirty="0" smtClean="0">
                <a:solidFill>
                  <a:srgbClr val="FF0000"/>
                </a:solidFill>
              </a:rPr>
              <a:t>Más mensajes</a:t>
            </a: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s-CL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r"/>
            <a:endParaRPr lang="es-CL" sz="2000" b="1" dirty="0" smtClean="0">
              <a:solidFill>
                <a:srgbClr val="00B050"/>
              </a:solidFill>
            </a:endParaRPr>
          </a:p>
          <a:p>
            <a:pPr lvl="0" algn="r"/>
            <a:endParaRPr lang="es-CL" sz="3200" b="1" dirty="0" smtClean="0">
              <a:solidFill>
                <a:srgbClr val="00B050"/>
              </a:solidFill>
            </a:endParaRPr>
          </a:p>
          <a:p>
            <a:pPr lvl="0" algn="r"/>
            <a:r>
              <a:rPr lang="es-CL" sz="2000" b="1" dirty="0" smtClean="0">
                <a:solidFill>
                  <a:srgbClr val="00B050"/>
                </a:solidFill>
              </a:rPr>
              <a:t>Menos mensajes</a:t>
            </a:r>
            <a:endParaRPr lang="es-CL" sz="2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Consenso distribuido</a:t>
            </a:r>
            <a:endParaRPr lang="es-CL" dirty="0"/>
          </a:p>
        </p:txBody>
      </p:sp>
      <p:sp>
        <p:nvSpPr>
          <p:cNvPr id="20" name="TextBox 19"/>
          <p:cNvSpPr txBox="1"/>
          <p:nvPr/>
        </p:nvSpPr>
        <p:spPr>
          <a:xfrm>
            <a:off x="5891211" y="62456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¿La escalabilidad?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8" y="630364"/>
            <a:ext cx="342900" cy="3429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2800" dirty="0" smtClean="0"/>
          </a:p>
          <a:p>
            <a:pPr marL="0" indent="0">
              <a:buNone/>
            </a:pPr>
            <a:r>
              <a:rPr lang="es-CL" sz="2800" dirty="0" smtClean="0"/>
              <a:t>Consens</a:t>
            </a:r>
            <a:r>
              <a:rPr lang="es-CL" dirty="0" smtClean="0"/>
              <a:t>o fuerte</a:t>
            </a:r>
            <a:r>
              <a:rPr lang="es-CL" sz="2800" dirty="0" smtClean="0"/>
              <a:t>: </a:t>
            </a:r>
            <a:r>
              <a:rPr lang="es-CL" sz="2000" dirty="0" smtClean="0"/>
              <a:t>Todos los nodos deben concordar</a:t>
            </a:r>
          </a:p>
          <a:p>
            <a:pPr marL="0" indent="0">
              <a:buNone/>
            </a:pPr>
            <a:endParaRPr lang="es-CL" sz="2000" dirty="0" smtClean="0"/>
          </a:p>
          <a:p>
            <a:pPr marL="0" lvl="0" indent="0">
              <a:buClr>
                <a:prstClr val="black"/>
              </a:buClr>
              <a:buNone/>
            </a:pPr>
            <a:r>
              <a:rPr lang="es-CL" sz="2800" dirty="0" smtClean="0">
                <a:solidFill>
                  <a:prstClr val="black"/>
                </a:solidFill>
              </a:rPr>
              <a:t>Consenso mayoritario: </a:t>
            </a:r>
            <a:r>
              <a:rPr lang="es-CL" sz="2000" dirty="0" smtClean="0">
                <a:solidFill>
                  <a:prstClr val="black"/>
                </a:solidFill>
              </a:rPr>
              <a:t>Deben concordar una mayoría</a:t>
            </a:r>
          </a:p>
          <a:p>
            <a:pPr marL="0" lvl="0" indent="0">
              <a:buClr>
                <a:prstClr val="black"/>
              </a:buClr>
              <a:buNone/>
            </a:pPr>
            <a:endParaRPr lang="es-CL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s-CL" dirty="0">
                <a:solidFill>
                  <a:prstClr val="black"/>
                </a:solidFill>
              </a:rPr>
              <a:t>Consenso </a:t>
            </a:r>
            <a:r>
              <a:rPr lang="es-CL" dirty="0" smtClean="0">
                <a:solidFill>
                  <a:prstClr val="black"/>
                </a:solidFill>
              </a:rPr>
              <a:t>plural: </a:t>
            </a:r>
            <a:r>
              <a:rPr lang="es-CL" sz="2000" dirty="0">
                <a:solidFill>
                  <a:prstClr val="black"/>
                </a:solidFill>
              </a:rPr>
              <a:t>Deben concordar una </a:t>
            </a:r>
            <a:r>
              <a:rPr lang="es-CL" sz="2000" dirty="0" smtClean="0">
                <a:solidFill>
                  <a:prstClr val="black"/>
                </a:solidFill>
              </a:rPr>
              <a:t>pluralidad</a:t>
            </a:r>
            <a:endParaRPr lang="es-CL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endParaRPr lang="es-CL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s-CL" sz="2800" dirty="0" smtClean="0">
                <a:solidFill>
                  <a:prstClr val="black"/>
                </a:solidFill>
              </a:rPr>
              <a:t>Consenso de quorum: </a:t>
            </a:r>
            <a:r>
              <a:rPr lang="es-CL" sz="2000" dirty="0" smtClean="0">
                <a:solidFill>
                  <a:prstClr val="black"/>
                </a:solidFill>
              </a:rPr>
              <a:t>Deben concordar </a:t>
            </a:r>
            <a:r>
              <a:rPr lang="es-CL" sz="2000" i="1" dirty="0" smtClean="0">
                <a:solidFill>
                  <a:prstClr val="black"/>
                </a:solidFill>
                <a:latin typeface="+mn-lt"/>
              </a:rPr>
              <a:t>n</a:t>
            </a:r>
            <a:r>
              <a:rPr lang="es-CL" sz="2000" dirty="0" smtClean="0">
                <a:solidFill>
                  <a:prstClr val="black"/>
                </a:solidFill>
              </a:rPr>
              <a:t> nodos</a:t>
            </a:r>
          </a:p>
          <a:p>
            <a:pPr marL="0" lvl="0" indent="0">
              <a:buClr>
                <a:prstClr val="black"/>
              </a:buClr>
              <a:buNone/>
            </a:pPr>
            <a:endParaRPr lang="es-CL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s-CL" sz="2800" dirty="0" smtClean="0">
                <a:solidFill>
                  <a:prstClr val="black"/>
                </a:solidFill>
              </a:rPr>
              <a:t>Consenso deshabilitado: </a:t>
            </a:r>
            <a:r>
              <a:rPr lang="es-CL" sz="2000" dirty="0" smtClean="0">
                <a:solidFill>
                  <a:prstClr val="black"/>
                </a:solidFill>
              </a:rPr>
              <a:t>Toma el primer resultado</a:t>
            </a:r>
            <a:endParaRPr lang="es-CL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2800" dirty="0" smtClean="0"/>
          </a:p>
          <a:p>
            <a:pPr marL="0" indent="0">
              <a:buNone/>
            </a:pPr>
            <a:r>
              <a:rPr lang="es-CL" sz="2800" dirty="0" smtClean="0"/>
              <a:t>Consens</a:t>
            </a:r>
            <a:r>
              <a:rPr lang="es-CL" dirty="0" smtClean="0"/>
              <a:t>o fuerte</a:t>
            </a:r>
            <a:r>
              <a:rPr lang="es-CL" sz="2800" dirty="0" smtClean="0"/>
              <a:t>: </a:t>
            </a:r>
            <a:r>
              <a:rPr lang="es-CL" sz="2000" dirty="0" smtClean="0"/>
              <a:t>Todos los nodos deben concordar</a:t>
            </a:r>
          </a:p>
          <a:p>
            <a:pPr marL="0" indent="0">
              <a:buNone/>
            </a:pPr>
            <a:endParaRPr lang="es-CL" sz="2000" dirty="0" smtClean="0"/>
          </a:p>
          <a:p>
            <a:pPr marL="0" lvl="0" indent="0">
              <a:buClr>
                <a:prstClr val="black"/>
              </a:buClr>
              <a:buNone/>
            </a:pPr>
            <a:r>
              <a:rPr lang="es-CL" sz="2800" dirty="0" smtClean="0">
                <a:solidFill>
                  <a:prstClr val="black"/>
                </a:solidFill>
              </a:rPr>
              <a:t>Consenso mayoritario: </a:t>
            </a:r>
            <a:r>
              <a:rPr lang="es-CL" sz="2000" dirty="0" smtClean="0">
                <a:solidFill>
                  <a:prstClr val="black"/>
                </a:solidFill>
              </a:rPr>
              <a:t>Deben concordar una mayoría</a:t>
            </a:r>
          </a:p>
          <a:p>
            <a:pPr marL="0" lvl="0" indent="0">
              <a:buClr>
                <a:prstClr val="black"/>
              </a:buClr>
              <a:buNone/>
            </a:pPr>
            <a:endParaRPr lang="es-CL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s-CL" dirty="0">
                <a:solidFill>
                  <a:prstClr val="black"/>
                </a:solidFill>
              </a:rPr>
              <a:t>Consenso </a:t>
            </a:r>
            <a:r>
              <a:rPr lang="es-CL" dirty="0" smtClean="0">
                <a:solidFill>
                  <a:prstClr val="black"/>
                </a:solidFill>
              </a:rPr>
              <a:t>plural: </a:t>
            </a:r>
            <a:r>
              <a:rPr lang="es-CL" sz="2000" dirty="0">
                <a:solidFill>
                  <a:prstClr val="black"/>
                </a:solidFill>
              </a:rPr>
              <a:t>Deben concordar una </a:t>
            </a:r>
            <a:r>
              <a:rPr lang="es-CL" sz="2000" dirty="0" smtClean="0">
                <a:solidFill>
                  <a:prstClr val="black"/>
                </a:solidFill>
              </a:rPr>
              <a:t>pluralidad</a:t>
            </a:r>
            <a:endParaRPr lang="es-CL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endParaRPr lang="es-CL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s-CL" sz="2800" dirty="0" smtClean="0">
                <a:solidFill>
                  <a:prstClr val="black"/>
                </a:solidFill>
              </a:rPr>
              <a:t>Consenso de quorum: </a:t>
            </a:r>
            <a:r>
              <a:rPr lang="es-CL" sz="2000" dirty="0" smtClean="0">
                <a:solidFill>
                  <a:prstClr val="black"/>
                </a:solidFill>
              </a:rPr>
              <a:t>Deben concordar </a:t>
            </a:r>
            <a:r>
              <a:rPr lang="es-CL" sz="2000" i="1" dirty="0" smtClean="0">
                <a:solidFill>
                  <a:prstClr val="black"/>
                </a:solidFill>
                <a:latin typeface="+mn-lt"/>
              </a:rPr>
              <a:t>n</a:t>
            </a:r>
            <a:r>
              <a:rPr lang="es-CL" sz="2000" dirty="0" smtClean="0">
                <a:solidFill>
                  <a:prstClr val="black"/>
                </a:solidFill>
              </a:rPr>
              <a:t> nodos</a:t>
            </a:r>
          </a:p>
          <a:p>
            <a:pPr marL="0" lvl="0" indent="0">
              <a:buClr>
                <a:prstClr val="black"/>
              </a:buClr>
              <a:buNone/>
            </a:pPr>
            <a:endParaRPr lang="es-CL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s-CL" sz="2800" dirty="0" smtClean="0">
                <a:solidFill>
                  <a:prstClr val="black"/>
                </a:solidFill>
              </a:rPr>
              <a:t>Consenso deshabilitado: </a:t>
            </a:r>
            <a:r>
              <a:rPr lang="es-CL" sz="2000" dirty="0" smtClean="0">
                <a:solidFill>
                  <a:prstClr val="black"/>
                </a:solidFill>
              </a:rPr>
              <a:t>Toma el primer resultado</a:t>
            </a:r>
            <a:endParaRPr lang="es-CL" sz="20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Consenso distribuido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76400"/>
            <a:ext cx="9144000" cy="4267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</a:rPr>
              <a:t>La mejor elección depende de la aplicación:</a:t>
            </a:r>
          </a:p>
          <a:p>
            <a:pPr algn="ctr"/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Muchos sistemas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NoSQL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permiten elegir</a:t>
            </a:r>
          </a:p>
          <a:p>
            <a:pPr algn="ctr"/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 nivel de consenso/replicación</a:t>
            </a:r>
            <a:endParaRPr lang="es-C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 smtClean="0"/>
              <a:t>NoSQL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Sistemas de Llave–Valor </a:t>
            </a:r>
            <a:r>
              <a:rPr lang="es-CL" dirty="0"/>
              <a:t>("Key–</a:t>
            </a:r>
            <a:r>
              <a:rPr lang="es-CL" dirty="0" err="1"/>
              <a:t>Value</a:t>
            </a:r>
            <a:r>
              <a:rPr lang="es-CL" dirty="0" smtClean="0"/>
              <a:t>")</a:t>
            </a:r>
            <a:endParaRPr lang="es-C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61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NoSQL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" y="1219200"/>
            <a:ext cx="8877146" cy="52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Modelo de Llave–Valor</a:t>
            </a:r>
            <a:endParaRPr lang="es-C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69900" y="3543300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Key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marL="176349" marR="176349"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Value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marL="176349" marR="1763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Algeria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Algiers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Andorra la Vella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Andorra la Vella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Angola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Luanda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Antigua and Barbuda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St.</a:t>
                      </a:r>
                      <a:r>
                        <a:rPr lang="es-CL" sz="1600" u="none" strike="noStrike" baseline="0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u="none" strike="noStrike" baseline="0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John’s</a:t>
                      </a:r>
                      <a:endParaRPr lang="es-CL" sz="1600" u="none" strike="noStrike" baseline="0" dirty="0" smtClean="0">
                        <a:solidFill>
                          <a:srgbClr val="0B008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baseline="0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176349" marR="176349" anchor="ctr"/>
                </a:tc>
              </a:tr>
            </a:tbl>
          </a:graphicData>
        </a:graphic>
      </p:graphicFrame>
      <p:sp>
        <p:nvSpPr>
          <p:cNvPr id="7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dirty="0" smtClean="0"/>
              <a:t>Es sólo un mapa </a:t>
            </a:r>
            <a:r>
              <a:rPr lang="es-CL" dirty="0" smtClean="0">
                <a:sym typeface="Wingdings" panose="05000000000000000000" pitchFamily="2" charset="2"/>
              </a:rPr>
              <a:t></a:t>
            </a:r>
            <a:endParaRPr lang="es-CL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4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put</a:t>
            </a:r>
            <a:r>
              <a:rPr lang="es-CL" sz="24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(</a:t>
            </a:r>
            <a:r>
              <a:rPr lang="es-CL" sz="24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key,value</a:t>
            </a:r>
            <a:r>
              <a:rPr lang="es-CL" sz="24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s-CL" sz="24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get</a:t>
            </a:r>
            <a:r>
              <a:rPr lang="es-CL" sz="24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(</a:t>
            </a:r>
            <a:r>
              <a:rPr lang="es-CL" sz="24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key</a:t>
            </a:r>
            <a:r>
              <a:rPr lang="es-CL" sz="24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s-CL" sz="24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delete</a:t>
            </a:r>
            <a:r>
              <a:rPr lang="es-CL" sz="24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(</a:t>
            </a:r>
            <a:r>
              <a:rPr lang="es-CL" sz="2400" dirty="0" err="1" smtClean="0">
                <a:latin typeface="Inconsolata" panose="020B0609030003000000" pitchFamily="49" charset="0"/>
                <a:cs typeface="Courier New" panose="02070309020205020404" pitchFamily="49" charset="0"/>
              </a:rPr>
              <a:t>key</a:t>
            </a:r>
            <a:r>
              <a:rPr lang="es-CL" sz="24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70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Pero se puede hacer mucho con un mapa</a:t>
            </a:r>
            <a:endParaRPr lang="es-CL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28800"/>
          <a:ext cx="84582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Key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Value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country:Afghanistan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capital@city:Kabul,continent:Asia,pop:31108077#2011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country:Albania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capital@city:Tirana,continent:Europe,pop:3011405#2013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city:Kabul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country:Afghanistan,pop:3476000#2013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city:Tirana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country:Albania,pop:3011405#2013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user:10239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basedIn@city:Tirana,post</a:t>
                      </a: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:{103,10430,201}</a:t>
                      </a: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3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Bases de datos relacionales</a:t>
            </a:r>
            <a:endParaRPr lang="es-CL" dirty="0"/>
          </a:p>
        </p:txBody>
      </p:sp>
      <p:pic>
        <p:nvPicPr>
          <p:cNvPr id="6" name="Picture 2" descr="http://thedecorologist.com/wp-content/uploads/2012/02/filing-cabinets-via-ssa_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25" y="1227269"/>
            <a:ext cx="5891389" cy="47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caso de Amazon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5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escenario en Amazon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5257800" cy="367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3393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Listado de productos: precios, detalle, stock, etc.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escenario en Amazon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133933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Información de clientes: carro de compras, cuenta, etc.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http://media.smashingmagazine.com/wp-content/uploads/images/ui-patterns/amazon_shoppingc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762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escenario en Amazon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339334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Recomendaciones, etc.: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digital-warriors.com/wp-content/uploads/2014/05/ecommerce_recommendation_algorith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05000"/>
            <a:ext cx="6438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escenario en Amazon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Clientes de Amazon: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0" y="2133600"/>
            <a:ext cx="7589236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escenario en Amazon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24063"/>
            <a:ext cx="7620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3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800"/>
            <a:ext cx="3681890" cy="20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escenario en Amazon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>
                <a:solidFill>
                  <a:srgbClr val="FF3300"/>
                </a:solidFill>
              </a:rPr>
              <a:t>Bases de datos </a:t>
            </a:r>
            <a:r>
              <a:rPr lang="es-CL" dirty="0" err="1" smtClean="0">
                <a:solidFill>
                  <a:srgbClr val="FF3300"/>
                </a:solidFill>
              </a:rPr>
              <a:t>sobreexigidas</a:t>
            </a:r>
            <a:r>
              <a:rPr lang="es-CL" dirty="0" smtClean="0">
                <a:solidFill>
                  <a:srgbClr val="FF3300"/>
                </a:solidFill>
              </a:rPr>
              <a:t> …</a:t>
            </a:r>
          </a:p>
          <a:p>
            <a:pPr marL="0" indent="0">
              <a:buNone/>
            </a:pPr>
            <a:r>
              <a:rPr lang="es-CL" b="1" dirty="0" smtClean="0"/>
              <a:t> </a:t>
            </a:r>
          </a:p>
          <a:p>
            <a:pPr marL="0" indent="0">
              <a:buNone/>
            </a:pPr>
            <a:endParaRPr lang="es-CL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s-CL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s-CL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s-CL" dirty="0" smtClean="0">
                <a:solidFill>
                  <a:srgbClr val="00B0F0"/>
                </a:solidFill>
              </a:rPr>
              <a:t>Pero muchos servicios de Amazon no necesitan:</a:t>
            </a:r>
          </a:p>
          <a:p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s-CL" dirty="0" smtClean="0"/>
              <a:t>(a menudo un mapa simple basta)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00B0F0"/>
                </a:solidFill>
              </a:rPr>
              <a:t>o incluso:</a:t>
            </a:r>
          </a:p>
          <a:p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transacciones</a:t>
            </a:r>
            <a:r>
              <a:rPr lang="es-CL" dirty="0" smtClean="0"/>
              <a:t>,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coherencia fuerte</a:t>
            </a:r>
            <a:r>
              <a:rPr lang="es-CL" dirty="0" smtClean="0"/>
              <a:t>, etc.</a:t>
            </a:r>
          </a:p>
          <a:p>
            <a:pPr marL="0" indent="0">
              <a:buNone/>
            </a:pPr>
            <a:endParaRPr lang="es-CL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800"/>
            <a:ext cx="3681890" cy="20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Guardado Llave-Valor: Amazon </a:t>
            </a:r>
            <a:r>
              <a:rPr lang="es-CL" dirty="0" err="1" smtClean="0"/>
              <a:t>Dynamo</a:t>
            </a:r>
            <a:r>
              <a:rPr lang="es-CL" dirty="0" smtClean="0"/>
              <a:t>(DB)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>
                <a:latin typeface="Segoe UI Semibold" panose="020B0702040204020203" pitchFamily="34" charset="0"/>
              </a:rPr>
              <a:t>Objetivos:</a:t>
            </a:r>
            <a:r>
              <a:rPr lang="es-CL" b="1" dirty="0" smtClean="0"/>
              <a:t> </a:t>
            </a:r>
          </a:p>
          <a:p>
            <a:r>
              <a:rPr lang="es-CL" dirty="0" smtClean="0">
                <a:solidFill>
                  <a:srgbClr val="00B0F0"/>
                </a:solidFill>
              </a:rPr>
              <a:t>Escalabilidad</a:t>
            </a:r>
          </a:p>
          <a:p>
            <a:r>
              <a:rPr lang="es-CL" dirty="0" smtClean="0">
                <a:solidFill>
                  <a:srgbClr val="00B0F0"/>
                </a:solidFill>
              </a:rPr>
              <a:t>Alta disponibilidad</a:t>
            </a:r>
            <a:endParaRPr lang="es-CL" dirty="0" smtClean="0"/>
          </a:p>
          <a:p>
            <a:r>
              <a:rPr lang="es-CL" dirty="0" smtClean="0">
                <a:solidFill>
                  <a:srgbClr val="00B0F0"/>
                </a:solidFill>
              </a:rPr>
              <a:t>Rendimiento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>
                <a:latin typeface="Segoe UI Semibold" panose="020B0702040204020203" pitchFamily="34" charset="0"/>
              </a:rPr>
              <a:t>No se necesita SQL ni ACID completos</a:t>
            </a:r>
            <a:endParaRPr lang="es-CL" dirty="0">
              <a:latin typeface="Segoe UI Semibold" panose="020B0702040204020203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7855"/>
            <a:ext cx="4581525" cy="198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4" y="1066799"/>
            <a:ext cx="3681890" cy="20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Guardado Llave-Valor: </a:t>
            </a:r>
            <a:r>
              <a:rPr lang="es-CL" dirty="0" smtClean="0"/>
              <a:t>Distribución</a:t>
            </a:r>
            <a:endParaRPr lang="es-C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00669" y="3368477"/>
            <a:ext cx="276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/>
              <a:t>O un </a:t>
            </a:r>
            <a:r>
              <a:rPr lang="es-CL" i="1" dirty="0" err="1" smtClean="0"/>
              <a:t>particionador</a:t>
            </a:r>
            <a:r>
              <a:rPr lang="es-CL" i="1" dirty="0" smtClean="0"/>
              <a:t> personalizado … </a:t>
            </a:r>
            <a:endParaRPr lang="es-CL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2797" y="1133305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¿Cómo se podría distribuir el guardado llave-valor?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596" y="1133305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Guardado Llave-Valor: Distribución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00669" y="3368477"/>
            <a:ext cx="276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/>
              <a:t>O un </a:t>
            </a:r>
            <a:r>
              <a:rPr lang="es-CL" i="1" dirty="0" err="1"/>
              <a:t>particionador</a:t>
            </a:r>
            <a:r>
              <a:rPr lang="es-CL" i="1" dirty="0"/>
              <a:t> personalizado …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797" y="1133305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¿Pero qué pasa si una máquina llega o se va de repente?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596" y="1133305"/>
            <a:ext cx="365403" cy="3487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311" y="1851366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¿Cómo podemos evitar volver a </a:t>
            </a:r>
            <a:r>
              <a:rPr lang="es-CL" sz="2000" dirty="0" err="1" smtClean="0">
                <a:latin typeface="Segoe UI Semilight" panose="020B0402040204020203" pitchFamily="34" charset="0"/>
              </a:rPr>
              <a:t>hashear</a:t>
            </a:r>
            <a:r>
              <a:rPr lang="es-CL" sz="2000" dirty="0" smtClean="0">
                <a:latin typeface="Segoe UI Semilight" panose="020B0402040204020203" pitchFamily="34" charset="0"/>
              </a:rPr>
              <a:t> todo de nuevo?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110" y="1851366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Bases de datos </a:t>
            </a:r>
            <a:r>
              <a:rPr lang="es-CL" dirty="0" smtClean="0"/>
              <a:t>relacionales:</a:t>
            </a:r>
            <a:r>
              <a:rPr lang="es-CL" dirty="0"/>
              <a:t> </a:t>
            </a:r>
            <a:r>
              <a:rPr lang="es-CL" dirty="0" smtClean="0"/>
              <a:t>¿Talla única?</a:t>
            </a:r>
            <a:endParaRPr lang="es-CL" dirty="0"/>
          </a:p>
        </p:txBody>
      </p:sp>
      <p:pic>
        <p:nvPicPr>
          <p:cNvPr id="2050" name="Picture 2" descr="http://media.boreme.com/post_media/2012/one-size-fits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55" y="1371599"/>
            <a:ext cx="61912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6" y="1138237"/>
            <a:ext cx="7581900" cy="57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7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Hashing</a:t>
            </a:r>
            <a:r>
              <a:rPr lang="es-CL" dirty="0" smtClean="0"/>
              <a:t> coherente </a:t>
            </a:r>
            <a:r>
              <a:rPr lang="es-CL" sz="2400" dirty="0" smtClean="0"/>
              <a:t>("</a:t>
            </a:r>
            <a:r>
              <a:rPr lang="es-CL" sz="2400" dirty="0" err="1" smtClean="0"/>
              <a:t>Consistent</a:t>
            </a:r>
            <a:r>
              <a:rPr lang="es-CL" sz="2400" dirty="0" smtClean="0"/>
              <a:t> </a:t>
            </a:r>
            <a:r>
              <a:rPr lang="es-CL" sz="2400" dirty="0" err="1" smtClean="0"/>
              <a:t>Hashing</a:t>
            </a:r>
            <a:r>
              <a:rPr lang="es-CL" sz="2400" dirty="0" smtClean="0"/>
              <a:t>")</a:t>
            </a:r>
            <a:endParaRPr lang="es-C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 smtClean="0">
                <a:solidFill>
                  <a:srgbClr val="00B050"/>
                </a:solidFill>
                <a:latin typeface="Segoe UI Semibold" panose="020B0702040204020203" pitchFamily="34" charset="0"/>
              </a:rPr>
              <a:t>Evitar volver a </a:t>
            </a:r>
            <a:r>
              <a:rPr lang="es-CL" sz="2400" dirty="0" err="1" smtClean="0">
                <a:solidFill>
                  <a:srgbClr val="00B050"/>
                </a:solidFill>
                <a:latin typeface="Segoe UI Semibold" panose="020B0702040204020203" pitchFamily="34" charset="0"/>
              </a:rPr>
              <a:t>hashear</a:t>
            </a:r>
            <a:r>
              <a:rPr lang="es-CL" sz="2400" dirty="0" smtClean="0">
                <a:solidFill>
                  <a:srgbClr val="00B050"/>
                </a:solidFill>
                <a:latin typeface="Segoe UI Semibold" panose="020B0702040204020203" pitchFamily="34" charset="0"/>
              </a:rPr>
              <a:t> todo de nuevo</a:t>
            </a:r>
          </a:p>
          <a:p>
            <a:r>
              <a:rPr lang="es-CL" sz="2300" dirty="0" err="1" smtClean="0"/>
              <a:t>Hashear</a:t>
            </a:r>
            <a:r>
              <a:rPr lang="es-CL" sz="2300" dirty="0" smtClean="0"/>
              <a:t> usando un anillo</a:t>
            </a:r>
          </a:p>
          <a:p>
            <a:r>
              <a:rPr lang="es-CL" sz="2300" dirty="0" smtClean="0"/>
              <a:t>Cada máquina escoge </a:t>
            </a:r>
            <a:r>
              <a:rPr lang="es-CL" sz="2300" i="1" dirty="0" smtClean="0">
                <a:latin typeface="Cambria" panose="02040503050406030204" pitchFamily="18" charset="0"/>
              </a:rPr>
              <a:t>n</a:t>
            </a:r>
            <a:r>
              <a:rPr lang="es-CL" sz="2300" i="1" dirty="0" smtClean="0"/>
              <a:t> </a:t>
            </a:r>
            <a:r>
              <a:rPr lang="es-CL" sz="2300" dirty="0" smtClean="0"/>
              <a:t>puntos </a:t>
            </a:r>
            <a:r>
              <a:rPr lang="es-CL" sz="2300" dirty="0" err="1" smtClean="0"/>
              <a:t>pseudo</a:t>
            </a:r>
            <a:r>
              <a:rPr lang="en-GB" sz="2300" dirty="0" err="1" smtClean="0"/>
              <a:t>aleatorios</a:t>
            </a:r>
            <a:r>
              <a:rPr lang="es-CL" sz="2300" dirty="0" smtClean="0"/>
              <a:t> en el anillo</a:t>
            </a:r>
          </a:p>
          <a:p>
            <a:r>
              <a:rPr lang="es-CL" sz="2300" dirty="0" smtClean="0"/>
              <a:t>La máquina es responsable del arco después de su punto</a:t>
            </a:r>
          </a:p>
          <a:p>
            <a:r>
              <a:rPr lang="es-CL" sz="2300" dirty="0" smtClean="0"/>
              <a:t>Si una máquina se va, su rango se mueve a la máquina anterior</a:t>
            </a:r>
          </a:p>
          <a:p>
            <a:r>
              <a:rPr lang="es-CL" sz="2300" dirty="0" smtClean="0"/>
              <a:t>Si una máquina se une, elige nuevos puntos</a:t>
            </a:r>
          </a:p>
          <a:p>
            <a:r>
              <a:rPr lang="es-CL" sz="2300" dirty="0" smtClean="0">
                <a:solidFill>
                  <a:schemeClr val="bg1">
                    <a:lumMod val="50000"/>
                  </a:schemeClr>
                </a:solidFill>
              </a:rPr>
              <a:t>Objetos</a:t>
            </a:r>
            <a:r>
              <a:rPr lang="es-CL" sz="2300" dirty="0" smtClean="0"/>
              <a:t> mapeados al anillo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79392"/>
            <a:ext cx="3514725" cy="325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10349" y="375285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angle 12"/>
          <p:cNvSpPr/>
          <p:nvPr/>
        </p:nvSpPr>
        <p:spPr>
          <a:xfrm>
            <a:off x="8763000" y="4672601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8762999" y="556260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5924546" y="586740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6386511" y="6376987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angle 16"/>
          <p:cNvSpPr/>
          <p:nvPr/>
        </p:nvSpPr>
        <p:spPr>
          <a:xfrm>
            <a:off x="7848600" y="6538911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TextBox 11"/>
          <p:cNvSpPr txBox="1"/>
          <p:nvPr/>
        </p:nvSpPr>
        <p:spPr>
          <a:xfrm>
            <a:off x="219075" y="4539331"/>
            <a:ext cx="5040539" cy="718469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¿Cuántas llaves en promedio se necesitan mover si una máquina se une o se va?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954" y="4539331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</a:t>
            </a:r>
            <a:r>
              <a:rPr lang="es-CL" dirty="0" err="1" smtClean="0"/>
              <a:t>Hashing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Hashing</a:t>
            </a:r>
            <a:r>
              <a:rPr lang="es-CL" dirty="0" smtClean="0"/>
              <a:t> coherente (128-bit MD5)</a:t>
            </a:r>
          </a:p>
          <a:p>
            <a:endParaRPr lang="es-CL" dirty="0"/>
          </a:p>
        </p:txBody>
      </p:sp>
      <p:pic>
        <p:nvPicPr>
          <p:cNvPr id="4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35" y="228601"/>
            <a:ext cx="145284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3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Guardado llave-valor: Replicación</a:t>
            </a:r>
            <a:endParaRPr lang="es-CL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6643" y="1066800"/>
            <a:ext cx="8229600" cy="4876800"/>
          </a:xfrm>
        </p:spPr>
        <p:txBody>
          <a:bodyPr/>
          <a:lstStyle/>
          <a:p>
            <a:r>
              <a:rPr lang="es-CL" dirty="0" smtClean="0"/>
              <a:t>Un factor de replicación fijo (aquí 3)</a:t>
            </a:r>
          </a:p>
          <a:p>
            <a:r>
              <a:rPr lang="es-CL" dirty="0" smtClean="0"/>
              <a:t>Comúnmente hay réplicas primarias / secundarias</a:t>
            </a:r>
          </a:p>
          <a:p>
            <a:pPr lvl="1"/>
            <a:r>
              <a:rPr lang="es-CL" dirty="0" smtClean="0"/>
              <a:t>Una nueva réplica primaria es elegida desde las réplicas secundarias en caso de que falle la primaria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0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209942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3789836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551441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71908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3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2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9019" y="52472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 smtClean="0"/>
              <a:t>k</a:t>
            </a:r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1118909" y="5247263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 smtClean="0"/>
              <a:t>v</a:t>
            </a:r>
            <a:endParaRPr lang="es-CL" dirty="0"/>
          </a:p>
        </p:txBody>
      </p:sp>
      <p:sp>
        <p:nvSpPr>
          <p:cNvPr id="27" name="Rectangle 26"/>
          <p:cNvSpPr/>
          <p:nvPr/>
        </p:nvSpPr>
        <p:spPr>
          <a:xfrm>
            <a:off x="7190818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 smtClean="0"/>
              <a:t>k</a:t>
            </a:r>
            <a:endParaRPr lang="es-CL" dirty="0"/>
          </a:p>
        </p:txBody>
      </p:sp>
      <p:sp>
        <p:nvSpPr>
          <p:cNvPr id="30" name="Rectangle 29"/>
          <p:cNvSpPr/>
          <p:nvPr/>
        </p:nvSpPr>
        <p:spPr>
          <a:xfrm>
            <a:off x="7900710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 smtClean="0"/>
              <a:t>v</a:t>
            </a:r>
            <a:endParaRPr lang="es-CL" dirty="0"/>
          </a:p>
        </p:txBody>
      </p:sp>
      <p:sp>
        <p:nvSpPr>
          <p:cNvPr id="36" name="TextBox 50"/>
          <p:cNvSpPr txBox="1"/>
          <p:nvPr/>
        </p:nvSpPr>
        <p:spPr>
          <a:xfrm>
            <a:off x="846186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 smtClean="0"/>
              <a:t>A1</a:t>
            </a:r>
            <a:endParaRPr lang="es-CL" dirty="0"/>
          </a:p>
        </p:txBody>
      </p:sp>
      <p:sp>
        <p:nvSpPr>
          <p:cNvPr id="37" name="TextBox 52"/>
          <p:cNvSpPr txBox="1"/>
          <p:nvPr/>
        </p:nvSpPr>
        <p:spPr>
          <a:xfrm>
            <a:off x="250490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 smtClean="0"/>
              <a:t>B1</a:t>
            </a:r>
            <a:endParaRPr lang="es-CL" dirty="0"/>
          </a:p>
        </p:txBody>
      </p:sp>
      <p:sp>
        <p:nvSpPr>
          <p:cNvPr id="38" name="TextBox 53"/>
          <p:cNvSpPr txBox="1"/>
          <p:nvPr/>
        </p:nvSpPr>
        <p:spPr>
          <a:xfrm>
            <a:off x="4239703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 smtClean="0"/>
              <a:t>C1</a:t>
            </a:r>
            <a:endParaRPr lang="es-CL" dirty="0"/>
          </a:p>
        </p:txBody>
      </p:sp>
      <p:sp>
        <p:nvSpPr>
          <p:cNvPr id="39" name="TextBox 54"/>
          <p:cNvSpPr txBox="1"/>
          <p:nvPr/>
        </p:nvSpPr>
        <p:spPr>
          <a:xfrm>
            <a:off x="596428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 smtClean="0"/>
              <a:t>D1</a:t>
            </a:r>
            <a:endParaRPr lang="es-CL" dirty="0"/>
          </a:p>
        </p:txBody>
      </p:sp>
      <p:sp>
        <p:nvSpPr>
          <p:cNvPr id="40" name="TextBox 55"/>
          <p:cNvSpPr txBox="1"/>
          <p:nvPr/>
        </p:nvSpPr>
        <p:spPr>
          <a:xfrm>
            <a:off x="7640685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 smtClean="0"/>
              <a:t>E1</a:t>
            </a:r>
            <a:endParaRPr lang="es-CL" dirty="0"/>
          </a:p>
        </p:txBody>
      </p:sp>
      <p:sp>
        <p:nvSpPr>
          <p:cNvPr id="58" name="Rectangle 57"/>
          <p:cNvSpPr/>
          <p:nvPr/>
        </p:nvSpPr>
        <p:spPr>
          <a:xfrm>
            <a:off x="2099428" y="58461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i="1" dirty="0" smtClean="0"/>
              <a:t>k</a:t>
            </a:r>
            <a:endParaRPr lang="es-CL" i="1" dirty="0"/>
          </a:p>
        </p:txBody>
      </p:sp>
      <p:sp>
        <p:nvSpPr>
          <p:cNvPr id="59" name="Rectangle 58"/>
          <p:cNvSpPr/>
          <p:nvPr/>
        </p:nvSpPr>
        <p:spPr>
          <a:xfrm>
            <a:off x="2783919" y="58461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i="1" dirty="0" smtClean="0"/>
              <a:t>v</a:t>
            </a:r>
            <a:endParaRPr lang="es-CL" i="1" dirty="0"/>
          </a:p>
        </p:txBody>
      </p:sp>
      <p:sp>
        <p:nvSpPr>
          <p:cNvPr id="62" name="Rectangle 61"/>
          <p:cNvSpPr/>
          <p:nvPr/>
        </p:nvSpPr>
        <p:spPr>
          <a:xfrm>
            <a:off x="5514418" y="53889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i="1" dirty="0" smtClean="0"/>
              <a:t>k</a:t>
            </a:r>
            <a:endParaRPr lang="es-CL" i="1" dirty="0"/>
          </a:p>
        </p:txBody>
      </p:sp>
      <p:sp>
        <p:nvSpPr>
          <p:cNvPr id="63" name="Rectangle 62"/>
          <p:cNvSpPr/>
          <p:nvPr/>
        </p:nvSpPr>
        <p:spPr>
          <a:xfrm>
            <a:off x="6224308" y="53889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i="1" dirty="0" smtClean="0"/>
              <a:t>v</a:t>
            </a:r>
            <a:endParaRPr lang="es-CL" i="1" dirty="0"/>
          </a:p>
        </p:txBody>
      </p:sp>
      <p:sp>
        <p:nvSpPr>
          <p:cNvPr id="64" name="Rectangle 63"/>
          <p:cNvSpPr/>
          <p:nvPr/>
        </p:nvSpPr>
        <p:spPr>
          <a:xfrm>
            <a:off x="3789833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i="1" dirty="0" smtClean="0"/>
              <a:t>k</a:t>
            </a:r>
            <a:endParaRPr lang="es-CL" i="1" dirty="0"/>
          </a:p>
        </p:txBody>
      </p:sp>
      <p:sp>
        <p:nvSpPr>
          <p:cNvPr id="65" name="Rectangle 64"/>
          <p:cNvSpPr/>
          <p:nvPr/>
        </p:nvSpPr>
        <p:spPr>
          <a:xfrm>
            <a:off x="4499725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i="1" dirty="0" smtClean="0"/>
              <a:t>v</a:t>
            </a:r>
            <a:endParaRPr lang="es-CL" i="1" dirty="0"/>
          </a:p>
        </p:txBody>
      </p:sp>
      <p:sp>
        <p:nvSpPr>
          <p:cNvPr id="66" name="Rectangle 65"/>
          <p:cNvSpPr/>
          <p:nvPr/>
        </p:nvSpPr>
        <p:spPr>
          <a:xfrm>
            <a:off x="5514418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i="1" dirty="0" smtClean="0"/>
              <a:t>k</a:t>
            </a:r>
            <a:endParaRPr lang="es-CL" i="1" dirty="0"/>
          </a:p>
        </p:txBody>
      </p:sp>
      <p:sp>
        <p:nvSpPr>
          <p:cNvPr id="67" name="Rectangle 66"/>
          <p:cNvSpPr/>
          <p:nvPr/>
        </p:nvSpPr>
        <p:spPr>
          <a:xfrm>
            <a:off x="6224310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i="1" dirty="0" smtClean="0"/>
              <a:t>v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157920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Replicación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¿Factor de replicación de </a:t>
            </a:r>
            <a:r>
              <a:rPr lang="es-CL" i="1" dirty="0" smtClean="0">
                <a:latin typeface="Cambria" panose="02040503050406030204" pitchFamily="18" charset="0"/>
              </a:rPr>
              <a:t>n?</a:t>
            </a:r>
            <a:endParaRPr lang="es-CL" sz="3300" dirty="0" smtClean="0">
              <a:latin typeface="Cambria" panose="02040503050406030204" pitchFamily="18" charset="0"/>
            </a:endParaRPr>
          </a:p>
          <a:p>
            <a:pPr lvl="1"/>
            <a:r>
              <a:rPr lang="es-CL" dirty="0"/>
              <a:t>¡</a:t>
            </a:r>
            <a:r>
              <a:rPr lang="es-CL" dirty="0" smtClean="0"/>
              <a:t>Fácil! Elegir </a:t>
            </a:r>
            <a:r>
              <a:rPr lang="es-CL" i="1" dirty="0" smtClean="0">
                <a:latin typeface="Cambria" panose="02040503050406030204" pitchFamily="18" charset="0"/>
              </a:rPr>
              <a:t>n</a:t>
            </a:r>
            <a:r>
              <a:rPr lang="es-CL" dirty="0" smtClean="0"/>
              <a:t> arcos siguientes </a:t>
            </a:r>
            <a:r>
              <a:rPr lang="es-CL" sz="1800" dirty="0" smtClean="0"/>
              <a:t>(¡con máquinas diferentes!)</a:t>
            </a:r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3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</a:t>
            </a:r>
            <a:r>
              <a:rPr lang="es-CL" dirty="0" err="1" smtClean="0"/>
              <a:t>Versionamiento</a:t>
            </a:r>
            <a:r>
              <a:rPr lang="es-CL" dirty="0" smtClean="0"/>
              <a:t> de objetos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PUT</a:t>
            </a:r>
            <a:r>
              <a:rPr lang="es-CL" dirty="0" smtClean="0"/>
              <a:t> no sobrescribe: desplaza la versión actual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GET</a:t>
            </a:r>
            <a:r>
              <a:rPr lang="es-CL" dirty="0" smtClean="0"/>
              <a:t> devuelve la versión más reciente</a:t>
            </a:r>
          </a:p>
        </p:txBody>
      </p:sp>
      <p:pic>
        <p:nvPicPr>
          <p:cNvPr id="10244" name="Picture 4" descr="http://docs.aws.amazon.com/AmazonS3/latest/dev/images/versioning_PUT_versionEnab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4886"/>
            <a:ext cx="3521075" cy="27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533774"/>
            <a:ext cx="1643062" cy="23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 descr="http://docs.aws.amazon.com/AmazonS3/latest/dev/images/versioning_obj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2571"/>
            <a:ext cx="2057400" cy="1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/>
              <a:t>: </a:t>
            </a:r>
            <a:r>
              <a:rPr lang="es-CL" dirty="0" err="1"/>
              <a:t>Versionamiento</a:t>
            </a:r>
            <a:r>
              <a:rPr lang="es-CL" dirty="0"/>
              <a:t> de objetos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DELETE</a:t>
            </a:r>
            <a:r>
              <a:rPr lang="es-CL" dirty="0" smtClean="0"/>
              <a:t> no elimina de inmediato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GET </a:t>
            </a:r>
            <a:r>
              <a:rPr lang="es-CL" dirty="0" smtClean="0"/>
              <a:t>devolverá "no encontrado" después de borrar</a:t>
            </a:r>
          </a:p>
        </p:txBody>
      </p:sp>
      <p:pic>
        <p:nvPicPr>
          <p:cNvPr id="10254" name="Picture 14" descr="http://docs.aws.amazon.com/AmazonS3/latest/dev/images/versioning_DELETE_versioningEnab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905250" cy="27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86200"/>
            <a:ext cx="2724150" cy="206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8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Amazon </a:t>
            </a:r>
            <a:r>
              <a:rPr lang="es-CL" dirty="0" err="1"/>
              <a:t>Dynamo</a:t>
            </a:r>
            <a:r>
              <a:rPr lang="es-CL" dirty="0"/>
              <a:t>: </a:t>
            </a:r>
            <a:r>
              <a:rPr lang="es-CL" dirty="0" err="1"/>
              <a:t>Versionamiento</a:t>
            </a:r>
            <a:r>
              <a:rPr lang="es-CL" dirty="0"/>
              <a:t> de objetos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070C0"/>
                </a:solidFill>
              </a:rPr>
              <a:t>GET </a:t>
            </a:r>
            <a:r>
              <a:rPr lang="es-CL" dirty="0" smtClean="0"/>
              <a:t>por versión</a:t>
            </a:r>
          </a:p>
        </p:txBody>
      </p:sp>
      <p:pic>
        <p:nvPicPr>
          <p:cNvPr id="15362" name="Picture 2" descr="http://docs.aws.amazon.com/AmazonS3/latest/dev/images/versioning_GET_Version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6629400" cy="30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Amazon </a:t>
            </a:r>
            <a:r>
              <a:rPr lang="es-CL" dirty="0" err="1"/>
              <a:t>Dynamo</a:t>
            </a:r>
            <a:r>
              <a:rPr lang="es-CL" dirty="0"/>
              <a:t>: </a:t>
            </a:r>
            <a:r>
              <a:rPr lang="es-CL" dirty="0" err="1"/>
              <a:t>Versionamiento</a:t>
            </a:r>
            <a:r>
              <a:rPr lang="es-CL" dirty="0"/>
              <a:t> de objetos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PERMANENT DELETE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smtClean="0"/>
              <a:t>por versión … eliminado</a:t>
            </a:r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marL="457200" lvl="1" indent="0">
              <a:buNone/>
            </a:pPr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</p:txBody>
      </p:sp>
      <p:pic>
        <p:nvPicPr>
          <p:cNvPr id="16386" name="Picture 2" descr="http://docs.aws.amazon.com/AmazonS3/latest/dev/images/versioning_DELETE_versioningEnabl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04282"/>
            <a:ext cx="4276725" cy="31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9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Amazon </a:t>
            </a:r>
            <a:r>
              <a:rPr lang="es-CL" dirty="0" err="1"/>
              <a:t>Dynamo</a:t>
            </a:r>
            <a:r>
              <a:rPr lang="es-CL" dirty="0"/>
              <a:t>: </a:t>
            </a:r>
            <a:r>
              <a:rPr lang="es-CL" dirty="0" smtClean="0"/>
              <a:t>Modelo</a:t>
            </a:r>
            <a:endParaRPr lang="es-CL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6643" y="25781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Countries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capital:Kabul,continent:Asia,pop:31108077#2011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capital:Tirana,continent:Europe,pop:3011405#2013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6" name="Content Placeholder 67"/>
          <p:cNvSpPr txBox="1">
            <a:spLocks/>
          </p:cNvSpPr>
          <p:nvPr/>
        </p:nvSpPr>
        <p:spPr>
          <a:xfrm>
            <a:off x="456643" y="1282700"/>
            <a:ext cx="8229600" cy="4660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Tabla nombrada con llave primaria y valor</a:t>
            </a:r>
          </a:p>
          <a:p>
            <a:r>
              <a:rPr lang="es-CL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La llave primaria es </a:t>
            </a:r>
            <a:r>
              <a:rPr lang="es-CL" sz="28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hasheada</a:t>
            </a:r>
            <a:r>
              <a:rPr lang="es-CL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/ sin orden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456643" y="4724400"/>
          <a:ext cx="8229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Cities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country:Afghanistan,pop:3476000#2013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country:Albania,pop:3011405#2013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8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</a:t>
            </a:r>
            <a:r>
              <a:rPr lang="es-CL" dirty="0" smtClean="0">
                <a:solidFill>
                  <a:srgbClr val="0070C0"/>
                </a:solidFill>
              </a:rPr>
              <a:t>C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dirty="0" smtClean="0">
                <a:solidFill>
                  <a:srgbClr val="C00000"/>
                </a:solidFill>
              </a:rPr>
              <a:t>P</a:t>
            </a:r>
            <a:endParaRPr lang="es-C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2971800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Dos opciones para cada tabla:</a:t>
            </a:r>
          </a:p>
          <a:p>
            <a:endParaRPr lang="es-CL" b="1" dirty="0" smtClean="0">
              <a:solidFill>
                <a:srgbClr val="0070C0"/>
              </a:solidFill>
            </a:endParaRPr>
          </a:p>
          <a:p>
            <a:r>
              <a:rPr lang="es-CL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s-CL" dirty="0" smtClean="0"/>
              <a:t>: </a:t>
            </a:r>
            <a:r>
              <a:rPr lang="es-CL" dirty="0" smtClean="0">
                <a:solidFill>
                  <a:srgbClr val="FF0000"/>
                </a:solidFill>
              </a:rPr>
              <a:t>Coherencia eventual</a:t>
            </a:r>
            <a:r>
              <a:rPr lang="es-CL" dirty="0" smtClean="0"/>
              <a:t>, </a:t>
            </a:r>
            <a:r>
              <a:rPr lang="es-CL" dirty="0" smtClean="0">
                <a:solidFill>
                  <a:srgbClr val="008000"/>
                </a:solidFill>
              </a:rPr>
              <a:t>Alta disponibilidad </a:t>
            </a:r>
            <a:endParaRPr lang="es-CL" dirty="0" smtClean="0"/>
          </a:p>
          <a:p>
            <a:endParaRPr lang="es-CL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CL" b="1" dirty="0" smtClean="0">
                <a:solidFill>
                  <a:srgbClr val="0070C0"/>
                </a:solidFill>
              </a:rPr>
              <a:t>C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s-CL" dirty="0" smtClean="0"/>
              <a:t>: </a:t>
            </a:r>
            <a:r>
              <a:rPr lang="es-CL" dirty="0" smtClean="0">
                <a:solidFill>
                  <a:srgbClr val="008000"/>
                </a:solidFill>
              </a:rPr>
              <a:t>Coherencia fuerte</a:t>
            </a:r>
            <a:r>
              <a:rPr lang="es-CL" dirty="0" smtClean="0"/>
              <a:t>, </a:t>
            </a:r>
            <a:r>
              <a:rPr lang="es-CL" dirty="0" smtClean="0">
                <a:solidFill>
                  <a:srgbClr val="FF0000"/>
                </a:solidFill>
              </a:rPr>
              <a:t>Menor disponibilidad</a:t>
            </a:r>
          </a:p>
        </p:txBody>
      </p:sp>
    </p:spTree>
    <p:extLst>
      <p:ext uri="{BB962C8B-B14F-4D97-AF65-F5344CB8AC3E}">
        <p14:creationId xmlns:p14="http://schemas.microsoft.com/office/powerpoint/2010/main" val="11636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146" name="Picture 2" descr="http://www.wininginweb.com/wp-content/uploads/2010/12/Social-Media-SEO-Road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Coherencia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>
            <a:normAutofit/>
          </a:bodyPr>
          <a:lstStyle/>
          <a:p>
            <a:r>
              <a:rPr lang="es-CL" sz="2400" dirty="0" smtClean="0">
                <a:solidFill>
                  <a:srgbClr val="0070C0"/>
                </a:solidFill>
              </a:rPr>
              <a:t>Chismorreo </a:t>
            </a:r>
            <a:r>
              <a:rPr lang="es-CL" sz="1800" dirty="0" smtClean="0">
                <a:solidFill>
                  <a:srgbClr val="0070C0"/>
                </a:solidFill>
              </a:rPr>
              <a:t>"</a:t>
            </a:r>
            <a:r>
              <a:rPr lang="es-CL" sz="1800" dirty="0" err="1" smtClean="0">
                <a:solidFill>
                  <a:srgbClr val="0070C0"/>
                </a:solidFill>
              </a:rPr>
              <a:t>Gossiping</a:t>
            </a:r>
            <a:r>
              <a:rPr lang="es-CL" sz="1800" dirty="0" smtClean="0">
                <a:solidFill>
                  <a:srgbClr val="0070C0"/>
                </a:solidFill>
              </a:rPr>
              <a:t>"</a:t>
            </a:r>
          </a:p>
          <a:p>
            <a:pPr lvl="1"/>
            <a:r>
              <a:rPr lang="es-CL" sz="2000" dirty="0" smtClean="0"/>
              <a:t>Mensajes de estado intercambiados entre nodos</a:t>
            </a:r>
          </a:p>
          <a:p>
            <a:pPr lvl="1"/>
            <a:r>
              <a:rPr lang="es-CL" sz="2000" dirty="0" err="1" smtClean="0"/>
              <a:t>Dynamo</a:t>
            </a:r>
            <a:r>
              <a:rPr lang="es-CL" sz="2000" dirty="0" smtClean="0"/>
              <a:t> en gran parte es </a:t>
            </a:r>
            <a:r>
              <a:rPr lang="es-CL" sz="2000" dirty="0" err="1" smtClean="0"/>
              <a:t>decentralizado</a:t>
            </a:r>
            <a:r>
              <a:rPr lang="es-CL" sz="2000" dirty="0" smtClean="0"/>
              <a:t> (no hay maestro)</a:t>
            </a:r>
          </a:p>
          <a:p>
            <a:pPr marL="0" indent="0">
              <a:buNone/>
            </a:pPr>
            <a:endParaRPr lang="es-CL" sz="2400" dirty="0" smtClean="0"/>
          </a:p>
          <a:p>
            <a:r>
              <a:rPr lang="es-CL" sz="2400" dirty="0" smtClean="0">
                <a:solidFill>
                  <a:srgbClr val="0070C0"/>
                </a:solidFill>
              </a:rPr>
              <a:t>Quórums:</a:t>
            </a:r>
          </a:p>
          <a:p>
            <a:pPr lvl="1"/>
            <a:r>
              <a:rPr lang="es-CL" sz="2000" dirty="0" smtClean="0"/>
              <a:t>Múltiples</a:t>
            </a:r>
            <a:r>
              <a:rPr lang="es-CL" sz="2000" i="1" dirty="0" smtClean="0"/>
              <a:t> </a:t>
            </a:r>
            <a:r>
              <a:rPr lang="es-CL" sz="2000" dirty="0" smtClean="0"/>
              <a:t>nodos responsables para una lectura (</a:t>
            </a:r>
            <a:r>
              <a:rPr lang="es-CL" sz="2000" i="1" dirty="0">
                <a:latin typeface="+mn-lt"/>
              </a:rPr>
              <a:t>L</a:t>
            </a:r>
            <a:r>
              <a:rPr lang="es-CL" sz="2000" dirty="0" smtClean="0"/>
              <a:t>) o escritura (</a:t>
            </a:r>
            <a:r>
              <a:rPr lang="es-CL" sz="2000" i="1" dirty="0">
                <a:latin typeface="+mn-lt"/>
              </a:rPr>
              <a:t>E</a:t>
            </a:r>
            <a:r>
              <a:rPr lang="es-CL" sz="2000" dirty="0" smtClean="0"/>
              <a:t>)</a:t>
            </a:r>
          </a:p>
          <a:p>
            <a:pPr lvl="1"/>
            <a:r>
              <a:rPr lang="es-CL" sz="2000" dirty="0" smtClean="0"/>
              <a:t>Al menos </a:t>
            </a:r>
            <a:r>
              <a:rPr lang="es-CL" sz="2000" i="1" dirty="0" smtClean="0">
                <a:latin typeface="+mn-lt"/>
              </a:rPr>
              <a:t>L</a:t>
            </a:r>
            <a:r>
              <a:rPr lang="es-CL" sz="2000" dirty="0" smtClean="0"/>
              <a:t> o </a:t>
            </a:r>
            <a:r>
              <a:rPr lang="es-CL" sz="2000" i="1" dirty="0" smtClean="0">
                <a:latin typeface="+mn-lt"/>
              </a:rPr>
              <a:t>E</a:t>
            </a:r>
            <a:r>
              <a:rPr lang="es-CL" sz="2000" dirty="0" smtClean="0"/>
              <a:t> nodos deben confirmar</a:t>
            </a:r>
          </a:p>
          <a:p>
            <a:pPr lvl="1"/>
            <a:r>
              <a:rPr lang="es-CL" sz="2000" dirty="0" smtClean="0"/>
              <a:t>Con </a:t>
            </a:r>
            <a:r>
              <a:rPr lang="es-CL" sz="2000" i="1" dirty="0" smtClean="0">
                <a:latin typeface="+mn-lt"/>
              </a:rPr>
              <a:t>L</a:t>
            </a:r>
            <a:r>
              <a:rPr lang="es-CL" sz="2000" dirty="0" smtClean="0"/>
              <a:t> o </a:t>
            </a:r>
            <a:r>
              <a:rPr lang="es-CL" sz="2000" i="1" dirty="0" smtClean="0">
                <a:latin typeface="+mn-lt"/>
              </a:rPr>
              <a:t>E</a:t>
            </a:r>
            <a:r>
              <a:rPr lang="es-CL" sz="2000" dirty="0" smtClean="0"/>
              <a:t> más alto = Coherencia más alta, Disponibilidad más baja</a:t>
            </a:r>
          </a:p>
          <a:p>
            <a:pPr marL="457200" lvl="1" indent="0">
              <a:buNone/>
            </a:pPr>
            <a:endParaRPr lang="es-CL" sz="2000" dirty="0" smtClean="0"/>
          </a:p>
          <a:p>
            <a:r>
              <a:rPr lang="es-CL" sz="2400" dirty="0" smtClean="0">
                <a:solidFill>
                  <a:srgbClr val="0070C0"/>
                </a:solidFill>
              </a:rPr>
              <a:t>"</a:t>
            </a:r>
            <a:r>
              <a:rPr lang="es-CL" sz="2400" dirty="0" err="1" smtClean="0">
                <a:solidFill>
                  <a:srgbClr val="0070C0"/>
                </a:solidFill>
              </a:rPr>
              <a:t>Hinted</a:t>
            </a:r>
            <a:r>
              <a:rPr lang="es-CL" sz="2400" dirty="0" smtClean="0">
                <a:solidFill>
                  <a:srgbClr val="0070C0"/>
                </a:solidFill>
              </a:rPr>
              <a:t> </a:t>
            </a:r>
            <a:r>
              <a:rPr lang="es-CL" sz="2400" dirty="0" err="1" smtClean="0">
                <a:solidFill>
                  <a:srgbClr val="0070C0"/>
                </a:solidFill>
              </a:rPr>
              <a:t>Handoff</a:t>
            </a:r>
            <a:r>
              <a:rPr lang="es-CL" sz="2400" dirty="0" smtClean="0">
                <a:solidFill>
                  <a:srgbClr val="0070C0"/>
                </a:solidFill>
              </a:rPr>
              <a:t>" </a:t>
            </a:r>
            <a:r>
              <a:rPr lang="es-CL" sz="1800" dirty="0">
                <a:solidFill>
                  <a:srgbClr val="0070C0"/>
                </a:solidFill>
              </a:rPr>
              <a:t>(Traspasos temporales de responsabilidades)</a:t>
            </a:r>
            <a:endParaRPr lang="es-CL" sz="2400" dirty="0" smtClean="0">
              <a:solidFill>
                <a:srgbClr val="0070C0"/>
              </a:solidFill>
            </a:endParaRPr>
          </a:p>
          <a:p>
            <a:pPr lvl="1"/>
            <a:r>
              <a:rPr lang="es-CL" sz="2000" dirty="0" smtClean="0"/>
              <a:t>Para fallas temporales </a:t>
            </a:r>
          </a:p>
          <a:p>
            <a:pPr lvl="1"/>
            <a:r>
              <a:rPr lang="es-CL" sz="2000" dirty="0" smtClean="0"/>
              <a:t>Un nodo “cubre” a otro nodo mientras está caído</a:t>
            </a:r>
          </a:p>
        </p:txBody>
      </p:sp>
    </p:spTree>
    <p:extLst>
      <p:ext uri="{BB962C8B-B14F-4D97-AF65-F5344CB8AC3E}">
        <p14:creationId xmlns:p14="http://schemas.microsoft.com/office/powerpoint/2010/main" val="265171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08994"/>
            <a:ext cx="3053508" cy="424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Coherencia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rgbClr val="0070C0"/>
                </a:solidFill>
              </a:rPr>
              <a:t>Reloj vectorial</a:t>
            </a:r>
            <a:r>
              <a:rPr lang="es-CL" sz="2800" dirty="0" smtClean="0"/>
              <a:t>: </a:t>
            </a:r>
          </a:p>
          <a:p>
            <a:pPr lvl="1"/>
            <a:r>
              <a:rPr lang="es-CL" dirty="0" smtClean="0"/>
              <a:t>Una</a:t>
            </a:r>
            <a:r>
              <a:rPr lang="es-CL" sz="2400" dirty="0" smtClean="0"/>
              <a:t> lista de pares indicando un nodo y una versión</a:t>
            </a:r>
          </a:p>
          <a:p>
            <a:pPr lvl="1"/>
            <a:r>
              <a:rPr lang="es-CL" sz="2400" dirty="0" smtClean="0"/>
              <a:t>Monitorea las versiones</a:t>
            </a:r>
          </a:p>
        </p:txBody>
      </p:sp>
    </p:spTree>
    <p:extLst>
      <p:ext uri="{BB962C8B-B14F-4D97-AF65-F5344CB8AC3E}">
        <p14:creationId xmlns:p14="http://schemas.microsoft.com/office/powerpoint/2010/main" val="12126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Coherencia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Dos versiones de un carro de compras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3873"/>
            <a:ext cx="3602388" cy="24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6876"/>
            <a:ext cx="3602388" cy="24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106076" y="5664055"/>
            <a:ext cx="6931845" cy="889145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>
                <a:schemeClr val="tx1"/>
              </a:buClr>
              <a:buNone/>
            </a:pPr>
            <a:r>
              <a:rPr lang="es-CL" dirty="0" smtClean="0">
                <a:solidFill>
                  <a:srgbClr val="0070C0"/>
                </a:solidFill>
              </a:rPr>
              <a:t>La aplicación es la que mejor sabe</a:t>
            </a:r>
          </a:p>
          <a:p>
            <a:pPr marL="57150" indent="0" algn="ctr">
              <a:buClr>
                <a:schemeClr val="tx1"/>
              </a:buClr>
              <a:buNone/>
            </a:pPr>
            <a:r>
              <a:rPr lang="es-CL" sz="19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19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(… y debe poder soportar reconciliación explícitamente)</a:t>
            </a:r>
          </a:p>
          <a:p>
            <a:pPr marL="0" indent="0" algn="ctr">
              <a:buNone/>
            </a:pPr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marL="0" indent="0" algn="ctr">
              <a:buFont typeface="Arial" pitchFamily="34" charset="0"/>
              <a:buNone/>
            </a:pPr>
            <a:endParaRPr lang="es-CL" dirty="0"/>
          </a:p>
        </p:txBody>
      </p:sp>
      <p:sp>
        <p:nvSpPr>
          <p:cNvPr id="10" name="TextBox 9"/>
          <p:cNvSpPr txBox="1"/>
          <p:nvPr/>
        </p:nvSpPr>
        <p:spPr>
          <a:xfrm>
            <a:off x="1106077" y="4826589"/>
            <a:ext cx="6931845" cy="723166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¿La mejor forma de unir versiones incompatibles?</a:t>
            </a:r>
          </a:p>
          <a:p>
            <a:r>
              <a:rPr lang="es-CL" sz="2000" dirty="0" smtClean="0">
                <a:latin typeface="Segoe UI Semilight" panose="020B0402040204020203" pitchFamily="34" charset="0"/>
              </a:rPr>
              <a:t>(conocida como </a:t>
            </a:r>
            <a:r>
              <a:rPr lang="es-CL" sz="2000" u="sng" dirty="0" smtClean="0">
                <a:latin typeface="Segoe UI Semilight" panose="020B0402040204020203" pitchFamily="34" charset="0"/>
              </a:rPr>
              <a:t>reconciliación</a:t>
            </a:r>
            <a:r>
              <a:rPr lang="es-CL" sz="2000" dirty="0" smtClean="0">
                <a:latin typeface="Segoe UI Semilight" panose="020B0402040204020203" pitchFamily="34" charset="0"/>
              </a:rPr>
              <a:t>)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519" y="4881057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1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Coherencia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26896"/>
            <a:ext cx="4168748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48" y="2126896"/>
            <a:ext cx="4168748" cy="1683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0025" y="4578009"/>
            <a:ext cx="6931845" cy="723166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</a:rPr>
              <a:t>¿Cómo podemos verificar que dos bloques de datos sean</a:t>
            </a:r>
          </a:p>
          <a:p>
            <a:r>
              <a:rPr lang="es-CL" sz="2000" dirty="0" smtClean="0">
                <a:latin typeface="Segoe UI Semilight" panose="020B0402040204020203" pitchFamily="34" charset="0"/>
              </a:rPr>
              <a:t>iguales (y encontrar las diferencias si existen)?</a:t>
            </a:r>
            <a:endParaRPr lang="es-CL" sz="2000" dirty="0">
              <a:latin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467" y="4632477"/>
            <a:ext cx="365403" cy="348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15" y="155453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67" y="1554538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4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Árboles de </a:t>
            </a:r>
            <a:r>
              <a:rPr lang="es-CL" dirty="0" err="1" smtClean="0"/>
              <a:t>Merkle</a:t>
            </a:r>
            <a:endParaRPr lang="es-C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36637"/>
            <a:ext cx="8534400" cy="4906963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</a:rPr>
              <a:t>Á</a:t>
            </a:r>
            <a:r>
              <a:rPr lang="es-CL" dirty="0" smtClean="0">
                <a:solidFill>
                  <a:srgbClr val="0070C0"/>
                </a:solidFill>
              </a:rPr>
              <a:t>rbol de </a:t>
            </a:r>
            <a:r>
              <a:rPr lang="es-CL" dirty="0" err="1" smtClean="0">
                <a:solidFill>
                  <a:srgbClr val="0070C0"/>
                </a:solidFill>
              </a:rPr>
              <a:t>Merkle</a:t>
            </a:r>
            <a:r>
              <a:rPr lang="es-CL" dirty="0" smtClean="0">
                <a:solidFill>
                  <a:srgbClr val="0070C0"/>
                </a:solidFill>
              </a:rPr>
              <a:t>: </a:t>
            </a:r>
            <a:endParaRPr lang="es-CL" dirty="0" smtClean="0"/>
          </a:p>
          <a:p>
            <a:pPr lvl="1"/>
            <a:r>
              <a:rPr lang="es-CL" dirty="0" smtClean="0"/>
              <a:t>Un árbol de</a:t>
            </a:r>
            <a:r>
              <a:rPr lang="es-CL" sz="2400" dirty="0" smtClean="0"/>
              <a:t> hash:</a:t>
            </a:r>
          </a:p>
          <a:p>
            <a:pPr lvl="2"/>
            <a:r>
              <a:rPr lang="es-CL" sz="2000" dirty="0" smtClean="0"/>
              <a:t>Cada nodo hoja ("</a:t>
            </a:r>
            <a:r>
              <a:rPr lang="es-CL" sz="2000" dirty="0" err="1" smtClean="0"/>
              <a:t>leaf</a:t>
            </a:r>
            <a:r>
              <a:rPr lang="es-CL" sz="2000" dirty="0" smtClean="0"/>
              <a:t> </a:t>
            </a:r>
            <a:r>
              <a:rPr lang="es-CL" sz="2000" dirty="0" err="1" smtClean="0"/>
              <a:t>node</a:t>
            </a:r>
            <a:r>
              <a:rPr lang="es-CL" sz="2000" dirty="0" smtClean="0"/>
              <a:t>") computa los hashes desde los datos</a:t>
            </a:r>
          </a:p>
          <a:p>
            <a:pPr lvl="2"/>
            <a:r>
              <a:rPr lang="es-CL" sz="2000" dirty="0" smtClean="0"/>
              <a:t>Los otros nodos tienen hashes de sus hijos</a:t>
            </a:r>
          </a:p>
          <a:p>
            <a:pPr lvl="2"/>
            <a:r>
              <a:rPr lang="es-CL" sz="2000" dirty="0" smtClean="0"/>
              <a:t>Se pueden encontrar diferencias un nivel a la vez</a:t>
            </a:r>
          </a:p>
        </p:txBody>
      </p:sp>
      <p:pic>
        <p:nvPicPr>
          <p:cNvPr id="5" name="Picture 2" descr="https://indigocore.org/img/documentation/v0.1.0/references/proof-of-existence-merkle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12437"/>
            <a:ext cx="8641597" cy="33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6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Para los interesados …</a:t>
            </a:r>
            <a:endParaRPr lang="es-C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9" y="3200400"/>
            <a:ext cx="807132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30" y="381000"/>
            <a:ext cx="269813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Otros guardados llave-valor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37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Otros sistemas de guardado llave-valor</a:t>
            </a:r>
            <a:endParaRPr lang="es-CL" dirty="0"/>
          </a:p>
        </p:txBody>
      </p:sp>
      <p:sp>
        <p:nvSpPr>
          <p:cNvPr id="4" name="AutoShape 2" descr="data:image/jpeg;base64,/9j/4AAQSkZJRgABAQAAAQABAAD/2wCEAAkGBxMHEhUSExIWExUWGRQXFxcXFxoYGBcbFBMYFxsZGhQYHSggGRslHBYYIT0tJSkrLjouFyAzODMsNygtLiwBCgoKDQ0OGhAQFywcFB0sLC8sLCsxNzctLCwyLCwsKys3LzcrNzcsNys3NysrKy4sKyszNywsKyssNy4sKy4rLP/AABEIAHkBQAMBIgACEQEDEQH/xAAcAAEAAgMBAQEAAAAAAAAAAAAABgcEBQgDAgH/xABBEAABAwICBgQKCAYDAQAAAAABAAIDBBEFBgcSITFBUTRhcZETInJzgZKhsbLBFTJCUlRis9EUFiNDgvAz4fFT/8QAFwEBAQEBAAAAAAAAAAAAAAAAAAECBP/EABoRAQEBAQEBAQAAAAAAAAAAAAABEQIEQTH/2gAMAwEAAhEDEQA/ALxREQEREBERAREQEREBERAREQEREBEXy94ZvIHag+kREBERAREQEREBERAREQEREBERAREQEREBERAREQEREBERAREQEREBERAREQEREGjzjjv0BTGQAF5IYwHdrEE3PYAT6FSNfWSYi8vleZHHi437uQ7Fa2lWidVUjXtF/BPDneSWlt/QSFUSsSpDlLNMmASNBcXQkgPYTcAfeaOBG/ZvV3g620LnKCB1U4MYNZziGtA4k7AuiaWLwDGsvfVa1t+dhZKR6oiKKIiICIiAiIgIiIKs0iY3UUFYWRTvY3UYbNNhc3UY/mis/FS+stvpR6cfNx/NRFaRd+Qat9dRRvkeXuJfdx37HkKRKL6NegR9snxlShZUREQEREBERAREQERYk2JwwO1HSta7kT7+XpWeu+eZvVxrnnrr8msteVVUso2OkkcGMaLlxNgAvVaDPGFSYxSPji+vdrgL21tU3tcrTL3wfM9LjLiyGUOcNuqQWkjmAd63CqXImWKqOrZLJE+JkZJJeNW92kaoB37+xW0gIsLEcVgwsAzSsjvu1nAE9g3lZNPO2qaHscHtO0OaQQewhB6IixcVeY4JXA2IjkII4EMNigykVBjMtZ+Jl9ZSXJGaZIHTyVMz3sZFcBxvdxe0AAczeyuJq1ibL5ZM1+5wPYQVReP5nqMdcS95azhG0kNA6/vHrPsWvwmmfUzRxxEte9waC3YRc77jkNvoTDXQsjBICCAQRYg7iDwsoPiWjOnqHF0Ur4Qfs2D2jyb2IHpKkeZHuoqKYscQ5kZ1XX8bYN9+apr+Zaz8TL6yQWxlrJlPgB1xrSSfffbZ5LRsHtPWpIqcydj1TVVsDH1EjmucQWl1wfEcdquNKoiLT5kzHDl5mtIbuN9Rg+s63uHWoNwvN8zY97gO0gKlcazrV4qT/U8EzgyO473byf8AbKOPPhDc7TzO095VxNdHskD9xB7DdfS5yp530puxzmHm0lvuUyy7pEnoiG1H9aP739xvXfc707etMNW2iqbPWZZHTtdTVLhG6NpGo6wvc3uOBUc/mWs/Ey+smGr8RRrR7VvraJj5Hl7i6S7nG52PICkqiqc0o9OPm4/moipdpR6cfNx/NRFaiLp0a9Aj7ZPjKlCi+jXoEfbJ8ZUoWVEWhzdmVmXYr7HSuv4NnO3E/lCqOTNFZISTUybSTsNht5AbgrgvpFQseYq2QhraiZxJsACSSTwAG8q3Mo4ZPQRa1TM+SV9iQ512sH3R18ymDfIiKAiIgKuMSw2aOVwLHuJc4ghpOtc7xZWOi4vb4ufTJLcx1eX1Xz22TdVRR6R56E+DdEyRjfFF9Zj7DZtJuL+gKTYfpGpKiwk14T+Ztx3tv7lhaRcrCcGrhaNdu2VvB7R9qw4jjbh2LQU2EujhbVUrRVQH/lp5AHOYRvA4m3MbdxsV288znmSfHN11bbb9WrRVsde3WikbI3m1wI9iyFV+D4LS41eSgqJKSYbXRFxNuzbct9J9C2X09iOWjash/iIv/rHvHaRs7wO0q4jS6UMMndVCXUc+NzWhpaCQ0je023bdvpUp0ZYfNQUpEoLdZ5cxrthDS0Dcd1yCf/VucEzJTY2P6MoLuLDseP8AE7+0XC2yAsPGejzebk+ArMWHjPR5vNyfAVBzyF9XsvkL6DS/YBcnYBzJ3LTLcYDlipx65iYNUbC951W35A2uT2KZZFydPhVW6SdgAY3xCHBwc52zZx2AHeBvCnWE0DcLhZCzcxoHaeJ9J2rMU1Wnzf0Ko8273KhlfOb+hVHm3e5UMkK3uRun0/ln4HK9FReRun0/ln4HK9EpGDjeKMwaF8z9zRsHFxO4DtKofFcSkxaV00pu53cBwaBwAU40uYkXPipwdgBkcOZOxvcA7vVeKwos/DcFqMV/4YXyDmBZvrmzR3reZByuMfkc+QHwMdr8Ndx26t+Vtp7RzVxwwtgaGtaGtGwACwHoCWikZsk18QuaYnyXMce4OufQtHPA6mcWva5jhva4FpHoK6NWnzJl6HH4y14s4X1Hj6zT8x1KaYoZFkYhRPw6R8Ugs5hIPo4jqO/0rHVRc2jHoDPKl/UKlaimjHoDPKl/UKlay0pzSj04+bj+aiKl2lHpx83H81EVqIunRr0CPtk+MrZ5jx2PAIjI83J2MZxe7kOrrUeydiseDYWyWU2aDJYcXHXNmgcSVW+YMbkx6UyydjWjcxvIfupg8MWxOTF5XSyuu53cBwaBwAWGisrR5k/U1aqobt2GJh4fncOfLvVGdo/yf9GAVE7f6pHiNP8AbB4n8x9inKIsqIiIC/HuDASdgG0+hfq/HDW2HcgrV+lE+F2QAw35nXI58ger2qx4JhUNa9pu1wDgeYIuFAJNFzDLcTkRX+rbxgOQff22VgQxiFoa0WDQAByAFgFR9EXUAwYfyniT6bdBU+NHya7bYD2t9VWAodpOw8zUzahmySncHtcN4BIv3ENP+Kg9M05R/iz/ABNKfA1LdoLdgf28AevvXvlDM302HQzN8HUR7HsItrW2EgH2j91usIrhiUEcw+21ruwkbR33UWz1gj4iK+l8WeLa+322jiRxsO8dgVGXjmRqfED4SK9PKNofHsBPW35ixUbq82V+VXGnqBHO6wLHk7bXIubb93Gx6yp5l7F2Y5AyZmy+xw+64bwtTnHJ7cxlrw/wcjRq3tcOF72I6jfvQeuTM0DMrH3ZqSRlusAbizr2IP8Aie5bfGejzebk+ArWZRyyzLbHAOL3vIL3br6t7ADgBc962eM9Hm83J8BUHPIWxy/H4Wqpxzli9jwVrgtrlbplP51nxLSL9REWVafN/QqjzbvcqGV85v6FUebd7lQysSt7kbp9P5Z+ByvRUXkbp9P5Z+ByvRKRSekaXwtfL+UMb3NB+ajSkukWIxV8v5tR3e0D5KNKi7tH1KKWght9oF57XE/9KRqO6P6kVNBDb7ILD2tJCkSyoiIgqTSxTCGrY8fbjF+1riPdZQlTfSzUiWqYwfYjF+1zifdZQhaiLm0Y9AZ5Uv6hUrUU0Y9AZ5Uv6hUrWVU5pR6cfNx/NRFS7Sj04+bj+aiK1EZE1a+ZjI3OJZHrajeA1jcntKx1v35ZfJRMrI7uHjiRvFuq4gOHMc1oEE60dZUGJH+JmAMbTZjN+s4cXDkOXHs32uqLynmSTLsusLujdbwjOfWOTgrsw+tjxGNssbg5jhcEfMcCpSMhERRRERAREQF+XX6qFx/Eqh9TI6SR7ZGvcLaxGpZ2wNtuFrIL6WNidIK6GSI/ba5veLLwy/NJPTQulFpCxpdfYb23kc1sEEN0V1Znoyw74nuaQeF7OHvI9CmJF1BdHY8BVYjFwbKCB2vlHuDVO0or/CB/KWJPpr6tPU+NHfc122w6uLfVVgKotKs0jqtrXXDGsBj5bfrEHncDuClui+pmqaQ+FJc0PIjLt5bqjid4BuqiYLDxno83m5PgKzFh4z0ebzcnwFRXPIW1yt0yn86z4lqgtrlbplP51nxLSL9REWVafN/QqjzbvcqGV85v6FUebd7lQysSt7kbp9P5Z+ByvRUXkbp9P5Z+ByvRKRWWlzDS18VSBsIMbzyI2t7wXdyrtdCYzhjMYhfC/c4b+IPAjrBVEYvhcmDyuhlFnN48HDg4HkVYVIdH2aBgUjo5TaGQgk79Rw2a1hwIsD2BXDHIJQHNIIO0EG4PYVzgtphWYarCNkMzmD7uxzfVcCB6EwX6tXmDHYsBjMkjtv2WD6zzyA+aqmbP1fILeGDetsbL+0FR6rq5K12vI90jjxcST7VMNfeJVz8SlfNIbueSTyHIDqA2ehYyIqi5tGPQGeVL+oVK1FNGPQGeVL+oVK1lpTmlHpx83H81EVLtKPTj5uP5qIrURdGjYXw+MdcnxlQ3P2Tvoomogb/RP1mj+2Ty/IfYpno16BH2yfGVJpGCUFrgCCLEEXBB4EKK5wUjybml+XZLG7oXHx28vzN6/f3LKz1lE4G7wsQJgce3wZ+6erke/riSqOjKWpZWMbIxwc1wBBG4gr1VMZIza7AH+DkJdA47RvMZ+80cuYVyQytnaHNIc0gEEbQQeIKyr7REQEREBYc+FwVDxI+GNzxue5jS4f5EXWYiAo7n3EJcNo3vhJDrtbrDe0ONiR/vFSJfEsTZ2lrmhzSLEEXBHIg70FOaO8RlirmhpLhNcS323ABdrE8wfermWuwzAqbCiXQwsjJ3kDbblc7gtilGPWUMVcAJY2SAbQHtDgPQQvaOMRANaAANgAFgOwL6RAWJizS+CUAXJjkAA4ksKy0Qc/DAqr8PL6h/ZbLLeDVEVXA50EgAkYSSwgAA7yVd6K6mCIiitVmqJ01HO1oLnGNwAG0nsCpP6Cqvw8vqH9l0CiuimMmYRUU9dA50EjWhxuS0gDxHbyrnRFAWozHl2HMDNWQWcL6jx9Zt+XMdS26IKQxzJdVhBJ1DKzg+MX7272n/AG6jrvFNjsPI7+5dIrwlo45/rRsd2tB94V1Mc7RtMps0Fx5AXPcFLcu5BqMTIdKDBFzd9d3kt4dp9qt6GmZB9VjW9jQPcvVNMVBnjLbqWdrKaneY2xtF2tJubm5J4lR36Cqfw8vqH9l0CiaYjOjqnfS0LGvaWODpNjhY7XngVJkRRVT6SMLmq60ujhe9uowXa0kbL8Qot9BVP4eX1D+y6BRXUxG9HtO+loY2vaWOBfcOFjteeBUkRFFedTA2qaWPaHNcCCDuIKp3NWSpsKl/osfLE65aWguLfyut7+KuZEHP30FU/h5fUP7KZ5DxOqwd3gZoJjA47DqOPgyeO76p/wC+as5FdQREUU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19460" name="Picture 4" descr="http://upload.wikimedia.org/wikipedia/en/archive/5/53/20131205141155!Riak_produc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71599"/>
            <a:ext cx="5013157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e AT&amp;T log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82" y="4152900"/>
            <a:ext cx="703481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AOL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572125"/>
            <a:ext cx="1428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AskLogoNew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5305425"/>
            <a:ext cx="12858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Best Buy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5029200"/>
            <a:ext cx="1905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Boeing-Logo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5686426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Comcast Log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238626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The Symantec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324350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Otros </a:t>
            </a:r>
            <a:r>
              <a:rPr lang="es-CL" dirty="0"/>
              <a:t>sistemas </a:t>
            </a:r>
            <a:r>
              <a:rPr lang="es-CL" dirty="0" smtClean="0"/>
              <a:t>de </a:t>
            </a:r>
            <a:r>
              <a:rPr lang="es-CL" dirty="0"/>
              <a:t>guardado llave-valor</a:t>
            </a:r>
          </a:p>
        </p:txBody>
      </p:sp>
      <p:pic>
        <p:nvPicPr>
          <p:cNvPr id="25604" name="Picture 4" descr="https://investor.twitterinc.com/images/ios_homescreen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35" y="5434128"/>
            <a:ext cx="618871" cy="6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lh5.ggpht.com/xISNMehvByzh2OiqV4ozJl1mhoKy_3ngjLny6FXZzlVpzVSsmddw-OosOMEfoy_kSYj9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66056"/>
            <a:ext cx="1066987" cy="10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www.droid-life.com/wp-content/uploads/2014/01/Stack_Exchang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64" y="3674041"/>
            <a:ext cx="3030136" cy="9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http://robertianhawdon.me.uk/blog/wp-content/uploads/2014/02/redis-300dp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1" y="1279006"/>
            <a:ext cx="5677651" cy="18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://www.wakanda.org/sites/default/files/blog/blog-githu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187912"/>
            <a:ext cx="1943239" cy="7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http://imgs.sfgate.com/blogs/images/sfgate/ybenjamin/2010/08/06/digg-logo-heart-l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99" y="4888809"/>
            <a:ext cx="1366837" cy="10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http://www.bucksmore.com/wp-content/uploads/flickr-icon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53" y="3868955"/>
            <a:ext cx="839763" cy="8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4532" y="969370"/>
            <a:ext cx="2203255" cy="22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Otros </a:t>
            </a:r>
            <a:r>
              <a:rPr lang="es-CL" dirty="0"/>
              <a:t>sistemas </a:t>
            </a:r>
            <a:r>
              <a:rPr lang="es-CL" dirty="0" smtClean="0"/>
              <a:t>de </a:t>
            </a:r>
            <a:r>
              <a:rPr lang="es-CL" dirty="0"/>
              <a:t>guardado llave-valor</a:t>
            </a:r>
          </a:p>
        </p:txBody>
      </p:sp>
      <p:pic>
        <p:nvPicPr>
          <p:cNvPr id="26626" name="Picture 2" descr="http://upload.wikimedia.org/wikipedia/commons/thumb/5/5e/Cassandra_logo.svg/279px-Cassandr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777"/>
            <a:ext cx="4038600" cy="27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63" y="4346906"/>
            <a:ext cx="1905000" cy="1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planetcassandra.org/wp-content/uploads/Company/thumbnail/Ado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3345238"/>
            <a:ext cx="2060575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lanetcassandra.org/wp-content/uploads/Company/thumbnail/answers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4114799"/>
            <a:ext cx="2619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planetcassandra.org/wp-content/uploads/Company/thumbnail/200px-CERN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7" y="5559186"/>
            <a:ext cx="1103313" cy="10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planetcassandra.org/wp-content/uploads/Company/thumbnail/Del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8101"/>
            <a:ext cx="999438" cy="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planetcassandra.org/wp-content/uploads/Company/thumbnail/Disn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51460"/>
            <a:ext cx="1861010" cy="10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planetcassandra.org/wp-content/uploads/Company/thumbnail/Instagr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38" y="4820312"/>
            <a:ext cx="2150062" cy="5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ttp://planetcassandra.org/wp-content/uploads/Company/thumbnail/NA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2" y="5546421"/>
            <a:ext cx="1274093" cy="10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Bases de datos relacionales: Aspectos costosos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"</a:t>
            </a:r>
            <a:r>
              <a:rPr lang="es-CL" sz="2400" dirty="0" err="1" smtClean="0"/>
              <a:t>Structured</a:t>
            </a:r>
            <a:r>
              <a:rPr lang="es-CL" sz="2400" dirty="0" smtClean="0"/>
              <a:t> </a:t>
            </a:r>
            <a:r>
              <a:rPr lang="es-CL" sz="2400" dirty="0" err="1" smtClean="0"/>
              <a:t>Query</a:t>
            </a:r>
            <a:r>
              <a:rPr lang="es-CL" sz="2400" dirty="0" smtClean="0"/>
              <a:t> </a:t>
            </a:r>
            <a:r>
              <a:rPr lang="es-CL" sz="2400" dirty="0" err="1" smtClean="0"/>
              <a:t>Language</a:t>
            </a:r>
            <a:r>
              <a:rPr lang="es-CL" sz="2400" dirty="0" smtClean="0"/>
              <a:t>" (SQL):</a:t>
            </a:r>
          </a:p>
          <a:p>
            <a:pPr lvl="1"/>
            <a:r>
              <a:rPr lang="es-CL" sz="2000" dirty="0" smtClean="0">
                <a:solidFill>
                  <a:srgbClr val="35CA1C"/>
                </a:solidFill>
              </a:rPr>
              <a:t>Lenguaje declarativo</a:t>
            </a:r>
          </a:p>
          <a:p>
            <a:pPr lvl="1"/>
            <a:r>
              <a:rPr lang="es-CL" sz="2000" dirty="0" smtClean="0">
                <a:solidFill>
                  <a:srgbClr val="35CA1C"/>
                </a:solidFill>
              </a:rPr>
              <a:t>Muchas buenas características</a:t>
            </a:r>
          </a:p>
          <a:p>
            <a:pPr lvl="1"/>
            <a:r>
              <a:rPr lang="es-CL" sz="2000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Difícil de optimizar</a:t>
            </a:r>
          </a:p>
          <a:p>
            <a:pPr marL="457200" lvl="1" indent="0">
              <a:buNone/>
            </a:pPr>
            <a:endParaRPr lang="es-CL" sz="2000" dirty="0" smtClean="0">
              <a:latin typeface="Segoe UI Semibold" panose="020B0702040204020203" pitchFamily="34" charset="0"/>
            </a:endParaRPr>
          </a:p>
          <a:p>
            <a:r>
              <a:rPr lang="es-CL" sz="2400" dirty="0" smtClean="0"/>
              <a:t>"</a:t>
            </a:r>
            <a:r>
              <a:rPr lang="es-CL" sz="2400" dirty="0" err="1" smtClean="0"/>
              <a:t>Atomicity</a:t>
            </a:r>
            <a:r>
              <a:rPr lang="es-CL" sz="2400" dirty="0" smtClean="0"/>
              <a:t>, </a:t>
            </a:r>
            <a:r>
              <a:rPr lang="es-CL" sz="2400" dirty="0" err="1" smtClean="0"/>
              <a:t>Consistency</a:t>
            </a:r>
            <a:r>
              <a:rPr lang="es-CL" sz="2400" dirty="0" smtClean="0"/>
              <a:t>, </a:t>
            </a:r>
            <a:r>
              <a:rPr lang="es-CL" sz="2400" dirty="0" err="1" smtClean="0"/>
              <a:t>Isolation</a:t>
            </a:r>
            <a:r>
              <a:rPr lang="es-CL" sz="2400" dirty="0" smtClean="0"/>
              <a:t>, </a:t>
            </a:r>
            <a:r>
              <a:rPr lang="es-CL" sz="2400" dirty="0" err="1" smtClean="0"/>
              <a:t>Durability</a:t>
            </a:r>
            <a:r>
              <a:rPr lang="es-CL" sz="2400" dirty="0" smtClean="0"/>
              <a:t>" (ACID):</a:t>
            </a:r>
          </a:p>
          <a:p>
            <a:pPr lvl="1"/>
            <a:r>
              <a:rPr lang="es-CL" sz="2000" dirty="0" smtClean="0">
                <a:solidFill>
                  <a:srgbClr val="35CA1C"/>
                </a:solidFill>
              </a:rPr>
              <a:t>Asegura </a:t>
            </a:r>
            <a:r>
              <a:rPr lang="es-CL" sz="2000" dirty="0" err="1" smtClean="0">
                <a:solidFill>
                  <a:srgbClr val="35CA1C"/>
                </a:solidFill>
              </a:rPr>
              <a:t>correctitud</a:t>
            </a:r>
            <a:r>
              <a:rPr lang="es-CL" sz="2000" dirty="0" smtClean="0">
                <a:solidFill>
                  <a:srgbClr val="35CA1C"/>
                </a:solidFill>
              </a:rPr>
              <a:t> de la base de datos</a:t>
            </a:r>
          </a:p>
          <a:p>
            <a:pPr lvl="2"/>
            <a:r>
              <a:rPr lang="es-CL" sz="1800" dirty="0" smtClean="0">
                <a:solidFill>
                  <a:srgbClr val="35CA1C"/>
                </a:solidFill>
              </a:rPr>
              <a:t>¡Incluso si hay mucho tráfico!</a:t>
            </a:r>
          </a:p>
          <a:p>
            <a:pPr lvl="1"/>
            <a:r>
              <a:rPr lang="es-CL" sz="2000" dirty="0">
                <a:solidFill>
                  <a:srgbClr val="FF0000"/>
                </a:solidFill>
                <a:latin typeface="Segoe UI Semibold" panose="020B0702040204020203" pitchFamily="34" charset="0"/>
              </a:rPr>
              <a:t>¡</a:t>
            </a:r>
            <a:r>
              <a:rPr lang="es-CL" sz="2000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Las transacciones incurren en altos gastos!</a:t>
            </a:r>
          </a:p>
          <a:p>
            <a:pPr lvl="2"/>
            <a:r>
              <a:rPr lang="es-CL" sz="1800" dirty="0" smtClean="0">
                <a:solidFill>
                  <a:srgbClr val="FF0000"/>
                </a:solidFill>
              </a:rPr>
              <a:t>bloqueos </a:t>
            </a:r>
            <a:r>
              <a:rPr lang="es-CL" sz="1800" dirty="0" err="1" smtClean="0">
                <a:solidFill>
                  <a:srgbClr val="FF0000"/>
                </a:solidFill>
              </a:rPr>
              <a:t>multi</a:t>
            </a:r>
            <a:r>
              <a:rPr lang="es-CL" sz="1800" dirty="0" smtClean="0">
                <a:solidFill>
                  <a:srgbClr val="FF0000"/>
                </a:solidFill>
              </a:rPr>
              <a:t>-fase, </a:t>
            </a:r>
            <a:r>
              <a:rPr lang="es-CL" sz="1800" dirty="0" err="1" smtClean="0">
                <a:solidFill>
                  <a:srgbClr val="FF0000"/>
                </a:solidFill>
              </a:rPr>
              <a:t>multi-versionamiento</a:t>
            </a:r>
            <a:r>
              <a:rPr lang="es-CL" sz="1800" dirty="0" smtClean="0">
                <a:solidFill>
                  <a:srgbClr val="FF0000"/>
                </a:solidFill>
              </a:rPr>
              <a:t>, </a:t>
            </a:r>
            <a:r>
              <a:rPr lang="es-CL" sz="1800" dirty="0" err="1" smtClean="0">
                <a:solidFill>
                  <a:srgbClr val="FF0000"/>
                </a:solidFill>
              </a:rPr>
              <a:t>logging</a:t>
            </a:r>
            <a:endParaRPr lang="es-CL" sz="18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CL" sz="1800" b="1" dirty="0" smtClean="0">
              <a:solidFill>
                <a:srgbClr val="FF0000"/>
              </a:solidFill>
            </a:endParaRPr>
          </a:p>
          <a:p>
            <a:r>
              <a:rPr lang="es-CL" sz="2400" dirty="0" smtClean="0">
                <a:solidFill>
                  <a:srgbClr val="FF0000"/>
                </a:solidFill>
              </a:rPr>
              <a:t>La distribución no es directa</a:t>
            </a:r>
          </a:p>
        </p:txBody>
      </p:sp>
    </p:spTree>
    <p:extLst>
      <p:ext uri="{BB962C8B-B14F-4D97-AF65-F5344CB8AC3E}">
        <p14:creationId xmlns:p14="http://schemas.microsoft.com/office/powerpoint/2010/main" val="36648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Otros </a:t>
            </a:r>
            <a:r>
              <a:rPr lang="es-CL" dirty="0"/>
              <a:t>sistemas </a:t>
            </a:r>
            <a:r>
              <a:rPr lang="es-CL" dirty="0" smtClean="0"/>
              <a:t>de </a:t>
            </a:r>
            <a:r>
              <a:rPr lang="es-CL" dirty="0"/>
              <a:t>guardado llave-valor</a:t>
            </a:r>
          </a:p>
        </p:txBody>
      </p:sp>
      <p:pic>
        <p:nvPicPr>
          <p:cNvPr id="26626" name="Picture 2" descr="http://upload.wikimedia.org/wikipedia/commons/thumb/5/5e/Cassandra_logo.svg/279px-Cassandr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777"/>
            <a:ext cx="4038600" cy="27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63" y="4346906"/>
            <a:ext cx="1905000" cy="1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planetcassandra.org/wp-content/uploads/Company/thumbnail/Ado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3345238"/>
            <a:ext cx="2060575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lanetcassandra.org/wp-content/uploads/Company/thumbnail/answers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4114799"/>
            <a:ext cx="2619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planetcassandra.org/wp-content/uploads/Company/thumbnail/200px-CERN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7" y="5559186"/>
            <a:ext cx="1103313" cy="10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planetcassandra.org/wp-content/uploads/Company/thumbnail/Del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8101"/>
            <a:ext cx="999438" cy="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planetcassandra.org/wp-content/uploads/Company/thumbnail/Disn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51460"/>
            <a:ext cx="1861010" cy="10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planetcassandra.org/wp-content/uploads/Company/thumbnail/Instagr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38" y="4820312"/>
            <a:ext cx="2150062" cy="5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ttp://planetcassandra.org/wp-content/uploads/Company/thumbnail/NA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2" y="5546421"/>
            <a:ext cx="1274093" cy="10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0" y="3411912"/>
            <a:ext cx="9144000" cy="2500005"/>
          </a:xfrm>
          <a:prstGeom prst="rect">
            <a:avLst/>
          </a:prstGeom>
          <a:solidFill>
            <a:srgbClr val="C5E6A2">
              <a:alpha val="92000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>
                <a:schemeClr val="tx1"/>
              </a:buClr>
              <a:buNone/>
            </a:pPr>
            <a:endParaRPr lang="es-CL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s-CL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s-CL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s-CL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Ahora uso un modelo tabular</a:t>
            </a:r>
          </a:p>
          <a:p>
            <a:pPr algn="ctr"/>
            <a:endParaRPr lang="es-CL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2964" y="3604942"/>
            <a:ext cx="3363497" cy="12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6539706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http://db-engines.com/en/ranking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576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Modelo Tabular / Familia de Columnas</a:t>
            </a:r>
            <a:endParaRPr lang="es-C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Llave–Valor = un mapa distribuido</a:t>
            </a:r>
            <a:endParaRPr lang="es-CL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6643" y="12954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Countries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capital:Kabul,continent:Asia,pop:31108077#2011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capital:Tirana,continent:Europe,pop:3011405#2013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6643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Tabular = un mapa </a:t>
            </a:r>
            <a:r>
              <a:rPr lang="es-CL" sz="3200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multi</a:t>
            </a:r>
            <a:r>
              <a:rPr lang="es-CL" sz="32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-dimensional</a:t>
            </a:r>
            <a:endParaRPr lang="es-CL" sz="32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533400" y="46863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1600200"/>
                <a:gridCol w="1676400"/>
                <a:gridCol w="182879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Countries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continent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Asia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Europe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3011405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2013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3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 smtClean="0"/>
              <a:t>: El "</a:t>
            </a:r>
            <a:r>
              <a:rPr lang="es-CL" dirty="0" err="1" smtClean="0"/>
              <a:t>Whitepaper</a:t>
            </a:r>
            <a:r>
              <a:rPr lang="es-CL" dirty="0" smtClean="0"/>
              <a:t>" Original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20819" cy="561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648200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3048000"/>
            <a:ext cx="838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3581400" y="3048000"/>
            <a:ext cx="1219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1447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Autores de</a:t>
            </a:r>
          </a:p>
          <a:p>
            <a:pPr algn="ctr"/>
            <a:r>
              <a:rPr lang="es-C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MapReduce</a:t>
            </a:r>
            <a:endParaRPr lang="es-CL" dirty="0" smtClean="0">
              <a:solidFill>
                <a:schemeClr val="accent5">
                  <a:lumMod val="20000"/>
                  <a:lumOff val="8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8" name="Straight Connector 7"/>
          <p:cNvCxnSpPr>
            <a:stCxn id="4" idx="1"/>
            <a:endCxn id="5" idx="3"/>
          </p:cNvCxnSpPr>
          <p:nvPr/>
        </p:nvCxnSpPr>
        <p:spPr>
          <a:xfrm flipH="1" flipV="1">
            <a:off x="1905000" y="2990166"/>
            <a:ext cx="838200" cy="1340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 smtClean="0"/>
              <a:t> es/era usado para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http://stonemaiergames.com/wp-content/uploads/2015/05/Google-Analy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4438"/>
            <a:ext cx="3238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ck.1.mshcdn.com/media/ZgkyMDEzLzA1LzA5LzdmL2dvb2dsZV9lYXJ0LjJhMGYxLmpwZwpwCXRodW1iCTk1MHg1MzQjCmUJanBn/49002403/a5a/google_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4438"/>
            <a:ext cx="4397285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quantumbooks.com/wp-content/uploads/2015/06/google-fin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67552"/>
            <a:ext cx="3899045" cy="320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rkut.google.com/imgs/orkut-byGoogl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1" y="5867400"/>
            <a:ext cx="4352523" cy="7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ebmonkey.com/wp-content/uploads/2012/01/gpersonalresul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55692"/>
            <a:ext cx="5524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7722" y="5888182"/>
            <a:ext cx="2549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 smtClean="0"/>
              <a:t>…</a:t>
            </a: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6739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2"/>
          <p:cNvSpPr/>
          <p:nvPr/>
        </p:nvSpPr>
        <p:spPr>
          <a:xfrm>
            <a:off x="457200" y="1524000"/>
            <a:ext cx="8228880" cy="5132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Un </a:t>
            </a:r>
            <a:r>
              <a:rPr lang="es-CL" sz="2800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mapa</a:t>
            </a:r>
            <a:r>
              <a:rPr lang="es-CL" sz="2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8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disperso </a:t>
            </a:r>
            <a:r>
              <a:rPr lang="es-CL" sz="20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("</a:t>
            </a:r>
            <a:r>
              <a:rPr lang="es-CL" sz="2000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sparse</a:t>
            </a:r>
            <a:r>
              <a:rPr lang="es-CL" sz="20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")</a:t>
            </a:r>
            <a:r>
              <a:rPr lang="es-CL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s-CL" sz="2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distribuido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s-CL" sz="2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persistente</a:t>
            </a:r>
            <a:r>
              <a:rPr lang="es-CL" sz="2800" strike="noStrike" spc="-1" dirty="0"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80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multi</a:t>
            </a:r>
            <a:r>
              <a:rPr lang="es-CL" sz="28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-dimensional </a:t>
            </a:r>
            <a:r>
              <a:rPr lang="es-CL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y </a:t>
            </a:r>
            <a:r>
              <a:rPr lang="es-CL" sz="28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ordenado</a:t>
            </a:r>
            <a:r>
              <a:rPr lang="es-CL" sz="2800" strike="noStrike" spc="-1" dirty="0" smtClean="0"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</a:p>
          <a:p>
            <a:pPr>
              <a:lnSpc>
                <a:spcPct val="100000"/>
              </a:lnSpc>
            </a:pP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Disperso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No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todos los valores forman un cuadrado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denso</a:t>
            </a:r>
            <a:endParaRPr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  <a:r>
              <a:rPr lang="es-CL" sz="24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istribuido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Muchas máquinas</a:t>
            </a:r>
            <a:endParaRPr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s-CL" sz="24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ersistente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Almacenamiento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en disco (GFS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400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M</a:t>
            </a:r>
            <a:r>
              <a:rPr lang="es-CL" sz="2400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ulti</a:t>
            </a:r>
            <a:r>
              <a:rPr lang="es-CL" sz="24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-dimensional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Valores con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columnas</a:t>
            </a:r>
            <a:endParaRPr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O</a:t>
            </a:r>
            <a:r>
              <a:rPr lang="es-CL" sz="24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rdenado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Lexicográficamente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por llave de la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fila</a:t>
            </a:r>
            <a:endParaRPr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3080" indent="-342360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s-CL" sz="2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M</a:t>
            </a:r>
            <a:r>
              <a:rPr lang="es-CL" sz="240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apa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Buscas </a:t>
            </a:r>
            <a:r>
              <a:rPr lang="es-CL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una llave, obtienes un </a:t>
            </a:r>
            <a:r>
              <a:rPr lang="es-CL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Semilight" panose="020B0402040204020203" pitchFamily="34" charset="0"/>
                <a:cs typeface="Segoe UI Semilight" panose="020B0402040204020203" pitchFamily="34" charset="0"/>
              </a:rPr>
              <a:t>valor</a:t>
            </a:r>
            <a:endParaRPr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CustomShap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CL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Bigtable</a:t>
            </a:r>
            <a:r>
              <a:rPr lang="es-CL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s-CL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Modelo </a:t>
            </a:r>
            <a:r>
              <a:rPr lang="es-CL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de Datos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Bigtable</a:t>
            </a:r>
            <a:r>
              <a:rPr lang="es-CL" dirty="0" smtClean="0"/>
              <a:t>: en resumen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(</a:t>
            </a:r>
            <a:r>
              <a:rPr lang="es-CL" dirty="0" smtClean="0">
                <a:solidFill>
                  <a:srgbClr val="00B050"/>
                </a:solidFill>
              </a:rPr>
              <a:t>fila</a:t>
            </a:r>
            <a:r>
              <a:rPr lang="es-CL" dirty="0" smtClean="0"/>
              <a:t>, </a:t>
            </a:r>
            <a:r>
              <a:rPr lang="es-CL" dirty="0" smtClean="0">
                <a:solidFill>
                  <a:srgbClr val="7030A0"/>
                </a:solidFill>
              </a:rPr>
              <a:t>columna</a:t>
            </a:r>
            <a:r>
              <a:rPr lang="es-CL" dirty="0" smtClean="0"/>
              <a:t>,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tiempo</a:t>
            </a:r>
            <a:r>
              <a:rPr lang="es-CL" dirty="0" smtClean="0"/>
              <a:t>) → valor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>
                <a:solidFill>
                  <a:srgbClr val="00B050"/>
                </a:solidFill>
              </a:rPr>
              <a:t>fila</a:t>
            </a:r>
            <a:r>
              <a:rPr lang="es-CL" dirty="0" smtClean="0"/>
              <a:t>: el </a:t>
            </a:r>
            <a:r>
              <a:rPr lang="es-CL" dirty="0" err="1" smtClean="0"/>
              <a:t>string</a:t>
            </a:r>
            <a:r>
              <a:rPr lang="es-CL" dirty="0" smtClean="0"/>
              <a:t> identificador de una fila</a:t>
            </a:r>
          </a:p>
          <a:p>
            <a:pPr lvl="1"/>
            <a:r>
              <a:rPr lang="es-CL" dirty="0" smtClean="0"/>
              <a:t>e</a:t>
            </a:r>
            <a:r>
              <a:rPr lang="es-CL" dirty="0"/>
              <a:t>j</a:t>
            </a:r>
            <a:r>
              <a:rPr lang="es-CL" dirty="0" smtClean="0"/>
              <a:t>., “</a:t>
            </a:r>
            <a:r>
              <a:rPr lang="es-C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Afganistan</a:t>
            </a:r>
            <a:r>
              <a:rPr lang="es-CL" dirty="0" smtClean="0"/>
              <a:t>”</a:t>
            </a:r>
          </a:p>
          <a:p>
            <a:r>
              <a:rPr lang="es-CL" dirty="0" smtClean="0">
                <a:solidFill>
                  <a:srgbClr val="7030A0"/>
                </a:solidFill>
              </a:rPr>
              <a:t>columna</a:t>
            </a:r>
            <a:r>
              <a:rPr lang="es-CL" dirty="0" smtClean="0"/>
              <a:t>: el nombre de una columna</a:t>
            </a:r>
          </a:p>
          <a:p>
            <a:pPr lvl="1"/>
            <a:r>
              <a:rPr lang="es-CL" dirty="0" smtClean="0"/>
              <a:t>e</a:t>
            </a:r>
            <a:r>
              <a:rPr lang="es-CL" dirty="0"/>
              <a:t>j</a:t>
            </a:r>
            <a:r>
              <a:rPr lang="es-CL" dirty="0" smtClean="0"/>
              <a:t>., “</a:t>
            </a:r>
            <a:r>
              <a:rPr lang="es-C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pop-</a:t>
            </a:r>
            <a:r>
              <a:rPr lang="es-C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s-CL" dirty="0" smtClean="0"/>
              <a:t>”</a:t>
            </a:r>
          </a:p>
          <a:p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tiempo</a:t>
            </a:r>
            <a:r>
              <a:rPr lang="es-CL" dirty="0" smtClean="0"/>
              <a:t>: un time-</a:t>
            </a:r>
            <a:r>
              <a:rPr lang="es-CL" dirty="0" err="1" smtClean="0"/>
              <a:t>stamp</a:t>
            </a:r>
            <a:r>
              <a:rPr lang="es-CL" dirty="0" smtClean="0"/>
              <a:t> (</a:t>
            </a:r>
            <a:r>
              <a:rPr lang="es-CL" dirty="0" err="1" smtClean="0"/>
              <a:t>long</a:t>
            </a:r>
            <a:r>
              <a:rPr lang="es-CL" dirty="0" smtClean="0"/>
              <a:t> / 64-bit)</a:t>
            </a:r>
          </a:p>
          <a:p>
            <a:pPr lvl="1"/>
            <a:r>
              <a:rPr lang="es-CL" dirty="0" smtClean="0"/>
              <a:t>e</a:t>
            </a:r>
            <a:r>
              <a:rPr lang="es-CL" dirty="0"/>
              <a:t>j</a:t>
            </a:r>
            <a:r>
              <a:rPr lang="es-CL" dirty="0" smtClean="0"/>
              <a:t>., </a:t>
            </a:r>
            <a:r>
              <a:rPr lang="es-C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18545664</a:t>
            </a:r>
          </a:p>
          <a:p>
            <a:r>
              <a:rPr lang="es-CL" dirty="0" smtClean="0"/>
              <a:t>valor: el elemento de una celda</a:t>
            </a:r>
          </a:p>
          <a:p>
            <a:pPr lvl="1"/>
            <a:r>
              <a:rPr lang="es-CL" dirty="0" smtClean="0"/>
              <a:t>e</a:t>
            </a:r>
            <a:r>
              <a:rPr lang="es-CL" dirty="0"/>
              <a:t>j</a:t>
            </a:r>
            <a:r>
              <a:rPr lang="es-CL" dirty="0" smtClean="0"/>
              <a:t>., “</a:t>
            </a:r>
            <a:r>
              <a:rPr lang="es-C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31120978</a:t>
            </a:r>
            <a:r>
              <a:rPr lang="es-CL" dirty="0" smtClean="0"/>
              <a:t>”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74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Bigtable</a:t>
            </a:r>
            <a:r>
              <a:rPr lang="es-CL" dirty="0"/>
              <a:t>: en resumen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533400" y="3220720"/>
          <a:ext cx="82296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800100"/>
                <a:gridCol w="800100"/>
                <a:gridCol w="800100"/>
                <a:gridCol w="876300"/>
                <a:gridCol w="762000"/>
                <a:gridCol w="1295400"/>
                <a:gridCol w="4572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continent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Afghanistan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Asia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Albania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 smtClean="0">
                          <a:effectLst/>
                          <a:latin typeface="Inconsolata" panose="020B0609030003000000" pitchFamily="49" charset="0"/>
                        </a:rPr>
                        <a:t>Europe</a:t>
                      </a:r>
                      <a:endParaRPr lang="es-CL" dirty="0" smtClean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2010</a:t>
                      </a:r>
                      <a:endParaRPr lang="es-CL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3011405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gridSpan="2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3571240"/>
            <a:ext cx="8229600" cy="1143000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5334000" y="3190240"/>
            <a:ext cx="2057400" cy="2590800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5334000" y="4333240"/>
            <a:ext cx="3429000" cy="381000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1905000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31108077</a:t>
            </a:r>
            <a:endParaRPr lang="es-CL" sz="36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324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3000" dirty="0" smtClean="0"/>
              <a:t>(</a:t>
            </a:r>
            <a:r>
              <a:rPr lang="es-CL" sz="3000" dirty="0" smtClean="0">
                <a:solidFill>
                  <a:srgbClr val="00B050"/>
                </a:solidFill>
              </a:rPr>
              <a:t>fila</a:t>
            </a:r>
            <a:r>
              <a:rPr lang="es-CL" sz="3000" dirty="0" smtClean="0"/>
              <a:t>, </a:t>
            </a:r>
            <a:r>
              <a:rPr lang="es-CL" sz="3000" dirty="0" smtClean="0">
                <a:solidFill>
                  <a:srgbClr val="7030A0"/>
                </a:solidFill>
              </a:rPr>
              <a:t>columna</a:t>
            </a:r>
            <a:r>
              <a:rPr lang="es-CL" sz="3000" dirty="0" smtClean="0"/>
              <a:t>, </a:t>
            </a:r>
            <a:r>
              <a:rPr lang="es-CL" sz="3000" dirty="0" smtClean="0">
                <a:solidFill>
                  <a:schemeClr val="accent6">
                    <a:lumMod val="75000"/>
                  </a:schemeClr>
                </a:solidFill>
              </a:rPr>
              <a:t>tiempo</a:t>
            </a:r>
            <a:r>
              <a:rPr lang="es-CL" sz="3000" dirty="0" smtClean="0"/>
              <a:t>) → valor</a:t>
            </a:r>
          </a:p>
          <a:p>
            <a:pPr marL="0" indent="0">
              <a:buFont typeface="Arial" pitchFamily="34" charset="0"/>
              <a:buNone/>
            </a:pPr>
            <a:r>
              <a:rPr lang="es-CL" sz="3000" dirty="0" smtClean="0"/>
              <a:t>(</a:t>
            </a:r>
            <a:r>
              <a:rPr lang="es-CL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Afganistan</a:t>
            </a:r>
            <a:r>
              <a:rPr lang="es-C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CL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pop-value</a:t>
            </a:r>
            <a:r>
              <a:rPr lang="es-C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CL" sz="28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s-CL" sz="2800" b="1" baseline="-250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s-C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s-CL" sz="2800" dirty="0" smtClean="0"/>
              <a:t>→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44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Bigtable</a:t>
            </a:r>
            <a:r>
              <a:rPr lang="es-CL" dirty="0"/>
              <a:t>: </a:t>
            </a:r>
            <a:r>
              <a:rPr lang="es-CL" dirty="0" smtClean="0"/>
              <a:t>llaves ordenadas</a:t>
            </a:r>
            <a:endParaRPr lang="es-CL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838199" y="1447800"/>
          <a:ext cx="8001001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Asia:Azerbaijan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Europe:Albania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2010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3011405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Europe:Andorra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152400" y="1905000"/>
            <a:ext cx="6858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S</a:t>
            </a:r>
          </a:p>
          <a:p>
            <a:pPr algn="ctr"/>
            <a:r>
              <a:rPr lang="es-CL" sz="2400" b="1" dirty="0" smtClean="0"/>
              <a:t>O</a:t>
            </a:r>
          </a:p>
          <a:p>
            <a:pPr algn="ctr"/>
            <a:r>
              <a:rPr lang="es-CL" sz="2400" b="1" dirty="0" smtClean="0"/>
              <a:t>R</a:t>
            </a:r>
          </a:p>
          <a:p>
            <a:pPr algn="ctr"/>
            <a:r>
              <a:rPr lang="es-CL" sz="2400" b="1" dirty="0" smtClean="0"/>
              <a:t>T</a:t>
            </a:r>
          </a:p>
          <a:p>
            <a:pPr algn="ctr"/>
            <a:r>
              <a:rPr lang="es-CL" sz="2400" b="1" dirty="0" smtClean="0"/>
              <a:t>E</a:t>
            </a:r>
          </a:p>
          <a:p>
            <a:pPr algn="ctr"/>
            <a:r>
              <a:rPr lang="es-CL" sz="2400" b="1" dirty="0" smtClean="0"/>
              <a:t>D</a:t>
            </a:r>
            <a:endParaRPr lang="es-C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7355" y="5791200"/>
            <a:ext cx="6931845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¿Las ventajas de llaves ordenadas?</a:t>
            </a:r>
            <a:endParaRPr lang="es-C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97" y="5845668"/>
            <a:ext cx="365403" cy="348704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907355" y="6324600"/>
            <a:ext cx="2969445" cy="355745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chemeClr val="tx1"/>
              </a:buClr>
              <a:buNone/>
            </a:pP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Consultas por rango y ...</a:t>
            </a:r>
          </a:p>
          <a:p>
            <a:endParaRPr lang="es-CL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s-CL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s-CL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5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15960</TotalTime>
  <Words>3727</Words>
  <Application>Microsoft Office PowerPoint</Application>
  <PresentationFormat>On-screen Show (4:3)</PresentationFormat>
  <Paragraphs>1450</Paragraphs>
  <Slides>121</Slides>
  <Notes>9</Notes>
  <HiddenSlides>18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2" baseType="lpstr">
      <vt:lpstr>Office Theme</vt:lpstr>
      <vt:lpstr> Big Data Diplomado de Datos 2021  Clase 7: NoSQL (I)</vt:lpstr>
      <vt:lpstr>Hadoop/MapReduce/Pig/Spark: Procesando datos masivos</vt:lpstr>
      <vt:lpstr>Recuperación de información: Almacenando datos masivos no estructurados</vt:lpstr>
      <vt:lpstr>¿Almacenando datos masivos estructurados?</vt:lpstr>
      <vt:lpstr>Datos masivos:   Almacenar datos estructurados</vt:lpstr>
      <vt:lpstr>Bases de datos relacionales</vt:lpstr>
      <vt:lpstr>Bases de datos relacionales: ¿Talla única?</vt:lpstr>
      <vt:lpstr>PowerPoint Presentation</vt:lpstr>
      <vt:lpstr>Bases de datos relacionales: Aspectos costosos</vt:lpstr>
      <vt:lpstr>Gastos en transacciones: el costo de ACID</vt:lpstr>
      <vt:lpstr>Bases de datos relaciones: Complejidad</vt:lpstr>
      <vt:lpstr>¿Alternativas a bases de datos relacionales  para gestionar datos masivos?</vt:lpstr>
      <vt:lpstr>NoSQL</vt:lpstr>
      <vt:lpstr>PowerPoint Presentation</vt:lpstr>
      <vt:lpstr>NoSQL</vt:lpstr>
      <vt:lpstr>NoSQL: No solo SQL ("Not only SQL")</vt:lpstr>
      <vt:lpstr>Limitaciones de almacenamiento distribuido: Teorema CAP</vt:lpstr>
      <vt:lpstr>Pero primero … ACID</vt:lpstr>
      <vt:lpstr>¿Qué es CAP?</vt:lpstr>
      <vt:lpstr>Un sistema distribuido (con Replicación)</vt:lpstr>
      <vt:lpstr>Coherencia</vt:lpstr>
      <vt:lpstr>Disponibilidad ("Availability") </vt:lpstr>
      <vt:lpstr>Tolerancia a Particiones</vt:lpstr>
      <vt:lpstr>La pregunta CAP</vt:lpstr>
      <vt:lpstr>La respuesta CAP</vt:lpstr>
      <vt:lpstr>El teorema CAP</vt:lpstr>
      <vt:lpstr>La "demostración" CAP</vt:lpstr>
      <vt:lpstr>El triángulo CAP</vt:lpstr>
      <vt:lpstr>Sistemas CAP</vt:lpstr>
      <vt:lpstr>Sistema CA</vt:lpstr>
      <vt:lpstr>Sistema CP</vt:lpstr>
      <vt:lpstr>Sistema AP</vt:lpstr>
      <vt:lpstr>BASE (AP)</vt:lpstr>
      <vt:lpstr>Lady Gaga crea una “partición” de la red</vt:lpstr>
      <vt:lpstr>CAP en la práctica</vt:lpstr>
      <vt:lpstr>Tolerancia a particiones</vt:lpstr>
      <vt:lpstr>Fallas</vt:lpstr>
      <vt:lpstr>Falla "Fail–Stop"</vt:lpstr>
      <vt:lpstr>Falla Bizantina</vt:lpstr>
      <vt:lpstr>Falla Bizantina</vt:lpstr>
      <vt:lpstr>¿Consenso distribuido?</vt:lpstr>
      <vt:lpstr>Consenso distribuido</vt:lpstr>
      <vt:lpstr>Consenso distribuido</vt:lpstr>
      <vt:lpstr>Consenso distribuido</vt:lpstr>
      <vt:lpstr>Consenso distribuido</vt:lpstr>
      <vt:lpstr>Consenso distribuido</vt:lpstr>
      <vt:lpstr>Consenso distribuido</vt:lpstr>
      <vt:lpstr>Consenso distribuido</vt:lpstr>
      <vt:lpstr>Consenso distribuido</vt:lpstr>
      <vt:lpstr>Consenso distribuido</vt:lpstr>
      <vt:lpstr>Consenso distribuido</vt:lpstr>
      <vt:lpstr>Consenso distribuido</vt:lpstr>
      <vt:lpstr>Consenso distribuido</vt:lpstr>
      <vt:lpstr>Consenso distribuido</vt:lpstr>
      <vt:lpstr>Consenso distribuido</vt:lpstr>
      <vt:lpstr>NoSQL:   Sistemas de Llave–Valor ("Key–Value")</vt:lpstr>
      <vt:lpstr>NoSQL</vt:lpstr>
      <vt:lpstr>Modelo de Llave–Valor</vt:lpstr>
      <vt:lpstr>Pero se puede hacer mucho con un mapa</vt:lpstr>
      <vt:lpstr>El caso de Amazon</vt:lpstr>
      <vt:lpstr>El escenario en Amazon</vt:lpstr>
      <vt:lpstr>El escenario en Amazon</vt:lpstr>
      <vt:lpstr>El escenario en Amazon</vt:lpstr>
      <vt:lpstr>El escenario en Amazon</vt:lpstr>
      <vt:lpstr>El escenario en Amazon</vt:lpstr>
      <vt:lpstr>El escenario en Amazon</vt:lpstr>
      <vt:lpstr>Guardado Llave-Valor: Amazon Dynamo(DB)</vt:lpstr>
      <vt:lpstr>Guardado Llave-Valor: Distribución</vt:lpstr>
      <vt:lpstr>Guardado Llave-Valor: Distribución</vt:lpstr>
      <vt:lpstr>Hashing coherente ("Consistent Hashing")</vt:lpstr>
      <vt:lpstr>Amazon Dynamo: Hashing</vt:lpstr>
      <vt:lpstr>Guardado llave-valor: Replicación</vt:lpstr>
      <vt:lpstr>Amazon Dynamo: Replicación</vt:lpstr>
      <vt:lpstr>Amazon Dynamo: Versionamiento de objetos</vt:lpstr>
      <vt:lpstr>Amazon Dynamo: Versionamiento de objetos</vt:lpstr>
      <vt:lpstr>Amazon Dynamo: Versionamiento de objetos</vt:lpstr>
      <vt:lpstr>Amazon Dynamo: Versionamiento de objetos</vt:lpstr>
      <vt:lpstr>Amazon Dynamo: Modelo</vt:lpstr>
      <vt:lpstr>Amazon Dynamo: CAP</vt:lpstr>
      <vt:lpstr>Amazon Dynamo: Coherencia</vt:lpstr>
      <vt:lpstr>Amazon Dynamo: Coherencia</vt:lpstr>
      <vt:lpstr>Amazon Dynamo: Coherencia</vt:lpstr>
      <vt:lpstr>Amazon Dynamo: Coherencia</vt:lpstr>
      <vt:lpstr>Amazon Dynamo: Árboles de Merkle</vt:lpstr>
      <vt:lpstr>Para los interesados …</vt:lpstr>
      <vt:lpstr>Otros guardados llave-valor</vt:lpstr>
      <vt:lpstr>Otros sistemas de guardado llave-valor</vt:lpstr>
      <vt:lpstr>Otros sistemas de guardado llave-valor</vt:lpstr>
      <vt:lpstr>Otros sistemas de guardado llave-valor</vt:lpstr>
      <vt:lpstr>Otros sistemas de guardado llave-valor</vt:lpstr>
      <vt:lpstr>PowerPoint Presentation</vt:lpstr>
      <vt:lpstr>Modelo Tabular / Familia de Columnas</vt:lpstr>
      <vt:lpstr>Llave–Valor = un mapa distribuido</vt:lpstr>
      <vt:lpstr>Bigtable: El "Whitepaper" Original</vt:lpstr>
      <vt:lpstr>Bigtable es/era usado para …</vt:lpstr>
      <vt:lpstr>Bigtable: Modelo de Datos</vt:lpstr>
      <vt:lpstr>Bigtable: en resumen</vt:lpstr>
      <vt:lpstr>Bigtable: en resumen</vt:lpstr>
      <vt:lpstr>Bigtable: llaves ordenadas</vt:lpstr>
      <vt:lpstr>Bigtable: Tablets</vt:lpstr>
      <vt:lpstr>Un ejemplo real de localidad</vt:lpstr>
      <vt:lpstr>Bigtable: Distribución</vt:lpstr>
      <vt:lpstr>Bigtable: Familias de Columnas</vt:lpstr>
      <vt:lpstr>Bigtable: Versionamiento</vt:lpstr>
      <vt:lpstr>Bigtable: Implementación de SSTable</vt:lpstr>
      <vt:lpstr>Bigtable: Escrituras en lotes</vt:lpstr>
      <vt:lpstr>Bigtable: Log</vt:lpstr>
      <vt:lpstr>Bigtable: Compactación Menor</vt:lpstr>
      <vt:lpstr>Bigtable: Compactación con "Merge"</vt:lpstr>
      <vt:lpstr>Bigtable: Compactación Mayor</vt:lpstr>
      <vt:lpstr>Bigtable: Un montón de otras cosas</vt:lpstr>
      <vt:lpstr>Aparte: Filtros Bloom</vt:lpstr>
      <vt:lpstr>Para los interesados …</vt:lpstr>
      <vt:lpstr>Tabular: Apache HBase</vt:lpstr>
      <vt:lpstr>Tabular: Cassandra</vt:lpstr>
      <vt:lpstr>Cassandra</vt:lpstr>
      <vt:lpstr>Almacena Tabular</vt:lpstr>
      <vt:lpstr>Cassandra Query Language (CQL)</vt:lpstr>
      <vt:lpstr>Cassandra Query Language (CQL)</vt:lpstr>
      <vt:lpstr>Llave primaria</vt:lpstr>
      <vt:lpstr>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Aidan Hogan</dc:creator>
  <cp:lastModifiedBy>aidhog</cp:lastModifiedBy>
  <cp:revision>603</cp:revision>
  <dcterms:created xsi:type="dcterms:W3CDTF">2006-08-16T00:00:00Z</dcterms:created>
  <dcterms:modified xsi:type="dcterms:W3CDTF">2021-08-02T22:29:24Z</dcterms:modified>
</cp:coreProperties>
</file>