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28" r:id="rId2"/>
    <p:sldId id="529" r:id="rId3"/>
    <p:sldId id="531" r:id="rId4"/>
    <p:sldId id="532" r:id="rId5"/>
    <p:sldId id="533" r:id="rId6"/>
    <p:sldId id="534" r:id="rId7"/>
    <p:sldId id="535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93" r:id="rId41"/>
    <p:sldId id="594" r:id="rId42"/>
    <p:sldId id="595" r:id="rId43"/>
    <p:sldId id="597" r:id="rId44"/>
    <p:sldId id="568" r:id="rId45"/>
    <p:sldId id="569" r:id="rId46"/>
    <p:sldId id="570" r:id="rId47"/>
    <p:sldId id="571" r:id="rId48"/>
    <p:sldId id="572" r:id="rId49"/>
    <p:sldId id="573" r:id="rId50"/>
    <p:sldId id="574" r:id="rId51"/>
    <p:sldId id="575" r:id="rId52"/>
    <p:sldId id="576" r:id="rId53"/>
    <p:sldId id="577" r:id="rId54"/>
    <p:sldId id="578" r:id="rId55"/>
    <p:sldId id="579" r:id="rId56"/>
    <p:sldId id="580" r:id="rId57"/>
    <p:sldId id="581" r:id="rId58"/>
    <p:sldId id="582" r:id="rId59"/>
    <p:sldId id="583" r:id="rId60"/>
    <p:sldId id="584" r:id="rId61"/>
    <p:sldId id="598" r:id="rId62"/>
    <p:sldId id="585" r:id="rId63"/>
    <p:sldId id="586" r:id="rId64"/>
    <p:sldId id="587" r:id="rId65"/>
    <p:sldId id="588" r:id="rId66"/>
    <p:sldId id="590" r:id="rId67"/>
    <p:sldId id="591" r:id="rId68"/>
    <p:sldId id="589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DA006D"/>
    <a:srgbClr val="DA0000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1" autoAdjust="0"/>
    <p:restoredTop sz="94660"/>
  </p:normalViewPr>
  <p:slideViewPr>
    <p:cSldViewPr>
      <p:cViewPr varScale="1">
        <p:scale>
          <a:sx n="84" d="100"/>
          <a:sy n="84" d="100"/>
        </p:scale>
        <p:origin x="-12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5831-DCF5-441B-BB6C-116CEF70CF05}" type="datetimeFigureOut">
              <a:rPr lang="es-CL" smtClean="0"/>
              <a:t>26-07-2021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DE70-5200-4547-AE69-0028B5306BC1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495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s-CL" smtClean="0"/>
              <a:t>26-07-2021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s-CL" smtClean="0"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420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703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124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18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72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23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1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24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1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s-CL" smtClean="0"/>
              <a:pPr/>
              <a:t>26-07-2021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programming-guide.html#transformati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transformation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transforma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transformation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transformation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action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action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actions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spark.apache.org/docs/latest/programming-guide.html#rdd-persisten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2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hadoop.apache.org/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hyperlink" Target="http://hadoop.apache.org/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hyperlink" Target="http://hive.apache.org/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ricks.com/blog/2014/10/10/spark-petabyte-sort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.crowdflower.com/rs/416-ZBE-142/images/CrowdFlower_DataScienceReport_2016.pdf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forbes.com/sites/karstenstrauss/2017/09/21/becoming-a-data-scientist-the-skills-that-can-make-you-the-most-money/#5819cef9634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the-most-in-demand-skills-for-data-scientists-4a4a8db896db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sz="4000" cap="small" dirty="0" smtClean="0"/>
              <a:t>Big Data</a:t>
            </a:r>
            <a:r>
              <a:rPr lang="es-CL" cap="small" dirty="0" smtClean="0"/>
              <a:t/>
            </a:r>
            <a:br>
              <a:rPr lang="es-CL" cap="small" dirty="0" smtClean="0"/>
            </a:br>
            <a:r>
              <a:rPr lang="es-CL" cap="small" dirty="0" smtClean="0"/>
              <a:t>Diplomado de Datos </a:t>
            </a:r>
            <a:r>
              <a:rPr lang="es-CL" cap="small" dirty="0" smtClean="0"/>
              <a:t>2021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</a:t>
            </a:r>
            <a:r>
              <a:rPr lang="es-CL" dirty="0"/>
              <a:t>4</a:t>
            </a:r>
            <a:r>
              <a:rPr lang="es-CL" dirty="0" smtClean="0"/>
              <a:t>: </a:t>
            </a:r>
            <a:r>
              <a:rPr lang="es-CL" dirty="0" err="1" smtClean="0"/>
              <a:t>Spark</a:t>
            </a:r>
            <a:r>
              <a:rPr lang="es-CL" dirty="0" smtClean="0"/>
              <a:t> (Core)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s-CL" sz="2400" dirty="0" err="1" smtClean="0"/>
              <a:t>Aidan</a:t>
            </a:r>
            <a:r>
              <a:rPr lang="es-CL" sz="2400" dirty="0" smtClean="0"/>
              <a:t> </a:t>
            </a:r>
            <a:r>
              <a:rPr lang="es-CL" sz="2400" dirty="0" err="1" smtClean="0"/>
              <a:t>Hogan</a:t>
            </a:r>
            <a:endParaRPr lang="es-CL" sz="2400" dirty="0" smtClean="0"/>
          </a:p>
          <a:p>
            <a:r>
              <a:rPr lang="es-CL" sz="2400" dirty="0" smtClean="0"/>
              <a:t>aidhog@gmail.com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198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Programar con datos en memoria</a:t>
            </a:r>
            <a:endParaRPr lang="es-CL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2564" y="1524000"/>
            <a:ext cx="8680210" cy="1058103"/>
            <a:chOff x="319303" y="4178865"/>
            <a:chExt cx="8680210" cy="10581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s-CL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s-CL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s-CL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51813" y="3596145"/>
            <a:ext cx="8585597" cy="1115788"/>
            <a:chOff x="551813" y="3596145"/>
            <a:chExt cx="8585597" cy="1115788"/>
          </a:xfrm>
        </p:grpSpPr>
        <p:sp>
          <p:nvSpPr>
            <p:cNvPr id="29" name="Right Arrow 28"/>
            <p:cNvSpPr/>
            <p:nvPr/>
          </p:nvSpPr>
          <p:spPr>
            <a:xfrm>
              <a:off x="2119097" y="3965692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3643097" y="3967781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6161978" y="3953861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7605497" y="3947610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49115" y="3648758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s-CL" sz="4000" dirty="0"/>
            </a:p>
          </p:txBody>
        </p:sp>
        <p:pic>
          <p:nvPicPr>
            <p:cNvPr id="42" name="Picture 2" descr="https://spark.apache.org/images/spark-logo-tradema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923" y="3596767"/>
              <a:ext cx="1312944" cy="69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54"/>
            <p:cNvGrpSpPr/>
            <p:nvPr/>
          </p:nvGrpSpPr>
          <p:grpSpPr>
            <a:xfrm>
              <a:off x="2666332" y="3663982"/>
              <a:ext cx="766374" cy="852334"/>
              <a:chOff x="2666332" y="3663982"/>
              <a:chExt cx="766374" cy="852334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332" y="4087840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755267" y="3663982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47" name="Group 46"/>
            <p:cNvGrpSpPr>
              <a:grpSpLocks noChangeAspect="1"/>
            </p:cNvGrpSpPr>
            <p:nvPr/>
          </p:nvGrpSpPr>
          <p:grpSpPr>
            <a:xfrm>
              <a:off x="551813" y="4251207"/>
              <a:ext cx="411090" cy="457200"/>
              <a:chOff x="2818732" y="4938866"/>
              <a:chExt cx="766374" cy="85233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48" name="Group 47"/>
            <p:cNvGrpSpPr>
              <a:grpSpLocks noChangeAspect="1"/>
            </p:cNvGrpSpPr>
            <p:nvPr/>
          </p:nvGrpSpPr>
          <p:grpSpPr>
            <a:xfrm>
              <a:off x="990600" y="4253654"/>
              <a:ext cx="411090" cy="457200"/>
              <a:chOff x="2818732" y="4938866"/>
              <a:chExt cx="766374" cy="852334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1433693" y="4254733"/>
              <a:ext cx="411090" cy="457200"/>
              <a:chOff x="2818732" y="4938866"/>
              <a:chExt cx="766374" cy="85233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6714068" y="3633014"/>
              <a:ext cx="766374" cy="852334"/>
              <a:chOff x="2666332" y="3663982"/>
              <a:chExt cx="766374" cy="852334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6332" y="4087840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755267" y="3663982"/>
                <a:ext cx="677439" cy="677439"/>
              </a:xfrm>
              <a:prstGeom prst="rect">
                <a:avLst/>
              </a:prstGeom>
            </p:spPr>
          </p:pic>
        </p:grpSp>
        <p:pic>
          <p:nvPicPr>
            <p:cNvPr id="60" name="Picture 2" descr="https://spark.apache.org/images/spark-logo-trademar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110" y="3596145"/>
              <a:ext cx="1312944" cy="698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572000" y="4250585"/>
              <a:ext cx="411090" cy="457200"/>
              <a:chOff x="2818732" y="4938866"/>
              <a:chExt cx="766374" cy="852334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>
              <a:grpSpLocks noChangeAspect="1"/>
            </p:cNvGrpSpPr>
            <p:nvPr/>
          </p:nvGrpSpPr>
          <p:grpSpPr>
            <a:xfrm>
              <a:off x="5010787" y="4253032"/>
              <a:ext cx="411090" cy="457200"/>
              <a:chOff x="2818732" y="4938866"/>
              <a:chExt cx="766374" cy="852334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  <p:grpSp>
          <p:nvGrpSpPr>
            <p:cNvPr id="67" name="Group 66"/>
            <p:cNvGrpSpPr>
              <a:grpSpLocks noChangeAspect="1"/>
            </p:cNvGrpSpPr>
            <p:nvPr/>
          </p:nvGrpSpPr>
          <p:grpSpPr>
            <a:xfrm>
              <a:off x="5453880" y="4254111"/>
              <a:ext cx="411090" cy="457200"/>
              <a:chOff x="2818732" y="4938866"/>
              <a:chExt cx="766374" cy="852334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8732" y="5362724"/>
                <a:ext cx="644325" cy="428476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745343">
                <a:off x="2907667" y="4938866"/>
                <a:ext cx="677439" cy="6774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610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2564" y="1524000"/>
            <a:ext cx="8680210" cy="1058103"/>
            <a:chOff x="319303" y="4178865"/>
            <a:chExt cx="8680210" cy="10581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20" name="Right Arrow 19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s-CL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s-CL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s-CL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2119097" y="3965692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Right Arrow 30"/>
          <p:cNvSpPr/>
          <p:nvPr/>
        </p:nvSpPr>
        <p:spPr>
          <a:xfrm>
            <a:off x="3643097" y="3967781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6" name="Right Arrow 35"/>
          <p:cNvSpPr/>
          <p:nvPr/>
        </p:nvSpPr>
        <p:spPr>
          <a:xfrm>
            <a:off x="6161978" y="3953861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8" name="Right Arrow 37"/>
          <p:cNvSpPr/>
          <p:nvPr/>
        </p:nvSpPr>
        <p:spPr>
          <a:xfrm>
            <a:off x="7605497" y="3947610"/>
            <a:ext cx="543622" cy="1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TextBox 38"/>
          <p:cNvSpPr txBox="1"/>
          <p:nvPr/>
        </p:nvSpPr>
        <p:spPr>
          <a:xfrm>
            <a:off x="8349115" y="3648758"/>
            <a:ext cx="78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/>
              <a:t>…</a:t>
            </a:r>
            <a:endParaRPr lang="es-CL" sz="4000" dirty="0"/>
          </a:p>
        </p:txBody>
      </p:sp>
      <p:pic>
        <p:nvPicPr>
          <p:cNvPr id="42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3" y="3596767"/>
            <a:ext cx="1312944" cy="6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666332" y="3663982"/>
            <a:ext cx="766374" cy="852334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551813" y="4251207"/>
            <a:ext cx="411090" cy="457200"/>
            <a:chOff x="2818732" y="4938866"/>
            <a:chExt cx="766374" cy="85233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990600" y="4253654"/>
            <a:ext cx="411090" cy="457200"/>
            <a:chOff x="2818732" y="4938866"/>
            <a:chExt cx="766374" cy="85233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1433693" y="4254733"/>
            <a:ext cx="411090" cy="457200"/>
            <a:chOff x="2818732" y="4938866"/>
            <a:chExt cx="766374" cy="85233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14068" y="3633014"/>
            <a:ext cx="766374" cy="852334"/>
            <a:chOff x="2666332" y="3663982"/>
            <a:chExt cx="766374" cy="852334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pic>
        <p:nvPicPr>
          <p:cNvPr id="60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10" y="3596145"/>
            <a:ext cx="1312944" cy="6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572000" y="4250585"/>
            <a:ext cx="411090" cy="457200"/>
            <a:chOff x="2818732" y="4938866"/>
            <a:chExt cx="766374" cy="85233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5010787" y="4253032"/>
            <a:ext cx="411090" cy="457200"/>
            <a:chOff x="2818732" y="4938866"/>
            <a:chExt cx="766374" cy="85233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5453880" y="4254111"/>
            <a:ext cx="411090" cy="457200"/>
            <a:chOff x="2818732" y="4938866"/>
            <a:chExt cx="766374" cy="85233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732" y="5362724"/>
              <a:ext cx="644325" cy="42847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745343">
              <a:off x="2907667" y="4938866"/>
              <a:ext cx="677439" cy="677439"/>
            </a:xfrm>
            <a:prstGeom prst="rect">
              <a:avLst/>
            </a:prstGeom>
          </p:spPr>
        </p:pic>
      </p:grpSp>
      <p:sp>
        <p:nvSpPr>
          <p:cNvPr id="2" name="U-Turn Arrow 1"/>
          <p:cNvSpPr/>
          <p:nvPr/>
        </p:nvSpPr>
        <p:spPr>
          <a:xfrm rot="10800000">
            <a:off x="2911410" y="4772902"/>
            <a:ext cx="2384395" cy="408697"/>
          </a:xfrm>
          <a:prstGeom prst="uturnArrow">
            <a:avLst>
              <a:gd name="adj1" fmla="val 14124"/>
              <a:gd name="adj2" fmla="val 18785"/>
              <a:gd name="adj3" fmla="val 21893"/>
              <a:gd name="adj4" fmla="val 12676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3663" y="3429000"/>
            <a:ext cx="3353198" cy="1981200"/>
          </a:xfrm>
          <a:prstGeom prst="rect">
            <a:avLst/>
          </a:prstGeom>
          <a:noFill/>
          <a:ln w="41275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4098" name="Picture 2" descr="Image result for cycl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57" y="4399412"/>
            <a:ext cx="518388" cy="4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Programar </a:t>
            </a:r>
            <a:r>
              <a:rPr lang="es-CL" sz="2700" dirty="0" smtClean="0"/>
              <a:t>(recursivamente)</a:t>
            </a:r>
            <a:r>
              <a:rPr lang="es-CL" dirty="0" smtClean="0"/>
              <a:t> </a:t>
            </a:r>
            <a:r>
              <a:rPr lang="es-CL" dirty="0"/>
              <a:t>con datos en memoria</a:t>
            </a:r>
          </a:p>
        </p:txBody>
      </p:sp>
    </p:spTree>
    <p:extLst>
      <p:ext uri="{BB962C8B-B14F-4D97-AF65-F5344CB8AC3E}">
        <p14:creationId xmlns:p14="http://schemas.microsoft.com/office/powerpoint/2010/main" val="149146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"</a:t>
            </a:r>
            <a:r>
              <a:rPr lang="es-CL" dirty="0" err="1" smtClean="0"/>
              <a:t>Resilient</a:t>
            </a:r>
            <a:r>
              <a:rPr lang="es-CL" dirty="0" smtClean="0"/>
              <a:t> </a:t>
            </a:r>
            <a:r>
              <a:rPr lang="es-CL" dirty="0" err="1" smtClean="0"/>
              <a:t>Distributed</a:t>
            </a:r>
            <a:r>
              <a:rPr lang="es-CL" dirty="0" smtClean="0"/>
              <a:t> </a:t>
            </a:r>
            <a:r>
              <a:rPr lang="es-CL" dirty="0" err="1" smtClean="0"/>
              <a:t>Dataset</a:t>
            </a:r>
            <a:r>
              <a:rPr lang="es-CL" dirty="0" smtClean="0"/>
              <a:t>"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80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2438400" y="3859240"/>
            <a:ext cx="41148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ounded Rectangle 25"/>
          <p:cNvSpPr/>
          <p:nvPr/>
        </p:nvSpPr>
        <p:spPr>
          <a:xfrm>
            <a:off x="2438400" y="1828800"/>
            <a:ext cx="41148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Autofit/>
          </a:bodyPr>
          <a:lstStyle/>
          <a:p>
            <a:r>
              <a:rPr lang="es-CL" sz="3200" dirty="0" smtClean="0"/>
              <a:t>Almacenamiento: "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esilient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istributed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ataset</a:t>
            </a:r>
            <a:r>
              <a:rPr lang="es-CL" sz="3200" dirty="0" smtClean="0"/>
              <a:t>"</a:t>
            </a:r>
            <a:endParaRPr lang="es-CL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861" y="2062980"/>
            <a:ext cx="849027" cy="5646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56858" y="2592213"/>
            <a:ext cx="92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(HDFS)</a:t>
            </a:r>
            <a:endParaRPr lang="es-CL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66332" y="4121182"/>
            <a:ext cx="766374" cy="852334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98163"/>
            <a:ext cx="1877251" cy="10498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76800" y="4204075"/>
            <a:ext cx="1648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s-CL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4800" y="5889680"/>
            <a:ext cx="8686800" cy="752420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Como HDFS, un RDD abstrae la distribución, la tolerancia de fallas, etc., …</a:t>
            </a:r>
          </a:p>
          <a:p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… pero un RDD también puede abstraer el disco duro / la memoria principal</a:t>
            </a:r>
            <a:endParaRPr lang="es-CL" sz="2000" dirty="0" smtClean="0">
              <a:latin typeface="Segoe UI Light" panose="020B0502040204020203" pitchFamily="34" charset="0"/>
            </a:endParaRPr>
          </a:p>
          <a:p>
            <a:pPr algn="ctr"/>
            <a:endParaRPr lang="es-CL" sz="2000" dirty="0" smtClean="0"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0657" y="919528"/>
            <a:ext cx="55285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Conjunto de Datos </a:t>
            </a:r>
            <a:r>
              <a:rPr lang="es-CL" dirty="0" err="1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Resiliente</a:t>
            </a:r>
            <a:r>
              <a:rPr lang="es-CL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y Distribuido</a:t>
            </a:r>
            <a:endParaRPr lang="es-CL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6" grpId="0" animBg="1"/>
      <p:bldP spid="27" grpId="0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Conteo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 / Transmisión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Rounded Rectangle 38"/>
          <p:cNvSpPr/>
          <p:nvPr/>
        </p:nvSpPr>
        <p:spPr>
          <a:xfrm>
            <a:off x="1877392" y="1446534"/>
            <a:ext cx="1399207" cy="534272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0" name="Rounded Rectangle 39"/>
          <p:cNvSpPr/>
          <p:nvPr/>
        </p:nvSpPr>
        <p:spPr>
          <a:xfrm>
            <a:off x="4819353" y="1515278"/>
            <a:ext cx="1399207" cy="23387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3" name="TextBox 42"/>
          <p:cNvSpPr txBox="1"/>
          <p:nvPr/>
        </p:nvSpPr>
        <p:spPr>
          <a:xfrm>
            <a:off x="4906088" y="3225225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s-C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1511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038"/>
            <a:ext cx="692965" cy="460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807" y="1429071"/>
            <a:ext cx="677439" cy="67743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33800" y="5846222"/>
            <a:ext cx="5200398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200" dirty="0" smtClean="0">
                <a:latin typeface="Segoe UI Light" panose="020B0502040204020203" pitchFamily="34" charset="0"/>
              </a:rPr>
              <a:t>¿Y si las palabras no caben en memoria?</a:t>
            </a:r>
            <a:endParaRPr lang="es-CL" sz="2200" dirty="0">
              <a:latin typeface="Segoe UI Light" panose="020B050204020402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441" y="5867400"/>
            <a:ext cx="342900" cy="342900"/>
          </a:xfrm>
          <a:prstGeom prst="rect">
            <a:avLst/>
          </a:prstGeom>
        </p:spPr>
      </p:pic>
      <p:pic>
        <p:nvPicPr>
          <p:cNvPr id="37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507" y="1609043"/>
            <a:ext cx="514584" cy="3421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42" y="3196906"/>
            <a:ext cx="514584" cy="3421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42" y="4988344"/>
            <a:ext cx="514584" cy="3421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390" y="1624111"/>
            <a:ext cx="514584" cy="34219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33800" y="6307696"/>
            <a:ext cx="5200397" cy="461665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s-CL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Los</a:t>
            </a:r>
            <a:r>
              <a:rPr lang="es-CL" sz="2400" dirty="0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solidFill>
                  <a:schemeClr val="accent6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RDDs</a:t>
            </a:r>
            <a:r>
              <a:rPr lang="es-CL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pueden usar el disco duro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72109" y="6249464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s-CL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7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/>
      <p:bldP spid="34" grpId="0" animBg="1"/>
      <p:bldP spid="51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RDDs</a:t>
            </a:r>
            <a:r>
              <a:rPr lang="es-CL" dirty="0" smtClean="0"/>
              <a:t> en memoria o el disco duro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610600" cy="38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esilient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istributed</a:t>
            </a:r>
            <a:r>
              <a:rPr lang="es-CL" sz="3200" dirty="0" smtClean="0"/>
              <a:t> </a:t>
            </a:r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CL" sz="3200" dirty="0" err="1" smtClean="0"/>
              <a:t>ataset</a:t>
            </a:r>
            <a:endParaRPr lang="es-CL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/>
          <a:lstStyle/>
          <a:p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Resilient</a:t>
            </a:r>
            <a:r>
              <a:rPr lang="es-CL" dirty="0" smtClean="0"/>
              <a:t>:		Tolerancia a fallos</a:t>
            </a:r>
          </a:p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Distributed</a:t>
            </a:r>
            <a:r>
              <a:rPr lang="es-CL" dirty="0" smtClean="0"/>
              <a:t>:	Particionado</a:t>
            </a:r>
          </a:p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Dataset</a:t>
            </a:r>
            <a:r>
              <a:rPr lang="es-CL" dirty="0" smtClean="0"/>
              <a:t>: 		Conjunto de datos </a:t>
            </a:r>
            <a:r>
              <a:rPr lang="es-CL" dirty="0" smtClean="0">
                <a:sym typeface="Wingdings" panose="05000000000000000000" pitchFamily="2" charset="2"/>
              </a:rPr>
              <a:t></a:t>
            </a:r>
            <a:endParaRPr lang="es-CL" dirty="0"/>
          </a:p>
        </p:txBody>
      </p:sp>
      <p:grpSp>
        <p:nvGrpSpPr>
          <p:cNvPr id="55" name="Group 54"/>
          <p:cNvGrpSpPr/>
          <p:nvPr/>
        </p:nvGrpSpPr>
        <p:grpSpPr>
          <a:xfrm>
            <a:off x="6705600" y="1228179"/>
            <a:ext cx="2210468" cy="2230316"/>
            <a:chOff x="2666332" y="3663982"/>
            <a:chExt cx="766374" cy="85233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66332" y="4087840"/>
              <a:ext cx="644325" cy="42847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45343">
              <a:off x="2755267" y="3663982"/>
              <a:ext cx="677439" cy="677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8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282" y="3426360"/>
            <a:ext cx="4501717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01719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4501718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Conteo</a:t>
            </a:r>
            <a:endParaRPr lang="es-CL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prstClr val="black"/>
                </a:solidFill>
              </a:rPr>
              <a:t>Entrada</a:t>
            </a:r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pic>
        <p:nvPicPr>
          <p:cNvPr id="1026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1877392" y="1446534"/>
            <a:ext cx="2327055" cy="534272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424293" y="619500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96368"/>
            <a:ext cx="5200397" cy="830997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s-CL" sz="2400" dirty="0" err="1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RDDs</a:t>
            </a:r>
            <a:r>
              <a:rPr lang="es-CL" sz="24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pueden tener varias particiones virtuales en una máquina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507" y="1609043"/>
            <a:ext cx="514584" cy="3421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742" y="3196906"/>
            <a:ext cx="514584" cy="3421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742" y="4988344"/>
            <a:ext cx="514584" cy="34219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30844" y="1958568"/>
            <a:ext cx="75855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03846" y="5324488"/>
            <a:ext cx="75855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solidFill>
                  <a:prstClr val="black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</p:spTree>
    <p:extLst>
      <p:ext uri="{BB962C8B-B14F-4D97-AF65-F5344CB8AC3E}">
        <p14:creationId xmlns:p14="http://schemas.microsoft.com/office/powerpoint/2010/main" val="7858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de </a:t>
            </a:r>
            <a:r>
              <a:rPr lang="es-CL" dirty="0" err="1" smtClean="0"/>
              <a:t>RDDs</a:t>
            </a:r>
            <a:r>
              <a:rPr lang="es-CL" dirty="0" smtClean="0"/>
              <a:t> en </a:t>
            </a:r>
            <a:r>
              <a:rPr lang="es-CL" dirty="0" err="1" smtClean="0"/>
              <a:t>Spark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-232774" y="1562621"/>
            <a:ext cx="30814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HadoopRDD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FilteredRDD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MappedRDD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smtClean="0">
                <a:latin typeface="Anonymous Pro" panose="02060609030202000504" pitchFamily="49" charset="0"/>
                <a:ea typeface="Anonymous Pro" panose="02060609030202000504" pitchFamily="49" charset="0"/>
              </a:rPr>
              <a:t>PairRDD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ShuffledRDD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UnionRDD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PythonRDD</a:t>
            </a:r>
            <a:endParaRPr lang="es-CL" sz="2400" dirty="0">
              <a:latin typeface="Anonymous Pro" panose="02060609030202000504" pitchFamily="49" charset="0"/>
              <a:ea typeface="Anonymous Pro" panose="020606090302020005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5928" y="1562621"/>
            <a:ext cx="3181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DoubleRDD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JdbcRDD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JsonRDD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SchemaRDD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VertexRDD</a:t>
            </a:r>
            <a:endParaRPr lang="es-CL" sz="24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latin typeface="Anonymous Pro" panose="02060609030202000504" pitchFamily="49" charset="0"/>
                <a:ea typeface="Anonymous Pro" panose="02060609030202000504" pitchFamily="49" charset="0"/>
              </a:rPr>
              <a:t>EdgeRDD</a:t>
            </a:r>
            <a:endParaRPr lang="es-CL" sz="3200" dirty="0" smtClean="0"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1562621"/>
            <a:ext cx="5100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CassandraRDD</a:t>
            </a:r>
            <a:r>
              <a:rPr lang="es-CL" sz="2400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GeoRDD</a:t>
            </a:r>
            <a:r>
              <a:rPr lang="es-CL" sz="2400" i="1" dirty="0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2400" dirty="0" err="1" smtClean="0">
                <a:solidFill>
                  <a:schemeClr val="bg1">
                    <a:lumMod val="50000"/>
                  </a:schemeClr>
                </a:solidFill>
                <a:latin typeface="Anonymous Pro" panose="02060609030202000504" pitchFamily="49" charset="0"/>
                <a:ea typeface="Anonymous Pro" panose="02060609030202000504" pitchFamily="49" charset="0"/>
              </a:rPr>
              <a:t>EsSpark</a:t>
            </a:r>
            <a:endParaRPr lang="es-CL" sz="3200" dirty="0" smtClean="0">
              <a:solidFill>
                <a:schemeClr val="bg1">
                  <a:lumMod val="50000"/>
                </a:schemeClr>
              </a:solidFill>
              <a:latin typeface="Anonymous Pro" panose="02060609030202000504" pitchFamily="49" charset="0"/>
              <a:ea typeface="Anonymous Pro" panose="02060609030202000504" pitchFamily="49" charset="0"/>
            </a:endParaRPr>
          </a:p>
          <a:p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5789861"/>
            <a:ext cx="6756400" cy="400110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Tipos específicos de RDD permiten operaciones específicas</a:t>
            </a:r>
            <a:endParaRPr lang="es-CL" sz="2000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311082"/>
            <a:ext cx="6756400" cy="400110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s-CL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PairRDD</a:t>
            </a:r>
            <a:r>
              <a:rPr lang="es-CL" sz="2000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tiene especial importancia para </a:t>
            </a:r>
            <a:r>
              <a:rPr lang="es-CL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</a:t>
            </a:r>
            <a:endParaRPr lang="es-CL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Spark</a:t>
            </a:r>
            <a:r>
              <a:rPr lang="es-CL" dirty="0" smtClean="0"/>
              <a:t> vs. </a:t>
            </a:r>
            <a:r>
              <a:rPr lang="es-CL" dirty="0" err="1" smtClean="0"/>
              <a:t>Hadoop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185763" y="5867400"/>
            <a:ext cx="8767737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¿Cuál es el principal punto débil de </a:t>
            </a:r>
            <a:r>
              <a:rPr lang="es-CL" sz="20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Hadoop</a:t>
            </a:r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en cuanto al rendimiento?</a:t>
            </a:r>
            <a:endParaRPr lang="es-CL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98" y="5867400"/>
            <a:ext cx="342900" cy="34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63" y="6245506"/>
            <a:ext cx="8767735" cy="383894"/>
          </a:xfrm>
          <a:prstGeom prst="rect">
            <a:avLst/>
          </a:prstGeom>
          <a:solidFill>
            <a:schemeClr val="accent6">
              <a:lumMod val="20000"/>
              <a:lumOff val="80000"/>
              <a:alpha val="94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s-CL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Veremos …</a:t>
            </a:r>
            <a:endParaRPr lang="es-CL" sz="2000" dirty="0" smtClean="0">
              <a:latin typeface="Segoe UI Light" panose="020B0502040204020203" pitchFamily="34" charset="0"/>
            </a:endParaRPr>
          </a:p>
          <a:p>
            <a:pPr algn="ctr"/>
            <a:endParaRPr lang="es-CL" sz="2000" dirty="0" smtClean="0">
              <a:latin typeface="Segoe UI Light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1" y="966674"/>
            <a:ext cx="6934200" cy="478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1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Ejemplo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505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Productos por hora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635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cliente412	1L_Leche		2014-03-31T08:47:57Z	$900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cliente412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		2014-03-31T08:47:57Z	$2.000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cliente412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		2014-03-31T08:47:57Z	$2.000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cliente413	400g_Zanahoria	2014-03-31T08:48:03Z	$1.240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cliente413	</a:t>
            </a:r>
            <a:r>
              <a:rPr lang="es-CL" sz="1600" dirty="0" err="1" smtClean="0">
                <a:latin typeface="Inconsolata" panose="020B0609030003000000" pitchFamily="49" charset="0"/>
              </a:rPr>
              <a:t>El_Mercurio</a:t>
            </a:r>
            <a:r>
              <a:rPr lang="es-CL" sz="1600" dirty="0" smtClean="0">
                <a:latin typeface="Inconsolata" panose="020B0609030003000000" pitchFamily="49" charset="0"/>
              </a:rPr>
              <a:t>	2014-03-31T08:48:03Z	$3.000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cliente413	Gillette_Mach3	2014-03-31T08:48:03Z	$3.000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cliente413	</a:t>
            </a:r>
            <a:r>
              <a:rPr lang="es-CL" sz="1600" dirty="0" err="1" smtClean="0">
                <a:latin typeface="Inconsolata" panose="020B0609030003000000" pitchFamily="49" charset="0"/>
              </a:rPr>
              <a:t>Santo_Domingo</a:t>
            </a:r>
            <a:r>
              <a:rPr lang="es-CL" sz="1600" dirty="0" smtClean="0">
                <a:latin typeface="Inconsolata" panose="020B0609030003000000" pitchFamily="49" charset="0"/>
              </a:rPr>
              <a:t>	2014-03-31T08:48:03Z	$2.450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cliente413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		2014-03-31T08:48:03Z	$2.000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cliente414	Rosas		2014-03-31T08:48:24Z	$7.000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cliente414	400g_Zanahoria	2014-03-31T08:48:24Z	$9.230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cliente414	</a:t>
            </a:r>
            <a:r>
              <a:rPr lang="es-CL" sz="1600" dirty="0" err="1" smtClean="0">
                <a:latin typeface="Inconsolata" panose="020B0609030003000000" pitchFamily="49" charset="0"/>
              </a:rPr>
              <a:t>Nescafe</a:t>
            </a:r>
            <a:r>
              <a:rPr lang="es-CL" sz="1600" dirty="0" smtClean="0">
                <a:latin typeface="Inconsolata" panose="020B0609030003000000" pitchFamily="49" charset="0"/>
              </a:rPr>
              <a:t> 		2014-03-31T08:48:24Z	$2.000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cliente415	1L_Leche 	2014-03-31T08:48:35Z	$900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cliente415	300g_Frutillas 	2014-03-31T08:48:35Z	$830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…</a:t>
            </a:r>
            <a:endParaRPr lang="es-CL" sz="1600" dirty="0">
              <a:latin typeface="Inconsolata" panose="020B0609030003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¿Número de clientes comprando cada producto con valor &gt; 1000 por hora del día?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457" y="264976"/>
            <a:ext cx="1110093" cy="620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14381"/>
            <a:ext cx="3374806" cy="2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Productos por hora</a:t>
            </a:r>
            <a:endParaRPr lang="es-C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572000"/>
          </a:xfrm>
          <a:ln w="6350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c1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1	08	900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c1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2	08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c1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2	08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c2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3	09	1240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c2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4	09	3000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c2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5	09	3000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c2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6	09	2450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c2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2	09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c3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7	08	7000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c3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8	08	9230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c3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2	08	2000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c4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1	23	900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c4	</a:t>
            </a:r>
            <a:r>
              <a:rPr lang="es-CL" sz="1600" dirty="0">
                <a:latin typeface="Inconsolata" panose="020B0609030003000000" pitchFamily="49" charset="0"/>
              </a:rPr>
              <a:t>p</a:t>
            </a:r>
            <a:r>
              <a:rPr lang="es-CL" sz="1600" dirty="0" smtClean="0">
                <a:latin typeface="Inconsolata" panose="020B0609030003000000" pitchFamily="49" charset="0"/>
              </a:rPr>
              <a:t>9	23	830</a:t>
            </a:r>
          </a:p>
          <a:p>
            <a:pPr marL="0" indent="0">
              <a:buNone/>
            </a:pPr>
            <a:r>
              <a:rPr lang="es-CL" sz="1600" dirty="0" smtClean="0">
                <a:latin typeface="Inconsolata" panose="020B0609030003000000" pitchFamily="49" charset="0"/>
              </a:rPr>
              <a:t>…</a:t>
            </a:r>
            <a:endParaRPr lang="es-CL" sz="1600" dirty="0">
              <a:latin typeface="Inconsolata" panose="020B0609030003000000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40" y="912219"/>
            <a:ext cx="1435660" cy="1273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457" y="264976"/>
            <a:ext cx="1110093" cy="6208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6400800"/>
            <a:ext cx="8534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¿Número de clientes comprando cada producto con valor &gt; 1000 por hora del día?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6400800"/>
            <a:ext cx="342900" cy="34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614381"/>
            <a:ext cx="3102486" cy="2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70282" y="3035108"/>
            <a:ext cx="9226118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280" y="5182692"/>
            <a:ext cx="9226120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82" y="919760"/>
            <a:ext cx="9226118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439492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59725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401892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185873" y="965064"/>
            <a:ext cx="1266657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c1,p1,08,900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874" y="1826122"/>
            <a:ext cx="1266656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c4,p1,23,900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c4,p9,23,830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5874" y="3136459"/>
            <a:ext cx="1266656" cy="10926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c2,p3,09,1240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c2,p4,09,3000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c2,p5,09,3000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c2,p6,09,2450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c2,p2,09,2000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874" y="5281136"/>
            <a:ext cx="1266656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c3,p7,08,7000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c3,p8,08,9230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7" y="2403024"/>
            <a:ext cx="788093" cy="44073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34" y="4574096"/>
            <a:ext cx="788093" cy="4407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4" y="6341065"/>
            <a:ext cx="788093" cy="440735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2427867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1419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94717" y="965064"/>
            <a:ext cx="1266657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c1,p1,08,900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94718" y="1826122"/>
            <a:ext cx="1266656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c4,p1,23,900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c4,p9,23,830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94718" y="3136459"/>
            <a:ext cx="126665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c2,p3,09,1240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c2,p4,09,3000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c2,p5,09,3000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c2,p6,09,2450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c2,p2,09,2000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94718" y="5281136"/>
            <a:ext cx="1266656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c3,p7,08,7000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c3,p8,08,9230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724400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0795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91250" y="952805"/>
            <a:ext cx="126665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91251" y="1813863"/>
            <a:ext cx="1266656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91251" y="3124200"/>
            <a:ext cx="126665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c2,p3,09,1240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c2,p4,09,3000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c2,p5,09,3000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c2,p6,09,2450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c2,p2,09,2000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91251" y="5268877"/>
            <a:ext cx="1266656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c3,p7,08,7000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c3,p8,08,9230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890340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73892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57190" y="965064"/>
            <a:ext cx="126665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57191" y="3136459"/>
            <a:ext cx="126665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c2,p3,09,1240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c2,p4,09,3000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c2,p5,09,3000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c2,p6,09,2450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c2,p2,09,2000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957191" y="5281136"/>
            <a:ext cx="1266656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c3,p7,08,7000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c3,p8,08,9230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" name="U-Turn Arrow 2"/>
          <p:cNvSpPr/>
          <p:nvPr/>
        </p:nvSpPr>
        <p:spPr>
          <a:xfrm>
            <a:off x="990600" y="213054"/>
            <a:ext cx="18288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0" name="U-Turn Arrow 69"/>
          <p:cNvSpPr/>
          <p:nvPr/>
        </p:nvSpPr>
        <p:spPr>
          <a:xfrm>
            <a:off x="3227839" y="215734"/>
            <a:ext cx="2029961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1000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1" name="U-Turn Arrow 70"/>
          <p:cNvSpPr/>
          <p:nvPr/>
        </p:nvSpPr>
        <p:spPr>
          <a:xfrm>
            <a:off x="5562600" y="190334"/>
            <a:ext cx="1905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8" name="U-Turn Arrow 77"/>
          <p:cNvSpPr/>
          <p:nvPr/>
        </p:nvSpPr>
        <p:spPr>
          <a:xfrm>
            <a:off x="7772400" y="190334"/>
            <a:ext cx="16002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40" grpId="0" animBg="1"/>
      <p:bldP spid="43" grpId="0" animBg="1"/>
      <p:bldP spid="44" grpId="0" animBg="1"/>
      <p:bldP spid="45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4" grpId="0" animBg="1"/>
      <p:bldP spid="65" grpId="0"/>
      <p:bldP spid="66" grpId="0" animBg="1"/>
      <p:bldP spid="68" grpId="0" animBg="1"/>
      <p:bldP spid="69" grpId="0" animBg="1"/>
      <p:bldP spid="3" grpId="0" animBg="1"/>
      <p:bldP spid="70" grpId="0" animBg="1"/>
      <p:bldP spid="71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2843144" y="909817"/>
            <a:ext cx="3024257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836151" y="5182692"/>
            <a:ext cx="3031249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843145" y="3028827"/>
            <a:ext cx="3024256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071092" y="5182692"/>
            <a:ext cx="3072908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076490" y="3035108"/>
            <a:ext cx="3067509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076491" y="909817"/>
            <a:ext cx="3067509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381000" y="3035108"/>
            <a:ext cx="2995313" cy="19085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381000" y="5182692"/>
            <a:ext cx="2995313" cy="15303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0999" y="919760"/>
            <a:ext cx="3009384" cy="18732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-744444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66089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677594" y="952805"/>
            <a:ext cx="126665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77593" y="1813863"/>
            <a:ext cx="1266656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677593" y="3124200"/>
            <a:ext cx="126665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c2,p3,09,1240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c2,p4,09,3000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c2,p5,09,3000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c2,p6,09,2450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c2,p2,09,2000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677593" y="5268877"/>
            <a:ext cx="1266656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c3,p7,08,7000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c3,p8,08,9230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990600" y="850458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4152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57450" y="965064"/>
            <a:ext cx="1266657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57451" y="3136459"/>
            <a:ext cx="126665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c2,p3,09,1240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c2,p4,09,3000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c2,p5,09,3000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c2,p6,09,2450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c2,p2,09,2000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57451" y="5281136"/>
            <a:ext cx="1266656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c3,p7,08,7000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c3,p8,08,9230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71" name="U-Turn Arrow 70"/>
          <p:cNvSpPr/>
          <p:nvPr/>
        </p:nvSpPr>
        <p:spPr>
          <a:xfrm>
            <a:off x="143116" y="190334"/>
            <a:ext cx="154737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07729" y="850458"/>
            <a:ext cx="108000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34149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4582" y="965064"/>
            <a:ext cx="936000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(p2,08),1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74582" y="3136459"/>
            <a:ext cx="936000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(p3,09),1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(p4,09),1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(p5,09),1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(p6,09),1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(p2,09),1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74581" y="5281136"/>
            <a:ext cx="93600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(p7,08),1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(p8,08),1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(p2,08),1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6" name="U-Turn Arrow 45"/>
          <p:cNvSpPr/>
          <p:nvPr/>
        </p:nvSpPr>
        <p:spPr>
          <a:xfrm>
            <a:off x="1905000" y="187538"/>
            <a:ext cx="137507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400799" y="850458"/>
            <a:ext cx="1085294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24174" y="6195846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67652" y="965064"/>
            <a:ext cx="93600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(p3,09),1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(p4,09),1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(p5,09),1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7652" y="3136459"/>
            <a:ext cx="93600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(p2,08),2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(p7,08),1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(p8,08),1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67652" y="5281136"/>
            <a:ext cx="9360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(p6,09),1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(p2,09),1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971800" y="838199"/>
            <a:ext cx="1415460" cy="5938797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055352" y="6183587"/>
            <a:ext cx="12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32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38650" y="952805"/>
            <a:ext cx="1266657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c1,p2,08,2000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38651" y="3124200"/>
            <a:ext cx="1266656" cy="10926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c2,p3,09,1240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c2,p4,09,3000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c2,p5,09,3000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c2,p6,09,2450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c2,p2,09,2000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38651" y="5268877"/>
            <a:ext cx="1266656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c3,p7,08,7000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c3,p8,08,9230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c3,p2,08,2000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78" name="U-Turn Arrow 77"/>
          <p:cNvSpPr/>
          <p:nvPr/>
        </p:nvSpPr>
        <p:spPr>
          <a:xfrm>
            <a:off x="3567664" y="188670"/>
            <a:ext cx="1535964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((</a:t>
            </a:r>
            <a:r>
              <a:rPr lang="es-CL" dirty="0" err="1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dirty="0" err="1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  <a:r>
              <a:rPr lang="es-CL" dirty="0" err="1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),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04" name="U-Turn Arrow 103"/>
          <p:cNvSpPr/>
          <p:nvPr/>
        </p:nvSpPr>
        <p:spPr>
          <a:xfrm>
            <a:off x="7204837" y="187538"/>
            <a:ext cx="1329563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</a:t>
            </a:r>
            <a:endParaRPr lang="es-CL" dirty="0" smtClean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10890" y="965064"/>
            <a:ext cx="93600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(p3,09),1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(p4,09),1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(p5,09),1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910891" y="3136458"/>
            <a:ext cx="936000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(p2,08),2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(p7,08),1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(p8,08),1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910891" y="5281136"/>
            <a:ext cx="9360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no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(p6,09),1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(p2,09),1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650" y="1593495"/>
            <a:ext cx="788093" cy="440735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577" y="3764567"/>
            <a:ext cx="788093" cy="44073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477" y="5731465"/>
            <a:ext cx="788093" cy="440735"/>
          </a:xfrm>
          <a:prstGeom prst="rect">
            <a:avLst/>
          </a:prstGeom>
        </p:spPr>
      </p:pic>
      <p:pic>
        <p:nvPicPr>
          <p:cNvPr id="12290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62" y="3404148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04148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69" y="168133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02" y="537104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28" y="1618605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165" y="537104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U-Turn Arrow 53"/>
          <p:cNvSpPr/>
          <p:nvPr/>
        </p:nvSpPr>
        <p:spPr>
          <a:xfrm>
            <a:off x="5334000" y="188670"/>
            <a:ext cx="1752599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reduceByKey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s-CL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41" grpId="0" animBg="1"/>
      <p:bldP spid="42" grpId="0" animBg="1"/>
      <p:bldP spid="46" grpId="0" animBg="1"/>
      <p:bldP spid="56" grpId="0" animBg="1"/>
      <p:bldP spid="63" grpId="0"/>
      <p:bldP spid="67" grpId="0" animBg="1"/>
      <p:bldP spid="72" grpId="0" animBg="1"/>
      <p:bldP spid="73" grpId="0" animBg="1"/>
      <p:bldP spid="91" grpId="0" animBg="1"/>
      <p:bldP spid="92" grpId="0"/>
      <p:bldP spid="93" grpId="0" animBg="1"/>
      <p:bldP spid="94" grpId="0" animBg="1"/>
      <p:bldP spid="95" grpId="0" animBg="1"/>
      <p:bldP spid="78" grpId="0" animBg="1"/>
      <p:bldP spid="104" grpId="0" animBg="1"/>
      <p:bldP spid="107" grpId="0" animBg="1"/>
      <p:bldP spid="108" grpId="0" animBg="1"/>
      <p:bldP spid="109" grpId="0" animBg="1"/>
      <p:bldP spid="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Transformaciones y acciones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4936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43000" y="1447801"/>
            <a:ext cx="257125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Las  </a:t>
            </a:r>
            <a:r>
              <a:rPr lang="es-CL" dirty="0" smtClean="0">
                <a:solidFill>
                  <a:srgbClr val="7030A0"/>
                </a:solidFill>
              </a:rPr>
              <a:t>Transformaciones  </a:t>
            </a:r>
            <a:r>
              <a:rPr lang="es-CL" dirty="0" smtClean="0"/>
              <a:t>se ejecutan perezosamente …</a:t>
            </a:r>
          </a:p>
          <a:p>
            <a:pPr marL="0" indent="0">
              <a:buNone/>
            </a:pPr>
            <a:r>
              <a:rPr lang="es-CL" dirty="0" smtClean="0"/>
              <a:t>    … resultan en </a:t>
            </a:r>
            <a:r>
              <a:rPr lang="es-CL" dirty="0" err="1" smtClean="0"/>
              <a:t>RDDs</a:t>
            </a:r>
            <a:r>
              <a:rPr lang="es-CL" dirty="0" smtClean="0"/>
              <a:t> virtuales</a:t>
            </a:r>
          </a:p>
          <a:p>
            <a:pPr marL="0" indent="0">
              <a:buNone/>
            </a:pPr>
            <a:r>
              <a:rPr lang="es-CL" dirty="0" smtClean="0"/>
              <a:t>    … se ejecutan sólo para completar una </a:t>
            </a:r>
            <a:r>
              <a:rPr lang="es-CL" dirty="0" smtClean="0">
                <a:solidFill>
                  <a:srgbClr val="FFC000"/>
                </a:solidFill>
              </a:rPr>
              <a:t>acción</a:t>
            </a:r>
          </a:p>
          <a:p>
            <a:pPr marL="0" indent="0">
              <a:buNone/>
            </a:pPr>
            <a:r>
              <a:rPr lang="es-CL" dirty="0" smtClean="0"/>
              <a:t>         … por ejemplo: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 algn="r">
              <a:buNone/>
            </a:pPr>
            <a:r>
              <a:rPr lang="es-CL" dirty="0" smtClean="0"/>
              <a:t>… </a:t>
            </a:r>
            <a:r>
              <a:rPr lang="es-CL" u="sng" dirty="0" smtClean="0"/>
              <a:t>no</a:t>
            </a:r>
            <a:r>
              <a:rPr lang="es-CL" dirty="0" smtClean="0"/>
              <a:t> se ejecutan de inmediato</a:t>
            </a:r>
            <a:endParaRPr lang="es-C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</a:t>
            </a:r>
            <a:r>
              <a:rPr lang="es-CL" sz="3200" dirty="0" smtClean="0">
                <a:solidFill>
                  <a:srgbClr val="7030A0"/>
                </a:solidFill>
              </a:rPr>
              <a:t>Transformaciones</a:t>
            </a:r>
            <a:r>
              <a:rPr lang="es-CL" sz="3200" dirty="0" smtClean="0"/>
              <a:t> vs. </a:t>
            </a:r>
            <a:r>
              <a:rPr lang="es-CL" sz="3200" dirty="0" smtClean="0">
                <a:solidFill>
                  <a:srgbClr val="FFC000"/>
                </a:solidFill>
              </a:rPr>
              <a:t>Acciones</a:t>
            </a:r>
            <a:endParaRPr lang="es-CL" sz="3200" dirty="0">
              <a:solidFill>
                <a:srgbClr val="FFC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12781" y="4084091"/>
            <a:ext cx="6220034" cy="1326109"/>
            <a:chOff x="612781" y="4084091"/>
            <a:chExt cx="6220034" cy="1326109"/>
          </a:xfrm>
        </p:grpSpPr>
        <p:sp>
          <p:nvSpPr>
            <p:cNvPr id="5" name="U-Turn Arrow 4"/>
            <p:cNvSpPr/>
            <p:nvPr/>
          </p:nvSpPr>
          <p:spPr>
            <a:xfrm>
              <a:off x="862913" y="4106811"/>
              <a:ext cx="1445544" cy="701346"/>
            </a:xfrm>
            <a:prstGeom prst="uturnArrow">
              <a:avLst>
                <a:gd name="adj1" fmla="val 50000"/>
                <a:gd name="adj2" fmla="val 25000"/>
                <a:gd name="adj3" fmla="val 19919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</a:p>
            <a:p>
              <a:pPr algn="ctr"/>
              <a:endParaRPr lang="es-CL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6" name="U-Turn Arrow 5"/>
            <p:cNvSpPr/>
            <p:nvPr/>
          </p:nvSpPr>
          <p:spPr>
            <a:xfrm>
              <a:off x="2648942" y="4111307"/>
              <a:ext cx="1495487" cy="701346"/>
            </a:xfrm>
            <a:prstGeom prst="uturnArrow">
              <a:avLst>
                <a:gd name="adj1" fmla="val 50000"/>
                <a:gd name="adj2" fmla="val 25000"/>
                <a:gd name="adj3" fmla="val 32243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(</a:t>
              </a:r>
              <a:r>
                <a:rPr lang="es-CL" dirty="0" smtClean="0">
                  <a:solidFill>
                    <a:srgbClr val="00863D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&gt;</a:t>
              </a:r>
              <a:r>
                <a:rPr lang="es-CL" dirty="0" smtClean="0">
                  <a:solidFill>
                    <a:srgbClr val="0070C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1000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)</a:t>
              </a:r>
            </a:p>
            <a:p>
              <a:pPr algn="ctr"/>
              <a:endParaRPr lang="es-CL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7" name="U-Turn Arrow 6"/>
            <p:cNvSpPr/>
            <p:nvPr/>
          </p:nvSpPr>
          <p:spPr>
            <a:xfrm>
              <a:off x="4484914" y="4084091"/>
              <a:ext cx="1439145" cy="701346"/>
            </a:xfrm>
            <a:prstGeom prst="uturnArrow">
              <a:avLst>
                <a:gd name="adj1" fmla="val 50000"/>
                <a:gd name="adj2" fmla="val 25000"/>
                <a:gd name="adj3" fmla="val 32243"/>
                <a:gd name="adj4" fmla="val 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coalesce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(</a:t>
              </a:r>
              <a:r>
                <a:rPr lang="es-CL" dirty="0" smtClean="0">
                  <a:solidFill>
                    <a:srgbClr val="0070C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3</a:t>
              </a:r>
              <a:r>
                <a:rPr lang="es-CL" dirty="0" smtClean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)</a:t>
              </a:r>
            </a:p>
            <a:p>
              <a:pPr algn="ctr"/>
              <a:endParaRPr lang="es-CL" sz="5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pPr algn="ctr"/>
              <a:endParaRPr lang="es-CL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2781" y="4808157"/>
              <a:ext cx="914400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28800" y="4810837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3714259" y="4816791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486400" y="4804019"/>
              <a:ext cx="1346415" cy="593409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47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02868"/>
            <a:ext cx="5486400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Pueden requerir una transmisión de datos</a:t>
            </a:r>
            <a:endParaRPr lang="es-CL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378822"/>
              </p:ext>
            </p:extLst>
          </p:nvPr>
        </p:nvGraphicFramePr>
        <p:xfrm>
          <a:off x="790575" y="1512750"/>
          <a:ext cx="8048626" cy="3668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2235"/>
                <a:gridCol w="2841390"/>
                <a:gridCol w="1905001"/>
              </a:tblGrid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intersection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cogroup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flatMap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distinct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cartesian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filter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 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pipe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mapPartitions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coalesce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mapPartitionsWithIndex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(.,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i="1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repartition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sample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(.,.,.)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sortByKey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none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union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join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2800" y="5447268"/>
            <a:ext cx="548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¿Por qué algunas están subrayadas?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300" y="5459968"/>
            <a:ext cx="342900" cy="342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3"/>
              </a:rPr>
              <a:t>https://spark.apache.org/docs/latest/programming-guide.html#transformations</a:t>
            </a:r>
            <a:endParaRPr lang="es-CL" dirty="0"/>
          </a:p>
        </p:txBody>
      </p:sp>
      <p:pic>
        <p:nvPicPr>
          <p:cNvPr id="1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14" y="5887191"/>
            <a:ext cx="238786" cy="2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43532"/>
              </p:ext>
            </p:extLst>
          </p:nvPr>
        </p:nvGraphicFramePr>
        <p:xfrm>
          <a:off x="381000" y="1676400"/>
          <a:ext cx="8381999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2"/>
                <a:gridCol w="2829714"/>
                <a:gridCol w="2249083"/>
              </a:tblGrid>
              <a:tr h="316050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solidFill>
                            <a:srgbClr val="7030A0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Transformación</a:t>
                      </a:r>
                      <a:endParaRPr lang="es-CL" sz="1800" dirty="0">
                        <a:solidFill>
                          <a:srgbClr val="7030A0"/>
                        </a:solidFill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Descripción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Ejemplo / Nota</a:t>
                      </a:r>
                      <a:endParaRPr lang="es-CL" sz="1800" dirty="0"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map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Mapea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un elemento de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 un valor de salida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 (</a:t>
                      </a:r>
                      <a:r>
                        <a:rPr lang="es-CL" sz="1600" i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a,b,c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)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(</a:t>
                      </a:r>
                      <a:r>
                        <a:rPr lang="es-CL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a,c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  <a:r>
                        <a:rPr lang="es-CL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flatMap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Mapea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un elemento de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 cero o más valores de salida</a:t>
                      </a:r>
                      <a:endParaRPr lang="es-CL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 (</a:t>
                      </a:r>
                      <a:r>
                        <a:rPr lang="es-CL" sz="1600" i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a,b,c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)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   </a:t>
                      </a:r>
                    </a:p>
                    <a:p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     {(</a:t>
                      </a:r>
                      <a:r>
                        <a:rPr lang="es-CL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a,b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),(</a:t>
                      </a:r>
                      <a:r>
                        <a:rPr lang="es-CL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a,c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)}</a:t>
                      </a:r>
                      <a:r>
                        <a:rPr lang="es-CL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filter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 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Mapea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cada elemento de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que satisfaga 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 la salida</a:t>
                      </a:r>
                      <a:endParaRPr lang="es-CL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 &gt; b</a:t>
                      </a:r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mapPartitions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s-CL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Mapea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todos los elementos de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 la salida en una llamada de 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por partición</a:t>
                      </a:r>
                      <a:endParaRPr lang="es-CL" sz="18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L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→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r>
                        <a:rPr lang="es-CL" sz="1800" b="0" i="0" kern="1200" baseline="-25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a,c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CL" sz="18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mapPartitionsWithIndex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kumimoji="0" lang="es-CL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Como </a:t>
                      </a: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mapPartitions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pero </a:t>
                      </a:r>
                      <a:r>
                        <a:rPr kumimoji="0" lang="es-CL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tiene como argumento un índice indicando la partición</a:t>
                      </a:r>
                      <a:endParaRPr lang="es-CL" sz="1600" i="0" dirty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sample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w,f,s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Toma una muestra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de 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con reemplazo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fracción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semilla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https://spark.apache.org/docs/latest/programming-guide.html#transformations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74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45171"/>
              </p:ext>
            </p:extLst>
          </p:nvPr>
        </p:nvGraphicFramePr>
        <p:xfrm>
          <a:off x="381002" y="1799105"/>
          <a:ext cx="8381996" cy="1544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none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union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∪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endParaRPr lang="es-CL" sz="1600" dirty="0" smtClean="0">
                        <a:latin typeface="Inconsolata" panose="020B0609030003000000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intersection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∩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distinct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Borra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duplicados</a:t>
                      </a:r>
                      <a:endParaRPr lang="es-CL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https://spark.apache.org/docs/latest/programming-guide.html#transformations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959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0400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90400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90400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4954" y="2843854"/>
            <a:ext cx="57703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4954" y="2572783"/>
            <a:ext cx="577046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5022000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4954" y="5473807"/>
            <a:ext cx="577046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2000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2000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2000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Mapeo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23739"/>
            <a:ext cx="1380053" cy="497413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Partición 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Ordenamiento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Trans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Agrupación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640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640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640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6400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640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cxnSp>
        <p:nvCxnSpPr>
          <p:cNvPr id="70" name="Straight Arrow Connector 69"/>
          <p:cNvCxnSpPr>
            <a:stCxn id="63" idx="3"/>
            <a:endCxn id="83" idx="1"/>
          </p:cNvCxnSpPr>
          <p:nvPr/>
        </p:nvCxnSpPr>
        <p:spPr>
          <a:xfrm>
            <a:off x="4446019" y="4052456"/>
            <a:ext cx="575981" cy="228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hevron 68"/>
          <p:cNvSpPr/>
          <p:nvPr/>
        </p:nvSpPr>
        <p:spPr>
          <a:xfrm>
            <a:off x="3189155" y="1123740"/>
            <a:ext cx="1154245" cy="497412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Combine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MapReduce</a:t>
            </a:r>
            <a:r>
              <a:rPr lang="es-CL" dirty="0" smtClean="0"/>
              <a:t> / </a:t>
            </a:r>
            <a:r>
              <a:rPr lang="es-CL" dirty="0" err="1" smtClean="0"/>
              <a:t>Hadoop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30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2" y="1799105"/>
          <a:ext cx="8381996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y llama 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para combinar y reducir valores de la misma llave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L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usando 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como un valor inicial, 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como un </a:t>
                      </a:r>
                      <a:r>
                        <a:rPr lang="es-CL" sz="1600" baseline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y 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600" i="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como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una reducción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valor inicial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</a:t>
                      </a:r>
                      <a:r>
                        <a:rPr lang="es-CL" sz="1600" i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endParaRPr lang="es-CL" sz="16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reducción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sortByKey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([a])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Ordena 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por llave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a: </a:t>
                      </a:r>
                      <a:r>
                        <a:rPr lang="es-CL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true  </a:t>
                      </a:r>
                      <a:r>
                        <a:rPr lang="es-C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ascendente</a:t>
                      </a:r>
                    </a:p>
                    <a:p>
                      <a:r>
                        <a:rPr lang="es-CL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s-CL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false </a:t>
                      </a:r>
                      <a:r>
                        <a:rPr lang="es-C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descendente</a:t>
                      </a:r>
                      <a:endParaRPr lang="es-C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join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⨝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s-CL" sz="1600" baseline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join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por llave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hay 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leftOuterJoin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s-CL" sz="1600" u="sng" baseline="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right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OuterJoin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y 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fullOuterJoin</a:t>
                      </a:r>
                      <a:endParaRPr lang="es-C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cogroup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en 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juntos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2" y="1175157"/>
            <a:ext cx="2590798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Requieren un </a:t>
            </a:r>
            <a:r>
              <a:rPr lang="es-CL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PairRDD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...</a:t>
            </a:r>
            <a:endParaRPr lang="es-CL" dirty="0" smtClean="0">
              <a:solidFill>
                <a:srgbClr val="00863D"/>
              </a:solidFill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https://spark.apache.org/docs/latest/programming-guide.html#transformations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54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19787"/>
              </p:ext>
            </p:extLst>
          </p:nvPr>
        </p:nvGraphicFramePr>
        <p:xfrm>
          <a:off x="381002" y="1799105"/>
          <a:ext cx="8381996" cy="359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cartesian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×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producto cartesiano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none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pipe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(c)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Hace "pipe" de </a:t>
                      </a: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stdin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para procesar los datos con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un comando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como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grep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awk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600" baseline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perl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etc. El resultado es un RDD con las líneas de salida.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coalesce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(n)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Hace un "</a:t>
                      </a:r>
                      <a:r>
                        <a:rPr lang="es-CL" sz="160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merge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" de varias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particiones a 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particiones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repartition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Hace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la partición de nuevo para balancear los datos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...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...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...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https://spark.apache.org/docs/latest/programming-guide.html#transformations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79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43000" y="1482121"/>
            <a:ext cx="13716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Las  </a:t>
            </a:r>
            <a:r>
              <a:rPr lang="es-CL" dirty="0" smtClean="0">
                <a:solidFill>
                  <a:srgbClr val="FFC000"/>
                </a:solidFill>
              </a:rPr>
              <a:t>Acciones</a:t>
            </a:r>
            <a:r>
              <a:rPr lang="es-CL" dirty="0" smtClean="0">
                <a:solidFill>
                  <a:srgbClr val="7030A0"/>
                </a:solidFill>
              </a:rPr>
              <a:t>  </a:t>
            </a:r>
            <a:r>
              <a:rPr lang="es-CL" dirty="0" smtClean="0"/>
              <a:t>ejecutan los procesos …</a:t>
            </a:r>
          </a:p>
          <a:p>
            <a:pPr marL="0" indent="0">
              <a:buNone/>
            </a:pPr>
            <a:r>
              <a:rPr lang="es-CL" dirty="0" smtClean="0"/>
              <a:t>    … resultan en </a:t>
            </a:r>
            <a:r>
              <a:rPr lang="es-CL" dirty="0" err="1" smtClean="0"/>
              <a:t>RDDs</a:t>
            </a:r>
            <a:r>
              <a:rPr lang="es-CL" dirty="0" smtClean="0"/>
              <a:t> materializados</a:t>
            </a:r>
          </a:p>
          <a:p>
            <a:pPr marL="0" indent="0">
              <a:buNone/>
            </a:pPr>
            <a:r>
              <a:rPr lang="es-CL" dirty="0" smtClean="0"/>
              <a:t>    … se ejecuta cada </a:t>
            </a:r>
            <a:r>
              <a:rPr lang="es-CL" dirty="0" smtClean="0">
                <a:solidFill>
                  <a:srgbClr val="7030A0"/>
                </a:solidFill>
              </a:rPr>
              <a:t>transformación</a:t>
            </a:r>
            <a:r>
              <a:rPr lang="es-CL" dirty="0" smtClean="0"/>
              <a:t> subordinada</a:t>
            </a:r>
          </a:p>
          <a:p>
            <a:pPr marL="0" indent="0">
              <a:buNone/>
            </a:pPr>
            <a:r>
              <a:rPr lang="es-CL" dirty="0" smtClean="0"/>
              <a:t>         … por ejemplo: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 algn="r">
              <a:buNone/>
            </a:pPr>
            <a:r>
              <a:rPr lang="es-CL" dirty="0" smtClean="0"/>
              <a:t>… se ejecutan todos los pasos</a:t>
            </a:r>
          </a:p>
          <a:p>
            <a:pPr marL="0" indent="0" algn="r">
              <a:buNone/>
            </a:pPr>
            <a:r>
              <a:rPr lang="es-CL" dirty="0" smtClean="0"/>
              <a:t>… pero </a:t>
            </a:r>
            <a:r>
              <a:rPr lang="es-CL" u="sng" dirty="0" smtClean="0"/>
              <a:t>no</a:t>
            </a:r>
            <a:r>
              <a:rPr lang="es-CL" dirty="0" smtClean="0"/>
              <a:t> se guardan los </a:t>
            </a:r>
            <a:r>
              <a:rPr lang="es-CL" dirty="0" err="1" smtClean="0"/>
              <a:t>RDDs</a:t>
            </a:r>
            <a:r>
              <a:rPr lang="es-CL" dirty="0" smtClean="0"/>
              <a:t> intermedios</a:t>
            </a:r>
            <a:endParaRPr lang="es-CL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</a:t>
            </a:r>
            <a:r>
              <a:rPr lang="es-CL" sz="3200" dirty="0" smtClean="0">
                <a:solidFill>
                  <a:srgbClr val="7030A0"/>
                </a:solidFill>
              </a:rPr>
              <a:t>Transformaciones</a:t>
            </a:r>
            <a:r>
              <a:rPr lang="es-CL" sz="3200" dirty="0" smtClean="0"/>
              <a:t> vs. </a:t>
            </a:r>
            <a:r>
              <a:rPr lang="es-CL" sz="3200" dirty="0" smtClean="0">
                <a:solidFill>
                  <a:srgbClr val="FFC000"/>
                </a:solidFill>
              </a:rPr>
              <a:t>Acciones</a:t>
            </a:r>
            <a:endParaRPr lang="es-CL" sz="3200" dirty="0">
              <a:solidFill>
                <a:srgbClr val="FFC000"/>
              </a:solidFill>
            </a:endParaRPr>
          </a:p>
        </p:txBody>
      </p:sp>
      <p:sp>
        <p:nvSpPr>
          <p:cNvPr id="5" name="U-Turn Arrow 4"/>
          <p:cNvSpPr/>
          <p:nvPr/>
        </p:nvSpPr>
        <p:spPr>
          <a:xfrm>
            <a:off x="862913" y="4106811"/>
            <a:ext cx="1445544" cy="701346"/>
          </a:xfrm>
          <a:prstGeom prst="uturnArrow">
            <a:avLst>
              <a:gd name="adj1" fmla="val 50000"/>
              <a:gd name="adj2" fmla="val 25000"/>
              <a:gd name="adj3" fmla="val 19919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U-Turn Arrow 5"/>
          <p:cNvSpPr/>
          <p:nvPr/>
        </p:nvSpPr>
        <p:spPr>
          <a:xfrm>
            <a:off x="2648942" y="4111307"/>
            <a:ext cx="1495487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1000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U-Turn Arrow 6"/>
          <p:cNvSpPr/>
          <p:nvPr/>
        </p:nvSpPr>
        <p:spPr>
          <a:xfrm>
            <a:off x="4484914" y="4084091"/>
            <a:ext cx="1439145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es-CL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781" y="4808157"/>
            <a:ext cx="914400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4810837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14259" y="4816791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86400" y="4804019"/>
            <a:ext cx="1346415" cy="5934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50000"/>
                  </a:schemeClr>
                </a:solidFill>
              </a:rPr>
              <a:t>RDD</a:t>
            </a:r>
            <a:endParaRPr lang="es-CL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>
            <a:off x="6320886" y="4072271"/>
            <a:ext cx="1329563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</a:t>
            </a:r>
            <a:endParaRPr lang="es-CL" dirty="0" smtClean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12000" y="4785437"/>
            <a:ext cx="1346415" cy="61880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prstClr val="black"/>
                </a:solidFill>
              </a:rPr>
              <a:t>HDFS</a:t>
            </a:r>
            <a:endParaRPr lang="es-C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365919"/>
            <a:ext cx="1727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C000"/>
                </a:solidFill>
              </a:rPr>
              <a:t>Acciones</a:t>
            </a:r>
            <a:endParaRPr lang="es-CL" dirty="0">
              <a:solidFill>
                <a:srgbClr val="FFC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447800" y="1752600"/>
          <a:ext cx="6708400" cy="3604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67"/>
                <a:gridCol w="3461033"/>
              </a:tblGrid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saveToCassandra</a:t>
                      </a:r>
                      <a:r>
                        <a:rPr lang="es-CL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collect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saveAsTextFile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saveAsSequenceFile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saveAsObjectFile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takeSample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(.,.)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foreach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takeOrdered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(.)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...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https://spark.apache.org/docs/latest/programming-guide.html#actions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6387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7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365919"/>
            <a:ext cx="1727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C000"/>
                </a:solidFill>
              </a:rPr>
              <a:t>Acciones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https://spark.apache.org/docs/latest/programming-guide.html#actions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6387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1000" y="1676400"/>
          <a:ext cx="8381999" cy="3986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2"/>
                <a:gridCol w="2829714"/>
                <a:gridCol w="2249083"/>
              </a:tblGrid>
              <a:tr h="316050"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solidFill>
                            <a:srgbClr val="FFC000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Acciones</a:t>
                      </a:r>
                      <a:endParaRPr lang="es-CL" sz="1800" dirty="0">
                        <a:solidFill>
                          <a:srgbClr val="FFC000"/>
                        </a:solidFill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Descripción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cs typeface="Consolas" panose="020B0609020204030204" pitchFamily="49" charset="0"/>
                        </a:rPr>
                        <a:t>Ejemplo / Nota</a:t>
                      </a:r>
                      <a:endParaRPr lang="es-CL" sz="18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Reduce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600" u="sng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todos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los datos a un valor (</a:t>
                      </a:r>
                      <a:r>
                        <a:rPr lang="es-CL" sz="1600" u="sng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no se hace por llave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)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 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: (</a:t>
                      </a:r>
                      <a:r>
                        <a:rPr lang="es-CL" sz="1600" i="0" dirty="0" err="1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a,b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)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a</a:t>
                      </a:r>
                      <a:r>
                        <a:rPr lang="es-CL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+ b</a:t>
                      </a:r>
                      <a:r>
                        <a:rPr lang="es-CL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collect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Carga 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como un arreglo en la aplicación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local</a:t>
                      </a:r>
                      <a:endParaRPr lang="es-CL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 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Cuenta los elementos de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s-CL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first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 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Devuelve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el primer valor de </a:t>
                      </a:r>
                      <a:r>
                        <a:rPr lang="es-CL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s-CL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(n)</a:t>
                      </a:r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Devuelve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un arreglo de los primeros 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de </a:t>
                      </a:r>
                      <a:r>
                        <a:rPr lang="es-CL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s-CL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takeSample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w,n,s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Devuelve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un arreglo con </a:t>
                      </a: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una muestra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de 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w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con reemplazo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número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semilla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2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600" y="365919"/>
            <a:ext cx="172720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FFC000"/>
                </a:solidFill>
              </a:rPr>
              <a:t>Acciones</a:t>
            </a:r>
            <a:endParaRPr lang="es-CL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https://spark.apache.org/docs/latest/programming-guide.html#actions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6387"/>
            <a:ext cx="2819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</a:rPr>
              <a:t>action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49877"/>
              </p:ext>
            </p:extLst>
          </p:nvPr>
        </p:nvGraphicFramePr>
        <p:xfrm>
          <a:off x="381000" y="1676400"/>
          <a:ext cx="8381999" cy="438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2"/>
                <a:gridCol w="2829714"/>
                <a:gridCol w="2249083"/>
              </a:tblGrid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saveAsTextFile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Guarda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los datos en el sistema de archivos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directorio</a:t>
                      </a:r>
                      <a:endParaRPr lang="es-C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saveAsSequenceFile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Guarda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los datos en el sistema de archivos con el formato optimizado </a:t>
                      </a:r>
                      <a:r>
                        <a:rPr lang="es-CL" sz="1600" baseline="0" dirty="0" err="1" smtClean="0">
                          <a:latin typeface="Inconsolata" panose="020B0609030003000000" pitchFamily="49" charset="0"/>
                          <a:cs typeface="Segoe UI Semilight" panose="020B0402040204020203" pitchFamily="34" charset="0"/>
                        </a:rPr>
                        <a:t>SequenceFile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de </a:t>
                      </a:r>
                      <a:r>
                        <a:rPr lang="es-CL" sz="1600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Hadoop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directorio</a:t>
                      </a:r>
                      <a:endParaRPr lang="es-CL" sz="16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saveAsObjectFile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Guarda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los datos en el sistema de archivos usando los métodos de </a:t>
                      </a:r>
                      <a:r>
                        <a:rPr lang="es-CL" sz="1600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serialización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de Java</a:t>
                      </a:r>
                      <a:endParaRPr lang="es-CL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countByKey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 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Cuenta los valores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para cada llave</a:t>
                      </a:r>
                      <a:endParaRPr lang="es-CL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Solo con 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PairRDD</a:t>
                      </a:r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foreach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Ejecuta la función 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para cada elemento de </a:t>
                      </a:r>
                      <a:r>
                        <a:rPr lang="es-CL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típicamente para interactuar con algo externo</a:t>
                      </a:r>
                      <a:endParaRPr lang="es-CL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: </a:t>
                      </a:r>
                      <a:r>
                        <a:rPr lang="es-CL" sz="1600" i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println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(r)</a:t>
                      </a:r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2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transformaciones con </a:t>
            </a:r>
            <a:r>
              <a:rPr lang="es-CL" cap="none" dirty="0" smtClean="0">
                <a:latin typeface="Inconsolata" panose="020B0609030003000000" pitchFamily="49" charset="0"/>
              </a:rPr>
              <a:t>PairRDD</a:t>
            </a:r>
            <a:endParaRPr lang="es-CL" cap="none" dirty="0">
              <a:latin typeface="Inconsolata" panose="020B0609030003000000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03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2" y="1799105"/>
          <a:ext cx="8381996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3201"/>
                <a:gridCol w="2829713"/>
                <a:gridCol w="2249082"/>
              </a:tblGrid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y llama </a:t>
                      </a:r>
                      <a:r>
                        <a:rPr lang="es-CL" sz="16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para combinar y reducir valores de la misma llave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L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s-CL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s-C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usando 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como un valor inicial, 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es un </a:t>
                      </a:r>
                      <a:r>
                        <a:rPr lang="es-CL" sz="1600" baseline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y </a:t>
                      </a: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600" i="1" baseline="0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es una reducción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valor inicial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</a:t>
                      </a:r>
                      <a:r>
                        <a:rPr lang="es-CL" sz="1600" i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endParaRPr lang="es-CL" sz="16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6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reducción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sortByKey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([a])</a:t>
                      </a:r>
                      <a:endParaRPr lang="es-CL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Ordenar 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por llave</a:t>
                      </a:r>
                      <a:endParaRPr lang="es-CL" sz="16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a: </a:t>
                      </a:r>
                      <a:r>
                        <a:rPr lang="es-CL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true  </a:t>
                      </a:r>
                      <a:r>
                        <a:rPr lang="es-C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ascendente</a:t>
                      </a:r>
                    </a:p>
                    <a:p>
                      <a:r>
                        <a:rPr lang="es-CL" sz="16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</a:t>
                      </a:r>
                      <a:r>
                        <a:rPr lang="es-CL" sz="1400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false </a:t>
                      </a:r>
                      <a:r>
                        <a:rPr lang="es-C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descendente</a:t>
                      </a:r>
                      <a:endParaRPr lang="es-C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join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</a:rPr>
                        <a:t>R </a:t>
                      </a:r>
                      <a:r>
                        <a:rPr lang="es-CL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⨝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Inconsolata" panose="020B0609030003000000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s-CL" sz="1600" baseline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join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por llave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hay 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leftOuterJoin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</a:t>
                      </a:r>
                      <a:r>
                        <a:rPr lang="es-CL" sz="1600" u="sng" baseline="0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right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OuterJoin</a:t>
                      </a:r>
                      <a:r>
                        <a:rPr lang="es-C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, y 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fullOuterJoin</a:t>
                      </a:r>
                      <a:endParaRPr lang="es-C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514955">
                <a:tc>
                  <a:txBody>
                    <a:bodyPr/>
                    <a:lstStyle/>
                    <a:p>
                      <a:r>
                        <a:rPr lang="es-CL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600" dirty="0" err="1" smtClean="0"/>
                        <a:t>.</a:t>
                      </a:r>
                      <a:r>
                        <a:rPr lang="es-CL" sz="16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cogroup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s-CL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en 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r>
                        <a:rPr lang="es-CL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S</a:t>
                      </a:r>
                      <a:r>
                        <a:rPr lang="es-CL" sz="16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6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juntos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6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2" y="1175157"/>
            <a:ext cx="2819398" cy="369332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Requieren un </a:t>
            </a:r>
            <a:r>
              <a:rPr lang="es-CL" dirty="0" err="1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PairRDD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...</a:t>
            </a:r>
            <a:endParaRPr lang="es-CL" dirty="0" smtClean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572000"/>
            <a:ext cx="8686800" cy="2133600"/>
          </a:xfrm>
          <a:prstGeom prst="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381002" y="5105400"/>
            <a:ext cx="8381996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¿Cómo son diferentes?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8" y="5101721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69106"/>
              </p:ext>
            </p:extLst>
          </p:nvPr>
        </p:nvGraphicFramePr>
        <p:xfrm>
          <a:off x="2590800" y="1600200"/>
          <a:ext cx="6172198" cy="2010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357"/>
                <a:gridCol w="2083698"/>
                <a:gridCol w="1656143"/>
              </a:tblGrid>
              <a:tr h="446866">
                <a:tc>
                  <a:txBody>
                    <a:bodyPr/>
                    <a:lstStyle/>
                    <a:p>
                      <a:r>
                        <a:rPr lang="es-CL" sz="1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100" dirty="0" err="1" smtClean="0"/>
                        <a:t>.</a:t>
                      </a:r>
                      <a:r>
                        <a:rPr lang="es-CL" sz="11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s-CL" sz="1200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</a:t>
                      </a:r>
                      <a:endParaRPr lang="es-CL" sz="11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782015">
                <a:tc>
                  <a:txBody>
                    <a:bodyPr/>
                    <a:lstStyle/>
                    <a:p>
                      <a:r>
                        <a:rPr lang="es-CL" sz="1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100" dirty="0" err="1" smtClean="0"/>
                        <a:t>.</a:t>
                      </a:r>
                      <a:r>
                        <a:rPr lang="es-CL" sz="11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1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y llama </a:t>
                      </a:r>
                      <a:r>
                        <a:rPr lang="es-CL" sz="11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para combinar y reducir valores de la misma llave</a:t>
                      </a:r>
                      <a:endParaRPr lang="es-CL" sz="11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L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s-C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s-C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s-C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s-CL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s-CL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s-C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s-CL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2015">
                <a:tc>
                  <a:txBody>
                    <a:bodyPr/>
                    <a:lstStyle/>
                    <a:p>
                      <a:r>
                        <a:rPr lang="es-CL" sz="1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100" dirty="0" err="1" smtClean="0"/>
                        <a:t>.</a:t>
                      </a:r>
                      <a:r>
                        <a:rPr lang="es-CL" sz="11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1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usando 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como un valor inicial, </a:t>
                      </a: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es un </a:t>
                      </a:r>
                      <a:r>
                        <a:rPr lang="es-CL" sz="1100" baseline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y </a:t>
                      </a: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es una reducción</a:t>
                      </a:r>
                      <a:endParaRPr lang="es-CL" sz="11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1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valor inicial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1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</a:t>
                      </a:r>
                      <a:r>
                        <a:rPr lang="es-CL" sz="1100" i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endParaRPr lang="es-CL" sz="11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1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reducción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2" y="3813679"/>
            <a:ext cx="8381996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¿Para sumar los valores para cada llave de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8" y="3810000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2" y="4184850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(1)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s-CL" dirty="0" err="1" smtClean="0">
                <a:latin typeface="Inconsolata" panose="020B0609030003000000" pitchFamily="49" charset="0"/>
              </a:rPr>
              <a:t>.</a:t>
            </a:r>
            <a:r>
              <a:rPr lang="es-CL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groupByKey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s-CL" dirty="0" smtClean="0">
                <a:latin typeface="Inconsolata" panose="020B0609030003000000" pitchFamily="49" charset="0"/>
              </a:rPr>
              <a:t>.</a:t>
            </a:r>
            <a:r>
              <a:rPr lang="es-CL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(k,{</a:t>
            </a:r>
            <a:r>
              <a:rPr lang="es-CL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v1,...,</a:t>
            </a:r>
            <a:r>
              <a:rPr lang="es-CL" dirty="0" err="1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})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k,sum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  <a:r>
              <a:rPr lang="es-CL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v1,...,</a:t>
            </a:r>
            <a:r>
              <a:rPr lang="es-CL" dirty="0" err="1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))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endParaRPr lang="es-CL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2" y="4554182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(2)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s-CL" dirty="0" err="1" smtClean="0">
                <a:latin typeface="Inconsolata" panose="020B0609030003000000" pitchFamily="49" charset="0"/>
              </a:rPr>
              <a:t>.</a:t>
            </a:r>
            <a:r>
              <a:rPr lang="es-CL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reduceByKey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u + v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endParaRPr lang="es-CL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2" y="4923514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s-CL" dirty="0" err="1" smtClean="0">
                <a:latin typeface="Inconsolata" panose="020B0609030003000000" pitchFamily="49" charset="0"/>
              </a:rPr>
              <a:t>.</a:t>
            </a:r>
            <a:r>
              <a:rPr lang="es-CL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(0,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u + v</a:t>
            </a:r>
            <a:r>
              <a:rPr lang="es-CL" dirty="0" smtClean="0">
                <a:latin typeface="Inconsolata" panose="020B0609030003000000" pitchFamily="49" charset="0"/>
              </a:rPr>
              <a:t>,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u + v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endParaRPr lang="es-CL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2" y="5292846"/>
            <a:ext cx="8381996" cy="369332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¡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</a:t>
            </a:r>
            <a:r>
              <a:rPr lang="es-CL" dirty="0">
                <a:latin typeface="Inconsolata" panose="020B0609030003000000" pitchFamily="49" charset="0"/>
                <a:cs typeface="Segoe UI Semilight" panose="020B0402040204020203" pitchFamily="34" charset="0"/>
              </a:rPr>
              <a:t>2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)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tiene un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combiner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 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es igual pero menos conciso. ¡Entonces </a:t>
            </a:r>
            <a:r>
              <a:rPr lang="es-CL" dirty="0">
                <a:latin typeface="Inconsolata" panose="020B0609030003000000" pitchFamily="49" charset="0"/>
                <a:cs typeface="Segoe UI Semilight" panose="020B0402040204020203" pitchFamily="34" charset="0"/>
              </a:rPr>
              <a:t>(2)</a:t>
            </a:r>
            <a:r>
              <a:rPr lang="es-C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es mejor!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387141"/>
            <a:ext cx="3200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7030A0"/>
                </a:solidFill>
              </a:rPr>
              <a:t>Transformaciones</a:t>
            </a:r>
            <a:endParaRPr lang="es-CL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26387"/>
            <a:ext cx="2895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sz="3200" dirty="0" err="1" smtClean="0"/>
              <a:t>.</a:t>
            </a:r>
            <a:r>
              <a:rPr lang="es-CL" sz="3200" dirty="0" err="1" smtClean="0">
                <a:solidFill>
                  <a:srgbClr val="7030A0"/>
                </a:solidFill>
              </a:rPr>
              <a:t>transform</a:t>
            </a:r>
            <a:r>
              <a:rPr lang="es-CL" sz="3200" dirty="0" smtClean="0"/>
              <a:t>()</a:t>
            </a:r>
          </a:p>
          <a:p>
            <a:pPr algn="r"/>
            <a:r>
              <a:rPr lang="es-CL" i="1" dirty="0" smtClean="0">
                <a:solidFill>
                  <a:srgbClr val="DA006D"/>
                </a:solidFill>
              </a:rPr>
              <a:t>f</a:t>
            </a:r>
            <a:r>
              <a:rPr lang="es-CL" i="1" dirty="0" smtClean="0"/>
              <a:t> 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= argumento de función</a:t>
            </a:r>
          </a:p>
          <a:p>
            <a:pPr algn="r"/>
            <a:r>
              <a:rPr lang="es-CL" dirty="0">
                <a:solidFill>
                  <a:schemeClr val="accent6">
                    <a:lumMod val="50000"/>
                  </a:schemeClr>
                </a:solidFill>
                <a:cs typeface="Segoe UI Semilight" panose="020B0402040204020203" pitchFamily="34" charset="0"/>
              </a:rPr>
              <a:t>S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de RDD</a:t>
            </a:r>
          </a:p>
          <a:p>
            <a:pPr algn="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x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= argumento simple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2" y="3828914"/>
            <a:ext cx="8381996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¿Para promediar los valores para cada </a:t>
            </a:r>
            <a:r>
              <a:rPr lang="es-CL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llave de </a:t>
            </a:r>
            <a:r>
              <a:rPr lang="es-CL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098" y="3825235"/>
            <a:ext cx="342900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2" y="4209914"/>
            <a:ext cx="8381996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(1)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s-CL" dirty="0" err="1" smtClean="0">
                <a:latin typeface="Inconsolata" panose="020B0609030003000000" pitchFamily="49" charset="0"/>
              </a:rPr>
              <a:t>.</a:t>
            </a:r>
            <a:r>
              <a:rPr lang="es-CL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groupByKey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()</a:t>
            </a:r>
            <a:r>
              <a:rPr lang="es-CL" dirty="0" smtClean="0">
                <a:latin typeface="Inconsolata" panose="020B0609030003000000" pitchFamily="49" charset="0"/>
              </a:rPr>
              <a:t>.</a:t>
            </a:r>
            <a:r>
              <a:rPr lang="es-CL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(k,{v1,...,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vn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})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k,avg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({v1,...,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vn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}))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 </a:t>
            </a:r>
            <a:endParaRPr lang="es-CL" dirty="0">
              <a:latin typeface="Inconsolata" panose="020B0609030003000000" pitchFamily="49" charset="0"/>
              <a:cs typeface="Segoe UI Semilight" panose="020B04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2" y="457924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(2) 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R1</a:t>
            </a:r>
            <a:r>
              <a:rPr lang="es-CL" dirty="0" smtClean="0">
                <a:latin typeface="Inconsolata" panose="020B0609030003000000" pitchFamily="49" charset="0"/>
              </a:rPr>
              <a:t> =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s-CL" dirty="0" err="1" smtClean="0">
                <a:latin typeface="Inconsolata" panose="020B0609030003000000" pitchFamily="49" charset="0"/>
              </a:rPr>
              <a:t>.</a:t>
            </a:r>
            <a:r>
              <a:rPr lang="es-CL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reduceByKey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↦ u + v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 </a:t>
            </a:r>
          </a:p>
          <a:p>
            <a:r>
              <a:rPr lang="es-CL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  </a:t>
            </a:r>
            <a:r>
              <a:rPr lang="en-IE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lang="en-IE" dirty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R2</a:t>
            </a:r>
            <a:r>
              <a:rPr lang="en-IE" dirty="0">
                <a:latin typeface="Inconsolata" panose="020B0609030003000000" pitchFamily="49" charset="0"/>
              </a:rPr>
              <a:t> =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k,v</a:t>
            </a:r>
            <a:r>
              <a:rPr lang="en-IE" dirty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>
                <a:solidFill>
                  <a:srgbClr val="DA006D"/>
                </a:solidFill>
                <a:latin typeface="Inconsolata" panose="020B0609030003000000" pitchFamily="49" charset="0"/>
              </a:rPr>
              <a:t>↦</a:t>
            </a:r>
            <a:r>
              <a:rPr lang="en-IE" dirty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 (k,1)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).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reduceByKey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u,v</a:t>
            </a:r>
            <a:r>
              <a:rPr lang="en-IE" dirty="0">
                <a:solidFill>
                  <a:srgbClr val="DA006D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 </a:t>
            </a:r>
            <a:r>
              <a:rPr lang="en-IE" dirty="0">
                <a:solidFill>
                  <a:srgbClr val="DA006D"/>
                </a:solidFill>
                <a:latin typeface="Inconsolata" panose="020B0609030003000000" pitchFamily="49" charset="0"/>
              </a:rPr>
              <a:t>↦ u + v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R3 </a:t>
            </a:r>
            <a:r>
              <a:rPr lang="es-CL" dirty="0" smtClean="0">
                <a:latin typeface="Inconsolata" panose="020B0609030003000000" pitchFamily="49" charset="0"/>
              </a:rPr>
              <a:t>= 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R1</a:t>
            </a:r>
            <a:r>
              <a:rPr lang="es-CL" dirty="0" smtClean="0">
                <a:latin typeface="Inconsolata" panose="020B0609030003000000" pitchFamily="49" charset="0"/>
              </a:rPr>
              <a:t>.</a:t>
            </a:r>
            <a:r>
              <a:rPr lang="es-CL" u="sng" dirty="0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join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s-CL" dirty="0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R2</a:t>
            </a:r>
            <a:r>
              <a:rPr lang="es-CL" dirty="0" smtClean="0">
                <a:latin typeface="Inconsolata" panose="020B0609030003000000" pitchFamily="49" charset="0"/>
              </a:rPr>
              <a:t>).</a:t>
            </a:r>
            <a:r>
              <a:rPr lang="es-CL" dirty="0" err="1" smtClean="0">
                <a:solidFill>
                  <a:srgbClr val="7030A0"/>
                </a:solidFill>
                <a:latin typeface="Inconsolata" panose="020B0609030003000000" pitchFamily="49" charset="0"/>
              </a:rPr>
              <a:t>map</a:t>
            </a:r>
            <a:r>
              <a:rPr lang="es-CL" dirty="0" smtClean="0">
                <a:latin typeface="Inconsolata" panose="020B0609030003000000" pitchFamily="49" charset="0"/>
              </a:rPr>
              <a:t>(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(k,(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s,c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)) ↦ (</a:t>
            </a:r>
            <a:r>
              <a:rPr lang="es-CL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</a:t>
            </a:r>
            <a:r>
              <a:rPr lang="es-CL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s-CL" dirty="0" smtClean="0">
                <a:latin typeface="Inconsolata" panose="020B0609030003000000" pitchFamily="49" charset="0"/>
              </a:rPr>
              <a:t>);</a:t>
            </a:r>
            <a:endParaRPr lang="es-CL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0,0),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>
                <a:latin typeface="Inconsolata" panose="020B0609030003000000" pitchFamily="49" charset="0"/>
              </a:rPr>
              <a:t>,</a:t>
            </a: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02965"/>
              </p:ext>
            </p:extLst>
          </p:nvPr>
        </p:nvGraphicFramePr>
        <p:xfrm>
          <a:off x="2590800" y="1600200"/>
          <a:ext cx="6172198" cy="2010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2357"/>
                <a:gridCol w="2083698"/>
                <a:gridCol w="1656143"/>
              </a:tblGrid>
              <a:tr h="446866">
                <a:tc>
                  <a:txBody>
                    <a:bodyPr/>
                    <a:lstStyle/>
                    <a:p>
                      <a:r>
                        <a:rPr lang="es-CL" sz="1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100" dirty="0" err="1" smtClean="0"/>
                        <a:t>.</a:t>
                      </a:r>
                      <a:r>
                        <a:rPr lang="es-CL" sz="11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groupByKey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endParaRPr lang="es-CL" sz="1200" dirty="0"/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</a:t>
                      </a:r>
                      <a:endParaRPr lang="es-CL" sz="11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sz="1100" i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  <a:tr h="782015">
                <a:tc>
                  <a:txBody>
                    <a:bodyPr/>
                    <a:lstStyle/>
                    <a:p>
                      <a:r>
                        <a:rPr lang="es-CL" sz="1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100" dirty="0" err="1" smtClean="0"/>
                        <a:t>.</a:t>
                      </a:r>
                      <a:r>
                        <a:rPr lang="es-CL" sz="11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reduceByKey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1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</a:p>
                    <a:p>
                      <a:endParaRPr lang="es-CL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y llama </a:t>
                      </a:r>
                      <a:r>
                        <a:rPr lang="es-CL" sz="1100" i="1" dirty="0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para combinar y reducir valores de la misma llave</a:t>
                      </a:r>
                      <a:endParaRPr lang="es-CL" sz="11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L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A006D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 </a:t>
                      </a:r>
                      <a:r>
                        <a:rPr kumimoji="0" lang="es-C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: (</a:t>
                      </a:r>
                      <a:r>
                        <a:rPr kumimoji="0" lang="es-CL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a,b</a:t>
                      </a:r>
                      <a:r>
                        <a:rPr kumimoji="0" lang="es-C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r>
                        <a:rPr lang="es-CL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es-CL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+mn-cs"/>
                        </a:rPr>
                        <a:t>↦</a:t>
                      </a:r>
                      <a:r>
                        <a:rPr lang="es-CL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Inconsolata" panose="020B0609030003000000" pitchFamily="49" charset="0"/>
                          <a:ea typeface="+mn-ea"/>
                          <a:cs typeface="Segoe UI Semilight" panose="020B0402040204020203" pitchFamily="34" charset="0"/>
                        </a:rPr>
                        <a:t> a</a:t>
                      </a:r>
                      <a:r>
                        <a:rPr kumimoji="0" lang="es-CL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+ b</a:t>
                      </a:r>
                      <a:endParaRPr lang="es-CL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2015">
                <a:tc>
                  <a:txBody>
                    <a:bodyPr/>
                    <a:lstStyle/>
                    <a:p>
                      <a:r>
                        <a:rPr lang="es-CL" sz="11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es-CL" sz="1100" dirty="0" err="1" smtClean="0"/>
                        <a:t>.</a:t>
                      </a:r>
                      <a:r>
                        <a:rPr lang="es-CL" sz="1100" u="sng" dirty="0" err="1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aggregateByKey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s-CL" sz="11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c,</a:t>
                      </a: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fc,fr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s-CL" sz="11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Agrupa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valores por llave usando </a:t>
                      </a:r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como un valor inicial, </a:t>
                      </a: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es un </a:t>
                      </a:r>
                      <a:r>
                        <a:rPr lang="es-CL" sz="1100" baseline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y </a:t>
                      </a: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100" baseline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es una reducción</a:t>
                      </a:r>
                      <a:endParaRPr lang="es-CL" sz="110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1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r>
                        <a:rPr lang="es-CL" sz="11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valor inicial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fc</a:t>
                      </a:r>
                      <a:r>
                        <a:rPr lang="es-CL" sz="11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</a:t>
                      </a:r>
                      <a:r>
                        <a:rPr lang="es-CL" sz="1100" i="0" dirty="0" err="1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combiner</a:t>
                      </a:r>
                      <a:endParaRPr lang="es-CL" sz="1100" i="0" dirty="0" smtClean="0">
                        <a:solidFill>
                          <a:schemeClr val="tx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i="1" dirty="0" err="1" smtClean="0">
                          <a:solidFill>
                            <a:srgbClr val="DA006D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fr</a:t>
                      </a:r>
                      <a:r>
                        <a:rPr lang="es-CL" sz="1100" i="0" dirty="0" smtClean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: reducción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002" y="6413206"/>
            <a:ext cx="8381996" cy="369332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(3)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tiene un </a:t>
            </a:r>
            <a:r>
              <a:rPr lang="es-C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combiner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y necesita una sola transmisión. ¡Entonces 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(</a:t>
            </a:r>
            <a:r>
              <a:rPr lang="es-CL" dirty="0">
                <a:latin typeface="Inconsolata" panose="020B0609030003000000" pitchFamily="49" charset="0"/>
                <a:cs typeface="Segoe UI Semilight" panose="020B0402040204020203" pitchFamily="34" charset="0"/>
              </a:rPr>
              <a:t>3</a:t>
            </a:r>
            <a:r>
              <a:rPr lang="es-CL" dirty="0" smtClean="0">
                <a:latin typeface="Inconsolata" panose="020B0609030003000000" pitchFamily="49" charset="0"/>
                <a:cs typeface="Segoe UI Semilight" panose="020B0402040204020203" pitchFamily="34" charset="0"/>
              </a:rPr>
              <a:t>)</a:t>
            </a: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es mejor!</a:t>
            </a:r>
            <a:endParaRPr lang="es-C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0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90400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90400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(que,{1,1,2})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90400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4954" y="2843854"/>
            <a:ext cx="57703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4954" y="2572783"/>
            <a:ext cx="577046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5022000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4954" y="5473807"/>
            <a:ext cx="577046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2000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2000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2000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Mapeo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Partición 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Ordenamiento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Trans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Agrupación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640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640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640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6400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640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cxnSp>
        <p:nvCxnSpPr>
          <p:cNvPr id="70" name="Straight Arrow Connector 69"/>
          <p:cNvCxnSpPr>
            <a:stCxn id="63" idx="3"/>
            <a:endCxn id="83" idx="1"/>
          </p:cNvCxnSpPr>
          <p:nvPr/>
        </p:nvCxnSpPr>
        <p:spPr>
          <a:xfrm>
            <a:off x="4446019" y="4052456"/>
            <a:ext cx="575981" cy="2283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hevron 68"/>
          <p:cNvSpPr/>
          <p:nvPr/>
        </p:nvSpPr>
        <p:spPr>
          <a:xfrm>
            <a:off x="3189155" y="1123740"/>
            <a:ext cx="1154245" cy="497412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Combine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s-CL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324" y="1459194"/>
            <a:ext cx="677439" cy="67743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625" y="3022381"/>
            <a:ext cx="677439" cy="67743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722" y="4800600"/>
            <a:ext cx="677439" cy="67743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899" y="1447800"/>
            <a:ext cx="677439" cy="67743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10987"/>
            <a:ext cx="677439" cy="677439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297" y="4789206"/>
            <a:ext cx="677439" cy="67743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963" y="1447800"/>
            <a:ext cx="677439" cy="677439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264" y="3010987"/>
            <a:ext cx="677439" cy="677439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61" y="4789206"/>
            <a:ext cx="677439" cy="677439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356" y="1462881"/>
            <a:ext cx="677439" cy="677439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657" y="3026068"/>
            <a:ext cx="677439" cy="67743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754" y="4804287"/>
            <a:ext cx="677439" cy="6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1" grpId="0"/>
      <p:bldP spid="72" grpId="0"/>
      <p:bldP spid="73" grpId="0"/>
      <p:bldP spid="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0,0), (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>
                <a:latin typeface="Inconsolata" panose="020B0609030003000000" pitchFamily="49" charset="0"/>
              </a:rPr>
              <a:t>,</a:t>
            </a: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CC0099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rgbClr val="CC0099"/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0" grpId="0" animBg="1"/>
      <p:bldP spid="72" grpId="0" animBg="1"/>
      <p:bldP spid="73" grpId="0"/>
      <p:bldP spid="70" grpId="0" animBg="1"/>
      <p:bldP spid="71" grpId="0" animBg="1"/>
      <p:bldP spid="74" grpId="0" animBg="1"/>
      <p:bldP spid="75" grpId="0"/>
      <p:bldP spid="43" grpId="0" animBg="1"/>
      <p:bldP spid="69" grpId="0" animBg="1"/>
      <p:bldP spid="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(0,0)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 smtClean="0">
                <a:latin typeface="Inconsolata" panose="020B0609030003000000" pitchFamily="49" charset="0"/>
              </a:rPr>
              <a:t>,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</a:rPr>
              <a:t>k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rgbClr val="CC0099"/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410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66800" y="1762328"/>
            <a:ext cx="48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Combiner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(0,0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)</a:t>
            </a:r>
          </a:p>
          <a:p>
            <a:endParaRPr lang="es-CL" dirty="0" smtClean="0"/>
          </a:p>
          <a:p>
            <a:r>
              <a:rPr lang="es-CL" dirty="0">
                <a:latin typeface="Inconsolata" panose="020B0609030003000000" pitchFamily="49" charset="0"/>
              </a:rPr>
              <a:t>{30</a:t>
            </a:r>
            <a:r>
              <a:rPr lang="es-CL" dirty="0" smtClean="0">
                <a:latin typeface="Inconsolata" panose="020B0609030003000000" pitchFamily="49" charset="0"/>
              </a:rPr>
              <a:t>}: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((0,0),30) 	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↦ (30,1)</a:t>
            </a:r>
          </a:p>
          <a:p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s-CL" dirty="0" smtClean="0">
                <a:latin typeface="Inconsolata" panose="020B0609030003000000" pitchFamily="49" charset="0"/>
              </a:rPr>
              <a:t>{25,30</a:t>
            </a:r>
            <a:r>
              <a:rPr lang="es-CL" dirty="0">
                <a:latin typeface="Inconsolata" panose="020B0609030003000000" pitchFamily="49" charset="0"/>
              </a:rPr>
              <a:t>}: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((0,0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),25) 	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↦ (25,1)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((25,1),30)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 </a:t>
            </a:r>
            <a:r>
              <a:rPr lang="en-IE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	↦ (55,2)</a:t>
            </a:r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(0,0)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 smtClean="0">
                <a:latin typeface="Inconsolata" panose="020B0609030003000000" pitchFamily="49" charset="0"/>
              </a:rPr>
              <a:t>,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k,s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21336"/>
            <a:ext cx="9144000" cy="54102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14600" y="1762328"/>
            <a:ext cx="510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Reducer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: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((s1,c1),(s2,c2)) ↦ (s1+s2,c1+c2)</a:t>
            </a:r>
            <a:endParaRPr lang="es-CL" dirty="0" smtClean="0"/>
          </a:p>
          <a:p>
            <a:endParaRPr lang="en-IE" dirty="0" smtClean="0">
              <a:latin typeface="Inconsolata" panose="020B0609030003000000" pitchFamily="49" charset="0"/>
            </a:endParaRPr>
          </a:p>
          <a:p>
            <a:r>
              <a:rPr lang="en-IE" dirty="0" smtClean="0">
                <a:latin typeface="Inconsolata" panose="020B0609030003000000" pitchFamily="49" charset="0"/>
              </a:rPr>
              <a:t>{(</a:t>
            </a:r>
            <a:r>
              <a:rPr lang="en-IE" dirty="0">
                <a:latin typeface="Inconsolata" panose="020B0609030003000000" pitchFamily="49" charset="0"/>
              </a:rPr>
              <a:t>30,1),(10,1),(20,2)}</a:t>
            </a:r>
            <a:endParaRPr lang="es-CL" dirty="0">
              <a:latin typeface="Inconsolata" panose="020B0609030003000000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((0,0),(30,1)) 	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↦ (30,1)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((30,1),(10,1))	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(40,2)</a:t>
            </a:r>
            <a:endParaRPr lang="en-IE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((40,2),(20,2))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	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(60,4)</a:t>
            </a:r>
            <a:endParaRPr lang="en-IE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  <a:p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{(80,1),(</a:t>
            </a:r>
            <a:r>
              <a:rPr lang="en-IE" dirty="0" smtClean="0">
                <a:latin typeface="Inconsolata" panose="020B0609030003000000" pitchFamily="49" charset="0"/>
              </a:rPr>
              <a:t>120,3)}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0,0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),(80,1)) 	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↦ (80,1)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((80,1),(120,3)) 	↦ (200,4)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6166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2" y="5502576"/>
            <a:ext cx="8381996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latin typeface="Inconsolata" panose="020B0609030003000000" pitchFamily="49" charset="0"/>
                <a:cs typeface="Segoe UI Semilight" panose="020B0402040204020203" pitchFamily="34" charset="0"/>
              </a:rPr>
              <a:t>(3) </a:t>
            </a:r>
            <a:r>
              <a:rPr lang="en-IE" dirty="0" err="1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n-IE" dirty="0" err="1">
                <a:latin typeface="Inconsolata" panose="020B0609030003000000" pitchFamily="49" charset="0"/>
              </a:rPr>
              <a:t>.</a:t>
            </a:r>
            <a:r>
              <a:rPr lang="en-IE" u="sng" dirty="0" err="1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(0,0)</a:t>
            </a:r>
            <a:r>
              <a:rPr lang="en-IE" dirty="0">
                <a:latin typeface="Inconsolata" panose="020B0609030003000000" pitchFamily="49" charset="0"/>
                <a:cs typeface="Consolas" panose="020B0609020204030204" pitchFamily="49" charset="0"/>
              </a:rPr>
              <a:t>,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n-IE" dirty="0" err="1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),v) </a:t>
            </a:r>
            <a:r>
              <a:rPr lang="en-IE" dirty="0">
                <a:solidFill>
                  <a:srgbClr val="00B050"/>
                </a:solidFill>
                <a:latin typeface="Inconsolata" panose="020B0609030003000000" pitchFamily="49" charset="0"/>
              </a:rPr>
              <a:t>↦ (s+v,c+1)</a:t>
            </a:r>
            <a:r>
              <a:rPr lang="en-IE" dirty="0" smtClean="0">
                <a:latin typeface="Inconsolata" panose="020B0609030003000000" pitchFamily="49" charset="0"/>
              </a:rPr>
              <a:t>,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                       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((s1,c1),(s2,c2)) ↦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(s1+s2,c1+c2)</a:t>
            </a:r>
            <a:r>
              <a:rPr lang="en-IE" dirty="0" smtClean="0">
                <a:latin typeface="Inconsolata" panose="020B0609030003000000" pitchFamily="49" charset="0"/>
              </a:rPr>
              <a:t>)</a:t>
            </a:r>
            <a:endParaRPr lang="en-IE" dirty="0">
              <a:latin typeface="Inconsolata" panose="020B0609030003000000" pitchFamily="49" charset="0"/>
            </a:endParaRPr>
          </a:p>
          <a:p>
            <a:r>
              <a:rPr lang="en-IE" dirty="0">
                <a:latin typeface="Inconsolata" panose="020B0609030003000000" pitchFamily="49" charset="0"/>
              </a:rPr>
              <a:t>				.</a:t>
            </a:r>
            <a:r>
              <a:rPr lang="en-IE" dirty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map</a:t>
            </a:r>
            <a:r>
              <a:rPr lang="en-IE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(k,(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s,c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)) </a:t>
            </a:r>
            <a:r>
              <a:rPr lang="en-IE" dirty="0">
                <a:solidFill>
                  <a:srgbClr val="CC0099"/>
                </a:solidFill>
                <a:latin typeface="Inconsolata" panose="020B0609030003000000" pitchFamily="49" charset="0"/>
              </a:rPr>
              <a:t>↦ 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(</a:t>
            </a:r>
            <a:r>
              <a:rPr lang="en-IE" dirty="0" err="1">
                <a:solidFill>
                  <a:srgbClr val="CC0099"/>
                </a:solidFill>
                <a:latin typeface="Inconsolata" panose="020B0609030003000000" pitchFamily="49" charset="0"/>
              </a:rPr>
              <a:t>k</a:t>
            </a:r>
            <a:r>
              <a:rPr lang="en-IE" dirty="0" err="1" smtClean="0">
                <a:solidFill>
                  <a:srgbClr val="CC0099"/>
                </a:solidFill>
                <a:latin typeface="Inconsolata" panose="020B0609030003000000" pitchFamily="49" charset="0"/>
              </a:rPr>
              <a:t>,s</a:t>
            </a:r>
            <a:r>
              <a:rPr lang="en-IE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/c)</a:t>
            </a:r>
            <a:r>
              <a:rPr lang="en-IE" dirty="0" smtClean="0">
                <a:latin typeface="Inconsolata" panose="020B0609030003000000" pitchFamily="49" charset="0"/>
              </a:rPr>
              <a:t>);</a:t>
            </a:r>
            <a:endParaRPr lang="en-IE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24" y="2453946"/>
            <a:ext cx="3322376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23" y="3818900"/>
            <a:ext cx="3322377" cy="905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5874" y="853746"/>
            <a:ext cx="3319326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>
            <a:off x="502538" y="152400"/>
            <a:ext cx="6355462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606346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p3,{40,20,60}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8992" y="3895099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p2,{15}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p1,{10,10}</a:t>
            </a:r>
            <a:endParaRPr lang="en-US" sz="1300" dirty="0" smtClean="0">
              <a:latin typeface="Inconsolata" panose="020B0609030003000000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8400" y="2606345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p3,(120,3)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p1,(10,1)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895098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p2,(15,1)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p1,(20,2)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038600" y="853746"/>
            <a:ext cx="4724397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38600" y="2453946"/>
            <a:ext cx="4724397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8600" y="3818899"/>
            <a:ext cx="4724397" cy="9055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2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551121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52400" y="853746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2073" y="929946"/>
            <a:ext cx="633329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p1,30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p2,25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p2,30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22" y="2606346"/>
            <a:ext cx="633328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p3,40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p3,20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9022" y="3895099"/>
            <a:ext cx="633328" cy="692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p2,15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p1,10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45126" y="4800600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1000" y="3913230"/>
            <a:ext cx="2209798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>
                <a:latin typeface="Inconsolata" panose="020B0609030003000000" pitchFamily="49" charset="0"/>
              </a:rPr>
              <a:t>p2,{(55,2),(10,1),(15,1)}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pic>
        <p:nvPicPr>
          <p:cNvPr id="41" name="Picture 2" descr="http://iconshow.me/media/images/ui/ios7-icons/png/512/shuff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904552"/>
            <a:ext cx="720838" cy="7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ounded Rectangle 71"/>
          <p:cNvSpPr/>
          <p:nvPr/>
        </p:nvSpPr>
        <p:spPr>
          <a:xfrm>
            <a:off x="7872437" y="885628"/>
            <a:ext cx="838200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82149" y="4832482"/>
            <a:ext cx="123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948637" y="929944"/>
            <a:ext cx="685800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p1,15</a:t>
            </a:r>
          </a:p>
          <a:p>
            <a:r>
              <a:rPr lang="es-CL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p3,50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48637" y="3924458"/>
            <a:ext cx="685800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CC0099"/>
                </a:solidFill>
                <a:latin typeface="Inconsolata" panose="020B0609030003000000" pitchFamily="49" charset="0"/>
              </a:rPr>
              <a:t>p2,20</a:t>
            </a:r>
            <a:endParaRPr lang="es-CL" sz="1300" dirty="0">
              <a:solidFill>
                <a:srgbClr val="CC0099"/>
              </a:solidFill>
              <a:latin typeface="Inconsolata" panose="020B0609030003000000" pitchFamily="49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512707" y="885627"/>
            <a:ext cx="1135594" cy="440851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17208" y="4832484"/>
            <a:ext cx="9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4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17208" y="3924394"/>
            <a:ext cx="926592" cy="292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p2,(80,4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  <p:sp>
        <p:nvSpPr>
          <p:cNvPr id="76" name="U-Turn Arrow 75"/>
          <p:cNvSpPr/>
          <p:nvPr/>
        </p:nvSpPr>
        <p:spPr>
          <a:xfrm>
            <a:off x="7010400" y="152400"/>
            <a:ext cx="1524000" cy="701346"/>
          </a:xfrm>
          <a:prstGeom prst="uturnArrow">
            <a:avLst>
              <a:gd name="adj1" fmla="val 50000"/>
              <a:gd name="adj2" fmla="val 25000"/>
              <a:gd name="adj3" fmla="val 32243"/>
              <a:gd name="adj4" fmla="val 0"/>
              <a:gd name="adj5" fmla="val 100000"/>
            </a:avLst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sz="500" dirty="0" smtClean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8400" y="1691944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p2,(10,1)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p3,(80,1)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691945"/>
            <a:ext cx="1218182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p2,{10}	   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p3,{80}	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074" y="1691946"/>
            <a:ext cx="633328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p2,10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p3,80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8400" y="929946"/>
            <a:ext cx="96012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p1,(30,1)</a:t>
            </a:r>
            <a:endParaRPr lang="es-CL" sz="1300" dirty="0" smtClean="0">
              <a:solidFill>
                <a:srgbClr val="00B050"/>
              </a:solidFill>
              <a:latin typeface="Inconsolata" panose="020B0609030003000000" pitchFamily="49" charset="0"/>
            </a:endParaRPr>
          </a:p>
          <a:p>
            <a:r>
              <a:rPr lang="en-IE" sz="1300" dirty="0" smtClean="0">
                <a:solidFill>
                  <a:srgbClr val="00B050"/>
                </a:solidFill>
                <a:latin typeface="Inconsolata" panose="020B0609030003000000" pitchFamily="49" charset="0"/>
              </a:rPr>
              <a:t>p2,(55,2)</a:t>
            </a:r>
            <a:endParaRPr lang="es-CL" sz="1300" dirty="0">
              <a:solidFill>
                <a:srgbClr val="00B050"/>
              </a:solidFill>
              <a:latin typeface="Inconsolata" panose="020B0609030003000000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8992" y="929946"/>
            <a:ext cx="120700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s-CL" sz="1300" dirty="0" smtClean="0">
                <a:latin typeface="Inconsolata" panose="020B0609030003000000" pitchFamily="49" charset="0"/>
              </a:rPr>
              <a:t>p1,{30}</a:t>
            </a:r>
          </a:p>
          <a:p>
            <a:r>
              <a:rPr lang="es-CL" sz="1300" dirty="0" smtClean="0">
                <a:latin typeface="Inconsolata" panose="020B0609030003000000" pitchFamily="49" charset="0"/>
              </a:rPr>
              <a:t>p2,{25,30}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91000" y="929945"/>
            <a:ext cx="2209798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latin typeface="Inconsolata" panose="020B0609030003000000" pitchFamily="49" charset="0"/>
              </a:rPr>
              <a:t>p1,{(30,1),(10,1),(20,2)}</a:t>
            </a:r>
            <a:endParaRPr lang="es-CL" sz="1300" dirty="0" smtClean="0">
              <a:latin typeface="Inconsolata" panose="020B0609030003000000" pitchFamily="49" charset="0"/>
            </a:endParaRPr>
          </a:p>
          <a:p>
            <a:r>
              <a:rPr lang="en-IE" sz="1300" dirty="0">
                <a:latin typeface="Inconsolata" panose="020B0609030003000000" pitchFamily="49" charset="0"/>
              </a:rPr>
              <a:t>p3,{(80,1),(</a:t>
            </a:r>
            <a:r>
              <a:rPr lang="en-IE" sz="1300" dirty="0" smtClean="0">
                <a:latin typeface="Inconsolata" panose="020B0609030003000000" pitchFamily="49" charset="0"/>
              </a:rPr>
              <a:t>120,3)}</a:t>
            </a:r>
            <a:endParaRPr lang="es-CL" sz="1300" dirty="0">
              <a:latin typeface="Inconsolata" panose="020B0609030003000000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7208" y="929945"/>
            <a:ext cx="926592" cy="4924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Ins="0" rtlCol="0">
            <a:spAutoFit/>
          </a:bodyPr>
          <a:lstStyle/>
          <a:p>
            <a:r>
              <a:rPr lang="en-IE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p1,(60,4)</a:t>
            </a:r>
          </a:p>
          <a:p>
            <a:r>
              <a:rPr lang="es-CL" sz="1300" dirty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p</a:t>
            </a:r>
            <a:r>
              <a:rPr lang="es-CL" sz="1300" dirty="0" smtClean="0">
                <a:solidFill>
                  <a:schemeClr val="accent6">
                    <a:lumMod val="75000"/>
                  </a:schemeClr>
                </a:solidFill>
                <a:latin typeface="Inconsolata" panose="020B0609030003000000" pitchFamily="49" charset="0"/>
              </a:rPr>
              <a:t>3,(200,4)</a:t>
            </a:r>
            <a:endParaRPr lang="es-CL" sz="1300" dirty="0">
              <a:solidFill>
                <a:schemeClr val="accent6">
                  <a:lumMod val="75000"/>
                </a:schemeClr>
              </a:solidFill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"</a:t>
            </a:r>
            <a:r>
              <a:rPr lang="es-CL" dirty="0" err="1" smtClean="0"/>
              <a:t>Directed</a:t>
            </a:r>
            <a:r>
              <a:rPr lang="es-CL" dirty="0" smtClean="0"/>
              <a:t> </a:t>
            </a:r>
            <a:r>
              <a:rPr lang="es-CL" dirty="0" err="1" smtClean="0"/>
              <a:t>Acyclic</a:t>
            </a:r>
            <a:r>
              <a:rPr lang="es-CL" dirty="0" smtClean="0"/>
              <a:t> </a:t>
            </a:r>
            <a:r>
              <a:rPr lang="es-CL" dirty="0" err="1" smtClean="0"/>
              <a:t>Graph</a:t>
            </a:r>
            <a:r>
              <a:rPr lang="es-CL" dirty="0" smtClean="0"/>
              <a:t>" ("DAG")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48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Grafo </a:t>
            </a:r>
            <a:r>
              <a:rPr lang="es-CL" sz="3200" dirty="0" err="1" smtClean="0"/>
              <a:t>acíclico</a:t>
            </a:r>
            <a:r>
              <a:rPr lang="es-CL" sz="3200" dirty="0" smtClean="0"/>
              <a:t> dirigido</a:t>
            </a:r>
            <a:endParaRPr lang="es-C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  <a:endCxn id="35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30" name="Straight Arrow Connector 29"/>
          <p:cNvCxnSpPr>
            <a:stCxn id="19" idx="1"/>
            <a:endCxn id="29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5" idx="2"/>
            <a:endCxn id="60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7" name="Straight Arrow Connector 56"/>
          <p:cNvCxnSpPr>
            <a:stCxn id="29" idx="2"/>
            <a:endCxn id="37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63" name="Straight Arrow Connector 62"/>
          <p:cNvCxnSpPr>
            <a:stCxn id="60" idx="1"/>
            <a:endCxn id="62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2" idx="1"/>
            <a:endCxn id="19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5" grpId="0" animBg="1"/>
      <p:bldP spid="29" grpId="0" animBg="1"/>
      <p:bldP spid="35" grpId="0" animBg="1"/>
      <p:bldP spid="37" grpId="0" animBg="1"/>
      <p:bldP spid="47" grpId="0" animBg="1"/>
      <p:bldP spid="52" grpId="0" animBg="1"/>
      <p:bldP spid="56" grpId="0" animBg="1"/>
      <p:bldP spid="60" grpId="0" animBg="1"/>
      <p:bldP spid="6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Productos por hora</a:t>
            </a:r>
            <a:endParaRPr lang="es-CL" sz="3200" dirty="0"/>
          </a:p>
        </p:txBody>
      </p:sp>
      <p:sp>
        <p:nvSpPr>
          <p:cNvPr id="3" name="Content Placeholder 2 1"/>
          <p:cNvSpPr>
            <a:spLocks noGrp="1"/>
          </p:cNvSpPr>
          <p:nvPr>
            <p:ph idx="1"/>
          </p:nvPr>
        </p:nvSpPr>
        <p:spPr>
          <a:xfrm>
            <a:off x="609600" y="1371600"/>
            <a:ext cx="3733800" cy="4572000"/>
          </a:xfrm>
          <a:ln w="920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c1	p1	08	900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c1	p2	08	2000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c1	p2	08	2000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c2	p3	09	1240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c2	p4	09	3000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c2	p5	09	3000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c2	p6	09	2450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c2	p2	09	2000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c3	p7	08	7000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c3	p8	08	9230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c3	p2	08	2000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c4	p1	23	900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c4	p9	23	830</a:t>
            </a:r>
          </a:p>
          <a:p>
            <a:pPr marL="0" indent="0"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…</a:t>
            </a:r>
            <a:endParaRPr lang="es-CL" sz="2000" dirty="0">
              <a:latin typeface="Inconsolata" panose="020B0609030003000000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6172200"/>
            <a:ext cx="5334000" cy="64633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¿Número de mujeres mayores de 30 comprando </a:t>
            </a:r>
          </a:p>
          <a:p>
            <a:r>
              <a:rPr lang="es-CL" dirty="0" smtClean="0">
                <a:latin typeface="Segoe UI Light" panose="020B0502040204020203" pitchFamily="34" charset="0"/>
              </a:rPr>
              <a:t>cada producto con valor&gt; 1000 por hora del día?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0" y="6172200"/>
            <a:ext cx="3429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14381"/>
            <a:ext cx="3099588" cy="255135"/>
          </a:xfrm>
          <a:prstGeom prst="rect">
            <a:avLst/>
          </a:prstGeom>
        </p:spPr>
      </p:pic>
      <p:sp>
        <p:nvSpPr>
          <p:cNvPr id="9" name="Content Placeholder 2 2"/>
          <p:cNvSpPr txBox="1">
            <a:spLocks/>
          </p:cNvSpPr>
          <p:nvPr/>
        </p:nvSpPr>
        <p:spPr>
          <a:xfrm>
            <a:off x="4953000" y="1384300"/>
            <a:ext cx="3733800" cy="4572000"/>
          </a:xfrm>
          <a:prstGeom prst="rect">
            <a:avLst/>
          </a:prstGeom>
          <a:ln w="92075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c1	</a:t>
            </a:r>
            <a:r>
              <a:rPr lang="es-CL" sz="2000" dirty="0" err="1" smtClean="0">
                <a:latin typeface="Inconsolata" panose="020B0609030003000000" pitchFamily="49" charset="0"/>
              </a:rPr>
              <a:t>fem</a:t>
            </a:r>
            <a:r>
              <a:rPr lang="es-CL" sz="2000" dirty="0" smtClean="0">
                <a:latin typeface="Inconsolata" panose="020B0609030003000000" pitchFamily="49" charset="0"/>
              </a:rPr>
              <a:t>	40</a:t>
            </a:r>
          </a:p>
          <a:p>
            <a:pPr marL="0" indent="0">
              <a:buFont typeface="Arial" pitchFamily="34" charset="0"/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c2	mas	24</a:t>
            </a:r>
          </a:p>
          <a:p>
            <a:pPr marL="0" indent="0">
              <a:buFont typeface="Arial" pitchFamily="34" charset="0"/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c3	</a:t>
            </a:r>
            <a:r>
              <a:rPr lang="es-CL" sz="2000" dirty="0" err="1" smtClean="0">
                <a:latin typeface="Inconsolata" panose="020B0609030003000000" pitchFamily="49" charset="0"/>
              </a:rPr>
              <a:t>fem</a:t>
            </a:r>
            <a:r>
              <a:rPr lang="es-CL" sz="2000" dirty="0" smtClean="0">
                <a:latin typeface="Inconsolata" panose="020B0609030003000000" pitchFamily="49" charset="0"/>
              </a:rPr>
              <a:t>	73</a:t>
            </a:r>
          </a:p>
          <a:p>
            <a:pPr marL="0" indent="0">
              <a:buFont typeface="Arial" pitchFamily="34" charset="0"/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c4	</a:t>
            </a:r>
            <a:r>
              <a:rPr lang="es-CL" sz="2000" dirty="0" err="1" smtClean="0">
                <a:latin typeface="Inconsolata" panose="020B0609030003000000" pitchFamily="49" charset="0"/>
              </a:rPr>
              <a:t>fem</a:t>
            </a:r>
            <a:r>
              <a:rPr lang="es-CL" sz="2000" dirty="0" smtClean="0">
                <a:latin typeface="Inconsolata" panose="020B0609030003000000" pitchFamily="49" charset="0"/>
              </a:rPr>
              <a:t>	21</a:t>
            </a:r>
          </a:p>
          <a:p>
            <a:pPr marL="0" indent="0">
              <a:buFont typeface="Arial" pitchFamily="34" charset="0"/>
              <a:buNone/>
            </a:pPr>
            <a:r>
              <a:rPr lang="es-CL" sz="2000" dirty="0" smtClean="0">
                <a:latin typeface="Inconsolata" panose="020B0609030003000000" pitchFamily="49" charset="0"/>
              </a:rPr>
              <a:t>…</a:t>
            </a:r>
            <a:endParaRPr lang="es-CL" sz="2000" dirty="0">
              <a:latin typeface="Inconsolata" panose="020B0609030003000000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50" y="5614381"/>
            <a:ext cx="2239350" cy="25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2247" y="1025662"/>
            <a:ext cx="639753" cy="5674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1130" y="1059270"/>
            <a:ext cx="639753" cy="567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0275" y="832595"/>
            <a:ext cx="1110093" cy="620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826989"/>
            <a:ext cx="1110093" cy="620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907" y="1025662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recibos.txt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1051097"/>
            <a:ext cx="18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clientes.txt</a:t>
            </a:r>
            <a:endParaRPr lang="es-C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dirty="0"/>
              <a:t>: Grafo </a:t>
            </a:r>
            <a:r>
              <a:rPr lang="es-CL" dirty="0" err="1"/>
              <a:t>acíclico</a:t>
            </a:r>
            <a:r>
              <a:rPr lang="es-CL" dirty="0"/>
              <a:t> dirigido</a:t>
            </a:r>
            <a:endParaRPr lang="es-C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7" name="Straight Arrow Connector 56"/>
          <p:cNvCxnSpPr>
            <a:endCxn id="37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recibos.txt</a:t>
            </a:r>
            <a:endParaRPr lang="es-CL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6098160"/>
            <a:ext cx="1143000" cy="6392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76400" y="6165874"/>
            <a:ext cx="6565900" cy="571501"/>
            <a:chOff x="1676400" y="6165874"/>
            <a:chExt cx="6565900" cy="571501"/>
          </a:xfrm>
        </p:grpSpPr>
        <p:sp>
          <p:nvSpPr>
            <p:cNvPr id="31" name="Rectangle 30"/>
            <p:cNvSpPr/>
            <p:nvPr/>
          </p:nvSpPr>
          <p:spPr>
            <a:xfrm>
              <a:off x="2362200" y="6165874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  <a:endPara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33" idx="3"/>
              <a:endCxn id="31" idx="1"/>
            </p:cNvCxnSpPr>
            <p:nvPr/>
          </p:nvCxnSpPr>
          <p:spPr>
            <a:xfrm>
              <a:off x="1676400" y="6417767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0386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352800" y="6451625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638800" y="6192328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endPara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965700" y="6466432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29400" y="6481239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73279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5864423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clientes.txt</a:t>
            </a:r>
            <a:endParaRPr lang="es-C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8113" y="4890064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join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1128713" y="5438432"/>
            <a:ext cx="6199187" cy="7538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45" idx="0"/>
          </p:cNvCxnSpPr>
          <p:nvPr/>
        </p:nvCxnSpPr>
        <p:spPr>
          <a:xfrm flipH="1">
            <a:off x="633413" y="3395110"/>
            <a:ext cx="2224087" cy="149495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45350" y="186306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Problema?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50" y="186306"/>
            <a:ext cx="342900" cy="3429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245350" y="609600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Solución?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8850" y="609600"/>
            <a:ext cx="342900" cy="3429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152000" y="4871014"/>
            <a:ext cx="7862887" cy="577286"/>
            <a:chOff x="1128713" y="4871014"/>
            <a:chExt cx="7862887" cy="577286"/>
          </a:xfrm>
        </p:grpSpPr>
        <p:sp>
          <p:nvSpPr>
            <p:cNvPr id="78" name="Rounded Rectangle 77"/>
            <p:cNvSpPr/>
            <p:nvPr/>
          </p:nvSpPr>
          <p:spPr>
            <a:xfrm>
              <a:off x="4813300" y="4871014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077200" y="4876800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81" idx="3"/>
              <a:endCxn id="79" idx="1"/>
            </p:cNvCxnSpPr>
            <p:nvPr/>
          </p:nvCxnSpPr>
          <p:spPr>
            <a:xfrm>
              <a:off x="7591425" y="51604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200775" y="4893767"/>
              <a:ext cx="139065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countByKey</a:t>
              </a:r>
              <a:endParaRPr lang="es-CL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727700" y="51641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389313" y="4905434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map</a:t>
              </a:r>
              <a:endPara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4" name="Straight Arrow Connector 83"/>
            <p:cNvCxnSpPr>
              <a:stCxn id="83" idx="3"/>
            </p:cNvCxnSpPr>
            <p:nvPr/>
          </p:nvCxnSpPr>
          <p:spPr>
            <a:xfrm flipV="1">
              <a:off x="4303713" y="5171732"/>
              <a:ext cx="504825" cy="4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1764507" y="4871061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endCxn id="85" idx="1"/>
            </p:cNvCxnSpPr>
            <p:nvPr/>
          </p:nvCxnSpPr>
          <p:spPr>
            <a:xfrm>
              <a:off x="1128713" y="5156764"/>
              <a:ext cx="635794" cy="4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3"/>
              <a:endCxn id="83" idx="1"/>
            </p:cNvCxnSpPr>
            <p:nvPr/>
          </p:nvCxnSpPr>
          <p:spPr>
            <a:xfrm>
              <a:off x="2678907" y="5156811"/>
              <a:ext cx="710406" cy="153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5" name="Straight Arrow Connector 94"/>
          <p:cNvCxnSpPr>
            <a:stCxn id="88" idx="1"/>
            <a:endCxn id="94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  <a:endCxn id="106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9" name="Straight Arrow Connector 98"/>
          <p:cNvCxnSpPr>
            <a:stCxn id="98" idx="3"/>
            <a:endCxn id="10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1" name="Straight Arrow Connector 100"/>
          <p:cNvCxnSpPr>
            <a:stCxn id="104" idx="3"/>
            <a:endCxn id="100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3" name="Straight Arrow Connector 102"/>
          <p:cNvCxnSpPr>
            <a:endCxn id="104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05" name="Straight Arrow Connector 104"/>
          <p:cNvCxnSpPr>
            <a:stCxn id="94" idx="2"/>
            <a:endCxn id="98" idx="0"/>
          </p:cNvCxnSpPr>
          <p:nvPr/>
        </p:nvCxnSpPr>
        <p:spPr>
          <a:xfrm>
            <a:off x="2857500" y="3395110"/>
            <a:ext cx="1028700" cy="55874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8" name="Straight Arrow Connector 107"/>
          <p:cNvCxnSpPr>
            <a:stCxn id="106" idx="1"/>
            <a:endCxn id="107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1"/>
            <a:endCxn id="88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05263"/>
            <a:ext cx="219487" cy="13413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87" y="2893840"/>
            <a:ext cx="219487" cy="13413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1" y="2893840"/>
            <a:ext cx="219487" cy="13413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370" y="1784635"/>
            <a:ext cx="219487" cy="13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66" grpId="0" animBg="1"/>
      <p:bldP spid="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</a:t>
            </a:r>
            <a:r>
              <a:rPr lang="es-CL" dirty="0"/>
              <a:t>Grafo </a:t>
            </a:r>
            <a:r>
              <a:rPr lang="es-CL" dirty="0" err="1"/>
              <a:t>acíclico</a:t>
            </a:r>
            <a:r>
              <a:rPr lang="es-CL" dirty="0"/>
              <a:t> dirigido</a:t>
            </a:r>
            <a:endParaRPr lang="es-C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31467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63753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>
            <a:off x="1676400" y="1983360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4" name="Straight Arrow Connector 43"/>
          <p:cNvCxnSpPr>
            <a:stCxn id="37" idx="3"/>
            <a:endCxn id="5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49" name="Straight Arrow Connector 48"/>
          <p:cNvCxnSpPr>
            <a:stCxn id="56" idx="3"/>
            <a:endCxn id="47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5" name="Straight Arrow Connector 54"/>
          <p:cNvCxnSpPr>
            <a:endCxn id="56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recibos.txt</a:t>
            </a:r>
            <a:endParaRPr lang="es-CL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8160"/>
            <a:ext cx="1143000" cy="63921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76400" y="6165874"/>
            <a:ext cx="6565900" cy="571501"/>
            <a:chOff x="1676400" y="6165874"/>
            <a:chExt cx="6565900" cy="571501"/>
          </a:xfrm>
        </p:grpSpPr>
        <p:sp>
          <p:nvSpPr>
            <p:cNvPr id="31" name="Rectangle 30"/>
            <p:cNvSpPr/>
            <p:nvPr/>
          </p:nvSpPr>
          <p:spPr>
            <a:xfrm>
              <a:off x="2362200" y="6165874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load</a:t>
              </a:r>
              <a:endPara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4" name="Straight Arrow Connector 33"/>
            <p:cNvCxnSpPr>
              <a:stCxn id="33" idx="3"/>
              <a:endCxn id="31" idx="1"/>
            </p:cNvCxnSpPr>
            <p:nvPr/>
          </p:nvCxnSpPr>
          <p:spPr>
            <a:xfrm>
              <a:off x="1676400" y="6417767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0386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3352800" y="6451625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5638800" y="6192328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filter</a:t>
              </a:r>
              <a:endPara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965700" y="6466432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629400" y="6481239"/>
              <a:ext cx="685800" cy="1480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7327900" y="6165875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5864423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clientes.txt</a:t>
            </a:r>
            <a:endParaRPr lang="es-C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8113" y="4890064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join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1128713" y="5438432"/>
            <a:ext cx="6199187" cy="75389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245350" y="186306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Problema?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186306"/>
            <a:ext cx="342900" cy="3429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7245350" y="609600"/>
            <a:ext cx="1676400" cy="36933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Segoe UI Light" panose="020B0502040204020203" pitchFamily="34" charset="0"/>
              </a:rPr>
              <a:t>Solución?</a:t>
            </a:r>
            <a:endParaRPr lang="es-CL" dirty="0">
              <a:latin typeface="Segoe UI Light" panose="020B0502040204020203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0" y="609600"/>
            <a:ext cx="342900" cy="342900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152000" y="4871014"/>
            <a:ext cx="7862887" cy="577286"/>
            <a:chOff x="1128713" y="4871014"/>
            <a:chExt cx="7862887" cy="577286"/>
          </a:xfrm>
        </p:grpSpPr>
        <p:sp>
          <p:nvSpPr>
            <p:cNvPr id="78" name="Rounded Rectangle 77"/>
            <p:cNvSpPr/>
            <p:nvPr/>
          </p:nvSpPr>
          <p:spPr>
            <a:xfrm>
              <a:off x="4813300" y="4871014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077200" y="4876800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solidFill>
                <a:schemeClr val="tx1"/>
              </a:solidFill>
              <a:prstDash val="soli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81" idx="3"/>
              <a:endCxn id="79" idx="1"/>
            </p:cNvCxnSpPr>
            <p:nvPr/>
          </p:nvCxnSpPr>
          <p:spPr>
            <a:xfrm>
              <a:off x="7591425" y="51604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6200775" y="4893767"/>
              <a:ext cx="139065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FFC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countByKey</a:t>
              </a:r>
              <a:endParaRPr lang="es-CL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5727700" y="5164167"/>
              <a:ext cx="485775" cy="208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389313" y="4905434"/>
              <a:ext cx="914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dirty="0" err="1" smtClean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map</a:t>
              </a:r>
              <a:endParaRPr lang="es-CL" dirty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84" name="Straight Arrow Connector 83"/>
            <p:cNvCxnSpPr>
              <a:stCxn id="83" idx="3"/>
            </p:cNvCxnSpPr>
            <p:nvPr/>
          </p:nvCxnSpPr>
          <p:spPr>
            <a:xfrm flipV="1">
              <a:off x="4303713" y="5171732"/>
              <a:ext cx="504825" cy="40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1764507" y="4871061"/>
              <a:ext cx="914400" cy="571500"/>
            </a:xfrm>
            <a:prstGeom prst="roundRect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36000"/>
                  </a:schemeClr>
                </a:gs>
                <a:gs pos="35000">
                  <a:schemeClr val="dk1">
                    <a:tint val="37000"/>
                    <a:satMod val="300000"/>
                    <a:alpha val="41000"/>
                  </a:schemeClr>
                </a:gs>
                <a:gs pos="100000">
                  <a:schemeClr val="dk1">
                    <a:tint val="15000"/>
                    <a:satMod val="350000"/>
                    <a:alpha val="30000"/>
                  </a:schemeClr>
                </a:gs>
              </a:gsLst>
            </a:gradFill>
            <a:ln w="22225">
              <a:prstDash val="das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2800" dirty="0" smtClean="0">
                  <a:solidFill>
                    <a:schemeClr val="accent6">
                      <a:lumMod val="50000"/>
                    </a:schemeClr>
                  </a:solidFill>
                </a:rPr>
                <a:t>RDD</a:t>
              </a:r>
              <a:endParaRPr lang="es-CL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6" name="Straight Arrow Connector 85"/>
            <p:cNvCxnSpPr>
              <a:endCxn id="85" idx="1"/>
            </p:cNvCxnSpPr>
            <p:nvPr/>
          </p:nvCxnSpPr>
          <p:spPr>
            <a:xfrm>
              <a:off x="1128713" y="5156764"/>
              <a:ext cx="635794" cy="47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5" idx="3"/>
              <a:endCxn id="83" idx="1"/>
            </p:cNvCxnSpPr>
            <p:nvPr/>
          </p:nvCxnSpPr>
          <p:spPr>
            <a:xfrm>
              <a:off x="2678907" y="5156811"/>
              <a:ext cx="710406" cy="1532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3949700" y="2846933"/>
            <a:ext cx="109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distinct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3146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638800" y="1757921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29400" y="2024621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2400300" y="282361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5" name="Straight Arrow Connector 94"/>
          <p:cNvCxnSpPr>
            <a:stCxn id="88" idx="1"/>
            <a:endCxn id="94" idx="3"/>
          </p:cNvCxnSpPr>
          <p:nvPr/>
        </p:nvCxnSpPr>
        <p:spPr>
          <a:xfrm flipH="1" flipV="1">
            <a:off x="3314700" y="3109360"/>
            <a:ext cx="635000" cy="427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  <a:endCxn id="106" idx="0"/>
          </p:cNvCxnSpPr>
          <p:nvPr/>
        </p:nvCxnSpPr>
        <p:spPr>
          <a:xfrm>
            <a:off x="7823200" y="2310371"/>
            <a:ext cx="0" cy="5416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3887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429000" y="3953853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9" name="Straight Arrow Connector 98"/>
          <p:cNvCxnSpPr>
            <a:stCxn id="98" idx="3"/>
            <a:endCxn id="102" idx="1"/>
          </p:cNvCxnSpPr>
          <p:nvPr/>
        </p:nvCxnSpPr>
        <p:spPr>
          <a:xfrm flipV="1">
            <a:off x="4343400" y="4220151"/>
            <a:ext cx="504825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8077200" y="392908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1" name="Straight Arrow Connector 100"/>
          <p:cNvCxnSpPr>
            <a:stCxn id="104" idx="3"/>
            <a:endCxn id="100" idx="1"/>
          </p:cNvCxnSpPr>
          <p:nvPr/>
        </p:nvCxnSpPr>
        <p:spPr>
          <a:xfrm>
            <a:off x="7639050" y="4212747"/>
            <a:ext cx="438150" cy="208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848225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3" name="Straight Arrow Connector 102"/>
          <p:cNvCxnSpPr>
            <a:endCxn id="104" idx="1"/>
          </p:cNvCxnSpPr>
          <p:nvPr/>
        </p:nvCxnSpPr>
        <p:spPr>
          <a:xfrm>
            <a:off x="5762625" y="4212747"/>
            <a:ext cx="48577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248400" y="3946047"/>
            <a:ext cx="1390650" cy="533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296150" y="2851984"/>
            <a:ext cx="10541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coalesce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676900" y="2831660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08" name="Straight Arrow Connector 107"/>
          <p:cNvCxnSpPr>
            <a:stCxn id="106" idx="1"/>
            <a:endCxn id="107" idx="3"/>
          </p:cNvCxnSpPr>
          <p:nvPr/>
        </p:nvCxnSpPr>
        <p:spPr>
          <a:xfrm flipH="1" flipV="1">
            <a:off x="6591300" y="3117410"/>
            <a:ext cx="704850" cy="127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7" idx="1"/>
            <a:endCxn id="88" idx="3"/>
          </p:cNvCxnSpPr>
          <p:nvPr/>
        </p:nvCxnSpPr>
        <p:spPr>
          <a:xfrm flipH="1" flipV="1">
            <a:off x="5041900" y="3113633"/>
            <a:ext cx="635000" cy="377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824038" y="3109416"/>
            <a:ext cx="576262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72" idx="0"/>
          </p:cNvCxnSpPr>
          <p:nvPr/>
        </p:nvCxnSpPr>
        <p:spPr>
          <a:xfrm>
            <a:off x="1128713" y="3376116"/>
            <a:ext cx="0" cy="55828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671513" y="3934401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73" name="Straight Arrow Connector 72"/>
          <p:cNvCxnSpPr>
            <a:stCxn id="72" idx="3"/>
          </p:cNvCxnSpPr>
          <p:nvPr/>
        </p:nvCxnSpPr>
        <p:spPr>
          <a:xfrm>
            <a:off x="1585913" y="4220151"/>
            <a:ext cx="1843087" cy="40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2"/>
          </p:cNvCxnSpPr>
          <p:nvPr/>
        </p:nvCxnSpPr>
        <p:spPr>
          <a:xfrm flipH="1">
            <a:off x="633413" y="4505901"/>
            <a:ext cx="495300" cy="38416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433388" y="2842716"/>
            <a:ext cx="139065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s-CL" dirty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48400" y="990600"/>
            <a:ext cx="2673350" cy="646331"/>
          </a:xfrm>
          <a:prstGeom prst="rect">
            <a:avLst/>
          </a:prstGeom>
          <a:solidFill>
            <a:srgbClr val="C5E6A2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algn="ctr">
              <a:buClr>
                <a:prstClr val="black"/>
              </a:buClr>
            </a:pP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Materializar los</a:t>
            </a:r>
            <a:r>
              <a:rPr lang="es-CL" dirty="0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dirty="0" err="1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RDDs</a:t>
            </a:r>
            <a:r>
              <a:rPr lang="es-CL" dirty="0" smtClean="0">
                <a:solidFill>
                  <a:srgbClr val="F79646">
                    <a:lumMod val="50000"/>
                  </a:srgb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algn="ctr">
              <a:buClr>
                <a:prstClr val="black"/>
              </a:buClr>
            </a:pPr>
            <a:r>
              <a:rPr lang="es-C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usados varias veces</a:t>
            </a:r>
          </a:p>
        </p:txBody>
      </p:sp>
    </p:spTree>
    <p:extLst>
      <p:ext uri="{BB962C8B-B14F-4D97-AF65-F5344CB8AC3E}">
        <p14:creationId xmlns:p14="http://schemas.microsoft.com/office/powerpoint/2010/main" val="331358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72" grpId="0" animBg="1"/>
      <p:bldP spid="114" grpId="0" animBg="1"/>
      <p:bldP spid="1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</a:t>
            </a:r>
            <a:r>
              <a:rPr lang="es-CL" dirty="0"/>
              <a:t>Grafo </a:t>
            </a:r>
            <a:r>
              <a:rPr lang="es-CL" dirty="0" err="1"/>
              <a:t>acíclico</a:t>
            </a:r>
            <a:r>
              <a:rPr lang="es-CL" dirty="0"/>
              <a:t> dirigido</a:t>
            </a:r>
            <a:endParaRPr lang="es-C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4038" y="1219200"/>
            <a:ext cx="6329362" cy="4906963"/>
          </a:xfrm>
        </p:spPr>
        <p:txBody>
          <a:bodyPr/>
          <a:lstStyle/>
          <a:p>
            <a:r>
              <a:rPr lang="es-CL" dirty="0" smtClean="0">
                <a:solidFill>
                  <a:srgbClr val="00B050"/>
                </a:solidFill>
              </a:rPr>
              <a:t>cache</a:t>
            </a:r>
            <a:r>
              <a:rPr lang="es-CL" dirty="0" smtClean="0"/>
              <a:t> </a:t>
            </a:r>
            <a:r>
              <a:rPr lang="es-CL" sz="2400" dirty="0" smtClean="0"/>
              <a:t>(también conocida como </a:t>
            </a:r>
            <a:r>
              <a:rPr lang="es-CL" sz="2400" dirty="0" err="1" smtClean="0">
                <a:solidFill>
                  <a:srgbClr val="00B050"/>
                </a:solidFill>
              </a:rPr>
              <a:t>persist</a:t>
            </a:r>
            <a:r>
              <a:rPr lang="es-CL" sz="2400" dirty="0" smtClean="0"/>
              <a:t>)</a:t>
            </a:r>
          </a:p>
          <a:p>
            <a:pPr lvl="1"/>
            <a:r>
              <a:rPr lang="es-CL" dirty="0" smtClean="0"/>
              <a:t>Perezoso </a:t>
            </a:r>
            <a:r>
              <a:rPr lang="es-CL" sz="2000" dirty="0" smtClean="0"/>
              <a:t>(necesita una </a:t>
            </a:r>
            <a:r>
              <a:rPr lang="es-CL" sz="2000" dirty="0" smtClean="0">
                <a:solidFill>
                  <a:srgbClr val="FFC000"/>
                </a:solidFill>
              </a:rPr>
              <a:t>acción</a:t>
            </a:r>
            <a:r>
              <a:rPr lang="es-CL" sz="2000" dirty="0" smtClean="0"/>
              <a:t> para ejecutarse)</a:t>
            </a:r>
          </a:p>
          <a:p>
            <a:pPr lvl="1"/>
            <a:r>
              <a:rPr lang="es-CL" dirty="0" smtClean="0"/>
              <a:t>Puede usar la memoria o el disco duro </a:t>
            </a:r>
          </a:p>
          <a:p>
            <a:pPr lvl="2"/>
            <a:r>
              <a:rPr lang="es-CL" sz="1600" dirty="0" smtClean="0"/>
              <a:t>(por defecto: usa sólo la memoria)</a:t>
            </a:r>
            <a:endParaRPr lang="es-CL" sz="1600" dirty="0"/>
          </a:p>
        </p:txBody>
      </p:sp>
      <p:sp>
        <p:nvSpPr>
          <p:cNvPr id="71" name="Rectangle 70"/>
          <p:cNvSpPr/>
          <p:nvPr/>
        </p:nvSpPr>
        <p:spPr>
          <a:xfrm>
            <a:off x="433388" y="2842716"/>
            <a:ext cx="139065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s-CL" dirty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4759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hlinkClick r:id="rId2"/>
              </a:rPr>
              <a:t>https://spark.apache.org/docs/latest/programming-guide.html#rdd-persistence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33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Mapeo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Partición 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Ordenamiento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Trans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Agrupación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3189155" y="1123740"/>
            <a:ext cx="1154245" cy="497412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Combine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s-CL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222323" y="1803562"/>
            <a:ext cx="8713607" cy="156966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s-CL" sz="2400" dirty="0" err="1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Hadoop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siempre se coordina</a:t>
            </a:r>
          </a:p>
          <a:p>
            <a:pPr>
              <a:buClr>
                <a:schemeClr val="tx1"/>
              </a:buClr>
            </a:pP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entre fases (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Mapeo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Transmisión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Reducción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y entre tareas (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Conteo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Ordenamiento</a:t>
            </a: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</a:p>
          <a:p>
            <a:pPr>
              <a:buClr>
                <a:schemeClr val="tx1"/>
              </a:buClr>
            </a:pPr>
            <a:r>
              <a:rPr lang="es-CL" sz="24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usando el disco duro</a:t>
            </a:r>
            <a:endParaRPr lang="es-CL" sz="24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11" y="1839203"/>
            <a:ext cx="317330" cy="318347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54" y="1989574"/>
            <a:ext cx="1872552" cy="1245248"/>
          </a:xfrm>
          <a:prstGeom prst="rect">
            <a:avLst/>
          </a:prstGeom>
        </p:spPr>
      </p:pic>
      <p:grpSp>
        <p:nvGrpSpPr>
          <p:cNvPr id="172" name="Group 171"/>
          <p:cNvGrpSpPr/>
          <p:nvPr/>
        </p:nvGrpSpPr>
        <p:grpSpPr>
          <a:xfrm>
            <a:off x="319303" y="3564859"/>
            <a:ext cx="8680210" cy="1058103"/>
            <a:chOff x="319303" y="4178865"/>
            <a:chExt cx="8680210" cy="1058103"/>
          </a:xfrm>
        </p:grpSpPr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9303" y="4307918"/>
              <a:ext cx="1526206" cy="481960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794" y="4886559"/>
              <a:ext cx="526931" cy="350409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66" y="4886398"/>
              <a:ext cx="526931" cy="350409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0138" y="4874572"/>
              <a:ext cx="526931" cy="350409"/>
            </a:xfrm>
            <a:prstGeom prst="rect">
              <a:avLst/>
            </a:prstGeom>
          </p:spPr>
        </p:pic>
        <p:sp>
          <p:nvSpPr>
            <p:cNvPr id="177" name="Right Arrow 176"/>
            <p:cNvSpPr/>
            <p:nvPr/>
          </p:nvSpPr>
          <p:spPr>
            <a:xfrm>
              <a:off x="1981200" y="4495799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4600" y="4260645"/>
              <a:ext cx="849027" cy="564603"/>
            </a:xfrm>
            <a:prstGeom prst="rect">
              <a:avLst/>
            </a:prstGeom>
          </p:spPr>
        </p:pic>
        <p:sp>
          <p:nvSpPr>
            <p:cNvPr id="179" name="Right Arrow 178"/>
            <p:cNvSpPr/>
            <p:nvPr/>
          </p:nvSpPr>
          <p:spPr>
            <a:xfrm>
              <a:off x="3505200" y="449788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4994" y="4292523"/>
              <a:ext cx="1526206" cy="481960"/>
            </a:xfrm>
            <a:prstGeom prst="rect">
              <a:avLst/>
            </a:prstGeom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7200" y="4871164"/>
              <a:ext cx="526931" cy="350409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872" y="4871003"/>
              <a:ext cx="526931" cy="350409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2544" y="4859177"/>
              <a:ext cx="526931" cy="350409"/>
            </a:xfrm>
            <a:prstGeom prst="rect">
              <a:avLst/>
            </a:prstGeom>
          </p:spPr>
        </p:pic>
        <p:sp>
          <p:nvSpPr>
            <p:cNvPr id="184" name="Right Arrow 183"/>
            <p:cNvSpPr/>
            <p:nvPr/>
          </p:nvSpPr>
          <p:spPr>
            <a:xfrm>
              <a:off x="5943600" y="4483968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8665" y="4312197"/>
              <a:ext cx="849027" cy="564603"/>
            </a:xfrm>
            <a:prstGeom prst="rect">
              <a:avLst/>
            </a:prstGeom>
          </p:spPr>
        </p:pic>
        <p:sp>
          <p:nvSpPr>
            <p:cNvPr id="186" name="Right Arrow 185"/>
            <p:cNvSpPr/>
            <p:nvPr/>
          </p:nvSpPr>
          <p:spPr>
            <a:xfrm>
              <a:off x="7467600" y="4477717"/>
              <a:ext cx="543622" cy="1115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211218" y="4178865"/>
              <a:ext cx="788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dirty="0" smtClean="0"/>
                <a:t>…</a:t>
              </a:r>
              <a:endParaRPr lang="es-CL" sz="40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553597" y="478987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s-CL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6602006" y="4825248"/>
              <a:ext cx="921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dirty="0" smtClean="0"/>
                <a:t>(HDFS)</a:t>
              </a: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9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Ejemplo Final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2115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admeindia.com/wp-content/uploads/2014/07/stay-awake-all-night-to-stu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1508"/>
            <a:ext cx="7391400" cy="48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14400" y="4214911"/>
            <a:ext cx="7391400" cy="1957289"/>
          </a:xfrm>
          <a:prstGeom prst="rect">
            <a:avLst/>
          </a:prstGeom>
          <a:gradFill>
            <a:gsLst>
              <a:gs pos="0">
                <a:srgbClr val="FFD6C9"/>
              </a:gs>
              <a:gs pos="100000">
                <a:srgbClr val="FBFEFF"/>
              </a:gs>
            </a:gsLst>
          </a:gradFill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1295400"/>
            <a:ext cx="7391400" cy="2241305"/>
          </a:xfrm>
          <a:prstGeom prst="rect">
            <a:avLst/>
          </a:prstGeom>
          <a:gradFill>
            <a:gsLst>
              <a:gs pos="0">
                <a:srgbClr val="DDF9FF"/>
              </a:gs>
              <a:gs pos="89000">
                <a:srgbClr val="FBFEFF"/>
              </a:gs>
              <a:gs pos="100000">
                <a:schemeClr val="bg1"/>
              </a:gs>
            </a:gsLst>
          </a:gradFill>
          <a:ln w="539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  <a:latin typeface="Inconsolata" panose="020B0609030003000000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Notas</a:t>
            </a:r>
            <a:endParaRPr lang="es-CL" sz="3200" dirty="0"/>
          </a:p>
        </p:txBody>
      </p:sp>
      <p:sp>
        <p:nvSpPr>
          <p:cNvPr id="24" name="Down Arrow 23"/>
          <p:cNvSpPr/>
          <p:nvPr/>
        </p:nvSpPr>
        <p:spPr>
          <a:xfrm>
            <a:off x="495300" y="3429000"/>
            <a:ext cx="8229600" cy="895746"/>
          </a:xfrm>
          <a:prstGeom prst="downArrow">
            <a:avLst>
              <a:gd name="adj1" fmla="val 89946"/>
              <a:gd name="adj2" fmla="val 33778"/>
            </a:avLst>
          </a:prstGeom>
          <a:solidFill>
            <a:schemeClr val="bg1">
              <a:lumMod val="8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¿Nota máxima y número de cursos reprobados por alumno?</a:t>
            </a:r>
            <a:endParaRPr lang="es-CL" dirty="0">
              <a:solidFill>
                <a:prstClr val="black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2900" y="3441850"/>
            <a:ext cx="342900" cy="342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2673913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1" y="4790986"/>
            <a:ext cx="2841509" cy="9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4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</a:t>
            </a:r>
            <a:r>
              <a:rPr lang="es-CL" dirty="0" smtClean="0"/>
              <a:t>Notas (I)</a:t>
            </a:r>
            <a:endParaRPr lang="es-CL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25552"/>
            <a:ext cx="990600" cy="5848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710160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 flipV="1">
            <a:off x="1663700" y="2017962"/>
            <a:ext cx="698500" cy="118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notas.txt</a:t>
            </a:r>
            <a:endParaRPr lang="es-CL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25552"/>
            <a:ext cx="914400" cy="56576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586674" y="1710160"/>
            <a:ext cx="1080826" cy="639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s-CL" sz="14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pares: (</a:t>
            </a:r>
            <a:r>
              <a:rPr lang="es-CL" sz="1400" dirty="0" err="1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a,n</a:t>
            </a:r>
            <a:r>
              <a:rPr lang="es-CL" sz="14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67500" y="2029767"/>
            <a:ext cx="6985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  <a:endCxn id="114" idx="0"/>
          </p:cNvCxnSpPr>
          <p:nvPr/>
        </p:nvCxnSpPr>
        <p:spPr>
          <a:xfrm>
            <a:off x="7823200" y="2349374"/>
            <a:ext cx="0" cy="35572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10160"/>
            <a:ext cx="914400" cy="639214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366000" y="2705100"/>
            <a:ext cx="914400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00863D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s-CL" dirty="0">
              <a:solidFill>
                <a:srgbClr val="00863D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10" name="Straight Arrow Connector 109"/>
          <p:cNvCxnSpPr>
            <a:stCxn id="114" idx="1"/>
            <a:endCxn id="112" idx="3"/>
          </p:cNvCxnSpPr>
          <p:nvPr/>
        </p:nvCxnSpPr>
        <p:spPr>
          <a:xfrm flipH="1" flipV="1">
            <a:off x="6629400" y="2990849"/>
            <a:ext cx="736600" cy="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111"/>
          <p:cNvSpPr/>
          <p:nvPr/>
        </p:nvSpPr>
        <p:spPr>
          <a:xfrm>
            <a:off x="5715000" y="2705099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13" name="Straight Arrow Connector 112"/>
          <p:cNvCxnSpPr>
            <a:stCxn id="112" idx="1"/>
            <a:endCxn id="116" idx="3"/>
          </p:cNvCxnSpPr>
          <p:nvPr/>
        </p:nvCxnSpPr>
        <p:spPr>
          <a:xfrm flipH="1">
            <a:off x="5223329" y="2990849"/>
            <a:ext cx="491671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3775529" y="2705099"/>
            <a:ext cx="14478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u="sng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reduceByKey</a:t>
            </a:r>
            <a:endParaRPr lang="es-CL" u="sng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s-CL" sz="14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sz="1400" dirty="0" err="1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max</a:t>
            </a:r>
            <a:r>
              <a:rPr lang="es-CL" sz="14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nota)</a:t>
            </a:r>
            <a:endParaRPr lang="es-CL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403930" y="2705099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18" name="Straight Arrow Connector 117"/>
          <p:cNvCxnSpPr>
            <a:stCxn id="116" idx="1"/>
            <a:endCxn id="117" idx="3"/>
          </p:cNvCxnSpPr>
          <p:nvPr/>
        </p:nvCxnSpPr>
        <p:spPr>
          <a:xfrm flipH="1">
            <a:off x="3318330" y="2990849"/>
            <a:ext cx="457199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12" idx="3"/>
            <a:endCxn id="120" idx="0"/>
          </p:cNvCxnSpPr>
          <p:nvPr/>
        </p:nvCxnSpPr>
        <p:spPr>
          <a:xfrm>
            <a:off x="6629400" y="2990849"/>
            <a:ext cx="1193800" cy="70485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366000" y="3695700"/>
            <a:ext cx="9144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filter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s-CL" sz="16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</a:t>
            </a:r>
            <a:r>
              <a:rPr lang="es-CL" sz="14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 </a:t>
            </a:r>
            <a:r>
              <a:rPr lang="en-GB" sz="1400" dirty="0" smtClean="0">
                <a:solidFill>
                  <a:schemeClr val="tx1"/>
                </a:solidFill>
              </a:rPr>
              <a:t>≥</a:t>
            </a:r>
            <a:r>
              <a:rPr lang="es-CL" sz="14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4)</a:t>
            </a:r>
            <a:endParaRPr lang="es-CL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5715000" y="3695699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3775529" y="3695699"/>
            <a:ext cx="144780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countByKey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24" name="Straight Arrow Connector 123"/>
          <p:cNvCxnSpPr>
            <a:stCxn id="120" idx="1"/>
            <a:endCxn id="121" idx="3"/>
          </p:cNvCxnSpPr>
          <p:nvPr/>
        </p:nvCxnSpPr>
        <p:spPr>
          <a:xfrm flipH="1" flipV="1">
            <a:off x="6629400" y="3981449"/>
            <a:ext cx="736600" cy="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1" idx="1"/>
            <a:endCxn id="123" idx="3"/>
          </p:cNvCxnSpPr>
          <p:nvPr/>
        </p:nvCxnSpPr>
        <p:spPr>
          <a:xfrm flipH="1">
            <a:off x="5223329" y="3981449"/>
            <a:ext cx="491671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6629400" y="3981449"/>
            <a:ext cx="736600" cy="453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2403930" y="3695699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35" name="Straight Arrow Connector 134"/>
          <p:cNvCxnSpPr>
            <a:stCxn id="123" idx="1"/>
            <a:endCxn id="134" idx="3"/>
          </p:cNvCxnSpPr>
          <p:nvPr/>
        </p:nvCxnSpPr>
        <p:spPr>
          <a:xfrm flipH="1">
            <a:off x="3318330" y="3981449"/>
            <a:ext cx="457199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228600" y="3446971"/>
            <a:ext cx="1271092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u="sng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leftJoin</a:t>
            </a:r>
            <a:endParaRPr lang="es-CL" u="sng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39" name="Straight Arrow Connector 138"/>
          <p:cNvCxnSpPr>
            <a:stCxn id="117" idx="1"/>
            <a:endCxn id="138" idx="3"/>
          </p:cNvCxnSpPr>
          <p:nvPr/>
        </p:nvCxnSpPr>
        <p:spPr>
          <a:xfrm flipH="1">
            <a:off x="1499692" y="2990849"/>
            <a:ext cx="904238" cy="74187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34" idx="1"/>
            <a:endCxn id="138" idx="3"/>
          </p:cNvCxnSpPr>
          <p:nvPr/>
        </p:nvCxnSpPr>
        <p:spPr>
          <a:xfrm flipH="1" flipV="1">
            <a:off x="1499692" y="3732721"/>
            <a:ext cx="904238" cy="24872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38" idx="2"/>
            <a:endCxn id="156" idx="0"/>
          </p:cNvCxnSpPr>
          <p:nvPr/>
        </p:nvCxnSpPr>
        <p:spPr>
          <a:xfrm>
            <a:off x="864146" y="4018471"/>
            <a:ext cx="3437" cy="66782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410383" y="4686298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472945" y="4686298"/>
            <a:ext cx="144780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saveAsFile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59" name="Straight Arrow Connector 158"/>
          <p:cNvCxnSpPr>
            <a:stCxn id="156" idx="3"/>
            <a:endCxn id="51" idx="1"/>
          </p:cNvCxnSpPr>
          <p:nvPr/>
        </p:nvCxnSpPr>
        <p:spPr>
          <a:xfrm flipV="1">
            <a:off x="1324783" y="4970310"/>
            <a:ext cx="1037417" cy="173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58" idx="3"/>
            <a:endCxn id="166" idx="1"/>
          </p:cNvCxnSpPr>
          <p:nvPr/>
        </p:nvCxnSpPr>
        <p:spPr>
          <a:xfrm flipV="1">
            <a:off x="6920745" y="4970310"/>
            <a:ext cx="578701" cy="173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446" y="4650703"/>
            <a:ext cx="1143000" cy="639214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7381544" y="5260681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resultados.txt</a:t>
            </a:r>
            <a:endParaRPr lang="es-CL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1002" y="5712182"/>
            <a:ext cx="4190998" cy="369332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s-CL" dirty="0" err="1" smtClean="0">
                <a:latin typeface="Inconsolata" panose="020B0609030003000000" pitchFamily="49" charset="0"/>
              </a:rPr>
              <a:t>.</a:t>
            </a:r>
            <a:r>
              <a:rPr lang="es-CL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reduceByKey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((</a:t>
            </a:r>
            <a:r>
              <a:rPr lang="es-CL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n,n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') </a:t>
            </a:r>
            <a:r>
              <a:rPr lang="es-CL" dirty="0" smtClean="0">
                <a:latin typeface="Inconsolata" panose="020B0609030003000000" pitchFamily="49" charset="0"/>
              </a:rPr>
              <a:t>↦ </a:t>
            </a:r>
            <a:r>
              <a:rPr lang="es-CL" dirty="0" err="1" smtClean="0">
                <a:latin typeface="Inconsolata" panose="020B0609030003000000" pitchFamily="49" charset="0"/>
              </a:rPr>
              <a:t>max</a:t>
            </a:r>
            <a:r>
              <a:rPr lang="es-CL" dirty="0" smtClean="0"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latin typeface="Inconsolata" panose="020B0609030003000000" pitchFamily="49" charset="0"/>
              </a:rPr>
              <a:t>n,n</a:t>
            </a:r>
            <a:r>
              <a:rPr lang="es-CL" dirty="0" smtClean="0">
                <a:latin typeface="Inconsolata" panose="020B0609030003000000" pitchFamily="49" charset="0"/>
              </a:rPr>
              <a:t>'));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362200" y="4650703"/>
            <a:ext cx="990600" cy="639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 smtClean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s-CL" sz="14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(crear 0's)</a:t>
            </a:r>
            <a:endParaRPr lang="es-CL" sz="1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53" name="Straight Arrow Connector 52"/>
          <p:cNvCxnSpPr>
            <a:stCxn id="51" idx="3"/>
            <a:endCxn id="57" idx="1"/>
          </p:cNvCxnSpPr>
          <p:nvPr/>
        </p:nvCxnSpPr>
        <p:spPr>
          <a:xfrm flipV="1">
            <a:off x="3352800" y="4969183"/>
            <a:ext cx="689402" cy="112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4042202" y="4686298"/>
            <a:ext cx="914400" cy="56576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59" name="Straight Arrow Connector 58"/>
          <p:cNvCxnSpPr>
            <a:stCxn id="57" idx="3"/>
            <a:endCxn id="158" idx="1"/>
          </p:cNvCxnSpPr>
          <p:nvPr/>
        </p:nvCxnSpPr>
        <p:spPr>
          <a:xfrm>
            <a:off x="4956602" y="4969183"/>
            <a:ext cx="516343" cy="286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</a:t>
            </a:r>
            <a:r>
              <a:rPr lang="es-CL" dirty="0" smtClean="0"/>
              <a:t>Notas (II) </a:t>
            </a:r>
            <a:r>
              <a:rPr lang="es-CL" sz="2400" dirty="0" smtClean="0">
                <a:solidFill>
                  <a:srgbClr val="00B050"/>
                </a:solidFill>
              </a:rPr>
              <a:t>[Mejor]</a:t>
            </a:r>
            <a:endParaRPr lang="es-CL" sz="24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1725552"/>
            <a:ext cx="990600" cy="5848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load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710160"/>
            <a:ext cx="1143000" cy="63921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8" idx="3"/>
            <a:endCxn id="15" idx="1"/>
          </p:cNvCxnSpPr>
          <p:nvPr/>
        </p:nvCxnSpPr>
        <p:spPr>
          <a:xfrm flipV="1">
            <a:off x="1663700" y="2017962"/>
            <a:ext cx="698500" cy="1180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3400" y="1417775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notas.txt</a:t>
            </a:r>
            <a:endParaRPr lang="es-CL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38600" y="1725552"/>
            <a:ext cx="914400" cy="565769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52800" y="2017218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638800" y="1710160"/>
            <a:ext cx="990600" cy="6392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</a:t>
            </a:r>
            <a:endParaRPr lang="es-CL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4965700" y="2032025"/>
            <a:ext cx="685800" cy="1480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3"/>
            <a:endCxn id="97" idx="1"/>
          </p:cNvCxnSpPr>
          <p:nvPr/>
        </p:nvCxnSpPr>
        <p:spPr>
          <a:xfrm>
            <a:off x="6629400" y="2029767"/>
            <a:ext cx="73660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7" idx="2"/>
          </p:cNvCxnSpPr>
          <p:nvPr/>
        </p:nvCxnSpPr>
        <p:spPr>
          <a:xfrm>
            <a:off x="7823200" y="2349374"/>
            <a:ext cx="0" cy="355726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/>
        </p:nvSpPr>
        <p:spPr>
          <a:xfrm>
            <a:off x="7366000" y="1710160"/>
            <a:ext cx="914400" cy="639214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833737" y="2705099"/>
            <a:ext cx="2005463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u="sng" dirty="0" err="1" smtClean="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aggregateByKey</a:t>
            </a:r>
            <a:endParaRPr lang="es-CL" u="sng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668020" y="2705099"/>
            <a:ext cx="914400" cy="5715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41000"/>
                </a:schemeClr>
              </a:gs>
              <a:gs pos="100000">
                <a:schemeClr val="dk1">
                  <a:tint val="15000"/>
                  <a:satMod val="350000"/>
                  <a:alpha val="30000"/>
                </a:schemeClr>
              </a:gs>
            </a:gsLst>
          </a:gradFill>
          <a:ln w="2222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F79646">
                    <a:lumMod val="50000"/>
                  </a:srgbClr>
                </a:solidFill>
              </a:rPr>
              <a:t>RDD</a:t>
            </a:r>
            <a:endParaRPr lang="es-CL" sz="28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18" name="Straight Arrow Connector 117"/>
          <p:cNvCxnSpPr>
            <a:stCxn id="116" idx="1"/>
            <a:endCxn id="117" idx="3"/>
          </p:cNvCxnSpPr>
          <p:nvPr/>
        </p:nvCxnSpPr>
        <p:spPr>
          <a:xfrm flipH="1">
            <a:off x="6582420" y="2990849"/>
            <a:ext cx="251317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17" idx="2"/>
            <a:endCxn id="158" idx="0"/>
          </p:cNvCxnSpPr>
          <p:nvPr/>
        </p:nvCxnSpPr>
        <p:spPr>
          <a:xfrm>
            <a:off x="6125220" y="3276599"/>
            <a:ext cx="8880" cy="45150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5410200" y="3728100"/>
            <a:ext cx="1447800" cy="5715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err="1" smtClean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saveAsFile</a:t>
            </a:r>
            <a:endParaRPr lang="es-CL" dirty="0">
              <a:solidFill>
                <a:srgbClr val="FFC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162" name="Straight Arrow Connector 161"/>
          <p:cNvCxnSpPr>
            <a:stCxn id="158" idx="2"/>
          </p:cNvCxnSpPr>
          <p:nvPr/>
        </p:nvCxnSpPr>
        <p:spPr>
          <a:xfrm>
            <a:off x="6134100" y="4299600"/>
            <a:ext cx="0" cy="38669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37" y="4686298"/>
            <a:ext cx="1143000" cy="639214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5566770" y="5260681"/>
            <a:ext cx="1889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resultados.txt</a:t>
            </a:r>
            <a:endParaRPr lang="es-CL" sz="14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2" y="5712182"/>
            <a:ext cx="6984998" cy="923330"/>
          </a:xfrm>
          <a:prstGeom prst="rect">
            <a:avLst/>
          </a:prstGeo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  <a:latin typeface="Inconsolata" panose="020B0609030003000000" pitchFamily="49" charset="0"/>
              </a:rPr>
              <a:t>R</a:t>
            </a:r>
            <a:r>
              <a:rPr lang="es-CL" dirty="0" err="1" smtClean="0">
                <a:latin typeface="Inconsolata" panose="020B0609030003000000" pitchFamily="49" charset="0"/>
              </a:rPr>
              <a:t>.</a:t>
            </a:r>
            <a:r>
              <a:rPr lang="es-CL" u="sng" dirty="0" err="1" smtClean="0">
                <a:solidFill>
                  <a:srgbClr val="7030A0"/>
                </a:solidFill>
                <a:latin typeface="Inconsolata" panose="020B0609030003000000" pitchFamily="49" charset="0"/>
                <a:cs typeface="Consolas" panose="020B0609020204030204" pitchFamily="49" charset="0"/>
              </a:rPr>
              <a:t>aggregateByKey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( (0,0), </a:t>
            </a:r>
          </a:p>
          <a:p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                    ((</a:t>
            </a:r>
            <a:r>
              <a:rPr lang="es-CL" dirty="0" err="1" smtClean="0">
                <a:latin typeface="Inconsolata" panose="020B0609030003000000" pitchFamily="49" charset="0"/>
                <a:cs typeface="Consolas" panose="020B0609020204030204" pitchFamily="49" charset="0"/>
              </a:rPr>
              <a:t>m,r</a:t>
            </a:r>
            <a:r>
              <a:rPr lang="es-CL" dirty="0" smtClean="0">
                <a:latin typeface="Inconsolata" panose="020B0609030003000000" pitchFamily="49" charset="0"/>
                <a:cs typeface="Consolas" panose="020B0609020204030204" pitchFamily="49" charset="0"/>
              </a:rPr>
              <a:t>),n) </a:t>
            </a:r>
            <a:r>
              <a:rPr lang="es-CL" dirty="0" smtClean="0">
                <a:latin typeface="Inconsolata" panose="020B0609030003000000" pitchFamily="49" charset="0"/>
              </a:rPr>
              <a:t>↦ (</a:t>
            </a:r>
            <a:r>
              <a:rPr lang="es-CL" dirty="0" err="1" smtClean="0">
                <a:latin typeface="Inconsolata" panose="020B0609030003000000" pitchFamily="49" charset="0"/>
              </a:rPr>
              <a:t>max</a:t>
            </a:r>
            <a:r>
              <a:rPr lang="es-CL" dirty="0" smtClean="0"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latin typeface="Inconsolata" panose="020B0609030003000000" pitchFamily="49" charset="0"/>
              </a:rPr>
              <a:t>m,n</a:t>
            </a:r>
            <a:r>
              <a:rPr lang="es-CL" dirty="0" smtClean="0">
                <a:latin typeface="Inconsolata" panose="020B0609030003000000" pitchFamily="49" charset="0"/>
              </a:rPr>
              <a:t>),n&lt;4 ? r+1 : r),</a:t>
            </a:r>
          </a:p>
          <a:p>
            <a:r>
              <a:rPr lang="es-CL" dirty="0" smtClean="0">
                <a:latin typeface="Inconsolata" panose="020B0609030003000000" pitchFamily="49" charset="0"/>
              </a:rPr>
              <a:t>                    ((</a:t>
            </a:r>
            <a:r>
              <a:rPr lang="es-CL" dirty="0" err="1" smtClean="0">
                <a:latin typeface="Inconsolata" panose="020B0609030003000000" pitchFamily="49" charset="0"/>
              </a:rPr>
              <a:t>m,r</a:t>
            </a:r>
            <a:r>
              <a:rPr lang="es-CL" dirty="0" smtClean="0">
                <a:latin typeface="Inconsolata" panose="020B0609030003000000" pitchFamily="49" charset="0"/>
              </a:rPr>
              <a:t>),(</a:t>
            </a:r>
            <a:r>
              <a:rPr lang="es-CL" dirty="0" err="1" smtClean="0">
                <a:latin typeface="Inconsolata" panose="020B0609030003000000" pitchFamily="49" charset="0"/>
              </a:rPr>
              <a:t>m',r</a:t>
            </a:r>
            <a:r>
              <a:rPr lang="es-CL" dirty="0" smtClean="0">
                <a:latin typeface="Inconsolata" panose="020B0609030003000000" pitchFamily="49" charset="0"/>
              </a:rPr>
              <a:t>')) ↦ (</a:t>
            </a:r>
            <a:r>
              <a:rPr lang="es-CL" dirty="0" err="1" smtClean="0">
                <a:latin typeface="Inconsolata" panose="020B0609030003000000" pitchFamily="49" charset="0"/>
              </a:rPr>
              <a:t>max</a:t>
            </a:r>
            <a:r>
              <a:rPr lang="es-CL" dirty="0" smtClean="0">
                <a:latin typeface="Inconsolata" panose="020B0609030003000000" pitchFamily="49" charset="0"/>
              </a:rPr>
              <a:t>(</a:t>
            </a:r>
            <a:r>
              <a:rPr lang="es-CL" dirty="0" err="1" smtClean="0">
                <a:latin typeface="Inconsolata" panose="020B0609030003000000" pitchFamily="49" charset="0"/>
              </a:rPr>
              <a:t>m,m</a:t>
            </a:r>
            <a:r>
              <a:rPr lang="es-CL" dirty="0" smtClean="0">
                <a:latin typeface="Inconsolata" panose="020B0609030003000000" pitchFamily="49" charset="0"/>
              </a:rPr>
              <a:t>'),</a:t>
            </a:r>
            <a:r>
              <a:rPr lang="es-CL" dirty="0" err="1" smtClean="0">
                <a:latin typeface="Inconsolata" panose="020B0609030003000000" pitchFamily="49" charset="0"/>
              </a:rPr>
              <a:t>r+r</a:t>
            </a:r>
            <a:r>
              <a:rPr lang="es-CL" dirty="0" smtClean="0">
                <a:latin typeface="Inconsolata" panose="020B0609030003000000" pitchFamily="49" charset="0"/>
              </a:rPr>
              <a:t>');</a:t>
            </a:r>
            <a:endParaRPr lang="es-CL" dirty="0"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0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Resumen del </a:t>
            </a:r>
            <a:r>
              <a:rPr lang="es-CL" dirty="0"/>
              <a:t>C</a:t>
            </a:r>
            <a:r>
              <a:rPr lang="es-CL" dirty="0" smtClean="0"/>
              <a:t>ore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19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dirty="0" smtClean="0"/>
              <a:t>: </a:t>
            </a:r>
            <a:r>
              <a:rPr lang="es-CL" sz="3200" dirty="0" smtClean="0"/>
              <a:t>Ciclo vital</a:t>
            </a:r>
            <a:endParaRPr lang="es-CL" sz="3200" dirty="0"/>
          </a:p>
        </p:txBody>
      </p:sp>
      <p:sp>
        <p:nvSpPr>
          <p:cNvPr id="4" name="Chevron 3"/>
          <p:cNvSpPr/>
          <p:nvPr/>
        </p:nvSpPr>
        <p:spPr>
          <a:xfrm>
            <a:off x="0" y="2453481"/>
            <a:ext cx="1254369" cy="2438400"/>
          </a:xfrm>
          <a:prstGeom prst="chevron">
            <a:avLst>
              <a:gd name="adj" fmla="val 13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Input</a:t>
            </a:r>
          </a:p>
        </p:txBody>
      </p:sp>
      <p:sp>
        <p:nvSpPr>
          <p:cNvPr id="5" name="Chevron 4"/>
          <p:cNvSpPr/>
          <p:nvPr/>
        </p:nvSpPr>
        <p:spPr>
          <a:xfrm>
            <a:off x="1143000" y="2453481"/>
            <a:ext cx="1996831" cy="2438400"/>
          </a:xfrm>
          <a:prstGeom prst="chevron">
            <a:avLst>
              <a:gd name="adj" fmla="val 95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32369" y="2453481"/>
            <a:ext cx="1468316" cy="2438400"/>
          </a:xfrm>
          <a:prstGeom prst="chevron">
            <a:avLst>
              <a:gd name="adj" fmla="val 135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95800" y="4572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248400" y="51816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95800" y="51816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48400" y="2016919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95800" y="2016919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2787" y="3657600"/>
            <a:ext cx="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s-CL" sz="48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evron 23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/>
              <a:t>Spark</a:t>
            </a:r>
            <a:r>
              <a:rPr lang="es-CL" dirty="0"/>
              <a:t>: Ciclo vital</a:t>
            </a:r>
            <a:endParaRPr lang="es-CL" sz="3200" dirty="0"/>
          </a:p>
        </p:txBody>
      </p:sp>
      <p:sp>
        <p:nvSpPr>
          <p:cNvPr id="4" name="Chevron 3"/>
          <p:cNvSpPr/>
          <p:nvPr/>
        </p:nvSpPr>
        <p:spPr>
          <a:xfrm>
            <a:off x="0" y="2453481"/>
            <a:ext cx="1254369" cy="2438400"/>
          </a:xfrm>
          <a:prstGeom prst="chevron">
            <a:avLst>
              <a:gd name="adj" fmla="val 136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Input</a:t>
            </a:r>
          </a:p>
        </p:txBody>
      </p:sp>
      <p:sp>
        <p:nvSpPr>
          <p:cNvPr id="5" name="Chevron 4"/>
          <p:cNvSpPr/>
          <p:nvPr/>
        </p:nvSpPr>
        <p:spPr>
          <a:xfrm>
            <a:off x="1143000" y="2453481"/>
            <a:ext cx="1996831" cy="2438400"/>
          </a:xfrm>
          <a:prstGeom prst="chevron">
            <a:avLst>
              <a:gd name="adj" fmla="val 955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032369" y="2453481"/>
            <a:ext cx="1468316" cy="2438400"/>
          </a:xfrm>
          <a:prstGeom prst="chevron">
            <a:avLst>
              <a:gd name="adj" fmla="val 1353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248400" y="4572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Cache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495800" y="4572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6248400" y="5181600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95800" y="5181600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248400" y="2016919"/>
            <a:ext cx="1520092" cy="1369219"/>
          </a:xfrm>
          <a:prstGeom prst="chevron">
            <a:avLst>
              <a:gd name="adj" fmla="val 115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Action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495800" y="2016919"/>
            <a:ext cx="1831906" cy="1369219"/>
          </a:xfrm>
          <a:prstGeom prst="chevron">
            <a:avLst>
              <a:gd name="adj" fmla="val 114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err="1" smtClean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</a:t>
            </a:r>
            <a:endParaRPr lang="es-CL" sz="2400" dirty="0">
              <a:solidFill>
                <a:schemeClr val="bg1">
                  <a:lumMod val="8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791137" y="152400"/>
            <a:ext cx="1298711" cy="2176462"/>
            <a:chOff x="5054600" y="609600"/>
            <a:chExt cx="3636108" cy="6093619"/>
          </a:xfrm>
        </p:grpSpPr>
        <p:sp>
          <p:nvSpPr>
            <p:cNvPr id="16" name="Chevron 15"/>
            <p:cNvSpPr/>
            <p:nvPr/>
          </p:nvSpPr>
          <p:spPr>
            <a:xfrm>
              <a:off x="7014308" y="6096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Cache</a:t>
              </a:r>
              <a:endParaRPr lang="es-CL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5054600" y="6096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s-CL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7014308" y="5334000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s-CL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>
              <a:off x="5054600" y="5334000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s-CL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7014308" y="2169319"/>
              <a:ext cx="1676400" cy="1369219"/>
            </a:xfrm>
            <a:prstGeom prst="chevron">
              <a:avLst>
                <a:gd name="adj" fmla="val 11582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Action</a:t>
              </a:r>
              <a:endParaRPr lang="es-CL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5054600" y="2169319"/>
              <a:ext cx="2020277" cy="1369219"/>
            </a:xfrm>
            <a:prstGeom prst="chevron">
              <a:avLst>
                <a:gd name="adj" fmla="val 11458"/>
              </a:avLst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600" dirty="0" err="1" smtClean="0">
                  <a:solidFill>
                    <a:schemeClr val="bg1">
                      <a:lumMod val="8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Transform</a:t>
              </a:r>
              <a:endParaRPr lang="es-CL" sz="600" dirty="0">
                <a:solidFill>
                  <a:schemeClr val="bg1">
                    <a:lumMod val="8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14745" y="3837782"/>
              <a:ext cx="674078" cy="517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…</a:t>
              </a:r>
              <a:endParaRPr lang="es-CL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42787" y="3657600"/>
            <a:ext cx="611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s-CL" sz="4800" dirty="0">
              <a:solidFill>
                <a:schemeClr val="tx1">
                  <a:lumMod val="50000"/>
                  <a:lumOff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err="1" smtClean="0"/>
              <a:t>Spark</a:t>
            </a:r>
            <a:r>
              <a:rPr lang="es-CL" sz="3200" dirty="0" smtClean="0"/>
              <a:t>: Ciclo vital</a:t>
            </a:r>
            <a:endParaRPr lang="es-CL" sz="320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es-CL" dirty="0" smtClean="0"/>
          </a:p>
          <a:p>
            <a:r>
              <a:rPr lang="es-CL" dirty="0" smtClean="0"/>
              <a:t>Leer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  <a:r>
              <a:rPr lang="es-CL" dirty="0" smtClean="0"/>
              <a:t> como entrada</a:t>
            </a:r>
          </a:p>
          <a:p>
            <a:r>
              <a:rPr lang="es-CL" dirty="0" smtClean="0">
                <a:solidFill>
                  <a:srgbClr val="7030A0"/>
                </a:solidFill>
              </a:rPr>
              <a:t>Transformar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  <a:endParaRPr lang="es-CL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CL" dirty="0" smtClean="0">
                <a:solidFill>
                  <a:srgbClr val="00B050"/>
                </a:solidFill>
              </a:rPr>
              <a:t>Cachear</a:t>
            </a:r>
            <a:r>
              <a:rPr lang="es-CL" dirty="0" smtClean="0"/>
              <a:t> </a:t>
            </a:r>
            <a:r>
              <a:rPr lang="es-CL" dirty="0" err="1" smtClean="0">
                <a:solidFill>
                  <a:schemeClr val="accent6">
                    <a:lumMod val="50000"/>
                  </a:schemeClr>
                </a:solidFill>
              </a:rPr>
              <a:t>RDDs</a:t>
            </a:r>
            <a:r>
              <a:rPr lang="es-CL" dirty="0" smtClean="0"/>
              <a:t> usados varias veces</a:t>
            </a:r>
          </a:p>
          <a:p>
            <a:r>
              <a:rPr lang="es-CL" dirty="0" smtClean="0"/>
              <a:t>Ejecutar una </a:t>
            </a:r>
            <a:r>
              <a:rPr lang="es-CL" dirty="0" smtClean="0">
                <a:solidFill>
                  <a:srgbClr val="FFC000"/>
                </a:solidFill>
              </a:rPr>
              <a:t>acción </a:t>
            </a:r>
            <a:r>
              <a:rPr lang="es-CL" sz="1600" dirty="0" smtClean="0"/>
              <a:t>(y ejecutar las </a:t>
            </a:r>
            <a:r>
              <a:rPr lang="es-CL" sz="1600" dirty="0" smtClean="0">
                <a:solidFill>
                  <a:srgbClr val="7030A0"/>
                </a:solidFill>
              </a:rPr>
              <a:t>transformaciones</a:t>
            </a:r>
            <a:r>
              <a:rPr lang="es-CL" sz="1600" dirty="0" smtClean="0"/>
              <a:t> </a:t>
            </a:r>
            <a:r>
              <a:rPr lang="es-CL" sz="1600" dirty="0" err="1" smtClean="0"/>
              <a:t>subordinandas</a:t>
            </a:r>
            <a:r>
              <a:rPr lang="es-CL" sz="1600" dirty="0" smtClean="0"/>
              <a:t>)</a:t>
            </a:r>
            <a:endParaRPr lang="es-CL" dirty="0" smtClean="0"/>
          </a:p>
          <a:p>
            <a:r>
              <a:rPr lang="es-CL" dirty="0" smtClean="0"/>
              <a:t>Escribir la salida a un archivo / terminal / etc.</a:t>
            </a:r>
          </a:p>
          <a:p>
            <a:pPr lvl="3"/>
            <a:endParaRPr lang="es-CL" dirty="0" smtClean="0"/>
          </a:p>
          <a:p>
            <a:pPr lvl="3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151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Apache </a:t>
            </a:r>
            <a:r>
              <a:rPr lang="es-CL" dirty="0" err="1" smtClean="0"/>
              <a:t>Spark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/>
              <a:t>Más allá del Core</a:t>
            </a:r>
            <a:endParaRPr lang="es-C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9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431800" y="1938303"/>
            <a:ext cx="8441049" cy="21002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 vs. </a:t>
            </a:r>
            <a:r>
              <a:rPr lang="es-CL" dirty="0" err="1" smtClean="0"/>
              <a:t>Spark</a:t>
            </a: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990600"/>
            <a:ext cx="1611740" cy="947703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7" y="1207812"/>
            <a:ext cx="2486064" cy="58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374" y="1464452"/>
            <a:ext cx="49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vs</a:t>
            </a:r>
            <a:endParaRPr lang="es-CL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196084"/>
            <a:ext cx="1421900" cy="43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6" y="3548997"/>
            <a:ext cx="1341983" cy="419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794128"/>
            <a:ext cx="475104" cy="50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5987" y="2880979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YARN</a:t>
            </a:r>
            <a:endParaRPr lang="es-CL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2641" y="304684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32641" y="2413812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2077944"/>
            <a:ext cx="941490" cy="553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38" y="2146678"/>
            <a:ext cx="537627" cy="534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64" y="2740225"/>
            <a:ext cx="496185" cy="598141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032641" y="3701557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61814" y="2906861"/>
            <a:ext cx="106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/>
              <a:t>Mesos</a:t>
            </a:r>
            <a:endParaRPr lang="es-CL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564" y="3540276"/>
            <a:ext cx="483315" cy="3479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84394" y="3523278"/>
            <a:ext cx="126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/>
              <a:t>Tachyon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4355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Mapeo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Partición 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Ordenamiento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Trans</a:t>
            </a:r>
            <a:r>
              <a:rPr lang="es-CL" sz="1200" dirty="0" smtClean="0">
                <a:solidFill>
                  <a:schemeClr val="tx1"/>
                </a:solidFill>
              </a:rPr>
              <a:t>.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Agrupación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3189155" y="1123740"/>
            <a:ext cx="1154245" cy="497412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Combine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62107" y="504381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46420" y="503660"/>
            <a:ext cx="1283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s-CL" sz="4000" b="0" cap="none" spc="0" dirty="0" smtClean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|E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02217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438477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064" y="117101"/>
            <a:ext cx="692965" cy="46082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527" y="132411"/>
            <a:ext cx="692965" cy="46082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58" y="110856"/>
            <a:ext cx="692965" cy="4608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966" y="144038"/>
            <a:ext cx="692965" cy="460822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222323" y="1803562"/>
            <a:ext cx="8713607" cy="1569660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s-CL" sz="2400" dirty="0" err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</a:t>
            </a: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s-CL" sz="2400" dirty="0" err="1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Hadoop</a:t>
            </a: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siempre se coordina</a:t>
            </a:r>
          </a:p>
          <a:p>
            <a:pPr>
              <a:buClr>
                <a:schemeClr val="tx1"/>
              </a:buClr>
            </a:pP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entre fases (</a:t>
            </a:r>
            <a:r>
              <a:rPr lang="es-C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Mapeo</a:t>
            </a: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s-C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Transmisión</a:t>
            </a: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s-C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Reducción</a:t>
            </a: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y entre tareas (</a:t>
            </a:r>
            <a:r>
              <a:rPr lang="es-C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Conteo</a:t>
            </a: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→ </a:t>
            </a:r>
            <a:r>
              <a:rPr lang="es-CL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Ordenamiento</a:t>
            </a: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</a:p>
          <a:p>
            <a:pPr>
              <a:buClr>
                <a:schemeClr val="tx1"/>
              </a:buClr>
            </a:pPr>
            <a:r>
              <a:rPr lang="es-CL" sz="2400" dirty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usando el disco duro</a:t>
            </a: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11" y="1839203"/>
            <a:ext cx="317330" cy="318347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54" y="1989574"/>
            <a:ext cx="1872552" cy="124524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4173" y="3571443"/>
            <a:ext cx="8691168" cy="1569660"/>
          </a:xfrm>
          <a:prstGeom prst="rect">
            <a:avLst/>
          </a:prstGeom>
          <a:solidFill>
            <a:srgbClr val="E7F6FF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En los laboratorios 2 y 3 contando palabras, vimos que toma …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 la memoria de una máquina: 	</a:t>
            </a:r>
            <a:r>
              <a:rPr lang="es-CL" sz="2400" dirty="0" smtClean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segundos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 el disco duro de una máquina:</a:t>
            </a:r>
            <a:r>
              <a:rPr lang="es-CL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	minutos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Usando </a:t>
            </a:r>
            <a:r>
              <a:rPr lang="es-C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MapReduce</a:t>
            </a: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</a:t>
            </a:r>
            <a:r>
              <a:rPr lang="es-CL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Hadoop</a:t>
            </a: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r>
              <a:rPr lang="es-CL" sz="2400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		minutos</a:t>
            </a:r>
            <a:endParaRPr lang="es-CL" sz="2400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173" y="5334000"/>
            <a:ext cx="8710025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s-CL" sz="2200" dirty="0" smtClean="0">
                <a:latin typeface="Segoe UI Light" panose="020B0502040204020203" pitchFamily="34" charset="0"/>
              </a:rPr>
              <a:t>¿Hay alguna alternativa que no hemos considerado?</a:t>
            </a:r>
            <a:endParaRPr lang="es-CL" sz="2200" dirty="0">
              <a:latin typeface="Segoe UI Light" panose="020B0502040204020203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441" y="5355178"/>
            <a:ext cx="342900" cy="3429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2322" y="5795474"/>
            <a:ext cx="8711875" cy="461665"/>
          </a:xfrm>
          <a:prstGeom prst="rect">
            <a:avLst/>
          </a:prstGeom>
          <a:solidFill>
            <a:srgbClr val="E7F6FF"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CL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 la memoria de varias máquinas: 	</a:t>
            </a: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0618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51475" y="2013392"/>
            <a:ext cx="8441049" cy="4735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 vs. </a:t>
            </a:r>
            <a:r>
              <a:rPr lang="es-CL" dirty="0" err="1" smtClean="0"/>
              <a:t>Spark</a:t>
            </a:r>
            <a:r>
              <a:rPr lang="es-CL" dirty="0" smtClean="0"/>
              <a:t>: SQL, ML, </a:t>
            </a:r>
            <a:r>
              <a:rPr lang="es-CL" dirty="0" err="1" smtClean="0"/>
              <a:t>Streams</a:t>
            </a:r>
            <a:r>
              <a:rPr lang="es-CL" dirty="0" smtClean="0"/>
              <a:t>, …</a:t>
            </a: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990600"/>
            <a:ext cx="1611740" cy="947703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47" y="1207812"/>
            <a:ext cx="2486064" cy="588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2374" y="1464452"/>
            <a:ext cx="49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vs</a:t>
            </a:r>
            <a:endParaRPr lang="es-CL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196084"/>
            <a:ext cx="1421900" cy="43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96" y="3548997"/>
            <a:ext cx="1341983" cy="419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8" y="2794128"/>
            <a:ext cx="475104" cy="5054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5987" y="2880979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YARN</a:t>
            </a:r>
            <a:endParaRPr lang="es-CL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32641" y="304684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32641" y="2413812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2077944"/>
            <a:ext cx="941490" cy="553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38" y="2146678"/>
            <a:ext cx="537627" cy="534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64" y="2740225"/>
            <a:ext cx="496185" cy="59814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51475" y="4232276"/>
            <a:ext cx="84410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898" y="4450004"/>
            <a:ext cx="630980" cy="58116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3032641" y="4796301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11" y="4463788"/>
            <a:ext cx="941490" cy="5535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66240" y="4648927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SQL</a:t>
            </a:r>
            <a:endParaRPr lang="es-CL" sz="20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7688" y="5064377"/>
            <a:ext cx="1045714" cy="4392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032641" y="536643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11" y="4951297"/>
            <a:ext cx="941490" cy="5535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73208" y="5118112"/>
            <a:ext cx="85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/>
              <a:t>MLlib</a:t>
            </a:r>
            <a:endParaRPr lang="es-CL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49254" y="5916873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5501736"/>
            <a:ext cx="941490" cy="5535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89820" y="5668552"/>
            <a:ext cx="136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/>
              <a:t>Streaming</a:t>
            </a:r>
            <a:endParaRPr lang="es-CL" sz="2000" b="1" dirty="0"/>
          </a:p>
        </p:txBody>
      </p:sp>
      <p:pic>
        <p:nvPicPr>
          <p:cNvPr id="30" name="Picture 4" descr="https://storm.apache.org/images/logocontest/storm_logo_winn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77" y="5721806"/>
            <a:ext cx="1379251" cy="5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>
            <a:off x="3032641" y="3701557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61814" y="2906861"/>
            <a:ext cx="106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/>
              <a:t>Mesos</a:t>
            </a:r>
            <a:endParaRPr lang="es-CL" sz="20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4564" y="3540276"/>
            <a:ext cx="483315" cy="34798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84394" y="3523278"/>
            <a:ext cx="1264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 smtClean="0"/>
              <a:t>Tachyon</a:t>
            </a:r>
            <a:endParaRPr lang="es-CL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049254" y="6501725"/>
            <a:ext cx="2579466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24" y="6086588"/>
            <a:ext cx="941490" cy="553596"/>
          </a:xfrm>
          <a:prstGeom prst="rect">
            <a:avLst/>
          </a:prstGeom>
        </p:spPr>
      </p:pic>
      <p:pic>
        <p:nvPicPr>
          <p:cNvPr id="17410" name="Picture 2" descr="http://tinkerpop.apache.org/docs/3.1.3/images/apache-giraph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5" y="6308310"/>
            <a:ext cx="1385672" cy="3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1640" y="6251581"/>
            <a:ext cx="1322200" cy="4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Spark</a:t>
            </a:r>
            <a:r>
              <a:rPr lang="es-CL" dirty="0" smtClean="0"/>
              <a:t>: </a:t>
            </a:r>
            <a:r>
              <a:rPr lang="es-CL" dirty="0" err="1" smtClean="0"/>
              <a:t>Dataframes</a:t>
            </a:r>
            <a:r>
              <a:rPr lang="es-CL" dirty="0" smtClean="0"/>
              <a:t>, </a:t>
            </a:r>
            <a:r>
              <a:rPr lang="es-CL" dirty="0" err="1" smtClean="0"/>
              <a:t>Datasets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Permite abstraer los datos como tablas</a:t>
            </a:r>
          </a:p>
          <a:p>
            <a:r>
              <a:rPr lang="es-CL" dirty="0" smtClean="0"/>
              <a:t>Algo parecido a Apache </a:t>
            </a:r>
            <a:r>
              <a:rPr lang="es-CL" dirty="0" err="1" smtClean="0"/>
              <a:t>Pig</a:t>
            </a:r>
            <a:r>
              <a:rPr lang="es-CL" dirty="0" smtClean="0"/>
              <a:t>/</a:t>
            </a:r>
            <a:r>
              <a:rPr lang="es-CL" dirty="0" err="1" smtClean="0"/>
              <a:t>Hive</a:t>
            </a:r>
            <a:endParaRPr lang="es-CL" dirty="0" smtClean="0"/>
          </a:p>
          <a:p>
            <a:r>
              <a:rPr lang="es-CL" dirty="0" smtClean="0"/>
              <a:t>Se pueden consultar los datos con </a:t>
            </a:r>
            <a:r>
              <a:rPr lang="es-CL" dirty="0" err="1" smtClean="0"/>
              <a:t>Spark</a:t>
            </a:r>
            <a:r>
              <a:rPr lang="es-CL" dirty="0" smtClean="0"/>
              <a:t> SQL</a:t>
            </a:r>
          </a:p>
          <a:p>
            <a:r>
              <a:rPr lang="es-CL" dirty="0" smtClean="0"/>
              <a:t>Solo en Java/</a:t>
            </a:r>
            <a:r>
              <a:rPr lang="es-CL" dirty="0" err="1" smtClean="0"/>
              <a:t>Scala</a:t>
            </a:r>
            <a:r>
              <a:rPr lang="es-CL" dirty="0" smtClean="0"/>
              <a:t> (no </a:t>
            </a:r>
            <a:r>
              <a:rPr lang="es-CL" smtClean="0"/>
              <a:t>con Python/R)</a:t>
            </a:r>
            <a:endParaRPr lang="es-C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29882"/>
              </p:ext>
            </p:extLst>
          </p:nvPr>
        </p:nvGraphicFramePr>
        <p:xfrm>
          <a:off x="1592943" y="46329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69545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cust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item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time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price</a:t>
                      </a:r>
                      <a:endParaRPr lang="en-IE" sz="1600" dirty="0"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Nescafe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2014-03-31T08:47:57Z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2000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400g_Zanahoria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1240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customer413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Gillette_Mach3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latin typeface="Inconsolata" panose="00000509000000000000" pitchFamily="49" charset="0"/>
                        </a:rPr>
                        <a:t>2014-03-31T08:48:03Z</a:t>
                      </a:r>
                      <a:endParaRPr lang="en-IE" sz="1600" dirty="0" smtClean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8250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…</a:t>
                      </a:r>
                      <a:endParaRPr lang="en-IE" sz="160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Spark</a:t>
            </a:r>
            <a:r>
              <a:rPr lang="es-CL" dirty="0" smtClean="0"/>
              <a:t> </a:t>
            </a:r>
            <a:r>
              <a:rPr lang="es-CL" u="sng" dirty="0" smtClean="0"/>
              <a:t>puede</a:t>
            </a:r>
            <a:r>
              <a:rPr lang="es-CL" dirty="0" smtClean="0"/>
              <a:t> usar el disco duro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09800"/>
            <a:ext cx="634365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475968"/>
            <a:ext cx="922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dirty="0" smtClean="0">
                <a:hlinkClick r:id="rId3"/>
              </a:rPr>
              <a:t>https://databricks.com/blog/2014/10/10/spark-petabyte-sort.html</a:t>
            </a:r>
            <a:endParaRPr lang="es-CL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54125"/>
            <a:ext cx="63817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perspectiva más amplia</a:t>
            </a:r>
            <a:endParaRPr lang="es-C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17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Spark</a:t>
            </a:r>
            <a:r>
              <a:rPr lang="es-CL" dirty="0" smtClean="0"/>
              <a:t> vs. </a:t>
            </a:r>
            <a:r>
              <a:rPr lang="es-CL" dirty="0" err="1" smtClean="0"/>
              <a:t>Hadoop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04" y="1228365"/>
            <a:ext cx="7050869" cy="486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16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“Data </a:t>
            </a:r>
            <a:r>
              <a:rPr lang="es-CL" dirty="0" err="1" smtClean="0"/>
              <a:t>Scientist</a:t>
            </a:r>
            <a:r>
              <a:rPr lang="es-CL" dirty="0" smtClean="0"/>
              <a:t>”: Ofertas de Trabajo (2016)</a:t>
            </a: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18503"/>
            <a:ext cx="7010400" cy="4915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230" y="6194415"/>
            <a:ext cx="8294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hlinkClick r:id="rId3"/>
              </a:rPr>
              <a:t>http://visit.crowdflower.com/rs/416-ZBE-142/images/CrowdFlower_DataScienceReport_2016.pdf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4864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“Data </a:t>
            </a:r>
            <a:r>
              <a:rPr lang="es-CL" dirty="0" err="1" smtClean="0"/>
              <a:t>Scientist</a:t>
            </a:r>
            <a:r>
              <a:rPr lang="es-CL" dirty="0" smtClean="0"/>
              <a:t>”: Ofertas de Trabajo (2017)</a:t>
            </a:r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697230" y="60960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hlinkClick r:id="rId2"/>
              </a:rPr>
              <a:t>https://www.forbes.com/sites/karstenstrauss/2017/09/21/becoming-a-data-scientist-the-skills-that-can-make-you-the-most-money/#</a:t>
            </a:r>
            <a:r>
              <a:rPr lang="en-IE" sz="1600" dirty="0" smtClean="0">
                <a:hlinkClick r:id="rId2"/>
              </a:rPr>
              <a:t>5819cef9634f</a:t>
            </a:r>
            <a:endParaRPr lang="en-IE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486025" cy="454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76" y="1292352"/>
            <a:ext cx="4443412" cy="441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“Data </a:t>
            </a:r>
            <a:r>
              <a:rPr lang="es-CL" dirty="0" err="1"/>
              <a:t>Scientist</a:t>
            </a:r>
            <a:r>
              <a:rPr lang="es-CL" dirty="0"/>
              <a:t>”: Ofertas de </a:t>
            </a:r>
            <a:r>
              <a:rPr lang="es-CL" dirty="0" smtClean="0"/>
              <a:t>Trabajo (2018)</a:t>
            </a:r>
            <a:endParaRPr lang="en-US" dirty="0"/>
          </a:p>
        </p:txBody>
      </p:sp>
      <p:pic>
        <p:nvPicPr>
          <p:cNvPr id="2050" name="Picture 2" descr="https://cdn-images-1.medium.com/max/1000/1*ms7fwYHNdXuGQ_0vKINkN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772400" cy="49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7720" y="6400800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https://towardsdatascience.com/the-most-in-demand-skills-for-data-scientists-4a4a8db896db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20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0" y="5410200"/>
            <a:ext cx="23622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s-CL" dirty="0" smtClean="0"/>
              <a:t>¿Preguntas?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Costos de transporte de los datos </a:t>
            </a:r>
            <a:r>
              <a:rPr lang="es-CL" sz="2200" dirty="0" smtClean="0"/>
              <a:t>(estimaciones)</a:t>
            </a:r>
            <a:endParaRPr lang="es-CL" sz="3200" dirty="0"/>
          </a:p>
        </p:txBody>
      </p:sp>
      <p:sp>
        <p:nvSpPr>
          <p:cNvPr id="4" name="Flowchart: Process 3"/>
          <p:cNvSpPr/>
          <p:nvPr/>
        </p:nvSpPr>
        <p:spPr>
          <a:xfrm>
            <a:off x="263236" y="4648200"/>
            <a:ext cx="1524000" cy="1219200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prstClr val="white"/>
                </a:solidFill>
              </a:rPr>
              <a:t>Memoria Principal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810000" y="4648200"/>
            <a:ext cx="1524000" cy="1219200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prstClr val="white"/>
                </a:solidFill>
              </a:rPr>
              <a:t>Disco Duro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057400" y="4648200"/>
            <a:ext cx="1524000" cy="1219200"/>
          </a:xfrm>
          <a:prstGeom prst="flowChartProcess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prstClr val="white"/>
                </a:solidFill>
              </a:rPr>
              <a:t>Disco de Estado Sólido</a:t>
            </a:r>
            <a:endParaRPr lang="es-CL" sz="2400" dirty="0">
              <a:solidFill>
                <a:prstClr val="white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5562600" y="4648200"/>
            <a:ext cx="1524000" cy="12192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prstClr val="white"/>
                </a:solidFill>
              </a:rPr>
              <a:t>Red</a:t>
            </a:r>
          </a:p>
          <a:p>
            <a:pPr algn="ctr"/>
            <a:r>
              <a:rPr lang="es-CL" dirty="0" smtClean="0">
                <a:solidFill>
                  <a:prstClr val="white"/>
                </a:solidFill>
              </a:rPr>
              <a:t>(mismo </a:t>
            </a:r>
            <a:r>
              <a:rPr lang="es-CL" i="1" dirty="0" smtClean="0">
                <a:solidFill>
                  <a:prstClr val="white"/>
                </a:solidFill>
              </a:rPr>
              <a:t>rack</a:t>
            </a:r>
            <a:r>
              <a:rPr lang="es-CL" dirty="0" smtClean="0">
                <a:solidFill>
                  <a:prstClr val="white"/>
                </a:solidFill>
              </a:rPr>
              <a:t>)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pitchFamily="34" charset="0"/>
              <a:buNone/>
            </a:pPr>
            <a:endParaRPr lang="es-CL" dirty="0" smtClean="0">
              <a:solidFill>
                <a:prstClr val="black"/>
              </a:solidFill>
            </a:endParaRPr>
          </a:p>
          <a:p>
            <a:pPr marL="914400" lvl="2" indent="0">
              <a:buFont typeface="Arial" pitchFamily="34" charset="0"/>
              <a:buNone/>
            </a:pPr>
            <a:endParaRPr lang="es-CL" dirty="0" smtClean="0">
              <a:solidFill>
                <a:prstClr val="black"/>
              </a:solidFill>
            </a:endParaRPr>
          </a:p>
          <a:p>
            <a:pPr lvl="2"/>
            <a:endParaRPr lang="es-CL" dirty="0" smtClean="0">
              <a:solidFill>
                <a:prstClr val="black"/>
              </a:solidFill>
            </a:endParaRPr>
          </a:p>
          <a:p>
            <a:pPr lvl="1"/>
            <a:endParaRPr lang="es-CL" dirty="0" smtClean="0">
              <a:solidFill>
                <a:prstClr val="black"/>
              </a:solidFill>
            </a:endParaRPr>
          </a:p>
          <a:p>
            <a:endParaRPr lang="es-CL" dirty="0" smtClean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447800" cy="118304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4" idx="0"/>
          </p:cNvCxnSpPr>
          <p:nvPr/>
        </p:nvCxnSpPr>
        <p:spPr>
          <a:xfrm flipH="1">
            <a:off x="1025236" y="2554640"/>
            <a:ext cx="41564" cy="209356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7752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30 GB/s</a:t>
            </a:r>
            <a:endParaRPr lang="es-CL" dirty="0"/>
          </a:p>
        </p:txBody>
      </p:sp>
      <p:cxnSp>
        <p:nvCxnSpPr>
          <p:cNvPr id="12" name="Straight Arrow Connector 11"/>
          <p:cNvCxnSpPr>
            <a:endCxn id="6" idx="0"/>
          </p:cNvCxnSpPr>
          <p:nvPr/>
        </p:nvCxnSpPr>
        <p:spPr>
          <a:xfrm>
            <a:off x="1526372" y="2402240"/>
            <a:ext cx="1293028" cy="224596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0"/>
          </p:cNvCxnSpPr>
          <p:nvPr/>
        </p:nvCxnSpPr>
        <p:spPr>
          <a:xfrm>
            <a:off x="1905000" y="2286000"/>
            <a:ext cx="2667000" cy="23622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7" idx="0"/>
          </p:cNvCxnSpPr>
          <p:nvPr/>
        </p:nvCxnSpPr>
        <p:spPr>
          <a:xfrm>
            <a:off x="2072144" y="1981200"/>
            <a:ext cx="4252456" cy="26670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810592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600 MB/s</a:t>
            </a:r>
            <a:endParaRPr lang="es-CL" dirty="0"/>
          </a:p>
        </p:txBody>
      </p:sp>
      <p:sp>
        <p:nvSpPr>
          <p:cNvPr id="24" name="Rectangle 23"/>
          <p:cNvSpPr/>
          <p:nvPr/>
        </p:nvSpPr>
        <p:spPr>
          <a:xfrm>
            <a:off x="3257004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100 MB/s</a:t>
            </a:r>
            <a:endParaRPr lang="es-CL" dirty="0"/>
          </a:p>
        </p:txBody>
      </p:sp>
      <p:sp>
        <p:nvSpPr>
          <p:cNvPr id="47" name="Flowchart: Process 46"/>
          <p:cNvSpPr/>
          <p:nvPr/>
        </p:nvSpPr>
        <p:spPr>
          <a:xfrm>
            <a:off x="7315200" y="4648200"/>
            <a:ext cx="1524000" cy="1219200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prstClr val="white"/>
                </a:solidFill>
              </a:rPr>
              <a:t>Red</a:t>
            </a:r>
          </a:p>
          <a:p>
            <a:pPr algn="ctr"/>
            <a:r>
              <a:rPr lang="es-CL" dirty="0" smtClean="0">
                <a:solidFill>
                  <a:prstClr val="white"/>
                </a:solidFill>
              </a:rPr>
              <a:t>(a través de los </a:t>
            </a:r>
            <a:r>
              <a:rPr lang="es-CL" i="1" dirty="0" smtClean="0">
                <a:solidFill>
                  <a:prstClr val="white"/>
                </a:solidFill>
              </a:rPr>
              <a:t>racks</a:t>
            </a:r>
            <a:r>
              <a:rPr lang="es-CL" dirty="0" smtClean="0">
                <a:solidFill>
                  <a:prstClr val="white"/>
                </a:solidFill>
              </a:rPr>
              <a:t>)</a:t>
            </a:r>
            <a:endParaRPr lang="es-CL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>
            <a:endCxn id="47" idx="0"/>
          </p:cNvCxnSpPr>
          <p:nvPr/>
        </p:nvCxnSpPr>
        <p:spPr>
          <a:xfrm>
            <a:off x="2148823" y="1676400"/>
            <a:ext cx="5928377" cy="2971800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703416" y="3886200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1.25 </a:t>
            </a:r>
            <a:r>
              <a:rPr lang="es-CL" dirty="0"/>
              <a:t>G</a:t>
            </a:r>
            <a:r>
              <a:rPr lang="es-CL" dirty="0" smtClean="0"/>
              <a:t>B/s</a:t>
            </a:r>
            <a:endParaRPr lang="es-CL" dirty="0"/>
          </a:p>
        </p:txBody>
      </p:sp>
      <p:sp>
        <p:nvSpPr>
          <p:cNvPr id="57" name="Rectangle 56"/>
          <p:cNvSpPr/>
          <p:nvPr/>
        </p:nvSpPr>
        <p:spPr>
          <a:xfrm>
            <a:off x="6243214" y="3890211"/>
            <a:ext cx="1336964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5</a:t>
            </a:r>
            <a:r>
              <a:rPr lang="es-CL" dirty="0" smtClean="0"/>
              <a:t> GB/s</a:t>
            </a:r>
            <a:endParaRPr lang="es-CL" dirty="0"/>
          </a:p>
        </p:txBody>
      </p:sp>
      <p:sp>
        <p:nvSpPr>
          <p:cNvPr id="61" name="Rectangle 60"/>
          <p:cNvSpPr/>
          <p:nvPr/>
        </p:nvSpPr>
        <p:spPr>
          <a:xfrm>
            <a:off x="356754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50–150 </a:t>
            </a:r>
            <a:r>
              <a:rPr lang="es-CL" dirty="0" err="1" smtClean="0"/>
              <a:t>ns</a:t>
            </a:r>
            <a:endParaRPr lang="es-CL" dirty="0"/>
          </a:p>
        </p:txBody>
      </p:sp>
      <p:sp>
        <p:nvSpPr>
          <p:cNvPr id="62" name="Rectangle 61"/>
          <p:cNvSpPr/>
          <p:nvPr/>
        </p:nvSpPr>
        <p:spPr>
          <a:xfrm>
            <a:off x="2148823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10–100 </a:t>
            </a:r>
            <a:r>
              <a:rPr lang="es-CL" dirty="0" err="1" smtClean="0"/>
              <a:t>μs</a:t>
            </a:r>
            <a:endParaRPr lang="es-CL" dirty="0"/>
          </a:p>
        </p:txBody>
      </p:sp>
      <p:sp>
        <p:nvSpPr>
          <p:cNvPr id="63" name="Rectangle 62"/>
          <p:cNvSpPr/>
          <p:nvPr/>
        </p:nvSpPr>
        <p:spPr>
          <a:xfrm>
            <a:off x="39035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5–15 ms</a:t>
            </a:r>
            <a:endParaRPr lang="es-CL" dirty="0"/>
          </a:p>
        </p:txBody>
      </p:sp>
      <p:sp>
        <p:nvSpPr>
          <p:cNvPr id="64" name="Rectangle 63"/>
          <p:cNvSpPr/>
          <p:nvPr/>
        </p:nvSpPr>
        <p:spPr>
          <a:xfrm>
            <a:off x="56561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300–600 </a:t>
            </a:r>
            <a:r>
              <a:rPr lang="es-CL" dirty="0" err="1"/>
              <a:t>ns</a:t>
            </a:r>
            <a:endParaRPr lang="es-CL" dirty="0"/>
          </a:p>
        </p:txBody>
      </p:sp>
      <p:sp>
        <p:nvSpPr>
          <p:cNvPr id="65" name="Rectangle 64"/>
          <p:cNvSpPr/>
          <p:nvPr/>
        </p:nvSpPr>
        <p:spPr>
          <a:xfrm>
            <a:off x="7408718" y="6079827"/>
            <a:ext cx="1336964" cy="228600"/>
          </a:xfrm>
          <a:prstGeom prst="rect">
            <a:avLst/>
          </a:prstGeom>
          <a:solidFill>
            <a:srgbClr val="D0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1–15 </a:t>
            </a:r>
            <a:r>
              <a:rPr lang="es-CL" dirty="0" err="1" smtClean="0"/>
              <a:t>μs</a:t>
            </a:r>
            <a:endParaRPr lang="es-CL" dirty="0"/>
          </a:p>
        </p:txBody>
      </p:sp>
      <p:sp>
        <p:nvSpPr>
          <p:cNvPr id="71" name="TextBox 70"/>
          <p:cNvSpPr txBox="1"/>
          <p:nvPr/>
        </p:nvSpPr>
        <p:spPr>
          <a:xfrm>
            <a:off x="7197619" y="3276600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solidFill>
                  <a:schemeClr val="accent1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(transmisión)</a:t>
            </a:r>
            <a:endParaRPr lang="es-CL" sz="2400" dirty="0">
              <a:solidFill>
                <a:schemeClr val="accent1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97619" y="6316578"/>
            <a:ext cx="187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D0006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(latencia)</a:t>
            </a:r>
            <a:endParaRPr lang="es-CL" sz="2400" dirty="0">
              <a:solidFill>
                <a:srgbClr val="D0006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Conteo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 / Transmisión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15962"/>
          </a:xfrm>
        </p:spPr>
        <p:txBody>
          <a:bodyPr>
            <a:normAutofit/>
          </a:bodyPr>
          <a:lstStyle/>
          <a:p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Si 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l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as palabras únicas caben en memoria ...</a:t>
            </a:r>
            <a:endParaRPr lang="es-CL" dirty="0"/>
          </a:p>
        </p:txBody>
      </p:sp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</p:spTree>
    <p:extLst>
      <p:ext uri="{BB962C8B-B14F-4D97-AF65-F5344CB8AC3E}">
        <p14:creationId xmlns:p14="http://schemas.microsoft.com/office/powerpoint/2010/main" val="9200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956990" y="1839191"/>
            <a:ext cx="2739209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8" name="Rectangle 47"/>
          <p:cNvSpPr/>
          <p:nvPr/>
        </p:nvSpPr>
        <p:spPr>
          <a:xfrm>
            <a:off x="70283" y="3426360"/>
            <a:ext cx="3358718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Rectangle 48"/>
          <p:cNvSpPr/>
          <p:nvPr/>
        </p:nvSpPr>
        <p:spPr>
          <a:xfrm>
            <a:off x="70281" y="5262340"/>
            <a:ext cx="3358720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angle 4"/>
          <p:cNvSpPr/>
          <p:nvPr/>
        </p:nvSpPr>
        <p:spPr>
          <a:xfrm>
            <a:off x="70282" y="1839192"/>
            <a:ext cx="335872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174841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4838" y="3546203"/>
            <a:ext cx="7585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4839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23487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Conteo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3276600" y="1117182"/>
            <a:ext cx="283345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Reducción / Transmisión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6092238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Salida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Entrada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cxnSp>
        <p:nvCxnSpPr>
          <p:cNvPr id="69" name="Straight Arrow Connector 68"/>
          <p:cNvCxnSpPr>
            <a:stCxn id="41" idx="3"/>
            <a:endCxn id="71" idx="1"/>
          </p:cNvCxnSpPr>
          <p:nvPr/>
        </p:nvCxnSpPr>
        <p:spPr>
          <a:xfrm flipV="1">
            <a:off x="2933392" y="2546313"/>
            <a:ext cx="2182571" cy="1261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8" idx="3"/>
          </p:cNvCxnSpPr>
          <p:nvPr/>
        </p:nvCxnSpPr>
        <p:spPr>
          <a:xfrm>
            <a:off x="2933395" y="2327900"/>
            <a:ext cx="2182568" cy="110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115963" y="1961537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cxnSp>
        <p:nvCxnSpPr>
          <p:cNvPr id="72" name="Straight Arrow Connector 71"/>
          <p:cNvCxnSpPr>
            <a:stCxn id="42" idx="3"/>
          </p:cNvCxnSpPr>
          <p:nvPr/>
        </p:nvCxnSpPr>
        <p:spPr>
          <a:xfrm flipV="1">
            <a:off x="2933393" y="2630849"/>
            <a:ext cx="2218262" cy="306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819442" y="1966531"/>
            <a:ext cx="758554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2324" y="503660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91511" y="514443"/>
            <a:ext cx="4217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L" sz="4000" dirty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CL" sz="4000" b="0" cap="none" spc="0" dirty="0">
              <a:ln w="0"/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6" y="137873"/>
            <a:ext cx="692965" cy="46082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4038"/>
            <a:ext cx="692965" cy="460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1429071"/>
            <a:ext cx="677439" cy="6774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3016401"/>
            <a:ext cx="677439" cy="6774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161" y="4808961"/>
            <a:ext cx="677439" cy="677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807" y="1429071"/>
            <a:ext cx="677439" cy="67743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733800" y="5846222"/>
            <a:ext cx="5200398" cy="44669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200" dirty="0" smtClean="0">
                <a:latin typeface="Segoe UI Light" panose="020B0502040204020203" pitchFamily="34" charset="0"/>
              </a:rPr>
              <a:t>¿Y si las palabras no caben en memoria?</a:t>
            </a:r>
            <a:endParaRPr lang="es-CL" sz="2200" dirty="0">
              <a:latin typeface="Segoe UI Light" panose="020B050204020402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441" y="5867400"/>
            <a:ext cx="342900" cy="3429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733800" y="6307696"/>
            <a:ext cx="5200397" cy="461665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s-CL" sz="2400" dirty="0" smtClean="0">
                <a:solidFill>
                  <a:schemeClr val="accent6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</a:p>
        </p:txBody>
      </p:sp>
      <p:pic>
        <p:nvPicPr>
          <p:cNvPr id="37" name="Picture 2" descr="https://spark.apache.org/images/spark-logo-trademar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53" y="3546203"/>
            <a:ext cx="3581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658,4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liente,producto,tiempo,valor)&#10;\end{document}&#10;"/>
  <p:tag name="IGUANATEXSIZE" val="20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6,6028"/>
  <p:tag name="ORIGINALWIDTH" val="2213,559"/>
  <p:tag name="OUTPUTDPI" val="1200"/>
  <p:tag name="LATEXADDIN" val="\documentclass{article}&#10;\usepackage[utf8]{inputenc}&#10;\usepackage{amsmath}&#10;\usepackage{booktabs}&#10;\usepackage{xcolor}&#10;\usepackage[normalem]{ulem}&#10;\usepackage{C:/Users/ahogan/Documents/Teaching/Databases/macros/bdd}&#10;\pagestyle{empty}&#10;&#10;\begin{document}&#10;\tt&#10;           \begin{tabular}{lrr}&#10;   \toprule&#10;   \textbf{Alumno} &amp; \textbf{Max}  &amp; \textbf{Reprobado}\\\midrule&#10;   Jorge Hernandez  &amp; 7.0 &amp; 2 \\&#10;   Miriam Torres  &amp; 6.8 &amp; 0 \\&#10;   ... &amp; ... &amp; ... \\\bottomrule&#10;  \end{tabular}&#10;\end{document}&#10;"/>
  <p:tag name="IGUANATEXSIZE" val="20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24,2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liente,producto,hora,valor)&#10;\end{document}&#10;"/>
  <p:tag name="IGUANATEXSIZE" val="20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24,2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liente,producto,hora,valor)&#10;\end{document}&#10;"/>
  <p:tag name="IGUANATEXSIZE" val="20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101,15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(cliente,género,edad)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135,0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color{red}$\times2$\end{document}&#10;"/>
  <p:tag name="IGUANATEXSIZE" val="16"/>
  <p:tag name="IGUANATEXCURSOR" val="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3,707"/>
  <p:tag name="ORIGINALWIDTH" val="2083,041"/>
  <p:tag name="OUTPUTDPI" val="1200"/>
  <p:tag name="LATEXADDIN" val="\documentclass{article}&#10;\usepackage[utf8]{inputenc}&#10;\usepackage{amsmath}&#10;\usepackage{booktabs}&#10;\usepackage{xcolor}&#10;\usepackage[normalem]{ulem}&#10;\usepackage{C:/Users/ahogan/Documents/Teaching/Databases/macros/bdd}&#10;\pagestyle{empty}&#10;&#10;\begin{document}&#10;\tt&#10;\begin{tabular}{llr}&#10;   \toprule&#10;   \textbf{Alumno} &amp; \textbf{Curso} &amp; \textbf{Nota}\\\midrule&#10;   Jorge Hernandez &amp; CC5001 &amp; 4.7 \\&#10;   Jorge Hernandez &amp; CC5002 &amp; 3.7 \\&#10;   Jorge Hernandez &amp; CC5003 &amp; 3.9 \\&#10;   Jorge Hernandez &amp; CC5004 &amp; 7.0 \\&#10;   Miriam Torres &amp; CC3001 &amp; 6.8 \\  &#10;   Miriam Torres &amp; CC3002 &amp; 6.1 \\  &#10;   Miriam Torres &amp; CC3003 &amp; 4.3 \\  &#10;   ... &amp; ... &amp; ... \\&#10;   \bottomrule&#10;  \end{tabular}&#10;\end{document}&#10;"/>
  <p:tag name="IGUANATEXSIZE" val="20"/>
  <p:tag name="IGUANATEXCURSOR" val="302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15869</TotalTime>
  <Words>3761</Words>
  <Application>Microsoft Office PowerPoint</Application>
  <PresentationFormat>On-screen Show (4:3)</PresentationFormat>
  <Paragraphs>1236</Paragraphs>
  <Slides>68</Slides>
  <Notes>6</Notes>
  <HiddenSlides>15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 Big Data Diplomado de Datos 2021  Clase 4: Spark (Core)</vt:lpstr>
      <vt:lpstr>Spark vs. Hadoop</vt:lpstr>
      <vt:lpstr>MapReduce / Hadoop</vt:lpstr>
      <vt:lpstr>PowerPoint Presentation</vt:lpstr>
      <vt:lpstr>PowerPoint Presentation</vt:lpstr>
      <vt:lpstr>PowerPoint Presentation</vt:lpstr>
      <vt:lpstr>Costos de transporte de los datos (estimaciones)</vt:lpstr>
      <vt:lpstr>Si las palabras únicas caben en memoria ...</vt:lpstr>
      <vt:lpstr>PowerPoint Presentation</vt:lpstr>
      <vt:lpstr>Apache Spark</vt:lpstr>
      <vt:lpstr>Programar con datos en memoria</vt:lpstr>
      <vt:lpstr>Programar (recursivamente) con datos en memoria</vt:lpstr>
      <vt:lpstr>Apache Spark:  "Resilient Distributed Dataset"</vt:lpstr>
      <vt:lpstr>Almacenamiento: "Resilient Distributed Dataset"</vt:lpstr>
      <vt:lpstr>PowerPoint Presentation</vt:lpstr>
      <vt:lpstr>RDDs en memoria o el disco duro</vt:lpstr>
      <vt:lpstr>Resilient Distributed Dataset</vt:lpstr>
      <vt:lpstr>PowerPoint Presentation</vt:lpstr>
      <vt:lpstr>Tipos de RDDs en Spark</vt:lpstr>
      <vt:lpstr>Apache Spark:  Ejemplo</vt:lpstr>
      <vt:lpstr>Spark: Productos por hora</vt:lpstr>
      <vt:lpstr>Spark: Productos por hora</vt:lpstr>
      <vt:lpstr>PowerPoint Presentation</vt:lpstr>
      <vt:lpstr>PowerPoint Presentation</vt:lpstr>
      <vt:lpstr>Apache Spark:   Transformaciones y acciones</vt:lpstr>
      <vt:lpstr>Spark: Transformaciones vs. Acciones</vt:lpstr>
      <vt:lpstr>Transformaciones</vt:lpstr>
      <vt:lpstr>Transformaciones</vt:lpstr>
      <vt:lpstr>Transformaciones</vt:lpstr>
      <vt:lpstr>Transformaciones</vt:lpstr>
      <vt:lpstr>Transformaciones</vt:lpstr>
      <vt:lpstr>Spark: Transformaciones vs. Acciones</vt:lpstr>
      <vt:lpstr>Acciones</vt:lpstr>
      <vt:lpstr>Acciones</vt:lpstr>
      <vt:lpstr>Acciones</vt:lpstr>
      <vt:lpstr>Apache Spark:   transformaciones con PairRDD</vt:lpstr>
      <vt:lpstr>Transformaciones</vt:lpstr>
      <vt:lpstr>Transformaciones</vt:lpstr>
      <vt:lpstr>Transformaciones</vt:lpstr>
      <vt:lpstr>PowerPoint Presentation</vt:lpstr>
      <vt:lpstr>PowerPoint Presentation</vt:lpstr>
      <vt:lpstr>PowerPoint Presentation</vt:lpstr>
      <vt:lpstr>PowerPoint Presentation</vt:lpstr>
      <vt:lpstr>Apache Spark:   "Directed Acyclic Graph" ("DAG")</vt:lpstr>
      <vt:lpstr>Spark: Grafo acíclico dirigido</vt:lpstr>
      <vt:lpstr>Spark: Productos por hora</vt:lpstr>
      <vt:lpstr>Spark: Grafo acíclico dirigido</vt:lpstr>
      <vt:lpstr>Spark: Grafo acíclico dirigido</vt:lpstr>
      <vt:lpstr>Spark: Grafo acíclico dirigido</vt:lpstr>
      <vt:lpstr>Apache Spark:   Ejemplo Final</vt:lpstr>
      <vt:lpstr>Spark: Notas</vt:lpstr>
      <vt:lpstr>Spark: Notas (I)</vt:lpstr>
      <vt:lpstr>Spark: Notas (II) [Mejor]</vt:lpstr>
      <vt:lpstr>Apache Spark:  Resumen del Core</vt:lpstr>
      <vt:lpstr>Spark: Ciclo vital</vt:lpstr>
      <vt:lpstr>Spark: Ciclo vital</vt:lpstr>
      <vt:lpstr>Spark: Ciclo vital</vt:lpstr>
      <vt:lpstr>Apache Spark:   Más allá del Core</vt:lpstr>
      <vt:lpstr>Hadoop vs. Spark</vt:lpstr>
      <vt:lpstr>Hadoop vs. Spark: SQL, ML, Streams, …</vt:lpstr>
      <vt:lpstr>Spark: Dataframes, Datasets</vt:lpstr>
      <vt:lpstr>Spark puede usar el disco duro</vt:lpstr>
      <vt:lpstr>Una perspectiva más amplia</vt:lpstr>
      <vt:lpstr>Spark vs. Hadoop</vt:lpstr>
      <vt:lpstr>“Data Scientist”: Ofertas de Trabajo (2016)</vt:lpstr>
      <vt:lpstr>“Data Scientist”: Ofertas de Trabajo (2017)</vt:lpstr>
      <vt:lpstr>“Data Scientist”: Ofertas de Trabajo (2018)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Aidan Hogan</dc:creator>
  <cp:lastModifiedBy>aidhog</cp:lastModifiedBy>
  <cp:revision>613</cp:revision>
  <dcterms:created xsi:type="dcterms:W3CDTF">2006-08-16T00:00:00Z</dcterms:created>
  <dcterms:modified xsi:type="dcterms:W3CDTF">2021-07-26T22:27:25Z</dcterms:modified>
</cp:coreProperties>
</file>