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528" r:id="rId2"/>
    <p:sldId id="531" r:id="rId3"/>
    <p:sldId id="683" r:id="rId4"/>
    <p:sldId id="533" r:id="rId5"/>
    <p:sldId id="534" r:id="rId6"/>
    <p:sldId id="535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681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5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1" r:id="rId71"/>
    <p:sldId id="602" r:id="rId72"/>
    <p:sldId id="603" r:id="rId73"/>
    <p:sldId id="604" r:id="rId74"/>
    <p:sldId id="605" r:id="rId75"/>
    <p:sldId id="606" r:id="rId76"/>
    <p:sldId id="607" r:id="rId77"/>
    <p:sldId id="608" r:id="rId78"/>
    <p:sldId id="609" r:id="rId79"/>
    <p:sldId id="610" r:id="rId80"/>
    <p:sldId id="611" r:id="rId81"/>
    <p:sldId id="612" r:id="rId82"/>
    <p:sldId id="613" r:id="rId83"/>
    <p:sldId id="614" r:id="rId84"/>
    <p:sldId id="615" r:id="rId85"/>
    <p:sldId id="616" r:id="rId86"/>
    <p:sldId id="617" r:id="rId87"/>
    <p:sldId id="618" r:id="rId88"/>
    <p:sldId id="619" r:id="rId89"/>
    <p:sldId id="620" r:id="rId90"/>
    <p:sldId id="621" r:id="rId91"/>
    <p:sldId id="622" r:id="rId92"/>
    <p:sldId id="691" r:id="rId93"/>
    <p:sldId id="623" r:id="rId94"/>
    <p:sldId id="624" r:id="rId95"/>
    <p:sldId id="625" r:id="rId96"/>
    <p:sldId id="626" r:id="rId97"/>
    <p:sldId id="685" r:id="rId98"/>
    <p:sldId id="686" r:id="rId99"/>
    <p:sldId id="687" r:id="rId100"/>
    <p:sldId id="688" r:id="rId101"/>
    <p:sldId id="689" r:id="rId102"/>
    <p:sldId id="627" r:id="rId103"/>
    <p:sldId id="628" r:id="rId104"/>
    <p:sldId id="690" r:id="rId105"/>
    <p:sldId id="629" r:id="rId106"/>
    <p:sldId id="630" r:id="rId107"/>
    <p:sldId id="660" r:id="rId108"/>
    <p:sldId id="661" r:id="rId109"/>
    <p:sldId id="637" r:id="rId110"/>
    <p:sldId id="662" r:id="rId111"/>
    <p:sldId id="663" r:id="rId112"/>
    <p:sldId id="644" r:id="rId113"/>
    <p:sldId id="657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03-08-2021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03-08-2021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48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4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37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633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smtClean="0"/>
              <a:t>db.createCollection("series")</a:t>
            </a:r>
          </a:p>
          <a:p>
            <a:r>
              <a:rPr lang="en-GB" sz="1200" smtClean="0"/>
              <a:t>db.series.insert(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"The Wire",</a:t>
            </a:r>
          </a:p>
          <a:p>
            <a:r>
              <a:rPr lang="en-GB" sz="1200" smtClean="0"/>
              <a:t>	  "country": "US"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"Black Mirror",</a:t>
            </a:r>
          </a:p>
          <a:p>
            <a:r>
              <a:rPr lang="en-GB" sz="1200" smtClean="0"/>
              <a:t>	  "country": "UK"</a:t>
            </a:r>
          </a:p>
          <a:p>
            <a:r>
              <a:rPr lang="en-GB" sz="1200" smtClean="0"/>
              <a:t>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db.createCollection("networks")</a:t>
            </a:r>
          </a:p>
          <a:p>
            <a:r>
              <a:rPr lang="en-GB" sz="1200" smtClean="0"/>
              <a:t>db.networks.insert(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"HBO"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"FOX"</a:t>
            </a:r>
          </a:p>
          <a:p>
            <a:r>
              <a:rPr lang="en-GB" sz="1200" smtClean="0"/>
              <a:t> 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db.series.aggregate( [ </a:t>
            </a:r>
          </a:p>
          <a:p>
            <a:r>
              <a:rPr lang="en-GB" sz="1200" smtClean="0"/>
              <a:t>  { $lookup: { from: "networks", localField: "country",</a:t>
            </a:r>
          </a:p>
          <a:p>
            <a:r>
              <a:rPr lang="en-GB" sz="1200" smtClean="0"/>
              <a:t>     foreignField: "nation", as: "possibleNetworks" }</a:t>
            </a:r>
          </a:p>
          <a:p>
            <a:r>
              <a:rPr lang="en-GB" sz="1200" smtClean="0"/>
              <a:t>  } ] 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733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03-08-2021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news/2020/05/Jepsen-MongoDB-4-2-6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eremyvsjeremy/what-is-the-mean-stack-9d11ae2cd38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6.xml"/><Relationship Id="rId7" Type="http://schemas.openxmlformats.org/officeDocument/2006/relationships/image" Target="../media/image4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neo4j.com/docs/developer-manual/current/#cypher-query-la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danhogan.com/docs/graph_database_query_survey.pdf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geospatia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bitwi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projection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field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array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array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7.xml"/><Relationship Id="rId7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v3.4/indexes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v3.4/sharding/" TargetMode="External"/><Relationship Id="rId2" Type="http://schemas.openxmlformats.org/officeDocument/2006/relationships/hyperlink" Target="https://docs.mongodb.com/v3.4/replication/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cryto.net/~joepie91/blog/2015/07/19/why-you-should-never-ever-ever-use-mongodb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world.com/article/3155260/ransomware-groups-have-deleted-over-10000-mongodb-databases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8: </a:t>
            </a:r>
            <a:r>
              <a:rPr lang="es-CL" dirty="0" err="1" smtClean="0"/>
              <a:t>NoSQL</a:t>
            </a:r>
            <a:r>
              <a:rPr lang="es-CL" dirty="0" smtClean="0"/>
              <a:t> (II)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2400" y="4038600"/>
            <a:ext cx="8831932" cy="2584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152400" y="1219200"/>
            <a:ext cx="8831932" cy="26334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"</a:t>
            </a:r>
            <a:r>
              <a:rPr lang="es-CL" dirty="0" err="1" smtClean="0"/>
              <a:t>Datatypes</a:t>
            </a:r>
            <a:r>
              <a:rPr lang="es-CL" dirty="0" smtClean="0"/>
              <a:t>"</a:t>
            </a:r>
            <a:endParaRPr lang="es-CL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4" y="2133843"/>
            <a:ext cx="1285750" cy="292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9096"/>
            <a:ext cx="1851510" cy="225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20" y="2488813"/>
            <a:ext cx="1447780" cy="319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54" y="1775750"/>
            <a:ext cx="1695092" cy="292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4382011"/>
            <a:ext cx="5099916" cy="299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3" y="1384209"/>
            <a:ext cx="1987778" cy="226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06" y="5152921"/>
            <a:ext cx="6689295" cy="248256"/>
          </a:xfrm>
          <a:prstGeom prst="rect">
            <a:avLst/>
          </a:prstGeom>
        </p:spPr>
      </p:pic>
      <p:pic>
        <p:nvPicPr>
          <p:cNvPr id="29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38566"/>
            <a:ext cx="1516732" cy="6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67" y="3594695"/>
            <a:ext cx="437465" cy="2031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40594" y="5667293"/>
            <a:ext cx="2143738" cy="565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20" y="6338055"/>
            <a:ext cx="437465" cy="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429746" cy="47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" y="609600"/>
            <a:ext cx="818755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644420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https://www.infoq.com/news/2020/05/Jepsen-MongoDB-4-2-6/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174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sz="3200" dirty="0" smtClean="0"/>
              <a:t>¿Por qué es tan popular?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68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8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MEAN Stack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MongoDB, Express.js</a:t>
            </a:r>
            <a:r>
              <a:rPr lang="en-US" dirty="0"/>
              <a:t>, </a:t>
            </a:r>
            <a:r>
              <a:rPr lang="en-US" dirty="0" smtClean="0"/>
              <a:t>Angular(JS), Node.js</a:t>
            </a:r>
            <a:endParaRPr lang="en-IE" dirty="0"/>
          </a:p>
        </p:txBody>
      </p:sp>
      <p:pic>
        <p:nvPicPr>
          <p:cNvPr id="6148" name="Picture 4" descr="https://miro.medium.com/max/981/1*jaSIDcOmluf97OKazeaHX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2045"/>
            <a:ext cx="7477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634928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https://medium.com/@jeremyvsjeremy/what-is-the-mean-stack-9d11ae2cd384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499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Bases de datos de grafos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24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3428999"/>
            <a:ext cx="1371600" cy="1587897"/>
          </a:xfrm>
          <a:prstGeom prst="rect">
            <a:avLst/>
          </a:prstGeom>
          <a:noFill/>
          <a:ln w="539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7" y="1382713"/>
            <a:ext cx="7818065" cy="30740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Grafo dirigido y etiquetado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4344816" cy="14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Grafo de propiedades ("</a:t>
            </a:r>
            <a:r>
              <a:rPr lang="es-CL" i="1" dirty="0" err="1" smtClean="0"/>
              <a:t>Property</a:t>
            </a:r>
            <a:r>
              <a:rPr lang="es-CL" i="1" dirty="0" smtClean="0"/>
              <a:t> </a:t>
            </a:r>
            <a:r>
              <a:rPr lang="es-CL" i="1" dirty="0" err="1" smtClean="0"/>
              <a:t>Graph</a:t>
            </a:r>
            <a:r>
              <a:rPr lang="es-CL" dirty="0" smtClean="0"/>
              <a:t>")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4" y="1143001"/>
            <a:ext cx="7381309" cy="338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6187674" cy="7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Mapa de llaves a valores BSON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85532"/>
              </p:ext>
            </p:extLst>
          </p:nvPr>
        </p:nvGraphicFramePr>
        <p:xfrm>
          <a:off x="457200" y="1295400"/>
          <a:ext cx="8229600" cy="512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0000509000000000000" pitchFamily="49" charset="0"/>
                        </a:rPr>
                        <a:t>TVSeries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BSON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28841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99a88b77c66d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4210540" cy="36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Neo4j: Sistema de base de datos de grafo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Modelo de datos: 	</a:t>
            </a:r>
            <a:r>
              <a:rPr lang="es-CL" sz="2800" dirty="0" err="1" smtClean="0">
                <a:solidFill>
                  <a:srgbClr val="00B0F0"/>
                </a:solidFill>
              </a:rPr>
              <a:t>Property</a:t>
            </a:r>
            <a:r>
              <a:rPr lang="es-CL" sz="2800" dirty="0" smtClean="0">
                <a:solidFill>
                  <a:srgbClr val="00B0F0"/>
                </a:solidFill>
              </a:rPr>
              <a:t> </a:t>
            </a:r>
            <a:r>
              <a:rPr lang="es-CL" sz="2800" dirty="0" err="1" smtClean="0">
                <a:solidFill>
                  <a:srgbClr val="00B0F0"/>
                </a:solidFill>
              </a:rPr>
              <a:t>Graph</a:t>
            </a:r>
            <a:r>
              <a:rPr lang="es-CL" sz="2800" i="1" dirty="0" err="1" smtClean="0">
                <a:solidFill>
                  <a:srgbClr val="00B0F0"/>
                </a:solidFill>
              </a:rPr>
              <a:t>s</a:t>
            </a:r>
            <a:endParaRPr lang="es-CL" sz="2800" i="1" dirty="0" smtClean="0">
              <a:solidFill>
                <a:srgbClr val="00B0F0"/>
              </a:solidFill>
            </a:endParaRPr>
          </a:p>
          <a:p>
            <a:r>
              <a:rPr lang="es-CL" sz="2800" dirty="0" smtClean="0"/>
              <a:t>Lenguaje de consulta: 	</a:t>
            </a:r>
            <a:r>
              <a:rPr lang="es-CL" sz="2800" dirty="0" err="1" smtClean="0">
                <a:solidFill>
                  <a:srgbClr val="00B0F0"/>
                </a:solidFill>
              </a:rPr>
              <a:t>Cypher</a:t>
            </a:r>
            <a:endParaRPr lang="es-CL" sz="2800" dirty="0" smtClean="0">
              <a:solidFill>
                <a:srgbClr val="00B0F0"/>
              </a:solidFill>
            </a:endParaRPr>
          </a:p>
          <a:p>
            <a:r>
              <a:rPr lang="es-CL" sz="2800" dirty="0" smtClean="0"/>
              <a:t>Lenguaje de </a:t>
            </a:r>
            <a:r>
              <a:rPr lang="es-CL" sz="2800" i="1" dirty="0" smtClean="0"/>
              <a:t>scripting</a:t>
            </a:r>
            <a:r>
              <a:rPr lang="es-CL" sz="2800" dirty="0" smtClean="0"/>
              <a:t>:	</a:t>
            </a:r>
            <a:r>
              <a:rPr lang="es-CL" sz="2800" dirty="0" err="1" smtClean="0">
                <a:solidFill>
                  <a:srgbClr val="00B0F0"/>
                </a:solidFill>
              </a:rPr>
              <a:t>Gremlin</a:t>
            </a:r>
            <a:endParaRPr lang="es-CL" sz="2800" dirty="0" smtClean="0">
              <a:solidFill>
                <a:srgbClr val="00B0F0"/>
              </a:solidFill>
            </a:endParaRPr>
          </a:p>
          <a:p>
            <a:r>
              <a:rPr lang="es-CL" sz="2800" dirty="0" smtClean="0"/>
              <a:t>Licencia:			</a:t>
            </a:r>
            <a:r>
              <a:rPr lang="es-CL" sz="2800" i="1" dirty="0" smtClean="0">
                <a:solidFill>
                  <a:srgbClr val="00B0F0"/>
                </a:solidFill>
              </a:rPr>
              <a:t>Open </a:t>
            </a:r>
            <a:r>
              <a:rPr lang="es-CL" sz="2800" i="1" dirty="0" err="1" smtClean="0">
                <a:solidFill>
                  <a:srgbClr val="00B0F0"/>
                </a:solidFill>
              </a:rPr>
              <a:t>Source</a:t>
            </a:r>
            <a:r>
              <a:rPr lang="es-CL" sz="2800" dirty="0" smtClean="0">
                <a:solidFill>
                  <a:srgbClr val="00B0F0"/>
                </a:solidFill>
              </a:rPr>
              <a:t>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(Una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áquina)</a:t>
            </a:r>
          </a:p>
          <a:p>
            <a:pPr marL="1371600" lvl="3" indent="0">
              <a:buNone/>
            </a:pPr>
            <a:r>
              <a:rPr lang="es-CL" sz="1600" dirty="0" smtClean="0"/>
              <a:t>			</a:t>
            </a:r>
            <a:r>
              <a:rPr lang="es-CL" sz="2800" dirty="0" smtClean="0">
                <a:solidFill>
                  <a:srgbClr val="00B0F0"/>
                </a:solidFill>
              </a:rPr>
              <a:t>Comercial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(Con distribución)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14800"/>
            <a:ext cx="67056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Cypher</a:t>
            </a:r>
            <a:r>
              <a:rPr lang="es-CL" dirty="0" smtClean="0"/>
              <a:t>: Ejemplo</a:t>
            </a:r>
            <a:endParaRPr lang="es-CL" dirty="0">
              <a:solidFill>
                <a:srgbClr val="0000D3"/>
              </a:solidFill>
              <a:latin typeface="Inconsolata" panose="000005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1" y="609600"/>
            <a:ext cx="7385757" cy="3447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5" y="4419844"/>
            <a:ext cx="5279869" cy="662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844"/>
            <a:ext cx="2657770" cy="1898102"/>
          </a:xfrm>
          <a:prstGeom prst="rect">
            <a:avLst/>
          </a:prstGeom>
        </p:spPr>
      </p:pic>
      <p:sp>
        <p:nvSpPr>
          <p:cNvPr id="8" name="Title 1 2 1"/>
          <p:cNvSpPr txBox="1">
            <a:spLocks/>
          </p:cNvSpPr>
          <p:nvPr/>
        </p:nvSpPr>
        <p:spPr>
          <a:xfrm>
            <a:off x="381000" y="6285232"/>
            <a:ext cx="8763000" cy="57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/>
              <a:t>... los caminos visitan a cada nodo como máximo una vez</a:t>
            </a:r>
            <a:endParaRPr lang="es-C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9145" y="5353746"/>
            <a:ext cx="5279869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200" dirty="0">
                <a:latin typeface="Calibri Light" panose="020F0302020204030204" pitchFamily="34" charset="0"/>
              </a:rPr>
              <a:t>¿Qué devolverá la consulta?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6170" y="537259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Leer más sobre grafos</a:t>
            </a:r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hlinkClick r:id="rId2"/>
              </a:rPr>
              <a:t>http</a:t>
            </a:r>
            <a:r>
              <a:rPr lang="es-CL" dirty="0">
                <a:hlinkClick r:id="rId2"/>
              </a:rPr>
              <a:t>://neo4j.com/docs/developer-manual/current/#</a:t>
            </a:r>
            <a:r>
              <a:rPr lang="es-CL" dirty="0" smtClean="0">
                <a:hlinkClick r:id="rId2"/>
              </a:rPr>
              <a:t>cypher-query-lang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79854"/>
            <a:ext cx="7281862" cy="4978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1364861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4"/>
              </a:rPr>
              <a:t>http://aidanhogan.com/docs/graph_database_query_survey.pdf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096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5410200"/>
            <a:ext cx="23622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772621"/>
              </p:ext>
            </p:extLst>
          </p:nvPr>
        </p:nvGraphicFramePr>
        <p:xfrm>
          <a:off x="462987" y="12954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0000509000000000000" pitchFamily="49" charset="0"/>
                        </a:rPr>
                        <a:t>TVSeries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BSON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7828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99a88b77c66d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11f22e33d44c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u="none" strike="noStrike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Colección </a:t>
            </a:r>
            <a:r>
              <a:rPr lang="es-CL" dirty="0" err="1"/>
              <a:t>MongoDB</a:t>
            </a:r>
            <a:r>
              <a:rPr lang="es-CL" dirty="0"/>
              <a:t>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Documentos relacionados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1"/>
            <a:ext cx="2858680" cy="11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64628"/>
            <a:ext cx="2859079" cy="1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610600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TV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Base de datos </a:t>
            </a:r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Colecciones relacionadas</a:t>
            </a:r>
            <a:endParaRPr lang="es-CL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14606"/>
              </p:ext>
            </p:extLst>
          </p:nvPr>
        </p:nvGraphicFramePr>
        <p:xfrm>
          <a:off x="457200" y="3213844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TVEpisodes</a:t>
                      </a:r>
                      <a:endParaRPr lang="es-CL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776721"/>
              </p:ext>
            </p:extLst>
          </p:nvPr>
        </p:nvGraphicFramePr>
        <p:xfrm>
          <a:off x="457200" y="4662579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TVNetworks</a:t>
                      </a:r>
                      <a:endParaRPr lang="es-CL" dirty="0"/>
                    </a:p>
                  </a:txBody>
                  <a:tcPr marL="88969" marR="88969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04378"/>
              </p:ext>
            </p:extLst>
          </p:nvPr>
        </p:nvGraphicFramePr>
        <p:xfrm>
          <a:off x="457200" y="1759322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TVSeries</a:t>
                      </a:r>
                      <a:endParaRPr lang="es-CL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Segoe UI Semilight" panose="020B0402040204020203" pitchFamily="34" charset="0"/>
              </a:rPr>
              <a:t>Usar la </a:t>
            </a:r>
            <a:r>
              <a:rPr lang="es-CL" sz="2800" dirty="0" err="1" smtClean="0">
                <a:latin typeface="Segoe UI Semilight" panose="020B0402040204020203" pitchFamily="34" charset="0"/>
              </a:rPr>
              <a:t>database</a:t>
            </a:r>
            <a:r>
              <a:rPr lang="es-CL" sz="2800" dirty="0" smtClean="0">
                <a:latin typeface="Segoe UI Semilight" panose="020B0402040204020203" pitchFamily="34" charset="0"/>
              </a:rPr>
              <a:t> </a:t>
            </a:r>
            <a:r>
              <a:rPr lang="es-CL" sz="2800" dirty="0" err="1" smtClean="0">
                <a:latin typeface="Segoe UI Semilight" panose="020B0402040204020203" pitchFamily="34" charset="0"/>
              </a:rPr>
              <a:t>tvdb</a:t>
            </a:r>
            <a:r>
              <a:rPr lang="es-CL" sz="2800" dirty="0" smtClean="0">
                <a:latin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</a:rPr>
              <a:t>(la creará si no existe)</a:t>
            </a:r>
            <a:r>
              <a:rPr lang="es-CL" sz="2800" dirty="0" smtClean="0">
                <a:latin typeface="Segoe UI Semilight" panose="020B0402040204020203" pitchFamily="34" charset="0"/>
              </a:rPr>
              <a:t>:</a:t>
            </a:r>
            <a:endParaRPr lang="es-CL" sz="2800" dirty="0">
              <a:latin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9044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lang="es-CL" dirty="0" smtClean="0">
              <a:solidFill>
                <a:schemeClr val="bg1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chemeClr val="bg1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switched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to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6764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Ver todas las </a:t>
            </a:r>
            <a:r>
              <a:rPr lang="es-CL" sz="2800" dirty="0" err="1" smtClean="0"/>
              <a:t>databases</a:t>
            </a:r>
            <a:r>
              <a:rPr lang="es-CL" sz="2800" dirty="0" smtClean="0"/>
              <a:t> no vacías </a:t>
            </a:r>
            <a:r>
              <a:rPr lang="es-CL" sz="2000" dirty="0" smtClean="0"/>
              <a:t>(</a:t>
            </a:r>
            <a:r>
              <a:rPr lang="es-CL" sz="2000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r>
              <a:rPr lang="es-CL" sz="2000" dirty="0" smtClean="0"/>
              <a:t> es vacía aquí)</a:t>
            </a:r>
            <a:r>
              <a:rPr lang="es-CL" sz="2800" dirty="0" smtClean="0"/>
              <a:t>:</a:t>
            </a:r>
            <a:endParaRPr lang="es-C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19699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show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dbs</a:t>
            </a:r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local 	0.00001 GB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test	0.00231 GB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62086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Ver la </a:t>
            </a:r>
            <a:r>
              <a:rPr lang="es-CL" sz="2800" dirty="0" err="1" smtClean="0"/>
              <a:t>database</a:t>
            </a:r>
            <a:r>
              <a:rPr lang="es-CL" sz="2800" dirty="0" smtClean="0"/>
              <a:t> actual:</a:t>
            </a:r>
            <a:endParaRPr lang="es-C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433683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</a:t>
            </a:r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57200" y="519326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Borrar la </a:t>
            </a:r>
            <a:r>
              <a:rPr lang="es-CL" sz="2800" dirty="0" err="1" smtClean="0"/>
              <a:t>database</a:t>
            </a:r>
            <a:r>
              <a:rPr lang="es-CL" sz="2800" dirty="0" smtClean="0"/>
              <a:t> actual:</a:t>
            </a:r>
            <a:endParaRPr lang="es-C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590923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db.dropDatabase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dropped</a:t>
            </a:r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400" i="1" dirty="0" err="1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"ok" : 1 }</a:t>
            </a:r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Segoe UI Semilight" panose="020B0402040204020203" pitchFamily="34" charset="0"/>
              </a:rPr>
              <a:t>Crear la colección series:</a:t>
            </a:r>
            <a:endParaRPr lang="es-CL" sz="2800" dirty="0">
              <a:latin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8282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chemeClr val="bg1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"ok" : 1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82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Ver las colecciones en la </a:t>
            </a:r>
            <a:r>
              <a:rPr lang="es-CL" sz="2800" dirty="0" err="1" smtClean="0"/>
              <a:t>database</a:t>
            </a:r>
            <a:r>
              <a:rPr lang="es-CL" sz="2800" dirty="0" smtClean="0"/>
              <a:t> actual:</a:t>
            </a:r>
            <a:endParaRPr lang="es-C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34819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show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collections</a:t>
            </a:r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series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459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Borrar la colección 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series</a:t>
            </a:r>
            <a:r>
              <a:rPr lang="es-CL" sz="2800" dirty="0" smtClean="0"/>
              <a:t>:</a:t>
            </a:r>
            <a:endParaRPr lang="es-C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4175124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db.series.drop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true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511321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Borrar los documentos de la colección 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series</a:t>
            </a:r>
            <a:r>
              <a:rPr lang="es-CL" sz="2800" dirty="0" smtClean="0"/>
              <a:t>:</a:t>
            </a:r>
            <a:endParaRPr lang="es-C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82918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db.series.remove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{} 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400" i="1" dirty="0" err="1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nRemoved</a:t>
            </a:r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0 </a:t>
            </a:r>
            <a:r>
              <a:rPr lang="es-CL" sz="1400" i="1" dirty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})</a:t>
            </a:r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latin typeface="Segoe UI Semilight" panose="020B0402040204020203" pitchFamily="34" charset="0"/>
              </a:rPr>
              <a:t>Crear colección acotada </a:t>
            </a:r>
            <a:r>
              <a:rPr lang="es-CL" sz="2000" dirty="0">
                <a:latin typeface="Segoe UI Semilight" panose="020B0402040204020203" pitchFamily="34" charset="0"/>
              </a:rPr>
              <a:t>("</a:t>
            </a:r>
            <a:r>
              <a:rPr lang="es-CL" sz="2000" dirty="0" err="1" smtClean="0">
                <a:latin typeface="Segoe UI Semilight" panose="020B0402040204020203" pitchFamily="34" charset="0"/>
              </a:rPr>
              <a:t>capped</a:t>
            </a:r>
            <a:r>
              <a:rPr lang="es-CL" sz="2000" dirty="0" smtClean="0">
                <a:latin typeface="Segoe UI Semilight" panose="020B0402040204020203" pitchFamily="34" charset="0"/>
              </a:rPr>
              <a:t>": guarda los n más recientes)</a:t>
            </a:r>
            <a:r>
              <a:rPr lang="es-CL" sz="2800" dirty="0" smtClean="0">
                <a:latin typeface="Segoe UI Semilight" panose="020B0402040204020203" pitchFamily="34" charset="0"/>
              </a:rPr>
              <a:t>:</a:t>
            </a:r>
            <a:endParaRPr lang="es-CL" sz="2800" dirty="0">
              <a:latin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"last100episodes",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err="1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capped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true, </a:t>
            </a:r>
            <a:r>
              <a:rPr lang="es-CL" dirty="0" err="1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size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12285600, </a:t>
            </a:r>
            <a:r>
              <a:rPr lang="es-CL" dirty="0" err="1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100 }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chemeClr val="bg1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"ok" : 1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12521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Crear colección con índice (por defecto) sobre 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sz="2800" dirty="0" smtClean="0"/>
              <a:t>:</a:t>
            </a:r>
            <a:endParaRPr lang="es-C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877270"/>
            <a:ext cx="7162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cast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err="1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autoIndexId</a:t>
            </a:r>
            <a:r>
              <a:rPr lang="es-CL" dirty="0" smtClean="0">
                <a:solidFill>
                  <a:srgbClr val="FFFFCC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true }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"note" :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the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autoIndexId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option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deprecated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...",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"ok" : 1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sz="3200" dirty="0" smtClean="0"/>
              <a:t>	Insertar datos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11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Insertar un documento: sin </a:t>
            </a:r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255295"/>
            <a:ext cx="71628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Insertar documento: con </a:t>
            </a:r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181600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falla si el valor de _id ya existe</a:t>
            </a:r>
          </a:p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usar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update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save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para actualizar un documento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60,    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2654697"/>
            <a:ext cx="3276600" cy="2362200"/>
          </a:xfrm>
          <a:prstGeom prst="rect">
            <a:avLst/>
          </a:prstGeom>
          <a:noFill/>
          <a:ln w="539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3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Usar </a:t>
            </a:r>
            <a:r>
              <a:rPr lang="es-CL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save</a:t>
            </a:r>
            <a:r>
              <a:rPr lang="es-CL" dirty="0" smtClean="0"/>
              <a:t> y </a:t>
            </a:r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dirty="0" smtClean="0"/>
              <a:t> para sobrescribir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55295"/>
            <a:ext cx="71628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C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14400" y="594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sobrescribe el documento previo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2462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7162800" cy="19082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db.series.save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(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Overwritten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)"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sz="3200" dirty="0" smtClean="0"/>
              <a:t>Consultas con selección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88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Autofit/>
          </a:bodyPr>
          <a:lstStyle/>
          <a:p>
            <a:r>
              <a:rPr lang="es-CL" sz="2800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find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2800" dirty="0" smtClean="0"/>
              <a:t>: </a:t>
            </a:r>
            <a:br>
              <a:rPr lang="es-CL" sz="2800" dirty="0" smtClean="0"/>
            </a:br>
            <a:r>
              <a:rPr lang="es-CL" sz="2800" dirty="0"/>
              <a:t>	</a:t>
            </a:r>
            <a:r>
              <a:rPr lang="es-CL" sz="2800" dirty="0" smtClean="0"/>
              <a:t>Devolver todos los documentos de la colección</a:t>
            </a:r>
            <a:endParaRPr lang="es-CL" sz="28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27401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usar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findOne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para devolver un documento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246365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9534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pretty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2800" dirty="0" smtClean="0"/>
              <a:t>: </a:t>
            </a:r>
            <a:br>
              <a:rPr lang="es-CL" sz="2800" dirty="0" smtClean="0"/>
            </a:br>
            <a:r>
              <a:rPr lang="es-CL" sz="2800" dirty="0"/>
              <a:t>	</a:t>
            </a:r>
            <a:r>
              <a:rPr lang="es-CL" sz="2800" dirty="0" smtClean="0"/>
              <a:t>Imprimir con </a:t>
            </a:r>
            <a:r>
              <a:rPr lang="es-CL" sz="2800" dirty="0" err="1" smtClean="0"/>
              <a:t>indentación</a:t>
            </a:r>
            <a:endParaRPr lang="es-C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0517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912275"/>
            <a:ext cx="7162800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().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pretty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find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sz="2800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r>
              <a:rPr lang="es-CL" sz="2800" dirty="0" smtClean="0"/>
              <a:t>: </a:t>
            </a:r>
            <a:br>
              <a:rPr lang="es-CL" sz="2800" dirty="0" smtClean="0"/>
            </a:br>
            <a:r>
              <a:rPr lang="es-CL" sz="2800" dirty="0"/>
              <a:t>	</a:t>
            </a:r>
            <a:r>
              <a:rPr lang="es-CL" sz="2800" dirty="0" smtClean="0"/>
              <a:t>Encontrar los documentos que satisfagan </a:t>
            </a:r>
            <a:r>
              <a:rPr lang="es-C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3048000"/>
            <a:ext cx="495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3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3200" b="1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sz="3200" b="1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sz="32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Selección </a:t>
            </a: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Igualdad: 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599" y="5791200"/>
            <a:ext cx="7162801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Los resultados incluyen un valor de </a:t>
            </a: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pero lo omitiremos</a:t>
            </a:r>
          </a:p>
          <a:p>
            <a:pPr>
              <a:buClr>
                <a:schemeClr val="tx1"/>
              </a:buClr>
            </a:pP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aquí para mantener los ejemplos más concisos.</a:t>
            </a:r>
            <a:endParaRPr lang="es-CL" sz="20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70" y="5791200"/>
            <a:ext cx="317330" cy="318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599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"type": "Scripted"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56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Selección </a:t>
            </a: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</a:t>
            </a:r>
            <a:r>
              <a:rPr lang="es-CL" dirty="0" smtClean="0"/>
              <a:t>Llave anidada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La llave puede referenciar a un valor anidado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</a:t>
            </a:r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9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</a:t>
            </a:r>
            <a:r>
              <a:rPr lang="es-CL" dirty="0" smtClean="0"/>
              <a:t>con nulos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Igualdad con un nulo anidado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coincide cuando el valor sea nulo o ...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null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null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0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nulos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/>
              <a:t>Igualdad con un nulo anidado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"rating": { "val": 9.4 },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o cuando el </a:t>
            </a:r>
            <a:r>
              <a:rPr lang="es-C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 no exista.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96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un documento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/>
              <a:t>Un valor puede ser un documento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"rating": 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"rating": 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</a:t>
            </a:r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32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Igualdad con un documento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Tiene que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coincidir completamente: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"rating": { "votes": 9001 }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dirty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resultados vacíos: una coincidencia parcial.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un documento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El orden importa: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"rating": { "votes": 9001,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95400" y="5847862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resultados vacíos: el orden no coincide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un </a:t>
            </a:r>
            <a:r>
              <a:rPr lang="es-CL" dirty="0" smtClean="0"/>
              <a:t>arreglo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Tiene que 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ser una coincidencia exacta: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           </a:t>
            </a:r>
          </a:p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                "Thriller" ]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"Science-Fiction", "Thriller" ]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un arreglo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Tiene que ser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una coincidencia exacta: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dirty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resultados vacíos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:  una coincidencia parcial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Igualdad con un arreglo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El orden importa ...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"Thriller",          </a:t>
            </a:r>
          </a:p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               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resultados vacíos: el orden no coincide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Pertenencia a un arreglo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Un valor coincidirá con un elemento de un arreglo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"Thriller"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"Science-Fiction",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Pertenencia a un arreglo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610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... incluso adentro y afuera del arreglo al mismo tiempo</a:t>
            </a: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"val": 5 }</a:t>
            </a:r>
            <a:r>
              <a:rPr lang="es-CL" dirty="0" smtClean="0">
                <a:solidFill>
                  <a:srgbClr val="FFC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"A" , "val": [ 5, 6 ] }</a:t>
            </a: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"B" , "val": 5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64785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[ 5, 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5,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Desigualdades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2366" y="1752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1752600"/>
            <a:ext cx="8229600" cy="378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800" dirty="0" smtClean="0"/>
              <a:t>Menor a: 	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800" dirty="0" smtClean="0"/>
          </a:p>
          <a:p>
            <a:pPr>
              <a:lnSpc>
                <a:spcPct val="150000"/>
              </a:lnSpc>
            </a:pPr>
            <a:r>
              <a:rPr lang="es-CL" sz="2800" dirty="0" smtClean="0"/>
              <a:t>Mayor a:	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Menor a o igual a: 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Mayor a o igual a: 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No igual a:	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687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Menor a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70 }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Menor a: 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value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3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Múltiples valores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98120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Algún valor: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$in: [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430038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o coincidirá si la llave no existe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Ningún valor: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Almacenamiento de documentos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58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Múltiples valores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$in: [30, 60] }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Algún valor: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$in: [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8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Múltiples valores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Algún valor: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$in: [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{ $in: ["Noir", "Thriller"]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28600" y="57912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si la llave tiene un arreglo, cualquier valor del arreglo debería coincidir con cualquier valor de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$in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Conectivos booleanos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Y: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$and: [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,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′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O: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or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,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′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303212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No: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not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74808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/>
              <a:t>No-O: 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nor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b="1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′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… se pueden anidar estas condiciones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Y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$and: [ 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$in: [30, 60] } }</a:t>
            </a:r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</a:t>
            </a:r>
            <a:r>
              <a:rPr lang="es-CL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dirty="0" err="1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Lost</a:t>
            </a:r>
            <a:r>
              <a:rPr lang="es-CL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 }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Y: 		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$and: [ </a:t>
            </a:r>
            <a:r>
              <a:rPr lang="es-C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, </a:t>
            </a:r>
            <a:r>
              <a:rPr lang="es-CL" sz="2400" b="1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</a:t>
            </a:r>
            <a:r>
              <a:rPr lang="es-CL" sz="2400" dirty="0" smtClean="0">
                <a:solidFill>
                  <a:schemeClr val="bg2">
                    <a:lumMod val="7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′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7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Atributo (no) existe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Existe: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true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No Existe: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false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Atributo existe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true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Existe: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true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verifica que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la llave </a:t>
            </a:r>
            <a:r>
              <a:rPr lang="es-CL" sz="2800" dirty="0" err="1" smtClean="0">
                <a:solidFill>
                  <a:srgbClr val="F79646">
                    <a:lumMod val="75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exista</a:t>
            </a:r>
          </a:p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(incluso si el valor es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)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Atributo no existe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false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No existe: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false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>
                <a:solidFill>
                  <a:srgbClr val="F79646">
                    <a:lumMod val="75000"/>
                  </a:srgbClr>
                </a:solidFill>
              </a:rPr>
              <a:t>… verifica que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la llave </a:t>
            </a:r>
            <a:r>
              <a:rPr lang="es-CL" sz="2800" dirty="0" err="1" smtClean="0">
                <a:solidFill>
                  <a:srgbClr val="F79646">
                    <a:lumMod val="75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no exista</a:t>
            </a:r>
            <a:endParaRPr lang="es-CL" sz="2800" dirty="0">
              <a:solidFill>
                <a:srgbClr val="F79646">
                  <a:lumMod val="75000"/>
                </a:srgbClr>
              </a:solidFill>
            </a:endParaRPr>
          </a:p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(resultados vacíos)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4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Arreglos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Todos: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all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[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Cualquiera: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{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σ1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032124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Largo: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size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int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Arreglo tiene </a:t>
            </a:r>
            <a:r>
              <a:rPr lang="es-CL" sz="2200" dirty="0" smtClean="0"/>
              <a:t>(al menos)</a:t>
            </a:r>
            <a:r>
              <a:rPr lang="es-CL" dirty="0" smtClean="0"/>
              <a:t> cada elemento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Todo: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all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[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v1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…,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vn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cada valor está en el arreglo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all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[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Comedy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-Fi" ]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-Fi", "Thriller",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Comedy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72401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"Sci-Fi", "Thriller", 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"Sci-Fi",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44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Cada condición está satisfecha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Cualquiera: 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{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σ1</a:t>
            </a:r>
            <a:r>
              <a:rPr lang="es-C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…,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σn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para cada criterio, existe </a:t>
            </a:r>
          </a:p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un elemento que lo satisfaga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1,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 }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"series": [ 1, 2, 3 ],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20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57" y="4608832"/>
            <a:ext cx="9144000" cy="224916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0" y="2362200"/>
            <a:ext cx="9144000" cy="22466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43" y="0"/>
            <a:ext cx="8229600" cy="715962"/>
          </a:xfrm>
        </p:spPr>
        <p:txBody>
          <a:bodyPr/>
          <a:lstStyle/>
          <a:p>
            <a:r>
              <a:rPr lang="es-CL" dirty="0" smtClean="0"/>
              <a:t>Llave–Valor: un mapa distribuido</a:t>
            </a:r>
            <a:endParaRPr lang="es-CL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49234"/>
              </p:ext>
            </p:extLst>
          </p:nvPr>
        </p:nvGraphicFramePr>
        <p:xfrm>
          <a:off x="538630" y="71596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0000509000000000000" pitchFamily="49" charset="0"/>
                        </a:rPr>
                        <a:t>Countries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Afghanistan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capital:Kabul,continent:Asia,pop:31108077#2011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2" y="2098040"/>
            <a:ext cx="845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Tabular: un mapa distribuido </a:t>
            </a:r>
            <a:r>
              <a:rPr lang="es-CL" sz="32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multi</a:t>
            </a:r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-dimensional</a:t>
            </a:r>
            <a:endParaRPr lang="es-CL" sz="3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784845"/>
              </p:ext>
            </p:extLst>
          </p:nvPr>
        </p:nvGraphicFramePr>
        <p:xfrm>
          <a:off x="533400" y="3012440"/>
          <a:ext cx="822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0000509000000000000" pitchFamily="49" charset="0"/>
                        </a:rPr>
                        <a:t>Countries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continent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Afghanistan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Kabul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Asia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31108077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2011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 smtClean="0"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6643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Documentos: un mapa con valores de docs.</a:t>
            </a:r>
            <a:endParaRPr lang="es-CL" sz="3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628877"/>
              </p:ext>
            </p:extLst>
          </p:nvPr>
        </p:nvGraphicFramePr>
        <p:xfrm>
          <a:off x="540966" y="525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0000509000000000000" pitchFamily="49" charset="0"/>
                        </a:rPr>
                        <a:t>Countries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Afghanistan</a:t>
                      </a:r>
                      <a:endParaRPr lang="es-CL" sz="1400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{ </a:t>
                      </a:r>
                      <a:r>
                        <a:rPr lang="es-CL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cap</a:t>
                      </a:r>
                      <a:r>
                        <a:rPr lang="es-C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: “Kabul”, con: “Asia”, pop: { val: 31108077,</a:t>
                      </a:r>
                      <a:r>
                        <a:rPr lang="es-CL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 y: </a:t>
                      </a:r>
                      <a:r>
                        <a:rPr lang="es-C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2011 } }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9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Arreglo con largo exacto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ea typeface="+mn-ea"/>
              </a:rPr>
              <a:t>Largo: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size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 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int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ea typeface="+mn-ea"/>
                <a:cs typeface="Consolas" panose="020B0609020204030204" pitchFamily="49" charset="0"/>
              </a:rPr>
              <a:t> } }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no hay rangos de largo (solo un valor exacto)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size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3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"series": [ 1, 2, 3 ],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5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Tipo de un valor</a:t>
            </a:r>
            <a:endParaRPr lang="es-CL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295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Tipo: 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typename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6446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double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65388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string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964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03592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binData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5037" y="466315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undefined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980" y="483855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6414" y="449385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bool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5065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"date"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524594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318" y="533547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regex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2349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dbPointer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61203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javascript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0075" y="370138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int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7637" y="419775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long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2356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"decimal"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3235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timestamp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3749" y="575319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2026" y="6295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number</a:t>
            </a:r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9500" y="635106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Tipo de un valor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Tipo: 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typename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</a:t>
            </a:r>
            <a:r>
              <a:rPr lang="es-CL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number</a:t>
            </a:r>
            <a:r>
              <a:rPr lang="es-CL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9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Encontrar valores que son arreglos</a:t>
            </a:r>
            <a:endParaRPr lang="es-CL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Tipo: 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typename</a:t>
            </a:r>
            <a:r>
              <a:rPr lang="es-CL" sz="24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 }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resultados vacíos:</a:t>
            </a:r>
          </a:p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coincidirá si algún valor del arreglo es de ese tipo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34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3"/>
              </a:rPr>
              <a:t>https://docs.mongodb.com/manual/reference/operator/query/type/</a:t>
            </a:r>
            <a:endParaRPr lang="es-CL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Encontrar valores que son arreglos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0017" y="4942841"/>
            <a:ext cx="5562600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true } } }</a:t>
            </a:r>
          </a:p>
          <a:p>
            <a:r>
              <a:rPr lang="es-CL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)</a:t>
            </a:r>
          </a:p>
          <a:p>
            <a:endParaRPr lang="es-CL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2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10" name="Picture 2" descr="Philosoraptor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3420017" y="4942841"/>
            <a:ext cx="5562600" cy="9694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true } } }</a:t>
            </a:r>
          </a:p>
          <a:p>
            <a:r>
              <a:rPr lang="es-CL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)</a:t>
            </a:r>
          </a:p>
          <a:p>
            <a:endParaRPr lang="es-CL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3"/>
              </a:rPr>
              <a:t>https://docs.mongodb.com/manual/reference/operator/query/type/</a:t>
            </a:r>
            <a:endParaRPr lang="es-CL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/>
              <a:t>: Encontrar valores que son arreglos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5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rgbClr val="0070C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[]</a:t>
            </a:r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5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0017" y="4942841"/>
            <a:ext cx="5562600" cy="16158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5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5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$</a:t>
            </a:r>
            <a:r>
              <a:rPr lang="es-CL" sz="15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or</a:t>
            </a:r>
            <a:r>
              <a:rPr lang="es-CL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</a:p>
          <a:p>
            <a:r>
              <a:rPr lang="es-CL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{ 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true } } },</a:t>
            </a:r>
          </a:p>
          <a:p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{ "</a:t>
            </a:r>
            <a:r>
              <a:rPr lang="es-CL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[] }</a:t>
            </a:r>
          </a:p>
          <a:p>
            <a:r>
              <a:rPr lang="es-CL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] } </a:t>
            </a:r>
            <a:r>
              <a:rPr lang="es-CL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[],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2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19" name="Picture 2" descr="Philosoraptor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nspiracy Keanu m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3" y="3359553"/>
            <a:ext cx="3060297" cy="3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Otros operadores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800" dirty="0" err="1" smtClean="0">
                <a:solidFill>
                  <a:prstClr val="white">
                    <a:lumMod val="50000"/>
                  </a:prstClr>
                </a:solidFill>
              </a:rPr>
              <a:t>Mod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: 	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mod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[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div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rem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 } } </a:t>
            </a:r>
          </a:p>
          <a:p>
            <a:pPr>
              <a:lnSpc>
                <a:spcPct val="150000"/>
              </a:lnSpc>
            </a:pPr>
            <a:endParaRPr lang="es-CL" sz="2800" dirty="0" smtClean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800" dirty="0" err="1" smtClean="0">
                <a:solidFill>
                  <a:prstClr val="white">
                    <a:lumMod val="50000"/>
                  </a:prstClr>
                </a:solidFill>
              </a:rPr>
              <a:t>Regex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: 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regex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pattern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Palabras claves: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search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terms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endParaRPr lang="es-CL" sz="2800" dirty="0" smtClean="0"/>
          </a:p>
          <a:p>
            <a:pPr>
              <a:lnSpc>
                <a:spcPct val="150000"/>
              </a:lnSpc>
            </a:pPr>
            <a:r>
              <a:rPr lang="es-CL" sz="2800" dirty="0" smtClean="0"/>
              <a:t>Donde (JS):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		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where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400" dirty="0" err="1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javascript_code</a:t>
            </a:r>
            <a:r>
              <a:rPr lang="es-CL" sz="2400" dirty="0" smtClean="0">
                <a:solidFill>
                  <a:srgbClr val="00206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endParaRPr lang="es-CL" sz="2400" dirty="0" smtClean="0"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144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se ejecuta </a:t>
            </a:r>
            <a:r>
              <a:rPr lang="es-CL" sz="2800" dirty="0" err="1" smtClean="0">
                <a:solidFill>
                  <a:srgbClr val="F79646">
                    <a:lumMod val="75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where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para todos los documentos</a:t>
            </a:r>
          </a:p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(y debería ser evitado cuando sea posible)</a:t>
            </a:r>
          </a:p>
        </p:txBody>
      </p:sp>
    </p:spTree>
    <p:extLst>
      <p:ext uri="{BB962C8B-B14F-4D97-AF65-F5344CB8AC3E}">
        <p14:creationId xmlns:p14="http://schemas.microsoft.com/office/powerpoint/2010/main" val="34644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067"/>
            <a:ext cx="9144000" cy="5154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Características geográficas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905000" y="5012160"/>
            <a:ext cx="19812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geoWithin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19200" y="3218283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geoIntersects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248400" y="2847071"/>
            <a:ext cx="1164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near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67400" y="4269735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nearSphere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3"/>
              </a:rPr>
              <a:t>https://docs.mongodb.com/manual/reference/operator/query-geospatial/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95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013"/>
            <a:ext cx="9144000" cy="575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Selección </a:t>
            </a: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s-CL" dirty="0" smtClean="0"/>
              <a:t>: Operadores al nivel de bits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23900" y="4064404"/>
            <a:ext cx="25146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bitsAnyClear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133600" y="1969324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bitsAllClear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92012" y="2833410"/>
            <a:ext cx="207818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bitsAllSet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77712" y="4806829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0000509000000000000" pitchFamily="49" charset="0"/>
                <a:cs typeface="Consolas" panose="020B0609020204030204" pitchFamily="49" charset="0"/>
              </a:rPr>
              <a:t>bitsAnySet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3"/>
              </a:rPr>
              <a:t>https://docs.mongodb.com/manual/reference/operator/query-bitwise/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24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sz="3200" dirty="0" smtClean="0"/>
              <a:t>Proyección de valores de salida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46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ongo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21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Elegir valores de salida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6868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</a:t>
            </a:r>
            <a:r>
              <a:rPr lang="es-CL" sz="2400" dirty="0" smtClean="0"/>
              <a:t>:		Emitir el campo con </a:t>
            </a:r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0</a:t>
            </a:r>
            <a:r>
              <a:rPr lang="es-CL" sz="2400" dirty="0" smtClean="0"/>
              <a:t>:		Suprimir el campo con </a:t>
            </a:r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4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endParaRPr lang="es-CL" sz="2400" dirty="0" smtClean="0">
              <a:solidFill>
                <a:srgbClr val="5BEC1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4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.$: 1</a:t>
            </a:r>
            <a:r>
              <a:rPr lang="es-CL" sz="2400" dirty="0" smtClean="0"/>
              <a:t>		Proyectar la 1.</a:t>
            </a:r>
            <a:r>
              <a:rPr lang="en-GB" sz="2400" dirty="0" smtClean="0"/>
              <a:t>ª</a:t>
            </a:r>
            <a:r>
              <a:rPr lang="es-CL" sz="2400" dirty="0" smtClean="0"/>
              <a:t> coincidencia del arreglo</a:t>
            </a:r>
          </a:p>
          <a:p>
            <a:r>
              <a:rPr lang="es-CL" sz="24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sz="2400" dirty="0" smtClean="0"/>
              <a:t>:	</a:t>
            </a:r>
            <a:r>
              <a:rPr lang="es-CL" sz="2400" dirty="0"/>
              <a:t>	Proyectar la 1.</a:t>
            </a:r>
            <a:r>
              <a:rPr lang="en-GB" sz="2400" dirty="0"/>
              <a:t>ª </a:t>
            </a:r>
            <a:r>
              <a:rPr lang="es-CL" sz="2400" dirty="0" smtClean="0"/>
              <a:t>coincidencia del </a:t>
            </a:r>
            <a:r>
              <a:rPr lang="es-CL" sz="2400" dirty="0"/>
              <a:t>arreglo</a:t>
            </a:r>
          </a:p>
          <a:p>
            <a:r>
              <a:rPr lang="es-CL" sz="24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400" dirty="0" smtClean="0"/>
              <a:t>:		Emitir un sub-arreglo de valores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2"/>
              </a:rPr>
              <a:t>https://docs.mongodb.com/manual/</a:t>
            </a:r>
            <a:r>
              <a:rPr lang="es-CL" dirty="0" err="1" smtClean="0">
                <a:hlinkClick r:id="rId2"/>
              </a:rPr>
              <a:t>reference</a:t>
            </a:r>
            <a:r>
              <a:rPr lang="es-CL" dirty="0" smtClean="0">
                <a:hlinkClick r:id="rId2"/>
              </a:rPr>
              <a:t>/</a:t>
            </a:r>
            <a:r>
              <a:rPr lang="es-CL" dirty="0" err="1" smtClean="0">
                <a:hlinkClick r:id="rId2"/>
              </a:rPr>
              <a:t>operator</a:t>
            </a:r>
            <a:r>
              <a:rPr lang="es-CL" dirty="0" smtClean="0">
                <a:hlinkClick r:id="rId2"/>
              </a:rPr>
              <a:t>/Proyección/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3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Emitir algunos campos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Emitir algunos campos:	 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k1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1, ..., 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kn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1,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network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" y="6096000"/>
            <a:ext cx="899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emite lo que está disponible (incluso 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por defecto)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Emitir campos anidados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"rating":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, "votes": 9001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Emitir campos (anidados):	 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.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'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"rating" : 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el campo se mantiene anidado en la salida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Emitir valores de un arreglo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, "score": 9.1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jill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],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Emitir valores de un arreglo:	 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.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'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reviews.score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 { "score": 9.1 } , { "score": 8.3 } ]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proyecta valores del arreglo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Suprimir algunos campos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Emitir todos menos ...:	 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k1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0, ..., 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kn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0 }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0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no se puede combinar </a:t>
            </a:r>
            <a:r>
              <a:rPr lang="es-CL" sz="28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0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y </a:t>
            </a:r>
            <a:r>
              <a:rPr lang="es-CL" sz="28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1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salvo ...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Suprimir algunos campos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Suprimir ID: 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_id: 0,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k1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1, ..., 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kn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0,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 , "series": 1 }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"series" : [ 1, 2, 3 ]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609600" y="6096000"/>
            <a:ext cx="975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se puede suprimir </a:t>
            </a:r>
            <a:r>
              <a:rPr lang="es-CL" sz="28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 cuando se emiten otros valores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 smtClean="0"/>
              <a:t>: Emitir primera coincidencia</a:t>
            </a:r>
            <a:endParaRPr lang="es-CL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Proyectar primera coincidencia del arreglo:	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.$: 1</a:t>
            </a:r>
            <a:r>
              <a:rPr lang="es-CL" sz="2600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"series.$": 1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_id: ..., "series": [ 2 ]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</a:t>
            </a:r>
            <a:r>
              <a:rPr lang="es-CL" dirty="0" smtClean="0"/>
              <a:t>primera </a:t>
            </a:r>
            <a:r>
              <a:rPr lang="es-CL" dirty="0"/>
              <a:t>coincidencia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Proyectar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primera 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coincidencia del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arreglo: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 }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"series": [ 1 ]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-990600" y="6096000"/>
            <a:ext cx="1013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separa las condiciones de selección y proyección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</a:t>
            </a:r>
            <a:r>
              <a:rPr lang="es-CL" dirty="0" smtClean="0"/>
              <a:t>primera </a:t>
            </a:r>
            <a:r>
              <a:rPr lang="es-CL" dirty="0"/>
              <a:t>coincidencia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Proyectar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primera 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coincidencia del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arreglo: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3 }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5800" y="6096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suprime el arreglo si no existe ninguna coincidencia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</a:t>
            </a:r>
            <a:r>
              <a:rPr lang="es-CL" dirty="0" smtClean="0"/>
              <a:t>primera </a:t>
            </a:r>
            <a:r>
              <a:rPr lang="es-CL" dirty="0"/>
              <a:t>coincidencia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Proyectar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primera 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coincidencia del arreglo: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endParaRPr lang="es-CL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"score":{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dirty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8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} }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{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, "score": 9.1 } ]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 smtClean="0">
                <a:solidFill>
                  <a:srgbClr val="F79646">
                    <a:lumMod val="75000"/>
                  </a:srgbClr>
                </a:solidFill>
              </a:rPr>
              <a:t>… funciona con arreglos de documentos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, "score": 9.1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jill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66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sz="3200" dirty="0" smtClean="0"/>
              <a:t>Modelo de datos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7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un sub-arreglo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Devolver los primeros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 elementos: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600" dirty="0" smtClean="0"/>
              <a:t>(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/>
              <a:t> &gt; 0)</a:t>
            </a:r>
            <a:endParaRPr lang="es-CL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2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[ 1, 2 ],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0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un sub-arreglo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Devolver los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últimos 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 elementos: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2600" dirty="0" smtClean="0"/>
              <a:t>(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/>
              <a:t> &lt; 0)</a:t>
            </a:r>
            <a:endParaRPr lang="es-CL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-2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[ 2, 3 ],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7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</a:t>
            </a:r>
            <a:r>
              <a:rPr lang="es-CL" dirty="0" smtClean="0"/>
              <a:t>un sub-arreglo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Saltar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 y devolver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:  	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</a:t>
            </a:r>
            <a:r>
              <a:rPr lang="es-CL" sz="2600" dirty="0" smtClean="0"/>
              <a:t>(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/>
              <a:t>,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600" dirty="0" smtClean="0"/>
              <a:t> &gt; 0)</a:t>
            </a:r>
            <a:endParaRPr lang="es-CL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[ 2, 1 ]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[ 3 ],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</a:p>
          <a:p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90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Proyección </a:t>
            </a:r>
            <a:r>
              <a:rPr lang="es-CL" b="1" dirty="0" smtClean="0">
                <a:solidFill>
                  <a:srgbClr val="5BEC12"/>
                </a:solidFill>
              </a:rPr>
              <a:t>π</a:t>
            </a:r>
            <a:r>
              <a:rPr lang="es-CL" dirty="0"/>
              <a:t>: Emitir un sub-arreglo</a:t>
            </a:r>
            <a:endParaRPr lang="es-CL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De los últimos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, devolver 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800" dirty="0" smtClean="0">
                <a:solidFill>
                  <a:prstClr val="white">
                    <a:lumMod val="50000"/>
                  </a:prstClr>
                </a:solidFill>
              </a:rPr>
              <a:t>:   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  <a:r>
              <a:rPr lang="es-CL" sz="26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600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</a:t>
            </a:r>
            <a:r>
              <a:rPr lang="es-CL" sz="2600" dirty="0" smtClean="0"/>
              <a:t>(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2600" dirty="0" smtClean="0"/>
              <a:t> &lt; 0, </a:t>
            </a:r>
            <a:r>
              <a:rPr lang="es-CL" sz="2600" dirty="0" smtClean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</a:t>
            </a:r>
            <a:r>
              <a:rPr lang="es-CL" sz="2600" dirty="0" smtClean="0"/>
              <a:t> &gt; 0)</a:t>
            </a:r>
            <a:endParaRPr lang="es-CL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lang="es-CL" dirty="0" err="1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dirty="0" smtClean="0">
                <a:solidFill>
                  <a:srgbClr val="5BEC1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 -2, 1 ] } } </a:t>
            </a:r>
            <a:r>
              <a:rPr lang="es-CL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lang="es-CL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"series": [ 2 ], "</a:t>
            </a:r>
            <a:r>
              <a:rPr lang="es-CL" sz="14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sz="14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  <a:endParaRPr lang="es-CL" sz="14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83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Actualizaciones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35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Actualizar </a:t>
            </a:r>
            <a:r>
              <a:rPr lang="es-CL" b="1" dirty="0" smtClean="0">
                <a:solidFill>
                  <a:srgbClr val="E717BA"/>
                </a:solidFill>
              </a:rPr>
              <a:t>u</a:t>
            </a:r>
            <a:r>
              <a:rPr lang="es-CL" dirty="0" smtClean="0"/>
              <a:t>: Modificar campos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$set</a:t>
            </a:r>
            <a:r>
              <a:rPr lang="es-CL" sz="2400" dirty="0" smtClean="0"/>
              <a:t>:			Establecer el valor</a:t>
            </a: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unset</a:t>
            </a:r>
            <a:r>
              <a:rPr lang="es-CL" sz="2400" dirty="0" smtClean="0"/>
              <a:t>:		Borrar la llave y su valor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rename</a:t>
            </a:r>
            <a:r>
              <a:rPr lang="es-CL" sz="2400" dirty="0" smtClean="0"/>
              <a:t>:		Renombrar la llave de un campo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setOnInsert</a:t>
            </a:r>
            <a:r>
              <a:rPr lang="es-CL" sz="2400" dirty="0" smtClean="0"/>
              <a:t>:	</a:t>
            </a:r>
            <a:r>
              <a:rPr lang="es-CL" sz="2400" dirty="0"/>
              <a:t>Establecer el </a:t>
            </a:r>
            <a:r>
              <a:rPr lang="es-CL" sz="2400" dirty="0" smtClean="0"/>
              <a:t>valor si es un doc. nuevo</a:t>
            </a:r>
            <a:endParaRPr lang="es-CL" sz="2400" dirty="0" smtClean="0"/>
          </a:p>
          <a:p>
            <a:endParaRPr lang="es-CL" sz="2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inc</a:t>
            </a:r>
            <a:r>
              <a:rPr lang="es-CL" sz="2400" dirty="0" smtClean="0"/>
              <a:t>:			Incrementar un número por </a:t>
            </a:r>
            <a:r>
              <a:rPr lang="es-CL" sz="24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inc</a:t>
            </a:r>
            <a:endParaRPr lang="es-CL" sz="2400" dirty="0" smtClean="0">
              <a:solidFill>
                <a:srgbClr val="7030A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</a:t>
            </a:r>
            <a:r>
              <a:rPr lang="es-CL" sz="2400" dirty="0" smtClean="0"/>
              <a:t>:			Multiplicar un número por </a:t>
            </a:r>
            <a:r>
              <a:rPr lang="es-CL" sz="24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</a:t>
            </a:r>
            <a:endParaRPr lang="es-CL" sz="2400" dirty="0" smtClean="0">
              <a:solidFill>
                <a:srgbClr val="7030A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$min</a:t>
            </a:r>
            <a:r>
              <a:rPr lang="es-CL" sz="2400" dirty="0" smtClean="0"/>
              <a:t>:			Reemplazar valores &lt; </a:t>
            </a:r>
            <a:r>
              <a:rPr lang="es-CL" sz="2400" dirty="0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min</a:t>
            </a:r>
            <a:r>
              <a:rPr lang="es-CL" sz="2400" dirty="0" smtClean="0">
                <a:solidFill>
                  <a:srgbClr val="7030A0"/>
                </a:solidFill>
              </a:rPr>
              <a:t> </a:t>
            </a:r>
            <a:r>
              <a:rPr lang="es-CL" sz="2400" dirty="0" smtClean="0"/>
              <a:t>por </a:t>
            </a:r>
            <a:r>
              <a:rPr lang="es-CL" sz="2400" dirty="0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min</a:t>
            </a: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r>
              <a:rPr lang="es-CL" sz="2400" dirty="0" smtClean="0"/>
              <a:t>:			Reemplazar valores &gt; </a:t>
            </a:r>
            <a:r>
              <a:rPr lang="es-CL" sz="24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r>
              <a:rPr lang="es-CL" sz="2400" dirty="0" smtClean="0">
                <a:solidFill>
                  <a:srgbClr val="7030A0"/>
                </a:solidFill>
              </a:rPr>
              <a:t> </a:t>
            </a:r>
            <a:r>
              <a:rPr lang="es-CL" sz="2400" dirty="0" smtClean="0"/>
              <a:t>por </a:t>
            </a:r>
            <a:r>
              <a:rPr lang="es-CL" sz="24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endParaRPr lang="es-CL" sz="2400" dirty="0" smtClean="0">
              <a:solidFill>
                <a:srgbClr val="7030A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2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currentDate</a:t>
            </a:r>
            <a:r>
              <a:rPr lang="es-CL" sz="2400" dirty="0" smtClean="0"/>
              <a:t>:	Establecer el valor con la fecha actual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2"/>
              </a:rPr>
              <a:t>https://docs.mongodb.com/manual/reference/operator/update-field/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21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update</a:t>
            </a:r>
            <a:r>
              <a:rPr lang="es-CL" dirty="0" smtClean="0"/>
              <a:t> con criterios de </a:t>
            </a:r>
            <a:r>
              <a:rPr lang="es-CL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query</a:t>
            </a:r>
            <a:r>
              <a:rPr lang="es-CL" dirty="0" smtClean="0"/>
              <a:t> y </a:t>
            </a:r>
            <a:r>
              <a:rPr lang="es-CL" dirty="0" err="1" smtClean="0">
                <a:solidFill>
                  <a:srgbClr val="E717BA"/>
                </a:solidFill>
              </a:rPr>
              <a:t>update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26695"/>
            <a:ext cx="7162800" cy="5069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</a:t>
            </a:r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"English",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chemeClr val="accent5">
                  <a:lumMod val="20000"/>
                  <a:lumOff val="80000"/>
                </a:scheme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db.series.update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$set: {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Fiction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 },</a:t>
            </a:r>
          </a:p>
          <a:p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chemeClr val="bg1">
                    <a:lumMod val="6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multi</a:t>
            </a:r>
            <a:r>
              <a:rPr lang="es-CL" dirty="0" smtClean="0">
                <a:solidFill>
                  <a:schemeClr val="bg1">
                    <a:lumMod val="65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true }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	"_id":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Fiction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"English"		}</a:t>
            </a:r>
          </a:p>
        </p:txBody>
      </p:sp>
    </p:spTree>
    <p:extLst>
      <p:ext uri="{BB962C8B-B14F-4D97-AF65-F5344CB8AC3E}">
        <p14:creationId xmlns:p14="http://schemas.microsoft.com/office/powerpoint/2010/main" val="2810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Actualizar </a:t>
            </a:r>
            <a:r>
              <a:rPr lang="es-CL" b="1" dirty="0" smtClean="0">
                <a:solidFill>
                  <a:srgbClr val="E717BA"/>
                </a:solidFill>
              </a:rPr>
              <a:t>u</a:t>
            </a:r>
            <a:r>
              <a:rPr lang="es-CL" dirty="0" smtClean="0"/>
              <a:t>: Modificar arreglos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addToSet</a:t>
            </a:r>
            <a:r>
              <a:rPr lang="es-CL" sz="2400" dirty="0" smtClean="0"/>
              <a:t>:	Agregar valor si no existía antes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$pop</a:t>
            </a:r>
            <a:r>
              <a:rPr lang="es-CL" sz="2400" dirty="0" smtClean="0"/>
              <a:t>:		Borrar el primer o último elemento</a:t>
            </a: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2400" dirty="0" smtClean="0"/>
              <a:t>:		(Empujar) Agregar un valor al fin del arreglo</a:t>
            </a: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pullAll</a:t>
            </a:r>
            <a:r>
              <a:rPr lang="es-CL" sz="2400" dirty="0" smtClean="0"/>
              <a:t>:	Borrar todos los valores del arreglo</a:t>
            </a:r>
            <a:endParaRPr lang="es-CL" sz="2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pull</a:t>
            </a:r>
            <a:r>
              <a:rPr lang="es-CL" sz="2400" dirty="0" smtClean="0"/>
              <a:t>:		Borrar valores que satisfagan una condición</a:t>
            </a:r>
            <a:endParaRPr lang="es-CL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2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400" dirty="0" smtClean="0"/>
              <a:t>(Sub-)operadores para agregar o empujar valores:</a:t>
            </a:r>
          </a:p>
          <a:p>
            <a:r>
              <a:rPr lang="es-CL" sz="24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</a:t>
            </a:r>
            <a:r>
              <a:rPr lang="es-CL" sz="20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000" dirty="0" smtClean="0"/>
              <a:t>:		Actualizar la primera </a:t>
            </a:r>
            <a:r>
              <a:rPr lang="es-CL" sz="2000" dirty="0" smtClean="0"/>
              <a:t>coincidencia </a:t>
            </a:r>
            <a:r>
              <a:rPr lang="es-CL" sz="1200" dirty="0" smtClean="0"/>
              <a:t>(</a:t>
            </a:r>
            <a:r>
              <a:rPr lang="es-CL" sz="12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2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1200" dirty="0" smtClean="0"/>
              <a:t>)</a:t>
            </a:r>
            <a:endParaRPr lang="es-CL" sz="12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0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$</a:t>
            </a:r>
            <a:r>
              <a:rPr lang="es-CL" sz="20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each</a:t>
            </a:r>
            <a:r>
              <a:rPr lang="es-CL" sz="2000" dirty="0" smtClean="0"/>
              <a:t>:		Agregar o empujar múltiples </a:t>
            </a:r>
            <a:r>
              <a:rPr lang="es-CL" sz="2000" dirty="0"/>
              <a:t>valores </a:t>
            </a:r>
            <a:r>
              <a:rPr lang="es-CL" sz="1200" dirty="0"/>
              <a:t>(</a:t>
            </a:r>
            <a:r>
              <a:rPr lang="es-CL" sz="1200" dirty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2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12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,$</a:t>
            </a:r>
            <a:r>
              <a:rPr lang="es-CL" sz="1200" dirty="0" err="1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addToSet</a:t>
            </a:r>
            <a:r>
              <a:rPr lang="es-CL" sz="1200" dirty="0" smtClean="0"/>
              <a:t>)</a:t>
            </a:r>
            <a:endParaRPr lang="es-CL" sz="2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0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$</a:t>
            </a:r>
            <a:r>
              <a:rPr lang="es-CL" sz="20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000" dirty="0" smtClean="0"/>
              <a:t>:		Después de haber empujado, </a:t>
            </a:r>
            <a:r>
              <a:rPr lang="es-CL" sz="2000" dirty="0" smtClean="0"/>
              <a:t>mantener</a:t>
            </a:r>
            <a:endParaRPr lang="es-CL" sz="2000" dirty="0" smtClean="0"/>
          </a:p>
          <a:p>
            <a:r>
              <a:rPr lang="es-CL" sz="2000" dirty="0"/>
              <a:t>	</a:t>
            </a:r>
            <a:r>
              <a:rPr lang="es-CL" sz="2000" dirty="0" smtClean="0"/>
              <a:t>		    los primeros o últimos </a:t>
            </a:r>
            <a:r>
              <a:rPr lang="es-CL" sz="20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sz="2000" dirty="0" smtClean="0"/>
              <a:t> </a:t>
            </a:r>
            <a:r>
              <a:rPr lang="es-CL" sz="2000" dirty="0"/>
              <a:t>valores  </a:t>
            </a:r>
            <a:r>
              <a:rPr lang="es-CL" sz="1200" dirty="0"/>
              <a:t>(</a:t>
            </a:r>
            <a:r>
              <a:rPr lang="es-CL" sz="1200" dirty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200" dirty="0" err="1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1200" dirty="0"/>
              <a:t>)</a:t>
            </a:r>
            <a:endParaRPr lang="es-CL" sz="1200" dirty="0" smtClean="0"/>
          </a:p>
          <a:p>
            <a:r>
              <a:rPr lang="es-CL" sz="20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$</a:t>
            </a:r>
            <a:r>
              <a:rPr lang="es-CL" sz="2000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sort</a:t>
            </a:r>
            <a:r>
              <a:rPr lang="es-CL" sz="2000" dirty="0" smtClean="0"/>
              <a:t>:		Ordenar el </a:t>
            </a:r>
            <a:r>
              <a:rPr lang="es-CL" sz="2000" dirty="0"/>
              <a:t>arreglo</a:t>
            </a:r>
            <a:r>
              <a:rPr lang="es-CL" sz="1200" dirty="0"/>
              <a:t> (</a:t>
            </a:r>
            <a:r>
              <a:rPr lang="es-CL" sz="1200" dirty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200" dirty="0" err="1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1200" dirty="0" smtClean="0"/>
              <a:t>)</a:t>
            </a:r>
            <a:endParaRPr lang="es-CL" sz="12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000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$position</a:t>
            </a:r>
            <a:r>
              <a:rPr lang="es-CL" sz="2000" dirty="0" smtClean="0"/>
              <a:t>:	Empujar a una posición en </a:t>
            </a:r>
            <a:r>
              <a:rPr lang="es-CL" sz="2000" dirty="0"/>
              <a:t>particular </a:t>
            </a:r>
            <a:r>
              <a:rPr lang="es-CL" sz="1200" dirty="0"/>
              <a:t> (</a:t>
            </a:r>
            <a:r>
              <a:rPr lang="es-CL" sz="1200" dirty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200" dirty="0" err="1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sz="1200" dirty="0" smtClean="0"/>
              <a:t>)</a:t>
            </a:r>
            <a:endParaRPr lang="es-CL" sz="1200" dirty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2"/>
              </a:rPr>
              <a:t>https://docs.mongodb.com/manual/reference/operator/update-array/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47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Actualizar </a:t>
            </a:r>
            <a:r>
              <a:rPr lang="es-CL" b="1" dirty="0" smtClean="0">
                <a:solidFill>
                  <a:srgbClr val="E717BA"/>
                </a:solidFill>
              </a:rPr>
              <a:t>u</a:t>
            </a:r>
            <a:r>
              <a:rPr lang="es-CL" dirty="0" smtClean="0"/>
              <a:t>: Modificar arreglos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"Drama"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db.series.update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pull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{ $in: [ "Drama",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-Fi" ] },</a:t>
            </a:r>
          </a:p>
          <a:p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 }</a:t>
            </a:r>
            <a:r>
              <a:rPr lang="es-CL" dirty="0" smtClean="0">
                <a:solidFill>
                  <a:schemeClr val="bg1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multi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true }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sz="1200" dirty="0" smtClean="0">
              <a:solidFill>
                <a:prstClr val="white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      "_id" :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 "English" ]	}</a:t>
            </a:r>
          </a:p>
        </p:txBody>
      </p:sp>
    </p:spTree>
    <p:extLst>
      <p:ext uri="{BB962C8B-B14F-4D97-AF65-F5344CB8AC3E}">
        <p14:creationId xmlns:p14="http://schemas.microsoft.com/office/powerpoint/2010/main" val="2232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Actualizar </a:t>
            </a:r>
            <a:r>
              <a:rPr lang="es-CL" b="1" dirty="0" smtClean="0">
                <a:solidFill>
                  <a:srgbClr val="E717BA"/>
                </a:solidFill>
              </a:rPr>
              <a:t>u</a:t>
            </a:r>
            <a:r>
              <a:rPr lang="es-CL" dirty="0" smtClean="0"/>
              <a:t>: Modificar arreglos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db.series.update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"ratings": { $</a:t>
            </a:r>
            <a:r>
              <a:rPr lang="es-CL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10 }</a:t>
            </a:r>
            <a:r>
              <a:rPr lang="es-C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$set: { "ratings.</a:t>
            </a:r>
            <a:r>
              <a:rPr lang="es-C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10 } 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multi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true }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sz="1200" dirty="0" smtClean="0">
              <a:solidFill>
                <a:prstClr val="white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      "_id" :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"ratings" : [ 8, 10, 13, 9 ], 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 "English",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	}</a:t>
            </a:r>
          </a:p>
        </p:txBody>
      </p:sp>
    </p:spTree>
    <p:extLst>
      <p:ext uri="{BB962C8B-B14F-4D97-AF65-F5344CB8AC3E}">
        <p14:creationId xmlns:p14="http://schemas.microsoft.com/office/powerpoint/2010/main" val="320653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"JavaScript </a:t>
            </a:r>
            <a:r>
              <a:rPr lang="es-CL" dirty="0" err="1" smtClean="0"/>
              <a:t>Object</a:t>
            </a:r>
            <a:r>
              <a:rPr lang="es-CL" dirty="0" smtClean="0"/>
              <a:t> </a:t>
            </a:r>
            <a:r>
              <a:rPr lang="es-CL" dirty="0" err="1" smtClean="0"/>
              <a:t>Notation</a:t>
            </a:r>
            <a:r>
              <a:rPr lang="es-CL" dirty="0" smtClean="0"/>
              <a:t>": </a:t>
            </a:r>
            <a:r>
              <a:rPr lang="es-C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JSON</a:t>
            </a:r>
            <a:endParaRPr lang="es-CL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955099" cy="5238719"/>
          </a:xfrm>
          <a:prstGeom prst="rect">
            <a:avLst/>
          </a:prstGeom>
        </p:spPr>
      </p:pic>
      <p:pic>
        <p:nvPicPr>
          <p:cNvPr id="22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524106"/>
            <a:ext cx="3364299" cy="13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Actualizar </a:t>
            </a:r>
            <a:r>
              <a:rPr lang="es-CL" b="1" dirty="0" smtClean="0">
                <a:solidFill>
                  <a:srgbClr val="E717BA"/>
                </a:solidFill>
              </a:rPr>
              <a:t>u</a:t>
            </a:r>
            <a:r>
              <a:rPr lang="es-CL" dirty="0" smtClean="0"/>
              <a:t>: Modificar arreglos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db.series.update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"ratings": { $</a:t>
            </a:r>
            <a:r>
              <a:rPr lang="es-CL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10 }</a:t>
            </a:r>
            <a:r>
              <a:rPr lang="es-C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push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"ratings": { $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each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[4, 9],</a:t>
            </a:r>
          </a:p>
          <a:p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			     $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sort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1, $</a:t>
            </a:r>
            <a:r>
              <a:rPr lang="es-CL" dirty="0" err="1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4 } } 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  <a:r>
              <a:rPr lang="es-CL" dirty="0" smtClean="0">
                <a:solidFill>
                  <a:srgbClr val="E717BA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dirty="0" err="1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multi</a:t>
            </a:r>
            <a:r>
              <a:rPr lang="es-CL" dirty="0" smtClean="0">
                <a:solidFill>
                  <a:prstClr val="white">
                    <a:lumMod val="65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true }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sz="1200" dirty="0" smtClean="0">
              <a:solidFill>
                <a:prstClr val="white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lang="es-CL" sz="1200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      "_id" :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"ratings" : [ 4, 8, 9, 9 ], 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 "English",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	}</a:t>
            </a:r>
          </a:p>
        </p:txBody>
      </p:sp>
    </p:spTree>
    <p:extLst>
      <p:ext uri="{BB962C8B-B14F-4D97-AF65-F5344CB8AC3E}">
        <p14:creationId xmlns:p14="http://schemas.microsoft.com/office/powerpoint/2010/main" val="32947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sz="3200" dirty="0" smtClean="0"/>
              <a:t>Agregación y "pipelines"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9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Agregación: Sin agrupación</a:t>
            </a:r>
            <a:endParaRPr lang="es-CL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s-CL" sz="2300" dirty="0" err="1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db.coll.distinct</a:t>
            </a:r>
            <a:r>
              <a:rPr lang="es-CL" sz="2300" dirty="0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2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2300" dirty="0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r>
              <a:rPr lang="es-CL" sz="2300" dirty="0" smtClean="0">
                <a:solidFill>
                  <a:prstClr val="white">
                    <a:lumMod val="50000"/>
                  </a:prstClr>
                </a:solidFill>
              </a:rPr>
              <a:t>:	Arreglo de valores únicos de </a:t>
            </a:r>
            <a:r>
              <a:rPr lang="es-CL" sz="2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endParaRPr lang="es-CL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CL" sz="23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2300" dirty="0" err="1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db.coll.count</a:t>
            </a:r>
            <a:r>
              <a:rPr lang="es-CL" sz="2300" dirty="0" smtClean="0">
                <a:solidFill>
                  <a:srgbClr val="C000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2300" dirty="0" smtClean="0">
                <a:solidFill>
                  <a:prstClr val="white">
                    <a:lumMod val="50000"/>
                  </a:prstClr>
                </a:solidFill>
              </a:rPr>
              <a:t>:		Contar los documentos</a:t>
            </a:r>
            <a:endParaRPr lang="es-CL" sz="23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  <a:hlinkClick r:id="rId2"/>
              </a:rPr>
              <a:t>https://docs.mongodb.com/manual/reference/operator/update-array/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Agregación: </a:t>
            </a:r>
            <a:r>
              <a:rPr lang="es-CL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distinct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29" y="1219200"/>
            <a:ext cx="417934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"Pipelines": Transformando colecciones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Col1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Col2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...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ColN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6" idx="1"/>
          </p:cNvCxnSpPr>
          <p:nvPr/>
        </p:nvCxnSpPr>
        <p:spPr>
          <a:xfrm>
            <a:off x="18288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9624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60960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5079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rgbClr val="C00000"/>
                </a:solidFill>
              </a:rPr>
              <a:t>stage1</a:t>
            </a:r>
            <a:endParaRPr lang="es-CL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6700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rgbClr val="C00000"/>
                </a:solidFill>
              </a:rPr>
              <a:t>stage2</a:t>
            </a:r>
            <a:endParaRPr lang="es-CL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0063" y="2929235"/>
            <a:ext cx="1249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rgbClr val="C00000"/>
                </a:solidFill>
              </a:rPr>
              <a:t>stageN-1</a:t>
            </a:r>
            <a:endParaRPr lang="es-C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Pipeline </a:t>
            </a:r>
            <a:r>
              <a:rPr lang="es-CL" b="1" dirty="0" smtClean="0">
                <a:solidFill>
                  <a:srgbClr val="FBA803"/>
                </a:solidFill>
              </a:rPr>
              <a:t>ρ</a:t>
            </a:r>
            <a:r>
              <a:rPr lang="es-CL" dirty="0" smtClean="0"/>
              <a:t>: Operadores de etapa</a:t>
            </a:r>
            <a:endParaRPr lang="es-C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990600"/>
            <a:ext cx="8305800" cy="549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$match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Filtrar por el criterio de selección </a:t>
            </a:r>
            <a:r>
              <a:rPr lang="es-C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endParaRPr lang="es-CL" sz="1800" dirty="0" smtClean="0">
              <a:solidFill>
                <a:srgbClr val="FBA803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project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Proyectar </a:t>
            </a:r>
            <a:r>
              <a:rPr lang="es-CL" sz="1800" b="1" dirty="0" smtClean="0">
                <a:solidFill>
                  <a:srgbClr val="5BEC12"/>
                </a:solidFill>
              </a:rPr>
              <a:t>π</a:t>
            </a: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group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Agrupar documentos por llave o valor</a:t>
            </a:r>
          </a:p>
          <a:p>
            <a:pPr>
              <a:lnSpc>
                <a:spcPct val="120000"/>
              </a:lnSpc>
            </a:pPr>
            <a:r>
              <a:rPr lang="es-CL" sz="1600" dirty="0" smtClean="0">
                <a:solidFill>
                  <a:prstClr val="white">
                    <a:lumMod val="50000"/>
                  </a:prstClr>
                </a:solidFill>
              </a:rPr>
              <a:t>            [usado con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$sum</a:t>
            </a:r>
            <a:r>
              <a:rPr lang="es-CL" sz="1600" dirty="0" smtClean="0"/>
              <a:t>,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600" i="1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lang="es-CL" sz="1600" dirty="0" smtClean="0"/>
              <a:t>,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600" i="1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first</a:t>
            </a:r>
            <a:r>
              <a:rPr lang="es-CL" sz="1600" dirty="0" smtClean="0"/>
              <a:t>,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600" i="1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last</a:t>
            </a:r>
            <a:r>
              <a:rPr lang="es-CL" sz="1600" dirty="0" smtClean="0"/>
              <a:t>,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600" i="1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r>
              <a:rPr lang="es-CL" sz="1600" dirty="0" smtClean="0"/>
              <a:t>, </a:t>
            </a:r>
            <a:r>
              <a:rPr lang="es-CL" sz="1600" i="1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$min</a:t>
            </a:r>
            <a:r>
              <a:rPr lang="es-CL" sz="1600" dirty="0" smtClean="0"/>
              <a:t>, etc.</a:t>
            </a:r>
            <a:r>
              <a:rPr lang="es-CL" sz="1600" b="1" dirty="0" smtClean="0"/>
              <a:t>]</a:t>
            </a: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lookup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Hacer un </a:t>
            </a:r>
            <a:r>
              <a:rPr lang="es-CL" sz="1800" dirty="0" err="1" smtClean="0">
                <a:solidFill>
                  <a:prstClr val="white">
                    <a:lumMod val="50000"/>
                  </a:prstClr>
                </a:solidFill>
              </a:rPr>
              <a:t>left-outer-join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con otra colección</a:t>
            </a: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unwind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Copiar cada documento para cada valor de un arreglo</a:t>
            </a:r>
            <a:endParaRPr lang="es-CL" sz="1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collStats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Ver estadísticas sobre la colección</a:t>
            </a: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count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Contar los documentos en la colección</a:t>
            </a: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sort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Ordenar </a:t>
            </a:r>
            <a:r>
              <a:rPr lang="es-CL" sz="1800" dirty="0" err="1" smtClean="0">
                <a:solidFill>
                  <a:prstClr val="white">
                    <a:lumMod val="50000"/>
                  </a:prstClr>
                </a:solidFill>
              </a:rPr>
              <a:t>docs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por los valores de una llave (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ASC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|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DESC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)</a:t>
            </a:r>
            <a:endParaRPr lang="es-CL" sz="1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limit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Devolver (hasta) los 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primeros documentos</a:t>
            </a: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sample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Devolver (hasta) 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documentos muestreados</a:t>
            </a: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skip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Saltar 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 documentos</a:t>
            </a:r>
          </a:p>
          <a:p>
            <a:pPr>
              <a:lnSpc>
                <a:spcPct val="120000"/>
              </a:lnSpc>
            </a:pPr>
            <a:endParaRPr lang="es-CL" sz="8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8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18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out</a:t>
            </a:r>
            <a:r>
              <a:rPr lang="es-CL" sz="1800" dirty="0" smtClean="0">
                <a:solidFill>
                  <a:prstClr val="white">
                    <a:lumMod val="50000"/>
                  </a:prstClr>
                </a:solidFill>
              </a:rPr>
              <a:t>:			Guardar la colección a </a:t>
            </a:r>
            <a:r>
              <a:rPr lang="es-CL" sz="1800" dirty="0" err="1" smtClean="0">
                <a:solidFill>
                  <a:prstClr val="white">
                    <a:lumMod val="50000"/>
                  </a:prstClr>
                </a:solidFill>
              </a:rPr>
              <a:t>MongoDB</a:t>
            </a:r>
            <a:r>
              <a:rPr lang="es-CL" sz="1600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endParaRPr lang="es-CL" sz="1600" b="1" dirty="0" smtClean="0">
              <a:solidFill>
                <a:srgbClr val="5BEC12"/>
              </a:solidFill>
            </a:endParaRPr>
          </a:p>
          <a:p>
            <a:pPr>
              <a:lnSpc>
                <a:spcPct val="120000"/>
              </a:lnSpc>
            </a:pPr>
            <a:r>
              <a:rPr lang="es-CL" sz="1600" dirty="0" smtClean="0">
                <a:solidFill>
                  <a:prstClr val="white">
                    <a:lumMod val="50000"/>
                  </a:prstClr>
                </a:solidFill>
              </a:rPr>
              <a:t> 						           (... y aún más)</a:t>
            </a:r>
            <a:endParaRPr lang="es-CL" sz="1400" dirty="0" smtClean="0">
              <a:solidFill>
                <a:srgbClr val="E717BA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 </a:t>
            </a:r>
            <a:r>
              <a:rPr lang="es-CL" dirty="0" smtClean="0"/>
              <a:t>de Pipeline</a:t>
            </a:r>
            <a:r>
              <a:rPr lang="es-CL" dirty="0"/>
              <a:t>: </a:t>
            </a:r>
            <a:r>
              <a:rPr lang="es-CL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$match</a:t>
            </a:r>
            <a:r>
              <a:rPr lang="es-CL" dirty="0" smtClean="0">
                <a:solidFill>
                  <a:srgbClr val="FBA803"/>
                </a:solidFill>
              </a:rPr>
              <a:t> </a:t>
            </a:r>
            <a:r>
              <a:rPr lang="es-CL" dirty="0" smtClean="0"/>
              <a:t>y </a:t>
            </a:r>
            <a:r>
              <a:rPr lang="es-CL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group</a:t>
            </a:r>
            <a:endParaRPr lang="es-CL" dirty="0">
              <a:solidFill>
                <a:srgbClr val="FBA803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7" y="1143000"/>
            <a:ext cx="710168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4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db.series.aggregate</a:t>
            </a:r>
            <a:r>
              <a:rPr lang="es-CL" sz="14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[ </a:t>
            </a:r>
          </a:p>
          <a:p>
            <a:r>
              <a:rPr lang="es-CL" sz="14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lookup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from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networks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localField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"country",</a:t>
            </a:r>
          </a:p>
          <a:p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foreignField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nation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as: "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possibleNetworks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</a:p>
          <a:p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 </a:t>
            </a:r>
            <a:r>
              <a:rPr lang="es-CL" sz="14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5999" y="3886200"/>
            <a:ext cx="4495800" cy="2711397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ounded Rectangle 13"/>
          <p:cNvSpPr/>
          <p:nvPr/>
        </p:nvSpPr>
        <p:spPr>
          <a:xfrm>
            <a:off x="741170" y="1050608"/>
            <a:ext cx="2721987" cy="1777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 de </a:t>
            </a:r>
            <a:r>
              <a:rPr lang="es-CL" dirty="0" smtClean="0"/>
              <a:t>Pipeline: </a:t>
            </a:r>
            <a:r>
              <a:rPr lang="es-CL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lookup</a:t>
            </a:r>
            <a:endParaRPr lang="es-CL" dirty="0">
              <a:solidFill>
                <a:srgbClr val="FBA803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26467"/>
            <a:ext cx="2375527" cy="158756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638800" y="1050608"/>
            <a:ext cx="2721987" cy="1777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31" y="1126468"/>
            <a:ext cx="1705622" cy="1587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940421"/>
            <a:ext cx="4028053" cy="26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4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db.series.aggregate</a:t>
            </a:r>
            <a:r>
              <a:rPr lang="es-CL" sz="14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[ 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$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unwind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: "$</a:t>
            </a:r>
            <a:r>
              <a:rPr lang="es-CL" sz="1400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lang="es-CL" sz="1400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} </a:t>
            </a:r>
            <a:r>
              <a:rPr lang="es-CL" sz="14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 )</a:t>
            </a: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endParaRPr lang="es-CL" sz="1400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0" y="3810000"/>
            <a:ext cx="4495800" cy="2819401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1257298"/>
            <a:ext cx="4495800" cy="1143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 de </a:t>
            </a:r>
            <a:r>
              <a:rPr lang="es-CL" dirty="0" smtClean="0"/>
              <a:t>Pipeline: </a:t>
            </a:r>
            <a:r>
              <a:rPr lang="es-CL" dirty="0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dirty="0" err="1" smtClean="0">
                <a:solidFill>
                  <a:srgbClr val="FBA803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unwind</a:t>
            </a:r>
            <a:endParaRPr lang="es-CL" dirty="0">
              <a:solidFill>
                <a:srgbClr val="FBA803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409701"/>
            <a:ext cx="4210601" cy="772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17" y="4023367"/>
            <a:ext cx="2092562" cy="23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sz="3200" dirty="0" smtClean="0"/>
              <a:t>Indexación</a:t>
            </a:r>
            <a:endParaRPr lang="es-C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52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JSON Binario: </a:t>
            </a:r>
            <a:r>
              <a:rPr lang="es-C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es-C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SON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3"/>
            <a:ext cx="5963140" cy="524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53" y="5715000"/>
            <a:ext cx="4333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Indexación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3600" dirty="0" smtClean="0"/>
              <a:t>Por colección:</a:t>
            </a:r>
          </a:p>
          <a:p>
            <a:r>
              <a:rPr lang="es-CL" dirty="0" smtClean="0"/>
              <a:t>"</a:t>
            </a:r>
            <a:r>
              <a:rPr lang="es-CL" dirty="0" smtClean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</a:t>
            </a:r>
          </a:p>
          <a:p>
            <a:r>
              <a:rPr lang="es-CL" dirty="0" smtClean="0"/>
              <a:t>"Single-</a:t>
            </a:r>
            <a:r>
              <a:rPr lang="es-CL" dirty="0" err="1" smtClean="0"/>
              <a:t>field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 </a:t>
            </a:r>
            <a:r>
              <a:rPr lang="es-CL" sz="2800" dirty="0" smtClean="0">
                <a:solidFill>
                  <a:srgbClr val="0070C0"/>
                </a:solidFill>
              </a:rPr>
              <a:t>(ordenado)</a:t>
            </a:r>
            <a:endParaRPr lang="es-CL" dirty="0" smtClean="0">
              <a:solidFill>
                <a:srgbClr val="0070C0"/>
              </a:solidFill>
            </a:endParaRPr>
          </a:p>
          <a:p>
            <a:r>
              <a:rPr lang="es-CL" dirty="0" smtClean="0"/>
              <a:t>"</a:t>
            </a:r>
            <a:r>
              <a:rPr lang="es-CL" dirty="0" err="1" smtClean="0"/>
              <a:t>Compound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 </a:t>
            </a:r>
            <a:r>
              <a:rPr lang="es-CL" dirty="0" smtClean="0">
                <a:solidFill>
                  <a:srgbClr val="0070C0"/>
                </a:solidFill>
              </a:rPr>
              <a:t>(ordenado por varios campos)</a:t>
            </a:r>
          </a:p>
          <a:p>
            <a:r>
              <a:rPr lang="es-CL" dirty="0" smtClean="0"/>
              <a:t>"</a:t>
            </a:r>
            <a:r>
              <a:rPr lang="es-CL" dirty="0" err="1" smtClean="0"/>
              <a:t>Multikey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 </a:t>
            </a:r>
            <a:r>
              <a:rPr lang="es-CL" sz="2800" dirty="0" smtClean="0">
                <a:solidFill>
                  <a:srgbClr val="0070C0"/>
                </a:solidFill>
              </a:rPr>
              <a:t>(para arreglos)</a:t>
            </a:r>
          </a:p>
          <a:p>
            <a:r>
              <a:rPr lang="es-CL" dirty="0" smtClean="0"/>
              <a:t>"</a:t>
            </a:r>
            <a:r>
              <a:rPr lang="es-CL" dirty="0" err="1" smtClean="0"/>
              <a:t>Geospatial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 </a:t>
            </a:r>
            <a:r>
              <a:rPr lang="es-CL" dirty="0" smtClean="0">
                <a:solidFill>
                  <a:srgbClr val="0070C0"/>
                </a:solidFill>
              </a:rPr>
              <a:t>(búsqueda de vecino)</a:t>
            </a:r>
          </a:p>
          <a:p>
            <a:r>
              <a:rPr lang="es-CL" dirty="0" smtClean="0"/>
              <a:t>"Full-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" </a:t>
            </a:r>
            <a:r>
              <a:rPr lang="es-CL" dirty="0" smtClean="0">
                <a:solidFill>
                  <a:srgbClr val="0070C0"/>
                </a:solidFill>
              </a:rPr>
              <a:t>(búsqueda de texto)</a:t>
            </a:r>
          </a:p>
          <a:p>
            <a:r>
              <a:rPr lang="es-CL" dirty="0" smtClean="0"/>
              <a:t>"Hash-</a:t>
            </a:r>
            <a:r>
              <a:rPr lang="es-CL" dirty="0" err="1" smtClean="0"/>
              <a:t>based</a:t>
            </a:r>
            <a:r>
              <a:rPr lang="es-CL" dirty="0" smtClean="0"/>
              <a:t> </a:t>
            </a:r>
            <a:r>
              <a:rPr lang="es-CL" dirty="0" err="1" smtClean="0"/>
              <a:t>indexing</a:t>
            </a:r>
            <a:r>
              <a:rPr lang="es-CL" dirty="0" smtClean="0"/>
              <a:t>" </a:t>
            </a:r>
            <a:r>
              <a:rPr lang="es-CL" sz="2800" dirty="0" smtClean="0">
                <a:solidFill>
                  <a:srgbClr val="0070C0"/>
                </a:solidFill>
              </a:rPr>
              <a:t>(</a:t>
            </a:r>
            <a:r>
              <a:rPr lang="es-CL" sz="2800" dirty="0" err="1" smtClean="0">
                <a:solidFill>
                  <a:srgbClr val="0070C0"/>
                </a:solidFill>
              </a:rPr>
              <a:t>hasheado</a:t>
            </a:r>
            <a:r>
              <a:rPr lang="es-CL" sz="2800" dirty="0" smtClean="0">
                <a:solidFill>
                  <a:srgbClr val="0070C0"/>
                </a:solidFill>
              </a:rPr>
              <a:t>)</a:t>
            </a:r>
          </a:p>
          <a:p>
            <a:endParaRPr lang="es-CL" dirty="0"/>
          </a:p>
        </p:txBody>
      </p:sp>
      <p:sp>
        <p:nvSpPr>
          <p:cNvPr id="2" name="Rectangle 1"/>
          <p:cNvSpPr/>
          <p:nvPr/>
        </p:nvSpPr>
        <p:spPr>
          <a:xfrm>
            <a:off x="4876800" y="6170097"/>
            <a:ext cx="412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2"/>
              </a:rPr>
              <a:t>https://docs.mongodb.com/v3.4/indexes</a:t>
            </a:r>
            <a:r>
              <a:rPr lang="es-CL" dirty="0" smtClean="0">
                <a:hlinkClick r:id="rId2"/>
              </a:rPr>
              <a:t>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62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MongoDB</a:t>
            </a:r>
            <a:r>
              <a:rPr lang="es-CL" dirty="0" smtClean="0"/>
              <a:t>: Indexar texto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"A British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 series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with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a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dystopian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setting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db.series.createIndex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{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db.series.getIndexes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     {        "v" : 2,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"_id"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"_id_",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test.series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	}, 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       "v" : 2,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fts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"_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ftsx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summary_text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test.series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weights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default_language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english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language_override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textIndexVersion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3	}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</a:t>
            </a:r>
            <a:endParaRPr lang="es-CL" sz="12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MongoDB</a:t>
            </a:r>
            <a:r>
              <a:rPr lang="es-CL" dirty="0" smtClean="0"/>
              <a:t>: Indexar texto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"A British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 series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with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a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dystopian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setting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db.series.createIndex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{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db.series.getIndexes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endParaRPr lang="es-CL" sz="14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[      {        "v" : 2,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"_id"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"_id_",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test.series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	}, 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{        "v" : 2,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key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fts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 "_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ftsx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summary_text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test.series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weights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default_language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english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language_override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textIndexVersion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3	}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]</a:t>
            </a:r>
            <a:endParaRPr lang="es-CL" sz="12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MongoDB</a:t>
            </a:r>
            <a:r>
              <a:rPr lang="es-CL" dirty="0" smtClean="0"/>
              <a:t>: Indexar texto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sz="1200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"A British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 series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with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a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dystopian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setting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": [ "English", "</a:t>
            </a:r>
            <a:r>
              <a:rPr lang="es-CL" sz="1200" dirty="0" err="1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],</a:t>
            </a:r>
          </a:p>
          <a:p>
            <a:r>
              <a:rPr lang="es-CL" sz="1200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lang="es-CL" sz="1200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db.series.createIndex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{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"})</a:t>
            </a:r>
          </a:p>
          <a:p>
            <a:endParaRPr lang="es-CL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lang="es-CL" dirty="0" err="1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 </a:t>
            </a:r>
          </a:p>
          <a:p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{ $</a:t>
            </a:r>
            <a:r>
              <a:rPr lang="es-CL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text</a:t>
            </a:r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lang="es-CL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search</a:t>
            </a:r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lang="es-CL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dystopia</a:t>
            </a:r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-fi" } }</a:t>
            </a:r>
            <a:r>
              <a:rPr lang="es-CL" dirty="0" smtClean="0">
                <a:solidFill>
                  <a:prstClr val="white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dirty="0" smtClean="0">
                <a:solidFill>
                  <a:srgbClr val="AFFFC2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endParaRPr lang="es-CL" sz="1200" i="1" dirty="0" smtClean="0">
              <a:solidFill>
                <a:srgbClr val="AFFFC2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{       "_id" :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summary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"A British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-fi series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with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a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dystopian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setting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languages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 : [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"English",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        "</a:t>
            </a:r>
            <a:r>
              <a:rPr lang="es-CL" sz="1200" i="1" dirty="0" err="1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Spanish</a:t>
            </a:r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  <a:p>
            <a:r>
              <a:rPr lang="es-CL" sz="1200" i="1" dirty="0" smtClean="0">
                <a:solidFill>
                  <a:srgbClr val="FFFF0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        ]		}</a:t>
            </a:r>
            <a:endParaRPr lang="es-CL" sz="1200" i="1" dirty="0">
              <a:solidFill>
                <a:srgbClr val="FFFF00"/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sz="3200" dirty="0" smtClean="0"/>
              <a:t>Distribución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28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MongoDB</a:t>
            </a:r>
            <a:r>
              <a:rPr lang="es-CL" dirty="0" smtClean="0"/>
              <a:t>: Distribución</a:t>
            </a:r>
            <a:endParaRPr lang="es-C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"</a:t>
            </a:r>
            <a:r>
              <a:rPr lang="es-CL" dirty="0" err="1" smtClean="0"/>
              <a:t>Sharding</a:t>
            </a:r>
            <a:r>
              <a:rPr lang="es-CL" dirty="0" smtClean="0"/>
              <a:t>" (Partición):</a:t>
            </a:r>
          </a:p>
          <a:p>
            <a:pPr lvl="1"/>
            <a:r>
              <a:rPr lang="es-CL" dirty="0" err="1" smtClean="0"/>
              <a:t>Hashing</a:t>
            </a:r>
            <a:r>
              <a:rPr lang="es-CL" dirty="0" smtClean="0"/>
              <a:t> o Horizontal por rango</a:t>
            </a:r>
          </a:p>
          <a:p>
            <a:pPr marL="914400" lvl="2" indent="0">
              <a:buNone/>
            </a:pPr>
            <a:r>
              <a:rPr lang="es-CL" dirty="0" smtClean="0"/>
              <a:t>(Depende de los índices)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Replicación</a:t>
            </a:r>
          </a:p>
          <a:p>
            <a:pPr lvl="1"/>
            <a:r>
              <a:rPr lang="es-CL" dirty="0" smtClean="0"/>
              <a:t>Replica sets con replicas primarias/secundarias</a:t>
            </a:r>
            <a:endParaRPr lang="es-CL" dirty="0"/>
          </a:p>
        </p:txBody>
      </p:sp>
      <p:sp>
        <p:nvSpPr>
          <p:cNvPr id="3" name="Rectangle 2"/>
          <p:cNvSpPr/>
          <p:nvPr/>
        </p:nvSpPr>
        <p:spPr>
          <a:xfrm>
            <a:off x="4723687" y="4419600"/>
            <a:ext cx="442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2"/>
              </a:rPr>
              <a:t>https://docs.mongodb.com/v3.4/replication</a:t>
            </a:r>
            <a:r>
              <a:rPr lang="es-CL" dirty="0" smtClean="0">
                <a:hlinkClick r:id="rId2"/>
              </a:rPr>
              <a:t>/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4723687" y="2520434"/>
            <a:ext cx="42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https://docs.mongodb.com/v3.4/sharding</a:t>
            </a:r>
            <a:r>
              <a:rPr lang="es-CL" dirty="0" smtClean="0">
                <a:hlinkClick r:id="rId3"/>
              </a:rPr>
              <a:t>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82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Inconsolata" panose="00000509000000000000" pitchFamily="49" charset="0"/>
                <a:cs typeface="Consolas" panose="020B0609020204030204" pitchFamily="49" charset="0"/>
              </a:rPr>
              <a:t>mapreduce</a:t>
            </a:r>
            <a:endParaRPr lang="es-CL" dirty="0"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38900" cy="54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	Una </a:t>
            </a:r>
            <a:r>
              <a:rPr lang="en-IE" sz="3200" dirty="0" err="1" smtClean="0"/>
              <a:t>advertencia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00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466725"/>
            <a:ext cx="8162925" cy="592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6426964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 smtClean="0">
                <a:hlinkClick r:id="rId3"/>
              </a:rPr>
              <a:t>http://cryto.net/~joepie91/blog/2015/07/19/why-you-should-never-ever-ever-use-mongodb/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7763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229600" cy="54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2484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https://www.computerworld.com/article/3155260/ransomware-groups-have-deleted-over-10000-mongodb-databases.html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886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id&quot;: 179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&quot;2002-06-02&quot;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5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^\elip^&#10;}&#10;\end{lstlisting}&#10;\end{document}"/>
  <p:tag name="IGUANATEXSIZE" val="20"/>
  <p:tag name="IGUANATEXCURSOR" val="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11f22e33d44c^),&#10;  &quot;name&quot;: &quot;Rick and Morty&quot;,&#10;  &quot;type&quot;: &quot;Animation&quot;,&#10;  ^\elip^&#10;}&#10;\end{lstlisting}&#10;\end{document}"/>
  <p:tag name="IGUANATEXSIZE" val="20"/>
  <p:tag name="IGUANATEXCURSOR" val="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612,725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&#10;}&#10;{&#10;  &quot;name&quot;: &quot;Black Mirror&quot;,&#10;  &quot;country&quot;: &quot;UK&quot;&#10;}&#10;\end{lstlisting}&#10;\end{document}"/>
  <p:tag name="IGUANATEXSIZE" val="20"/>
  <p:tag name="IGUANATEXCURSOR" val="4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157,41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tion&quot;: &quot;US&quot;,&#10;  &quot;network&quot;: &quot;HBO&quot;&#10;}&#10;{&#10;  &quot;nation&quot;: &quot;US&quot;,&#10;  &quot;network&quot;: &quot;FOX&quot;&#10;}&#10;\end{lstlisting}&#10;\end{document}"/>
  <p:tag name="IGUANATEXSIZE" val="20"/>
  <p:tag name="IGUANATEXCURSOR" val="3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5,995"/>
  <p:tag name="ORIGINALWIDTH" val="2733,38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,&#10;  &quot;possibleNetworks&quot;: [ &#10;    { &quot;nation&quot;: &quot;US&quot;, &quot;network&quot;: &quot;HBO&quot; } ,&#10;    { &quot;nation&quot;: &quot;US&quot;, &quot;network&quot;: &quot;FOX&quot; } &#10;  ]&#10;}&#10;{&#10;  &quot;name&quot;: &quot;Black Mirror&quot;,&#10;  &quot;country&quot;: &quot;UK&quot;&#10;  &quot;possibleNetworks&quot;: []&#10;}&#10;\end{lstlisting}&#10;\end{document}"/>
  <p:tag name="IGUANATEXSIZE" val="20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823"/>
  <p:tag name="ORIGINALWIDTH" val="2860,89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[ &quot;Drama&quot;, &quot;Crime&quot;, &quot;Thriller&quot; ]&#10;}&#10;\end{lstlisting}&#10;\end{document}"/>
  <p:tag name="IGUANATEXSIZE" val="20"/>
  <p:tag name="IGUANATEXCURSOR" val="38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8,726"/>
  <p:tag name="ORIGINALWIDTH" val="1420,69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&quot;Drama&quot;&#10;}&#10;{&#10;  &quot;name&quot;: &quot;The Wire&quot;,&#10;  &quot;genres&quot;: &quot;Crime&quot;&#10;}&#10;{&#10;  &quot;name&quot;: &quot;The Wire&quot;,&#10;  &quot;genres&quot;: &quot;Thriller&quot;&#10;}&#10;&#10;\end{lstlisting}&#10;\end{document}"/>
  <p:tag name="IGUANATEXSIZE" val="20"/>
  <p:tag name="IGUANATEXCURSOR" val="4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3584"/>
  <p:tag name="ORIGINALWIDTH" val="720,0347"/>
  <p:tag name="OUTPUTDPI" val="1200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}&#10;&#10;\begin{document}&#10;\newlength{\vgap}&#10;\newlength{\hgap}&#10;\setlength{\vgap}{1.7cm}&#10;\setlength{\hgap}{4.6cm}&#10; &#10;\resizebox{\textwidth}{!}{&#10;\begin{tikzpicture}&#10;&#10;\node[iri] (t1) {TRAPPIST-1};&#10;&#10;\node[lit,below=\vgap of t1.mid,anchor=mid] (ucd) {\color{blue}\textit{Ultra-Cool Dwarf}}&#10;   edge[arrin] node[lab] {instance} (t1);&#10;&#10;\node[lit,right=\hgap of t1.mid,anchor=mid] (k) {2,550$\pm$55 K}&#10;   edge[arrin] node[lab] {temp} (t1);&#10;&#10;\node[lit,left=\hgap of t1.mid,anchor=mid] (rd) {\color{blue}\textit{Red Dwarf}}&#10;   edge[arrin] node[lab] {instance} (t1);&#10;&#10;\node[lit,below=\vgap of k.mid,anchor=mid] (t1m) {0.08$\pm$0.009 M$_{\odot}$}&#10;   edge[arrin] node[lab] {mass} (t1);&#10;&#10;\node[iri,left=\hgap of ucd.mid,anchor=mid] (ds) {\color{blue}\textit{Dwarf Star}}&#10;   edge[arrin] node[lab] {subclass} (ucd)&#10;   edge[arrin] node[lab] {subclass} (rd);&#10;&#10;\node[iri,above=\vgap of t1.mid,anchor=mid] (aq) {Aquarius}&#10;   edge[arrin] node[lab] {constellation} (t1);&#10;&#10;\node[iri,right=\hgap of aq.mid,anchor=mid] (t1c) {TRAPPIST-1c}&#10;   edge[arrout,bend right=10] node[lab] {parent} (t1)&#10;   edge[arrin,bend left=10] node[lab] {child} (t1);&#10;   %edge[arrout] node[lab] {constellation} (aq);&#10;&#10;\node[iri,left=\hgap of aq.mid,anchor=mid] (t1b) {TRAPPIST-1b}&#10;   edge[arrout,bend left=10] node[lab] {parent} (t1)&#10;   edge[arrin,bend right=10] node[lab] {child} (t1);&#10;   %edge[arrout] node[lab] {constellation} (aq);&#10;   %edge[arrout,dotted,gray] node[lab] {\color{gray}constellation} (aq);&#10;&#10;\node[iri,above=\vgap of aq.mid,anchor=mid] (esp) {\color{blue}\textit{Extrasolar Planet}}&#10;   edge[arrin] node[lab] {instance} (t1b)&#10;   edge[arrin] node[lab] {instance} (t1c);&#10;&#10;\node[iri,left=\hgap of esp.mid,anchor=mid] (pl) {\color{blue}\textit{Planet}}&#10;   edge[arrin] node[lab] {subclass} (esp);&#10;&#10;\node[iri,left=0.7\hgap of t1b.mid,anchor=mid] (ab) {\color{blue}\textit{Astronomical Body}}&#10;   edge[arrin] node[lab] {subclass} (pl);&#10;&#10;\node[iri,below=\vgap of ab.mid,anchor=mid] (st) {\color{blue}\textit{Star}}&#10;   edge[arrin] node[lab] {subclass} (ds)&#10;   edge[arrout] node[lab] {subclass} (ab);&#10;&#10;&#10;\end{tikzpicture}&#10;&#10;&#10;}&#10;\end{document}"/>
  <p:tag name="IGUANATEXSIZE" val="18"/>
  <p:tag name="IGUANATEXCURSOR" val="27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2,8774"/>
  <p:tag name="ORIGINALWIDTH" val="2671,873"/>
  <p:tag name="OUTPUTDPI" val="1200"/>
  <p:tag name="LATEXADDIN" val="\documentclass{article}&#10;\usepackage{amsmath}&#10;\usepackage{fancyvrb}&#10;\usepackage{listings}&#10;\usepackage[utf8]{inputenc}&#10;\usepackage{xcolor}&#10;\usepackage{C:/Users/ahogan/Documents/Teaching/Databases/macros/bdd}&#10;&#10;&#10;\pagestyle{empty}&#10;\lstset{ %&#10;  style=sparqld&#10;}&#10;&#10;&#10;\begin{document}&#10;\begin{minipage}{7.3cm}&#10;~~\begin{lstlisting}[]&#10;SELECT ?const (COUNT(DISTINCT ?body) AS ?num)&#10;WHERE { &#10;  ?body :instance/:subclass* :AstronomicalBody .&#10;  ?body :parent?/:constellation ?const . &#10;}&#10;GROUP BY ?const&#10;ORDER BY DESC(?num)&#10;\end{lstlisting}&#10;\end{minipage}&#10;\end{document}"/>
  <p:tag name="IGUANATEXSIZE" val="16"/>
  <p:tag name="IGUANATEXCURSOR" val="29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,9612"/>
  <p:tag name="ORIGINALWIDTH" val="719,7074"/>
  <p:tag name="OUTPUTDPI" val="1200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newcommand{\al}[2]{&#10; \addtolength{\jot}{-1ex} % row spacing&#10; \begin{minipage}{#1} &#10;  \vspace{1pt}&#10;  \begin{center}&#10;   $\begin{aligned}&#10;   #2&#10;   \end{aligned}$&#10;  \end{center}&#10; \end{minipage}&#10; \addtolength{\jot}{1em} % reset&#10;}&#10;&#10;\newcommand{\alt}[2]{&#10; \addtolength{\jot}{-1ex} % row spacing&#10; \begin{minipage}{#1} &#10;  \vspace{2pt}&#10;  \begin{center}&#10;   $\begin{aligned}&#10;   #2&#10;   \end{aligned}$&#10;  \end{center}&#10; \end{minipage}% reset&#10;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 rt/.style={&#10;  rectangle,&#10;  fill=blue!15,&#10;  draw=black, &#10;  text centered,&#10;  inner sep=0.5ex&#10;  },&#10;    rtt/.style={ %tighter version&#10;     rt,&#10;     inner sep=0.1ex&#10;     },&#10;    ert/.style={ %edge box&#10;      rt,&#10;      dashed&#10;      }, &#10;    ertt/.style={ %edge box, tighter&#10;        rtt,&#10;        dashed&#10;        }, &#10;    rect/.style={ % rounded prop graph boxes&#10;        rectangle,&#10;        rounded corners,&#10;        draw=black, &#10;        text centered,&#10;        inner sep=0.8ex,&#10;        top color=white, &#10;        bottom color=green!15&#10;        },&#10;    rectw/.style={&#10;     fill=black!15,&#10;        rect,&#10;        draw=white&#10;        },&#10;    erect/.style={ %edge rect, unfortunate name&#10;     fill=black!15,&#10;     rect,&#10;     dashed&#10;     },&#10;    erectw/.style={ %edge rectw&#10;     fill=black!15,&#10;      rectw,&#10;      dashed&#10;      },&#10;    arrout/.style={&#10;           -&gt;,&#10;           -latex,&#10;           },&#10;    arrin/.style={&#10;           &lt;-,&#10;           latex-,&#10;           },&#10;    arrb/.style={&#10;           &lt;-&gt;,&#10;           &gt;=latex,&#10;           }&#10;}&#10;&#10;\newcommand{\uri}[1]{\text{\scriptsize {\tt\vphantom{yI}#1}}}% version for use in graphs&#10;\newcommand{\urit}[1]{\text{{\tt\vphantom{yI}#1}}}% version for use in text&#10;&#10;\newcommand{\urie}[1]{\uri{#1\,=\,}}&#10;&#10;\newcommand{\ttt}[1]{{\texttt{#1}}} % tt font in text&#10;&#10;\newcommand{\uriq}[1]{\uri{#1}}% version with quotes for use in graphs&#10;\newcommand{\uriqt}[1]{\urit{#1}}% version with quotes for use in text&#10;&#10;\newcommand{\appex}[1]{{\color{green}#1}} % text that will have to change if&#10;                                         % we move examples to appendix&#10;&#10;\renewcommand{\arraystretch}{0.97}% spacing in table rows&#10;&#10;\begin{document}&#10;\newcommand{\vgap}{1.3cm}&#10;\newcommand{\hgap}{2.7cm}&#10; &#10;\resizebox{\textwidth}{!}{&#10;\begin{tikzpicture}&#10;%%%%% node n1 &#10;\node[rect] (n1) {&#10;&#10;\alt{64pt}{&#10;\urie{firstName} &amp; \uriq{Julie}\\&#10;\urie{lastName} &amp; \uriq{Freud}\\&#10;\urie{country} &amp; \uriq{Chile}&#10;}};&#10;&#10;%%%%% label of n1&#10;\node[rt] (ln1) at (n1.north) {\uri{{$n_1$} $:$ Person}};&#10;&#10;%%%%% node n2&#10;\node[rect, right=3cm of n1] (n2) {&#10;&#10;\alt{60pt}{ &#10;\urie{firstName} &amp; \uriq{John}\\&#10;\urie{lastName} &amp; \uriq{Cook}\\&#10;\urie{gender} &amp; \uriq{male}\\&#10;\urie{country} &amp; \uriq{Chile}&#10;}};&#10;&#10;%%%%% label of n2&#10;\node[rt] (ln2) at (n2.north) {\uri{{$n_2$} $:$ Person}};&#10;&#10;%%%%% edge e1&#10;\draw[arrout,bend left=10] (n1) to &#10;node[below, rectw] (e1) {} &#10;(n2);&#10;&#10;%%%%% label of e1&#10;\node[ert] (le1) at (e1.north) {\uri{{$e_1$} $:$ knows}};&#10;&#10;%%%%% edge e2&#10;\draw[arrout,bend left=10] (n2) to &#10;node[below, erectw] (e2) {} &#10;(n1);&#10;&#10;%%%%% label of e2&#10;\node[ert] (le2) at (e2.north) {\uri{{$e_2$} $:$ knows}};&#10;&#10;%%%%% node n3&#10;\node[rect, below=0.5cm of n1,xshift=-4cm] (n3) {&#10;&#10;\alt{40pt}{&#10;\urie{name} &amp; \uriq{U2}}};&#10;&#10;%%%%% label of n3&#10;\node[rt] (ln3) at (n3.north) {\uri{{$n_3$} $:$ Tag}};&#10;&#10;%%%%% edge e3&#10;\draw[arrin, bend right=20] (n1) to&#10;node[below, erectw] (e3) &#10;{}&#10;(ln3);&#10;&#10;%%%%% label of e3&#10;\node[ert,yshift=-0.1cm] (le3) at (e3.north) {\uri{{$e_3$} $:$ hasFollower}};&#10;&#10;%%%%% node n4 &#10;\node[rect,below=2.5cm of n1] (n4) {&#10;&#10;\alt{71pt}{ &#10;\urie{content} &amp; \uriq{U2 sux}\\&#10;\urie{language} &amp; \uriq{en}}};&#10;&#10;%%%%% label of n4&#10;\node[rt] (ln4) at (n4.north) {\uri{{$n_4$} $:$ Post}} ;&#10;&#10;%%%%% edge e4&#10;\draw[arrout, bend left=20] (n4) to&#10;node[below, erectw] (e4) &#10;{}&#10;(n3);&#10;&#10;%%%%% label of e4&#10;\node[ert] (le4) at (e4.north) {\uri{{$e_4$} $:$ hasTag}};&#10;&#10;&#10;%%%%% node n5 &#10;\node[rect,anchor=mid] at (n4.mid -| n2) (n5) {&#10;&#10;\alt{60pt}{&#10;\urie{firstName} &amp; \uriq{Frank}\\&#10;\urie{lastName} &amp; \uriq{Cook}\\&#10;\urie{gender} &amp; \uriq{male}\\&#10;\urie{country} &amp; \uriq{Chile}&#10;}};&#10;&#10;%%%%% label of n5&#10;\node[rt] (ln5) at (n5.north) {\uri{{$n_5$} $:$ Person}} ;&#10;&#10;%%%%% edge e5&#10;\draw[arrout] (n1) to&#10;node[left, erect] (e5) {&#10;\alt{58pt}{&#10;\urie{date} &amp; \uriq{2015-09-14}}}&#10;(ln4);&#10;&#10;%%%%% label of e5&#10;\node[ert] (le5) at (e5.north) {\uri{{$e_5$} $:$ likes}};&#10;&#10;%%%%% edge e6&#10;\draw[arrout] (n2) to&#10;node[right, erect] (e6) {&#10;\alt{55pt}{ &#10;\urie{rel} &amp; \uriq{brother}}}&#10;(ln5);&#10;&#10;%%%%% label of e6&#10;\node[ert] (le6) at (e6.north) {\uri{{$e_6$} $:$ knows}};&#10;&#10;%%%%% edge e7&#10;\draw[arrout] (n2) to&#10;node[below, erect] (e7) {&#10;\alt{58pt}{ &#10;\urie{date} &amp; \uriq{2014-03-15}}}&#10;(n4);&#10;&#10;%%%%% label of e7&#10;\node[ert] (le7) at (e7.north) {\uri{{$e_7$} $:$ likes}};&#10;&#10;%%%%% edge e8&#10;\draw[arrout] (n5) to&#10;node[below, erect] (e8) {&#10;\alt{58pt}{ &#10;\urie{date} &amp; \uriq{2016-03-15}}}&#10;(n4);&#10;&#10;%%%%% label of e8&#10;\node[ert] (le6) at (e8.north) {\uri{{$e_8$} $:$ likes}};&#10;&#10;&#10;\end{tikzpicture}&#10;}&#10;\end{document}"/>
  <p:tag name="IGUANATEXSIZE" val="18"/>
  <p:tag name="IGUANATEXCURSOR" val="64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9,5613"/>
  <p:tag name="ORIGINALWIDTH" val="3806,031"/>
  <p:tag name="OUTPUTDPI" val="1200"/>
  <p:tag name="LATEXADDIN" val="\documentclass{article}&#10;\usepackage{amsmath}&#10;\usepackage{fancyvrb}&#10;\usepackage{listings}&#10;\usepackage[utf8]{inputenc}&#10;\usepackage{xcolor}&#10;\usepackage{C:/Users/ahogan/Documents/Teaching/Databases/macros/bdd}&#10;&#10;&#10;\pagestyle{empty}&#10;\lstset{ %&#10;  style=cypherd&#10;}&#10;&#10;&#10;\begin{document}&#10;\begin{minipage}{10.5cm}&#10;~~\begin{lstlisting}[]&#10;MATCH (x1:Person {firstName:&quot;Julie&quot;})-[:knows*]-&gt;(x2:Person)&#10;MATCH (x2)-[:likes]-&gt;()-[:hasTag]-&gt;()-[:hasFollower]-&gt;(x1)&#10;RETURN x2.firstName\end{lstlisting}&#10;\end{minipage}&#10;\end{document}"/>
  <p:tag name="IGUANATEXSIZE" val="16"/>
  <p:tag name="IGUANATEXCURSOR" val="3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1,5432"/>
  <p:tag name="ORIGINALWIDTH" val="719,3802"/>
  <p:tag name="OUTPUTDPI" val="1200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newcommand{\al}[2]{&#10; \addtolength{\jot}{-1ex} % row spacing&#10; \begin{minipage}{#1} &#10;  \vspace{1pt}&#10;  \begin{center}&#10;   $\begin{aligned}&#10;   #2&#10;   \end{aligned}$&#10;  \end{center}&#10; \end{minipage}&#10; \addtolength{\jot}{1em} % reset&#10;}&#10;&#10;\newcommand{\alt}[2]{&#10; \addtolength{\jot}{-1ex} % row spacing&#10; \begin{minipage}{#1} &#10;  \vspace{2pt}&#10;  \begin{center}&#10;   $\begin{aligned}&#10;   #2&#10;   \end{aligned}$&#10;  \end{center}&#10; \end{minipage}% reset&#10;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  rt/.style={&#10;  rectangle,&#10;  fill=blue!15,&#10;  draw=black, &#10;  text centered,&#10;  inner sep=0.5ex&#10;  },&#10;    rtt/.style={ %tighter version&#10;     rt,&#10;     inner sep=0.1ex&#10;     },&#10;    ert/.style={ %edge box&#10;      rt,&#10;      dashed&#10;      }, &#10;    ertt/.style={ %edge box, tighter&#10;        rtt,&#10;        dashed&#10;        }, &#10;    rect/.style={ % rounded prop graph boxes&#10;        rectangle,&#10;        rounded corners,&#10;        draw=black, &#10;        text centered,&#10;        inner sep=0.8ex,&#10;        top color=white, &#10;        bottom color=green!15&#10;        },&#10;    rectw/.style={&#10;     fill=black!15,&#10;        rect,&#10;        draw=white&#10;        },&#10;    erect/.style={ %edge rect, unfortunate name&#10;     fill=black!15,&#10;     rect,&#10;     dashed&#10;     },&#10;    erectw/.style={ %edge rectw&#10;     fill=black!15,&#10;      rectw,&#10;      dashed&#10;      },&#10;    arrout/.style={&#10;           -&gt;,&#10;           -latex,&#10;           },&#10;    arrin/.style={&#10;           &lt;-,&#10;           latex-,&#10;           },&#10;    arrb/.style={&#10;           &lt;-&gt;,&#10;           &gt;=latex,&#10;           }&#10;}&#10;&#10;\newcommand{\uri}[1]{\text{\scriptsize {\tt\vphantom{yI}#1}}}% version for use in graphs&#10;\newcommand{\urit}[1]{\text{{\tt\vphantom{yI}#1}}}% version for use in text&#10;&#10;\newcommand{\urie}[1]{\uri{#1\,=\,}}&#10;&#10;\newcommand{\ttt}[1]{{\texttt{#1}}} % tt font in text&#10;&#10;\newcommand{\uriq}[1]{\uri{#1}}% version with quotes for use in graphs&#10;\newcommand{\uriqt}[1]{\urit{#1}}% version with quotes for use in text&#10;&#10;\newcommand{\appex}[1]{{\color{green}#1}} % text that will have to change if&#10;                                         % we move examples to appendix&#10;&#10;\renewcommand{\arraystretch}{0.97}% spacing in table rows&#10;&#10;\begin{document}&#10;\newcommand{\vgap}{1.3cm}&#10;\newcommand{\hgap}{2.7cm}&#10; &#10;\resizebox{\textwidth}{!}{&#10;\begin{tikzpicture}&#10;%%%%% node n1 &#10;\node[rect] (n1) {&#10;\alt{64pt}{&#10;\urie{firstName} &amp; \uriq{Julie}\\&#10;\urie{lastName} &amp; \uriq{Freud}\\&#10;\urie{country} &amp; \uriq{Chile}&#10;}};&#10;&#10;%%%%% label of n1&#10;\node[rt] (ln1) at (n1.north) {\uri{$n_1$ $:$ Person}};&#10;&#10;%%%%% node n2&#10;\node[rect, right=3cm of n1] (n2) {&#10;\alt{60pt}{ &#10;\urie{firstName} &amp; \uriq{John}\\&#10;\urie{lastName} &amp; \uriq{Cook}\\&#10;\urie{gender} &amp; \uriq{male}\\&#10;\urie{country} &amp; \uriq{Chile}&#10;}};&#10;&#10;%%%%% label of n2&#10;\node[rt] (ln2) at (n2.north) {\uri{$n_2$ $:$ Person}};&#10;&#10;%%%%% edge e1&#10;\draw[arrout,bend left=10] (n1) to &#10;node[below, rectw] (e1) {} &#10;(n2);&#10;&#10;%%%%% label of e1&#10;\node[ert] (le1) at (e1.north) {\uri{$e_1$ $:$ knows}};&#10;&#10;%%%%% edge e2&#10;\draw[arrout,bend left=10] (n2) to &#10;node[below, erectw] (e2) {} &#10;(n1);&#10;&#10;%%%%% label of e2&#10;\node[ert] (le2) at (e2.north) {\uri{$e_2$ $:$ knows}};&#10;&#10;%%%%% node n3&#10;\node[rect, below=0.5cm of n1,xshift=-4cm] (n3) {&#10;\alt{40pt}{&#10;\urie{name} &amp; \uriq{U2}}};&#10;&#10;%%%%% label of n3&#10;\node[rt] (ln3) at (n3.north) {\uri{$n_3$ $:$ Tag}};&#10;&#10;%%%%% edge e3&#10;\draw[arrin, bend right=20] (n1) to&#10;node[below, erectw] (e3) &#10;{}&#10;(ln3);&#10;&#10;%%%%% label of e3&#10;\node[ert,yshift=-0.1cm] (le3) at (e3.north) {\uri{$e_3$ $:$ hasFollower}};&#10;&#10;%%%%% node n4 &#10;\node[rect,below=2.5cm of n1] (n4) {&#10;\alt{71pt}{ &#10;\urie{content} &amp; \uriq{U2 sux}\\&#10;\urie{language} &amp; \uriq{en}}};&#10;&#10;%%%%% label of n4&#10;\node[rt] (ln4) at (n4.north) {\uri{$n_4$ $:$ Post}} ;&#10;&#10;%%%%% edge e4&#10;\draw[arrout, bend left=20] (n4) to&#10;node[below, erectw] (e4) &#10;{}&#10;(n3);&#10;&#10;%%%%% label of e4&#10;\node[ert] (le4) at (e4.north) {\uri{$e_4$ $:$ hasTag}};&#10;&#10;&#10;%%%%% node n5 &#10;\node[rect,anchor=mid] at (n4.mid -| n2) (n5) {&#10;\alt{60pt}{&#10;\urie{firstName} &amp; \uriq{Frank}\\&#10;\urie{lastName} &amp; \uriq{Cook}\\&#10;\urie{gender} &amp; \uriq{male}\\&#10;\urie{country} &amp; \uriq{Chile}&#10;}};&#10;&#10;%%%%% label of n5&#10;\node[rt] (ln5) at (n5.north) {\uri{$n_5$ $:$ Person}} ;&#10;&#10;%%%%% edge e5&#10;\draw[arrout] (n1) to&#10;node[left, erect] (e5) {&#10;\alt{58pt}{&#10;\urie{date} &amp; \uriq{2015-09-14}}}&#10;(ln4);&#10;&#10;%%%%% label of e5&#10;\node[ert] (le5) at (e5.north) {\uri{$e_5$ $:$ likes}};&#10;&#10;%%%%% edge e6&#10;\draw[arrout] (n2) to&#10;node[right, erect] (e6) {&#10;\alt{55pt}{ &#10;\urie{rel} &amp; \uriq{brother}}}&#10;(ln5);&#10;&#10;%%%%% label of e6&#10;\node[ert] (le6) at (e6.north) {\uri{$e_6$ $:$ knows}};&#10;&#10;%%%%% edge e7&#10;\draw[arrout] (n2) to&#10;node[below, erect] (e7) {&#10;\alt{58pt}{ &#10;\urie{date} &amp; \uriq{2014-03-15}}}&#10;(n4);&#10;&#10;%%%%% label of e7&#10;\node[ert] (le7) at (e7.north) {\uri{$e_7$ $:$ likes}};&#10;&#10;%%%%% edge e8&#10;\draw[arrout] (n5) to&#10;node[below, erect] (e8) {&#10;\alt{58pt}{ &#10;\urie{date} &amp; \uriq{2016-03-15}}}&#10;(n4);&#10;&#10;%%%%% label of e8&#10;\node[ert] (le6) at (e8.north) {\uri{$e_8$ $:$ likes}};&#10;&#10;&#10;\end{tikzpicture}&#10;&#10;}&#10;\end{document}"/>
  <p:tag name="IGUANATEXSIZE" val="18"/>
  <p:tag name="IGUANATEXCURSOR" val="62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,0448"/>
  <p:tag name="ORIGINALWIDTH" val="2565,358"/>
  <p:tag name="OUTPUTDPI" val="1200"/>
  <p:tag name="LATEXADDIN" val="\documentclass{article}&#10;\usepackage{amsmath}&#10;\usepackage{fancyvrb}&#10;\usepackage{listings}&#10;\usepackage[utf8]{inputenc}&#10;\usepackage{xcolor}&#10;\usepackage{C:/Users/ahogan/Documents/Teaching/Databases/macros/bdd}&#10;&#10;&#10;\pagestyle{empty}&#10;\lstset{ %&#10;  style=cypherd&#10;}&#10;&#10;&#10;\begin{document}&#10;\begin{minipage}{7cm}&#10;~~\begin{lstlisting}[]&#10;MATCH (x1)-[:knows*]-&gt;(x2)&#10;RETURN x1.firstName, x2.firstName&#10;\end{lstlisting}&#10;\end{minipage}&#10;\end{document}"/>
  <p:tag name="IGUANATEXSIZE" val="20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4,436"/>
  <p:tag name="ORIGINALWIDTH" val="1868,511"/>
  <p:tag name="OUTPUTDPI" val="1200"/>
  <p:tag name="LATEXADDIN" val="\documentclass{article}&#10;\usepackage{amsmath}&#10;\usepackage{fancyvrb}&#10;\usepackage{booktabs}&#10;\usepackage{listings}&#10;\usepackage[utf8]{inputenc}&#10;\usepackage{xcolor}&#10;\usepackage{C:/Users/ahogan/Documents/Teaching/Databases/macros/bdd}&#10;&#10;&#10;\pagestyle{empty}&#10;\lstset{ %&#10;  style=cypherd&#10;}&#10;&#10;&#10;\begin{document}&#10;\tt&#10;\begin{tabular}{ll}&#10;\toprule&#10;\textbf{x1.firstName} &amp; \textbf{x2.firstName} \\&#10;\midrule&#10;Julie &amp; John \\&#10;Julie &amp; Frank \\&#10;Julie &amp; Julie \\&#10;John &amp; Julie \\&#10;John &amp; John \\&#10;John &amp; Frank \\&#10;John &amp; Frank \\&#10;\bottomrule&#10;\end{tabular}&#10;\end{document}"/>
  <p:tag name="IGUANATEXSIZE" val="14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504,82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Array: {\color{blue}\tt[]}&#10;\end{document}&#10;"/>
  <p:tag name="IGUANATEXSIZE" val="25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26,85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ouble: {\color{blue}\tt 43.2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566,3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: {\color{blue}\tt\{\}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662,342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String: {\color{blue}\tt&quot;sí&quot;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,2662"/>
  <p:tag name="ORIGINALWIDTH" val="1993,77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ID: {\color{blue}\tt ObjectId(0A0A0A0A0A0A)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77,108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Boolean: {\color{blue}\tt true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01339"/>
  <p:tag name="ORIGINALWIDTH" val="2614,1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ate: {\color{blue}\tt ISODate(&quot;2003-14-15T09:26:53.589Z&quot;)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15833</TotalTime>
  <Words>6470</Words>
  <Application>Microsoft Office PowerPoint</Application>
  <PresentationFormat>On-screen Show (4:3)</PresentationFormat>
  <Paragraphs>1255</Paragraphs>
  <Slides>113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 Big Data Diplomado de Datos 2021  Clase 8: NoSQL (II)</vt:lpstr>
      <vt:lpstr>NoSQL</vt:lpstr>
      <vt:lpstr>PowerPoint Presentation</vt:lpstr>
      <vt:lpstr>NoSQL:  Almacenamiento de documentos</vt:lpstr>
      <vt:lpstr>Llave–Valor: un mapa distribuido</vt:lpstr>
      <vt:lpstr>PowerPoint Presentation</vt:lpstr>
      <vt:lpstr>MongoDB:   Modelo de datos</vt:lpstr>
      <vt:lpstr>"JavaScript Object Notation": JSON</vt:lpstr>
      <vt:lpstr>JSON Binario: BSON</vt:lpstr>
      <vt:lpstr>MongoDB: "Datatypes"</vt:lpstr>
      <vt:lpstr>MongoDB: Mapa de llaves a valores BSON</vt:lpstr>
      <vt:lpstr>Colección MongoDB:   Documentos relacionados</vt:lpstr>
      <vt:lpstr>Base de datos MongoDB:   Colecciones relacionadas</vt:lpstr>
      <vt:lpstr>Usar la database tvdb (la creará si no existe):</vt:lpstr>
      <vt:lpstr>Crear la colección series:</vt:lpstr>
      <vt:lpstr>Crear colección acotada ("capped": guarda los n más recientes):</vt:lpstr>
      <vt:lpstr>MongoDB:   Insertar datos</vt:lpstr>
      <vt:lpstr>Insertar un documento: sin _id</vt:lpstr>
      <vt:lpstr>Insertar documento: con _id</vt:lpstr>
      <vt:lpstr>Usar save y _id para sobrescribir</vt:lpstr>
      <vt:lpstr>MongoDB:   Consultas con selección</vt:lpstr>
      <vt:lpstr>find():   Devolver todos los documentos de la colección</vt:lpstr>
      <vt:lpstr>pretty():   Imprimir con indentación</vt:lpstr>
      <vt:lpstr>find(σ):   Encontrar los documentos que satisfagan σ </vt:lpstr>
      <vt:lpstr>Selección σ: Igualdad</vt:lpstr>
      <vt:lpstr>Selección σ: Llave anidada</vt:lpstr>
      <vt:lpstr>Selección σ: Igualdad con nulos</vt:lpstr>
      <vt:lpstr>Selección σ: Igualdad con nulos</vt:lpstr>
      <vt:lpstr>Selección σ: Igualdad con un documento</vt:lpstr>
      <vt:lpstr>Selección σ: Igualdad con un documento</vt:lpstr>
      <vt:lpstr>Selección σ: Igualdad con un documento</vt:lpstr>
      <vt:lpstr>Selección σ: Igualdad con un arreglo</vt:lpstr>
      <vt:lpstr>Selección σ: Igualdad con un arreglo</vt:lpstr>
      <vt:lpstr>Selección σ: Igualdad con un arreglo</vt:lpstr>
      <vt:lpstr>Selección σ: Pertenencia a un arreglo</vt:lpstr>
      <vt:lpstr>Selección σ: Pertenencia a un arreglo</vt:lpstr>
      <vt:lpstr>Selección σ: Desigualdades</vt:lpstr>
      <vt:lpstr>Selección σ: Menor a</vt:lpstr>
      <vt:lpstr>Selección σ: Múltiples valores</vt:lpstr>
      <vt:lpstr>Selección σ: Múltiples valores</vt:lpstr>
      <vt:lpstr>Selección σ: Múltiples valores</vt:lpstr>
      <vt:lpstr>Selección σ: Conectivos booleanos</vt:lpstr>
      <vt:lpstr>Selección σ: Y</vt:lpstr>
      <vt:lpstr>Selección σ: Atributo (no) existe</vt:lpstr>
      <vt:lpstr>Selección σ: Atributo existe</vt:lpstr>
      <vt:lpstr>Selección σ: Atributo no existe</vt:lpstr>
      <vt:lpstr>Selección σ: Arreglos</vt:lpstr>
      <vt:lpstr>Selección σ: Arreglo tiene (al menos) cada elemento</vt:lpstr>
      <vt:lpstr>Selección σ: Cada condición está satisfecha</vt:lpstr>
      <vt:lpstr>Selección σ: Arreglo con largo exacto</vt:lpstr>
      <vt:lpstr>Selección σ: Tipo de un valor</vt:lpstr>
      <vt:lpstr>Selección σ: Tipo de un valor</vt:lpstr>
      <vt:lpstr>Selección σ: Encontrar valores que son arreglos</vt:lpstr>
      <vt:lpstr>Selección σ: Encontrar valores que son arreglos</vt:lpstr>
      <vt:lpstr>Selección σ: Encontrar valores que son arreglos</vt:lpstr>
      <vt:lpstr>Selección σ: Otros operadores</vt:lpstr>
      <vt:lpstr>Selección σ: Características geográficas</vt:lpstr>
      <vt:lpstr>Selección σ: Operadores al nivel de bits</vt:lpstr>
      <vt:lpstr>MongoDB:  Proyección de valores de salida</vt:lpstr>
      <vt:lpstr>Proyección π: Elegir valores de salida</vt:lpstr>
      <vt:lpstr>Proyección π: Emitir algunos campos</vt:lpstr>
      <vt:lpstr>Proyección π: Emitir campos anidados</vt:lpstr>
      <vt:lpstr>Proyección π: Emitir valores de un arreglo</vt:lpstr>
      <vt:lpstr>Proyección π: Suprimir algunos campos</vt:lpstr>
      <vt:lpstr>Proyección π: Suprimir algunos campos</vt:lpstr>
      <vt:lpstr>Proyección π: Emitir primera coincidencia</vt:lpstr>
      <vt:lpstr>Proyección π: Emitir primera coincidencia</vt:lpstr>
      <vt:lpstr>Proyección π: Emitir primera coincidencia</vt:lpstr>
      <vt:lpstr>Proyección π: Emitir primera coincidencia</vt:lpstr>
      <vt:lpstr>Proyección π: Emitir un sub-arreglo</vt:lpstr>
      <vt:lpstr>Proyección π: Emitir un sub-arreglo</vt:lpstr>
      <vt:lpstr>Proyección π: Emitir un sub-arreglo</vt:lpstr>
      <vt:lpstr>Proyección π: Emitir un sub-arreglo</vt:lpstr>
      <vt:lpstr>MongoDB:   Actualizaciones</vt:lpstr>
      <vt:lpstr>Actualizar u: Modificar campos</vt:lpstr>
      <vt:lpstr>update con criterios de query y update:</vt:lpstr>
      <vt:lpstr>Actualizar u: Modificar arreglos</vt:lpstr>
      <vt:lpstr>Actualizar u: Modificar arreglos</vt:lpstr>
      <vt:lpstr>Actualizar u: Modificar arreglos</vt:lpstr>
      <vt:lpstr>Actualizar u: Modificar arreglos</vt:lpstr>
      <vt:lpstr>MongoDB:  Agregación y "pipelines"</vt:lpstr>
      <vt:lpstr>Agregación: Sin agrupación</vt:lpstr>
      <vt:lpstr>Agregación: distinct</vt:lpstr>
      <vt:lpstr>"Pipelines": Transformando colecciones</vt:lpstr>
      <vt:lpstr>Pipeline ρ: Operadores de etapa</vt:lpstr>
      <vt:lpstr>Agregación de Pipeline: $match y $group</vt:lpstr>
      <vt:lpstr>Agregación de Pipeline: $lookup</vt:lpstr>
      <vt:lpstr>Agregación de Pipeline: $unwind</vt:lpstr>
      <vt:lpstr>MongoDB:  Indexación</vt:lpstr>
      <vt:lpstr>MongoDB: Indexación</vt:lpstr>
      <vt:lpstr>MongoDB: Indexar texto</vt:lpstr>
      <vt:lpstr>MongoDB: Indexar texto</vt:lpstr>
      <vt:lpstr>MongoDB: Indexar texto</vt:lpstr>
      <vt:lpstr>MongoDB:  Distribución</vt:lpstr>
      <vt:lpstr>MongoDB: Distribución</vt:lpstr>
      <vt:lpstr>mapreduce</vt:lpstr>
      <vt:lpstr>MongoDB:  Una advertencia</vt:lpstr>
      <vt:lpstr>PowerPoint Presentation</vt:lpstr>
      <vt:lpstr>PowerPoint Presentation</vt:lpstr>
      <vt:lpstr>PowerPoint Presentation</vt:lpstr>
      <vt:lpstr>PowerPoint Presentation</vt:lpstr>
      <vt:lpstr>MongoDB:  ¿Por qué es tan popular?</vt:lpstr>
      <vt:lpstr>PowerPoint Presentation</vt:lpstr>
      <vt:lpstr>MEAN Stack</vt:lpstr>
      <vt:lpstr>Bases de datos de grafos</vt:lpstr>
      <vt:lpstr>NoSQL</vt:lpstr>
      <vt:lpstr>Grafo dirigido y etiquetado</vt:lpstr>
      <vt:lpstr>Grafo de propiedades ("Property Graph")</vt:lpstr>
      <vt:lpstr>PowerPoint Presentation</vt:lpstr>
      <vt:lpstr>Neo4j: Sistema de base de datos de grafo</vt:lpstr>
      <vt:lpstr>Cypher: Ejemplo</vt:lpstr>
      <vt:lpstr>Leer más sobre grafos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675</cp:revision>
  <dcterms:created xsi:type="dcterms:W3CDTF">2006-08-16T00:00:00Z</dcterms:created>
  <dcterms:modified xsi:type="dcterms:W3CDTF">2021-08-03T22:29:31Z</dcterms:modified>
</cp:coreProperties>
</file>