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290" r:id="rId3"/>
    <p:sldId id="291" r:id="rId4"/>
    <p:sldId id="276" r:id="rId5"/>
    <p:sldId id="258" r:id="rId6"/>
    <p:sldId id="271" r:id="rId7"/>
    <p:sldId id="272" r:id="rId8"/>
    <p:sldId id="273" r:id="rId9"/>
    <p:sldId id="274" r:id="rId10"/>
    <p:sldId id="275" r:id="rId11"/>
    <p:sldId id="268" r:id="rId12"/>
    <p:sldId id="259" r:id="rId13"/>
    <p:sldId id="292" r:id="rId14"/>
    <p:sldId id="293" r:id="rId15"/>
    <p:sldId id="294" r:id="rId16"/>
    <p:sldId id="295" r:id="rId17"/>
    <p:sldId id="296" r:id="rId18"/>
    <p:sldId id="264" r:id="rId19"/>
    <p:sldId id="265" r:id="rId20"/>
    <p:sldId id="266"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Pia Martin" initials="MP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793" autoAdjust="0"/>
  </p:normalViewPr>
  <p:slideViewPr>
    <p:cSldViewPr>
      <p:cViewPr varScale="1">
        <p:scale>
          <a:sx n="52" d="100"/>
          <a:sy n="52" d="100"/>
        </p:scale>
        <p:origin x="-22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4-12T12:25:13.670" idx="1">
    <p:pos x="1352" y="1679"/>
    <p:text>ya sabes que hay errrores, por lo que, a partir del caso fracaso te puedes preguntar por los déficits y elementos positivos del actual sistema. </p:text>
  </p:cm>
  <p:cm authorId="0" dt="2016-04-12T12:26:09.850" idx="2">
    <p:pos x="1503" y="3129"/>
    <p:text>está demasiado elegante la pregunta...quizás, para ser más atractivo el caso hay que preguntarse derechamente por lo que operó mal o no funcionó </p:text>
  </p:cm>
  <p:cm authorId="0" dt="2016-04-12T12:27:27.463" idx="3">
    <p:pos x="2753" y="2148"/>
    <p:text>no puedes no aludir a la corrupción. 
siempre considera que vas de atrás hacia adelante. es decir que escoges el caso porque sabes que tiene déficits o problemas. E investigas el porqué, el origen de esos problemas</p:text>
  </p:cm>
  <p:cm authorId="0" dt="2016-04-12T12:28:40.569" idx="4">
    <p:pos x="7283" y="2006"/>
    <p:text>aquí el el reporte para que no sea solamente descriptivo, debieras volver al marco conceptual y cómo lo que falló se explica desde los déficits respecto de los modelos</p:text>
  </p:cm>
</p:cmLst>
</file>

<file path=ppt/diagrams/_rels/data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472BA-6598-4BD2-AD54-B96333FBA2EA}" type="doc">
      <dgm:prSet loTypeId="urn:microsoft.com/office/officeart/2005/8/layout/hList7#1" loCatId="list" qsTypeId="urn:microsoft.com/office/officeart/2005/8/quickstyle/simple1" qsCatId="simple" csTypeId="urn:microsoft.com/office/officeart/2005/8/colors/accent1_2" csCatId="accent1" phldr="1"/>
      <dgm:spPr/>
    </dgm:pt>
    <dgm:pt modelId="{B7C39886-55E7-4027-BDA0-EEC9B5B42983}">
      <dgm:prSet phldrT="[Texto]"/>
      <dgm:spPr/>
      <dgm:t>
        <a:bodyPr/>
        <a:lstStyle/>
        <a:p>
          <a:r>
            <a:rPr lang="es-ES" dirty="0" smtClean="0"/>
            <a:t>MGPP</a:t>
          </a:r>
        </a:p>
        <a:p>
          <a:r>
            <a:rPr lang="es-ES" dirty="0" smtClean="0"/>
            <a:t>Acompañamiento</a:t>
          </a:r>
        </a:p>
        <a:p>
          <a:r>
            <a:rPr lang="es-ES" dirty="0" smtClean="0"/>
            <a:t>Cronograma</a:t>
          </a:r>
        </a:p>
        <a:p>
          <a:r>
            <a:rPr lang="es-ES" dirty="0" smtClean="0"/>
            <a:t>Asesoría metodológica</a:t>
          </a:r>
          <a:endParaRPr lang="es-ES" dirty="0"/>
        </a:p>
      </dgm:t>
    </dgm:pt>
    <dgm:pt modelId="{E1F4DEC9-63DB-4CF4-A187-776D8EE0DB94}" type="parTrans" cxnId="{E7D33678-2C41-4511-B45B-A7093B4C12E4}">
      <dgm:prSet/>
      <dgm:spPr/>
      <dgm:t>
        <a:bodyPr/>
        <a:lstStyle/>
        <a:p>
          <a:endParaRPr lang="es-ES"/>
        </a:p>
      </dgm:t>
    </dgm:pt>
    <dgm:pt modelId="{3429DD17-CFF1-438C-AAE3-72A00E76E801}" type="sibTrans" cxnId="{E7D33678-2C41-4511-B45B-A7093B4C12E4}">
      <dgm:prSet/>
      <dgm:spPr/>
      <dgm:t>
        <a:bodyPr/>
        <a:lstStyle/>
        <a:p>
          <a:endParaRPr lang="es-ES"/>
        </a:p>
      </dgm:t>
    </dgm:pt>
    <dgm:pt modelId="{D207A7EC-ACF9-4927-96CD-B51E5C234A31}">
      <dgm:prSet phldrT="[Texto]"/>
      <dgm:spPr/>
      <dgm:t>
        <a:bodyPr/>
        <a:lstStyle/>
        <a:p>
          <a:r>
            <a:rPr lang="es-ES" dirty="0" smtClean="0"/>
            <a:t>ESTUDIANTES</a:t>
          </a:r>
        </a:p>
        <a:p>
          <a:r>
            <a:rPr lang="es-ES" dirty="0" smtClean="0"/>
            <a:t>Gestión del tiempo</a:t>
          </a:r>
        </a:p>
        <a:p>
          <a:r>
            <a:rPr lang="es-ES" dirty="0" smtClean="0"/>
            <a:t>Habilidades y competencias</a:t>
          </a:r>
        </a:p>
        <a:p>
          <a:r>
            <a:rPr lang="es-ES" dirty="0" smtClean="0"/>
            <a:t>Dedicación</a:t>
          </a:r>
          <a:endParaRPr lang="es-ES" dirty="0"/>
        </a:p>
      </dgm:t>
    </dgm:pt>
    <dgm:pt modelId="{59D60C62-7822-44BB-AB76-2589D39E83A0}" type="parTrans" cxnId="{E5D16021-DCA8-4335-883D-3E178EE0DABF}">
      <dgm:prSet/>
      <dgm:spPr/>
      <dgm:t>
        <a:bodyPr/>
        <a:lstStyle/>
        <a:p>
          <a:endParaRPr lang="es-ES"/>
        </a:p>
      </dgm:t>
    </dgm:pt>
    <dgm:pt modelId="{DBD05EB2-3202-439F-AE14-BCD862821987}" type="sibTrans" cxnId="{E5D16021-DCA8-4335-883D-3E178EE0DABF}">
      <dgm:prSet/>
      <dgm:spPr/>
      <dgm:t>
        <a:bodyPr/>
        <a:lstStyle/>
        <a:p>
          <a:endParaRPr lang="es-ES"/>
        </a:p>
      </dgm:t>
    </dgm:pt>
    <dgm:pt modelId="{64A35969-5C59-46D0-A515-A11A3759FDEC}">
      <dgm:prSet phldrT="[Texto]"/>
      <dgm:spPr/>
      <dgm:t>
        <a:bodyPr/>
        <a:lstStyle/>
        <a:p>
          <a:r>
            <a:rPr lang="es-ES" dirty="0" smtClean="0"/>
            <a:t>COMITÉ / GUÍA </a:t>
          </a:r>
        </a:p>
        <a:p>
          <a:r>
            <a:rPr lang="es-ES" dirty="0" smtClean="0"/>
            <a:t>Rol central </a:t>
          </a:r>
        </a:p>
        <a:p>
          <a:r>
            <a:rPr lang="es-ES" dirty="0" smtClean="0"/>
            <a:t>LECTORES</a:t>
          </a:r>
        </a:p>
        <a:p>
          <a:r>
            <a:rPr lang="es-ES" dirty="0" smtClean="0"/>
            <a:t>Ocasional</a:t>
          </a:r>
        </a:p>
        <a:p>
          <a:endParaRPr lang="es-ES" dirty="0"/>
        </a:p>
      </dgm:t>
    </dgm:pt>
    <dgm:pt modelId="{859F37E7-CD90-414D-972D-BBE8BF3A2989}" type="parTrans" cxnId="{6039A4D5-21DD-4E8D-993F-8981007F82E9}">
      <dgm:prSet/>
      <dgm:spPr/>
      <dgm:t>
        <a:bodyPr/>
        <a:lstStyle/>
        <a:p>
          <a:endParaRPr lang="es-ES"/>
        </a:p>
      </dgm:t>
    </dgm:pt>
    <dgm:pt modelId="{5D3D963D-AE8B-4365-9365-E5CB5134E4D3}" type="sibTrans" cxnId="{6039A4D5-21DD-4E8D-993F-8981007F82E9}">
      <dgm:prSet/>
      <dgm:spPr/>
      <dgm:t>
        <a:bodyPr/>
        <a:lstStyle/>
        <a:p>
          <a:endParaRPr lang="es-ES"/>
        </a:p>
      </dgm:t>
    </dgm:pt>
    <dgm:pt modelId="{04904B03-1EE2-429B-B551-AE53E09CC711}" type="pres">
      <dgm:prSet presAssocID="{DC3472BA-6598-4BD2-AD54-B96333FBA2EA}" presName="Name0" presStyleCnt="0">
        <dgm:presLayoutVars>
          <dgm:dir/>
          <dgm:resizeHandles val="exact"/>
        </dgm:presLayoutVars>
      </dgm:prSet>
      <dgm:spPr/>
    </dgm:pt>
    <dgm:pt modelId="{9C43A47E-0030-4388-8B0C-C78B5DCAD940}" type="pres">
      <dgm:prSet presAssocID="{DC3472BA-6598-4BD2-AD54-B96333FBA2EA}" presName="fgShape" presStyleLbl="fgShp" presStyleIdx="0" presStyleCnt="1"/>
      <dgm:spPr/>
    </dgm:pt>
    <dgm:pt modelId="{78B6C030-EE64-419B-A5B0-7E62894BB5C3}" type="pres">
      <dgm:prSet presAssocID="{DC3472BA-6598-4BD2-AD54-B96333FBA2EA}" presName="linComp" presStyleCnt="0"/>
      <dgm:spPr/>
    </dgm:pt>
    <dgm:pt modelId="{09F62618-1CDF-4486-A192-77B9C951F8FB}" type="pres">
      <dgm:prSet presAssocID="{B7C39886-55E7-4027-BDA0-EEC9B5B42983}" presName="compNode" presStyleCnt="0"/>
      <dgm:spPr/>
    </dgm:pt>
    <dgm:pt modelId="{E777F901-D5E2-45C9-B2ED-B16376B806A8}" type="pres">
      <dgm:prSet presAssocID="{B7C39886-55E7-4027-BDA0-EEC9B5B42983}" presName="bkgdShape" presStyleLbl="node1" presStyleIdx="0" presStyleCnt="3"/>
      <dgm:spPr/>
      <dgm:t>
        <a:bodyPr/>
        <a:lstStyle/>
        <a:p>
          <a:endParaRPr lang="es-ES"/>
        </a:p>
      </dgm:t>
    </dgm:pt>
    <dgm:pt modelId="{D4796021-519B-42F1-9477-67EE5638A787}" type="pres">
      <dgm:prSet presAssocID="{B7C39886-55E7-4027-BDA0-EEC9B5B42983}" presName="nodeTx" presStyleLbl="node1" presStyleIdx="0" presStyleCnt="3">
        <dgm:presLayoutVars>
          <dgm:bulletEnabled val="1"/>
        </dgm:presLayoutVars>
      </dgm:prSet>
      <dgm:spPr/>
      <dgm:t>
        <a:bodyPr/>
        <a:lstStyle/>
        <a:p>
          <a:endParaRPr lang="es-ES"/>
        </a:p>
      </dgm:t>
    </dgm:pt>
    <dgm:pt modelId="{C9F413AE-E412-4EC5-BB1F-A415D891E34E}" type="pres">
      <dgm:prSet presAssocID="{B7C39886-55E7-4027-BDA0-EEC9B5B42983}" presName="invisiNode" presStyleLbl="node1" presStyleIdx="0" presStyleCnt="3"/>
      <dgm:spPr/>
    </dgm:pt>
    <dgm:pt modelId="{8D2ABA78-9976-4334-ACD5-8BA936CF48B8}" type="pres">
      <dgm:prSet presAssocID="{B7C39886-55E7-4027-BDA0-EEC9B5B42983}" presName="imagNode" presStyleLbl="fgImgPlace1" presStyleIdx="0" presStyleCnt="3"/>
      <dgm:spPr>
        <a:blipFill rotWithShape="0">
          <a:blip xmlns:r="http://schemas.openxmlformats.org/officeDocument/2006/relationships" r:embed="rId1"/>
          <a:stretch>
            <a:fillRect/>
          </a:stretch>
        </a:blipFill>
      </dgm:spPr>
    </dgm:pt>
    <dgm:pt modelId="{A2A66979-0349-437A-81F4-ED4DB1A8DC9D}" type="pres">
      <dgm:prSet presAssocID="{3429DD17-CFF1-438C-AAE3-72A00E76E801}" presName="sibTrans" presStyleLbl="sibTrans2D1" presStyleIdx="0" presStyleCnt="0"/>
      <dgm:spPr/>
      <dgm:t>
        <a:bodyPr/>
        <a:lstStyle/>
        <a:p>
          <a:endParaRPr lang="es-ES"/>
        </a:p>
      </dgm:t>
    </dgm:pt>
    <dgm:pt modelId="{0C8E499F-CA4A-400B-BF19-9F1CD5DCC5D4}" type="pres">
      <dgm:prSet presAssocID="{D207A7EC-ACF9-4927-96CD-B51E5C234A31}" presName="compNode" presStyleCnt="0"/>
      <dgm:spPr/>
    </dgm:pt>
    <dgm:pt modelId="{B2616E27-6319-46CA-A72A-CAFCC23A6A07}" type="pres">
      <dgm:prSet presAssocID="{D207A7EC-ACF9-4927-96CD-B51E5C234A31}" presName="bkgdShape" presStyleLbl="node1" presStyleIdx="1" presStyleCnt="3"/>
      <dgm:spPr/>
      <dgm:t>
        <a:bodyPr/>
        <a:lstStyle/>
        <a:p>
          <a:endParaRPr lang="es-ES"/>
        </a:p>
      </dgm:t>
    </dgm:pt>
    <dgm:pt modelId="{0FB097B1-5276-4832-BA06-13A8FC56C4CB}" type="pres">
      <dgm:prSet presAssocID="{D207A7EC-ACF9-4927-96CD-B51E5C234A31}" presName="nodeTx" presStyleLbl="node1" presStyleIdx="1" presStyleCnt="3">
        <dgm:presLayoutVars>
          <dgm:bulletEnabled val="1"/>
        </dgm:presLayoutVars>
      </dgm:prSet>
      <dgm:spPr/>
      <dgm:t>
        <a:bodyPr/>
        <a:lstStyle/>
        <a:p>
          <a:endParaRPr lang="es-ES"/>
        </a:p>
      </dgm:t>
    </dgm:pt>
    <dgm:pt modelId="{E5C13BF6-BDA5-4C0A-88F0-D6FC50593FED}" type="pres">
      <dgm:prSet presAssocID="{D207A7EC-ACF9-4927-96CD-B51E5C234A31}" presName="invisiNode" presStyleLbl="node1" presStyleIdx="1" presStyleCnt="3"/>
      <dgm:spPr/>
    </dgm:pt>
    <dgm:pt modelId="{4D421E0B-3436-4BF1-AD00-B39B97A05835}" type="pres">
      <dgm:prSet presAssocID="{D207A7EC-ACF9-4927-96CD-B51E5C234A31}" presName="imagNode" presStyleLbl="fgImgPlace1" presStyleIdx="1" presStyleCnt="3"/>
      <dgm:spPr>
        <a:blipFill rotWithShape="0">
          <a:blip xmlns:r="http://schemas.openxmlformats.org/officeDocument/2006/relationships" r:embed="rId2"/>
          <a:stretch>
            <a:fillRect/>
          </a:stretch>
        </a:blipFill>
      </dgm:spPr>
    </dgm:pt>
    <dgm:pt modelId="{84DE8A49-DD87-432F-8BF7-90F9751B958A}" type="pres">
      <dgm:prSet presAssocID="{DBD05EB2-3202-439F-AE14-BCD862821987}" presName="sibTrans" presStyleLbl="sibTrans2D1" presStyleIdx="0" presStyleCnt="0"/>
      <dgm:spPr/>
      <dgm:t>
        <a:bodyPr/>
        <a:lstStyle/>
        <a:p>
          <a:endParaRPr lang="es-ES"/>
        </a:p>
      </dgm:t>
    </dgm:pt>
    <dgm:pt modelId="{1F63F7EB-0054-4A61-8457-25EC446E12F0}" type="pres">
      <dgm:prSet presAssocID="{64A35969-5C59-46D0-A515-A11A3759FDEC}" presName="compNode" presStyleCnt="0"/>
      <dgm:spPr/>
    </dgm:pt>
    <dgm:pt modelId="{C1AAC23D-1E9D-4D18-889C-7426EC410B21}" type="pres">
      <dgm:prSet presAssocID="{64A35969-5C59-46D0-A515-A11A3759FDEC}" presName="bkgdShape" presStyleLbl="node1" presStyleIdx="2" presStyleCnt="3"/>
      <dgm:spPr/>
      <dgm:t>
        <a:bodyPr/>
        <a:lstStyle/>
        <a:p>
          <a:endParaRPr lang="es-ES"/>
        </a:p>
      </dgm:t>
    </dgm:pt>
    <dgm:pt modelId="{1B06EB6B-1D4B-41B2-B1A1-279E5362B324}" type="pres">
      <dgm:prSet presAssocID="{64A35969-5C59-46D0-A515-A11A3759FDEC}" presName="nodeTx" presStyleLbl="node1" presStyleIdx="2" presStyleCnt="3">
        <dgm:presLayoutVars>
          <dgm:bulletEnabled val="1"/>
        </dgm:presLayoutVars>
      </dgm:prSet>
      <dgm:spPr/>
      <dgm:t>
        <a:bodyPr/>
        <a:lstStyle/>
        <a:p>
          <a:endParaRPr lang="es-ES"/>
        </a:p>
      </dgm:t>
    </dgm:pt>
    <dgm:pt modelId="{CD415207-79AE-4261-8175-1BA627AE01F6}" type="pres">
      <dgm:prSet presAssocID="{64A35969-5C59-46D0-A515-A11A3759FDEC}" presName="invisiNode" presStyleLbl="node1" presStyleIdx="2" presStyleCnt="3"/>
      <dgm:spPr/>
    </dgm:pt>
    <dgm:pt modelId="{AFAC9735-D8D0-4C38-804F-D523B290A279}" type="pres">
      <dgm:prSet presAssocID="{64A35969-5C59-46D0-A515-A11A3759FDEC}" presName="imagNode" presStyleLbl="fgImgPlace1" presStyleIdx="2" presStyleCnt="3"/>
      <dgm:spPr>
        <a:blipFill rotWithShape="0">
          <a:blip xmlns:r="http://schemas.openxmlformats.org/officeDocument/2006/relationships" r:embed="rId3"/>
          <a:stretch>
            <a:fillRect/>
          </a:stretch>
        </a:blipFill>
      </dgm:spPr>
    </dgm:pt>
  </dgm:ptLst>
  <dgm:cxnLst>
    <dgm:cxn modelId="{F76F1EAE-ADD5-4691-8228-4B1C67B893F0}" type="presOf" srcId="{D207A7EC-ACF9-4927-96CD-B51E5C234A31}" destId="{B2616E27-6319-46CA-A72A-CAFCC23A6A07}" srcOrd="0" destOrd="0" presId="urn:microsoft.com/office/officeart/2005/8/layout/hList7#1"/>
    <dgm:cxn modelId="{E5D16021-DCA8-4335-883D-3E178EE0DABF}" srcId="{DC3472BA-6598-4BD2-AD54-B96333FBA2EA}" destId="{D207A7EC-ACF9-4927-96CD-B51E5C234A31}" srcOrd="1" destOrd="0" parTransId="{59D60C62-7822-44BB-AB76-2589D39E83A0}" sibTransId="{DBD05EB2-3202-439F-AE14-BCD862821987}"/>
    <dgm:cxn modelId="{5255DBFA-4034-4E26-A270-ECC122E64E9C}" type="presOf" srcId="{64A35969-5C59-46D0-A515-A11A3759FDEC}" destId="{1B06EB6B-1D4B-41B2-B1A1-279E5362B324}" srcOrd="1" destOrd="0" presId="urn:microsoft.com/office/officeart/2005/8/layout/hList7#1"/>
    <dgm:cxn modelId="{2F22CF42-F825-43C3-BD99-01D6779D7D6A}" type="presOf" srcId="{D207A7EC-ACF9-4927-96CD-B51E5C234A31}" destId="{0FB097B1-5276-4832-BA06-13A8FC56C4CB}" srcOrd="1" destOrd="0" presId="urn:microsoft.com/office/officeart/2005/8/layout/hList7#1"/>
    <dgm:cxn modelId="{BE6755D9-18B2-464F-B7B0-75B81C3C12C6}" type="presOf" srcId="{DC3472BA-6598-4BD2-AD54-B96333FBA2EA}" destId="{04904B03-1EE2-429B-B551-AE53E09CC711}" srcOrd="0" destOrd="0" presId="urn:microsoft.com/office/officeart/2005/8/layout/hList7#1"/>
    <dgm:cxn modelId="{6904D1E8-67D3-44DF-9B34-F49F6004FC83}" type="presOf" srcId="{B7C39886-55E7-4027-BDA0-EEC9B5B42983}" destId="{E777F901-D5E2-45C9-B2ED-B16376B806A8}" srcOrd="0" destOrd="0" presId="urn:microsoft.com/office/officeart/2005/8/layout/hList7#1"/>
    <dgm:cxn modelId="{1892B0CA-72D0-4302-9ABC-80AC9931A25F}" type="presOf" srcId="{3429DD17-CFF1-438C-AAE3-72A00E76E801}" destId="{A2A66979-0349-437A-81F4-ED4DB1A8DC9D}" srcOrd="0" destOrd="0" presId="urn:microsoft.com/office/officeart/2005/8/layout/hList7#1"/>
    <dgm:cxn modelId="{89CE00D8-5C5A-40CF-ACF3-E95E6C1F9DD0}" type="presOf" srcId="{64A35969-5C59-46D0-A515-A11A3759FDEC}" destId="{C1AAC23D-1E9D-4D18-889C-7426EC410B21}" srcOrd="0" destOrd="0" presId="urn:microsoft.com/office/officeart/2005/8/layout/hList7#1"/>
    <dgm:cxn modelId="{6039A4D5-21DD-4E8D-993F-8981007F82E9}" srcId="{DC3472BA-6598-4BD2-AD54-B96333FBA2EA}" destId="{64A35969-5C59-46D0-A515-A11A3759FDEC}" srcOrd="2" destOrd="0" parTransId="{859F37E7-CD90-414D-972D-BBE8BF3A2989}" sibTransId="{5D3D963D-AE8B-4365-9365-E5CB5134E4D3}"/>
    <dgm:cxn modelId="{E87E1D47-C319-45BC-9A28-E1D83CF6E4A1}" type="presOf" srcId="{B7C39886-55E7-4027-BDA0-EEC9B5B42983}" destId="{D4796021-519B-42F1-9477-67EE5638A787}" srcOrd="1" destOrd="0" presId="urn:microsoft.com/office/officeart/2005/8/layout/hList7#1"/>
    <dgm:cxn modelId="{E7D33678-2C41-4511-B45B-A7093B4C12E4}" srcId="{DC3472BA-6598-4BD2-AD54-B96333FBA2EA}" destId="{B7C39886-55E7-4027-BDA0-EEC9B5B42983}" srcOrd="0" destOrd="0" parTransId="{E1F4DEC9-63DB-4CF4-A187-776D8EE0DB94}" sibTransId="{3429DD17-CFF1-438C-AAE3-72A00E76E801}"/>
    <dgm:cxn modelId="{CC29C58B-ED2D-4BA4-85A9-00C79EE6D788}" type="presOf" srcId="{DBD05EB2-3202-439F-AE14-BCD862821987}" destId="{84DE8A49-DD87-432F-8BF7-90F9751B958A}" srcOrd="0" destOrd="0" presId="urn:microsoft.com/office/officeart/2005/8/layout/hList7#1"/>
    <dgm:cxn modelId="{83A30889-CDC6-4A70-A583-C22ACC8FFCFF}" type="presParOf" srcId="{04904B03-1EE2-429B-B551-AE53E09CC711}" destId="{9C43A47E-0030-4388-8B0C-C78B5DCAD940}" srcOrd="0" destOrd="0" presId="urn:microsoft.com/office/officeart/2005/8/layout/hList7#1"/>
    <dgm:cxn modelId="{7CF7C8C5-BBB6-4988-B8C1-BF55736797A6}" type="presParOf" srcId="{04904B03-1EE2-429B-B551-AE53E09CC711}" destId="{78B6C030-EE64-419B-A5B0-7E62894BB5C3}" srcOrd="1" destOrd="0" presId="urn:microsoft.com/office/officeart/2005/8/layout/hList7#1"/>
    <dgm:cxn modelId="{C9BE585D-AF6C-4E61-BD50-84F58984E324}" type="presParOf" srcId="{78B6C030-EE64-419B-A5B0-7E62894BB5C3}" destId="{09F62618-1CDF-4486-A192-77B9C951F8FB}" srcOrd="0" destOrd="0" presId="urn:microsoft.com/office/officeart/2005/8/layout/hList7#1"/>
    <dgm:cxn modelId="{D0F282D2-49DB-40A2-8C26-C5B124622FA2}" type="presParOf" srcId="{09F62618-1CDF-4486-A192-77B9C951F8FB}" destId="{E777F901-D5E2-45C9-B2ED-B16376B806A8}" srcOrd="0" destOrd="0" presId="urn:microsoft.com/office/officeart/2005/8/layout/hList7#1"/>
    <dgm:cxn modelId="{BFED6F0C-D3B2-4FEB-939B-B0E98063A98A}" type="presParOf" srcId="{09F62618-1CDF-4486-A192-77B9C951F8FB}" destId="{D4796021-519B-42F1-9477-67EE5638A787}" srcOrd="1" destOrd="0" presId="urn:microsoft.com/office/officeart/2005/8/layout/hList7#1"/>
    <dgm:cxn modelId="{44DB4F0E-AD35-4F79-8F6C-CD4C3B2FD874}" type="presParOf" srcId="{09F62618-1CDF-4486-A192-77B9C951F8FB}" destId="{C9F413AE-E412-4EC5-BB1F-A415D891E34E}" srcOrd="2" destOrd="0" presId="urn:microsoft.com/office/officeart/2005/8/layout/hList7#1"/>
    <dgm:cxn modelId="{719135A7-4B02-42FB-98B0-FCAFB3E24A14}" type="presParOf" srcId="{09F62618-1CDF-4486-A192-77B9C951F8FB}" destId="{8D2ABA78-9976-4334-ACD5-8BA936CF48B8}" srcOrd="3" destOrd="0" presId="urn:microsoft.com/office/officeart/2005/8/layout/hList7#1"/>
    <dgm:cxn modelId="{12AA3451-75D5-42BE-887D-5B0CC3480698}" type="presParOf" srcId="{78B6C030-EE64-419B-A5B0-7E62894BB5C3}" destId="{A2A66979-0349-437A-81F4-ED4DB1A8DC9D}" srcOrd="1" destOrd="0" presId="urn:microsoft.com/office/officeart/2005/8/layout/hList7#1"/>
    <dgm:cxn modelId="{4749C806-103C-4C03-A600-7FB9C3E7A379}" type="presParOf" srcId="{78B6C030-EE64-419B-A5B0-7E62894BB5C3}" destId="{0C8E499F-CA4A-400B-BF19-9F1CD5DCC5D4}" srcOrd="2" destOrd="0" presId="urn:microsoft.com/office/officeart/2005/8/layout/hList7#1"/>
    <dgm:cxn modelId="{D454F0BF-2117-471E-B37C-3AB23179F4AF}" type="presParOf" srcId="{0C8E499F-CA4A-400B-BF19-9F1CD5DCC5D4}" destId="{B2616E27-6319-46CA-A72A-CAFCC23A6A07}" srcOrd="0" destOrd="0" presId="urn:microsoft.com/office/officeart/2005/8/layout/hList7#1"/>
    <dgm:cxn modelId="{E5DAB72F-3E3B-4C38-83E3-75099A401D3D}" type="presParOf" srcId="{0C8E499F-CA4A-400B-BF19-9F1CD5DCC5D4}" destId="{0FB097B1-5276-4832-BA06-13A8FC56C4CB}" srcOrd="1" destOrd="0" presId="urn:microsoft.com/office/officeart/2005/8/layout/hList7#1"/>
    <dgm:cxn modelId="{451814D2-7FC7-457B-99EB-3BC6E9BD62AB}" type="presParOf" srcId="{0C8E499F-CA4A-400B-BF19-9F1CD5DCC5D4}" destId="{E5C13BF6-BDA5-4C0A-88F0-D6FC50593FED}" srcOrd="2" destOrd="0" presId="urn:microsoft.com/office/officeart/2005/8/layout/hList7#1"/>
    <dgm:cxn modelId="{E092245A-D9A8-411C-AEE3-91108ED0E5E3}" type="presParOf" srcId="{0C8E499F-CA4A-400B-BF19-9F1CD5DCC5D4}" destId="{4D421E0B-3436-4BF1-AD00-B39B97A05835}" srcOrd="3" destOrd="0" presId="urn:microsoft.com/office/officeart/2005/8/layout/hList7#1"/>
    <dgm:cxn modelId="{6F85C0E1-3D29-4763-B9CC-955EEF8B8C7E}" type="presParOf" srcId="{78B6C030-EE64-419B-A5B0-7E62894BB5C3}" destId="{84DE8A49-DD87-432F-8BF7-90F9751B958A}" srcOrd="3" destOrd="0" presId="urn:microsoft.com/office/officeart/2005/8/layout/hList7#1"/>
    <dgm:cxn modelId="{84EC9B85-255E-49EE-845F-E7029341C6DB}" type="presParOf" srcId="{78B6C030-EE64-419B-A5B0-7E62894BB5C3}" destId="{1F63F7EB-0054-4A61-8457-25EC446E12F0}" srcOrd="4" destOrd="0" presId="urn:microsoft.com/office/officeart/2005/8/layout/hList7#1"/>
    <dgm:cxn modelId="{73809B06-D197-4314-9084-02F7DF43BAAD}" type="presParOf" srcId="{1F63F7EB-0054-4A61-8457-25EC446E12F0}" destId="{C1AAC23D-1E9D-4D18-889C-7426EC410B21}" srcOrd="0" destOrd="0" presId="urn:microsoft.com/office/officeart/2005/8/layout/hList7#1"/>
    <dgm:cxn modelId="{88AA7EFA-0CB2-4185-8324-CACD8CAADF81}" type="presParOf" srcId="{1F63F7EB-0054-4A61-8457-25EC446E12F0}" destId="{1B06EB6B-1D4B-41B2-B1A1-279E5362B324}" srcOrd="1" destOrd="0" presId="urn:microsoft.com/office/officeart/2005/8/layout/hList7#1"/>
    <dgm:cxn modelId="{261F1E1E-6A9C-4F29-A7CF-29F1FA766B41}" type="presParOf" srcId="{1F63F7EB-0054-4A61-8457-25EC446E12F0}" destId="{CD415207-79AE-4261-8175-1BA627AE01F6}" srcOrd="2" destOrd="0" presId="urn:microsoft.com/office/officeart/2005/8/layout/hList7#1"/>
    <dgm:cxn modelId="{6D937205-B44A-46E4-BC03-07F1814A92B8}" type="presParOf" srcId="{1F63F7EB-0054-4A61-8457-25EC446E12F0}" destId="{AFAC9735-D8D0-4C38-804F-D523B290A279}"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7F901-D5E2-45C9-B2ED-B16376B806A8}">
      <dsp:nvSpPr>
        <dsp:cNvPr id="0" name=""/>
        <dsp:cNvSpPr/>
      </dsp:nvSpPr>
      <dsp:spPr>
        <a:xfrm>
          <a:off x="1844" y="0"/>
          <a:ext cx="2869701" cy="5720184"/>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MGPP</a:t>
          </a:r>
        </a:p>
        <a:p>
          <a:pPr lvl="0" algn="ctr" defTabSz="933450">
            <a:lnSpc>
              <a:spcPct val="90000"/>
            </a:lnSpc>
            <a:spcBef>
              <a:spcPct val="0"/>
            </a:spcBef>
            <a:spcAft>
              <a:spcPct val="35000"/>
            </a:spcAft>
          </a:pPr>
          <a:r>
            <a:rPr lang="es-ES" sz="2100" kern="1200" dirty="0" smtClean="0"/>
            <a:t>Acompañamiento</a:t>
          </a:r>
        </a:p>
        <a:p>
          <a:pPr lvl="0" algn="ctr" defTabSz="933450">
            <a:lnSpc>
              <a:spcPct val="90000"/>
            </a:lnSpc>
            <a:spcBef>
              <a:spcPct val="0"/>
            </a:spcBef>
            <a:spcAft>
              <a:spcPct val="35000"/>
            </a:spcAft>
          </a:pPr>
          <a:r>
            <a:rPr lang="es-ES" sz="2100" kern="1200" dirty="0" smtClean="0"/>
            <a:t>Cronograma</a:t>
          </a:r>
        </a:p>
        <a:p>
          <a:pPr lvl="0" algn="ctr" defTabSz="933450">
            <a:lnSpc>
              <a:spcPct val="90000"/>
            </a:lnSpc>
            <a:spcBef>
              <a:spcPct val="0"/>
            </a:spcBef>
            <a:spcAft>
              <a:spcPct val="35000"/>
            </a:spcAft>
          </a:pPr>
          <a:r>
            <a:rPr lang="es-ES" sz="2100" kern="1200" dirty="0" smtClean="0"/>
            <a:t>Asesoría metodológica</a:t>
          </a:r>
          <a:endParaRPr lang="es-ES" sz="2100" kern="1200" dirty="0"/>
        </a:p>
      </dsp:txBody>
      <dsp:txXfrm>
        <a:off x="1844" y="2288073"/>
        <a:ext cx="2869701" cy="2288073"/>
      </dsp:txXfrm>
    </dsp:sp>
    <dsp:sp modelId="{8D2ABA78-9976-4334-ACD5-8BA936CF48B8}">
      <dsp:nvSpPr>
        <dsp:cNvPr id="0" name=""/>
        <dsp:cNvSpPr/>
      </dsp:nvSpPr>
      <dsp:spPr>
        <a:xfrm>
          <a:off x="484284" y="343211"/>
          <a:ext cx="1904821" cy="1904821"/>
        </a:xfrm>
        <a:prstGeom prst="ellipse">
          <a:avLst/>
        </a:prstGeom>
        <a:blipFill rotWithShape="0">
          <a:blip xmlns:r="http://schemas.openxmlformats.org/officeDocument/2006/relationships" r:embed="rId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616E27-6319-46CA-A72A-CAFCC23A6A07}">
      <dsp:nvSpPr>
        <dsp:cNvPr id="0" name=""/>
        <dsp:cNvSpPr/>
      </dsp:nvSpPr>
      <dsp:spPr>
        <a:xfrm>
          <a:off x="2957637" y="0"/>
          <a:ext cx="2869701" cy="5720184"/>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ESTUDIANTES</a:t>
          </a:r>
        </a:p>
        <a:p>
          <a:pPr lvl="0" algn="ctr" defTabSz="933450">
            <a:lnSpc>
              <a:spcPct val="90000"/>
            </a:lnSpc>
            <a:spcBef>
              <a:spcPct val="0"/>
            </a:spcBef>
            <a:spcAft>
              <a:spcPct val="35000"/>
            </a:spcAft>
          </a:pPr>
          <a:r>
            <a:rPr lang="es-ES" sz="2100" kern="1200" dirty="0" smtClean="0"/>
            <a:t>Gestión del tiempo</a:t>
          </a:r>
        </a:p>
        <a:p>
          <a:pPr lvl="0" algn="ctr" defTabSz="933450">
            <a:lnSpc>
              <a:spcPct val="90000"/>
            </a:lnSpc>
            <a:spcBef>
              <a:spcPct val="0"/>
            </a:spcBef>
            <a:spcAft>
              <a:spcPct val="35000"/>
            </a:spcAft>
          </a:pPr>
          <a:r>
            <a:rPr lang="es-ES" sz="2100" kern="1200" dirty="0" smtClean="0"/>
            <a:t>Habilidades y competencias</a:t>
          </a:r>
        </a:p>
        <a:p>
          <a:pPr lvl="0" algn="ctr" defTabSz="933450">
            <a:lnSpc>
              <a:spcPct val="90000"/>
            </a:lnSpc>
            <a:spcBef>
              <a:spcPct val="0"/>
            </a:spcBef>
            <a:spcAft>
              <a:spcPct val="35000"/>
            </a:spcAft>
          </a:pPr>
          <a:r>
            <a:rPr lang="es-ES" sz="2100" kern="1200" dirty="0" smtClean="0"/>
            <a:t>Dedicación</a:t>
          </a:r>
          <a:endParaRPr lang="es-ES" sz="2100" kern="1200" dirty="0"/>
        </a:p>
      </dsp:txBody>
      <dsp:txXfrm>
        <a:off x="2957637" y="2288073"/>
        <a:ext cx="2869701" cy="2288073"/>
      </dsp:txXfrm>
    </dsp:sp>
    <dsp:sp modelId="{4D421E0B-3436-4BF1-AD00-B39B97A05835}">
      <dsp:nvSpPr>
        <dsp:cNvPr id="0" name=""/>
        <dsp:cNvSpPr/>
      </dsp:nvSpPr>
      <dsp:spPr>
        <a:xfrm>
          <a:off x="3440077" y="343211"/>
          <a:ext cx="1904821" cy="1904821"/>
        </a:xfrm>
        <a:prstGeom prst="ellipse">
          <a:avLst/>
        </a:prstGeom>
        <a:blipFill rotWithShape="0">
          <a:blip xmlns:r="http://schemas.openxmlformats.org/officeDocument/2006/relationships" r:embed="rId2"/>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AAC23D-1E9D-4D18-889C-7426EC410B21}">
      <dsp:nvSpPr>
        <dsp:cNvPr id="0" name=""/>
        <dsp:cNvSpPr/>
      </dsp:nvSpPr>
      <dsp:spPr>
        <a:xfrm>
          <a:off x="5913429" y="0"/>
          <a:ext cx="2869701" cy="5720184"/>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COMITÉ / GUÍA </a:t>
          </a:r>
        </a:p>
        <a:p>
          <a:pPr lvl="0" algn="ctr" defTabSz="933450">
            <a:lnSpc>
              <a:spcPct val="90000"/>
            </a:lnSpc>
            <a:spcBef>
              <a:spcPct val="0"/>
            </a:spcBef>
            <a:spcAft>
              <a:spcPct val="35000"/>
            </a:spcAft>
          </a:pPr>
          <a:r>
            <a:rPr lang="es-ES" sz="2100" kern="1200" dirty="0" smtClean="0"/>
            <a:t>Rol central </a:t>
          </a:r>
        </a:p>
        <a:p>
          <a:pPr lvl="0" algn="ctr" defTabSz="933450">
            <a:lnSpc>
              <a:spcPct val="90000"/>
            </a:lnSpc>
            <a:spcBef>
              <a:spcPct val="0"/>
            </a:spcBef>
            <a:spcAft>
              <a:spcPct val="35000"/>
            </a:spcAft>
          </a:pPr>
          <a:r>
            <a:rPr lang="es-ES" sz="2100" kern="1200" dirty="0" smtClean="0"/>
            <a:t>LECTORES</a:t>
          </a:r>
        </a:p>
        <a:p>
          <a:pPr lvl="0" algn="ctr" defTabSz="933450">
            <a:lnSpc>
              <a:spcPct val="90000"/>
            </a:lnSpc>
            <a:spcBef>
              <a:spcPct val="0"/>
            </a:spcBef>
            <a:spcAft>
              <a:spcPct val="35000"/>
            </a:spcAft>
          </a:pPr>
          <a:r>
            <a:rPr lang="es-ES" sz="2100" kern="1200" dirty="0" smtClean="0"/>
            <a:t>Ocasional</a:t>
          </a:r>
        </a:p>
        <a:p>
          <a:pPr lvl="0" algn="ctr" defTabSz="933450">
            <a:lnSpc>
              <a:spcPct val="90000"/>
            </a:lnSpc>
            <a:spcBef>
              <a:spcPct val="0"/>
            </a:spcBef>
            <a:spcAft>
              <a:spcPct val="35000"/>
            </a:spcAft>
          </a:pPr>
          <a:endParaRPr lang="es-ES" sz="2100" kern="1200" dirty="0"/>
        </a:p>
      </dsp:txBody>
      <dsp:txXfrm>
        <a:off x="5913429" y="2288073"/>
        <a:ext cx="2869701" cy="2288073"/>
      </dsp:txXfrm>
    </dsp:sp>
    <dsp:sp modelId="{AFAC9735-D8D0-4C38-804F-D523B290A279}">
      <dsp:nvSpPr>
        <dsp:cNvPr id="0" name=""/>
        <dsp:cNvSpPr/>
      </dsp:nvSpPr>
      <dsp:spPr>
        <a:xfrm>
          <a:off x="6395870" y="343211"/>
          <a:ext cx="1904821" cy="1904821"/>
        </a:xfrm>
        <a:prstGeom prst="ellipse">
          <a:avLst/>
        </a:prstGeom>
        <a:blipFill rotWithShape="0">
          <a:blip xmlns:r="http://schemas.openxmlformats.org/officeDocument/2006/relationships" r:embed="rId3"/>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3A47E-0030-4388-8B0C-C78B5DCAD940}">
      <dsp:nvSpPr>
        <dsp:cNvPr id="0" name=""/>
        <dsp:cNvSpPr/>
      </dsp:nvSpPr>
      <dsp:spPr>
        <a:xfrm>
          <a:off x="351399" y="4576147"/>
          <a:ext cx="8082177" cy="858027"/>
        </a:xfrm>
        <a:prstGeom prst="leftRightArrow">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FDDFA0-75AD-4975-9F6B-F00DFB79A8AB}" type="datetimeFigureOut">
              <a:rPr lang="es-ES" smtClean="0"/>
              <a:pPr/>
              <a:t>05-11-20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32745-4D04-498F-9E7C-4117FA766B94}" type="slidenum">
              <a:rPr lang="es-ES" smtClean="0"/>
              <a:pPr/>
              <a:t>‹Nr.›</a:t>
            </a:fld>
            <a:endParaRPr lang="es-ES"/>
          </a:p>
        </p:txBody>
      </p:sp>
    </p:spTree>
    <p:extLst>
      <p:ext uri="{BB962C8B-B14F-4D97-AF65-F5344CB8AC3E}">
        <p14:creationId xmlns:p14="http://schemas.microsoft.com/office/powerpoint/2010/main" val="220176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34E9293-AD6A-455E-B238-175E0315D29A}" type="slidenum">
              <a:rPr lang="es-ES_tradnl" smtClean="0"/>
              <a:pPr/>
              <a:t>2</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DE7B6864-F859-44FE-A637-5C5E57FD6707}" type="datetimeFigureOut">
              <a:rPr lang="es-ES" smtClean="0"/>
              <a:pPr/>
              <a:t>05-11-20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7EF842A5-DA8B-425C-B0E6-EDBB1AC898D8}"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E7B6864-F859-44FE-A637-5C5E57FD6707}" type="datetimeFigureOut">
              <a:rPr lang="es-ES" smtClean="0"/>
              <a:pPr/>
              <a:t>05-11-20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EF842A5-DA8B-425C-B0E6-EDBB1AC898D8}"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E7B6864-F859-44FE-A637-5C5E57FD6707}" type="datetimeFigureOut">
              <a:rPr lang="es-ES" smtClean="0"/>
              <a:pPr/>
              <a:t>05-11-20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EF842A5-DA8B-425C-B0E6-EDBB1AC898D8}" type="slidenum">
              <a:rPr lang="es-ES" smtClean="0"/>
              <a:pPr/>
              <a:t>‹Nr.›</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CO"/>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CO"/>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5F1F032E-8442-47B6-B2AF-C42D61309FAA}" type="slidenum">
              <a:rPr lang="es-CO"/>
              <a:pPr/>
              <a:t>‹Nr.›</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E7B6864-F859-44FE-A637-5C5E57FD6707}" type="datetimeFigureOut">
              <a:rPr lang="es-ES" smtClean="0"/>
              <a:pPr/>
              <a:t>05-11-20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EF842A5-DA8B-425C-B0E6-EDBB1AC898D8}"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E7B6864-F859-44FE-A637-5C5E57FD6707}" type="datetimeFigureOut">
              <a:rPr lang="es-ES" smtClean="0"/>
              <a:pPr/>
              <a:t>05-11-20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EF842A5-DA8B-425C-B0E6-EDBB1AC898D8}" type="slidenum">
              <a:rPr lang="es-ES" smtClean="0"/>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E7B6864-F859-44FE-A637-5C5E57FD6707}" type="datetimeFigureOut">
              <a:rPr lang="es-ES" smtClean="0"/>
              <a:pPr/>
              <a:t>05-11-20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EF842A5-DA8B-425C-B0E6-EDBB1AC898D8}"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E7B6864-F859-44FE-A637-5C5E57FD6707}" type="datetimeFigureOut">
              <a:rPr lang="es-ES" smtClean="0"/>
              <a:pPr/>
              <a:t>05-11-20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7EF842A5-DA8B-425C-B0E6-EDBB1AC898D8}" type="slidenum">
              <a:rPr lang="es-ES" smtClean="0"/>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DE7B6864-F859-44FE-A637-5C5E57FD6707}" type="datetimeFigureOut">
              <a:rPr lang="es-ES" smtClean="0"/>
              <a:pPr/>
              <a:t>05-11-20</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7EF842A5-DA8B-425C-B0E6-EDBB1AC898D8}"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DE7B6864-F859-44FE-A637-5C5E57FD6707}" type="datetimeFigureOut">
              <a:rPr lang="es-ES" smtClean="0"/>
              <a:pPr/>
              <a:t>05-11-20</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7EF842A5-DA8B-425C-B0E6-EDBB1AC898D8}"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E7B6864-F859-44FE-A637-5C5E57FD6707}" type="datetimeFigureOut">
              <a:rPr lang="es-ES" smtClean="0"/>
              <a:pPr/>
              <a:t>05-11-20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EF842A5-DA8B-425C-B0E6-EDBB1AC898D8}"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E7B6864-F859-44FE-A637-5C5E57FD6707}" type="datetimeFigureOut">
              <a:rPr lang="es-ES" smtClean="0"/>
              <a:pPr/>
              <a:t>05-11-20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EF842A5-DA8B-425C-B0E6-EDBB1AC898D8}" type="slidenum">
              <a:rPr lang="es-ES" smtClean="0"/>
              <a:pPr/>
              <a:t>‹Nr.›</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E7B6864-F859-44FE-A637-5C5E57FD6707}" type="datetimeFigureOut">
              <a:rPr lang="es-ES" smtClean="0"/>
              <a:pPr/>
              <a:t>05-11-20</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EF842A5-DA8B-425C-B0E6-EDBB1AC898D8}" type="slidenum">
              <a:rPr lang="es-ES" smtClean="0"/>
              <a:pPr/>
              <a:t>‹Nr.›</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Pasos para la elaboración informe 30% avance</a:t>
            </a:r>
            <a:endParaRPr lang="es-ES" dirty="0"/>
          </a:p>
        </p:txBody>
      </p:sp>
      <p:sp>
        <p:nvSpPr>
          <p:cNvPr id="3" name="2 Subtítulo"/>
          <p:cNvSpPr>
            <a:spLocks noGrp="1"/>
          </p:cNvSpPr>
          <p:nvPr>
            <p:ph type="subTitle" idx="1"/>
          </p:nvPr>
        </p:nvSpPr>
        <p:spPr/>
        <p:txBody>
          <a:bodyPr/>
          <a:lstStyle/>
          <a:p>
            <a:r>
              <a:rPr lang="es-ES" dirty="0" smtClean="0"/>
              <a:t>María Pía Martin</a:t>
            </a:r>
            <a:endParaRPr lang="es-E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404664"/>
          </a:xfrm>
        </p:spPr>
        <p:txBody>
          <a:bodyPr>
            <a:normAutofit fontScale="90000"/>
          </a:bodyPr>
          <a:lstStyle/>
          <a:p>
            <a:r>
              <a:rPr lang="es-ES" dirty="0" smtClean="0"/>
              <a:t>BIBLIOGRAFÍA</a:t>
            </a:r>
            <a:endParaRPr lang="es-ES" dirty="0"/>
          </a:p>
        </p:txBody>
      </p:sp>
      <p:sp>
        <p:nvSpPr>
          <p:cNvPr id="3" name="2 Marcador de contenido"/>
          <p:cNvSpPr>
            <a:spLocks noGrp="1"/>
          </p:cNvSpPr>
          <p:nvPr>
            <p:ph idx="1"/>
          </p:nvPr>
        </p:nvSpPr>
        <p:spPr>
          <a:xfrm>
            <a:off x="179512" y="476672"/>
            <a:ext cx="8784976" cy="6048672"/>
          </a:xfrm>
        </p:spPr>
        <p:txBody>
          <a:bodyPr>
            <a:normAutofit/>
          </a:bodyPr>
          <a:lstStyle/>
          <a:p>
            <a:r>
              <a:rPr lang="es-ES_tradnl" dirty="0" smtClean="0"/>
              <a:t>Citar según APA</a:t>
            </a:r>
          </a:p>
          <a:p>
            <a:endParaRPr lang="es-ES_tradnl" dirty="0" smtClean="0"/>
          </a:p>
          <a:p>
            <a:r>
              <a:rPr lang="es-ES_tradnl" dirty="0" smtClean="0"/>
              <a:t>Pertinencia de la revisión bibliográfica de acuerdo a marco teórico, antecedentes y objetivos del estudio.</a:t>
            </a:r>
          </a:p>
          <a:p>
            <a:endParaRPr lang="es-ES_tradnl" dirty="0" smtClean="0"/>
          </a:p>
          <a:p>
            <a:r>
              <a:rPr lang="es-ES_tradnl" dirty="0" smtClean="0"/>
              <a:t>Exhaustividad de la revisión</a:t>
            </a:r>
          </a:p>
          <a:p>
            <a:endParaRPr lang="es-ES_tradnl" dirty="0" smtClean="0"/>
          </a:p>
          <a:p>
            <a:r>
              <a:rPr lang="es-ES_tradnl" dirty="0" smtClean="0"/>
              <a:t>Formalidades en las citas (todo lo citado en el texto debe estar en la bibliografía y viceversa, se debe respetar la forma de citar según APA)</a:t>
            </a:r>
          </a:p>
          <a:p>
            <a:endParaRPr lang="es-E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9144000" cy="764704"/>
          </a:xfrm>
        </p:spPr>
        <p:txBody>
          <a:bodyPr>
            <a:normAutofit fontScale="90000"/>
          </a:bodyPr>
          <a:lstStyle/>
          <a:p>
            <a:r>
              <a:rPr lang="es-ES" sz="3600" b="1" dirty="0" smtClean="0"/>
              <a:t>Estructuración lógica del informe:</a:t>
            </a:r>
            <a:r>
              <a:rPr lang="es-ES" b="1" dirty="0" smtClean="0"/>
              <a:t/>
            </a:r>
            <a:br>
              <a:rPr lang="es-ES" b="1" dirty="0" smtClean="0"/>
            </a:br>
            <a:endParaRPr lang="es-ES" dirty="0"/>
          </a:p>
        </p:txBody>
      </p:sp>
      <p:sp>
        <p:nvSpPr>
          <p:cNvPr id="3" name="2 Marcador de contenido"/>
          <p:cNvSpPr>
            <a:spLocks noGrp="1"/>
          </p:cNvSpPr>
          <p:nvPr>
            <p:ph idx="1"/>
          </p:nvPr>
        </p:nvSpPr>
        <p:spPr>
          <a:xfrm>
            <a:off x="467544" y="548680"/>
            <a:ext cx="8676456" cy="5904656"/>
          </a:xfrm>
        </p:spPr>
        <p:txBody>
          <a:bodyPr/>
          <a:lstStyle/>
          <a:p>
            <a:pPr>
              <a:buNone/>
            </a:pPr>
            <a:r>
              <a:rPr lang="es-ES" sz="2400" b="1" dirty="0" smtClean="0">
                <a:latin typeface="Arial" pitchFamily="34" charset="0"/>
                <a:cs typeface="Arial" pitchFamily="34" charset="0"/>
              </a:rPr>
              <a:t>Forma : </a:t>
            </a:r>
          </a:p>
          <a:p>
            <a:pPr>
              <a:buNone/>
            </a:pPr>
            <a:r>
              <a:rPr lang="es-ES" sz="2400" dirty="0" smtClean="0">
                <a:latin typeface="Arial" pitchFamily="34" charset="0"/>
                <a:cs typeface="Arial" pitchFamily="34" charset="0"/>
              </a:rPr>
              <a:t>- Ordenamiento del informe (secciones, relaciones entre capítulos, bibliografía, anexos).</a:t>
            </a:r>
          </a:p>
          <a:p>
            <a:pPr>
              <a:buNone/>
            </a:pPr>
            <a:r>
              <a:rPr lang="es-ES" sz="2400" dirty="0" smtClean="0">
                <a:latin typeface="Arial" pitchFamily="34" charset="0"/>
                <a:cs typeface="Arial" pitchFamily="34" charset="0"/>
              </a:rPr>
              <a:t>- Lenguaje, estilo de escritura y presentación</a:t>
            </a:r>
          </a:p>
          <a:p>
            <a:pPr>
              <a:buNone/>
            </a:pPr>
            <a:r>
              <a:rPr lang="es-ES" sz="2400" dirty="0" smtClean="0">
                <a:latin typeface="Arial" pitchFamily="34" charset="0"/>
                <a:cs typeface="Arial" pitchFamily="34" charset="0"/>
              </a:rPr>
              <a:t>- Relación entre problema y políticas públicas</a:t>
            </a:r>
          </a:p>
          <a:p>
            <a:pPr>
              <a:buNone/>
            </a:pPr>
            <a:endParaRPr lang="es-ES" sz="2400" dirty="0" smtClean="0">
              <a:latin typeface="Arial" pitchFamily="34" charset="0"/>
              <a:cs typeface="Arial" pitchFamily="34" charset="0"/>
            </a:endParaRPr>
          </a:p>
          <a:p>
            <a:pPr>
              <a:buNone/>
            </a:pPr>
            <a:r>
              <a:rPr lang="es-ES" sz="2400" b="1" dirty="0" smtClean="0">
                <a:latin typeface="Arial" pitchFamily="34" charset="0"/>
                <a:cs typeface="Arial" pitchFamily="34" charset="0"/>
              </a:rPr>
              <a:t>Contenidos: </a:t>
            </a:r>
          </a:p>
          <a:p>
            <a:pPr>
              <a:buFontTx/>
              <a:buChar char="-"/>
            </a:pPr>
            <a:r>
              <a:rPr lang="es-ES" sz="2400" dirty="0" smtClean="0">
                <a:latin typeface="Arial" pitchFamily="34" charset="0"/>
                <a:cs typeface="Arial" pitchFamily="34" charset="0"/>
              </a:rPr>
              <a:t>Relación entre objetivos y propuesta metodológica </a:t>
            </a:r>
          </a:p>
          <a:p>
            <a:pPr>
              <a:buFontTx/>
              <a:buChar char="-"/>
            </a:pPr>
            <a:r>
              <a:rPr lang="es-ES" sz="2400" dirty="0" smtClean="0">
                <a:latin typeface="Arial" pitchFamily="34" charset="0"/>
                <a:cs typeface="Arial" pitchFamily="34" charset="0"/>
              </a:rPr>
              <a:t>Pertinencia propuesta metodológica (fuentes, técnicas de recolección de información y análisis)</a:t>
            </a:r>
          </a:p>
          <a:p>
            <a:pPr>
              <a:buNone/>
            </a:pPr>
            <a:r>
              <a:rPr lang="es-ES" sz="2400" dirty="0" smtClean="0">
                <a:latin typeface="Arial" pitchFamily="34" charset="0"/>
                <a:cs typeface="Arial" pitchFamily="34" charset="0"/>
              </a:rPr>
              <a:t>- Coherencia entre objetivos y resultados </a:t>
            </a:r>
          </a:p>
          <a:p>
            <a:pPr>
              <a:buNone/>
            </a:pPr>
            <a:r>
              <a:rPr lang="es-ES" sz="2400" dirty="0" smtClean="0">
                <a:latin typeface="Arial" pitchFamily="34" charset="0"/>
                <a:cs typeface="Arial" pitchFamily="34" charset="0"/>
              </a:rPr>
              <a:t>- Coherencia y consistencia de conclusiones y propuesta en relación con la lógica del estudio</a:t>
            </a:r>
          </a:p>
          <a:p>
            <a:endParaRPr lang="es-E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435280" cy="476672"/>
          </a:xfrm>
        </p:spPr>
        <p:txBody>
          <a:bodyPr>
            <a:normAutofit fontScale="90000"/>
          </a:bodyPr>
          <a:lstStyle/>
          <a:p>
            <a:r>
              <a:rPr lang="es-ES" dirty="0" smtClean="0"/>
              <a:t>Cronograma</a:t>
            </a:r>
            <a:endParaRPr lang="es-ES" dirty="0"/>
          </a:p>
        </p:txBody>
      </p:sp>
      <p:sp>
        <p:nvSpPr>
          <p:cNvPr id="3" name="2 Marcador de contenido"/>
          <p:cNvSpPr>
            <a:spLocks noGrp="1"/>
          </p:cNvSpPr>
          <p:nvPr>
            <p:ph idx="1"/>
          </p:nvPr>
        </p:nvSpPr>
        <p:spPr>
          <a:xfrm>
            <a:off x="179512" y="836712"/>
            <a:ext cx="8964488" cy="5832648"/>
          </a:xfrm>
        </p:spPr>
        <p:txBody>
          <a:bodyPr>
            <a:normAutofit/>
          </a:bodyPr>
          <a:lstStyle/>
          <a:p>
            <a:r>
              <a:rPr lang="es-ES" dirty="0" smtClean="0"/>
              <a:t>Actividades/ fechas. Idea general del proceso elaboración estudio.</a:t>
            </a:r>
          </a:p>
          <a:p>
            <a:r>
              <a:rPr lang="es-ES" dirty="0" smtClean="0"/>
              <a:t>Debe responder al diseño de la investigación</a:t>
            </a:r>
          </a:p>
          <a:p>
            <a:r>
              <a:rPr lang="es-ES" dirty="0" smtClean="0"/>
              <a:t>Debe considerar fechas de exámenes otras actividades, dedicación real</a:t>
            </a:r>
          </a:p>
          <a:p>
            <a:r>
              <a:rPr lang="es-ES" dirty="0" smtClean="0"/>
              <a:t>Debe considerar problemas (recursos, producción de datos, análisis, etc.)</a:t>
            </a:r>
          </a:p>
          <a:p>
            <a:r>
              <a:rPr lang="es-ES" dirty="0" smtClean="0"/>
              <a:t>Carta Gantt (actividades, fechas) siguiendo el diseño de la investigación </a:t>
            </a:r>
          </a:p>
          <a:p>
            <a:r>
              <a:rPr lang="es-ES" dirty="0" smtClean="0"/>
              <a:t>Debe contemplar reuniones con tutor y correcciones.</a:t>
            </a:r>
          </a:p>
          <a:p>
            <a:endParaRPr lang="es-E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ALGUNOS EJEMPLOS</a:t>
            </a:r>
            <a:endParaRPr lang="es-ES"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32439057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40756" y="531157"/>
            <a:ext cx="1462367" cy="63201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L" sz="1400" dirty="0">
                <a:latin typeface="Arial Narrow" panose="020B0606020202030204" pitchFamily="34" charset="0"/>
              </a:rPr>
              <a:t>Calidad en la educación superior</a:t>
            </a:r>
          </a:p>
        </p:txBody>
      </p:sp>
      <p:sp>
        <p:nvSpPr>
          <p:cNvPr id="7" name="Rectángulo 6"/>
          <p:cNvSpPr/>
          <p:nvPr/>
        </p:nvSpPr>
        <p:spPr>
          <a:xfrm>
            <a:off x="650499" y="1788466"/>
            <a:ext cx="1462367" cy="6320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Definición</a:t>
            </a:r>
          </a:p>
        </p:txBody>
      </p:sp>
      <p:sp>
        <p:nvSpPr>
          <p:cNvPr id="8" name="Rectángulo 7"/>
          <p:cNvSpPr/>
          <p:nvPr/>
        </p:nvSpPr>
        <p:spPr>
          <a:xfrm>
            <a:off x="3340757" y="1788466"/>
            <a:ext cx="1462367" cy="6320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Aseguramiento de la Calidad</a:t>
            </a:r>
          </a:p>
        </p:txBody>
      </p:sp>
      <p:sp>
        <p:nvSpPr>
          <p:cNvPr id="9" name="Rectángulo 8"/>
          <p:cNvSpPr/>
          <p:nvPr/>
        </p:nvSpPr>
        <p:spPr>
          <a:xfrm>
            <a:off x="5849475" y="1788466"/>
            <a:ext cx="1462367" cy="6320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Modelos de aseguramiento de la calidad</a:t>
            </a:r>
          </a:p>
        </p:txBody>
      </p:sp>
      <p:sp>
        <p:nvSpPr>
          <p:cNvPr id="10" name="Rectángulo 9"/>
          <p:cNvSpPr/>
          <p:nvPr/>
        </p:nvSpPr>
        <p:spPr>
          <a:xfrm>
            <a:off x="653025" y="2985258"/>
            <a:ext cx="1462367" cy="632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¿Qué es calidad</a:t>
            </a:r>
            <a:r>
              <a:rPr lang="es-CL" sz="1400" dirty="0">
                <a:solidFill>
                  <a:srgbClr val="FF0000"/>
                </a:solidFill>
                <a:latin typeface="Arial Narrow" panose="020B0606020202030204" pitchFamily="34" charset="0"/>
              </a:rPr>
              <a:t>(pueden ir definiciones generales)?</a:t>
            </a:r>
          </a:p>
        </p:txBody>
      </p:sp>
      <p:sp>
        <p:nvSpPr>
          <p:cNvPr id="11" name="Rectángulo 10"/>
          <p:cNvSpPr/>
          <p:nvPr/>
        </p:nvSpPr>
        <p:spPr>
          <a:xfrm>
            <a:off x="3340754" y="2985271"/>
            <a:ext cx="1520358" cy="810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¿Qué es aseguramiento de la calidad?</a:t>
            </a:r>
            <a:r>
              <a:rPr lang="es-CL" sz="1400" dirty="0">
                <a:solidFill>
                  <a:srgbClr val="FF0000"/>
                </a:solidFill>
                <a:latin typeface="Arial Narrow" panose="020B0606020202030204" pitchFamily="34" charset="0"/>
              </a:rPr>
              <a:t> Rol estado y regulación debiera incluirse</a:t>
            </a:r>
            <a:endParaRPr lang="es-CL" sz="1400" dirty="0">
              <a:latin typeface="Arial Narrow" panose="020B0606020202030204" pitchFamily="34" charset="0"/>
            </a:endParaRPr>
          </a:p>
        </p:txBody>
      </p:sp>
      <p:sp>
        <p:nvSpPr>
          <p:cNvPr id="13" name="Rectángulo 12"/>
          <p:cNvSpPr/>
          <p:nvPr/>
        </p:nvSpPr>
        <p:spPr>
          <a:xfrm>
            <a:off x="650498" y="4282899"/>
            <a:ext cx="1761262" cy="123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¿Qué se entiende</a:t>
            </a:r>
            <a:r>
              <a:rPr lang="es-CL" sz="1400" dirty="0">
                <a:solidFill>
                  <a:srgbClr val="FF0000"/>
                </a:solidFill>
                <a:latin typeface="Arial Narrow" panose="020B0606020202030204" pitchFamily="34" charset="0"/>
              </a:rPr>
              <a:t> </a:t>
            </a:r>
            <a:r>
              <a:rPr lang="es-CL" sz="1400" dirty="0">
                <a:latin typeface="Arial Narrow" panose="020B0606020202030204" pitchFamily="34" charset="0"/>
              </a:rPr>
              <a:t>por calidad en educación superior? </a:t>
            </a:r>
            <a:r>
              <a:rPr lang="es-CL" sz="1400" dirty="0">
                <a:solidFill>
                  <a:srgbClr val="FF0000"/>
                </a:solidFill>
                <a:latin typeface="Arial Narrow" panose="020B0606020202030204" pitchFamily="34" charset="0"/>
              </a:rPr>
              <a:t>autores de referencia  y especialmente en Chile</a:t>
            </a:r>
            <a:endParaRPr lang="es-CL" sz="1400" dirty="0">
              <a:latin typeface="Arial Narrow" panose="020B0606020202030204" pitchFamily="34" charset="0"/>
            </a:endParaRPr>
          </a:p>
        </p:txBody>
      </p:sp>
      <p:sp>
        <p:nvSpPr>
          <p:cNvPr id="14" name="Rectángulo 13"/>
          <p:cNvSpPr/>
          <p:nvPr/>
        </p:nvSpPr>
        <p:spPr>
          <a:xfrm>
            <a:off x="3340754" y="4145073"/>
            <a:ext cx="1462367" cy="1287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¿Qué se entiende por aseguramiento de la calidad en la educación superior? </a:t>
            </a:r>
            <a:r>
              <a:rPr lang="es-CL" sz="1400" dirty="0">
                <a:solidFill>
                  <a:srgbClr val="FF0000"/>
                </a:solidFill>
                <a:latin typeface="Arial Narrow" panose="020B0606020202030204" pitchFamily="34" charset="0"/>
              </a:rPr>
              <a:t>autores de referencia  y especialmente en Chile</a:t>
            </a:r>
          </a:p>
        </p:txBody>
      </p:sp>
      <p:sp>
        <p:nvSpPr>
          <p:cNvPr id="15" name="Rectángulo 14"/>
          <p:cNvSpPr/>
          <p:nvPr/>
        </p:nvSpPr>
        <p:spPr>
          <a:xfrm>
            <a:off x="5849475" y="2965090"/>
            <a:ext cx="1462367" cy="830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¿Cuáles modelos de AC existen?</a:t>
            </a:r>
            <a:r>
              <a:rPr lang="es-CL" sz="1400" dirty="0">
                <a:solidFill>
                  <a:srgbClr val="FF0000"/>
                </a:solidFill>
                <a:latin typeface="Arial Narrow" panose="020B0606020202030204" pitchFamily="34" charset="0"/>
              </a:rPr>
              <a:t> Modelos exitosos o de </a:t>
            </a:r>
            <a:r>
              <a:rPr lang="es-CL" sz="1400" dirty="0" err="1">
                <a:solidFill>
                  <a:srgbClr val="FF0000"/>
                </a:solidFill>
                <a:latin typeface="Arial Narrow" panose="020B0606020202030204" pitchFamily="34" charset="0"/>
              </a:rPr>
              <a:t>org</a:t>
            </a:r>
            <a:r>
              <a:rPr lang="es-CL" sz="1400" dirty="0">
                <a:solidFill>
                  <a:srgbClr val="FF0000"/>
                </a:solidFill>
                <a:latin typeface="Arial Narrow" panose="020B0606020202030204" pitchFamily="34" charset="0"/>
              </a:rPr>
              <a:t>. Internacionales (OECD, OEI, otros)</a:t>
            </a:r>
            <a:endParaRPr lang="es-CL" sz="1400" dirty="0">
              <a:latin typeface="Arial Narrow" panose="020B0606020202030204" pitchFamily="34" charset="0"/>
            </a:endParaRPr>
          </a:p>
        </p:txBody>
      </p:sp>
      <p:sp>
        <p:nvSpPr>
          <p:cNvPr id="16" name="Rectángulo 15"/>
          <p:cNvSpPr/>
          <p:nvPr/>
        </p:nvSpPr>
        <p:spPr>
          <a:xfrm>
            <a:off x="5849475" y="3993782"/>
            <a:ext cx="1462367" cy="632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¿Cuál modelo se utiliza en Chile? </a:t>
            </a:r>
          </a:p>
        </p:txBody>
      </p:sp>
      <p:sp>
        <p:nvSpPr>
          <p:cNvPr id="17" name="Rectángulo 16"/>
          <p:cNvSpPr/>
          <p:nvPr/>
        </p:nvSpPr>
        <p:spPr>
          <a:xfrm>
            <a:off x="4861114" y="5190566"/>
            <a:ext cx="1462367" cy="632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Descripción del modelo</a:t>
            </a:r>
          </a:p>
        </p:txBody>
      </p:sp>
      <p:sp>
        <p:nvSpPr>
          <p:cNvPr id="18" name="Rectángulo 17"/>
          <p:cNvSpPr/>
          <p:nvPr/>
        </p:nvSpPr>
        <p:spPr>
          <a:xfrm>
            <a:off x="7084920" y="5204019"/>
            <a:ext cx="1462367" cy="632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Rol del Estado </a:t>
            </a:r>
          </a:p>
        </p:txBody>
      </p:sp>
      <p:cxnSp>
        <p:nvCxnSpPr>
          <p:cNvPr id="23" name="Conector recto de flecha 22"/>
          <p:cNvCxnSpPr>
            <a:stCxn id="4" idx="2"/>
            <a:endCxn id="9" idx="0"/>
          </p:cNvCxnSpPr>
          <p:nvPr/>
        </p:nvCxnSpPr>
        <p:spPr>
          <a:xfrm>
            <a:off x="4071939" y="1163170"/>
            <a:ext cx="2508719" cy="625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8103536" y="1763471"/>
            <a:ext cx="655544" cy="2862323"/>
          </a:xfrm>
          <a:prstGeom prst="rect">
            <a:avLst/>
          </a:prstGeom>
          <a:solidFill>
            <a:schemeClr val="accent2"/>
          </a:solidFill>
        </p:spPr>
        <p:txBody>
          <a:bodyPr wrap="square" rtlCol="0">
            <a:spAutoFit/>
          </a:bodyPr>
          <a:lstStyle/>
          <a:p>
            <a:pPr algn="ctr"/>
            <a:r>
              <a:rPr lang="es-CL" dirty="0">
                <a:solidFill>
                  <a:schemeClr val="bg1">
                    <a:lumMod val="95000"/>
                  </a:schemeClr>
                </a:solidFill>
                <a:latin typeface="Arial Narrow" panose="020B0606020202030204" pitchFamily="34" charset="0"/>
              </a:rPr>
              <a:t>R</a:t>
            </a:r>
          </a:p>
          <a:p>
            <a:pPr algn="ctr"/>
            <a:r>
              <a:rPr lang="es-CL" dirty="0">
                <a:solidFill>
                  <a:schemeClr val="bg1">
                    <a:lumMod val="95000"/>
                  </a:schemeClr>
                </a:solidFill>
                <a:latin typeface="Arial Narrow" panose="020B0606020202030204" pitchFamily="34" charset="0"/>
              </a:rPr>
              <a:t>E</a:t>
            </a:r>
          </a:p>
          <a:p>
            <a:pPr algn="ctr"/>
            <a:r>
              <a:rPr lang="es-CL" dirty="0">
                <a:solidFill>
                  <a:schemeClr val="bg1">
                    <a:lumMod val="95000"/>
                  </a:schemeClr>
                </a:solidFill>
                <a:latin typeface="Arial Narrow" panose="020B0606020202030204" pitchFamily="34" charset="0"/>
              </a:rPr>
              <a:t>G</a:t>
            </a:r>
          </a:p>
          <a:p>
            <a:pPr algn="ctr"/>
            <a:r>
              <a:rPr lang="es-CL" dirty="0">
                <a:solidFill>
                  <a:schemeClr val="bg1">
                    <a:lumMod val="95000"/>
                  </a:schemeClr>
                </a:solidFill>
                <a:latin typeface="Arial Narrow" panose="020B0606020202030204" pitchFamily="34" charset="0"/>
              </a:rPr>
              <a:t>U</a:t>
            </a:r>
          </a:p>
          <a:p>
            <a:pPr algn="ctr"/>
            <a:r>
              <a:rPr lang="es-CL" dirty="0">
                <a:solidFill>
                  <a:schemeClr val="bg1">
                    <a:lumMod val="95000"/>
                  </a:schemeClr>
                </a:solidFill>
                <a:latin typeface="Arial Narrow" panose="020B0606020202030204" pitchFamily="34" charset="0"/>
              </a:rPr>
              <a:t>L</a:t>
            </a:r>
          </a:p>
          <a:p>
            <a:pPr algn="ctr"/>
            <a:r>
              <a:rPr lang="es-CL" dirty="0">
                <a:solidFill>
                  <a:schemeClr val="bg1">
                    <a:lumMod val="95000"/>
                  </a:schemeClr>
                </a:solidFill>
                <a:latin typeface="Arial Narrow" panose="020B0606020202030204" pitchFamily="34" charset="0"/>
              </a:rPr>
              <a:t>A</a:t>
            </a:r>
          </a:p>
          <a:p>
            <a:pPr algn="ctr"/>
            <a:r>
              <a:rPr lang="es-CL" dirty="0">
                <a:solidFill>
                  <a:schemeClr val="bg1">
                    <a:lumMod val="95000"/>
                  </a:schemeClr>
                </a:solidFill>
                <a:latin typeface="Arial Narrow" panose="020B0606020202030204" pitchFamily="34" charset="0"/>
              </a:rPr>
              <a:t>C</a:t>
            </a:r>
          </a:p>
          <a:p>
            <a:pPr algn="ctr"/>
            <a:r>
              <a:rPr lang="es-CL" dirty="0">
                <a:solidFill>
                  <a:schemeClr val="bg1">
                    <a:lumMod val="95000"/>
                  </a:schemeClr>
                </a:solidFill>
                <a:latin typeface="Arial Narrow" panose="020B0606020202030204" pitchFamily="34" charset="0"/>
              </a:rPr>
              <a:t>I</a:t>
            </a:r>
          </a:p>
          <a:p>
            <a:pPr algn="ctr"/>
            <a:r>
              <a:rPr lang="es-CL" dirty="0">
                <a:solidFill>
                  <a:schemeClr val="bg1">
                    <a:lumMod val="95000"/>
                  </a:schemeClr>
                </a:solidFill>
                <a:latin typeface="Arial Narrow" panose="020B0606020202030204" pitchFamily="34" charset="0"/>
              </a:rPr>
              <a:t>O</a:t>
            </a:r>
          </a:p>
          <a:p>
            <a:pPr algn="ctr"/>
            <a:r>
              <a:rPr lang="es-CL" dirty="0">
                <a:solidFill>
                  <a:schemeClr val="bg1">
                    <a:lumMod val="95000"/>
                  </a:schemeClr>
                </a:solidFill>
                <a:latin typeface="Arial Narrow" panose="020B0606020202030204" pitchFamily="34" charset="0"/>
              </a:rPr>
              <a:t>N</a:t>
            </a:r>
          </a:p>
        </p:txBody>
      </p:sp>
      <p:cxnSp>
        <p:nvCxnSpPr>
          <p:cNvPr id="26" name="Conector recto de flecha 25"/>
          <p:cNvCxnSpPr>
            <a:stCxn id="9" idx="2"/>
            <a:endCxn id="15" idx="0"/>
          </p:cNvCxnSpPr>
          <p:nvPr/>
        </p:nvCxnSpPr>
        <p:spPr>
          <a:xfrm>
            <a:off x="6580656" y="2420479"/>
            <a:ext cx="0" cy="544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stCxn id="15" idx="2"/>
            <a:endCxn id="16" idx="0"/>
          </p:cNvCxnSpPr>
          <p:nvPr/>
        </p:nvCxnSpPr>
        <p:spPr>
          <a:xfrm>
            <a:off x="6580656" y="3795439"/>
            <a:ext cx="0" cy="19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16" idx="2"/>
            <a:endCxn id="17" idx="0"/>
          </p:cNvCxnSpPr>
          <p:nvPr/>
        </p:nvCxnSpPr>
        <p:spPr>
          <a:xfrm flipH="1">
            <a:off x="5592297" y="4625794"/>
            <a:ext cx="988361" cy="564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16" idx="2"/>
            <a:endCxn id="18" idx="0"/>
          </p:cNvCxnSpPr>
          <p:nvPr/>
        </p:nvCxnSpPr>
        <p:spPr>
          <a:xfrm>
            <a:off x="6580656" y="4625793"/>
            <a:ext cx="1235446" cy="578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Cerrar llave 33"/>
          <p:cNvSpPr/>
          <p:nvPr/>
        </p:nvSpPr>
        <p:spPr>
          <a:xfrm>
            <a:off x="7614399" y="1763471"/>
            <a:ext cx="373157" cy="28623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atin typeface="Arial Narrow" panose="020B0606020202030204" pitchFamily="34" charset="0"/>
            </a:endParaRPr>
          </a:p>
        </p:txBody>
      </p:sp>
      <p:cxnSp>
        <p:nvCxnSpPr>
          <p:cNvPr id="45" name="Conector angular 44"/>
          <p:cNvCxnSpPr>
            <a:stCxn id="18" idx="3"/>
            <a:endCxn id="24" idx="2"/>
          </p:cNvCxnSpPr>
          <p:nvPr/>
        </p:nvCxnSpPr>
        <p:spPr>
          <a:xfrm flipH="1" flipV="1">
            <a:off x="8431308" y="4625794"/>
            <a:ext cx="115979" cy="894231"/>
          </a:xfrm>
          <a:prstGeom prst="bentConnector4">
            <a:avLst>
              <a:gd name="adj1" fmla="val -197105"/>
              <a:gd name="adj2" fmla="val 67669"/>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Cerrar llave 45"/>
          <p:cNvSpPr/>
          <p:nvPr/>
        </p:nvSpPr>
        <p:spPr>
          <a:xfrm>
            <a:off x="2112866" y="2692785"/>
            <a:ext cx="267264" cy="14522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atin typeface="Arial Narrow" panose="020B0606020202030204" pitchFamily="34" charset="0"/>
            </a:endParaRPr>
          </a:p>
        </p:txBody>
      </p:sp>
      <p:sp>
        <p:nvSpPr>
          <p:cNvPr id="47" name="CuadroTexto 46"/>
          <p:cNvSpPr txBox="1"/>
          <p:nvPr/>
        </p:nvSpPr>
        <p:spPr>
          <a:xfrm>
            <a:off x="2298185" y="3157318"/>
            <a:ext cx="789172" cy="738664"/>
          </a:xfrm>
          <a:prstGeom prst="rect">
            <a:avLst/>
          </a:prstGeom>
          <a:noFill/>
        </p:spPr>
        <p:txBody>
          <a:bodyPr wrap="square" rtlCol="0">
            <a:spAutoFit/>
          </a:bodyPr>
          <a:lstStyle/>
          <a:p>
            <a:pPr algn="ctr"/>
            <a:r>
              <a:rPr lang="es-CL" sz="1400" dirty="0">
                <a:latin typeface="Arial Narrow" panose="020B0606020202030204" pitchFamily="34" charset="0"/>
              </a:rPr>
              <a:t>4 ó 5 definiciones</a:t>
            </a:r>
          </a:p>
        </p:txBody>
      </p:sp>
      <p:cxnSp>
        <p:nvCxnSpPr>
          <p:cNvPr id="49" name="Conector recto de flecha 48"/>
          <p:cNvCxnSpPr>
            <a:stCxn id="4" idx="2"/>
            <a:endCxn id="7" idx="0"/>
          </p:cNvCxnSpPr>
          <p:nvPr/>
        </p:nvCxnSpPr>
        <p:spPr>
          <a:xfrm flipH="1">
            <a:off x="1381685" y="1163170"/>
            <a:ext cx="2690255" cy="625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a:endCxn id="8" idx="0"/>
          </p:cNvCxnSpPr>
          <p:nvPr/>
        </p:nvCxnSpPr>
        <p:spPr>
          <a:xfrm>
            <a:off x="4069411" y="1132933"/>
            <a:ext cx="2528" cy="655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ector angular 56"/>
          <p:cNvCxnSpPr>
            <a:stCxn id="13" idx="3"/>
            <a:endCxn id="11" idx="1"/>
          </p:cNvCxnSpPr>
          <p:nvPr/>
        </p:nvCxnSpPr>
        <p:spPr>
          <a:xfrm flipV="1">
            <a:off x="2411760" y="3390356"/>
            <a:ext cx="928994" cy="15097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a:stCxn id="7" idx="2"/>
            <a:endCxn id="10" idx="0"/>
          </p:cNvCxnSpPr>
          <p:nvPr/>
        </p:nvCxnSpPr>
        <p:spPr>
          <a:xfrm>
            <a:off x="1381683" y="2420478"/>
            <a:ext cx="2524" cy="564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a:stCxn id="10" idx="2"/>
            <a:endCxn id="13" idx="0"/>
          </p:cNvCxnSpPr>
          <p:nvPr/>
        </p:nvCxnSpPr>
        <p:spPr>
          <a:xfrm>
            <a:off x="1384207" y="3617270"/>
            <a:ext cx="146922" cy="665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p:cNvCxnSpPr>
            <a:stCxn id="8" idx="2"/>
            <a:endCxn id="11" idx="0"/>
          </p:cNvCxnSpPr>
          <p:nvPr/>
        </p:nvCxnSpPr>
        <p:spPr>
          <a:xfrm>
            <a:off x="4071939" y="2420477"/>
            <a:ext cx="28994" cy="56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p:cNvCxnSpPr>
            <a:stCxn id="11" idx="2"/>
            <a:endCxn id="14" idx="0"/>
          </p:cNvCxnSpPr>
          <p:nvPr/>
        </p:nvCxnSpPr>
        <p:spPr>
          <a:xfrm flipH="1">
            <a:off x="4071938" y="3795440"/>
            <a:ext cx="28997" cy="349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de flecha 83"/>
          <p:cNvCxnSpPr>
            <a:stCxn id="14" idx="3"/>
            <a:endCxn id="15" idx="1"/>
          </p:cNvCxnSpPr>
          <p:nvPr/>
        </p:nvCxnSpPr>
        <p:spPr>
          <a:xfrm flipV="1">
            <a:off x="4803118" y="3380265"/>
            <a:ext cx="1046354" cy="1408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CuadroTexto 84"/>
          <p:cNvSpPr txBox="1"/>
          <p:nvPr/>
        </p:nvSpPr>
        <p:spPr>
          <a:xfrm>
            <a:off x="322731" y="430305"/>
            <a:ext cx="2158253" cy="707886"/>
          </a:xfrm>
          <a:prstGeom prst="rect">
            <a:avLst/>
          </a:prstGeom>
          <a:noFill/>
        </p:spPr>
        <p:txBody>
          <a:bodyPr wrap="square" rtlCol="0">
            <a:spAutoFit/>
          </a:bodyPr>
          <a:lstStyle/>
          <a:p>
            <a:pPr algn="ctr"/>
            <a:r>
              <a:rPr lang="es-CL" sz="2000" dirty="0">
                <a:solidFill>
                  <a:schemeClr val="tx1">
                    <a:lumMod val="50000"/>
                    <a:lumOff val="50000"/>
                  </a:schemeClr>
                </a:solidFill>
                <a:latin typeface="Arial Narrow" panose="020B0606020202030204" pitchFamily="34" charset="0"/>
              </a:rPr>
              <a:t>MARCO CONCEPTUAL</a:t>
            </a:r>
          </a:p>
        </p:txBody>
      </p:sp>
      <p:sp>
        <p:nvSpPr>
          <p:cNvPr id="86" name="CuadroTexto 85"/>
          <p:cNvSpPr txBox="1"/>
          <p:nvPr/>
        </p:nvSpPr>
        <p:spPr>
          <a:xfrm>
            <a:off x="6762194" y="279631"/>
            <a:ext cx="2158253" cy="1200329"/>
          </a:xfrm>
          <a:prstGeom prst="rect">
            <a:avLst/>
          </a:prstGeom>
          <a:noFill/>
        </p:spPr>
        <p:txBody>
          <a:bodyPr wrap="square" rtlCol="0">
            <a:spAutoFit/>
          </a:bodyPr>
          <a:lstStyle/>
          <a:p>
            <a:pPr algn="ctr"/>
            <a:r>
              <a:rPr lang="es-CL" dirty="0">
                <a:solidFill>
                  <a:schemeClr val="accent1">
                    <a:lumMod val="50000"/>
                  </a:schemeClr>
                </a:solidFill>
                <a:latin typeface="Arial Narrow" panose="020B0606020202030204" pitchFamily="34" charset="0"/>
              </a:rPr>
              <a:t>ESTUDIO DE CASO – CIERRE UNIVERSIDAD DEL MAR</a:t>
            </a:r>
          </a:p>
        </p:txBody>
      </p:sp>
      <p:sp>
        <p:nvSpPr>
          <p:cNvPr id="87" name="Rectángulo 86"/>
          <p:cNvSpPr/>
          <p:nvPr/>
        </p:nvSpPr>
        <p:spPr>
          <a:xfrm>
            <a:off x="251520" y="5589239"/>
            <a:ext cx="5472608" cy="1569660"/>
          </a:xfrm>
          <a:prstGeom prst="rect">
            <a:avLst/>
          </a:prstGeom>
        </p:spPr>
        <p:txBody>
          <a:bodyPr wrap="square">
            <a:spAutoFit/>
          </a:bodyPr>
          <a:lstStyle/>
          <a:p>
            <a:r>
              <a:rPr lang="en-US" sz="1200" dirty="0" err="1">
                <a:latin typeface="Arial Narrow" panose="020B0606020202030204" pitchFamily="34" charset="0"/>
              </a:rPr>
              <a:t>Bibliografía</a:t>
            </a:r>
            <a:r>
              <a:rPr lang="en-US" sz="1200" dirty="0">
                <a:latin typeface="Arial Narrow" panose="020B0606020202030204" pitchFamily="34" charset="0"/>
              </a:rPr>
              <a:t> principal</a:t>
            </a:r>
          </a:p>
          <a:p>
            <a:pPr marL="171450" indent="-171450">
              <a:buFontTx/>
              <a:buChar char="-"/>
            </a:pPr>
            <a:r>
              <a:rPr lang="en-US" sz="1200" dirty="0">
                <a:latin typeface="Arial Narrow" panose="020B0606020202030204" pitchFamily="34" charset="0"/>
              </a:rPr>
              <a:t>RAE</a:t>
            </a:r>
          </a:p>
          <a:p>
            <a:pPr marL="171450" indent="-171450">
              <a:buFontTx/>
              <a:buChar char="-"/>
            </a:pPr>
            <a:r>
              <a:rPr lang="en-US" sz="1200" dirty="0">
                <a:latin typeface="Arial Narrow" panose="020B0606020202030204" pitchFamily="34" charset="0"/>
              </a:rPr>
              <a:t>Harvey and Green (1993)</a:t>
            </a:r>
          </a:p>
          <a:p>
            <a:pPr marL="171450" indent="-171450">
              <a:buFontTx/>
              <a:buChar char="-"/>
            </a:pPr>
            <a:r>
              <a:rPr lang="es-CL" sz="1200" dirty="0" err="1">
                <a:latin typeface="Arial Narrow" panose="020B0606020202030204" pitchFamily="34" charset="0"/>
              </a:rPr>
              <a:t>Lemaitre</a:t>
            </a:r>
            <a:endParaRPr lang="es-CL" sz="1200" dirty="0">
              <a:latin typeface="Arial Narrow" panose="020B0606020202030204" pitchFamily="34" charset="0"/>
            </a:endParaRPr>
          </a:p>
          <a:p>
            <a:pPr marL="171450" indent="-171450">
              <a:buFontTx/>
              <a:buChar char="-"/>
            </a:pPr>
            <a:r>
              <a:rPr lang="es-CL" sz="1200" dirty="0">
                <a:latin typeface="Arial Narrow" panose="020B0606020202030204" pitchFamily="34" charset="0"/>
              </a:rPr>
              <a:t>Salazar</a:t>
            </a:r>
          </a:p>
          <a:p>
            <a:pPr marL="171450" indent="-171450">
              <a:buFontTx/>
              <a:buChar char="-"/>
            </a:pPr>
            <a:r>
              <a:rPr lang="es-CL" sz="1200" dirty="0" err="1">
                <a:latin typeface="Arial Narrow" panose="020B0606020202030204" pitchFamily="34" charset="0"/>
              </a:rPr>
              <a:t>Ryan</a:t>
            </a:r>
            <a:endParaRPr lang="es-CL" sz="1200" dirty="0">
              <a:latin typeface="Arial Narrow" panose="020B0606020202030204" pitchFamily="34" charset="0"/>
            </a:endParaRPr>
          </a:p>
          <a:p>
            <a:pPr marL="171450" indent="-171450">
              <a:buFontTx/>
              <a:buChar char="-"/>
            </a:pPr>
            <a:r>
              <a:rPr lang="es-CL" sz="1200" dirty="0" err="1">
                <a:latin typeface="Arial Narrow" panose="020B0606020202030204" pitchFamily="34" charset="0"/>
              </a:rPr>
              <a:t>Ansah</a:t>
            </a:r>
            <a:endParaRPr lang="es-CL" sz="1200" dirty="0">
              <a:latin typeface="Arial Narrow" panose="020B0606020202030204" pitchFamily="34" charset="0"/>
            </a:endParaRPr>
          </a:p>
          <a:p>
            <a:pPr marL="171450" indent="-171450">
              <a:buFontTx/>
              <a:buChar char="-"/>
            </a:pPr>
            <a:r>
              <a:rPr lang="es-CL" sz="1200" dirty="0" err="1">
                <a:latin typeface="Arial Narrow" panose="020B0606020202030204" pitchFamily="34" charset="0"/>
              </a:rPr>
              <a:t>Caillon</a:t>
            </a:r>
            <a:endParaRPr lang="es-CL" sz="1200" dirty="0">
              <a:latin typeface="Arial Narrow" panose="020B0606020202030204" pitchFamily="34" charset="0"/>
            </a:endParaRPr>
          </a:p>
        </p:txBody>
      </p:sp>
    </p:spTree>
    <p:extLst>
      <p:ext uri="{BB962C8B-B14F-4D97-AF65-F5344CB8AC3E}">
        <p14:creationId xmlns:p14="http://schemas.microsoft.com/office/powerpoint/2010/main" val="35952591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36650" y="451318"/>
            <a:ext cx="1462367" cy="63201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L" sz="1400" dirty="0">
                <a:latin typeface="Arial Narrow" panose="020B0606020202030204" pitchFamily="34" charset="0"/>
              </a:rPr>
              <a:t>Metodología</a:t>
            </a:r>
          </a:p>
        </p:txBody>
      </p:sp>
      <p:sp>
        <p:nvSpPr>
          <p:cNvPr id="7" name="Rectángulo 6"/>
          <p:cNvSpPr/>
          <p:nvPr/>
        </p:nvSpPr>
        <p:spPr>
          <a:xfrm>
            <a:off x="388284" y="1788466"/>
            <a:ext cx="1462367" cy="6320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Preguntas de investigación</a:t>
            </a:r>
          </a:p>
        </p:txBody>
      </p:sp>
      <p:sp>
        <p:nvSpPr>
          <p:cNvPr id="8" name="Rectángulo 7"/>
          <p:cNvSpPr/>
          <p:nvPr/>
        </p:nvSpPr>
        <p:spPr>
          <a:xfrm>
            <a:off x="2269184" y="1791411"/>
            <a:ext cx="1462367" cy="6320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Proposiciones</a:t>
            </a:r>
          </a:p>
        </p:txBody>
      </p:sp>
      <p:sp>
        <p:nvSpPr>
          <p:cNvPr id="9" name="Rectángulo 8"/>
          <p:cNvSpPr/>
          <p:nvPr/>
        </p:nvSpPr>
        <p:spPr>
          <a:xfrm>
            <a:off x="4046713" y="1788466"/>
            <a:ext cx="1452302" cy="6320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Unidad de Análisis</a:t>
            </a:r>
          </a:p>
        </p:txBody>
      </p:sp>
      <p:sp>
        <p:nvSpPr>
          <p:cNvPr id="10" name="Rectángulo 9"/>
          <p:cNvSpPr/>
          <p:nvPr/>
        </p:nvSpPr>
        <p:spPr>
          <a:xfrm>
            <a:off x="388284" y="2612043"/>
            <a:ext cx="1462367" cy="1613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¿Cómo funcionó la institucionalidad y el sistema de aseguramiento de la calidad en la educación superior en Chile en el caso de la Universidad del Mar?</a:t>
            </a:r>
          </a:p>
        </p:txBody>
      </p:sp>
      <p:sp>
        <p:nvSpPr>
          <p:cNvPr id="11" name="Rectángulo 10"/>
          <p:cNvSpPr/>
          <p:nvPr/>
        </p:nvSpPr>
        <p:spPr>
          <a:xfrm>
            <a:off x="2269184" y="3097893"/>
            <a:ext cx="1462367" cy="632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Debilidades del sistema de regulación</a:t>
            </a:r>
          </a:p>
        </p:txBody>
      </p:sp>
      <p:sp>
        <p:nvSpPr>
          <p:cNvPr id="13" name="Rectángulo 12"/>
          <p:cNvSpPr/>
          <p:nvPr/>
        </p:nvSpPr>
        <p:spPr>
          <a:xfrm>
            <a:off x="388284" y="4520301"/>
            <a:ext cx="1462367" cy="1126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Arial Narrow" panose="020B0606020202030204" pitchFamily="34" charset="0"/>
              </a:rPr>
              <a:t>¿Por qué los mecanismos de aseguramiento de la calidad operaron en forma tardía en el caso de la Universidad del Mar?</a:t>
            </a:r>
            <a:endParaRPr lang="es-CL" sz="1400" dirty="0">
              <a:latin typeface="Arial Narrow" panose="020B0606020202030204" pitchFamily="34" charset="0"/>
            </a:endParaRPr>
          </a:p>
        </p:txBody>
      </p:sp>
      <p:sp>
        <p:nvSpPr>
          <p:cNvPr id="14" name="Rectángulo 13"/>
          <p:cNvSpPr/>
          <p:nvPr/>
        </p:nvSpPr>
        <p:spPr>
          <a:xfrm>
            <a:off x="2269184" y="4365277"/>
            <a:ext cx="1462367" cy="907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Aplicación tardía de los mecanismos y facultades del sistema de regulación</a:t>
            </a:r>
          </a:p>
        </p:txBody>
      </p:sp>
      <p:sp>
        <p:nvSpPr>
          <p:cNvPr id="15" name="Rectángulo 14"/>
          <p:cNvSpPr/>
          <p:nvPr/>
        </p:nvSpPr>
        <p:spPr>
          <a:xfrm>
            <a:off x="4046715" y="3805543"/>
            <a:ext cx="1462367" cy="632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Cierre </a:t>
            </a:r>
          </a:p>
          <a:p>
            <a:pPr algn="ctr"/>
            <a:r>
              <a:rPr lang="es-CL" sz="1400" dirty="0">
                <a:latin typeface="Arial Narrow" panose="020B0606020202030204" pitchFamily="34" charset="0"/>
              </a:rPr>
              <a:t>Universidad del Mar</a:t>
            </a:r>
          </a:p>
        </p:txBody>
      </p:sp>
      <p:sp>
        <p:nvSpPr>
          <p:cNvPr id="16" name="Rectángulo 15"/>
          <p:cNvSpPr/>
          <p:nvPr/>
        </p:nvSpPr>
        <p:spPr>
          <a:xfrm>
            <a:off x="5768786" y="3445281"/>
            <a:ext cx="1462367" cy="148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Sistema de regulación débil v/s aplicación tardía de mecanismos de regulación</a:t>
            </a:r>
          </a:p>
        </p:txBody>
      </p:sp>
      <p:cxnSp>
        <p:nvCxnSpPr>
          <p:cNvPr id="23" name="Conector recto de flecha 22"/>
          <p:cNvCxnSpPr>
            <a:stCxn id="4" idx="2"/>
            <a:endCxn id="9" idx="0"/>
          </p:cNvCxnSpPr>
          <p:nvPr/>
        </p:nvCxnSpPr>
        <p:spPr>
          <a:xfrm>
            <a:off x="4767833" y="1083329"/>
            <a:ext cx="5033" cy="70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9" idx="2"/>
            <a:endCxn id="15" idx="0"/>
          </p:cNvCxnSpPr>
          <p:nvPr/>
        </p:nvCxnSpPr>
        <p:spPr>
          <a:xfrm>
            <a:off x="4772865" y="2420477"/>
            <a:ext cx="5033" cy="1385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Cerrar llave 33"/>
          <p:cNvSpPr/>
          <p:nvPr/>
        </p:nvSpPr>
        <p:spPr>
          <a:xfrm rot="5400000">
            <a:off x="4371745" y="1463892"/>
            <a:ext cx="333276" cy="8592670"/>
          </a:xfrm>
          <a:prstGeom prst="rightBrace">
            <a:avLst>
              <a:gd name="adj1" fmla="val 8333"/>
              <a:gd name="adj2" fmla="val 505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solidFill>
                <a:schemeClr val="bg1">
                  <a:lumMod val="50000"/>
                </a:schemeClr>
              </a:solidFill>
              <a:latin typeface="Arial Narrow" panose="020B0606020202030204" pitchFamily="34" charset="0"/>
            </a:endParaRPr>
          </a:p>
        </p:txBody>
      </p:sp>
      <p:sp>
        <p:nvSpPr>
          <p:cNvPr id="46" name="Cerrar llave 45"/>
          <p:cNvSpPr/>
          <p:nvPr/>
        </p:nvSpPr>
        <p:spPr>
          <a:xfrm>
            <a:off x="5524223" y="342185"/>
            <a:ext cx="267264" cy="7809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atin typeface="Arial Narrow" panose="020B0606020202030204" pitchFamily="34" charset="0"/>
            </a:endParaRPr>
          </a:p>
        </p:txBody>
      </p:sp>
      <p:sp>
        <p:nvSpPr>
          <p:cNvPr id="47" name="CuadroTexto 46"/>
          <p:cNvSpPr txBox="1"/>
          <p:nvPr/>
        </p:nvSpPr>
        <p:spPr>
          <a:xfrm>
            <a:off x="6457155" y="2688783"/>
            <a:ext cx="789172" cy="738664"/>
          </a:xfrm>
          <a:prstGeom prst="rect">
            <a:avLst/>
          </a:prstGeom>
          <a:noFill/>
        </p:spPr>
        <p:txBody>
          <a:bodyPr wrap="square" rtlCol="0">
            <a:spAutoFit/>
          </a:bodyPr>
          <a:lstStyle/>
          <a:p>
            <a:pPr algn="ctr"/>
            <a:r>
              <a:rPr lang="es-CL" sz="1400" dirty="0">
                <a:solidFill>
                  <a:schemeClr val="bg1">
                    <a:lumMod val="50000"/>
                  </a:schemeClr>
                </a:solidFill>
                <a:latin typeface="Arial Narrow" panose="020B0606020202030204" pitchFamily="34" charset="0"/>
              </a:rPr>
              <a:t>Revisión de prensa</a:t>
            </a:r>
          </a:p>
        </p:txBody>
      </p:sp>
      <p:cxnSp>
        <p:nvCxnSpPr>
          <p:cNvPr id="49" name="Conector recto de flecha 48"/>
          <p:cNvCxnSpPr>
            <a:stCxn id="4" idx="2"/>
            <a:endCxn id="7" idx="0"/>
          </p:cNvCxnSpPr>
          <p:nvPr/>
        </p:nvCxnSpPr>
        <p:spPr>
          <a:xfrm flipH="1">
            <a:off x="1119468" y="1083329"/>
            <a:ext cx="3648365" cy="70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ector angular 56"/>
          <p:cNvCxnSpPr>
            <a:stCxn id="13" idx="3"/>
            <a:endCxn id="14" idx="1"/>
          </p:cNvCxnSpPr>
          <p:nvPr/>
        </p:nvCxnSpPr>
        <p:spPr>
          <a:xfrm flipV="1">
            <a:off x="1850650" y="4819111"/>
            <a:ext cx="418533" cy="2642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a:stCxn id="7" idx="2"/>
            <a:endCxn id="10" idx="0"/>
          </p:cNvCxnSpPr>
          <p:nvPr/>
        </p:nvCxnSpPr>
        <p:spPr>
          <a:xfrm flipH="1">
            <a:off x="1119467" y="2420478"/>
            <a:ext cx="1" cy="191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a:stCxn id="10" idx="2"/>
            <a:endCxn id="13" idx="0"/>
          </p:cNvCxnSpPr>
          <p:nvPr/>
        </p:nvCxnSpPr>
        <p:spPr>
          <a:xfrm>
            <a:off x="1119465" y="4225691"/>
            <a:ext cx="0" cy="294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p:cNvCxnSpPr>
            <a:stCxn id="8" idx="2"/>
            <a:endCxn id="11" idx="0"/>
          </p:cNvCxnSpPr>
          <p:nvPr/>
        </p:nvCxnSpPr>
        <p:spPr>
          <a:xfrm>
            <a:off x="3000365" y="2423424"/>
            <a:ext cx="0" cy="674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p:cNvCxnSpPr>
            <a:stCxn id="11" idx="2"/>
            <a:endCxn id="14" idx="0"/>
          </p:cNvCxnSpPr>
          <p:nvPr/>
        </p:nvCxnSpPr>
        <p:spPr>
          <a:xfrm>
            <a:off x="3000365" y="3729906"/>
            <a:ext cx="0" cy="635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CuadroTexto 84"/>
          <p:cNvSpPr txBox="1"/>
          <p:nvPr/>
        </p:nvSpPr>
        <p:spPr>
          <a:xfrm>
            <a:off x="322731" y="430305"/>
            <a:ext cx="2158253" cy="707886"/>
          </a:xfrm>
          <a:prstGeom prst="rect">
            <a:avLst/>
          </a:prstGeom>
          <a:noFill/>
        </p:spPr>
        <p:txBody>
          <a:bodyPr wrap="square" rtlCol="0">
            <a:spAutoFit/>
          </a:bodyPr>
          <a:lstStyle/>
          <a:p>
            <a:pPr algn="ctr"/>
            <a:r>
              <a:rPr lang="es-CL" sz="2000" dirty="0">
                <a:solidFill>
                  <a:schemeClr val="tx1">
                    <a:lumMod val="50000"/>
                    <a:lumOff val="50000"/>
                  </a:schemeClr>
                </a:solidFill>
                <a:latin typeface="Arial Narrow" panose="020B0606020202030204" pitchFamily="34" charset="0"/>
              </a:rPr>
              <a:t>DISEÑO DEL ESTUDIO</a:t>
            </a:r>
          </a:p>
        </p:txBody>
      </p:sp>
      <p:sp>
        <p:nvSpPr>
          <p:cNvPr id="86" name="CuadroTexto 85"/>
          <p:cNvSpPr txBox="1"/>
          <p:nvPr/>
        </p:nvSpPr>
        <p:spPr>
          <a:xfrm>
            <a:off x="6762194" y="279631"/>
            <a:ext cx="2158253" cy="1200329"/>
          </a:xfrm>
          <a:prstGeom prst="rect">
            <a:avLst/>
          </a:prstGeom>
          <a:noFill/>
        </p:spPr>
        <p:txBody>
          <a:bodyPr wrap="square" rtlCol="0">
            <a:spAutoFit/>
          </a:bodyPr>
          <a:lstStyle/>
          <a:p>
            <a:pPr algn="ctr"/>
            <a:r>
              <a:rPr lang="es-CL" dirty="0">
                <a:solidFill>
                  <a:schemeClr val="accent1">
                    <a:lumMod val="50000"/>
                  </a:schemeClr>
                </a:solidFill>
                <a:latin typeface="Arial Narrow" panose="020B0606020202030204" pitchFamily="34" charset="0"/>
              </a:rPr>
              <a:t>ESTUDIO DE CASO – CIERRE UNIVERSIDAD DEL MAR</a:t>
            </a:r>
          </a:p>
        </p:txBody>
      </p:sp>
      <p:cxnSp>
        <p:nvCxnSpPr>
          <p:cNvPr id="58" name="Conector recto de flecha 57"/>
          <p:cNvCxnSpPr>
            <a:stCxn id="10" idx="3"/>
            <a:endCxn id="11" idx="1"/>
          </p:cNvCxnSpPr>
          <p:nvPr/>
        </p:nvCxnSpPr>
        <p:spPr>
          <a:xfrm flipV="1">
            <a:off x="1850650" y="3413901"/>
            <a:ext cx="418533" cy="4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Rectángulo 117"/>
          <p:cNvSpPr/>
          <p:nvPr/>
        </p:nvSpPr>
        <p:spPr>
          <a:xfrm>
            <a:off x="5768793" y="1788466"/>
            <a:ext cx="1452302" cy="6320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Levantamiento de datos  v/s Proposiciones</a:t>
            </a:r>
          </a:p>
        </p:txBody>
      </p:sp>
      <p:sp>
        <p:nvSpPr>
          <p:cNvPr id="120" name="Rectángulo 119"/>
          <p:cNvSpPr/>
          <p:nvPr/>
        </p:nvSpPr>
        <p:spPr>
          <a:xfrm>
            <a:off x="7490873" y="1788466"/>
            <a:ext cx="1452302" cy="6320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Criterio para interpretar Resultados</a:t>
            </a:r>
          </a:p>
        </p:txBody>
      </p:sp>
      <p:cxnSp>
        <p:nvCxnSpPr>
          <p:cNvPr id="130" name="Conector angular 129"/>
          <p:cNvCxnSpPr>
            <a:stCxn id="11" idx="3"/>
            <a:endCxn id="15" idx="1"/>
          </p:cNvCxnSpPr>
          <p:nvPr/>
        </p:nvCxnSpPr>
        <p:spPr>
          <a:xfrm>
            <a:off x="3731548" y="3413900"/>
            <a:ext cx="315164" cy="7076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Conector angular 131"/>
          <p:cNvCxnSpPr>
            <a:stCxn id="14" idx="3"/>
            <a:endCxn id="15" idx="1"/>
          </p:cNvCxnSpPr>
          <p:nvPr/>
        </p:nvCxnSpPr>
        <p:spPr>
          <a:xfrm flipV="1">
            <a:off x="3731548" y="4121552"/>
            <a:ext cx="315164" cy="6975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4" name="Rectángulo 133"/>
          <p:cNvSpPr/>
          <p:nvPr/>
        </p:nvSpPr>
        <p:spPr>
          <a:xfrm>
            <a:off x="337857" y="5980426"/>
            <a:ext cx="4129931" cy="76327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Analizar las principales causas que incidieron en el cierre de la Universidad del Mar desde la perspectiva de la aplicación de los mecanismos del sistema de aseguramiento de la calidad en la educación superior en Chile. </a:t>
            </a:r>
          </a:p>
        </p:txBody>
      </p:sp>
      <p:cxnSp>
        <p:nvCxnSpPr>
          <p:cNvPr id="136" name="Conector recto de flecha 135"/>
          <p:cNvCxnSpPr>
            <a:stCxn id="4" idx="2"/>
            <a:endCxn id="8" idx="0"/>
          </p:cNvCxnSpPr>
          <p:nvPr/>
        </p:nvCxnSpPr>
        <p:spPr>
          <a:xfrm flipH="1">
            <a:off x="3000366" y="1083329"/>
            <a:ext cx="1767466" cy="708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Conector recto de flecha 137"/>
          <p:cNvCxnSpPr>
            <a:stCxn id="4" idx="2"/>
            <a:endCxn id="118" idx="0"/>
          </p:cNvCxnSpPr>
          <p:nvPr/>
        </p:nvCxnSpPr>
        <p:spPr>
          <a:xfrm>
            <a:off x="4767833" y="1083329"/>
            <a:ext cx="1727113" cy="70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Conector recto de flecha 139"/>
          <p:cNvCxnSpPr>
            <a:stCxn id="4" idx="2"/>
            <a:endCxn id="120" idx="0"/>
          </p:cNvCxnSpPr>
          <p:nvPr/>
        </p:nvCxnSpPr>
        <p:spPr>
          <a:xfrm>
            <a:off x="4767833" y="1083329"/>
            <a:ext cx="3449193" cy="70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6" name="CuadroTexto 145"/>
          <p:cNvSpPr txBox="1"/>
          <p:nvPr/>
        </p:nvSpPr>
        <p:spPr>
          <a:xfrm>
            <a:off x="2687721" y="3890556"/>
            <a:ext cx="789172" cy="307777"/>
          </a:xfrm>
          <a:prstGeom prst="rect">
            <a:avLst/>
          </a:prstGeom>
          <a:noFill/>
        </p:spPr>
        <p:txBody>
          <a:bodyPr wrap="square" rtlCol="0">
            <a:spAutoFit/>
          </a:bodyPr>
          <a:lstStyle/>
          <a:p>
            <a:pPr algn="ctr"/>
            <a:r>
              <a:rPr lang="es-CL" sz="1400" dirty="0">
                <a:solidFill>
                  <a:schemeClr val="bg1">
                    <a:lumMod val="75000"/>
                  </a:schemeClr>
                </a:solidFill>
                <a:latin typeface="Arial Narrow" panose="020B0606020202030204" pitchFamily="34" charset="0"/>
              </a:rPr>
              <a:t>ó</a:t>
            </a:r>
          </a:p>
        </p:txBody>
      </p:sp>
      <p:sp>
        <p:nvSpPr>
          <p:cNvPr id="147" name="Rectángulo 146"/>
          <p:cNvSpPr/>
          <p:nvPr/>
        </p:nvSpPr>
        <p:spPr>
          <a:xfrm>
            <a:off x="4518196" y="5991856"/>
            <a:ext cx="1134626" cy="76327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Identificar circunstancias del cierre.</a:t>
            </a:r>
          </a:p>
        </p:txBody>
      </p:sp>
      <p:sp>
        <p:nvSpPr>
          <p:cNvPr id="148" name="Rectángulo 147"/>
          <p:cNvSpPr/>
          <p:nvPr/>
        </p:nvSpPr>
        <p:spPr>
          <a:xfrm>
            <a:off x="5670492" y="5991856"/>
            <a:ext cx="1134626" cy="76327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Analizar la reacción del sistema AC</a:t>
            </a:r>
          </a:p>
        </p:txBody>
      </p:sp>
      <p:sp>
        <p:nvSpPr>
          <p:cNvPr id="149" name="Rectángulo 148"/>
          <p:cNvSpPr/>
          <p:nvPr/>
        </p:nvSpPr>
        <p:spPr>
          <a:xfrm>
            <a:off x="7975083" y="5991856"/>
            <a:ext cx="1134626" cy="76327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Proponer acciones de mejora al Sistema AC</a:t>
            </a:r>
          </a:p>
        </p:txBody>
      </p:sp>
      <p:sp>
        <p:nvSpPr>
          <p:cNvPr id="150" name="Rectángulo 149"/>
          <p:cNvSpPr/>
          <p:nvPr/>
        </p:nvSpPr>
        <p:spPr>
          <a:xfrm>
            <a:off x="6822787" y="5991856"/>
            <a:ext cx="1134626" cy="76327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Arial Narrow" panose="020B0606020202030204" pitchFamily="34" charset="0"/>
              </a:rPr>
              <a:t>Identificar y analizar problemas del Sistema AC</a:t>
            </a:r>
          </a:p>
        </p:txBody>
      </p:sp>
      <p:sp>
        <p:nvSpPr>
          <p:cNvPr id="151" name="CuadroTexto 150"/>
          <p:cNvSpPr txBox="1"/>
          <p:nvPr/>
        </p:nvSpPr>
        <p:spPr>
          <a:xfrm>
            <a:off x="1401856" y="5710685"/>
            <a:ext cx="1822864" cy="307777"/>
          </a:xfrm>
          <a:prstGeom prst="rect">
            <a:avLst/>
          </a:prstGeom>
          <a:noFill/>
        </p:spPr>
        <p:txBody>
          <a:bodyPr wrap="square" rtlCol="0">
            <a:spAutoFit/>
          </a:bodyPr>
          <a:lstStyle/>
          <a:p>
            <a:pPr algn="ctr"/>
            <a:r>
              <a:rPr lang="es-CL" sz="1400" b="1" dirty="0">
                <a:solidFill>
                  <a:schemeClr val="bg1">
                    <a:lumMod val="50000"/>
                  </a:schemeClr>
                </a:solidFill>
                <a:latin typeface="Arial Narrow" panose="020B0606020202030204" pitchFamily="34" charset="0"/>
              </a:rPr>
              <a:t>Objetivo General</a:t>
            </a:r>
          </a:p>
        </p:txBody>
      </p:sp>
      <p:sp>
        <p:nvSpPr>
          <p:cNvPr id="152" name="CuadroTexto 151"/>
          <p:cNvSpPr txBox="1"/>
          <p:nvPr/>
        </p:nvSpPr>
        <p:spPr>
          <a:xfrm>
            <a:off x="5757465" y="5732445"/>
            <a:ext cx="1822864" cy="307777"/>
          </a:xfrm>
          <a:prstGeom prst="rect">
            <a:avLst/>
          </a:prstGeom>
          <a:noFill/>
        </p:spPr>
        <p:txBody>
          <a:bodyPr wrap="square" rtlCol="0">
            <a:spAutoFit/>
          </a:bodyPr>
          <a:lstStyle/>
          <a:p>
            <a:pPr algn="ctr"/>
            <a:r>
              <a:rPr lang="es-CL" sz="1400" b="1" dirty="0">
                <a:solidFill>
                  <a:schemeClr val="bg1">
                    <a:lumMod val="50000"/>
                  </a:schemeClr>
                </a:solidFill>
                <a:latin typeface="Arial Narrow" panose="020B0606020202030204" pitchFamily="34" charset="0"/>
              </a:rPr>
              <a:t>Objetivos Específicos</a:t>
            </a:r>
          </a:p>
        </p:txBody>
      </p:sp>
      <p:cxnSp>
        <p:nvCxnSpPr>
          <p:cNvPr id="154" name="Conector recto de flecha 153"/>
          <p:cNvCxnSpPr>
            <a:stCxn id="118" idx="2"/>
            <a:endCxn id="16" idx="0"/>
          </p:cNvCxnSpPr>
          <p:nvPr/>
        </p:nvCxnSpPr>
        <p:spPr>
          <a:xfrm>
            <a:off x="6494944" y="2420478"/>
            <a:ext cx="5024" cy="102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5" name="Flecha a la derecha con muesca 154"/>
          <p:cNvSpPr/>
          <p:nvPr/>
        </p:nvSpPr>
        <p:spPr>
          <a:xfrm>
            <a:off x="3978599" y="2977710"/>
            <a:ext cx="1684292" cy="632012"/>
          </a:xfrm>
          <a:prstGeom prst="notched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6" name="Flecha a la derecha con muesca 155"/>
          <p:cNvSpPr/>
          <p:nvPr/>
        </p:nvSpPr>
        <p:spPr>
          <a:xfrm>
            <a:off x="3958465" y="4739923"/>
            <a:ext cx="1684292" cy="632012"/>
          </a:xfrm>
          <a:prstGeom prst="notched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1" name="Rectángulo 160"/>
          <p:cNvSpPr/>
          <p:nvPr/>
        </p:nvSpPr>
        <p:spPr>
          <a:xfrm>
            <a:off x="7495899" y="2749054"/>
            <a:ext cx="1462367" cy="664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Antecedentes de contexto del sistema de educación superior en Chile</a:t>
            </a:r>
          </a:p>
        </p:txBody>
      </p:sp>
      <p:sp>
        <p:nvSpPr>
          <p:cNvPr id="162" name="Rectángulo 161"/>
          <p:cNvSpPr/>
          <p:nvPr/>
        </p:nvSpPr>
        <p:spPr>
          <a:xfrm>
            <a:off x="7490856" y="4609662"/>
            <a:ext cx="1462367" cy="664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Funcionamiento SINACES en Chile</a:t>
            </a:r>
          </a:p>
        </p:txBody>
      </p:sp>
      <p:sp>
        <p:nvSpPr>
          <p:cNvPr id="163" name="Rectángulo 162"/>
          <p:cNvSpPr/>
          <p:nvPr/>
        </p:nvSpPr>
        <p:spPr>
          <a:xfrm>
            <a:off x="7495899" y="3679358"/>
            <a:ext cx="1462367" cy="664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Narrow" panose="020B0606020202030204" pitchFamily="34" charset="0"/>
              </a:rPr>
              <a:t>Cronología del cierre de la UDM</a:t>
            </a:r>
          </a:p>
        </p:txBody>
      </p:sp>
      <p:cxnSp>
        <p:nvCxnSpPr>
          <p:cNvPr id="165" name="Conector angular 164"/>
          <p:cNvCxnSpPr>
            <a:stCxn id="120" idx="2"/>
            <a:endCxn id="161" idx="1"/>
          </p:cNvCxnSpPr>
          <p:nvPr/>
        </p:nvCxnSpPr>
        <p:spPr>
          <a:xfrm rot="5400000">
            <a:off x="7525963" y="2390415"/>
            <a:ext cx="660999" cy="721127"/>
          </a:xfrm>
          <a:prstGeom prst="bentConnector4">
            <a:avLst>
              <a:gd name="adj1" fmla="val 24854"/>
              <a:gd name="adj2" fmla="val 1237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Conector angular 166"/>
          <p:cNvCxnSpPr>
            <a:stCxn id="120" idx="2"/>
            <a:endCxn id="163" idx="1"/>
          </p:cNvCxnSpPr>
          <p:nvPr/>
        </p:nvCxnSpPr>
        <p:spPr>
          <a:xfrm rot="5400000">
            <a:off x="7060811" y="2855567"/>
            <a:ext cx="1591303" cy="721127"/>
          </a:xfrm>
          <a:prstGeom prst="bentConnector4">
            <a:avLst>
              <a:gd name="adj1" fmla="val 9979"/>
              <a:gd name="adj2" fmla="val 1237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Conector angular 172"/>
          <p:cNvCxnSpPr>
            <a:stCxn id="120" idx="2"/>
            <a:endCxn id="162" idx="1"/>
          </p:cNvCxnSpPr>
          <p:nvPr/>
        </p:nvCxnSpPr>
        <p:spPr>
          <a:xfrm rot="5400000">
            <a:off x="6593137" y="3318196"/>
            <a:ext cx="2521607" cy="726170"/>
          </a:xfrm>
          <a:prstGeom prst="bentConnector4">
            <a:avLst>
              <a:gd name="adj1" fmla="val 6612"/>
              <a:gd name="adj2" fmla="val 123610"/>
            </a:avLst>
          </a:prstGeom>
          <a:ln>
            <a:tailEnd type="triangle"/>
          </a:ln>
        </p:spPr>
        <p:style>
          <a:lnRef idx="1">
            <a:schemeClr val="accent1"/>
          </a:lnRef>
          <a:fillRef idx="0">
            <a:schemeClr val="accent1"/>
          </a:fillRef>
          <a:effectRef idx="0">
            <a:schemeClr val="accent1"/>
          </a:effectRef>
          <a:fontRef idx="minor">
            <a:schemeClr val="tx1"/>
          </a:fontRef>
        </p:style>
      </p:cxnSp>
      <p:sp>
        <p:nvSpPr>
          <p:cNvPr id="175" name="CuadroTexto 174"/>
          <p:cNvSpPr txBox="1"/>
          <p:nvPr/>
        </p:nvSpPr>
        <p:spPr>
          <a:xfrm>
            <a:off x="5757465" y="5002607"/>
            <a:ext cx="1488862" cy="738664"/>
          </a:xfrm>
          <a:prstGeom prst="rect">
            <a:avLst/>
          </a:prstGeom>
          <a:noFill/>
        </p:spPr>
        <p:txBody>
          <a:bodyPr wrap="square" rtlCol="0">
            <a:spAutoFit/>
          </a:bodyPr>
          <a:lstStyle/>
          <a:p>
            <a:pPr algn="ctr"/>
            <a:r>
              <a:rPr lang="es-CL" sz="1400" dirty="0">
                <a:solidFill>
                  <a:schemeClr val="bg1">
                    <a:lumMod val="50000"/>
                  </a:schemeClr>
                </a:solidFill>
                <a:latin typeface="Arial Narrow" panose="020B0606020202030204" pitchFamily="34" charset="0"/>
              </a:rPr>
              <a:t>Entrevistas semiestructuradas (Pauta)</a:t>
            </a:r>
          </a:p>
        </p:txBody>
      </p:sp>
      <p:sp>
        <p:nvSpPr>
          <p:cNvPr id="176" name="CuadroTexto 175"/>
          <p:cNvSpPr txBox="1"/>
          <p:nvPr/>
        </p:nvSpPr>
        <p:spPr>
          <a:xfrm>
            <a:off x="5710803" y="2608378"/>
            <a:ext cx="789172" cy="1384995"/>
          </a:xfrm>
          <a:prstGeom prst="rect">
            <a:avLst/>
          </a:prstGeom>
          <a:noFill/>
        </p:spPr>
        <p:txBody>
          <a:bodyPr wrap="square" rtlCol="0">
            <a:spAutoFit/>
          </a:bodyPr>
          <a:lstStyle/>
          <a:p>
            <a:pPr algn="ctr"/>
            <a:r>
              <a:rPr lang="es-CL" sz="1400" dirty="0">
                <a:solidFill>
                  <a:schemeClr val="bg1">
                    <a:lumMod val="50000"/>
                  </a:schemeClr>
                </a:solidFill>
                <a:latin typeface="Arial Narrow" panose="020B0606020202030204" pitchFamily="34" charset="0"/>
              </a:rPr>
              <a:t>Información organismos SINACES</a:t>
            </a:r>
          </a:p>
        </p:txBody>
      </p:sp>
      <p:sp>
        <p:nvSpPr>
          <p:cNvPr id="177" name="CuadroTexto 176"/>
          <p:cNvSpPr txBox="1"/>
          <p:nvPr/>
        </p:nvSpPr>
        <p:spPr>
          <a:xfrm>
            <a:off x="569804" y="1211687"/>
            <a:ext cx="1396819" cy="523220"/>
          </a:xfrm>
          <a:prstGeom prst="rect">
            <a:avLst/>
          </a:prstGeom>
          <a:noFill/>
        </p:spPr>
        <p:txBody>
          <a:bodyPr wrap="square" rtlCol="0">
            <a:spAutoFit/>
          </a:bodyPr>
          <a:lstStyle/>
          <a:p>
            <a:pPr algn="ctr"/>
            <a:r>
              <a:rPr lang="es-CL" sz="1400" dirty="0">
                <a:solidFill>
                  <a:schemeClr val="accent1">
                    <a:lumMod val="50000"/>
                  </a:schemeClr>
                </a:solidFill>
                <a:latin typeface="Arial Narrow" panose="020B0606020202030204" pitchFamily="34" charset="0"/>
              </a:rPr>
              <a:t>1. Planteamiento del problema </a:t>
            </a:r>
          </a:p>
        </p:txBody>
      </p:sp>
      <p:sp>
        <p:nvSpPr>
          <p:cNvPr id="178" name="CuadroTexto 177"/>
          <p:cNvSpPr txBox="1"/>
          <p:nvPr/>
        </p:nvSpPr>
        <p:spPr>
          <a:xfrm>
            <a:off x="2296925" y="1340615"/>
            <a:ext cx="1396819" cy="523220"/>
          </a:xfrm>
          <a:prstGeom prst="rect">
            <a:avLst/>
          </a:prstGeom>
          <a:noFill/>
        </p:spPr>
        <p:txBody>
          <a:bodyPr wrap="square" rtlCol="0">
            <a:spAutoFit/>
          </a:bodyPr>
          <a:lstStyle/>
          <a:p>
            <a:pPr algn="ctr"/>
            <a:r>
              <a:rPr lang="es-CL" sz="1400" dirty="0">
                <a:solidFill>
                  <a:schemeClr val="accent1">
                    <a:lumMod val="50000"/>
                  </a:schemeClr>
                </a:solidFill>
                <a:latin typeface="Arial Narrow" panose="020B0606020202030204" pitchFamily="34" charset="0"/>
              </a:rPr>
              <a:t>2. Marco Conceptual</a:t>
            </a:r>
          </a:p>
        </p:txBody>
      </p:sp>
      <p:sp>
        <p:nvSpPr>
          <p:cNvPr id="179" name="CuadroTexto 178"/>
          <p:cNvSpPr txBox="1"/>
          <p:nvPr/>
        </p:nvSpPr>
        <p:spPr>
          <a:xfrm>
            <a:off x="4945982" y="1352335"/>
            <a:ext cx="1396819" cy="523220"/>
          </a:xfrm>
          <a:prstGeom prst="rect">
            <a:avLst/>
          </a:prstGeom>
          <a:noFill/>
        </p:spPr>
        <p:txBody>
          <a:bodyPr wrap="square" rtlCol="0">
            <a:spAutoFit/>
          </a:bodyPr>
          <a:lstStyle/>
          <a:p>
            <a:pPr algn="ctr"/>
            <a:r>
              <a:rPr lang="es-CL" sz="1400" dirty="0">
                <a:solidFill>
                  <a:schemeClr val="accent1">
                    <a:lumMod val="50000"/>
                  </a:schemeClr>
                </a:solidFill>
                <a:latin typeface="Arial Narrow" panose="020B0606020202030204" pitchFamily="34" charset="0"/>
              </a:rPr>
              <a:t>3. Levantamiento de Datos</a:t>
            </a:r>
          </a:p>
        </p:txBody>
      </p:sp>
      <p:sp>
        <p:nvSpPr>
          <p:cNvPr id="180" name="CuadroTexto 179"/>
          <p:cNvSpPr txBox="1"/>
          <p:nvPr/>
        </p:nvSpPr>
        <p:spPr>
          <a:xfrm>
            <a:off x="6457157" y="1352337"/>
            <a:ext cx="1396819" cy="307777"/>
          </a:xfrm>
          <a:prstGeom prst="rect">
            <a:avLst/>
          </a:prstGeom>
          <a:noFill/>
        </p:spPr>
        <p:txBody>
          <a:bodyPr wrap="square" rtlCol="0">
            <a:spAutoFit/>
          </a:bodyPr>
          <a:lstStyle/>
          <a:p>
            <a:pPr algn="ctr"/>
            <a:r>
              <a:rPr lang="es-CL" sz="1400" dirty="0">
                <a:solidFill>
                  <a:schemeClr val="accent1">
                    <a:lumMod val="50000"/>
                  </a:schemeClr>
                </a:solidFill>
                <a:latin typeface="Arial Narrow" panose="020B0606020202030204" pitchFamily="34" charset="0"/>
              </a:rPr>
              <a:t>4. Análisis</a:t>
            </a:r>
          </a:p>
        </p:txBody>
      </p:sp>
      <p:sp>
        <p:nvSpPr>
          <p:cNvPr id="181" name="CuadroTexto 180"/>
          <p:cNvSpPr txBox="1"/>
          <p:nvPr/>
        </p:nvSpPr>
        <p:spPr>
          <a:xfrm>
            <a:off x="7747184" y="1252555"/>
            <a:ext cx="1396819" cy="523220"/>
          </a:xfrm>
          <a:prstGeom prst="rect">
            <a:avLst/>
          </a:prstGeom>
          <a:noFill/>
        </p:spPr>
        <p:txBody>
          <a:bodyPr wrap="square" rtlCol="0">
            <a:spAutoFit/>
          </a:bodyPr>
          <a:lstStyle/>
          <a:p>
            <a:pPr algn="ctr"/>
            <a:r>
              <a:rPr lang="es-CL" sz="1400" dirty="0">
                <a:solidFill>
                  <a:schemeClr val="accent1">
                    <a:lumMod val="50000"/>
                  </a:schemeClr>
                </a:solidFill>
                <a:latin typeface="Arial Narrow" panose="020B0606020202030204" pitchFamily="34" charset="0"/>
              </a:rPr>
              <a:t>5. Reporte y Conclusiones</a:t>
            </a:r>
          </a:p>
        </p:txBody>
      </p:sp>
      <p:sp>
        <p:nvSpPr>
          <p:cNvPr id="182" name="CuadroTexto 181"/>
          <p:cNvSpPr txBox="1"/>
          <p:nvPr/>
        </p:nvSpPr>
        <p:spPr>
          <a:xfrm>
            <a:off x="65768" y="948594"/>
            <a:ext cx="394586" cy="1169551"/>
          </a:xfrm>
          <a:prstGeom prst="rect">
            <a:avLst/>
          </a:prstGeom>
          <a:noFill/>
        </p:spPr>
        <p:txBody>
          <a:bodyPr wrap="square" rtlCol="0">
            <a:spAutoFit/>
          </a:bodyPr>
          <a:lstStyle/>
          <a:p>
            <a:pPr algn="ctr"/>
            <a:r>
              <a:rPr lang="es-CL" sz="1400" dirty="0">
                <a:solidFill>
                  <a:schemeClr val="bg1">
                    <a:lumMod val="75000"/>
                  </a:schemeClr>
                </a:solidFill>
                <a:latin typeface="Arial Narrow" panose="020B0606020202030204" pitchFamily="34" charset="0"/>
              </a:rPr>
              <a:t>P</a:t>
            </a:r>
          </a:p>
          <a:p>
            <a:pPr algn="ctr"/>
            <a:r>
              <a:rPr lang="es-CL" sz="1400" dirty="0">
                <a:solidFill>
                  <a:schemeClr val="bg1">
                    <a:lumMod val="75000"/>
                  </a:schemeClr>
                </a:solidFill>
                <a:latin typeface="Arial Narrow" panose="020B0606020202030204" pitchFamily="34" charset="0"/>
              </a:rPr>
              <a:t>A</a:t>
            </a:r>
          </a:p>
          <a:p>
            <a:pPr algn="ctr"/>
            <a:r>
              <a:rPr lang="es-CL" sz="1400" dirty="0">
                <a:solidFill>
                  <a:schemeClr val="bg1">
                    <a:lumMod val="75000"/>
                  </a:schemeClr>
                </a:solidFill>
                <a:latin typeface="Arial Narrow" panose="020B0606020202030204" pitchFamily="34" charset="0"/>
              </a:rPr>
              <a:t>S</a:t>
            </a:r>
          </a:p>
          <a:p>
            <a:pPr algn="ctr"/>
            <a:r>
              <a:rPr lang="es-CL" sz="1400" dirty="0">
                <a:solidFill>
                  <a:schemeClr val="bg1">
                    <a:lumMod val="75000"/>
                  </a:schemeClr>
                </a:solidFill>
                <a:latin typeface="Arial Narrow" panose="020B0606020202030204" pitchFamily="34" charset="0"/>
              </a:rPr>
              <a:t>O</a:t>
            </a:r>
          </a:p>
          <a:p>
            <a:pPr algn="ctr"/>
            <a:r>
              <a:rPr lang="es-CL" sz="1400" dirty="0">
                <a:solidFill>
                  <a:schemeClr val="bg1">
                    <a:lumMod val="75000"/>
                  </a:schemeClr>
                </a:solidFill>
                <a:latin typeface="Arial Narrow" panose="020B0606020202030204" pitchFamily="34" charset="0"/>
              </a:rPr>
              <a:t>S</a:t>
            </a:r>
          </a:p>
        </p:txBody>
      </p:sp>
      <p:sp>
        <p:nvSpPr>
          <p:cNvPr id="183" name="Cerrar llave 182"/>
          <p:cNvSpPr/>
          <p:nvPr/>
        </p:nvSpPr>
        <p:spPr>
          <a:xfrm>
            <a:off x="5638523" y="494583"/>
            <a:ext cx="267264" cy="7809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atin typeface="Arial Narrow" panose="020B0606020202030204" pitchFamily="34" charset="0"/>
            </a:endParaRPr>
          </a:p>
        </p:txBody>
      </p:sp>
    </p:spTree>
    <p:extLst>
      <p:ext uri="{BB962C8B-B14F-4D97-AF65-F5344CB8AC3E}">
        <p14:creationId xmlns:p14="http://schemas.microsoft.com/office/powerpoint/2010/main" val="29840898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40192" y="2060848"/>
            <a:ext cx="3944910" cy="584776"/>
          </a:xfrm>
          <a:prstGeom prst="rect">
            <a:avLst/>
          </a:prstGeom>
          <a:noFill/>
          <a:ln>
            <a:solidFill>
              <a:srgbClr val="000000"/>
            </a:solidFill>
          </a:ln>
        </p:spPr>
        <p:txBody>
          <a:bodyPr wrap="none" lIns="91440" tIns="45720" rIns="91440" bIns="45720">
            <a:spAutoFit/>
          </a:bodyPr>
          <a:lstStyle/>
          <a:p>
            <a:pPr algn="ctr"/>
            <a:r>
              <a:rPr lang="es-ES_tradnl"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SERVICIO CIVIL</a:t>
            </a:r>
            <a:endParaRPr lang="es-ES_tradnl" sz="32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
        <p:nvSpPr>
          <p:cNvPr id="5" name="CuadroTexto 4"/>
          <p:cNvSpPr txBox="1"/>
          <p:nvPr/>
        </p:nvSpPr>
        <p:spPr>
          <a:xfrm>
            <a:off x="1547664" y="764705"/>
            <a:ext cx="1800200" cy="646331"/>
          </a:xfrm>
          <a:prstGeom prst="rect">
            <a:avLst/>
          </a:prstGeom>
          <a:noFill/>
          <a:ln>
            <a:solidFill>
              <a:srgbClr val="000000"/>
            </a:solidFill>
          </a:ln>
        </p:spPr>
        <p:txBody>
          <a:bodyPr wrap="square" rtlCol="0">
            <a:spAutoFit/>
          </a:bodyPr>
          <a:lstStyle/>
          <a:p>
            <a:pPr algn="ctr"/>
            <a:r>
              <a:rPr lang="es-ES" dirty="0" smtClean="0"/>
              <a:t>MODELOS EN PAISES OCDE</a:t>
            </a:r>
            <a:endParaRPr lang="es-ES" dirty="0"/>
          </a:p>
        </p:txBody>
      </p:sp>
      <p:sp>
        <p:nvSpPr>
          <p:cNvPr id="6" name="CuadroTexto 5"/>
          <p:cNvSpPr txBox="1"/>
          <p:nvPr/>
        </p:nvSpPr>
        <p:spPr>
          <a:xfrm>
            <a:off x="442902" y="1844824"/>
            <a:ext cx="1121634" cy="369332"/>
          </a:xfrm>
          <a:prstGeom prst="rect">
            <a:avLst/>
          </a:prstGeom>
          <a:noFill/>
          <a:ln>
            <a:solidFill>
              <a:srgbClr val="000000"/>
            </a:solidFill>
          </a:ln>
        </p:spPr>
        <p:txBody>
          <a:bodyPr wrap="none" rtlCol="0">
            <a:spAutoFit/>
          </a:bodyPr>
          <a:lstStyle/>
          <a:p>
            <a:pPr algn="ctr"/>
            <a:r>
              <a:rPr lang="es-ES" dirty="0" smtClean="0"/>
              <a:t>ORIGEN</a:t>
            </a:r>
            <a:endParaRPr lang="es-ES" dirty="0"/>
          </a:p>
        </p:txBody>
      </p:sp>
      <p:sp>
        <p:nvSpPr>
          <p:cNvPr id="7" name="CuadroTexto 6"/>
          <p:cNvSpPr txBox="1"/>
          <p:nvPr/>
        </p:nvSpPr>
        <p:spPr>
          <a:xfrm>
            <a:off x="3415435" y="188640"/>
            <a:ext cx="2047443" cy="369332"/>
          </a:xfrm>
          <a:prstGeom prst="rect">
            <a:avLst/>
          </a:prstGeom>
          <a:noFill/>
          <a:ln>
            <a:solidFill>
              <a:srgbClr val="000000"/>
            </a:solidFill>
          </a:ln>
        </p:spPr>
        <p:txBody>
          <a:bodyPr wrap="none" rtlCol="0">
            <a:spAutoFit/>
          </a:bodyPr>
          <a:lstStyle/>
          <a:p>
            <a:pPr algn="ctr"/>
            <a:r>
              <a:rPr lang="es-ES" dirty="0" smtClean="0"/>
              <a:t>CLASIFICACIÓN</a:t>
            </a:r>
            <a:endParaRPr lang="es-ES" dirty="0"/>
          </a:p>
        </p:txBody>
      </p:sp>
      <p:sp>
        <p:nvSpPr>
          <p:cNvPr id="8" name="CuadroTexto 7"/>
          <p:cNvSpPr txBox="1"/>
          <p:nvPr/>
        </p:nvSpPr>
        <p:spPr>
          <a:xfrm>
            <a:off x="5724128" y="692698"/>
            <a:ext cx="2304256" cy="646331"/>
          </a:xfrm>
          <a:prstGeom prst="rect">
            <a:avLst/>
          </a:prstGeom>
          <a:noFill/>
          <a:ln>
            <a:solidFill>
              <a:srgbClr val="000000"/>
            </a:solidFill>
          </a:ln>
        </p:spPr>
        <p:txBody>
          <a:bodyPr wrap="square" rtlCol="0">
            <a:spAutoFit/>
          </a:bodyPr>
          <a:lstStyle/>
          <a:p>
            <a:pPr algn="ctr"/>
            <a:r>
              <a:rPr lang="es-ES" dirty="0" smtClean="0"/>
              <a:t>TENDENCIAS EN PAISES OCDE</a:t>
            </a:r>
            <a:endParaRPr lang="es-ES" dirty="0"/>
          </a:p>
        </p:txBody>
      </p:sp>
      <p:sp>
        <p:nvSpPr>
          <p:cNvPr id="9" name="CuadroTexto 8"/>
          <p:cNvSpPr txBox="1"/>
          <p:nvPr/>
        </p:nvSpPr>
        <p:spPr>
          <a:xfrm>
            <a:off x="6915405" y="1763526"/>
            <a:ext cx="1761053" cy="646331"/>
          </a:xfrm>
          <a:prstGeom prst="rect">
            <a:avLst/>
          </a:prstGeom>
          <a:noFill/>
          <a:ln>
            <a:solidFill>
              <a:srgbClr val="000000"/>
            </a:solidFill>
          </a:ln>
        </p:spPr>
        <p:txBody>
          <a:bodyPr wrap="square" rtlCol="0">
            <a:spAutoFit/>
          </a:bodyPr>
          <a:lstStyle/>
          <a:p>
            <a:pPr algn="ctr"/>
            <a:r>
              <a:rPr lang="es-ES" dirty="0" smtClean="0"/>
              <a:t>EXPERIENCIAS EN AL</a:t>
            </a:r>
            <a:endParaRPr lang="es-ES" dirty="0"/>
          </a:p>
        </p:txBody>
      </p:sp>
      <p:sp>
        <p:nvSpPr>
          <p:cNvPr id="11" name="CuadroTexto 10"/>
          <p:cNvSpPr txBox="1"/>
          <p:nvPr/>
        </p:nvSpPr>
        <p:spPr>
          <a:xfrm>
            <a:off x="328120" y="4365104"/>
            <a:ext cx="1826304" cy="369332"/>
          </a:xfrm>
          <a:prstGeom prst="rect">
            <a:avLst/>
          </a:prstGeom>
          <a:noFill/>
          <a:ln>
            <a:solidFill>
              <a:srgbClr val="000000"/>
            </a:solidFill>
          </a:ln>
        </p:spPr>
        <p:txBody>
          <a:bodyPr wrap="none" rtlCol="0">
            <a:spAutoFit/>
          </a:bodyPr>
          <a:lstStyle/>
          <a:p>
            <a:pPr algn="ctr"/>
            <a:r>
              <a:rPr lang="es-ES" dirty="0" smtClean="0"/>
              <a:t>IMPORTANCIA</a:t>
            </a:r>
            <a:endParaRPr lang="es-ES" dirty="0"/>
          </a:p>
        </p:txBody>
      </p:sp>
      <p:sp>
        <p:nvSpPr>
          <p:cNvPr id="12" name="CuadroTexto 11"/>
          <p:cNvSpPr txBox="1"/>
          <p:nvPr/>
        </p:nvSpPr>
        <p:spPr>
          <a:xfrm>
            <a:off x="1536349" y="5085184"/>
            <a:ext cx="902749" cy="369332"/>
          </a:xfrm>
          <a:prstGeom prst="rect">
            <a:avLst/>
          </a:prstGeom>
          <a:noFill/>
          <a:ln>
            <a:solidFill>
              <a:srgbClr val="000000"/>
            </a:solidFill>
          </a:ln>
        </p:spPr>
        <p:txBody>
          <a:bodyPr wrap="none" rtlCol="0">
            <a:spAutoFit/>
          </a:bodyPr>
          <a:lstStyle/>
          <a:p>
            <a:pPr algn="ctr"/>
            <a:r>
              <a:rPr lang="es-ES" dirty="0" smtClean="0"/>
              <a:t>TIPOS</a:t>
            </a:r>
            <a:endParaRPr lang="es-ES" dirty="0"/>
          </a:p>
        </p:txBody>
      </p:sp>
      <p:sp>
        <p:nvSpPr>
          <p:cNvPr id="13" name="CuadroTexto 12"/>
          <p:cNvSpPr txBox="1"/>
          <p:nvPr/>
        </p:nvSpPr>
        <p:spPr>
          <a:xfrm>
            <a:off x="2771800" y="4869160"/>
            <a:ext cx="1872208" cy="1231107"/>
          </a:xfrm>
          <a:prstGeom prst="rect">
            <a:avLst/>
          </a:prstGeom>
          <a:noFill/>
          <a:ln>
            <a:solidFill>
              <a:srgbClr val="000000"/>
            </a:solidFill>
          </a:ln>
        </p:spPr>
        <p:txBody>
          <a:bodyPr wrap="square" rtlCol="0">
            <a:spAutoFit/>
          </a:bodyPr>
          <a:lstStyle/>
          <a:p>
            <a:pPr algn="ctr"/>
            <a:r>
              <a:rPr lang="es-ES" dirty="0" smtClean="0"/>
              <a:t>RELACIÓN CON GOBIERNOS POLÍTICOS</a:t>
            </a:r>
            <a:endParaRPr lang="es-ES" dirty="0"/>
          </a:p>
        </p:txBody>
      </p:sp>
      <p:sp>
        <p:nvSpPr>
          <p:cNvPr id="14" name="CuadroTexto 13"/>
          <p:cNvSpPr txBox="1"/>
          <p:nvPr/>
        </p:nvSpPr>
        <p:spPr>
          <a:xfrm>
            <a:off x="4860032" y="4869160"/>
            <a:ext cx="2304256" cy="1231107"/>
          </a:xfrm>
          <a:prstGeom prst="rect">
            <a:avLst/>
          </a:prstGeom>
          <a:noFill/>
          <a:ln>
            <a:solidFill>
              <a:srgbClr val="000000"/>
            </a:solidFill>
          </a:ln>
        </p:spPr>
        <p:txBody>
          <a:bodyPr wrap="square" rtlCol="0">
            <a:spAutoFit/>
          </a:bodyPr>
          <a:lstStyle/>
          <a:p>
            <a:pPr algn="ctr"/>
            <a:r>
              <a:rPr lang="es-ES" dirty="0" smtClean="0"/>
              <a:t>CLASIFICACIÓN SEGÚN INDEPENDENCIA POLÍTICA</a:t>
            </a:r>
            <a:endParaRPr lang="es-ES" dirty="0"/>
          </a:p>
        </p:txBody>
      </p:sp>
      <p:sp>
        <p:nvSpPr>
          <p:cNvPr id="15" name="Rectángulo 14"/>
          <p:cNvSpPr/>
          <p:nvPr/>
        </p:nvSpPr>
        <p:spPr>
          <a:xfrm>
            <a:off x="-902939" y="3140970"/>
            <a:ext cx="10820991" cy="646331"/>
          </a:xfrm>
          <a:prstGeom prst="rect">
            <a:avLst/>
          </a:prstGeom>
          <a:noFill/>
          <a:ln>
            <a:solidFill>
              <a:srgbClr val="000000"/>
            </a:solidFill>
          </a:ln>
        </p:spPr>
        <p:txBody>
          <a:bodyPr wrap="none" lIns="91440" tIns="45720" rIns="91440" bIns="45720">
            <a:spAutoFit/>
          </a:bodyPr>
          <a:lstStyle/>
          <a:p>
            <a:pPr algn="ctr"/>
            <a:r>
              <a:rPr lang="es-ES_tradnl" sz="3600" b="1" dirty="0" smtClean="0">
                <a:ln w="12700">
                  <a:noFill/>
                  <a:prstDash val="solid"/>
                </a:ln>
                <a:solidFill>
                  <a:srgbClr val="FF0000"/>
                </a:solidFill>
                <a:effectLst>
                  <a:outerShdw blurRad="41275" dist="20320" dir="1800000" algn="tl" rotWithShape="0">
                    <a:srgbClr val="000000">
                      <a:alpha val="40000"/>
                    </a:srgbClr>
                  </a:outerShdw>
                </a:effectLst>
              </a:rPr>
              <a:t>SISTEMAS DE ALTA DIRECCIÓN PÚBLICA </a:t>
            </a:r>
            <a:endParaRPr lang="es-ES_tradnl" sz="3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16" name="CuadroTexto 15"/>
          <p:cNvSpPr txBox="1"/>
          <p:nvPr/>
        </p:nvSpPr>
        <p:spPr>
          <a:xfrm>
            <a:off x="7092280" y="4149082"/>
            <a:ext cx="1800200" cy="923330"/>
          </a:xfrm>
          <a:prstGeom prst="rect">
            <a:avLst/>
          </a:prstGeom>
          <a:noFill/>
          <a:ln>
            <a:solidFill>
              <a:srgbClr val="000000"/>
            </a:solidFill>
          </a:ln>
        </p:spPr>
        <p:txBody>
          <a:bodyPr wrap="square" rtlCol="0">
            <a:spAutoFit/>
          </a:bodyPr>
          <a:lstStyle/>
          <a:p>
            <a:pPr algn="ctr"/>
            <a:r>
              <a:rPr lang="es-ES" dirty="0" smtClean="0"/>
              <a:t>EXPERIENCIAS DE ADP EN AL</a:t>
            </a:r>
            <a:endParaRPr lang="es-ES" dirty="0"/>
          </a:p>
        </p:txBody>
      </p:sp>
      <p:cxnSp>
        <p:nvCxnSpPr>
          <p:cNvPr id="20" name="Conector recto de flecha 19"/>
          <p:cNvCxnSpPr>
            <a:stCxn id="15" idx="0"/>
            <a:endCxn id="4" idx="2"/>
          </p:cNvCxnSpPr>
          <p:nvPr/>
        </p:nvCxnSpPr>
        <p:spPr>
          <a:xfrm flipV="1">
            <a:off x="4507557" y="2645624"/>
            <a:ext cx="5090" cy="49534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Conector curvado 23"/>
          <p:cNvCxnSpPr>
            <a:stCxn id="4" idx="0"/>
            <a:endCxn id="7" idx="2"/>
          </p:cNvCxnSpPr>
          <p:nvPr/>
        </p:nvCxnSpPr>
        <p:spPr>
          <a:xfrm rot="16200000" flipV="1">
            <a:off x="3724464" y="1272665"/>
            <a:ext cx="1502876" cy="73490"/>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Conector curvado 25"/>
          <p:cNvCxnSpPr>
            <a:stCxn id="4" idx="1"/>
            <a:endCxn id="6" idx="3"/>
          </p:cNvCxnSpPr>
          <p:nvPr/>
        </p:nvCxnSpPr>
        <p:spPr>
          <a:xfrm rot="10800000">
            <a:off x="1564536" y="2029490"/>
            <a:ext cx="975656" cy="323746"/>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Conector curvado 27"/>
          <p:cNvCxnSpPr>
            <a:stCxn id="4" idx="0"/>
            <a:endCxn id="5" idx="2"/>
          </p:cNvCxnSpPr>
          <p:nvPr/>
        </p:nvCxnSpPr>
        <p:spPr>
          <a:xfrm rot="16200000" flipV="1">
            <a:off x="3155300" y="703500"/>
            <a:ext cx="649812" cy="2064883"/>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Conector curvado 29"/>
          <p:cNvCxnSpPr>
            <a:stCxn id="4" idx="0"/>
            <a:endCxn id="8" idx="2"/>
          </p:cNvCxnSpPr>
          <p:nvPr/>
        </p:nvCxnSpPr>
        <p:spPr>
          <a:xfrm rot="5400000" flipH="1" flipV="1">
            <a:off x="5333542" y="518135"/>
            <a:ext cx="721819" cy="2363609"/>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Conector curvado 33"/>
          <p:cNvCxnSpPr>
            <a:stCxn id="4" idx="3"/>
            <a:endCxn id="9" idx="1"/>
          </p:cNvCxnSpPr>
          <p:nvPr/>
        </p:nvCxnSpPr>
        <p:spPr>
          <a:xfrm flipV="1">
            <a:off x="6485102" y="2086692"/>
            <a:ext cx="430303" cy="266544"/>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6" name="CuadroTexto 35"/>
          <p:cNvSpPr txBox="1"/>
          <p:nvPr/>
        </p:nvSpPr>
        <p:spPr>
          <a:xfrm>
            <a:off x="3707904" y="6093298"/>
            <a:ext cx="2304256" cy="646331"/>
          </a:xfrm>
          <a:prstGeom prst="rect">
            <a:avLst/>
          </a:prstGeom>
          <a:noFill/>
          <a:ln>
            <a:solidFill>
              <a:srgbClr val="000000"/>
            </a:solidFill>
          </a:ln>
        </p:spPr>
        <p:txBody>
          <a:bodyPr wrap="square" rtlCol="0">
            <a:spAutoFit/>
          </a:bodyPr>
          <a:lstStyle/>
          <a:p>
            <a:pPr algn="ctr"/>
            <a:r>
              <a:rPr lang="es-ES" dirty="0" smtClean="0">
                <a:solidFill>
                  <a:srgbClr val="FF0000"/>
                </a:solidFill>
              </a:rPr>
              <a:t>MERITOCRACIA Y PATRONAZGO</a:t>
            </a:r>
            <a:endParaRPr lang="es-ES" dirty="0">
              <a:solidFill>
                <a:srgbClr val="FF0000"/>
              </a:solidFill>
            </a:endParaRPr>
          </a:p>
        </p:txBody>
      </p:sp>
      <p:cxnSp>
        <p:nvCxnSpPr>
          <p:cNvPr id="38" name="Conector curvado 37"/>
          <p:cNvCxnSpPr>
            <a:stCxn id="15" idx="2"/>
            <a:endCxn id="11" idx="0"/>
          </p:cNvCxnSpPr>
          <p:nvPr/>
        </p:nvCxnSpPr>
        <p:spPr>
          <a:xfrm rot="5400000">
            <a:off x="2585514" y="2443060"/>
            <a:ext cx="577803" cy="3266285"/>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Conector curvado 39"/>
          <p:cNvCxnSpPr>
            <a:stCxn id="15" idx="2"/>
            <a:endCxn id="12" idx="0"/>
          </p:cNvCxnSpPr>
          <p:nvPr/>
        </p:nvCxnSpPr>
        <p:spPr>
          <a:xfrm rot="5400000">
            <a:off x="2598700" y="3176326"/>
            <a:ext cx="1297883" cy="2519833"/>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Conector curvado 41"/>
          <p:cNvCxnSpPr>
            <a:stCxn id="15" idx="2"/>
            <a:endCxn id="13" idx="0"/>
          </p:cNvCxnSpPr>
          <p:nvPr/>
        </p:nvCxnSpPr>
        <p:spPr>
          <a:xfrm rot="5400000">
            <a:off x="3566802" y="3928404"/>
            <a:ext cx="1081859" cy="799653"/>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4" name="Conector curvado 43"/>
          <p:cNvCxnSpPr>
            <a:stCxn id="15" idx="2"/>
            <a:endCxn id="14" idx="0"/>
          </p:cNvCxnSpPr>
          <p:nvPr/>
        </p:nvCxnSpPr>
        <p:spPr>
          <a:xfrm rot="16200000" flipH="1">
            <a:off x="4718929" y="3575928"/>
            <a:ext cx="1081859" cy="1504603"/>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6" name="Conector curvado 45"/>
          <p:cNvCxnSpPr>
            <a:stCxn id="15" idx="2"/>
            <a:endCxn id="16" idx="0"/>
          </p:cNvCxnSpPr>
          <p:nvPr/>
        </p:nvCxnSpPr>
        <p:spPr>
          <a:xfrm rot="16200000" flipH="1">
            <a:off x="6069078" y="2225779"/>
            <a:ext cx="361781" cy="3484823"/>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Conector recto de flecha 47"/>
          <p:cNvCxnSpPr>
            <a:endCxn id="36" idx="0"/>
          </p:cNvCxnSpPr>
          <p:nvPr/>
        </p:nvCxnSpPr>
        <p:spPr>
          <a:xfrm>
            <a:off x="4572000" y="3933057"/>
            <a:ext cx="288032" cy="21602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557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p:cNvPicPr>
          <p:nvPr>
            <p:ph idx="1"/>
          </p:nvPr>
        </p:nvPicPr>
        <p:blipFill>
          <a:blip r:embed="rId2"/>
          <a:srcRect t="15884" b="15884"/>
          <a:stretch>
            <a:fillRect/>
          </a:stretch>
        </p:blipFill>
        <p:spPr>
          <a:xfrm>
            <a:off x="502920" y="530352"/>
            <a:ext cx="8183880" cy="5562944"/>
          </a:xfrm>
          <a:prstGeom prst="rect">
            <a:avLst/>
          </a:prstGeom>
          <a:ln>
            <a:solidFill>
              <a:schemeClr val="tx1"/>
            </a:solidFill>
          </a:ln>
        </p:spPr>
      </p:pic>
    </p:spTree>
    <p:extLst>
      <p:ext uri="{BB962C8B-B14F-4D97-AF65-F5344CB8AC3E}">
        <p14:creationId xmlns:p14="http://schemas.microsoft.com/office/powerpoint/2010/main" val="38443495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2"/>
          <p:cNvSpPr txBox="1">
            <a:spLocks noChangeArrowheads="1"/>
          </p:cNvSpPr>
          <p:nvPr/>
        </p:nvSpPr>
        <p:spPr bwMode="auto">
          <a:xfrm>
            <a:off x="827088" y="1341438"/>
            <a:ext cx="7766050" cy="4955203"/>
          </a:xfrm>
          <a:prstGeom prst="rect">
            <a:avLst/>
          </a:prstGeom>
          <a:solidFill>
            <a:srgbClr val="FF0000">
              <a:alpha val="16078"/>
            </a:srgbClr>
          </a:solidFill>
          <a:ln w="9525">
            <a:noFill/>
            <a:miter lim="800000"/>
            <a:headEnd/>
            <a:tailEnd/>
          </a:ln>
        </p:spPr>
        <p:txBody>
          <a:bodyPr>
            <a:spAutoFit/>
          </a:bodyPr>
          <a:lstStyle/>
          <a:p>
            <a:pPr marL="90488" eaLnBrk="0" hangingPunct="0">
              <a:spcBef>
                <a:spcPct val="50000"/>
              </a:spcBef>
              <a:buClr>
                <a:schemeClr val="accent2"/>
              </a:buClr>
              <a:buFont typeface="Monotype Sorts" pitchFamily="2" charset="2"/>
              <a:buNone/>
            </a:pPr>
            <a:r>
              <a:rPr lang="es-ES_tradnl" sz="3200" dirty="0">
                <a:latin typeface="Arial Narrow" pitchFamily="34" charset="0"/>
              </a:rPr>
              <a:t>Principios básicos de un cronograma:</a:t>
            </a:r>
          </a:p>
          <a:p>
            <a:pPr marL="90488" eaLnBrk="0" hangingPunct="0">
              <a:spcBef>
                <a:spcPct val="50000"/>
              </a:spcBef>
              <a:buClr>
                <a:schemeClr val="accent2"/>
              </a:buClr>
              <a:buFont typeface="Monotype Sorts" pitchFamily="2" charset="2"/>
              <a:buNone/>
            </a:pPr>
            <a:endParaRPr lang="es-ES_tradnl" sz="1400" dirty="0">
              <a:latin typeface="Arial Narrow" pitchFamily="34" charset="0"/>
            </a:endParaRPr>
          </a:p>
          <a:p>
            <a:pPr marL="742950" lvl="1" indent="-285750" eaLnBrk="0" hangingPunct="0">
              <a:spcBef>
                <a:spcPct val="50000"/>
              </a:spcBef>
              <a:buClr>
                <a:schemeClr val="accent2"/>
              </a:buClr>
              <a:buFontTx/>
              <a:buChar char="-"/>
            </a:pPr>
            <a:r>
              <a:rPr lang="es-ES_tradnl" sz="2000" dirty="0">
                <a:latin typeface="Arial Narrow" pitchFamily="34" charset="0"/>
              </a:rPr>
              <a:t>Es una herramienta de gestión, que permite coordinar las actividades que permitirán cumplir el objetivo del estudio </a:t>
            </a:r>
          </a:p>
          <a:p>
            <a:pPr marL="742950" lvl="1" indent="-285750" eaLnBrk="0" hangingPunct="0">
              <a:spcBef>
                <a:spcPct val="50000"/>
              </a:spcBef>
              <a:buClr>
                <a:schemeClr val="accent2"/>
              </a:buClr>
            </a:pPr>
            <a:endParaRPr lang="es-ES_tradnl" sz="1400" dirty="0">
              <a:latin typeface="Arial Narrow" pitchFamily="34" charset="0"/>
            </a:endParaRPr>
          </a:p>
          <a:p>
            <a:pPr marL="742950" lvl="1" indent="-285750" eaLnBrk="0" hangingPunct="0">
              <a:spcBef>
                <a:spcPct val="50000"/>
              </a:spcBef>
              <a:buClr>
                <a:schemeClr val="accent2"/>
              </a:buClr>
              <a:buFontTx/>
              <a:buChar char="-"/>
            </a:pPr>
            <a:r>
              <a:rPr lang="es-ES_tradnl" sz="2000" dirty="0">
                <a:latin typeface="Arial Narrow" pitchFamily="34" charset="0"/>
              </a:rPr>
              <a:t>Dimensiona en plazos, identificando el esfuerzo a realizar en</a:t>
            </a:r>
            <a:r>
              <a:rPr lang="es-ES_tradnl" sz="2000" dirty="0"/>
              <a:t> </a:t>
            </a:r>
            <a:r>
              <a:rPr lang="es-ES_tradnl" sz="2000" dirty="0">
                <a:latin typeface="Arial Narrow" pitchFamily="34" charset="0"/>
              </a:rPr>
              <a:t>las principales actividades, con el propósito de equilibrarlas con el alcance de cada actividad, y “llegar a puerto” en los plazos requeridos por el MGPP.</a:t>
            </a:r>
          </a:p>
          <a:p>
            <a:pPr marL="742950" lvl="1" indent="-285750" eaLnBrk="0" hangingPunct="0">
              <a:spcBef>
                <a:spcPct val="50000"/>
              </a:spcBef>
              <a:buClr>
                <a:schemeClr val="accent2"/>
              </a:buClr>
            </a:pPr>
            <a:endParaRPr lang="es-ES_tradnl" sz="1400" dirty="0">
              <a:latin typeface="Arial Narrow" pitchFamily="34" charset="0"/>
            </a:endParaRPr>
          </a:p>
          <a:p>
            <a:pPr marL="742950" lvl="1" indent="-285750" eaLnBrk="0" hangingPunct="0">
              <a:spcBef>
                <a:spcPct val="50000"/>
              </a:spcBef>
              <a:buClr>
                <a:schemeClr val="accent2"/>
              </a:buClr>
              <a:buFontTx/>
              <a:buChar char="-"/>
            </a:pPr>
            <a:r>
              <a:rPr lang="es-ES_tradnl" sz="2000" dirty="0">
                <a:latin typeface="Arial Narrow" pitchFamily="34" charset="0"/>
              </a:rPr>
              <a:t>Permite identificar anticipadamente posibles atrasos, y establecer las acciones de mitigación, para no poner en riesgo el plazo de entrega final.</a:t>
            </a:r>
          </a:p>
          <a:p>
            <a:pPr marL="742950" lvl="1" indent="-285750" eaLnBrk="0" hangingPunct="0">
              <a:spcBef>
                <a:spcPct val="50000"/>
              </a:spcBef>
              <a:buClr>
                <a:schemeClr val="accent2"/>
              </a:buClr>
            </a:pPr>
            <a:endParaRPr lang="es-ES_tradnl" sz="1400" dirty="0">
              <a:latin typeface="Arial Narrow" pitchFamily="34" charset="0"/>
            </a:endParaRPr>
          </a:p>
          <a:p>
            <a:pPr marL="742950" lvl="1" indent="-285750" eaLnBrk="0" hangingPunct="0">
              <a:spcBef>
                <a:spcPct val="50000"/>
              </a:spcBef>
              <a:buClr>
                <a:schemeClr val="accent2"/>
              </a:buClr>
              <a:buFontTx/>
              <a:buChar char="-"/>
            </a:pPr>
            <a:r>
              <a:rPr lang="es-ES_tradnl" sz="2000" dirty="0">
                <a:latin typeface="Arial Narrow" pitchFamily="34" charset="0"/>
              </a:rPr>
              <a:t>Focaliza el trabajo, reduciendo la tentación de “irse por las ramas”</a:t>
            </a:r>
          </a:p>
        </p:txBody>
      </p:sp>
      <p:sp>
        <p:nvSpPr>
          <p:cNvPr id="324611" name="Line 3"/>
          <p:cNvSpPr>
            <a:spLocks noChangeShapeType="1"/>
          </p:cNvSpPr>
          <p:nvPr/>
        </p:nvSpPr>
        <p:spPr bwMode="auto">
          <a:xfrm>
            <a:off x="827088" y="6381750"/>
            <a:ext cx="7543800" cy="0"/>
          </a:xfrm>
          <a:prstGeom prst="line">
            <a:avLst/>
          </a:prstGeom>
          <a:noFill/>
          <a:ln w="114300">
            <a:solidFill>
              <a:schemeClr val="folHlink"/>
            </a:solidFill>
            <a:round/>
            <a:headEnd/>
            <a:tailEnd/>
          </a:ln>
        </p:spPr>
        <p:txBody>
          <a:bodyPr wrap="none" anchor="ctr"/>
          <a:lstStyle/>
          <a:p>
            <a:endParaRPr lang="es-ES"/>
          </a:p>
        </p:txBody>
      </p:sp>
      <p:sp>
        <p:nvSpPr>
          <p:cNvPr id="324612" name="Text Box 4"/>
          <p:cNvSpPr txBox="1">
            <a:spLocks noChangeArrowheads="1"/>
          </p:cNvSpPr>
          <p:nvPr/>
        </p:nvSpPr>
        <p:spPr bwMode="auto">
          <a:xfrm>
            <a:off x="684213" y="333375"/>
            <a:ext cx="8229600" cy="762000"/>
          </a:xfrm>
          <a:prstGeom prst="rect">
            <a:avLst/>
          </a:prstGeom>
          <a:noFill/>
          <a:ln w="9525">
            <a:noFill/>
            <a:miter lim="800000"/>
            <a:headEnd/>
            <a:tailEnd/>
          </a:ln>
        </p:spPr>
        <p:txBody>
          <a:bodyPr>
            <a:spAutoFit/>
          </a:bodyPr>
          <a:lstStyle/>
          <a:p>
            <a:pPr eaLnBrk="0" hangingPunct="0">
              <a:spcBef>
                <a:spcPct val="50000"/>
              </a:spcBef>
            </a:pPr>
            <a:r>
              <a:rPr lang="es-ES_tradnl" sz="4400">
                <a:latin typeface="Arial Narrow" pitchFamily="34" charset="0"/>
              </a:rPr>
              <a:t>Cronograma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4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24611"/>
                                        </p:tgtEl>
                                        <p:attrNameLst>
                                          <p:attrName>style.visibility</p:attrName>
                                        </p:attrNameLst>
                                      </p:cBhvr>
                                      <p:to>
                                        <p:strVal val="visible"/>
                                      </p:to>
                                    </p:set>
                                    <p:anim calcmode="lin" valueType="num">
                                      <p:cBhvr additive="base">
                                        <p:cTn id="11" dur="500" fill="hold"/>
                                        <p:tgtEl>
                                          <p:spTgt spid="324611"/>
                                        </p:tgtEl>
                                        <p:attrNameLst>
                                          <p:attrName>ppt_x</p:attrName>
                                        </p:attrNameLst>
                                      </p:cBhvr>
                                      <p:tavLst>
                                        <p:tav tm="0">
                                          <p:val>
                                            <p:strVal val="0-#ppt_w/2"/>
                                          </p:val>
                                        </p:tav>
                                        <p:tav tm="100000">
                                          <p:val>
                                            <p:strVal val="#ppt_x"/>
                                          </p:val>
                                        </p:tav>
                                      </p:tavLst>
                                    </p:anim>
                                    <p:anim calcmode="lin" valueType="num">
                                      <p:cBhvr additive="base">
                                        <p:cTn id="12" dur="500" fill="hold"/>
                                        <p:tgtEl>
                                          <p:spTgt spid="3246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24610"/>
                                        </p:tgtEl>
                                        <p:attrNameLst>
                                          <p:attrName>style.visibility</p:attrName>
                                        </p:attrNameLst>
                                      </p:cBhvr>
                                      <p:to>
                                        <p:strVal val="visible"/>
                                      </p:to>
                                    </p:set>
                                    <p:anim calcmode="lin" valueType="num">
                                      <p:cBhvr additive="base">
                                        <p:cTn id="17" dur="500" fill="hold"/>
                                        <p:tgtEl>
                                          <p:spTgt spid="324610"/>
                                        </p:tgtEl>
                                        <p:attrNameLst>
                                          <p:attrName>ppt_x</p:attrName>
                                        </p:attrNameLst>
                                      </p:cBhvr>
                                      <p:tavLst>
                                        <p:tav tm="0">
                                          <p:val>
                                            <p:strVal val="1+#ppt_w/2"/>
                                          </p:val>
                                        </p:tav>
                                        <p:tav tm="100000">
                                          <p:val>
                                            <p:strVal val="#ppt_x"/>
                                          </p:val>
                                        </p:tav>
                                      </p:tavLst>
                                    </p:anim>
                                    <p:anim calcmode="lin" valueType="num">
                                      <p:cBhvr additive="base">
                                        <p:cTn id="18" dur="500" fill="hold"/>
                                        <p:tgtEl>
                                          <p:spTgt spid="3246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animBg="1" autoUpdateAnimBg="0"/>
      <p:bldP spid="324611" grpId="0" animBg="1"/>
      <p:bldP spid="32461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Line 3"/>
          <p:cNvSpPr>
            <a:spLocks noChangeShapeType="1"/>
          </p:cNvSpPr>
          <p:nvPr/>
        </p:nvSpPr>
        <p:spPr bwMode="auto">
          <a:xfrm>
            <a:off x="827088" y="6669088"/>
            <a:ext cx="7543800" cy="0"/>
          </a:xfrm>
          <a:prstGeom prst="line">
            <a:avLst/>
          </a:prstGeom>
          <a:noFill/>
          <a:ln w="114300">
            <a:solidFill>
              <a:schemeClr val="folHlink"/>
            </a:solidFill>
            <a:round/>
            <a:headEnd/>
            <a:tailEnd/>
          </a:ln>
        </p:spPr>
        <p:txBody>
          <a:bodyPr wrap="none" anchor="ctr"/>
          <a:lstStyle/>
          <a:p>
            <a:endParaRPr lang="es-ES"/>
          </a:p>
        </p:txBody>
      </p:sp>
      <p:sp>
        <p:nvSpPr>
          <p:cNvPr id="325636" name="Text Box 4"/>
          <p:cNvSpPr txBox="1">
            <a:spLocks noChangeArrowheads="1"/>
          </p:cNvSpPr>
          <p:nvPr/>
        </p:nvSpPr>
        <p:spPr bwMode="auto">
          <a:xfrm>
            <a:off x="684213" y="333375"/>
            <a:ext cx="8229600" cy="641350"/>
          </a:xfrm>
          <a:prstGeom prst="rect">
            <a:avLst/>
          </a:prstGeom>
          <a:noFill/>
          <a:ln w="9525">
            <a:noFill/>
            <a:miter lim="800000"/>
            <a:headEnd/>
            <a:tailEnd/>
          </a:ln>
        </p:spPr>
        <p:txBody>
          <a:bodyPr>
            <a:spAutoFit/>
          </a:bodyPr>
          <a:lstStyle/>
          <a:p>
            <a:pPr eaLnBrk="0" hangingPunct="0">
              <a:spcBef>
                <a:spcPct val="50000"/>
              </a:spcBef>
            </a:pPr>
            <a:r>
              <a:rPr lang="es-ES_tradnl" sz="3600">
                <a:latin typeface="Arial Narrow" pitchFamily="34" charset="0"/>
              </a:rPr>
              <a:t>Cronograma</a:t>
            </a:r>
          </a:p>
        </p:txBody>
      </p:sp>
      <p:sp>
        <p:nvSpPr>
          <p:cNvPr id="325637" name="Text Box 5"/>
          <p:cNvSpPr txBox="1">
            <a:spLocks noChangeArrowheads="1"/>
          </p:cNvSpPr>
          <p:nvPr/>
        </p:nvSpPr>
        <p:spPr bwMode="auto">
          <a:xfrm>
            <a:off x="755650" y="1196975"/>
            <a:ext cx="7766050" cy="5273675"/>
          </a:xfrm>
          <a:prstGeom prst="rect">
            <a:avLst/>
          </a:prstGeom>
          <a:solidFill>
            <a:srgbClr val="FF0000">
              <a:alpha val="16078"/>
            </a:srgbClr>
          </a:solidFill>
          <a:ln w="9525">
            <a:noFill/>
            <a:miter lim="800000"/>
            <a:headEnd/>
            <a:tailEnd/>
          </a:ln>
        </p:spPr>
        <p:txBody>
          <a:bodyPr>
            <a:spAutoFit/>
          </a:bodyPr>
          <a:lstStyle/>
          <a:p>
            <a:pPr eaLnBrk="0" hangingPunct="0">
              <a:spcBef>
                <a:spcPct val="50000"/>
              </a:spcBef>
              <a:buClr>
                <a:schemeClr val="accent2"/>
              </a:buClr>
              <a:buFont typeface="Monotype Sorts" pitchFamily="2" charset="2"/>
              <a:buNone/>
            </a:pPr>
            <a:r>
              <a:rPr lang="es-ES_tradnl" sz="2000">
                <a:latin typeface="Arial Narrow" pitchFamily="34" charset="0"/>
              </a:rPr>
              <a:t>Como se construye un cronograma:</a:t>
            </a:r>
          </a:p>
          <a:p>
            <a:pPr eaLnBrk="0" hangingPunct="0">
              <a:spcBef>
                <a:spcPct val="50000"/>
              </a:spcBef>
              <a:buClr>
                <a:schemeClr val="accent2"/>
              </a:buClr>
              <a:buFont typeface="Monotype Sorts" pitchFamily="2" charset="2"/>
              <a:buNone/>
            </a:pPr>
            <a:endParaRPr lang="es-ES_tradnl" sz="2000">
              <a:latin typeface="Arial Narrow" pitchFamily="34" charset="0"/>
            </a:endParaRPr>
          </a:p>
          <a:p>
            <a:pPr eaLnBrk="0" hangingPunct="0">
              <a:spcBef>
                <a:spcPct val="50000"/>
              </a:spcBef>
              <a:buClr>
                <a:schemeClr val="accent2"/>
              </a:buClr>
              <a:buFont typeface="Monotype Sorts" pitchFamily="2" charset="2"/>
              <a:buNone/>
            </a:pPr>
            <a:r>
              <a:rPr lang="es-ES_tradnl" sz="2000">
                <a:latin typeface="Arial Narrow" pitchFamily="34" charset="0"/>
              </a:rPr>
              <a:t>Se organiza sobre la base de los hitos asociados a los resultados esperados (entregables)</a:t>
            </a:r>
          </a:p>
          <a:p>
            <a:pPr eaLnBrk="0" hangingPunct="0">
              <a:spcBef>
                <a:spcPct val="50000"/>
              </a:spcBef>
              <a:buClr>
                <a:schemeClr val="accent2"/>
              </a:buClr>
              <a:buFont typeface="Monotype Sorts" pitchFamily="2" charset="2"/>
              <a:buNone/>
            </a:pPr>
            <a:endParaRPr lang="es-ES_tradnl" sz="2000">
              <a:latin typeface="Arial Narrow" pitchFamily="34" charset="0"/>
            </a:endParaRPr>
          </a:p>
          <a:p>
            <a:pPr eaLnBrk="0" hangingPunct="0">
              <a:spcBef>
                <a:spcPct val="50000"/>
              </a:spcBef>
              <a:buClr>
                <a:schemeClr val="accent2"/>
              </a:buClr>
              <a:buFont typeface="Monotype Sorts" pitchFamily="2" charset="2"/>
              <a:buNone/>
            </a:pPr>
            <a:r>
              <a:rPr lang="es-ES_tradnl" sz="2000">
                <a:latin typeface="Arial Narrow" pitchFamily="34" charset="0"/>
              </a:rPr>
              <a:t>En cada hito se establecen las principales actividades que se deben realizar para lograr la entrega definida</a:t>
            </a:r>
          </a:p>
          <a:p>
            <a:pPr eaLnBrk="0" hangingPunct="0">
              <a:spcBef>
                <a:spcPct val="50000"/>
              </a:spcBef>
              <a:buClr>
                <a:schemeClr val="accent2"/>
              </a:buClr>
              <a:buFont typeface="Monotype Sorts" pitchFamily="2" charset="2"/>
              <a:buNone/>
            </a:pPr>
            <a:endParaRPr lang="es-ES_tradnl" sz="2000">
              <a:latin typeface="Arial Narrow" pitchFamily="34" charset="0"/>
            </a:endParaRPr>
          </a:p>
          <a:p>
            <a:pPr eaLnBrk="0" hangingPunct="0">
              <a:spcBef>
                <a:spcPct val="50000"/>
              </a:spcBef>
              <a:buClr>
                <a:schemeClr val="accent2"/>
              </a:buClr>
              <a:buFont typeface="Monotype Sorts" pitchFamily="2" charset="2"/>
              <a:buNone/>
            </a:pPr>
            <a:r>
              <a:rPr lang="es-ES_tradnl" sz="2000">
                <a:latin typeface="Arial Narrow" pitchFamily="34" charset="0"/>
              </a:rPr>
              <a:t>Idealmente el tiempo entre una y otra actividad no debe ser superior a tres semanas</a:t>
            </a:r>
          </a:p>
          <a:p>
            <a:pPr eaLnBrk="0" hangingPunct="0">
              <a:spcBef>
                <a:spcPct val="50000"/>
              </a:spcBef>
              <a:buClr>
                <a:schemeClr val="accent2"/>
              </a:buClr>
              <a:buFont typeface="Monotype Sorts" pitchFamily="2" charset="2"/>
              <a:buNone/>
            </a:pPr>
            <a:endParaRPr lang="es-ES_tradnl" sz="2000">
              <a:latin typeface="Arial Narrow" pitchFamily="34" charset="0"/>
            </a:endParaRPr>
          </a:p>
          <a:p>
            <a:pPr eaLnBrk="0" hangingPunct="0">
              <a:spcBef>
                <a:spcPct val="50000"/>
              </a:spcBef>
              <a:buClr>
                <a:schemeClr val="accent2"/>
              </a:buClr>
              <a:buFont typeface="Monotype Sorts" pitchFamily="2" charset="2"/>
              <a:buNone/>
            </a:pPr>
            <a:r>
              <a:rPr lang="es-ES_tradnl" sz="2000">
                <a:latin typeface="Arial Narrow" pitchFamily="34" charset="0"/>
              </a:rPr>
              <a:t>Se recomienda tener un espacio para explicar los atrasos, y si se requiere una reprogramación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5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25635"/>
                                        </p:tgtEl>
                                        <p:attrNameLst>
                                          <p:attrName>style.visibility</p:attrName>
                                        </p:attrNameLst>
                                      </p:cBhvr>
                                      <p:to>
                                        <p:strVal val="visible"/>
                                      </p:to>
                                    </p:set>
                                    <p:anim calcmode="lin" valueType="num">
                                      <p:cBhvr additive="base">
                                        <p:cTn id="11" dur="500" fill="hold"/>
                                        <p:tgtEl>
                                          <p:spTgt spid="325635"/>
                                        </p:tgtEl>
                                        <p:attrNameLst>
                                          <p:attrName>ppt_x</p:attrName>
                                        </p:attrNameLst>
                                      </p:cBhvr>
                                      <p:tavLst>
                                        <p:tav tm="0">
                                          <p:val>
                                            <p:strVal val="0-#ppt_w/2"/>
                                          </p:val>
                                        </p:tav>
                                        <p:tav tm="100000">
                                          <p:val>
                                            <p:strVal val="#ppt_x"/>
                                          </p:val>
                                        </p:tav>
                                      </p:tavLst>
                                    </p:anim>
                                    <p:anim calcmode="lin" valueType="num">
                                      <p:cBhvr additive="base">
                                        <p:cTn id="12" dur="500" fill="hold"/>
                                        <p:tgtEl>
                                          <p:spTgt spid="32563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25637"/>
                                        </p:tgtEl>
                                        <p:attrNameLst>
                                          <p:attrName>style.visibility</p:attrName>
                                        </p:attrNameLst>
                                      </p:cBhvr>
                                      <p:to>
                                        <p:strVal val="visible"/>
                                      </p:to>
                                    </p:set>
                                    <p:anim calcmode="lin" valueType="num">
                                      <p:cBhvr additive="base">
                                        <p:cTn id="17" dur="500" fill="hold"/>
                                        <p:tgtEl>
                                          <p:spTgt spid="325637"/>
                                        </p:tgtEl>
                                        <p:attrNameLst>
                                          <p:attrName>ppt_x</p:attrName>
                                        </p:attrNameLst>
                                      </p:cBhvr>
                                      <p:tavLst>
                                        <p:tav tm="0">
                                          <p:val>
                                            <p:strVal val="1+#ppt_w/2"/>
                                          </p:val>
                                        </p:tav>
                                        <p:tav tm="100000">
                                          <p:val>
                                            <p:strVal val="#ppt_x"/>
                                          </p:val>
                                        </p:tav>
                                      </p:tavLst>
                                    </p:anim>
                                    <p:anim calcmode="lin" valueType="num">
                                      <p:cBhvr additive="base">
                                        <p:cTn id="18" dur="500" fill="hold"/>
                                        <p:tgtEl>
                                          <p:spTgt spid="3256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animBg="1"/>
      <p:bldP spid="325636" grpId="0" autoUpdateAnimBg="0"/>
      <p:bldP spid="32563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052736"/>
            <a:ext cx="8964488" cy="5544616"/>
          </a:xfrm>
        </p:spPr>
        <p:txBody>
          <a:bodyPr>
            <a:normAutofit/>
          </a:bodyPr>
          <a:lstStyle/>
          <a:p>
            <a:r>
              <a:rPr lang="es-ES" b="1" dirty="0" smtClean="0"/>
              <a:t>Primer semestre:</a:t>
            </a:r>
          </a:p>
          <a:p>
            <a:pPr>
              <a:buNone/>
            </a:pPr>
            <a:r>
              <a:rPr lang="es-ES" dirty="0" smtClean="0"/>
              <a:t>Asistencia</a:t>
            </a:r>
          </a:p>
          <a:p>
            <a:pPr>
              <a:buNone/>
            </a:pPr>
            <a:r>
              <a:rPr lang="es-ES" dirty="0" smtClean="0"/>
              <a:t>Entrega propuesta Tesis (3 hojitas)</a:t>
            </a:r>
          </a:p>
          <a:p>
            <a:pPr>
              <a:buNone/>
            </a:pPr>
            <a:r>
              <a:rPr lang="es-ES" dirty="0" smtClean="0"/>
              <a:t>Entrega de avance 30%</a:t>
            </a:r>
          </a:p>
          <a:p>
            <a:pPr>
              <a:buNone/>
            </a:pPr>
            <a:endParaRPr lang="es-ES" dirty="0" smtClean="0"/>
          </a:p>
          <a:p>
            <a:r>
              <a:rPr lang="es-ES" b="1" dirty="0" smtClean="0"/>
              <a:t>Segundo semestre</a:t>
            </a:r>
          </a:p>
          <a:p>
            <a:pPr>
              <a:buNone/>
            </a:pPr>
            <a:r>
              <a:rPr lang="es-ES" dirty="0" smtClean="0"/>
              <a:t>	Asistencia</a:t>
            </a:r>
          </a:p>
          <a:p>
            <a:pPr>
              <a:buNone/>
            </a:pPr>
            <a:r>
              <a:rPr lang="es-ES" dirty="0" smtClean="0"/>
              <a:t>	Entrega propuesta avance del 60%  (y exposición oral ante comisión)</a:t>
            </a:r>
          </a:p>
          <a:p>
            <a:pPr>
              <a:buNone/>
            </a:pPr>
            <a:r>
              <a:rPr lang="es-ES" dirty="0" smtClean="0"/>
              <a:t>	Entrega propuesta de avance del 90%</a:t>
            </a:r>
          </a:p>
          <a:p>
            <a:pPr>
              <a:buNone/>
            </a:pPr>
            <a:r>
              <a:rPr lang="es-ES" dirty="0" smtClean="0"/>
              <a:t>	Entrega final de Tesis				Examen de Grado</a:t>
            </a:r>
          </a:p>
          <a:p>
            <a:pPr>
              <a:buNone/>
            </a:pPr>
            <a:endParaRPr lang="es-ES" dirty="0"/>
          </a:p>
        </p:txBody>
      </p:sp>
      <p:sp>
        <p:nvSpPr>
          <p:cNvPr id="3" name="2 Título"/>
          <p:cNvSpPr>
            <a:spLocks noGrp="1"/>
          </p:cNvSpPr>
          <p:nvPr>
            <p:ph type="title"/>
          </p:nvPr>
        </p:nvSpPr>
        <p:spPr>
          <a:xfrm>
            <a:off x="457200" y="274638"/>
            <a:ext cx="8229600" cy="778098"/>
          </a:xfrm>
        </p:spPr>
        <p:txBody>
          <a:bodyPr>
            <a:normAutofit/>
          </a:bodyPr>
          <a:lstStyle/>
          <a:p>
            <a:r>
              <a:rPr lang="es-ES" dirty="0" smtClean="0"/>
              <a:t>Evaluación del Taller</a:t>
            </a:r>
            <a:endParaRPr lang="es-E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ext Box 2"/>
          <p:cNvSpPr txBox="1">
            <a:spLocks noChangeArrowheads="1"/>
          </p:cNvSpPr>
          <p:nvPr/>
        </p:nvSpPr>
        <p:spPr bwMode="auto">
          <a:xfrm>
            <a:off x="468313" y="476250"/>
            <a:ext cx="7924800" cy="579438"/>
          </a:xfrm>
          <a:prstGeom prst="rect">
            <a:avLst/>
          </a:prstGeom>
          <a:solidFill>
            <a:srgbClr val="FF0000">
              <a:alpha val="16078"/>
            </a:srgbClr>
          </a:solidFill>
          <a:ln w="9525">
            <a:noFill/>
            <a:miter lim="800000"/>
            <a:headEnd/>
            <a:tailEnd/>
          </a:ln>
        </p:spPr>
        <p:txBody>
          <a:bodyPr>
            <a:spAutoFit/>
          </a:bodyPr>
          <a:lstStyle/>
          <a:p>
            <a:pPr lvl="1" eaLnBrk="0" hangingPunct="0">
              <a:spcBef>
                <a:spcPct val="50000"/>
              </a:spcBef>
              <a:buClr>
                <a:schemeClr val="accent2"/>
              </a:buClr>
              <a:buFont typeface="Wingdings" pitchFamily="2" charset="2"/>
              <a:buNone/>
            </a:pPr>
            <a:r>
              <a:rPr lang="es-ES_tradnl" sz="3200">
                <a:solidFill>
                  <a:srgbClr val="FF0000"/>
                </a:solidFill>
                <a:latin typeface="Arial Narrow" pitchFamily="34" charset="0"/>
              </a:rPr>
              <a:t>Ejemplo de Cronograma</a:t>
            </a:r>
          </a:p>
        </p:txBody>
      </p:sp>
      <p:sp>
        <p:nvSpPr>
          <p:cNvPr id="326660" name="Line 4"/>
          <p:cNvSpPr>
            <a:spLocks noChangeShapeType="1"/>
          </p:cNvSpPr>
          <p:nvPr/>
        </p:nvSpPr>
        <p:spPr bwMode="auto">
          <a:xfrm>
            <a:off x="-107950" y="6381750"/>
            <a:ext cx="9251950" cy="0"/>
          </a:xfrm>
          <a:prstGeom prst="line">
            <a:avLst/>
          </a:prstGeom>
          <a:noFill/>
          <a:ln w="114300">
            <a:solidFill>
              <a:schemeClr val="folHlink"/>
            </a:solidFill>
            <a:round/>
            <a:headEnd/>
            <a:tailEnd/>
          </a:ln>
        </p:spPr>
        <p:txBody>
          <a:bodyPr wrap="none" anchor="ctr"/>
          <a:lstStyle/>
          <a:p>
            <a:endParaRPr lang="es-ES"/>
          </a:p>
        </p:txBody>
      </p:sp>
      <p:graphicFrame>
        <p:nvGraphicFramePr>
          <p:cNvPr id="18543" name="Group 111"/>
          <p:cNvGraphicFramePr>
            <a:graphicFrameLocks noGrp="1"/>
          </p:cNvGraphicFramePr>
          <p:nvPr/>
        </p:nvGraphicFramePr>
        <p:xfrm>
          <a:off x="755650" y="1484313"/>
          <a:ext cx="7561263" cy="4105276"/>
        </p:xfrm>
        <a:graphic>
          <a:graphicData uri="http://schemas.openxmlformats.org/drawingml/2006/table">
            <a:tbl>
              <a:tblPr/>
              <a:tblGrid>
                <a:gridCol w="1008063"/>
                <a:gridCol w="936625"/>
                <a:gridCol w="935037"/>
                <a:gridCol w="652463"/>
                <a:gridCol w="671512"/>
                <a:gridCol w="671513"/>
                <a:gridCol w="671512"/>
                <a:gridCol w="671513"/>
                <a:gridCol w="671512"/>
                <a:gridCol w="671513"/>
              </a:tblGrid>
              <a:tr h="1027113">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400" b="0" i="0" u="none" strike="noStrike" cap="none" normalizeH="0" baseline="0" smtClean="0">
                          <a:ln>
                            <a:noFill/>
                          </a:ln>
                          <a:solidFill>
                            <a:schemeClr val="tx2"/>
                          </a:solidFill>
                          <a:effectLst/>
                          <a:latin typeface="Arial" charset="0"/>
                        </a:rPr>
                        <a:t>Hito 1</a:t>
                      </a:r>
                      <a:endParaRPr kumimoji="0" lang="es-ES" sz="1400" b="0"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400" b="0" i="0" u="none" strike="noStrike" cap="none" normalizeH="0" baseline="0" smtClean="0">
                          <a:ln>
                            <a:noFill/>
                          </a:ln>
                          <a:solidFill>
                            <a:schemeClr val="tx2"/>
                          </a:solidFill>
                          <a:effectLst/>
                          <a:latin typeface="Arial" charset="0"/>
                        </a:rPr>
                        <a:t>Entrega </a:t>
                      </a: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1.1</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1.2</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1.3</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1.4</a:t>
                      </a:r>
                      <a:endParaRPr kumimoji="0" lang="es-ES" sz="10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800" b="0" i="0" u="none" strike="noStrike" cap="none" normalizeH="0" baseline="0" smtClean="0">
                          <a:ln>
                            <a:noFill/>
                          </a:ln>
                          <a:solidFill>
                            <a:schemeClr val="tx2"/>
                          </a:solidFill>
                          <a:effectLst/>
                          <a:latin typeface="Arial" charset="0"/>
                        </a:rPr>
                        <a:t>Semana 1</a:t>
                      </a:r>
                      <a:endParaRPr kumimoji="0" lang="es-ES" sz="8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800" b="0" i="0" u="none" strike="noStrike" cap="none" normalizeH="0" baseline="0" smtClean="0">
                          <a:ln>
                            <a:noFill/>
                          </a:ln>
                          <a:solidFill>
                            <a:schemeClr val="tx2"/>
                          </a:solidFill>
                          <a:effectLst/>
                          <a:latin typeface="Arial" charset="0"/>
                        </a:rPr>
                        <a:t>Semana 2</a:t>
                      </a:r>
                      <a:endParaRPr kumimoji="0" lang="es-ES" sz="800" b="0" i="0" u="none" strike="noStrike" cap="none" normalizeH="0" baseline="0" smtClean="0">
                        <a:ln>
                          <a:noFill/>
                        </a:ln>
                        <a:solidFill>
                          <a:schemeClr val="tx2"/>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800" b="0" i="0" u="none" strike="noStrike" cap="none" normalizeH="0" baseline="0" smtClean="0">
                          <a:ln>
                            <a:noFill/>
                          </a:ln>
                          <a:solidFill>
                            <a:schemeClr val="tx2"/>
                          </a:solidFill>
                          <a:effectLst/>
                          <a:latin typeface="Arial" charset="0"/>
                        </a:rPr>
                        <a:t>Semana 3</a:t>
                      </a:r>
                      <a:endParaRPr kumimoji="0" lang="es-ES" sz="800" b="0" i="0" u="none" strike="noStrike" cap="none" normalizeH="0" baseline="0" smtClean="0">
                        <a:ln>
                          <a:noFill/>
                        </a:ln>
                        <a:solidFill>
                          <a:schemeClr val="tx2"/>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800" b="0" i="0" u="none" strike="noStrike" cap="none" normalizeH="0" baseline="0" smtClean="0">
                          <a:ln>
                            <a:noFill/>
                          </a:ln>
                          <a:solidFill>
                            <a:schemeClr val="tx2"/>
                          </a:solidFill>
                          <a:effectLst/>
                          <a:latin typeface="Arial" charset="0"/>
                        </a:rPr>
                        <a:t>Semana 4</a:t>
                      </a:r>
                      <a:endParaRPr kumimoji="0" lang="es-ES" sz="800" b="0" i="0" u="none" strike="noStrike" cap="none" normalizeH="0" baseline="0" smtClean="0">
                        <a:ln>
                          <a:noFill/>
                        </a:ln>
                        <a:solidFill>
                          <a:schemeClr val="tx2"/>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800" b="0" i="0" u="none" strike="noStrike" cap="none" normalizeH="0" baseline="0" smtClean="0">
                          <a:ln>
                            <a:noFill/>
                          </a:ln>
                          <a:solidFill>
                            <a:schemeClr val="tx2"/>
                          </a:solidFill>
                          <a:effectLst/>
                          <a:latin typeface="Arial" charset="0"/>
                        </a:rPr>
                        <a:t>Semana n</a:t>
                      </a:r>
                      <a:endParaRPr kumimoji="0" lang="es-ES" sz="800" b="0" i="0" u="none" strike="noStrike" cap="none" normalizeH="0" baseline="0" smtClean="0">
                        <a:ln>
                          <a:noFill/>
                        </a:ln>
                        <a:solidFill>
                          <a:schemeClr val="tx2"/>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525">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400" b="0" i="0" u="none" strike="noStrike" cap="none" normalizeH="0" baseline="0" smtClean="0">
                          <a:ln>
                            <a:noFill/>
                          </a:ln>
                          <a:solidFill>
                            <a:schemeClr val="tx2"/>
                          </a:solidFill>
                          <a:effectLst/>
                          <a:latin typeface="Arial" charset="0"/>
                        </a:rPr>
                        <a:t>Hito2</a:t>
                      </a:r>
                      <a:endParaRPr kumimoji="0" lang="es-ES" sz="1400" b="0"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400" b="0" i="0" u="none" strike="noStrike" cap="none" normalizeH="0" baseline="0" smtClean="0">
                          <a:ln>
                            <a:noFill/>
                          </a:ln>
                          <a:solidFill>
                            <a:schemeClr val="tx2"/>
                          </a:solidFill>
                          <a:effectLst/>
                          <a:latin typeface="Arial" charset="0"/>
                        </a:rPr>
                        <a:t>Entrega </a:t>
                      </a: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2.1</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2.2</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2.3</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2.4</a:t>
                      </a:r>
                      <a:endParaRPr kumimoji="0" lang="es-ES" sz="10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7113">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400" b="0" i="0" u="none" strike="noStrike" cap="none" normalizeH="0" baseline="0" smtClean="0">
                          <a:ln>
                            <a:noFill/>
                          </a:ln>
                          <a:solidFill>
                            <a:schemeClr val="tx2"/>
                          </a:solidFill>
                          <a:effectLst/>
                          <a:latin typeface="Arial" charset="0"/>
                        </a:rPr>
                        <a:t>Hito 3</a:t>
                      </a:r>
                      <a:endParaRPr kumimoji="0" lang="es-ES" sz="1400" b="0"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400" b="0" i="0" u="none" strike="noStrike" cap="none" normalizeH="0" baseline="0" smtClean="0">
                          <a:ln>
                            <a:noFill/>
                          </a:ln>
                          <a:solidFill>
                            <a:schemeClr val="tx2"/>
                          </a:solidFill>
                          <a:effectLst/>
                          <a:latin typeface="Arial" charset="0"/>
                        </a:rPr>
                        <a:t>Entrega </a:t>
                      </a: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3.1</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3.2</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3.3</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3.4</a:t>
                      </a:r>
                      <a:endParaRPr kumimoji="0" lang="es-ES" sz="10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525">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400" b="0" i="0" u="none" strike="noStrike" cap="none" normalizeH="0" baseline="0" smtClean="0">
                          <a:ln>
                            <a:noFill/>
                          </a:ln>
                          <a:solidFill>
                            <a:schemeClr val="tx2"/>
                          </a:solidFill>
                          <a:effectLst/>
                          <a:latin typeface="Arial" charset="0"/>
                        </a:rPr>
                        <a:t>Hito 4</a:t>
                      </a:r>
                      <a:endParaRPr kumimoji="0" lang="es-ES" sz="1400" b="0"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400" b="0" i="0" u="none" strike="noStrike" cap="none" normalizeH="0" baseline="0" smtClean="0">
                          <a:ln>
                            <a:noFill/>
                          </a:ln>
                          <a:solidFill>
                            <a:schemeClr val="tx2"/>
                          </a:solidFill>
                          <a:effectLst/>
                          <a:latin typeface="Arial" charset="0"/>
                        </a:rPr>
                        <a:t>Entrega </a:t>
                      </a: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4.1</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4.2</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4.3</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s-CL" sz="1000" b="0" i="0" u="none" strike="noStrike" cap="none" normalizeH="0" baseline="0" smtClean="0">
                          <a:ln>
                            <a:noFill/>
                          </a:ln>
                          <a:solidFill>
                            <a:schemeClr val="tx2"/>
                          </a:solidFill>
                          <a:effectLst/>
                          <a:latin typeface="Arial" charset="0"/>
                        </a:rPr>
                        <a:t>Actividad 4.4</a:t>
                      </a:r>
                      <a:endParaRPr kumimoji="0" lang="es-ES" sz="10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s-ES" sz="14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6658"/>
                                        </p:tgtEl>
                                        <p:attrNameLst>
                                          <p:attrName>style.visibility</p:attrName>
                                        </p:attrNameLst>
                                      </p:cBhvr>
                                      <p:to>
                                        <p:strVal val="visible"/>
                                      </p:to>
                                    </p:set>
                                    <p:anim calcmode="lin" valueType="num">
                                      <p:cBhvr additive="base">
                                        <p:cTn id="7" dur="500" fill="hold"/>
                                        <p:tgtEl>
                                          <p:spTgt spid="326658"/>
                                        </p:tgtEl>
                                        <p:attrNameLst>
                                          <p:attrName>ppt_x</p:attrName>
                                        </p:attrNameLst>
                                      </p:cBhvr>
                                      <p:tavLst>
                                        <p:tav tm="0">
                                          <p:val>
                                            <p:strVal val="1+#ppt_w/2"/>
                                          </p:val>
                                        </p:tav>
                                        <p:tav tm="100000">
                                          <p:val>
                                            <p:strVal val="#ppt_x"/>
                                          </p:val>
                                        </p:tav>
                                      </p:tavLst>
                                    </p:anim>
                                    <p:anim calcmode="lin" valueType="num">
                                      <p:cBhvr additive="base">
                                        <p:cTn id="8" dur="500" fill="hold"/>
                                        <p:tgtEl>
                                          <p:spTgt spid="3266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6660"/>
                                        </p:tgtEl>
                                        <p:attrNameLst>
                                          <p:attrName>style.visibility</p:attrName>
                                        </p:attrNameLst>
                                      </p:cBhvr>
                                      <p:to>
                                        <p:strVal val="visible"/>
                                      </p:to>
                                    </p:set>
                                    <p:anim calcmode="lin" valueType="num">
                                      <p:cBhvr additive="base">
                                        <p:cTn id="13" dur="500" fill="hold"/>
                                        <p:tgtEl>
                                          <p:spTgt spid="326660"/>
                                        </p:tgtEl>
                                        <p:attrNameLst>
                                          <p:attrName>ppt_x</p:attrName>
                                        </p:attrNameLst>
                                      </p:cBhvr>
                                      <p:tavLst>
                                        <p:tav tm="0">
                                          <p:val>
                                            <p:strVal val="0-#ppt_w/2"/>
                                          </p:val>
                                        </p:tav>
                                        <p:tav tm="100000">
                                          <p:val>
                                            <p:strVal val="#ppt_x"/>
                                          </p:val>
                                        </p:tav>
                                      </p:tavLst>
                                    </p:anim>
                                    <p:anim calcmode="lin" valueType="num">
                                      <p:cBhvr additive="base">
                                        <p:cTn id="14" dur="500" fill="hold"/>
                                        <p:tgtEl>
                                          <p:spTgt spid="326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animBg="1" autoUpdateAnimBg="0"/>
      <p:bldP spid="3266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79512" y="476672"/>
          <a:ext cx="8784976" cy="5720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rot="10800000" flipV="1">
            <a:off x="2483768" y="5265204"/>
            <a:ext cx="4968552" cy="369332"/>
          </a:xfrm>
          <a:prstGeom prst="rect">
            <a:avLst/>
          </a:prstGeom>
          <a:noFill/>
        </p:spPr>
        <p:txBody>
          <a:bodyPr wrap="square" rtlCol="0">
            <a:spAutoFit/>
          </a:bodyPr>
          <a:lstStyle/>
          <a:p>
            <a:r>
              <a:rPr lang="es-ES" dirty="0" smtClean="0"/>
              <a:t>PROCESO DE TESIS</a:t>
            </a:r>
            <a:endParaRPr lang="es-E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4638"/>
            <a:ext cx="8229600" cy="490537"/>
          </a:xfrm>
        </p:spPr>
        <p:txBody>
          <a:bodyPr>
            <a:normAutofit fontScale="90000"/>
          </a:bodyPr>
          <a:lstStyle/>
          <a:p>
            <a:r>
              <a:rPr lang="es-CO" sz="3600" dirty="0" smtClean="0">
                <a:solidFill>
                  <a:schemeClr val="accent1"/>
                </a:solidFill>
              </a:rPr>
              <a:t>PROCESO DE INVESTIGACIÓN</a:t>
            </a:r>
            <a:endParaRPr lang="es-CO" sz="3600" dirty="0">
              <a:solidFill>
                <a:schemeClr val="accent1"/>
              </a:solidFill>
            </a:endParaRPr>
          </a:p>
        </p:txBody>
      </p:sp>
      <p:sp>
        <p:nvSpPr>
          <p:cNvPr id="114691" name="Rectangle 3"/>
          <p:cNvSpPr>
            <a:spLocks noChangeArrowheads="1"/>
          </p:cNvSpPr>
          <p:nvPr/>
        </p:nvSpPr>
        <p:spPr bwMode="auto">
          <a:xfrm>
            <a:off x="4205288" y="3382963"/>
            <a:ext cx="733425" cy="92075"/>
          </a:xfrm>
          <a:prstGeom prst="rect">
            <a:avLst/>
          </a:prstGeom>
          <a:noFill/>
          <a:ln w="38100" algn="ctr">
            <a:noFill/>
            <a:miter lim="800000"/>
            <a:headEnd/>
            <a:tailEnd/>
          </a:ln>
          <a:effectLst/>
        </p:spPr>
        <p:txBody>
          <a:bodyPr vert="eaVert" wrap="none" anchor="ctr">
            <a:spAutoFit/>
          </a:bodyPr>
          <a:lstStyle/>
          <a:p>
            <a:pPr algn="l"/>
            <a:r>
              <a:rPr lang="es-CO" dirty="0">
                <a:solidFill>
                  <a:srgbClr val="FFFFFF"/>
                </a:solidFill>
              </a:rPr>
              <a:t/>
            </a:r>
            <a:br>
              <a:rPr lang="es-CO" dirty="0">
                <a:solidFill>
                  <a:srgbClr val="FFFFFF"/>
                </a:solidFill>
              </a:rPr>
            </a:br>
            <a:endParaRPr lang="es-CO" dirty="0">
              <a:solidFill>
                <a:srgbClr val="FFFFFF"/>
              </a:solidFill>
            </a:endParaRPr>
          </a:p>
        </p:txBody>
      </p:sp>
      <p:sp>
        <p:nvSpPr>
          <p:cNvPr id="114722" name="_s1033"/>
          <p:cNvSpPr>
            <a:spLocks noChangeArrowheads="1"/>
          </p:cNvSpPr>
          <p:nvPr/>
        </p:nvSpPr>
        <p:spPr bwMode="auto">
          <a:xfrm>
            <a:off x="250825" y="2997200"/>
            <a:ext cx="1512888" cy="774700"/>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wrap="none" lIns="66434" tIns="33216" rIns="66434" bIns="33216" anchor="ctr"/>
          <a:lstStyle/>
          <a:p>
            <a:r>
              <a:rPr lang="es-CO" sz="1200" b="1" dirty="0" smtClean="0">
                <a:latin typeface="Arial Unicode MS" pitchFamily="34" charset="-128"/>
              </a:rPr>
              <a:t>ÁREA TEMÁTICA</a:t>
            </a:r>
            <a:endParaRPr lang="es-CO" sz="1200" b="1" dirty="0">
              <a:latin typeface="Arial Unicode MS" pitchFamily="34" charset="-128"/>
            </a:endParaRPr>
          </a:p>
        </p:txBody>
      </p:sp>
      <p:sp>
        <p:nvSpPr>
          <p:cNvPr id="114723" name="_s1033"/>
          <p:cNvSpPr>
            <a:spLocks noChangeArrowheads="1"/>
          </p:cNvSpPr>
          <p:nvPr/>
        </p:nvSpPr>
        <p:spPr bwMode="auto">
          <a:xfrm>
            <a:off x="2051050" y="2997200"/>
            <a:ext cx="1584325" cy="774700"/>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wrap="none" lIns="66434" tIns="33216" rIns="66434" bIns="33216" anchor="ctr"/>
          <a:lstStyle/>
          <a:p>
            <a:r>
              <a:rPr lang="es-CO" sz="1200" b="1" dirty="0" smtClean="0">
                <a:latin typeface="Arial Unicode MS" pitchFamily="34" charset="-128"/>
              </a:rPr>
              <a:t>FORMULACIÓN</a:t>
            </a:r>
          </a:p>
          <a:p>
            <a:r>
              <a:rPr lang="es-CO" sz="1200" b="1" dirty="0" smtClean="0">
                <a:latin typeface="Arial Unicode MS" pitchFamily="34" charset="-128"/>
              </a:rPr>
              <a:t>DEL PROBLEMA</a:t>
            </a:r>
            <a:endParaRPr lang="es-CO" sz="1200" b="1" dirty="0">
              <a:latin typeface="Arial Unicode MS" pitchFamily="34" charset="-128"/>
            </a:endParaRPr>
          </a:p>
        </p:txBody>
      </p:sp>
      <p:sp>
        <p:nvSpPr>
          <p:cNvPr id="114724" name="_s1033"/>
          <p:cNvSpPr>
            <a:spLocks noChangeArrowheads="1"/>
          </p:cNvSpPr>
          <p:nvPr/>
        </p:nvSpPr>
        <p:spPr bwMode="auto">
          <a:xfrm>
            <a:off x="3924300" y="2997200"/>
            <a:ext cx="1584325" cy="774700"/>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wrap="none" lIns="66434" tIns="33216" rIns="66434" bIns="33216" anchor="ctr"/>
          <a:lstStyle/>
          <a:p>
            <a:r>
              <a:rPr lang="es-CO" sz="1200" b="1" dirty="0">
                <a:latin typeface="Arial Unicode MS" pitchFamily="34" charset="-128"/>
              </a:rPr>
              <a:t>DELIMITACIÓN </a:t>
            </a:r>
          </a:p>
          <a:p>
            <a:r>
              <a:rPr lang="es-CO" sz="1200" b="1" dirty="0">
                <a:latin typeface="Arial Unicode MS" pitchFamily="34" charset="-128"/>
              </a:rPr>
              <a:t>DEL PROBLEMA</a:t>
            </a:r>
          </a:p>
        </p:txBody>
      </p:sp>
      <p:sp>
        <p:nvSpPr>
          <p:cNvPr id="114726" name="_s1032"/>
          <p:cNvSpPr>
            <a:spLocks noChangeArrowheads="1"/>
          </p:cNvSpPr>
          <p:nvPr/>
        </p:nvSpPr>
        <p:spPr bwMode="auto">
          <a:xfrm>
            <a:off x="3635897" y="1484313"/>
            <a:ext cx="2015604" cy="744537"/>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33217" tIns="16608" rIns="33217" bIns="16608" anchor="ctr"/>
          <a:lstStyle/>
          <a:p>
            <a:r>
              <a:rPr lang="es-CO" sz="1200" b="1" dirty="0" smtClean="0">
                <a:latin typeface="Arial Unicode MS" pitchFamily="34" charset="-128"/>
              </a:rPr>
              <a:t>MARCO CONCEPTUAL</a:t>
            </a:r>
            <a:endParaRPr lang="es-CO" sz="1200" b="1" dirty="0">
              <a:latin typeface="Arial Unicode MS" pitchFamily="34" charset="-128"/>
            </a:endParaRPr>
          </a:p>
        </p:txBody>
      </p:sp>
      <p:sp>
        <p:nvSpPr>
          <p:cNvPr id="114727" name="_s1032"/>
          <p:cNvSpPr>
            <a:spLocks noChangeArrowheads="1"/>
          </p:cNvSpPr>
          <p:nvPr/>
        </p:nvSpPr>
        <p:spPr bwMode="auto">
          <a:xfrm>
            <a:off x="6011863" y="1484313"/>
            <a:ext cx="2376561" cy="744537"/>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33217" tIns="16608" rIns="33217" bIns="16608" anchor="ctr"/>
          <a:lstStyle/>
          <a:p>
            <a:r>
              <a:rPr lang="es-CO" sz="1200" b="1" dirty="0">
                <a:latin typeface="Arial Unicode MS" pitchFamily="34" charset="-128"/>
              </a:rPr>
              <a:t>OPERACIONALIZACIÓN</a:t>
            </a:r>
          </a:p>
          <a:p>
            <a:r>
              <a:rPr lang="es-CO" sz="1200" b="1" dirty="0" smtClean="0">
                <a:latin typeface="Arial Unicode MS" pitchFamily="34" charset="-128"/>
              </a:rPr>
              <a:t>(VARIABLES INDICADORES</a:t>
            </a:r>
            <a:r>
              <a:rPr lang="es-CO" sz="1200" b="1" dirty="0">
                <a:latin typeface="Arial Unicode MS" pitchFamily="34" charset="-128"/>
              </a:rPr>
              <a:t>)</a:t>
            </a:r>
          </a:p>
        </p:txBody>
      </p:sp>
      <p:sp>
        <p:nvSpPr>
          <p:cNvPr id="114728" name="_s1032"/>
          <p:cNvSpPr>
            <a:spLocks noChangeArrowheads="1"/>
          </p:cNvSpPr>
          <p:nvPr/>
        </p:nvSpPr>
        <p:spPr bwMode="auto">
          <a:xfrm>
            <a:off x="3563888" y="4293096"/>
            <a:ext cx="2232247" cy="791667"/>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33217" tIns="16608" rIns="33217" bIns="16608" anchor="ctr"/>
          <a:lstStyle/>
          <a:p>
            <a:r>
              <a:rPr lang="es-CO" sz="1200" b="1" dirty="0" smtClean="0">
                <a:latin typeface="Arial Unicode MS" pitchFamily="34" charset="-128"/>
              </a:rPr>
              <a:t>DISEÑO METODOLÓGICO</a:t>
            </a:r>
            <a:endParaRPr lang="es-CO" sz="1200" b="1" dirty="0">
              <a:latin typeface="Arial Unicode MS" pitchFamily="34" charset="-128"/>
            </a:endParaRPr>
          </a:p>
        </p:txBody>
      </p:sp>
      <p:sp>
        <p:nvSpPr>
          <p:cNvPr id="114729" name="_s1032"/>
          <p:cNvSpPr>
            <a:spLocks noChangeArrowheads="1"/>
          </p:cNvSpPr>
          <p:nvPr/>
        </p:nvSpPr>
        <p:spPr bwMode="auto">
          <a:xfrm>
            <a:off x="6011863" y="4340225"/>
            <a:ext cx="2160587" cy="74453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33217" tIns="16608" rIns="33217" bIns="16608" anchor="ctr"/>
          <a:lstStyle/>
          <a:p>
            <a:r>
              <a:rPr lang="es-CO" sz="1200" b="1" dirty="0">
                <a:latin typeface="Arial Unicode MS" pitchFamily="34" charset="-128"/>
              </a:rPr>
              <a:t>TÉCNICAS DE </a:t>
            </a:r>
          </a:p>
          <a:p>
            <a:r>
              <a:rPr lang="es-CO" sz="1200" b="1" dirty="0">
                <a:latin typeface="Arial Unicode MS" pitchFamily="34" charset="-128"/>
              </a:rPr>
              <a:t>RECOLECCIÓN DE DATOS</a:t>
            </a:r>
          </a:p>
        </p:txBody>
      </p:sp>
      <p:sp>
        <p:nvSpPr>
          <p:cNvPr id="114730" name="_s1033"/>
          <p:cNvSpPr>
            <a:spLocks noChangeArrowheads="1"/>
          </p:cNvSpPr>
          <p:nvPr/>
        </p:nvSpPr>
        <p:spPr bwMode="auto">
          <a:xfrm>
            <a:off x="7308850" y="2997200"/>
            <a:ext cx="1727200" cy="774700"/>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wrap="none" lIns="66434" tIns="33216" rIns="66434" bIns="33216" anchor="ctr"/>
          <a:lstStyle/>
          <a:p>
            <a:r>
              <a:rPr lang="es-CO" sz="1200" b="1" dirty="0">
                <a:latin typeface="Arial Unicode MS" pitchFamily="34" charset="-128"/>
              </a:rPr>
              <a:t>INSTRUMENTOS DE</a:t>
            </a:r>
          </a:p>
          <a:p>
            <a:r>
              <a:rPr lang="es-CO" sz="1200" b="1" dirty="0">
                <a:latin typeface="Arial Unicode MS" pitchFamily="34" charset="-128"/>
              </a:rPr>
              <a:t>RECOLECCIÓN DE</a:t>
            </a:r>
          </a:p>
          <a:p>
            <a:r>
              <a:rPr lang="es-CO" sz="1200" b="1" dirty="0">
                <a:latin typeface="Arial Unicode MS" pitchFamily="34" charset="-128"/>
              </a:rPr>
              <a:t>DATOS</a:t>
            </a:r>
          </a:p>
        </p:txBody>
      </p:sp>
      <p:sp>
        <p:nvSpPr>
          <p:cNvPr id="114731" name="_s1033"/>
          <p:cNvSpPr>
            <a:spLocks noChangeArrowheads="1"/>
          </p:cNvSpPr>
          <p:nvPr/>
        </p:nvSpPr>
        <p:spPr bwMode="auto">
          <a:xfrm>
            <a:off x="1979613" y="5661025"/>
            <a:ext cx="1655762" cy="720725"/>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anchor="ctr"/>
          <a:lstStyle/>
          <a:p>
            <a:r>
              <a:rPr lang="es-CO" sz="1200" b="1" dirty="0">
                <a:latin typeface="Arial Unicode MS" pitchFamily="34" charset="-128"/>
              </a:rPr>
              <a:t>SÍNTESIS Y</a:t>
            </a:r>
          </a:p>
          <a:p>
            <a:r>
              <a:rPr lang="es-CO" sz="1200" b="1" dirty="0">
                <a:latin typeface="Arial Unicode MS" pitchFamily="34" charset="-128"/>
              </a:rPr>
              <a:t>CONCLUSIONES</a:t>
            </a:r>
          </a:p>
        </p:txBody>
      </p:sp>
      <p:sp>
        <p:nvSpPr>
          <p:cNvPr id="114735" name="_s1033"/>
          <p:cNvSpPr>
            <a:spLocks noChangeArrowheads="1"/>
          </p:cNvSpPr>
          <p:nvPr/>
        </p:nvSpPr>
        <p:spPr bwMode="auto">
          <a:xfrm>
            <a:off x="3924300" y="5661025"/>
            <a:ext cx="1655763" cy="720725"/>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anchor="ctr"/>
          <a:lstStyle/>
          <a:p>
            <a:r>
              <a:rPr lang="es-CO" sz="1200" b="1" dirty="0">
                <a:latin typeface="Arial Unicode MS" pitchFamily="34" charset="-128"/>
              </a:rPr>
              <a:t>ANÁLISIS DE LOS</a:t>
            </a:r>
          </a:p>
          <a:p>
            <a:r>
              <a:rPr lang="es-CO" sz="1200" b="1" dirty="0">
                <a:latin typeface="Arial Unicode MS" pitchFamily="34" charset="-128"/>
              </a:rPr>
              <a:t>DATOS</a:t>
            </a:r>
          </a:p>
        </p:txBody>
      </p:sp>
      <p:sp>
        <p:nvSpPr>
          <p:cNvPr id="114736" name="_s1033"/>
          <p:cNvSpPr>
            <a:spLocks noChangeArrowheads="1"/>
          </p:cNvSpPr>
          <p:nvPr/>
        </p:nvSpPr>
        <p:spPr bwMode="auto">
          <a:xfrm>
            <a:off x="5867400" y="5661025"/>
            <a:ext cx="1655763" cy="720725"/>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anchor="ctr"/>
          <a:lstStyle/>
          <a:p>
            <a:r>
              <a:rPr lang="es-CO" sz="1200" b="1" dirty="0">
                <a:latin typeface="Arial Unicode MS" pitchFamily="34" charset="-128"/>
              </a:rPr>
              <a:t>PROCESAMIENTO</a:t>
            </a:r>
          </a:p>
          <a:p>
            <a:r>
              <a:rPr lang="es-CO" sz="1200" b="1" dirty="0">
                <a:latin typeface="Arial Unicode MS" pitchFamily="34" charset="-128"/>
              </a:rPr>
              <a:t>DE DATOS</a:t>
            </a:r>
          </a:p>
        </p:txBody>
      </p:sp>
      <p:sp>
        <p:nvSpPr>
          <p:cNvPr id="114737" name="_s1033"/>
          <p:cNvSpPr>
            <a:spLocks noChangeArrowheads="1"/>
          </p:cNvSpPr>
          <p:nvPr/>
        </p:nvSpPr>
        <p:spPr bwMode="auto">
          <a:xfrm>
            <a:off x="7812088" y="5661025"/>
            <a:ext cx="1258887" cy="720725"/>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anchor="ctr"/>
          <a:lstStyle/>
          <a:p>
            <a:r>
              <a:rPr lang="es-CO" sz="1200" b="1" dirty="0">
                <a:latin typeface="Arial Unicode MS" pitchFamily="34" charset="-128"/>
              </a:rPr>
              <a:t>DATOS</a:t>
            </a:r>
          </a:p>
        </p:txBody>
      </p:sp>
      <p:sp>
        <p:nvSpPr>
          <p:cNvPr id="114755" name="Line 67"/>
          <p:cNvSpPr>
            <a:spLocks noChangeShapeType="1"/>
          </p:cNvSpPr>
          <p:nvPr/>
        </p:nvSpPr>
        <p:spPr bwMode="auto">
          <a:xfrm>
            <a:off x="7885113" y="2205038"/>
            <a:ext cx="0" cy="792162"/>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56" name="Line 68"/>
          <p:cNvSpPr>
            <a:spLocks noChangeShapeType="1"/>
          </p:cNvSpPr>
          <p:nvPr/>
        </p:nvSpPr>
        <p:spPr bwMode="auto">
          <a:xfrm>
            <a:off x="8675688" y="3789363"/>
            <a:ext cx="0" cy="1871662"/>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57" name="Line 69"/>
          <p:cNvSpPr>
            <a:spLocks noChangeShapeType="1"/>
          </p:cNvSpPr>
          <p:nvPr/>
        </p:nvSpPr>
        <p:spPr bwMode="auto">
          <a:xfrm>
            <a:off x="4716463" y="3716338"/>
            <a:ext cx="0" cy="649287"/>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58" name="Line 70"/>
          <p:cNvSpPr>
            <a:spLocks noChangeShapeType="1"/>
          </p:cNvSpPr>
          <p:nvPr/>
        </p:nvSpPr>
        <p:spPr bwMode="auto">
          <a:xfrm flipV="1">
            <a:off x="4716463" y="2205038"/>
            <a:ext cx="0" cy="792162"/>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59" name="Line 71"/>
          <p:cNvSpPr>
            <a:spLocks noChangeShapeType="1"/>
          </p:cNvSpPr>
          <p:nvPr/>
        </p:nvSpPr>
        <p:spPr bwMode="auto">
          <a:xfrm>
            <a:off x="1763713" y="3357563"/>
            <a:ext cx="287337" cy="0"/>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60" name="Line 72"/>
          <p:cNvSpPr>
            <a:spLocks noChangeShapeType="1"/>
          </p:cNvSpPr>
          <p:nvPr/>
        </p:nvSpPr>
        <p:spPr bwMode="auto">
          <a:xfrm>
            <a:off x="3635375" y="3357563"/>
            <a:ext cx="287338" cy="0"/>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61" name="Line 73"/>
          <p:cNvSpPr>
            <a:spLocks noChangeShapeType="1"/>
          </p:cNvSpPr>
          <p:nvPr/>
        </p:nvSpPr>
        <p:spPr bwMode="auto">
          <a:xfrm>
            <a:off x="5796136" y="4725144"/>
            <a:ext cx="360363" cy="0"/>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62" name="Line 74"/>
          <p:cNvSpPr>
            <a:spLocks noChangeShapeType="1"/>
          </p:cNvSpPr>
          <p:nvPr/>
        </p:nvSpPr>
        <p:spPr bwMode="auto">
          <a:xfrm flipH="1">
            <a:off x="7451725" y="6021388"/>
            <a:ext cx="360363" cy="0"/>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63" name="Line 75"/>
          <p:cNvSpPr>
            <a:spLocks noChangeShapeType="1"/>
          </p:cNvSpPr>
          <p:nvPr/>
        </p:nvSpPr>
        <p:spPr bwMode="auto">
          <a:xfrm flipH="1">
            <a:off x="5508625" y="6021388"/>
            <a:ext cx="360363" cy="0"/>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64" name="Line 76"/>
          <p:cNvSpPr>
            <a:spLocks noChangeShapeType="1"/>
          </p:cNvSpPr>
          <p:nvPr/>
        </p:nvSpPr>
        <p:spPr bwMode="auto">
          <a:xfrm flipH="1">
            <a:off x="3563938" y="6021388"/>
            <a:ext cx="360362" cy="0"/>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65" name="Line 77"/>
          <p:cNvSpPr>
            <a:spLocks noChangeShapeType="1"/>
          </p:cNvSpPr>
          <p:nvPr/>
        </p:nvSpPr>
        <p:spPr bwMode="auto">
          <a:xfrm>
            <a:off x="5651500" y="1916113"/>
            <a:ext cx="360363" cy="0"/>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66" name="Line 78"/>
          <p:cNvSpPr>
            <a:spLocks noChangeShapeType="1"/>
          </p:cNvSpPr>
          <p:nvPr/>
        </p:nvSpPr>
        <p:spPr bwMode="auto">
          <a:xfrm flipV="1">
            <a:off x="2771775" y="3789363"/>
            <a:ext cx="0" cy="1871662"/>
          </a:xfrm>
          <a:prstGeom prst="line">
            <a:avLst/>
          </a:prstGeom>
          <a:noFill/>
          <a:ln w="57150">
            <a:solidFill>
              <a:srgbClr val="FD0926"/>
            </a:solidFill>
            <a:round/>
            <a:headEnd/>
            <a:tailEnd type="triangle" w="med" len="med"/>
          </a:ln>
          <a:effectLst/>
        </p:spPr>
        <p:txBody>
          <a:bodyPr vert="eaVert" wrap="none" anchor="ctr"/>
          <a:lstStyle/>
          <a:p>
            <a:endParaRPr lang="es-ES" dirty="0"/>
          </a:p>
        </p:txBody>
      </p:sp>
      <p:sp>
        <p:nvSpPr>
          <p:cNvPr id="114768" name="Oval 80"/>
          <p:cNvSpPr>
            <a:spLocks noChangeArrowheads="1"/>
          </p:cNvSpPr>
          <p:nvPr/>
        </p:nvSpPr>
        <p:spPr bwMode="auto">
          <a:xfrm>
            <a:off x="900112" y="2708921"/>
            <a:ext cx="431527" cy="215254"/>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1</a:t>
            </a:r>
          </a:p>
        </p:txBody>
      </p:sp>
      <p:sp>
        <p:nvSpPr>
          <p:cNvPr id="114769" name="Rectangle 81"/>
          <p:cNvSpPr>
            <a:spLocks noChangeArrowheads="1"/>
          </p:cNvSpPr>
          <p:nvPr/>
        </p:nvSpPr>
        <p:spPr bwMode="auto">
          <a:xfrm>
            <a:off x="2411413" y="4292600"/>
            <a:ext cx="215900" cy="1223963"/>
          </a:xfrm>
          <a:prstGeom prst="rect">
            <a:avLst/>
          </a:prstGeom>
          <a:noFill/>
          <a:ln w="38100" algn="ctr">
            <a:noFill/>
            <a:miter lim="800000"/>
            <a:headEnd/>
            <a:tailEnd/>
          </a:ln>
          <a:effectLst/>
        </p:spPr>
        <p:txBody>
          <a:bodyPr vert="eaVert" wrap="none" anchor="ctr"/>
          <a:lstStyle/>
          <a:p>
            <a:r>
              <a:rPr lang="es-CO" sz="1400" b="1" dirty="0"/>
              <a:t>RESPUESTA</a:t>
            </a:r>
          </a:p>
        </p:txBody>
      </p:sp>
      <p:sp>
        <p:nvSpPr>
          <p:cNvPr id="114770" name="Oval 82"/>
          <p:cNvSpPr>
            <a:spLocks noChangeArrowheads="1"/>
          </p:cNvSpPr>
          <p:nvPr/>
        </p:nvSpPr>
        <p:spPr bwMode="auto">
          <a:xfrm>
            <a:off x="2771774" y="2708919"/>
            <a:ext cx="504081" cy="215255"/>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2</a:t>
            </a:r>
          </a:p>
        </p:txBody>
      </p:sp>
      <p:sp>
        <p:nvSpPr>
          <p:cNvPr id="114771" name="Oval 83"/>
          <p:cNvSpPr>
            <a:spLocks noChangeArrowheads="1"/>
          </p:cNvSpPr>
          <p:nvPr/>
        </p:nvSpPr>
        <p:spPr bwMode="auto">
          <a:xfrm>
            <a:off x="4283968" y="2708920"/>
            <a:ext cx="288032" cy="215900"/>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3</a:t>
            </a:r>
          </a:p>
        </p:txBody>
      </p:sp>
      <p:sp>
        <p:nvSpPr>
          <p:cNvPr id="114772" name="Oval 84"/>
          <p:cNvSpPr>
            <a:spLocks noChangeArrowheads="1"/>
          </p:cNvSpPr>
          <p:nvPr/>
        </p:nvSpPr>
        <p:spPr bwMode="auto">
          <a:xfrm>
            <a:off x="4643438" y="1124744"/>
            <a:ext cx="432618" cy="216694"/>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4</a:t>
            </a:r>
          </a:p>
        </p:txBody>
      </p:sp>
      <p:sp>
        <p:nvSpPr>
          <p:cNvPr id="114773" name="Oval 85"/>
          <p:cNvSpPr>
            <a:spLocks noChangeArrowheads="1"/>
          </p:cNvSpPr>
          <p:nvPr/>
        </p:nvSpPr>
        <p:spPr bwMode="auto">
          <a:xfrm>
            <a:off x="6877050" y="1124744"/>
            <a:ext cx="359246" cy="216694"/>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6</a:t>
            </a:r>
          </a:p>
        </p:txBody>
      </p:sp>
      <p:sp>
        <p:nvSpPr>
          <p:cNvPr id="114774" name="Oval 86"/>
          <p:cNvSpPr>
            <a:spLocks noChangeArrowheads="1"/>
          </p:cNvSpPr>
          <p:nvPr/>
        </p:nvSpPr>
        <p:spPr bwMode="auto">
          <a:xfrm>
            <a:off x="8172450" y="2636912"/>
            <a:ext cx="431998" cy="287263"/>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8</a:t>
            </a:r>
          </a:p>
        </p:txBody>
      </p:sp>
      <p:sp>
        <p:nvSpPr>
          <p:cNvPr id="114775" name="Oval 87"/>
          <p:cNvSpPr>
            <a:spLocks noChangeArrowheads="1"/>
          </p:cNvSpPr>
          <p:nvPr/>
        </p:nvSpPr>
        <p:spPr bwMode="auto">
          <a:xfrm>
            <a:off x="7019924" y="4005064"/>
            <a:ext cx="360387" cy="287536"/>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7</a:t>
            </a:r>
          </a:p>
        </p:txBody>
      </p:sp>
      <p:sp>
        <p:nvSpPr>
          <p:cNvPr id="114776" name="Oval 88"/>
          <p:cNvSpPr>
            <a:spLocks noChangeArrowheads="1"/>
          </p:cNvSpPr>
          <p:nvPr/>
        </p:nvSpPr>
        <p:spPr bwMode="auto">
          <a:xfrm>
            <a:off x="4211960" y="4005064"/>
            <a:ext cx="360040" cy="216024"/>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5</a:t>
            </a:r>
          </a:p>
        </p:txBody>
      </p:sp>
      <p:sp>
        <p:nvSpPr>
          <p:cNvPr id="114777" name="Oval 89"/>
          <p:cNvSpPr>
            <a:spLocks noChangeArrowheads="1"/>
          </p:cNvSpPr>
          <p:nvPr/>
        </p:nvSpPr>
        <p:spPr bwMode="auto">
          <a:xfrm>
            <a:off x="2700338" y="6453336"/>
            <a:ext cx="431502" cy="215752"/>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12</a:t>
            </a:r>
          </a:p>
        </p:txBody>
      </p:sp>
      <p:sp>
        <p:nvSpPr>
          <p:cNvPr id="114778" name="Oval 90"/>
          <p:cNvSpPr>
            <a:spLocks noChangeArrowheads="1"/>
          </p:cNvSpPr>
          <p:nvPr/>
        </p:nvSpPr>
        <p:spPr bwMode="auto">
          <a:xfrm>
            <a:off x="4716462" y="6453336"/>
            <a:ext cx="431601" cy="215752"/>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11</a:t>
            </a:r>
          </a:p>
        </p:txBody>
      </p:sp>
      <p:sp>
        <p:nvSpPr>
          <p:cNvPr id="114779" name="Oval 91"/>
          <p:cNvSpPr>
            <a:spLocks noChangeArrowheads="1"/>
          </p:cNvSpPr>
          <p:nvPr/>
        </p:nvSpPr>
        <p:spPr bwMode="auto">
          <a:xfrm>
            <a:off x="6661150" y="6453336"/>
            <a:ext cx="359122" cy="215752"/>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10</a:t>
            </a:r>
          </a:p>
        </p:txBody>
      </p:sp>
      <p:sp>
        <p:nvSpPr>
          <p:cNvPr id="114780" name="Oval 92"/>
          <p:cNvSpPr>
            <a:spLocks noChangeArrowheads="1"/>
          </p:cNvSpPr>
          <p:nvPr/>
        </p:nvSpPr>
        <p:spPr bwMode="auto">
          <a:xfrm>
            <a:off x="8388350" y="6453336"/>
            <a:ext cx="360114" cy="215752"/>
          </a:xfrm>
          <a:prstGeom prst="ellipse">
            <a:avLst/>
          </a:prstGeom>
          <a:gradFill rotWithShape="1">
            <a:gsLst>
              <a:gs pos="0">
                <a:srgbClr val="6666FF"/>
              </a:gs>
              <a:gs pos="100000">
                <a:srgbClr val="6666FF">
                  <a:gamma/>
                  <a:shade val="46275"/>
                  <a:invGamma/>
                </a:srgbClr>
              </a:gs>
            </a:gsLst>
            <a:lin ang="5400000" scaled="1"/>
          </a:gradFill>
          <a:ln w="28575" algn="ctr">
            <a:solidFill>
              <a:schemeClr val="tx1"/>
            </a:solidFill>
            <a:round/>
            <a:headEnd/>
            <a:tailEnd/>
          </a:ln>
          <a:effectLst/>
        </p:spPr>
        <p:txBody>
          <a:bodyPr wrap="none" anchor="ctr"/>
          <a:lstStyle/>
          <a:p>
            <a:r>
              <a:rPr lang="es-CO" sz="1400" b="1" dirty="0">
                <a:solidFill>
                  <a:schemeClr val="bg1"/>
                </a:solidFill>
                <a:effectLst>
                  <a:outerShdw blurRad="38100" dist="38100" dir="2700000" algn="tl">
                    <a:srgbClr val="000000"/>
                  </a:outerShdw>
                </a:effectLst>
              </a:rPr>
              <a:t>9</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2000"/>
                                        <p:tgtEl>
                                          <p:spTgt spid="114690"/>
                                        </p:tgtEl>
                                      </p:cBhvr>
                                    </p:animEffect>
                                  </p:childTnLst>
                                </p:cTn>
                              </p:par>
                              <p:par>
                                <p:cTn id="8" presetID="56" presetClass="path" presetSubtype="0" accel="50000" decel="50000" fill="hold" grpId="1" nodeType="withEffect">
                                  <p:stCondLst>
                                    <p:cond delay="0"/>
                                  </p:stCondLst>
                                  <p:childTnLst>
                                    <p:animMotion origin="layout" path="M -0.25 0.33334 L -3.88889E-6 -2.59259E-6 " pathEditMode="relative" rAng="0" ptsTypes="AA">
                                      <p:cBhvr>
                                        <p:cTn id="9" dur="2000" fill="hold"/>
                                        <p:tgtEl>
                                          <p:spTgt spid="114690"/>
                                        </p:tgtEl>
                                        <p:attrNameLst>
                                          <p:attrName>ppt_x</p:attrName>
                                          <p:attrName>ppt_y</p:attrName>
                                        </p:attrNameLst>
                                      </p:cBhvr>
                                      <p:rCtr x="125" y="-167"/>
                                    </p:animMotion>
                                  </p:childTnLst>
                                </p:cTn>
                              </p:par>
                            </p:childTnLst>
                          </p:cTn>
                        </p:par>
                        <p:par>
                          <p:cTn id="10" fill="hold">
                            <p:stCondLst>
                              <p:cond delay="2000"/>
                            </p:stCondLst>
                            <p:childTnLst>
                              <p:par>
                                <p:cTn id="11" presetID="8" presetClass="entr" presetSubtype="16" fill="hold" grpId="0" nodeType="afterEffect">
                                  <p:stCondLst>
                                    <p:cond delay="0"/>
                                  </p:stCondLst>
                                  <p:childTnLst>
                                    <p:set>
                                      <p:cBhvr>
                                        <p:cTn id="12" dur="1" fill="hold">
                                          <p:stCondLst>
                                            <p:cond delay="0"/>
                                          </p:stCondLst>
                                        </p:cTn>
                                        <p:tgtEl>
                                          <p:spTgt spid="114722"/>
                                        </p:tgtEl>
                                        <p:attrNameLst>
                                          <p:attrName>style.visibility</p:attrName>
                                        </p:attrNameLst>
                                      </p:cBhvr>
                                      <p:to>
                                        <p:strVal val="visible"/>
                                      </p:to>
                                    </p:set>
                                    <p:animEffect transition="in" filter="diamond(in)">
                                      <p:cBhvr>
                                        <p:cTn id="13" dur="2000"/>
                                        <p:tgtEl>
                                          <p:spTgt spid="11472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4723"/>
                                        </p:tgtEl>
                                        <p:attrNameLst>
                                          <p:attrName>style.visibility</p:attrName>
                                        </p:attrNameLst>
                                      </p:cBhvr>
                                      <p:to>
                                        <p:strVal val="visible"/>
                                      </p:to>
                                    </p:set>
                                    <p:animEffect transition="in" filter="diamond(in)">
                                      <p:cBhvr>
                                        <p:cTn id="18" dur="2000"/>
                                        <p:tgtEl>
                                          <p:spTgt spid="11472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14724"/>
                                        </p:tgtEl>
                                        <p:attrNameLst>
                                          <p:attrName>style.visibility</p:attrName>
                                        </p:attrNameLst>
                                      </p:cBhvr>
                                      <p:to>
                                        <p:strVal val="visible"/>
                                      </p:to>
                                    </p:set>
                                    <p:animEffect transition="in" filter="diamond(in)">
                                      <p:cBhvr>
                                        <p:cTn id="23" dur="2000"/>
                                        <p:tgtEl>
                                          <p:spTgt spid="11472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4726"/>
                                        </p:tgtEl>
                                        <p:attrNameLst>
                                          <p:attrName>style.visibility</p:attrName>
                                        </p:attrNameLst>
                                      </p:cBhvr>
                                      <p:to>
                                        <p:strVal val="visible"/>
                                      </p:to>
                                    </p:set>
                                    <p:animEffect transition="in" filter="diamond(in)">
                                      <p:cBhvr>
                                        <p:cTn id="28" dur="2000"/>
                                        <p:tgtEl>
                                          <p:spTgt spid="114726"/>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14728"/>
                                        </p:tgtEl>
                                        <p:attrNameLst>
                                          <p:attrName>style.visibility</p:attrName>
                                        </p:attrNameLst>
                                      </p:cBhvr>
                                      <p:to>
                                        <p:strVal val="visible"/>
                                      </p:to>
                                    </p:set>
                                    <p:animEffect transition="in" filter="diamond(in)">
                                      <p:cBhvr>
                                        <p:cTn id="33" dur="2000"/>
                                        <p:tgtEl>
                                          <p:spTgt spid="114728"/>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14727"/>
                                        </p:tgtEl>
                                        <p:attrNameLst>
                                          <p:attrName>style.visibility</p:attrName>
                                        </p:attrNameLst>
                                      </p:cBhvr>
                                      <p:to>
                                        <p:strVal val="visible"/>
                                      </p:to>
                                    </p:set>
                                    <p:animEffect transition="in" filter="diamond(in)">
                                      <p:cBhvr>
                                        <p:cTn id="38" dur="2000"/>
                                        <p:tgtEl>
                                          <p:spTgt spid="11472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14729"/>
                                        </p:tgtEl>
                                        <p:attrNameLst>
                                          <p:attrName>style.visibility</p:attrName>
                                        </p:attrNameLst>
                                      </p:cBhvr>
                                      <p:to>
                                        <p:strVal val="visible"/>
                                      </p:to>
                                    </p:set>
                                    <p:animEffect transition="in" filter="diamond(in)">
                                      <p:cBhvr>
                                        <p:cTn id="43" dur="2000"/>
                                        <p:tgtEl>
                                          <p:spTgt spid="114729"/>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14730"/>
                                        </p:tgtEl>
                                        <p:attrNameLst>
                                          <p:attrName>style.visibility</p:attrName>
                                        </p:attrNameLst>
                                      </p:cBhvr>
                                      <p:to>
                                        <p:strVal val="visible"/>
                                      </p:to>
                                    </p:set>
                                    <p:animEffect transition="in" filter="diamond(in)">
                                      <p:cBhvr>
                                        <p:cTn id="48" dur="2000"/>
                                        <p:tgtEl>
                                          <p:spTgt spid="114730"/>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14737"/>
                                        </p:tgtEl>
                                        <p:attrNameLst>
                                          <p:attrName>style.visibility</p:attrName>
                                        </p:attrNameLst>
                                      </p:cBhvr>
                                      <p:to>
                                        <p:strVal val="visible"/>
                                      </p:to>
                                    </p:set>
                                    <p:animEffect transition="in" filter="diamond(in)">
                                      <p:cBhvr>
                                        <p:cTn id="53" dur="2000"/>
                                        <p:tgtEl>
                                          <p:spTgt spid="114737"/>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14736"/>
                                        </p:tgtEl>
                                        <p:attrNameLst>
                                          <p:attrName>style.visibility</p:attrName>
                                        </p:attrNameLst>
                                      </p:cBhvr>
                                      <p:to>
                                        <p:strVal val="visible"/>
                                      </p:to>
                                    </p:set>
                                    <p:animEffect transition="in" filter="diamond(in)">
                                      <p:cBhvr>
                                        <p:cTn id="58" dur="2000"/>
                                        <p:tgtEl>
                                          <p:spTgt spid="114736"/>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14735"/>
                                        </p:tgtEl>
                                        <p:attrNameLst>
                                          <p:attrName>style.visibility</p:attrName>
                                        </p:attrNameLst>
                                      </p:cBhvr>
                                      <p:to>
                                        <p:strVal val="visible"/>
                                      </p:to>
                                    </p:set>
                                    <p:animEffect transition="in" filter="diamond(in)">
                                      <p:cBhvr>
                                        <p:cTn id="63" dur="2000"/>
                                        <p:tgtEl>
                                          <p:spTgt spid="114735"/>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14731"/>
                                        </p:tgtEl>
                                        <p:attrNameLst>
                                          <p:attrName>style.visibility</p:attrName>
                                        </p:attrNameLst>
                                      </p:cBhvr>
                                      <p:to>
                                        <p:strVal val="visible"/>
                                      </p:to>
                                    </p:set>
                                    <p:animEffect transition="in" filter="diamond(in)">
                                      <p:cBhvr>
                                        <p:cTn id="68" dur="2000"/>
                                        <p:tgtEl>
                                          <p:spTgt spid="114731"/>
                                        </p:tgtEl>
                                      </p:cBhvr>
                                    </p:animEffect>
                                  </p:childTnLst>
                                </p:cTn>
                              </p:par>
                            </p:childTnLst>
                          </p:cTn>
                        </p:par>
                        <p:par>
                          <p:cTn id="69" fill="hold">
                            <p:stCondLst>
                              <p:cond delay="2000"/>
                            </p:stCondLst>
                            <p:childTnLst>
                              <p:par>
                                <p:cTn id="70" presetID="42" presetClass="path" presetSubtype="0" accel="50000" decel="50000" fill="hold" grpId="0" nodeType="afterEffect">
                                  <p:stCondLst>
                                    <p:cond delay="0"/>
                                  </p:stCondLst>
                                  <p:childTnLst>
                                    <p:animMotion origin="layout" path="M -1.38889E-6 -0.33333 L -1.38889E-6 -2.22222E-6 " pathEditMode="relative" rAng="0" ptsTypes="AA">
                                      <p:cBhvr>
                                        <p:cTn id="71" dur="2000" fill="hold"/>
                                        <p:tgtEl>
                                          <p:spTgt spid="114769"/>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0" grpId="1"/>
      <p:bldP spid="114722" grpId="0" animBg="1"/>
      <p:bldP spid="114723" grpId="0" animBg="1"/>
      <p:bldP spid="114724" grpId="0" animBg="1"/>
      <p:bldP spid="114726" grpId="0" animBg="1"/>
      <p:bldP spid="114727" grpId="0" animBg="1"/>
      <p:bldP spid="114728" grpId="0" animBg="1"/>
      <p:bldP spid="114729" grpId="0" animBg="1"/>
      <p:bldP spid="114730" grpId="0" animBg="1"/>
      <p:bldP spid="114731" grpId="0" animBg="1"/>
      <p:bldP spid="114735" grpId="0" animBg="1"/>
      <p:bldP spid="114736" grpId="0" animBg="1"/>
      <p:bldP spid="114737" grpId="0" animBg="1"/>
      <p:bldP spid="1147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404664"/>
          </a:xfrm>
        </p:spPr>
        <p:txBody>
          <a:bodyPr>
            <a:normAutofit fontScale="90000"/>
          </a:bodyPr>
          <a:lstStyle/>
          <a:p>
            <a:r>
              <a:rPr lang="es-ES" dirty="0" smtClean="0"/>
              <a:t>Pauta componentes informe  </a:t>
            </a:r>
            <a:endParaRPr lang="es-ES" dirty="0"/>
          </a:p>
        </p:txBody>
      </p:sp>
      <p:sp>
        <p:nvSpPr>
          <p:cNvPr id="3" name="2 Marcador de contenido"/>
          <p:cNvSpPr>
            <a:spLocks noGrp="1"/>
          </p:cNvSpPr>
          <p:nvPr>
            <p:ph idx="1"/>
          </p:nvPr>
        </p:nvSpPr>
        <p:spPr>
          <a:xfrm>
            <a:off x="179512" y="692696"/>
            <a:ext cx="8435280" cy="6165304"/>
          </a:xfrm>
        </p:spPr>
        <p:txBody>
          <a:bodyPr/>
          <a:lstStyle/>
          <a:p>
            <a:r>
              <a:rPr lang="es-ES" dirty="0" smtClean="0"/>
              <a:t>Título (Portada)</a:t>
            </a:r>
          </a:p>
          <a:p>
            <a:r>
              <a:rPr lang="es-ES" dirty="0" smtClean="0"/>
              <a:t>Índice</a:t>
            </a:r>
          </a:p>
          <a:p>
            <a:r>
              <a:rPr lang="es-ES" dirty="0" smtClean="0"/>
              <a:t>Introducción (qué, cómo, dónde cuándo)</a:t>
            </a:r>
          </a:p>
          <a:p>
            <a:r>
              <a:rPr lang="es-ES" dirty="0" smtClean="0"/>
              <a:t>Marco Conceptual</a:t>
            </a:r>
          </a:p>
          <a:p>
            <a:r>
              <a:rPr lang="es-ES" dirty="0" smtClean="0"/>
              <a:t>Antecedentes/Justificación del problema de estudio</a:t>
            </a:r>
          </a:p>
          <a:p>
            <a:r>
              <a:rPr lang="es-ES" dirty="0" smtClean="0"/>
              <a:t>Metodología</a:t>
            </a:r>
          </a:p>
          <a:p>
            <a:r>
              <a:rPr lang="es-ES" dirty="0" smtClean="0"/>
              <a:t>Referencias Bibliográficas</a:t>
            </a:r>
          </a:p>
          <a:p>
            <a:r>
              <a:rPr lang="es-ES" dirty="0" smtClean="0"/>
              <a:t>Anexos</a:t>
            </a:r>
          </a:p>
          <a:p>
            <a:endParaRPr lang="es-ES" dirty="0" smtClean="0"/>
          </a:p>
          <a:p>
            <a:endParaRPr lang="es-ES" dirty="0" smtClean="0"/>
          </a:p>
          <a:p>
            <a:endParaRPr lang="es-E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404664"/>
          </a:xfrm>
        </p:spPr>
        <p:txBody>
          <a:bodyPr>
            <a:normAutofit fontScale="90000"/>
          </a:bodyPr>
          <a:lstStyle/>
          <a:p>
            <a:r>
              <a:rPr lang="es-ES" dirty="0" smtClean="0"/>
              <a:t>INTRODUCCION : qué, cómo, porqué</a:t>
            </a:r>
            <a:endParaRPr lang="es-ES" dirty="0"/>
          </a:p>
        </p:txBody>
      </p:sp>
      <p:sp>
        <p:nvSpPr>
          <p:cNvPr id="3" name="2 Marcador de contenido"/>
          <p:cNvSpPr>
            <a:spLocks noGrp="1"/>
          </p:cNvSpPr>
          <p:nvPr>
            <p:ph idx="1"/>
          </p:nvPr>
        </p:nvSpPr>
        <p:spPr>
          <a:xfrm>
            <a:off x="179512" y="476672"/>
            <a:ext cx="8784976" cy="6048672"/>
          </a:xfrm>
        </p:spPr>
        <p:txBody>
          <a:bodyPr>
            <a:normAutofit fontScale="77500" lnSpcReduction="20000"/>
          </a:bodyPr>
          <a:lstStyle/>
          <a:p>
            <a:r>
              <a:rPr lang="es-ES" dirty="0" smtClean="0"/>
              <a:t>Leyendo la introducción, cualquiera puede hacerse una idea sobre el contenido del texto</a:t>
            </a:r>
            <a:r>
              <a:rPr lang="es-ES_tradnl" dirty="0" smtClean="0"/>
              <a:t>. </a:t>
            </a:r>
          </a:p>
          <a:p>
            <a:endParaRPr lang="es-ES_tradnl" dirty="0" smtClean="0"/>
          </a:p>
          <a:p>
            <a:r>
              <a:rPr lang="es-ES" dirty="0" smtClean="0"/>
              <a:t>Sección inicial donde se  establece el propósito y los objetivos del estudio. </a:t>
            </a:r>
          </a:p>
          <a:p>
            <a:endParaRPr lang="es-ES" dirty="0" smtClean="0"/>
          </a:p>
          <a:p>
            <a:r>
              <a:rPr lang="es-ES" dirty="0" smtClean="0"/>
              <a:t>Describir el alcance del documento. Incluir objetivos, de qué manera lograrás tus objetivos (metodología), con qué técnicas y la relevancia o aportes de tu estudio.</a:t>
            </a:r>
          </a:p>
          <a:p>
            <a:endParaRPr lang="es-ES" dirty="0" smtClean="0"/>
          </a:p>
          <a:p>
            <a:r>
              <a:rPr lang="es-ES" dirty="0" smtClean="0"/>
              <a:t>Explicación o resumen del estudio, que permite pasar a las siguientes secciones de desarrollo del tema . Incorporar resultados esperados.</a:t>
            </a:r>
          </a:p>
          <a:p>
            <a:endParaRPr lang="es-ES" dirty="0" smtClean="0"/>
          </a:p>
          <a:p>
            <a:r>
              <a:rPr lang="es-ES" dirty="0" smtClean="0"/>
              <a:t>También  se pueden explicar algunos antecedentes que son importantes para el posterior desarrollo del tema central. </a:t>
            </a:r>
          </a:p>
          <a:p>
            <a:endParaRPr lang="es-ES_tradnl" dirty="0" smtClean="0"/>
          </a:p>
          <a:p>
            <a:r>
              <a:rPr lang="es-ES_tradnl" dirty="0" smtClean="0"/>
              <a:t>Explicar cuál es la estructura de capítulos del estudio.</a:t>
            </a:r>
            <a:endParaRPr lang="es-ES" dirty="0" smtClean="0"/>
          </a:p>
          <a:p>
            <a:endParaRPr lang="es-E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404664"/>
          </a:xfrm>
        </p:spPr>
        <p:txBody>
          <a:bodyPr>
            <a:normAutofit fontScale="90000"/>
          </a:bodyPr>
          <a:lstStyle/>
          <a:p>
            <a:r>
              <a:rPr lang="es-ES" dirty="0" smtClean="0"/>
              <a:t>MARCO CONCEPTUAL</a:t>
            </a:r>
            <a:endParaRPr lang="es-ES" dirty="0"/>
          </a:p>
        </p:txBody>
      </p:sp>
      <p:sp>
        <p:nvSpPr>
          <p:cNvPr id="3" name="2 Marcador de contenido"/>
          <p:cNvSpPr>
            <a:spLocks noGrp="1"/>
          </p:cNvSpPr>
          <p:nvPr>
            <p:ph idx="1"/>
          </p:nvPr>
        </p:nvSpPr>
        <p:spPr>
          <a:xfrm>
            <a:off x="179512" y="476672"/>
            <a:ext cx="8784976" cy="6048672"/>
          </a:xfrm>
        </p:spPr>
        <p:txBody>
          <a:bodyPr>
            <a:normAutofit/>
          </a:bodyPr>
          <a:lstStyle/>
          <a:p>
            <a:r>
              <a:rPr lang="es-ES_tradnl" dirty="0" smtClean="0"/>
              <a:t>Establecer la mirada, el enfoque conceptual que guiarán el análisis del estudio</a:t>
            </a:r>
          </a:p>
          <a:p>
            <a:endParaRPr lang="es-ES_tradnl" dirty="0" smtClean="0"/>
          </a:p>
          <a:p>
            <a:r>
              <a:rPr lang="es-ES_tradnl" dirty="0" smtClean="0"/>
              <a:t>Pueden concurrir varios enfoques conceptuales o bien uno sólo. Depende del estudio.</a:t>
            </a:r>
          </a:p>
          <a:p>
            <a:endParaRPr lang="es-ES_tradnl" dirty="0" smtClean="0"/>
          </a:p>
          <a:p>
            <a:r>
              <a:rPr lang="es-ES_tradnl" dirty="0" smtClean="0"/>
              <a:t>Fundamental establecer los niveles de análisis,  la pertinencia  y la consistencia del marco conceptual para delimitar el problema de estudio.</a:t>
            </a:r>
          </a:p>
          <a:p>
            <a:endParaRPr lang="es-ES_tradnl" dirty="0" smtClean="0"/>
          </a:p>
          <a:p>
            <a:r>
              <a:rPr lang="es-ES_tradnl" dirty="0" smtClean="0"/>
              <a:t>La bibliografía es central.</a:t>
            </a:r>
          </a:p>
          <a:p>
            <a:endParaRPr lang="es-E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404664"/>
          </a:xfrm>
        </p:spPr>
        <p:txBody>
          <a:bodyPr>
            <a:normAutofit fontScale="90000"/>
          </a:bodyPr>
          <a:lstStyle/>
          <a:p>
            <a:r>
              <a:rPr lang="es-ES" dirty="0" smtClean="0"/>
              <a:t>ANTECEDENTES</a:t>
            </a:r>
            <a:endParaRPr lang="es-ES" dirty="0"/>
          </a:p>
        </p:txBody>
      </p:sp>
      <p:sp>
        <p:nvSpPr>
          <p:cNvPr id="3" name="2 Marcador de contenido"/>
          <p:cNvSpPr>
            <a:spLocks noGrp="1"/>
          </p:cNvSpPr>
          <p:nvPr>
            <p:ph idx="1"/>
          </p:nvPr>
        </p:nvSpPr>
        <p:spPr>
          <a:xfrm>
            <a:off x="179512" y="476672"/>
            <a:ext cx="8784976" cy="6048672"/>
          </a:xfrm>
        </p:spPr>
        <p:txBody>
          <a:bodyPr>
            <a:normAutofit fontScale="85000" lnSpcReduction="20000"/>
          </a:bodyPr>
          <a:lstStyle/>
          <a:p>
            <a:r>
              <a:rPr lang="es-ES_tradnl" dirty="0" smtClean="0"/>
              <a:t>Establecer la fundamentación del caso/objeto que se va a estudiar. </a:t>
            </a:r>
          </a:p>
          <a:p>
            <a:endParaRPr lang="es-ES_tradnl" dirty="0" smtClean="0"/>
          </a:p>
          <a:p>
            <a:r>
              <a:rPr lang="es-ES_tradnl" dirty="0" smtClean="0"/>
              <a:t>Describir, y analizar antecedentes (comparar, trayectoria histórica, proyectos de ley que involucran, etc.)</a:t>
            </a:r>
          </a:p>
          <a:p>
            <a:endParaRPr lang="es-ES_tradnl" dirty="0" smtClean="0"/>
          </a:p>
          <a:p>
            <a:r>
              <a:rPr lang="es-ES_tradnl" dirty="0" smtClean="0"/>
              <a:t>Deben ser atingentes y acotados al problema de estudio. Congruentes con los objetivos y pregunta/hipótesis de investigación.</a:t>
            </a:r>
          </a:p>
          <a:p>
            <a:endParaRPr lang="es-ES_tradnl" dirty="0" smtClean="0"/>
          </a:p>
          <a:p>
            <a:r>
              <a:rPr lang="es-ES_tradnl" dirty="0" smtClean="0"/>
              <a:t>Deben delimitar el problema de estudio.</a:t>
            </a:r>
          </a:p>
          <a:p>
            <a:endParaRPr lang="es-ES_tradnl" dirty="0" smtClean="0"/>
          </a:p>
          <a:p>
            <a:r>
              <a:rPr lang="es-ES_tradnl" dirty="0" smtClean="0"/>
              <a:t>Justificación del problema de estudio</a:t>
            </a:r>
          </a:p>
          <a:p>
            <a:endParaRPr lang="es-ES_tradnl" dirty="0" smtClean="0"/>
          </a:p>
          <a:p>
            <a:r>
              <a:rPr lang="es-ES_tradnl" dirty="0" smtClean="0"/>
              <a:t>Contextualizan el caso/objeto de estudio. </a:t>
            </a:r>
          </a:p>
          <a:p>
            <a:endParaRPr lang="es-ES_tradnl" dirty="0" smtClean="0"/>
          </a:p>
          <a:p>
            <a:r>
              <a:rPr lang="es-ES_tradnl" dirty="0" smtClean="0"/>
              <a:t>La bibliografía es central.</a:t>
            </a:r>
          </a:p>
          <a:p>
            <a:endParaRPr lang="es-E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404664"/>
          </a:xfrm>
        </p:spPr>
        <p:txBody>
          <a:bodyPr>
            <a:normAutofit fontScale="90000"/>
          </a:bodyPr>
          <a:lstStyle/>
          <a:p>
            <a:r>
              <a:rPr lang="es-ES" dirty="0" smtClean="0"/>
              <a:t>METODOLOGÍA</a:t>
            </a:r>
            <a:endParaRPr lang="es-ES" dirty="0"/>
          </a:p>
        </p:txBody>
      </p:sp>
      <p:sp>
        <p:nvSpPr>
          <p:cNvPr id="3" name="2 Marcador de contenido"/>
          <p:cNvSpPr>
            <a:spLocks noGrp="1"/>
          </p:cNvSpPr>
          <p:nvPr>
            <p:ph idx="1"/>
          </p:nvPr>
        </p:nvSpPr>
        <p:spPr>
          <a:xfrm>
            <a:off x="179512" y="476672"/>
            <a:ext cx="8784976" cy="6048672"/>
          </a:xfrm>
        </p:spPr>
        <p:txBody>
          <a:bodyPr>
            <a:normAutofit lnSpcReduction="10000"/>
          </a:bodyPr>
          <a:lstStyle/>
          <a:p>
            <a:r>
              <a:rPr lang="es-ES_tradnl" dirty="0" smtClean="0"/>
              <a:t>Establecer diseño metodológico </a:t>
            </a:r>
          </a:p>
          <a:p>
            <a:endParaRPr lang="es-ES_tradnl" dirty="0" smtClean="0"/>
          </a:p>
          <a:p>
            <a:r>
              <a:rPr lang="es-ES_tradnl" dirty="0" smtClean="0"/>
              <a:t>Tipo de estudio: cualitativo/ cuantitativo/ mixto.</a:t>
            </a:r>
          </a:p>
          <a:p>
            <a:pPr>
              <a:buNone/>
            </a:pPr>
            <a:r>
              <a:rPr lang="es-ES_tradnl" dirty="0" smtClean="0"/>
              <a:t> </a:t>
            </a:r>
          </a:p>
          <a:p>
            <a:r>
              <a:rPr lang="es-ES_tradnl" dirty="0" smtClean="0"/>
              <a:t>Coherencia entre objetivos y metodología</a:t>
            </a:r>
          </a:p>
          <a:p>
            <a:endParaRPr lang="es-ES_tradnl" dirty="0" smtClean="0"/>
          </a:p>
          <a:p>
            <a:r>
              <a:rPr lang="es-ES_tradnl" dirty="0" smtClean="0"/>
              <a:t>Delimitación de la muestra/universo del estudio</a:t>
            </a:r>
          </a:p>
          <a:p>
            <a:endParaRPr lang="es-ES_tradnl" dirty="0" smtClean="0"/>
          </a:p>
          <a:p>
            <a:r>
              <a:rPr lang="es-ES_tradnl" dirty="0" smtClean="0"/>
              <a:t>Descripción de instrumentos y técnicas de recolección de datos</a:t>
            </a:r>
          </a:p>
          <a:p>
            <a:endParaRPr lang="es-ES_tradnl" dirty="0" smtClean="0"/>
          </a:p>
          <a:p>
            <a:r>
              <a:rPr lang="es-ES_tradnl" dirty="0" smtClean="0"/>
              <a:t>Tipo de análisis de los datos</a:t>
            </a:r>
          </a:p>
          <a:p>
            <a:endParaRPr lang="es-ES_tradnl" dirty="0" smtClean="0"/>
          </a:p>
          <a:p>
            <a:endParaRPr lang="es-E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TotalTime>
  <Words>1295</Words>
  <Application>Microsoft Macintosh PowerPoint</Application>
  <PresentationFormat>Presentación en pantalla (4:3)</PresentationFormat>
  <Paragraphs>281</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Aspecto</vt:lpstr>
      <vt:lpstr>Pasos para la elaboración informe 30% avance</vt:lpstr>
      <vt:lpstr>Evaluación del Taller</vt:lpstr>
      <vt:lpstr>Presentación de PowerPoint</vt:lpstr>
      <vt:lpstr>PROCESO DE INVESTIGACIÓN</vt:lpstr>
      <vt:lpstr>Pauta componentes informe  </vt:lpstr>
      <vt:lpstr>INTRODUCCION : qué, cómo, porqué</vt:lpstr>
      <vt:lpstr>MARCO CONCEPTUAL</vt:lpstr>
      <vt:lpstr>ANTECEDENTES</vt:lpstr>
      <vt:lpstr>METODOLOGÍA</vt:lpstr>
      <vt:lpstr>BIBLIOGRAFÍA</vt:lpstr>
      <vt:lpstr>Estructuración lógica del informe: </vt:lpstr>
      <vt:lpstr>Cronograma</vt:lpstr>
      <vt:lpstr>ALGUNOS EJEMPLOS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Pasos para la elaboración estudio de caso</dc:title>
  <dc:creator>USER2</dc:creator>
  <cp:lastModifiedBy>Maria Pia  Martin</cp:lastModifiedBy>
  <cp:revision>12</cp:revision>
  <dcterms:created xsi:type="dcterms:W3CDTF">2011-04-14T22:39:45Z</dcterms:created>
  <dcterms:modified xsi:type="dcterms:W3CDTF">2020-11-05T23:38:53Z</dcterms:modified>
</cp:coreProperties>
</file>