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2" r:id="rId3"/>
    <p:sldMasterId id="2147483734" r:id="rId4"/>
    <p:sldMasterId id="2147483747" r:id="rId5"/>
  </p:sldMasterIdLst>
  <p:notesMasterIdLst>
    <p:notesMasterId r:id="rId17"/>
  </p:notesMasterIdLst>
  <p:sldIdLst>
    <p:sldId id="280" r:id="rId6"/>
    <p:sldId id="353" r:id="rId7"/>
    <p:sldId id="355" r:id="rId8"/>
    <p:sldId id="376" r:id="rId9"/>
    <p:sldId id="370" r:id="rId10"/>
    <p:sldId id="364" r:id="rId11"/>
    <p:sldId id="391" r:id="rId12"/>
    <p:sldId id="373" r:id="rId13"/>
    <p:sldId id="374" r:id="rId14"/>
    <p:sldId id="365" r:id="rId15"/>
    <p:sldId id="392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472BA-6598-4BD2-AD54-B96333FBA2E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7C39886-55E7-4027-BDA0-EEC9B5B42983}">
      <dgm:prSet phldrT="[Texto]"/>
      <dgm:spPr/>
      <dgm:t>
        <a:bodyPr/>
        <a:lstStyle/>
        <a:p>
          <a:r>
            <a:rPr lang="es-ES" dirty="0"/>
            <a:t>MGPP</a:t>
          </a:r>
        </a:p>
        <a:p>
          <a:r>
            <a:rPr lang="es-ES" dirty="0"/>
            <a:t>Acompañamiento</a:t>
          </a:r>
        </a:p>
        <a:p>
          <a:r>
            <a:rPr lang="es-ES" dirty="0"/>
            <a:t>Cronograma</a:t>
          </a:r>
        </a:p>
        <a:p>
          <a:r>
            <a:rPr lang="es-ES" dirty="0"/>
            <a:t>Asesoría metodológica</a:t>
          </a:r>
        </a:p>
      </dgm:t>
    </dgm:pt>
    <dgm:pt modelId="{E1F4DEC9-63DB-4CF4-A187-776D8EE0DB94}" type="parTrans" cxnId="{E7D33678-2C41-4511-B45B-A7093B4C12E4}">
      <dgm:prSet/>
      <dgm:spPr/>
      <dgm:t>
        <a:bodyPr/>
        <a:lstStyle/>
        <a:p>
          <a:endParaRPr lang="es-ES"/>
        </a:p>
      </dgm:t>
    </dgm:pt>
    <dgm:pt modelId="{3429DD17-CFF1-438C-AAE3-72A00E76E801}" type="sibTrans" cxnId="{E7D33678-2C41-4511-B45B-A7093B4C12E4}">
      <dgm:prSet/>
      <dgm:spPr/>
      <dgm:t>
        <a:bodyPr/>
        <a:lstStyle/>
        <a:p>
          <a:endParaRPr lang="es-ES"/>
        </a:p>
      </dgm:t>
    </dgm:pt>
    <dgm:pt modelId="{D207A7EC-ACF9-4927-96CD-B51E5C234A31}">
      <dgm:prSet phldrT="[Texto]"/>
      <dgm:spPr/>
      <dgm:t>
        <a:bodyPr/>
        <a:lstStyle/>
        <a:p>
          <a:r>
            <a:rPr lang="es-ES" dirty="0"/>
            <a:t>ESTUDIANTES</a:t>
          </a:r>
        </a:p>
        <a:p>
          <a:r>
            <a:rPr lang="es-ES" dirty="0"/>
            <a:t>Gestión del tiempo</a:t>
          </a:r>
        </a:p>
        <a:p>
          <a:r>
            <a:rPr lang="es-ES" dirty="0"/>
            <a:t>Habilidades y competencias</a:t>
          </a:r>
        </a:p>
        <a:p>
          <a:r>
            <a:rPr lang="es-ES" dirty="0"/>
            <a:t>Dedicación</a:t>
          </a:r>
        </a:p>
      </dgm:t>
    </dgm:pt>
    <dgm:pt modelId="{59D60C62-7822-44BB-AB76-2589D39E83A0}" type="parTrans" cxnId="{E5D16021-DCA8-4335-883D-3E178EE0DABF}">
      <dgm:prSet/>
      <dgm:spPr/>
      <dgm:t>
        <a:bodyPr/>
        <a:lstStyle/>
        <a:p>
          <a:endParaRPr lang="es-ES"/>
        </a:p>
      </dgm:t>
    </dgm:pt>
    <dgm:pt modelId="{DBD05EB2-3202-439F-AE14-BCD862821987}" type="sibTrans" cxnId="{E5D16021-DCA8-4335-883D-3E178EE0DABF}">
      <dgm:prSet/>
      <dgm:spPr/>
      <dgm:t>
        <a:bodyPr/>
        <a:lstStyle/>
        <a:p>
          <a:endParaRPr lang="es-ES"/>
        </a:p>
      </dgm:t>
    </dgm:pt>
    <dgm:pt modelId="{64A35969-5C59-46D0-A515-A11A3759FDEC}">
      <dgm:prSet phldrT="[Texto]"/>
      <dgm:spPr/>
      <dgm:t>
        <a:bodyPr/>
        <a:lstStyle/>
        <a:p>
          <a:r>
            <a:rPr lang="es-ES" dirty="0"/>
            <a:t>COMITÉ / GUÍA </a:t>
          </a:r>
        </a:p>
        <a:p>
          <a:r>
            <a:rPr lang="es-ES" dirty="0"/>
            <a:t>Rol central </a:t>
          </a:r>
        </a:p>
        <a:p>
          <a:r>
            <a:rPr lang="es-ES" dirty="0"/>
            <a:t>LECTORES</a:t>
          </a:r>
        </a:p>
        <a:p>
          <a:r>
            <a:rPr lang="es-ES" dirty="0"/>
            <a:t>Ocasional</a:t>
          </a:r>
        </a:p>
        <a:p>
          <a:endParaRPr lang="es-ES" dirty="0"/>
        </a:p>
      </dgm:t>
    </dgm:pt>
    <dgm:pt modelId="{859F37E7-CD90-414D-972D-BBE8BF3A2989}" type="parTrans" cxnId="{6039A4D5-21DD-4E8D-993F-8981007F82E9}">
      <dgm:prSet/>
      <dgm:spPr/>
      <dgm:t>
        <a:bodyPr/>
        <a:lstStyle/>
        <a:p>
          <a:endParaRPr lang="es-ES"/>
        </a:p>
      </dgm:t>
    </dgm:pt>
    <dgm:pt modelId="{5D3D963D-AE8B-4365-9365-E5CB5134E4D3}" type="sibTrans" cxnId="{6039A4D5-21DD-4E8D-993F-8981007F82E9}">
      <dgm:prSet/>
      <dgm:spPr/>
      <dgm:t>
        <a:bodyPr/>
        <a:lstStyle/>
        <a:p>
          <a:endParaRPr lang="es-ES"/>
        </a:p>
      </dgm:t>
    </dgm:pt>
    <dgm:pt modelId="{04904B03-1EE2-429B-B551-AE53E09CC711}" type="pres">
      <dgm:prSet presAssocID="{DC3472BA-6598-4BD2-AD54-B96333FBA2EA}" presName="Name0" presStyleCnt="0">
        <dgm:presLayoutVars>
          <dgm:dir/>
          <dgm:resizeHandles val="exact"/>
        </dgm:presLayoutVars>
      </dgm:prSet>
      <dgm:spPr/>
    </dgm:pt>
    <dgm:pt modelId="{9C43A47E-0030-4388-8B0C-C78B5DCAD940}" type="pres">
      <dgm:prSet presAssocID="{DC3472BA-6598-4BD2-AD54-B96333FBA2EA}" presName="fgShape" presStyleLbl="fgShp" presStyleIdx="0" presStyleCnt="1"/>
      <dgm:spPr/>
    </dgm:pt>
    <dgm:pt modelId="{78B6C030-EE64-419B-A5B0-7E62894BB5C3}" type="pres">
      <dgm:prSet presAssocID="{DC3472BA-6598-4BD2-AD54-B96333FBA2EA}" presName="linComp" presStyleCnt="0"/>
      <dgm:spPr/>
    </dgm:pt>
    <dgm:pt modelId="{09F62618-1CDF-4486-A192-77B9C951F8FB}" type="pres">
      <dgm:prSet presAssocID="{B7C39886-55E7-4027-BDA0-EEC9B5B42983}" presName="compNode" presStyleCnt="0"/>
      <dgm:spPr/>
    </dgm:pt>
    <dgm:pt modelId="{E777F901-D5E2-45C9-B2ED-B16376B806A8}" type="pres">
      <dgm:prSet presAssocID="{B7C39886-55E7-4027-BDA0-EEC9B5B42983}" presName="bkgdShape" presStyleLbl="node1" presStyleIdx="0" presStyleCnt="3"/>
      <dgm:spPr/>
      <dgm:t>
        <a:bodyPr/>
        <a:lstStyle/>
        <a:p>
          <a:endParaRPr lang="es-CL"/>
        </a:p>
      </dgm:t>
    </dgm:pt>
    <dgm:pt modelId="{D4796021-519B-42F1-9477-67EE5638A787}" type="pres">
      <dgm:prSet presAssocID="{B7C39886-55E7-4027-BDA0-EEC9B5B4298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F413AE-E412-4EC5-BB1F-A415D891E34E}" type="pres">
      <dgm:prSet presAssocID="{B7C39886-55E7-4027-BDA0-EEC9B5B42983}" presName="invisiNode" presStyleLbl="node1" presStyleIdx="0" presStyleCnt="3"/>
      <dgm:spPr/>
    </dgm:pt>
    <dgm:pt modelId="{8D2ABA78-9976-4334-ACD5-8BA936CF48B8}" type="pres">
      <dgm:prSet presAssocID="{B7C39886-55E7-4027-BDA0-EEC9B5B4298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A66979-0349-437A-81F4-ED4DB1A8DC9D}" type="pres">
      <dgm:prSet presAssocID="{3429DD17-CFF1-438C-AAE3-72A00E76E80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0C8E499F-CA4A-400B-BF19-9F1CD5DCC5D4}" type="pres">
      <dgm:prSet presAssocID="{D207A7EC-ACF9-4927-96CD-B51E5C234A31}" presName="compNode" presStyleCnt="0"/>
      <dgm:spPr/>
    </dgm:pt>
    <dgm:pt modelId="{B2616E27-6319-46CA-A72A-CAFCC23A6A07}" type="pres">
      <dgm:prSet presAssocID="{D207A7EC-ACF9-4927-96CD-B51E5C234A31}" presName="bkgdShape" presStyleLbl="node1" presStyleIdx="1" presStyleCnt="3"/>
      <dgm:spPr/>
      <dgm:t>
        <a:bodyPr/>
        <a:lstStyle/>
        <a:p>
          <a:endParaRPr lang="es-CL"/>
        </a:p>
      </dgm:t>
    </dgm:pt>
    <dgm:pt modelId="{0FB097B1-5276-4832-BA06-13A8FC56C4CB}" type="pres">
      <dgm:prSet presAssocID="{D207A7EC-ACF9-4927-96CD-B51E5C234A3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C13BF6-BDA5-4C0A-88F0-D6FC50593FED}" type="pres">
      <dgm:prSet presAssocID="{D207A7EC-ACF9-4927-96CD-B51E5C234A31}" presName="invisiNode" presStyleLbl="node1" presStyleIdx="1" presStyleCnt="3"/>
      <dgm:spPr/>
    </dgm:pt>
    <dgm:pt modelId="{4D421E0B-3436-4BF1-AD00-B39B97A05835}" type="pres">
      <dgm:prSet presAssocID="{D207A7EC-ACF9-4927-96CD-B51E5C234A3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DE8A49-DD87-432F-8BF7-90F9751B958A}" type="pres">
      <dgm:prSet presAssocID="{DBD05EB2-3202-439F-AE14-BCD862821987}" presName="sibTrans" presStyleLbl="sibTrans2D1" presStyleIdx="0" presStyleCnt="0"/>
      <dgm:spPr/>
      <dgm:t>
        <a:bodyPr/>
        <a:lstStyle/>
        <a:p>
          <a:endParaRPr lang="es-CL"/>
        </a:p>
      </dgm:t>
    </dgm:pt>
    <dgm:pt modelId="{1F63F7EB-0054-4A61-8457-25EC446E12F0}" type="pres">
      <dgm:prSet presAssocID="{64A35969-5C59-46D0-A515-A11A3759FDEC}" presName="compNode" presStyleCnt="0"/>
      <dgm:spPr/>
    </dgm:pt>
    <dgm:pt modelId="{C1AAC23D-1E9D-4D18-889C-7426EC410B21}" type="pres">
      <dgm:prSet presAssocID="{64A35969-5C59-46D0-A515-A11A3759FDEC}" presName="bkgdShape" presStyleLbl="node1" presStyleIdx="2" presStyleCnt="3"/>
      <dgm:spPr/>
      <dgm:t>
        <a:bodyPr/>
        <a:lstStyle/>
        <a:p>
          <a:endParaRPr lang="es-CL"/>
        </a:p>
      </dgm:t>
    </dgm:pt>
    <dgm:pt modelId="{1B06EB6B-1D4B-41B2-B1A1-279E5362B324}" type="pres">
      <dgm:prSet presAssocID="{64A35969-5C59-46D0-A515-A11A3759FDE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415207-79AE-4261-8175-1BA627AE01F6}" type="pres">
      <dgm:prSet presAssocID="{64A35969-5C59-46D0-A515-A11A3759FDEC}" presName="invisiNode" presStyleLbl="node1" presStyleIdx="2" presStyleCnt="3"/>
      <dgm:spPr/>
    </dgm:pt>
    <dgm:pt modelId="{AFAC9735-D8D0-4C38-804F-D523B290A279}" type="pres">
      <dgm:prSet presAssocID="{64A35969-5C59-46D0-A515-A11A3759FDE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E9A425-8496-4334-826E-AB64C9F529DA}" type="presOf" srcId="{64A35969-5C59-46D0-A515-A11A3759FDEC}" destId="{C1AAC23D-1E9D-4D18-889C-7426EC410B21}" srcOrd="0" destOrd="0" presId="urn:microsoft.com/office/officeart/2005/8/layout/hList7#1"/>
    <dgm:cxn modelId="{4F09C252-83A7-4D97-8C1C-EFC6D222D949}" type="presOf" srcId="{DBD05EB2-3202-439F-AE14-BCD862821987}" destId="{84DE8A49-DD87-432F-8BF7-90F9751B958A}" srcOrd="0" destOrd="0" presId="urn:microsoft.com/office/officeart/2005/8/layout/hList7#1"/>
    <dgm:cxn modelId="{A2B7D1AB-450E-4FE3-8ECE-9D603AAAF33E}" type="presOf" srcId="{B7C39886-55E7-4027-BDA0-EEC9B5B42983}" destId="{D4796021-519B-42F1-9477-67EE5638A787}" srcOrd="1" destOrd="0" presId="urn:microsoft.com/office/officeart/2005/8/layout/hList7#1"/>
    <dgm:cxn modelId="{E5D16021-DCA8-4335-883D-3E178EE0DABF}" srcId="{DC3472BA-6598-4BD2-AD54-B96333FBA2EA}" destId="{D207A7EC-ACF9-4927-96CD-B51E5C234A31}" srcOrd="1" destOrd="0" parTransId="{59D60C62-7822-44BB-AB76-2589D39E83A0}" sibTransId="{DBD05EB2-3202-439F-AE14-BCD862821987}"/>
    <dgm:cxn modelId="{9E14C2FD-FC39-40A6-87C2-9AC2614BFE10}" type="presOf" srcId="{DC3472BA-6598-4BD2-AD54-B96333FBA2EA}" destId="{04904B03-1EE2-429B-B551-AE53E09CC711}" srcOrd="0" destOrd="0" presId="urn:microsoft.com/office/officeart/2005/8/layout/hList7#1"/>
    <dgm:cxn modelId="{C18B2A37-11B4-4E43-8018-8E63D97EFC15}" type="presOf" srcId="{D207A7EC-ACF9-4927-96CD-B51E5C234A31}" destId="{B2616E27-6319-46CA-A72A-CAFCC23A6A07}" srcOrd="0" destOrd="0" presId="urn:microsoft.com/office/officeart/2005/8/layout/hList7#1"/>
    <dgm:cxn modelId="{18C7599A-93C4-48B0-878A-ACD7791C399E}" type="presOf" srcId="{B7C39886-55E7-4027-BDA0-EEC9B5B42983}" destId="{E777F901-D5E2-45C9-B2ED-B16376B806A8}" srcOrd="0" destOrd="0" presId="urn:microsoft.com/office/officeart/2005/8/layout/hList7#1"/>
    <dgm:cxn modelId="{A058A9AC-9350-4323-8A3F-6E27DC196FA2}" type="presOf" srcId="{3429DD17-CFF1-438C-AAE3-72A00E76E801}" destId="{A2A66979-0349-437A-81F4-ED4DB1A8DC9D}" srcOrd="0" destOrd="0" presId="urn:microsoft.com/office/officeart/2005/8/layout/hList7#1"/>
    <dgm:cxn modelId="{73E4E30F-098F-4130-9D46-F04E99B92D95}" type="presOf" srcId="{D207A7EC-ACF9-4927-96CD-B51E5C234A31}" destId="{0FB097B1-5276-4832-BA06-13A8FC56C4CB}" srcOrd="1" destOrd="0" presId="urn:microsoft.com/office/officeart/2005/8/layout/hList7#1"/>
    <dgm:cxn modelId="{154E33C9-9ECC-4882-8C52-1ADA3EFB07A2}" type="presOf" srcId="{64A35969-5C59-46D0-A515-A11A3759FDEC}" destId="{1B06EB6B-1D4B-41B2-B1A1-279E5362B324}" srcOrd="1" destOrd="0" presId="urn:microsoft.com/office/officeart/2005/8/layout/hList7#1"/>
    <dgm:cxn modelId="{6039A4D5-21DD-4E8D-993F-8981007F82E9}" srcId="{DC3472BA-6598-4BD2-AD54-B96333FBA2EA}" destId="{64A35969-5C59-46D0-A515-A11A3759FDEC}" srcOrd="2" destOrd="0" parTransId="{859F37E7-CD90-414D-972D-BBE8BF3A2989}" sibTransId="{5D3D963D-AE8B-4365-9365-E5CB5134E4D3}"/>
    <dgm:cxn modelId="{E7D33678-2C41-4511-B45B-A7093B4C12E4}" srcId="{DC3472BA-6598-4BD2-AD54-B96333FBA2EA}" destId="{B7C39886-55E7-4027-BDA0-EEC9B5B42983}" srcOrd="0" destOrd="0" parTransId="{E1F4DEC9-63DB-4CF4-A187-776D8EE0DB94}" sibTransId="{3429DD17-CFF1-438C-AAE3-72A00E76E801}"/>
    <dgm:cxn modelId="{3046A315-ED12-42A3-AE35-15D0FB7F4C07}" type="presParOf" srcId="{04904B03-1EE2-429B-B551-AE53E09CC711}" destId="{9C43A47E-0030-4388-8B0C-C78B5DCAD940}" srcOrd="0" destOrd="0" presId="urn:microsoft.com/office/officeart/2005/8/layout/hList7#1"/>
    <dgm:cxn modelId="{7C91147F-56A2-478D-B4D0-B3FDD1D622EE}" type="presParOf" srcId="{04904B03-1EE2-429B-B551-AE53E09CC711}" destId="{78B6C030-EE64-419B-A5B0-7E62894BB5C3}" srcOrd="1" destOrd="0" presId="urn:microsoft.com/office/officeart/2005/8/layout/hList7#1"/>
    <dgm:cxn modelId="{4F8D6798-793C-4DAD-AE56-D95F7CDF4C75}" type="presParOf" srcId="{78B6C030-EE64-419B-A5B0-7E62894BB5C3}" destId="{09F62618-1CDF-4486-A192-77B9C951F8FB}" srcOrd="0" destOrd="0" presId="urn:microsoft.com/office/officeart/2005/8/layout/hList7#1"/>
    <dgm:cxn modelId="{3BC83156-93FC-49CD-8878-D5D05A88536F}" type="presParOf" srcId="{09F62618-1CDF-4486-A192-77B9C951F8FB}" destId="{E777F901-D5E2-45C9-B2ED-B16376B806A8}" srcOrd="0" destOrd="0" presId="urn:microsoft.com/office/officeart/2005/8/layout/hList7#1"/>
    <dgm:cxn modelId="{1870C197-9746-4B0C-8F0C-704DB80DA7A6}" type="presParOf" srcId="{09F62618-1CDF-4486-A192-77B9C951F8FB}" destId="{D4796021-519B-42F1-9477-67EE5638A787}" srcOrd="1" destOrd="0" presId="urn:microsoft.com/office/officeart/2005/8/layout/hList7#1"/>
    <dgm:cxn modelId="{8125EA56-8513-4C60-BD0B-542F003E6B34}" type="presParOf" srcId="{09F62618-1CDF-4486-A192-77B9C951F8FB}" destId="{C9F413AE-E412-4EC5-BB1F-A415D891E34E}" srcOrd="2" destOrd="0" presId="urn:microsoft.com/office/officeart/2005/8/layout/hList7#1"/>
    <dgm:cxn modelId="{242072A3-1290-49EF-958B-CD31481C59F3}" type="presParOf" srcId="{09F62618-1CDF-4486-A192-77B9C951F8FB}" destId="{8D2ABA78-9976-4334-ACD5-8BA936CF48B8}" srcOrd="3" destOrd="0" presId="urn:microsoft.com/office/officeart/2005/8/layout/hList7#1"/>
    <dgm:cxn modelId="{EF60E736-1B41-4B79-BD7D-8C84444327B5}" type="presParOf" srcId="{78B6C030-EE64-419B-A5B0-7E62894BB5C3}" destId="{A2A66979-0349-437A-81F4-ED4DB1A8DC9D}" srcOrd="1" destOrd="0" presId="urn:microsoft.com/office/officeart/2005/8/layout/hList7#1"/>
    <dgm:cxn modelId="{D08C81AA-F5B7-4344-A31A-060044006D37}" type="presParOf" srcId="{78B6C030-EE64-419B-A5B0-7E62894BB5C3}" destId="{0C8E499F-CA4A-400B-BF19-9F1CD5DCC5D4}" srcOrd="2" destOrd="0" presId="urn:microsoft.com/office/officeart/2005/8/layout/hList7#1"/>
    <dgm:cxn modelId="{A658B8CB-4430-4761-904B-912B4D4E2C59}" type="presParOf" srcId="{0C8E499F-CA4A-400B-BF19-9F1CD5DCC5D4}" destId="{B2616E27-6319-46CA-A72A-CAFCC23A6A07}" srcOrd="0" destOrd="0" presId="urn:microsoft.com/office/officeart/2005/8/layout/hList7#1"/>
    <dgm:cxn modelId="{79C358A6-F806-4B76-9CB8-F457D1DE3F5C}" type="presParOf" srcId="{0C8E499F-CA4A-400B-BF19-9F1CD5DCC5D4}" destId="{0FB097B1-5276-4832-BA06-13A8FC56C4CB}" srcOrd="1" destOrd="0" presId="urn:microsoft.com/office/officeart/2005/8/layout/hList7#1"/>
    <dgm:cxn modelId="{C2553EB4-BED6-4004-A69D-52B064258DB3}" type="presParOf" srcId="{0C8E499F-CA4A-400B-BF19-9F1CD5DCC5D4}" destId="{E5C13BF6-BDA5-4C0A-88F0-D6FC50593FED}" srcOrd="2" destOrd="0" presId="urn:microsoft.com/office/officeart/2005/8/layout/hList7#1"/>
    <dgm:cxn modelId="{DF44171A-D31E-4FD1-967E-0E4CDB4262C9}" type="presParOf" srcId="{0C8E499F-CA4A-400B-BF19-9F1CD5DCC5D4}" destId="{4D421E0B-3436-4BF1-AD00-B39B97A05835}" srcOrd="3" destOrd="0" presId="urn:microsoft.com/office/officeart/2005/8/layout/hList7#1"/>
    <dgm:cxn modelId="{D8473B01-3E7B-4D1C-9130-42692734DA1C}" type="presParOf" srcId="{78B6C030-EE64-419B-A5B0-7E62894BB5C3}" destId="{84DE8A49-DD87-432F-8BF7-90F9751B958A}" srcOrd="3" destOrd="0" presId="urn:microsoft.com/office/officeart/2005/8/layout/hList7#1"/>
    <dgm:cxn modelId="{99F2ECFE-31C0-473F-A306-7449D6CAF412}" type="presParOf" srcId="{78B6C030-EE64-419B-A5B0-7E62894BB5C3}" destId="{1F63F7EB-0054-4A61-8457-25EC446E12F0}" srcOrd="4" destOrd="0" presId="urn:microsoft.com/office/officeart/2005/8/layout/hList7#1"/>
    <dgm:cxn modelId="{21B89C99-B0BD-414A-9E0B-C38EEFD72E89}" type="presParOf" srcId="{1F63F7EB-0054-4A61-8457-25EC446E12F0}" destId="{C1AAC23D-1E9D-4D18-889C-7426EC410B21}" srcOrd="0" destOrd="0" presId="urn:microsoft.com/office/officeart/2005/8/layout/hList7#1"/>
    <dgm:cxn modelId="{5AF1D629-D168-41B6-86D8-72A0EFC29BE9}" type="presParOf" srcId="{1F63F7EB-0054-4A61-8457-25EC446E12F0}" destId="{1B06EB6B-1D4B-41B2-B1A1-279E5362B324}" srcOrd="1" destOrd="0" presId="urn:microsoft.com/office/officeart/2005/8/layout/hList7#1"/>
    <dgm:cxn modelId="{29396749-9AC3-4F4E-A3A7-CE64FB1CBCC1}" type="presParOf" srcId="{1F63F7EB-0054-4A61-8457-25EC446E12F0}" destId="{CD415207-79AE-4261-8175-1BA627AE01F6}" srcOrd="2" destOrd="0" presId="urn:microsoft.com/office/officeart/2005/8/layout/hList7#1"/>
    <dgm:cxn modelId="{8E3102AF-C3C9-46D4-BA74-BEBBAB46F46A}" type="presParOf" srcId="{1F63F7EB-0054-4A61-8457-25EC446E12F0}" destId="{AFAC9735-D8D0-4C38-804F-D523B290A27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F901-D5E2-45C9-B2ED-B16376B806A8}">
      <dsp:nvSpPr>
        <dsp:cNvPr id="0" name=""/>
        <dsp:cNvSpPr/>
      </dsp:nvSpPr>
      <dsp:spPr>
        <a:xfrm>
          <a:off x="1844" y="0"/>
          <a:ext cx="2869701" cy="5720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MGPP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Acompañamiento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Cronograma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Asesoría metodológica</a:t>
          </a:r>
        </a:p>
      </dsp:txBody>
      <dsp:txXfrm>
        <a:off x="1844" y="2288073"/>
        <a:ext cx="2869701" cy="2288073"/>
      </dsp:txXfrm>
    </dsp:sp>
    <dsp:sp modelId="{8D2ABA78-9976-4334-ACD5-8BA936CF48B8}">
      <dsp:nvSpPr>
        <dsp:cNvPr id="0" name=""/>
        <dsp:cNvSpPr/>
      </dsp:nvSpPr>
      <dsp:spPr>
        <a:xfrm>
          <a:off x="484284" y="343211"/>
          <a:ext cx="1904821" cy="19048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6E27-6319-46CA-A72A-CAFCC23A6A07}">
      <dsp:nvSpPr>
        <dsp:cNvPr id="0" name=""/>
        <dsp:cNvSpPr/>
      </dsp:nvSpPr>
      <dsp:spPr>
        <a:xfrm>
          <a:off x="2957637" y="0"/>
          <a:ext cx="2869701" cy="5720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ESTUDIANTES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Gestión del tiempo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Habilidades y competencias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Dedicación</a:t>
          </a:r>
        </a:p>
      </dsp:txBody>
      <dsp:txXfrm>
        <a:off x="2957637" y="2288073"/>
        <a:ext cx="2869701" cy="2288073"/>
      </dsp:txXfrm>
    </dsp:sp>
    <dsp:sp modelId="{4D421E0B-3436-4BF1-AD00-B39B97A05835}">
      <dsp:nvSpPr>
        <dsp:cNvPr id="0" name=""/>
        <dsp:cNvSpPr/>
      </dsp:nvSpPr>
      <dsp:spPr>
        <a:xfrm>
          <a:off x="3440077" y="343211"/>
          <a:ext cx="1904821" cy="19048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AC23D-1E9D-4D18-889C-7426EC410B21}">
      <dsp:nvSpPr>
        <dsp:cNvPr id="0" name=""/>
        <dsp:cNvSpPr/>
      </dsp:nvSpPr>
      <dsp:spPr>
        <a:xfrm>
          <a:off x="5913429" y="0"/>
          <a:ext cx="2869701" cy="5720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COMITÉ / GUÍA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Rol central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LECTORES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Ocasional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5913429" y="2288073"/>
        <a:ext cx="2869701" cy="2288073"/>
      </dsp:txXfrm>
    </dsp:sp>
    <dsp:sp modelId="{AFAC9735-D8D0-4C38-804F-D523B290A279}">
      <dsp:nvSpPr>
        <dsp:cNvPr id="0" name=""/>
        <dsp:cNvSpPr/>
      </dsp:nvSpPr>
      <dsp:spPr>
        <a:xfrm>
          <a:off x="6395870" y="343211"/>
          <a:ext cx="1904821" cy="19048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3A47E-0030-4388-8B0C-C78B5DCAD940}">
      <dsp:nvSpPr>
        <dsp:cNvPr id="0" name=""/>
        <dsp:cNvSpPr/>
      </dsp:nvSpPr>
      <dsp:spPr>
        <a:xfrm>
          <a:off x="351399" y="4576147"/>
          <a:ext cx="8082177" cy="8580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28AF-7349-4C21-BFFA-5A11CA7C71EE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9293-AD6A-455E-B238-175E0315D29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146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9293-AD6A-455E-B238-175E0315D29A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17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98AA8-024C-4AC5-A8EC-32224359299D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9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Calibri" pitchFamily="34" charset="0"/>
              </a:rPr>
              <a:t>De los debates sobre relación SPS derechos, condicionalidades, universalización, modelo bienestar surge relevancia preguntas sobre marco interpretativo cambio de políticas. Pocos estudios sobre este cambio</a:t>
            </a:r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9293-AD6A-455E-B238-175E0315D29A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9293-AD6A-455E-B238-175E0315D29A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Calibri" pitchFamily="34" charset="0"/>
              </a:rPr>
              <a:t>De los debates sobre relación SPS derechos, condicionalidades, universalización, modelo bienestar surge relevancia preguntas sobre marco interpretativo cambio de políticas. Pocos estudios sobre este cambio</a:t>
            </a:r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9293-AD6A-455E-B238-175E0315D29A}" type="slidenum">
              <a:rPr lang="es-ES_tradnl" smtClean="0">
                <a:solidFill>
                  <a:prstClr val="black"/>
                </a:solidFill>
              </a:rPr>
              <a:pPr/>
              <a:t>10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26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508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13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349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943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3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03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202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997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2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580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037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0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28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0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233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5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9633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2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380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5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white"/>
                </a:solidFill>
              </a:rPr>
              <a:pPr/>
              <a:t>12/03/2018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white"/>
                </a:solidFill>
              </a:rPr>
              <a:pPr/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6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16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1F032E-8442-47B6-B2AF-C42D61309FA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6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65CBFB-4556-4357-A84A-F3BC0F8D3AC7}" type="datetime1">
              <a:rPr lang="es-ES" smtClean="0"/>
              <a:pPr>
                <a:defRPr/>
              </a:pPr>
              <a:t>12/03/2018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1184CC-2936-4EC2-A8EE-3A4C738D0D6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09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E66C7-E0C0-4DD4-9C9B-9FB82E246BA8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BD38C-424C-4E0F-936B-DA2ACFA8B2C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3696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94E58-714D-4A2D-847F-4600CA31F445}" type="datetime1">
              <a:rPr lang="es-ES" smtClean="0">
                <a:solidFill>
                  <a:prstClr val="white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A086D-A024-4587-9A84-3AD2552F6B3F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4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CFC52-625A-4EF4-A0F9-43A021708AF1}" type="datetime1">
              <a:rPr lang="es-ES" smtClean="0">
                <a:solidFill>
                  <a:prstClr val="white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B250F-266E-4B10-BC10-CA750262ED3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2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89485-F866-4E82-B706-6E035F8C5E38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10576-38F9-4F94-9AFB-1E56045F3BF6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9265-9342-4542-A83F-0E0AEAEA31E8}" type="datetime1">
              <a:rPr lang="es-ES" smtClean="0">
                <a:solidFill>
                  <a:prstClr val="white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DAFBF-8059-473C-BA58-2A1D4AACA7A0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732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811D9-758C-4FD3-8AAF-D984AF5B8D2B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A2D0E-DAFE-4F14-A7F6-D95E7059FF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9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A8CF4F40-40D8-4C46-854D-4A1C75B7E5B2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572BE-9466-4223-AC6D-04FA05E7851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0C6676-445D-4443-87E7-B1A81F2D94E1}" type="datetime1">
              <a:rPr lang="es-ES" smtClean="0">
                <a:solidFill>
                  <a:prstClr val="white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3AA8DD-C411-4C40-A530-8B89A155B645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7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B828F-3A35-4B9D-B927-9D2D17EF2E39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D42DE-6F0E-45AC-A434-0FD3BE37E16A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00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AF6E5-9516-40A1-9D49-5CCE55FB7A74}" type="datetime1">
              <a:rPr lang="es-ES" smtClean="0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809E-22FD-4D9E-AA1D-32EC60AFB67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73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3835-5422-4E01-AD9E-6AC2EEF2B75F}" type="datetime1">
              <a:rPr lang="es-ES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8B38-882A-48F1-94C6-3245C969F8B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01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C3DC-866C-480E-B9C1-A3EA04A28A34}" type="datetime1">
              <a:rPr lang="es-ES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0881-E424-43FE-8082-CDFDAF7A4D4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03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230C-37C1-456C-942E-D91DF986EEB1}" type="datetime1">
              <a:rPr lang="es-ES">
                <a:solidFill>
                  <a:prstClr val="black"/>
                </a:solidFill>
              </a:rPr>
              <a:pPr>
                <a:defRPr/>
              </a:pPr>
              <a:t>12/03/2018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7C7C-BD3D-4253-80E7-66E3199F6A4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9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/>
              <a:pPr/>
              <a:t>12/03/2018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40E3E-1E28-4262-A29E-8598BA514B30}" type="datetimeFigureOut">
              <a:rPr lang="es-ES_tradnl" smtClean="0">
                <a:solidFill>
                  <a:prstClr val="black"/>
                </a:solidFill>
              </a:rPr>
              <a:pPr/>
              <a:t>12/03/2018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A48BE-C6EE-41AB-AD95-5661ED031D2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60483-1D28-403E-A60F-26CF87A27727}" type="datetime1">
              <a:rPr lang="es-E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12/03/2018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55615-1276-4D0D-BDC6-1FFE5E68EC8C}" type="slidenum">
              <a:rPr lang="es-E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066123"/>
          </a:xfrm>
        </p:spPr>
        <p:txBody>
          <a:bodyPr/>
          <a:lstStyle/>
          <a:p>
            <a:pPr algn="r">
              <a:buNone/>
            </a:pPr>
            <a:r>
              <a:rPr lang="es-ES_tradnl" dirty="0">
                <a:latin typeface="Calibri" pitchFamily="34" charset="0"/>
              </a:rPr>
              <a:t>María Pía Martin</a:t>
            </a:r>
          </a:p>
          <a:p>
            <a:pPr algn="r">
              <a:buNone/>
            </a:pPr>
            <a:r>
              <a:rPr lang="es-ES_tradnl" dirty="0">
                <a:latin typeface="Calibri" pitchFamily="34" charset="0"/>
              </a:rPr>
              <a:t>MGPP-DII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3253754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latin typeface="Calibri" pitchFamily="34" charset="0"/>
              </a:rPr>
              <a:t>Elaboración de Propuesta de</a:t>
            </a:r>
            <a:br>
              <a:rPr lang="es-ES_tradnl" sz="3600" dirty="0">
                <a:latin typeface="Calibri" pitchFamily="34" charset="0"/>
              </a:rPr>
            </a:br>
            <a:r>
              <a:rPr lang="es-ES_tradnl" sz="3600" dirty="0">
                <a:latin typeface="Calibri" pitchFamily="34" charset="0"/>
              </a:rPr>
              <a:t> Tesis</a:t>
            </a:r>
            <a:br>
              <a:rPr lang="es-ES_tradnl" sz="3600" dirty="0">
                <a:latin typeface="Calibri" pitchFamily="34" charset="0"/>
              </a:rPr>
            </a:br>
            <a:r>
              <a:rPr lang="es-ES_tradnl" sz="3600" dirty="0">
                <a:latin typeface="Calibri" pitchFamily="34" charset="0"/>
              </a:rPr>
              <a:t/>
            </a:r>
            <a:br>
              <a:rPr lang="es-ES_tradnl" sz="3600" dirty="0">
                <a:latin typeface="Calibri" pitchFamily="34" charset="0"/>
              </a:rPr>
            </a:br>
            <a:r>
              <a:rPr lang="es-ES_tradnl" sz="3600" dirty="0">
                <a:latin typeface="Calibri" pitchFamily="34" charset="0"/>
              </a:rPr>
              <a:t/>
            </a:r>
            <a:br>
              <a:rPr lang="es-ES_tradnl" sz="3600" dirty="0">
                <a:latin typeface="Calibri" pitchFamily="34" charset="0"/>
              </a:rPr>
            </a:br>
            <a:endParaRPr lang="es-ES_tradnl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 Hojas: Proyecto de Tesis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967"/>
            <a:ext cx="9144000" cy="52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877272"/>
            <a:ext cx="6886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95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79512" y="476672"/>
          <a:ext cx="8784976" cy="57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 rot="10800000" flipV="1">
            <a:off x="2483768" y="52652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PROCESO DE TESIS</a:t>
            </a:r>
          </a:p>
        </p:txBody>
      </p:sp>
    </p:spTree>
    <p:extLst>
      <p:ext uri="{BB962C8B-B14F-4D97-AF65-F5344CB8AC3E}">
        <p14:creationId xmlns:p14="http://schemas.microsoft.com/office/powerpoint/2010/main" val="22914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73853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Desarrollar proyectos de titulación del grado de Magíster en base a </a:t>
            </a:r>
            <a:r>
              <a:rPr lang="es-ES" dirty="0" smtClean="0"/>
              <a:t>tesis o estudios </a:t>
            </a:r>
            <a:r>
              <a:rPr lang="es-ES" dirty="0"/>
              <a:t>de caso.</a:t>
            </a:r>
          </a:p>
          <a:p>
            <a:pPr>
              <a:buNone/>
            </a:pPr>
            <a:endParaRPr lang="es-ES" dirty="0"/>
          </a:p>
          <a:p>
            <a:r>
              <a:rPr lang="es-ES" dirty="0"/>
              <a:t>Lograr proyectos pertinentes y fundamentados teórica y metodológicamente.</a:t>
            </a:r>
          </a:p>
          <a:p>
            <a:pPr>
              <a:buNone/>
            </a:pPr>
            <a:endParaRPr lang="es-ES" dirty="0"/>
          </a:p>
          <a:p>
            <a:r>
              <a:rPr lang="es-ES" dirty="0"/>
              <a:t>Concluir las tesis en los plazos establecidos por el programa </a:t>
            </a:r>
          </a:p>
          <a:p>
            <a:endParaRPr lang="es-ES" dirty="0"/>
          </a:p>
          <a:p>
            <a:r>
              <a:rPr lang="es-ES" dirty="0"/>
              <a:t>Lograr los estándares académicos exigidos por el MGPP y la Escuela de Postgrado de la FCFM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curso</a:t>
            </a:r>
          </a:p>
        </p:txBody>
      </p:sp>
    </p:spTree>
    <p:extLst>
      <p:ext uri="{BB962C8B-B14F-4D97-AF65-F5344CB8AC3E}">
        <p14:creationId xmlns:p14="http://schemas.microsoft.com/office/powerpoint/2010/main" val="317345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Sesiones ampliadas.</a:t>
            </a:r>
          </a:p>
          <a:p>
            <a:pPr>
              <a:buNone/>
            </a:pPr>
            <a:endParaRPr lang="es-ES" dirty="0"/>
          </a:p>
          <a:p>
            <a:r>
              <a:rPr lang="es-ES" dirty="0"/>
              <a:t>Sesiones grupales (según temas, necesidades, agrupación de intereses).</a:t>
            </a:r>
          </a:p>
          <a:p>
            <a:pPr>
              <a:buNone/>
            </a:pPr>
            <a:endParaRPr lang="es-ES" dirty="0"/>
          </a:p>
          <a:p>
            <a:r>
              <a:rPr lang="es-ES" dirty="0"/>
              <a:t>Sesiones individuales o tutorías.</a:t>
            </a:r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del Taller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653136"/>
            <a:ext cx="8136904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APOYO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METODOLÓGICO - DE PROCEDIMIENTO -   CONCEPTUAL </a:t>
            </a:r>
          </a:p>
        </p:txBody>
      </p:sp>
    </p:spTree>
    <p:extLst>
      <p:ext uri="{BB962C8B-B14F-4D97-AF65-F5344CB8AC3E}">
        <p14:creationId xmlns:p14="http://schemas.microsoft.com/office/powerpoint/2010/main" val="249223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72325"/>
            <a:ext cx="7202760" cy="49678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Arial Narrow" pitchFamily="34" charset="0"/>
              <a:buNone/>
            </a:pPr>
            <a:r>
              <a:rPr lang="es-CL" sz="2000" dirty="0">
                <a:solidFill>
                  <a:srgbClr val="FF0000"/>
                </a:solidFill>
              </a:rPr>
              <a:t>MES DE MARZO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/>
              <a:t>Revisión de propuestas de Estudios de caso para enviar a la escuela de postgrado y escoger profesor guía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/>
              <a:t>Exposición oral con nota Tesis MGPP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L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L" sz="2000" dirty="0" smtClean="0">
                <a:solidFill>
                  <a:srgbClr val="FF0000"/>
                </a:solidFill>
              </a:rPr>
              <a:t>MES </a:t>
            </a:r>
            <a:r>
              <a:rPr lang="es-CL" sz="2000" dirty="0">
                <a:solidFill>
                  <a:srgbClr val="FF0000"/>
                </a:solidFill>
              </a:rPr>
              <a:t>DE MAYO</a:t>
            </a:r>
          </a:p>
          <a:p>
            <a:pPr lvl="0">
              <a:lnSpc>
                <a:spcPct val="80000"/>
              </a:lnSpc>
              <a:buClr>
                <a:srgbClr val="2DA2BF"/>
              </a:buClr>
              <a:buFontTx/>
              <a:buChar char="-"/>
            </a:pPr>
            <a:r>
              <a:rPr lang="es-CL" sz="2100" dirty="0">
                <a:solidFill>
                  <a:prstClr val="black"/>
                </a:solidFill>
              </a:rPr>
              <a:t>Inscripción del tema de tesis ante escuela de postgrado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 smtClean="0"/>
              <a:t>Primera </a:t>
            </a:r>
            <a:r>
              <a:rPr lang="es-CL" sz="2000" dirty="0"/>
              <a:t>evaluación de informe de avance antecedentes</a:t>
            </a:r>
          </a:p>
          <a:p>
            <a:pPr lvl="0">
              <a:lnSpc>
                <a:spcPct val="80000"/>
              </a:lnSpc>
              <a:buClr>
                <a:srgbClr val="2DA2BF"/>
              </a:buClr>
              <a:buNone/>
            </a:pPr>
            <a:endParaRPr lang="es-CL" sz="2000" dirty="0" smtClean="0">
              <a:solidFill>
                <a:srgbClr val="FF0000"/>
              </a:solidFill>
            </a:endParaRPr>
          </a:p>
          <a:p>
            <a:pPr lvl="0">
              <a:lnSpc>
                <a:spcPct val="80000"/>
              </a:lnSpc>
              <a:buClr>
                <a:srgbClr val="2DA2BF"/>
              </a:buClr>
              <a:buNone/>
            </a:pPr>
            <a:r>
              <a:rPr lang="es-CL" sz="2000" dirty="0" smtClean="0">
                <a:solidFill>
                  <a:srgbClr val="FF0000"/>
                </a:solidFill>
              </a:rPr>
              <a:t>MES </a:t>
            </a:r>
            <a:r>
              <a:rPr lang="es-CL" sz="2000" dirty="0">
                <a:solidFill>
                  <a:srgbClr val="FF0000"/>
                </a:solidFill>
              </a:rPr>
              <a:t>DE JUNIO</a:t>
            </a:r>
          </a:p>
          <a:p>
            <a:pPr lvl="0">
              <a:lnSpc>
                <a:spcPct val="80000"/>
              </a:lnSpc>
              <a:buClr>
                <a:srgbClr val="2DA2BF"/>
              </a:buClr>
              <a:buFontTx/>
              <a:buChar char="-"/>
            </a:pPr>
            <a:r>
              <a:rPr lang="es-CL" sz="2000" dirty="0">
                <a:solidFill>
                  <a:prstClr val="black"/>
                </a:solidFill>
              </a:rPr>
              <a:t>Segunda evaluación de informe de avance Marco de antecedentes más marco conceptual y diseño metodológico del problema de investigación </a:t>
            </a:r>
          </a:p>
          <a:p>
            <a:pPr lvl="0">
              <a:lnSpc>
                <a:spcPct val="80000"/>
              </a:lnSpc>
              <a:buClr>
                <a:srgbClr val="2DA2BF"/>
              </a:buClr>
              <a:buFontTx/>
              <a:buChar char="-"/>
            </a:pPr>
            <a:endParaRPr lang="es-CL" sz="2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2DA2BF"/>
              </a:buClr>
              <a:buFontTx/>
              <a:buChar char="-"/>
            </a:pPr>
            <a:r>
              <a:rPr lang="es-CL" sz="2000" dirty="0">
                <a:solidFill>
                  <a:srgbClr val="00B050"/>
                </a:solidFill>
              </a:rPr>
              <a:t>SEGUNDO SEMESTRE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s-CL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100" dirty="0">
                <a:solidFill>
                  <a:srgbClr val="FF0000"/>
                </a:solidFill>
              </a:rPr>
              <a:t> AGOSTO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/>
              <a:t>Presentación oral y 2do Informe (60%)</a:t>
            </a:r>
          </a:p>
          <a:p>
            <a:pPr eaLnBrk="1" hangingPunct="1">
              <a:lnSpc>
                <a:spcPct val="80000"/>
              </a:lnSpc>
              <a:buFont typeface="Arial Narrow" pitchFamily="34" charset="0"/>
              <a:buNone/>
            </a:pPr>
            <a:r>
              <a:rPr lang="es-ES" sz="2100" dirty="0">
                <a:solidFill>
                  <a:srgbClr val="FF0000"/>
                </a:solidFill>
              </a:rPr>
              <a:t>NOVIEMBRE </a:t>
            </a:r>
            <a:endParaRPr lang="es-CL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/>
              <a:t>Versión final y solicitud de Examen de Grado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100" dirty="0">
                <a:solidFill>
                  <a:srgbClr val="FF0000"/>
                </a:solidFill>
              </a:rPr>
              <a:t>26 al 29 de DICIEMBRE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CL" sz="2000" dirty="0"/>
              <a:t>Examen de grado</a:t>
            </a:r>
            <a:endParaRPr lang="es-ES" sz="20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/>
              <a:t>CALENDARIO</a:t>
            </a:r>
            <a:endParaRPr lang="es-E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1268760"/>
            <a:ext cx="485775" cy="4941888"/>
          </a:xfrm>
          <a:prstGeom prst="downArrow">
            <a:avLst>
              <a:gd name="adj1" fmla="val 50000"/>
              <a:gd name="adj2" fmla="val 2543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s-CO" sz="3600" dirty="0">
                <a:solidFill>
                  <a:schemeClr val="accent1"/>
                </a:solidFill>
              </a:rPr>
              <a:t>PROCESO DE INVESTIGACIÓN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205288" y="3382963"/>
            <a:ext cx="733425" cy="92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es-CO" dirty="0">
                <a:solidFill>
                  <a:srgbClr val="FFFFFF"/>
                </a:solidFill>
              </a:rPr>
              <a:t/>
            </a:r>
            <a:br>
              <a:rPr lang="es-CO" dirty="0">
                <a:solidFill>
                  <a:srgbClr val="FFFFFF"/>
                </a:solidFill>
              </a:rPr>
            </a:br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114722" name="_s1033"/>
          <p:cNvSpPr>
            <a:spLocks noChangeArrowheads="1"/>
          </p:cNvSpPr>
          <p:nvPr/>
        </p:nvSpPr>
        <p:spPr bwMode="auto">
          <a:xfrm>
            <a:off x="251520" y="3140968"/>
            <a:ext cx="1512888" cy="990724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6434" tIns="33216" rIns="66434" bIns="33216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ÁREA TEMÁTICA</a:t>
            </a:r>
          </a:p>
        </p:txBody>
      </p:sp>
      <p:sp>
        <p:nvSpPr>
          <p:cNvPr id="114723" name="_s1033"/>
          <p:cNvSpPr>
            <a:spLocks noChangeArrowheads="1"/>
          </p:cNvSpPr>
          <p:nvPr/>
        </p:nvSpPr>
        <p:spPr bwMode="auto">
          <a:xfrm>
            <a:off x="2051050" y="2997200"/>
            <a:ext cx="1584325" cy="7747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6434" tIns="33216" rIns="66434" bIns="33216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FORMULACIÓN</a:t>
            </a:r>
          </a:p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DEL PROBLEMA</a:t>
            </a:r>
          </a:p>
        </p:txBody>
      </p:sp>
      <p:sp>
        <p:nvSpPr>
          <p:cNvPr id="114724" name="_s1033"/>
          <p:cNvSpPr>
            <a:spLocks noChangeArrowheads="1"/>
          </p:cNvSpPr>
          <p:nvPr/>
        </p:nvSpPr>
        <p:spPr bwMode="auto">
          <a:xfrm>
            <a:off x="3924300" y="2997200"/>
            <a:ext cx="1584325" cy="7747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6434" tIns="33216" rIns="66434" bIns="33216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DELIMITACIÓN </a:t>
            </a:r>
          </a:p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DEL PROBLEMA</a:t>
            </a:r>
          </a:p>
        </p:txBody>
      </p:sp>
      <p:sp>
        <p:nvSpPr>
          <p:cNvPr id="114726" name="_s1032"/>
          <p:cNvSpPr>
            <a:spLocks noChangeArrowheads="1"/>
          </p:cNvSpPr>
          <p:nvPr/>
        </p:nvSpPr>
        <p:spPr bwMode="auto">
          <a:xfrm>
            <a:off x="3635897" y="1484313"/>
            <a:ext cx="2015604" cy="74453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3217" tIns="16608" rIns="33217" bIns="16608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MARCO CONCEPTUAL</a:t>
            </a:r>
          </a:p>
        </p:txBody>
      </p:sp>
      <p:sp>
        <p:nvSpPr>
          <p:cNvPr id="114728" name="_s1032"/>
          <p:cNvSpPr>
            <a:spLocks noChangeArrowheads="1"/>
          </p:cNvSpPr>
          <p:nvPr/>
        </p:nvSpPr>
        <p:spPr bwMode="auto">
          <a:xfrm>
            <a:off x="3563888" y="4293096"/>
            <a:ext cx="2232247" cy="79166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3217" tIns="16608" rIns="33217" bIns="16608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DISEÑO METODOLÓGICO</a:t>
            </a:r>
          </a:p>
        </p:txBody>
      </p:sp>
      <p:sp>
        <p:nvSpPr>
          <p:cNvPr id="114757" name="Line 69"/>
          <p:cNvSpPr>
            <a:spLocks noChangeShapeType="1"/>
          </p:cNvSpPr>
          <p:nvPr/>
        </p:nvSpPr>
        <p:spPr bwMode="auto">
          <a:xfrm>
            <a:off x="4716463" y="3716338"/>
            <a:ext cx="0" cy="649287"/>
          </a:xfrm>
          <a:prstGeom prst="line">
            <a:avLst/>
          </a:prstGeom>
          <a:noFill/>
          <a:ln w="57150">
            <a:solidFill>
              <a:srgbClr val="FD0926"/>
            </a:solidFill>
            <a:round/>
            <a:headEnd/>
            <a:tailEnd type="triangle" w="med" len="med"/>
          </a:ln>
          <a:effectLst/>
        </p:spPr>
        <p:txBody>
          <a:bodyPr vert="eaVert" wrap="none" anchor="ctr"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4758" name="Line 70"/>
          <p:cNvSpPr>
            <a:spLocks noChangeShapeType="1"/>
          </p:cNvSpPr>
          <p:nvPr/>
        </p:nvSpPr>
        <p:spPr bwMode="auto">
          <a:xfrm flipV="1">
            <a:off x="4716463" y="2205038"/>
            <a:ext cx="0" cy="792162"/>
          </a:xfrm>
          <a:prstGeom prst="line">
            <a:avLst/>
          </a:prstGeom>
          <a:noFill/>
          <a:ln w="57150">
            <a:solidFill>
              <a:srgbClr val="FD0926"/>
            </a:solidFill>
            <a:round/>
            <a:headEnd/>
            <a:tailEnd type="triangle" w="med" len="med"/>
          </a:ln>
          <a:effectLst/>
        </p:spPr>
        <p:txBody>
          <a:bodyPr vert="eaVert" wrap="none" anchor="ctr"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4759" name="Line 71"/>
          <p:cNvSpPr>
            <a:spLocks noChangeShapeType="1"/>
          </p:cNvSpPr>
          <p:nvPr/>
        </p:nvSpPr>
        <p:spPr bwMode="auto">
          <a:xfrm>
            <a:off x="1763713" y="3357563"/>
            <a:ext cx="287337" cy="0"/>
          </a:xfrm>
          <a:prstGeom prst="line">
            <a:avLst/>
          </a:prstGeom>
          <a:noFill/>
          <a:ln w="57150">
            <a:solidFill>
              <a:srgbClr val="FD0926"/>
            </a:solidFill>
            <a:round/>
            <a:headEnd/>
            <a:tailEnd type="triangle" w="med" len="med"/>
          </a:ln>
          <a:effectLst/>
        </p:spPr>
        <p:txBody>
          <a:bodyPr vert="eaVert" wrap="none" anchor="ctr"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4760" name="Line 72"/>
          <p:cNvSpPr>
            <a:spLocks noChangeShapeType="1"/>
          </p:cNvSpPr>
          <p:nvPr/>
        </p:nvSpPr>
        <p:spPr bwMode="auto">
          <a:xfrm>
            <a:off x="3635375" y="3357563"/>
            <a:ext cx="287338" cy="0"/>
          </a:xfrm>
          <a:prstGeom prst="line">
            <a:avLst/>
          </a:prstGeom>
          <a:noFill/>
          <a:ln w="57150">
            <a:solidFill>
              <a:srgbClr val="FD0926"/>
            </a:solidFill>
            <a:round/>
            <a:headEnd/>
            <a:tailEnd type="triangle" w="med" len="med"/>
          </a:ln>
          <a:effectLst/>
        </p:spPr>
        <p:txBody>
          <a:bodyPr vert="eaVert" wrap="none" anchor="ctr"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4768" name="Oval 80"/>
          <p:cNvSpPr>
            <a:spLocks noChangeArrowheads="1"/>
          </p:cNvSpPr>
          <p:nvPr/>
        </p:nvSpPr>
        <p:spPr bwMode="auto">
          <a:xfrm>
            <a:off x="900112" y="2708921"/>
            <a:ext cx="431527" cy="215254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14770" name="Oval 82"/>
          <p:cNvSpPr>
            <a:spLocks noChangeArrowheads="1"/>
          </p:cNvSpPr>
          <p:nvPr/>
        </p:nvSpPr>
        <p:spPr bwMode="auto">
          <a:xfrm>
            <a:off x="2771774" y="2708919"/>
            <a:ext cx="504081" cy="215255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4771" name="Oval 83"/>
          <p:cNvSpPr>
            <a:spLocks noChangeArrowheads="1"/>
          </p:cNvSpPr>
          <p:nvPr/>
        </p:nvSpPr>
        <p:spPr bwMode="auto">
          <a:xfrm>
            <a:off x="4283968" y="2708920"/>
            <a:ext cx="288032" cy="215900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14772" name="Oval 84"/>
          <p:cNvSpPr>
            <a:spLocks noChangeArrowheads="1"/>
          </p:cNvSpPr>
          <p:nvPr/>
        </p:nvSpPr>
        <p:spPr bwMode="auto">
          <a:xfrm>
            <a:off x="4643438" y="1124744"/>
            <a:ext cx="432618" cy="216694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14776" name="Oval 88"/>
          <p:cNvSpPr>
            <a:spLocks noChangeArrowheads="1"/>
          </p:cNvSpPr>
          <p:nvPr/>
        </p:nvSpPr>
        <p:spPr bwMode="auto">
          <a:xfrm>
            <a:off x="4211960" y="4005064"/>
            <a:ext cx="360040" cy="216024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41" name="40 Flecha abajo"/>
          <p:cNvSpPr/>
          <p:nvPr/>
        </p:nvSpPr>
        <p:spPr>
          <a:xfrm>
            <a:off x="7020272" y="1124744"/>
            <a:ext cx="1728192" cy="504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I</a:t>
            </a:r>
          </a:p>
          <a:p>
            <a:pPr algn="ctr"/>
            <a:endParaRPr lang="es-ES" dirty="0">
              <a:solidFill>
                <a:prstClr val="white"/>
              </a:solidFill>
            </a:endParaRPr>
          </a:p>
          <a:p>
            <a:pPr algn="ctr"/>
            <a:endParaRPr lang="es-ES" dirty="0">
              <a:solidFill>
                <a:prstClr val="white"/>
              </a:solidFill>
            </a:endParaRPr>
          </a:p>
          <a:p>
            <a:pPr algn="ctr"/>
            <a:endParaRPr lang="es-ES" dirty="0">
              <a:solidFill>
                <a:prstClr val="white"/>
              </a:solidFill>
            </a:endParaRPr>
          </a:p>
          <a:p>
            <a:pPr algn="ctr"/>
            <a:r>
              <a:rPr lang="es-ES" dirty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E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M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E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T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R</a:t>
            </a:r>
          </a:p>
          <a:p>
            <a:pPr algn="ctr"/>
            <a:r>
              <a:rPr lang="es-E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2" name="_s1033"/>
          <p:cNvSpPr>
            <a:spLocks noChangeArrowheads="1"/>
          </p:cNvSpPr>
          <p:nvPr/>
        </p:nvSpPr>
        <p:spPr bwMode="auto">
          <a:xfrm>
            <a:off x="6012160" y="2852936"/>
            <a:ext cx="1258887" cy="7207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18900000" scaled="1"/>
          </a:gradFill>
          <a:ln w="31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200" b="1" dirty="0">
                <a:solidFill>
                  <a:prstClr val="black"/>
                </a:solidFill>
                <a:latin typeface="Arial Unicode MS" pitchFamily="34" charset="-128"/>
              </a:rPr>
              <a:t>DATOS</a:t>
            </a:r>
          </a:p>
        </p:txBody>
      </p:sp>
      <p:sp>
        <p:nvSpPr>
          <p:cNvPr id="43" name="42 Flecha doblada hacia arriba"/>
          <p:cNvSpPr/>
          <p:nvPr/>
        </p:nvSpPr>
        <p:spPr>
          <a:xfrm>
            <a:off x="5868144" y="3645024"/>
            <a:ext cx="1008112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5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34 L -3.88889E-6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0" grpId="1"/>
      <p:bldP spid="114722" grpId="0" animBg="1"/>
      <p:bldP spid="114723" grpId="0" animBg="1"/>
      <p:bldP spid="114724" grpId="0" animBg="1"/>
      <p:bldP spid="114726" grpId="0" animBg="1"/>
      <p:bldP spid="114728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429288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¿Qué es?:</a:t>
            </a:r>
          </a:p>
          <a:p>
            <a:pPr>
              <a:buNone/>
            </a:pPr>
            <a:r>
              <a:rPr lang="es-CL" dirty="0"/>
              <a:t>	Es la inscripción formal de la propuesta de Tesis ante la Escuela de Postgrado.</a:t>
            </a:r>
          </a:p>
          <a:p>
            <a:pPr>
              <a:buNone/>
            </a:pPr>
            <a:r>
              <a:rPr lang="es-CL" dirty="0"/>
              <a:t>	Es el primer paso y el primer producto en el desarrollo de su EDC</a:t>
            </a:r>
          </a:p>
          <a:p>
            <a:pPr>
              <a:buNone/>
            </a:pPr>
            <a:endParaRPr lang="es-CL" dirty="0"/>
          </a:p>
          <a:p>
            <a:r>
              <a:rPr lang="es-CL" dirty="0"/>
              <a:t>Componentes: </a:t>
            </a:r>
            <a:r>
              <a:rPr lang="es-CL" sz="3900" b="1" dirty="0"/>
              <a:t>estrictamente 3 hojas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Título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Antecedentes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Objetivos: General y Específicos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Metodología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Resultados Esperados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Referencias Bibliográficas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000108"/>
          </a:xfrm>
        </p:spPr>
        <p:txBody>
          <a:bodyPr/>
          <a:lstStyle/>
          <a:p>
            <a:r>
              <a:rPr lang="es-CL" dirty="0"/>
              <a:t>Propuesta de Tesis</a:t>
            </a:r>
          </a:p>
        </p:txBody>
      </p:sp>
    </p:spTree>
    <p:extLst>
      <p:ext uri="{BB962C8B-B14F-4D97-AF65-F5344CB8AC3E}">
        <p14:creationId xmlns:p14="http://schemas.microsoft.com/office/powerpoint/2010/main" val="331933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 Hojas: Proyecto de Tesis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967"/>
            <a:ext cx="9144000" cy="52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877272"/>
            <a:ext cx="6886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39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_tradnl" sz="2900" b="1" dirty="0">
                <a:latin typeface="Calibri" pitchFamily="34" charset="0"/>
              </a:rPr>
              <a:t>ELECCIÓN TEMA DE INVESTIGACIÓN</a:t>
            </a:r>
          </a:p>
          <a:p>
            <a:pPr algn="just">
              <a:buNone/>
            </a:pPr>
            <a:r>
              <a:rPr lang="es-ES_tradnl" sz="2900" dirty="0">
                <a:latin typeface="Calibri" pitchFamily="34" charset="0"/>
              </a:rPr>
              <a:t>- Los propios intereses</a:t>
            </a:r>
          </a:p>
          <a:p>
            <a:pPr algn="just">
              <a:buFontTx/>
              <a:buChar char="-"/>
            </a:pPr>
            <a:r>
              <a:rPr lang="es-ES_tradnl" sz="2900" dirty="0">
                <a:latin typeface="Calibri" pitchFamily="34" charset="0"/>
              </a:rPr>
              <a:t>Cualidades, fortalezas y debilidades/conocimientos previos o adquiribles/ </a:t>
            </a:r>
          </a:p>
          <a:p>
            <a:pPr algn="just">
              <a:buFontTx/>
              <a:buChar char="-"/>
            </a:pPr>
            <a:r>
              <a:rPr lang="es-ES_tradnl" sz="2900" dirty="0">
                <a:latin typeface="Calibri" pitchFamily="34" charset="0"/>
              </a:rPr>
              <a:t>Viabilidad. Acceso a fuentes y habilidad para manejarlas </a:t>
            </a:r>
          </a:p>
          <a:p>
            <a:pPr algn="just"/>
            <a:r>
              <a:rPr lang="es-ES_tradnl" sz="2900" dirty="0">
                <a:latin typeface="Calibri" pitchFamily="34" charset="0"/>
              </a:rPr>
              <a:t> Elegido el tema hacer acopio de información y lecturas</a:t>
            </a:r>
          </a:p>
          <a:p>
            <a:pPr algn="just"/>
            <a:r>
              <a:rPr lang="es-ES_tradnl" sz="2900" dirty="0">
                <a:latin typeface="Calibri" pitchFamily="34" charset="0"/>
              </a:rPr>
              <a:t>Definición conceptos claves</a:t>
            </a:r>
          </a:p>
          <a:p>
            <a:pPr algn="just"/>
            <a:endParaRPr lang="es-ES_tradnl" sz="2900" dirty="0">
              <a:latin typeface="Calibri" pitchFamily="34" charset="0"/>
            </a:endParaRPr>
          </a:p>
          <a:p>
            <a:pPr algn="just">
              <a:buNone/>
            </a:pPr>
            <a:r>
              <a:rPr lang="es-ES_tradnl" sz="2900" b="1" dirty="0">
                <a:latin typeface="Calibri" pitchFamily="34" charset="0"/>
              </a:rPr>
              <a:t>DEFINICIÓN PROBLEMA DE INVESTIGACIÓN</a:t>
            </a:r>
          </a:p>
          <a:p>
            <a:pPr algn="just"/>
            <a:r>
              <a:rPr lang="es-ES_tradnl" sz="2900" dirty="0">
                <a:latin typeface="Calibri" pitchFamily="34" charset="0"/>
              </a:rPr>
              <a:t>Fase más importante y difícil. Articula el estudio.</a:t>
            </a:r>
          </a:p>
          <a:p>
            <a:pPr algn="just"/>
            <a:endParaRPr lang="es-ES_tradnl" sz="2900" dirty="0">
              <a:latin typeface="Calibri" pitchFamily="34" charset="0"/>
            </a:endParaRPr>
          </a:p>
          <a:p>
            <a:pPr algn="just">
              <a:buNone/>
            </a:pPr>
            <a:r>
              <a:rPr lang="es-ES_tradnl" sz="2900" b="1" dirty="0">
                <a:latin typeface="Calibri" pitchFamily="34" charset="0"/>
              </a:rPr>
              <a:t>PREGUNTA DE INVESTIGACIÓN</a:t>
            </a:r>
          </a:p>
          <a:p>
            <a:pPr algn="just"/>
            <a:r>
              <a:rPr lang="es-ES_tradnl" sz="2900" dirty="0">
                <a:latin typeface="Calibri" pitchFamily="34" charset="0"/>
              </a:rPr>
              <a:t>Delimita y configura el problema de investigación</a:t>
            </a:r>
          </a:p>
          <a:p>
            <a:pPr algn="just"/>
            <a:r>
              <a:rPr lang="es-ES_tradnl" sz="2900" dirty="0">
                <a:latin typeface="Calibri" pitchFamily="34" charset="0"/>
              </a:rPr>
              <a:t>Guían el estudio (hipótesis o preguntas directrices)</a:t>
            </a:r>
          </a:p>
          <a:p>
            <a:pPr algn="just"/>
            <a:endParaRPr lang="es-ES_tradnl" sz="2900" dirty="0">
              <a:latin typeface="Calibri" pitchFamily="34" charset="0"/>
            </a:endParaRPr>
          </a:p>
          <a:p>
            <a:pPr algn="just">
              <a:buNone/>
            </a:pPr>
            <a:endParaRPr lang="es-ES_tradnl" sz="2900" dirty="0">
              <a:latin typeface="Calibri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739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1.Relación entre problema de investigación y políticas públicas</a:t>
            </a:r>
          </a:p>
          <a:p>
            <a:pPr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2. Relación entre objetivos y propuesta metodológica</a:t>
            </a:r>
          </a:p>
          <a:p>
            <a:pPr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3. Pertinencia propuesta metodológica (fuentes, técnicas de recolección de información y análisis)</a:t>
            </a:r>
          </a:p>
          <a:p>
            <a:pPr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4. Coherencia entre objetivos y resultados esperados</a:t>
            </a:r>
          </a:p>
          <a:p>
            <a:pPr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3200" dirty="0"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59216" cy="504056"/>
          </a:xfrm>
        </p:spPr>
        <p:txBody>
          <a:bodyPr>
            <a:noAutofit/>
          </a:bodyPr>
          <a:lstStyle/>
          <a:p>
            <a:r>
              <a:rPr lang="es-ES" sz="3200" dirty="0"/>
              <a:t>Consideraciones propuesta</a:t>
            </a:r>
          </a:p>
        </p:txBody>
      </p:sp>
    </p:spTree>
    <p:extLst>
      <p:ext uri="{BB962C8B-B14F-4D97-AF65-F5344CB8AC3E}">
        <p14:creationId xmlns:p14="http://schemas.microsoft.com/office/powerpoint/2010/main" val="416087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441</Words>
  <Application>Microsoft Office PowerPoint</Application>
  <PresentationFormat>Presentación en pantalla (4:3)</PresentationFormat>
  <Paragraphs>123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Concurrencia</vt:lpstr>
      <vt:lpstr>2_Concurrencia</vt:lpstr>
      <vt:lpstr>3_Concurrencia</vt:lpstr>
      <vt:lpstr>4_Concurrencia</vt:lpstr>
      <vt:lpstr>5_Concurrencia</vt:lpstr>
      <vt:lpstr>Elaboración de Propuesta de  Tesis   </vt:lpstr>
      <vt:lpstr>Objetivos del curso</vt:lpstr>
      <vt:lpstr>Procedimiento del Taller</vt:lpstr>
      <vt:lpstr>CALENDARIO</vt:lpstr>
      <vt:lpstr>PROCESO DE INVESTIGACIÓN</vt:lpstr>
      <vt:lpstr>Propuesta de Tesis</vt:lpstr>
      <vt:lpstr>Presentación de PowerPoint</vt:lpstr>
      <vt:lpstr>Presentación de PowerPoint</vt:lpstr>
      <vt:lpstr>Consideraciones propuesta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Límites y posibilidades de las políticas sociales en Chile para la inclusión social basada en derechos</dc:title>
  <dc:creator>mpiamartin</dc:creator>
  <cp:lastModifiedBy>equipo docente</cp:lastModifiedBy>
  <cp:revision>86</cp:revision>
  <dcterms:created xsi:type="dcterms:W3CDTF">2009-07-28T16:02:03Z</dcterms:created>
  <dcterms:modified xsi:type="dcterms:W3CDTF">2018-03-12T11:25:40Z</dcterms:modified>
</cp:coreProperties>
</file>