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78" r:id="rId6"/>
    <p:sldId id="260" r:id="rId7"/>
    <p:sldId id="261" r:id="rId8"/>
    <p:sldId id="264" r:id="rId9"/>
    <p:sldId id="263" r:id="rId10"/>
    <p:sldId id="270" r:id="rId11"/>
    <p:sldId id="271" r:id="rId12"/>
    <p:sldId id="273" r:id="rId13"/>
    <p:sldId id="279" r:id="rId14"/>
    <p:sldId id="280" r:id="rId15"/>
    <p:sldId id="281" r:id="rId16"/>
    <p:sldId id="282" r:id="rId17"/>
    <p:sldId id="283" r:id="rId18"/>
    <p:sldId id="284" r:id="rId19"/>
    <p:sldId id="286" r:id="rId20"/>
    <p:sldId id="287" r:id="rId2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8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105728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1334017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9922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385370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558677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207844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410765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3008319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354079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2990449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AF8ECE6-1478-47D2-9B64-DDE4908938C5}" type="datetimeFigureOut">
              <a:rPr lang="es-CL" smtClean="0"/>
              <a:t>27-05-20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7EF73885-5E72-4778-9BBB-CEBE3471FF9E}" type="slidenum">
              <a:rPr lang="es-CL" smtClean="0"/>
              <a:t>‹Nr.›</a:t>
            </a:fld>
            <a:endParaRPr lang="es-CL"/>
          </a:p>
        </p:txBody>
      </p:sp>
    </p:spTree>
    <p:extLst>
      <p:ext uri="{BB962C8B-B14F-4D97-AF65-F5344CB8AC3E}">
        <p14:creationId xmlns:p14="http://schemas.microsoft.com/office/powerpoint/2010/main" val="17515317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F8ECE6-1478-47D2-9B64-DDE4908938C5}" type="datetimeFigureOut">
              <a:rPr lang="es-CL" smtClean="0"/>
              <a:t>27-05-20</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F73885-5E72-4778-9BBB-CEBE3471FF9E}" type="slidenum">
              <a:rPr lang="es-CL" smtClean="0"/>
              <a:t>‹Nr.›</a:t>
            </a:fld>
            <a:endParaRPr lang="es-CL"/>
          </a:p>
        </p:txBody>
      </p:sp>
    </p:spTree>
    <p:extLst>
      <p:ext uri="{BB962C8B-B14F-4D97-AF65-F5344CB8AC3E}">
        <p14:creationId xmlns:p14="http://schemas.microsoft.com/office/powerpoint/2010/main" val="1723762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L" sz="3200" b="1" dirty="0" smtClean="0"/>
              <a:t>Marco de Antecedentes y Marco Conceptual</a:t>
            </a:r>
            <a:endParaRPr lang="es-CL" sz="3200" b="1" dirty="0"/>
          </a:p>
        </p:txBody>
      </p:sp>
      <p:sp>
        <p:nvSpPr>
          <p:cNvPr id="3" name="2 Subtítulo"/>
          <p:cNvSpPr>
            <a:spLocks noGrp="1"/>
          </p:cNvSpPr>
          <p:nvPr>
            <p:ph type="subTitle" idx="1"/>
          </p:nvPr>
        </p:nvSpPr>
        <p:spPr>
          <a:xfrm>
            <a:off x="1475656" y="3068960"/>
            <a:ext cx="6400800" cy="1752600"/>
          </a:xfrm>
        </p:spPr>
        <p:txBody>
          <a:bodyPr/>
          <a:lstStyle/>
          <a:p>
            <a:r>
              <a:rPr lang="es-CL" smtClean="0"/>
              <a:t>Mar</a:t>
            </a:r>
            <a:r>
              <a:rPr lang="es-CL" smtClean="0"/>
              <a:t>ía Pía Martin</a:t>
            </a:r>
            <a:endParaRPr lang="es-CL" dirty="0"/>
          </a:p>
        </p:txBody>
      </p:sp>
    </p:spTree>
    <p:extLst>
      <p:ext uri="{BB962C8B-B14F-4D97-AF65-F5344CB8AC3E}">
        <p14:creationId xmlns:p14="http://schemas.microsoft.com/office/powerpoint/2010/main" val="147270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2432466"/>
            <a:ext cx="7886700" cy="1325563"/>
          </a:xfrm>
        </p:spPr>
        <p:txBody>
          <a:bodyPr>
            <a:normAutofit fontScale="90000"/>
          </a:bodyPr>
          <a:lstStyle/>
          <a:p>
            <a:pPr algn="ctr"/>
            <a:r>
              <a:rPr lang="es-ES_tradnl" b="1" dirty="0"/>
              <a:t>Ejemplo </a:t>
            </a:r>
            <a:r>
              <a:rPr lang="es-ES_tradnl" b="1" dirty="0" smtClean="0"/>
              <a:t>2</a:t>
            </a:r>
            <a:r>
              <a:rPr lang="es-ES_tradnl" dirty="0"/>
              <a:t/>
            </a:r>
            <a:br>
              <a:rPr lang="es-ES_tradnl" dirty="0"/>
            </a:br>
            <a:r>
              <a:rPr lang="es-ES_tradnl" dirty="0"/>
              <a:t>Autor: Matías </a:t>
            </a:r>
            <a:r>
              <a:rPr lang="es-ES_tradnl" dirty="0" smtClean="0"/>
              <a:t>Urrutia</a:t>
            </a:r>
            <a:endParaRPr lang="es-ES_tradnl" dirty="0"/>
          </a:p>
        </p:txBody>
      </p:sp>
    </p:spTree>
    <p:extLst>
      <p:ext uri="{BB962C8B-B14F-4D97-AF65-F5344CB8AC3E}">
        <p14:creationId xmlns:p14="http://schemas.microsoft.com/office/powerpoint/2010/main" val="234087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4624"/>
            <a:ext cx="8229600" cy="1143000"/>
          </a:xfrm>
        </p:spPr>
        <p:txBody>
          <a:bodyPr>
            <a:normAutofit/>
          </a:bodyPr>
          <a:lstStyle/>
          <a:p>
            <a:r>
              <a:rPr lang="es-ES_tradnl" sz="2800" b="1" dirty="0" smtClean="0"/>
              <a:t>Título de la tesis</a:t>
            </a:r>
            <a:endParaRPr lang="es-ES_tradnl" sz="2800" b="1" dirty="0"/>
          </a:p>
        </p:txBody>
      </p:sp>
      <p:sp>
        <p:nvSpPr>
          <p:cNvPr id="3" name="Marcador de contenido 2"/>
          <p:cNvSpPr>
            <a:spLocks noGrp="1"/>
          </p:cNvSpPr>
          <p:nvPr>
            <p:ph idx="1"/>
          </p:nvPr>
        </p:nvSpPr>
        <p:spPr>
          <a:xfrm>
            <a:off x="628650" y="908720"/>
            <a:ext cx="7886700" cy="881059"/>
          </a:xfrm>
        </p:spPr>
        <p:txBody>
          <a:bodyPr>
            <a:normAutofit/>
          </a:bodyPr>
          <a:lstStyle/>
          <a:p>
            <a:pPr algn="just"/>
            <a:r>
              <a:rPr lang="es-ES_tradnl" sz="1800" dirty="0" smtClean="0"/>
              <a:t>Estudio comparado para la evaluación cualitativa del sistema de cooperación internacional de chile.</a:t>
            </a:r>
            <a:endParaRPr lang="es-ES_tradnl" sz="1800" dirty="0"/>
          </a:p>
        </p:txBody>
      </p:sp>
      <p:sp>
        <p:nvSpPr>
          <p:cNvPr id="4" name="Título 1"/>
          <p:cNvSpPr txBox="1">
            <a:spLocks/>
          </p:cNvSpPr>
          <p:nvPr/>
        </p:nvSpPr>
        <p:spPr>
          <a:xfrm>
            <a:off x="467544" y="134076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_tradnl" sz="2800" b="1" dirty="0" smtClean="0"/>
              <a:t>Problema</a:t>
            </a:r>
            <a:endParaRPr lang="es-ES_tradnl" sz="2800" b="1" dirty="0"/>
          </a:p>
        </p:txBody>
      </p:sp>
      <p:sp>
        <p:nvSpPr>
          <p:cNvPr id="5" name="Marcador de contenido 2"/>
          <p:cNvSpPr txBox="1">
            <a:spLocks/>
          </p:cNvSpPr>
          <p:nvPr/>
        </p:nvSpPr>
        <p:spPr>
          <a:xfrm>
            <a:off x="628650" y="2174006"/>
            <a:ext cx="7886700" cy="4351338"/>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es-ES_tradnl" sz="2600" dirty="0" smtClean="0"/>
              <a:t>Si bien el traspaso de AGCI a las dependencias del Sistema Nacional de Relaciones Exteriores del país significaron un gran cambio de enfoque respecto a la forma en la que se iba a ejecutar la cooperación del país, en la medida que el escenario internacional ha ido cambiando y los foros y diálogos de cooperación han instalado nuevos requisitos y necesidades para el desarrollo de una cooperación internacional acorde a las necesidades globales, ha quedado cada vez más en evidencia la necesidad de adaptación de nuestro sistema organizacional encargado de la gestión de la cooperación internacional.</a:t>
            </a:r>
          </a:p>
          <a:p>
            <a:pPr algn="just"/>
            <a:endParaRPr lang="es-ES_tradnl" sz="2600" dirty="0" smtClean="0"/>
          </a:p>
          <a:p>
            <a:pPr algn="just"/>
            <a:r>
              <a:rPr lang="es-ES_tradnl" sz="2600" dirty="0" smtClean="0"/>
              <a:t>En concordancia con lo anterior, tanto la evolución del país, como las nuevas prioridades del sistema global de cooperación internacional suponen un stress a la estructura organizacional nacional encargada de esta materia y particularmente al núcleo de la misma, que en este caso es la Agencia de Cooperación Internacional de Chile, la cual se encarga de gestionar la “producción” de cooperación, para lo cual es fundamental que posea una adecuada capacidad de gestión y articulación acordes a las necesidades definidas por el medio.</a:t>
            </a:r>
          </a:p>
          <a:p>
            <a:pPr algn="just"/>
            <a:endParaRPr lang="es-ES_tradnl" sz="2400" dirty="0" smtClean="0"/>
          </a:p>
          <a:p>
            <a:pPr algn="just"/>
            <a:endParaRPr lang="es-ES_tradnl" sz="2400" dirty="0"/>
          </a:p>
        </p:txBody>
      </p:sp>
    </p:spTree>
    <p:extLst>
      <p:ext uri="{BB962C8B-B14F-4D97-AF65-F5344CB8AC3E}">
        <p14:creationId xmlns:p14="http://schemas.microsoft.com/office/powerpoint/2010/main" val="4175546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_tradnl" sz="2800" b="1" dirty="0" smtClean="0"/>
              <a:t>Pregunta Objetivos</a:t>
            </a:r>
            <a:endParaRPr lang="es-ES_tradnl" sz="2800" b="1" dirty="0"/>
          </a:p>
        </p:txBody>
      </p:sp>
      <p:sp>
        <p:nvSpPr>
          <p:cNvPr id="3" name="Marcador de contenido 2"/>
          <p:cNvSpPr>
            <a:spLocks noGrp="1"/>
          </p:cNvSpPr>
          <p:nvPr>
            <p:ph idx="1"/>
          </p:nvPr>
        </p:nvSpPr>
        <p:spPr>
          <a:xfrm>
            <a:off x="628650" y="1467821"/>
            <a:ext cx="7886700" cy="4351338"/>
          </a:xfrm>
        </p:spPr>
        <p:txBody>
          <a:bodyPr>
            <a:normAutofit fontScale="70000" lnSpcReduction="20000"/>
          </a:bodyPr>
          <a:lstStyle/>
          <a:p>
            <a:pPr algn="just"/>
            <a:r>
              <a:rPr lang="es-ES_tradnl" sz="2200" b="1" dirty="0" smtClean="0"/>
              <a:t>Pregunta</a:t>
            </a:r>
            <a:r>
              <a:rPr lang="es-ES_tradnl" sz="2200" dirty="0" smtClean="0"/>
              <a:t>: </a:t>
            </a:r>
            <a:r>
              <a:rPr lang="es-ES_tradnl" sz="2400" dirty="0"/>
              <a:t>¿Existen nodos críticos de gestión y estructura la interior del órgano rector que dificulten el cumplimiento de las necesidades y los objetivos de la política de cooperación y política exterior por parte del sistema nacional de cooperación internacional</a:t>
            </a:r>
            <a:r>
              <a:rPr lang="es-ES_tradnl" sz="2400" dirty="0" smtClean="0"/>
              <a:t>?</a:t>
            </a:r>
          </a:p>
          <a:p>
            <a:pPr algn="just"/>
            <a:endParaRPr lang="es-ES_tradnl" sz="2200" dirty="0" smtClean="0"/>
          </a:p>
          <a:p>
            <a:pPr algn="just"/>
            <a:r>
              <a:rPr lang="es-ES_tradnl" sz="2200" b="1" dirty="0" smtClean="0"/>
              <a:t>Objetivos general</a:t>
            </a:r>
            <a:r>
              <a:rPr lang="es-ES_tradnl" sz="2200" dirty="0" smtClean="0"/>
              <a:t>: </a:t>
            </a:r>
            <a:r>
              <a:rPr lang="es-ES_tradnl" sz="2400" dirty="0"/>
              <a:t>Analizar las principales características e identificar las principales debilidades del Sistema Nacional de Cooperación Internacional como un sistema de cooperación funcional que sea capaz de responder a las demandas de sus “clientes” y a los objetivos de las políticas públicas que lo determinan; tanto desde una perspectiva estructural como de gestión</a:t>
            </a:r>
            <a:r>
              <a:rPr lang="es-ES_tradnl" sz="2400" dirty="0" smtClean="0"/>
              <a:t>.</a:t>
            </a:r>
          </a:p>
          <a:p>
            <a:pPr algn="just"/>
            <a:endParaRPr lang="es-ES_tradnl" sz="2200" dirty="0"/>
          </a:p>
          <a:p>
            <a:pPr algn="just"/>
            <a:r>
              <a:rPr lang="es-ES_tradnl" sz="2200" b="1" dirty="0" smtClean="0"/>
              <a:t>Objetivos específicos</a:t>
            </a:r>
            <a:r>
              <a:rPr lang="es-ES_tradnl" sz="2200" dirty="0" smtClean="0"/>
              <a:t>: (a) </a:t>
            </a:r>
            <a:r>
              <a:rPr lang="es-ES_tradnl" sz="2400" dirty="0" smtClean="0"/>
              <a:t>Determinar </a:t>
            </a:r>
            <a:r>
              <a:rPr lang="es-ES_tradnl" sz="2400" dirty="0"/>
              <a:t>el grado de subordinación de la Política Nacional de Cooperación Internacional a la Política de Relaciones </a:t>
            </a:r>
            <a:r>
              <a:rPr lang="es-ES_tradnl" sz="2400" dirty="0" smtClean="0"/>
              <a:t>Exteriores; (b) </a:t>
            </a:r>
            <a:r>
              <a:rPr lang="es-ES_tradnl" sz="2400" dirty="0"/>
              <a:t>Determinar los principales efectos esperados a nivel político del sistema de cooperación de </a:t>
            </a:r>
            <a:r>
              <a:rPr lang="es-ES_tradnl" sz="2400" dirty="0" smtClean="0"/>
              <a:t>Chile; </a:t>
            </a:r>
            <a:r>
              <a:rPr lang="de-DE" sz="2400" dirty="0" smtClean="0"/>
              <a:t>(c) </a:t>
            </a:r>
            <a:r>
              <a:rPr lang="es-ES_tradnl" sz="2400" dirty="0" smtClean="0"/>
              <a:t>Identificar </a:t>
            </a:r>
            <a:r>
              <a:rPr lang="es-ES_tradnl" sz="2400" dirty="0"/>
              <a:t>las principales características de las políticas y sistemas de cooperación internacional tanto de Chile, como de países con sistemas de cooperación internacional </a:t>
            </a:r>
            <a:r>
              <a:rPr lang="es-ES_tradnl" sz="2400" dirty="0" smtClean="0"/>
              <a:t>consolidados; (d) Identificar </a:t>
            </a:r>
            <a:r>
              <a:rPr lang="es-ES_tradnl" sz="2400" dirty="0"/>
              <a:t>puntos comunes y disímiles entre las políticas </a:t>
            </a:r>
            <a:r>
              <a:rPr lang="es-ES_tradnl" sz="2400" dirty="0" smtClean="0"/>
              <a:t>comparadas.</a:t>
            </a:r>
            <a:endParaRPr lang="es-ES_tradnl" sz="2400" dirty="0"/>
          </a:p>
          <a:p>
            <a:pPr algn="just"/>
            <a:endParaRPr lang="es-ES_tradnl" sz="2600" dirty="0"/>
          </a:p>
        </p:txBody>
      </p:sp>
    </p:spTree>
    <p:extLst>
      <p:ext uri="{BB962C8B-B14F-4D97-AF65-F5344CB8AC3E}">
        <p14:creationId xmlns:p14="http://schemas.microsoft.com/office/powerpoint/2010/main" val="3945592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s-ES_tradnl" sz="2800" b="1" dirty="0" smtClean="0"/>
              <a:t>Marco de antecedentes</a:t>
            </a:r>
            <a:endParaRPr lang="es-ES_tradnl" sz="2800" b="1" dirty="0"/>
          </a:p>
        </p:txBody>
      </p:sp>
      <p:sp>
        <p:nvSpPr>
          <p:cNvPr id="3" name="Marcador de contenido 2"/>
          <p:cNvSpPr>
            <a:spLocks noGrp="1"/>
          </p:cNvSpPr>
          <p:nvPr>
            <p:ph idx="1"/>
          </p:nvPr>
        </p:nvSpPr>
        <p:spPr>
          <a:xfrm>
            <a:off x="628650" y="1340768"/>
            <a:ext cx="7975798" cy="5040560"/>
          </a:xfrm>
        </p:spPr>
        <p:txBody>
          <a:bodyPr>
            <a:normAutofit lnSpcReduction="10000"/>
          </a:bodyPr>
          <a:lstStyle/>
          <a:p>
            <a:pPr marL="0" indent="0" algn="r">
              <a:buNone/>
            </a:pPr>
            <a:r>
              <a:rPr lang="es-CL" sz="1600" i="1" dirty="0" smtClean="0"/>
              <a:t>“A lo largo de la historia y desde sus orígenes, la cooperación internacional ha</a:t>
            </a:r>
          </a:p>
          <a:p>
            <a:pPr marL="0" indent="0" algn="r">
              <a:buNone/>
            </a:pPr>
            <a:r>
              <a:rPr lang="es-CL" sz="1600" i="1" dirty="0" smtClean="0"/>
              <a:t>mantenido un proceso de desarrollo y evolución constante (…)”</a:t>
            </a:r>
          </a:p>
          <a:p>
            <a:pPr marL="0" indent="0" algn="r">
              <a:buNone/>
            </a:pPr>
            <a:endParaRPr lang="es-CL" sz="1600" i="1" dirty="0"/>
          </a:p>
          <a:p>
            <a:pPr marL="0" indent="0" algn="r">
              <a:buNone/>
            </a:pPr>
            <a:r>
              <a:rPr lang="es-CL" sz="1600" i="1" dirty="0" smtClean="0"/>
              <a:t>“Ya en la década de los 60 y, como un esfuerzo por romper con la lógica vertical (Norte-Sur) imperante en el sistema internacional, el Movimiento de los países No Alineados alentaron el surgimiento de nuevas formas de cooperación política, mediante las cuales se relevó la necesidad de incorporar la participación de los países receptores en la construcción de las políticas de cooperación internacional, generado dinámicas de relaciones entre países del “Sur” para ampliar sus propias perspectivas de desarrollo y fortalecer sus posiciones de negociación en los foros multilaterales, desarrollando así el concepto de Cooperación Sur-Sur”</a:t>
            </a:r>
          </a:p>
          <a:p>
            <a:pPr marL="0" indent="0" algn="r">
              <a:buNone/>
            </a:pPr>
            <a:endParaRPr lang="es-ES_tradnl" sz="1800" i="1" dirty="0" smtClean="0"/>
          </a:p>
          <a:p>
            <a:pPr marL="0" indent="0" algn="r">
              <a:buNone/>
            </a:pPr>
            <a:r>
              <a:rPr lang="es-CL" sz="1600" i="1" dirty="0" smtClean="0"/>
              <a:t> “Durante las décadas 70 y posteriores, el concepto de Cooperación Sur-Sur (CSS) se instaló en los foros internacionales, fortaleciendo su posición para que finalmente, en la década de los noventas y en el contexto de “fatiga o cansancio de la ayuda” (</a:t>
            </a:r>
            <a:r>
              <a:rPr lang="es-CL" sz="1600" i="1" dirty="0" err="1" smtClean="0"/>
              <a:t>Colacrai</a:t>
            </a:r>
            <a:r>
              <a:rPr lang="es-CL" sz="1600" i="1" dirty="0" smtClean="0"/>
              <a:t>, et. al., 2009), se instalase la CSS como una herramienta de complementariedad a la labor realizada por la cooperación Norte-Sur”</a:t>
            </a:r>
          </a:p>
          <a:p>
            <a:pPr marL="0" indent="0" algn="r">
              <a:buNone/>
            </a:pPr>
            <a:endParaRPr lang="es-CL" sz="1600" i="1" dirty="0"/>
          </a:p>
          <a:p>
            <a:pPr marL="0" indent="0" algn="r">
              <a:buNone/>
            </a:pPr>
            <a:r>
              <a:rPr lang="es-CL" sz="1600" i="1" dirty="0" smtClean="0"/>
              <a:t>“El proceso vivido por la Cooperación Internacional en general y la CSS en particular</a:t>
            </a:r>
          </a:p>
          <a:p>
            <a:pPr marL="0" indent="0" algn="r">
              <a:buNone/>
            </a:pPr>
            <a:r>
              <a:rPr lang="es-CL" sz="1600" i="1" dirty="0" smtClean="0"/>
              <a:t>resultó particularmente relevante para los países de América Latina y el Caribe</a:t>
            </a:r>
          </a:p>
          <a:p>
            <a:pPr marL="0" indent="0" algn="r">
              <a:buNone/>
            </a:pPr>
            <a:r>
              <a:rPr lang="es-CL" sz="1600" i="1" dirty="0" smtClean="0"/>
              <a:t>(incluyendo Chile) (…)”</a:t>
            </a:r>
            <a:endParaRPr lang="es-ES_tradnl" sz="1600" i="1" dirty="0"/>
          </a:p>
        </p:txBody>
      </p:sp>
    </p:spTree>
    <p:extLst>
      <p:ext uri="{BB962C8B-B14F-4D97-AF65-F5344CB8AC3E}">
        <p14:creationId xmlns:p14="http://schemas.microsoft.com/office/powerpoint/2010/main" val="2021870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800" b="1" dirty="0" smtClean="0"/>
              <a:t>Marco de conceptual/ teórico</a:t>
            </a:r>
            <a:endParaRPr lang="es-CL" sz="2800" b="1" dirty="0"/>
          </a:p>
        </p:txBody>
      </p:sp>
      <p:sp>
        <p:nvSpPr>
          <p:cNvPr id="3" name="2 Marcador de contenido"/>
          <p:cNvSpPr>
            <a:spLocks noGrp="1"/>
          </p:cNvSpPr>
          <p:nvPr>
            <p:ph idx="1"/>
          </p:nvPr>
        </p:nvSpPr>
        <p:spPr>
          <a:xfrm>
            <a:off x="457200" y="1268760"/>
            <a:ext cx="8229600" cy="4525963"/>
          </a:xfrm>
        </p:spPr>
        <p:txBody>
          <a:bodyPr>
            <a:normAutofit/>
          </a:bodyPr>
          <a:lstStyle/>
          <a:p>
            <a:pPr algn="just"/>
            <a:r>
              <a:rPr lang="es-ES_tradnl" sz="2000" dirty="0"/>
              <a:t>Es la fundamentación teórica de la investigación</a:t>
            </a:r>
          </a:p>
          <a:p>
            <a:pPr algn="just"/>
            <a:endParaRPr lang="es-ES_tradnl" sz="2000" dirty="0"/>
          </a:p>
          <a:p>
            <a:pPr algn="just"/>
            <a:r>
              <a:rPr lang="es-ES_tradnl" sz="2000" dirty="0"/>
              <a:t>Aporta a la investigación coordinación y coherencia de conceptos y proposiciones</a:t>
            </a:r>
          </a:p>
          <a:p>
            <a:pPr algn="just"/>
            <a:endParaRPr lang="es-ES_tradnl" sz="2000" dirty="0"/>
          </a:p>
          <a:p>
            <a:pPr algn="just"/>
            <a:r>
              <a:rPr lang="es-ES_tradnl" sz="2000" dirty="0"/>
              <a:t>De este marco parte la investigación y, en sus conceptos, los investigadores se basan para explicar los resultados </a:t>
            </a:r>
            <a:r>
              <a:rPr lang="es-ES_tradnl" sz="2000" dirty="0" smtClean="0"/>
              <a:t>obtenidos</a:t>
            </a:r>
          </a:p>
          <a:p>
            <a:pPr marL="0" indent="0" algn="just">
              <a:buNone/>
            </a:pPr>
            <a:endParaRPr lang="es-ES_tradnl" sz="2000" dirty="0" smtClean="0"/>
          </a:p>
          <a:p>
            <a:pPr marL="0" indent="0" algn="just">
              <a:buNone/>
            </a:pPr>
            <a:endParaRPr lang="es-ES_tradnl" sz="2000" dirty="0"/>
          </a:p>
          <a:p>
            <a:endParaRPr lang="es-CL" dirty="0"/>
          </a:p>
        </p:txBody>
      </p:sp>
      <p:sp>
        <p:nvSpPr>
          <p:cNvPr id="4" name="3 CuadroTexto"/>
          <p:cNvSpPr txBox="1"/>
          <p:nvPr/>
        </p:nvSpPr>
        <p:spPr>
          <a:xfrm>
            <a:off x="395536" y="6237312"/>
            <a:ext cx="5112568" cy="261610"/>
          </a:xfrm>
          <a:prstGeom prst="rect">
            <a:avLst/>
          </a:prstGeom>
          <a:noFill/>
        </p:spPr>
        <p:txBody>
          <a:bodyPr wrap="square" rtlCol="0">
            <a:spAutoFit/>
          </a:bodyPr>
          <a:lstStyle/>
          <a:p>
            <a:r>
              <a:rPr lang="es-CL" sz="1050" dirty="0" smtClean="0"/>
              <a:t>Basado en presentación Tesis I MPM</a:t>
            </a:r>
            <a:endParaRPr lang="es-CL" sz="1050" dirty="0"/>
          </a:p>
        </p:txBody>
      </p:sp>
    </p:spTree>
    <p:extLst>
      <p:ext uri="{BB962C8B-B14F-4D97-AF65-F5344CB8AC3E}">
        <p14:creationId xmlns:p14="http://schemas.microsoft.com/office/powerpoint/2010/main" val="2972852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s-ES_tradnl" sz="2800" b="1" dirty="0" err="1"/>
              <a:t>Tips</a:t>
            </a:r>
            <a:r>
              <a:rPr lang="es-ES_tradnl" sz="2800" b="1" dirty="0"/>
              <a:t> para construir el marco conceptual</a:t>
            </a:r>
            <a:endParaRPr lang="es-ES" sz="2800" b="1" dirty="0"/>
          </a:p>
        </p:txBody>
      </p:sp>
      <p:sp>
        <p:nvSpPr>
          <p:cNvPr id="3" name="Marcador de contenido 2"/>
          <p:cNvSpPr>
            <a:spLocks noGrp="1"/>
          </p:cNvSpPr>
          <p:nvPr>
            <p:ph idx="1"/>
          </p:nvPr>
        </p:nvSpPr>
        <p:spPr>
          <a:xfrm>
            <a:off x="457200" y="1340768"/>
            <a:ext cx="8229600" cy="2880321"/>
          </a:xfrm>
        </p:spPr>
        <p:txBody>
          <a:bodyPr>
            <a:normAutofit fontScale="62500" lnSpcReduction="20000"/>
          </a:bodyPr>
          <a:lstStyle/>
          <a:p>
            <a:pPr marL="0" indent="0">
              <a:buNone/>
            </a:pPr>
            <a:endParaRPr lang="es-ES_tradnl" dirty="0"/>
          </a:p>
          <a:p>
            <a:endParaRPr lang="es-ES_tradnl" dirty="0"/>
          </a:p>
          <a:p>
            <a:r>
              <a:rPr lang="es-ES_tradnl" dirty="0"/>
              <a:t>Establecer una red de </a:t>
            </a:r>
            <a:r>
              <a:rPr lang="es-ES_tradnl" dirty="0" smtClean="0"/>
              <a:t>relaciones</a:t>
            </a:r>
          </a:p>
          <a:p>
            <a:endParaRPr lang="es-ES_tradnl" dirty="0"/>
          </a:p>
          <a:p>
            <a:r>
              <a:rPr lang="es-ES_tradnl" dirty="0"/>
              <a:t>Revisión bibliográfica </a:t>
            </a:r>
            <a:r>
              <a:rPr lang="es-ES_tradnl" dirty="0" smtClean="0"/>
              <a:t>exhaustiva</a:t>
            </a:r>
          </a:p>
          <a:p>
            <a:endParaRPr lang="es-ES_tradnl" dirty="0"/>
          </a:p>
          <a:p>
            <a:r>
              <a:rPr lang="es-ES_tradnl" dirty="0"/>
              <a:t>Adoptar o posicionarse en una perspectiva argumentando el </a:t>
            </a:r>
            <a:r>
              <a:rPr lang="es-ES_tradnl" dirty="0" smtClean="0"/>
              <a:t>motivo</a:t>
            </a:r>
          </a:p>
          <a:p>
            <a:endParaRPr lang="es-ES_tradnl" dirty="0"/>
          </a:p>
          <a:p>
            <a:r>
              <a:rPr lang="es-ES_tradnl" dirty="0"/>
              <a:t>C</a:t>
            </a:r>
            <a:r>
              <a:rPr lang="es-ES" dirty="0"/>
              <a:t>o</a:t>
            </a:r>
            <a:r>
              <a:rPr lang="es-ES_tradnl" dirty="0" err="1"/>
              <a:t>nstruir</a:t>
            </a:r>
            <a:r>
              <a:rPr lang="es-ES_tradnl" dirty="0"/>
              <a:t> una visión jerárquica (de lo general a lo particular)</a:t>
            </a:r>
          </a:p>
          <a:p>
            <a:endParaRPr lang="es-ES" dirty="0"/>
          </a:p>
        </p:txBody>
      </p:sp>
    </p:spTree>
    <p:extLst>
      <p:ext uri="{BB962C8B-B14F-4D97-AF65-F5344CB8AC3E}">
        <p14:creationId xmlns:p14="http://schemas.microsoft.com/office/powerpoint/2010/main" val="3438628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ES" sz="2400" dirty="0" smtClean="0"/>
              <a:t>Ejemplo 1. </a:t>
            </a:r>
            <a:r>
              <a:rPr lang="es-ES_tradnl" sz="2400" dirty="0"/>
              <a:t>Análisis de los factores impulsores y obstaculizadores en el avance de la implementación del sistema de alta dirección pública (SADP) de chile del 2003 al </a:t>
            </a:r>
            <a:r>
              <a:rPr lang="es-ES_tradnl" sz="2400" dirty="0" smtClean="0"/>
              <a:t>2014 (Denis Ortega)</a:t>
            </a:r>
            <a:r>
              <a:rPr lang="es-ES_tradnl" sz="2400" dirty="0"/>
              <a:t/>
            </a:r>
            <a:br>
              <a:rPr lang="es-ES_tradnl" sz="2400" dirty="0"/>
            </a:br>
            <a:endParaRPr lang="es-ES" sz="2400" dirty="0"/>
          </a:p>
        </p:txBody>
      </p:sp>
      <p:sp>
        <p:nvSpPr>
          <p:cNvPr id="3" name="Marcador de contenido 2"/>
          <p:cNvSpPr>
            <a:spLocks noGrp="1"/>
          </p:cNvSpPr>
          <p:nvPr>
            <p:ph idx="1"/>
          </p:nvPr>
        </p:nvSpPr>
        <p:spPr/>
        <p:txBody>
          <a:bodyPr>
            <a:normAutofit fontScale="47500" lnSpcReduction="20000"/>
          </a:bodyPr>
          <a:lstStyle/>
          <a:p>
            <a:pPr marL="0" indent="0">
              <a:buNone/>
            </a:pPr>
            <a:r>
              <a:rPr lang="es-ES_tradnl" dirty="0" smtClean="0"/>
              <a:t>Capitulo </a:t>
            </a:r>
            <a:r>
              <a:rPr lang="es-ES_tradnl" dirty="0"/>
              <a:t>II: Marco Conceptual </a:t>
            </a:r>
            <a:endParaRPr lang="es-ES_tradnl" dirty="0" smtClean="0"/>
          </a:p>
          <a:p>
            <a:pPr marL="0" indent="0">
              <a:buNone/>
            </a:pPr>
            <a:r>
              <a:rPr lang="es-ES_tradnl" dirty="0" smtClean="0"/>
              <a:t>2.1</a:t>
            </a:r>
            <a:r>
              <a:rPr lang="es-ES_tradnl" dirty="0"/>
              <a:t>.  </a:t>
            </a:r>
            <a:r>
              <a:rPr lang="es-ES_tradnl" dirty="0" smtClean="0"/>
              <a:t>Orígenes </a:t>
            </a:r>
            <a:r>
              <a:rPr lang="es-ES_tradnl" dirty="0"/>
              <a:t>del </a:t>
            </a:r>
            <a:r>
              <a:rPr lang="es-ES_tradnl" dirty="0" smtClean="0"/>
              <a:t>SC</a:t>
            </a:r>
          </a:p>
          <a:p>
            <a:pPr marL="0" indent="0">
              <a:buNone/>
            </a:pPr>
            <a:r>
              <a:rPr lang="es-ES_tradnl" dirty="0" smtClean="0"/>
              <a:t>2.2</a:t>
            </a:r>
            <a:r>
              <a:rPr lang="es-ES_tradnl" dirty="0"/>
              <a:t>.  </a:t>
            </a:r>
            <a:r>
              <a:rPr lang="es-ES_tradnl" dirty="0" err="1"/>
              <a:t>Descripción</a:t>
            </a:r>
            <a:r>
              <a:rPr lang="es-ES_tradnl" dirty="0"/>
              <a:t> </a:t>
            </a:r>
            <a:r>
              <a:rPr lang="es-ES_tradnl" dirty="0" err="1"/>
              <a:t>genérica</a:t>
            </a:r>
            <a:r>
              <a:rPr lang="es-ES_tradnl" dirty="0"/>
              <a:t> de modelos de Servicio Civil en </a:t>
            </a:r>
            <a:r>
              <a:rPr lang="es-ES_tradnl" dirty="0" err="1"/>
              <a:t>países</a:t>
            </a:r>
            <a:r>
              <a:rPr lang="es-ES_tradnl" dirty="0"/>
              <a:t> de la OECD </a:t>
            </a:r>
            <a:endParaRPr lang="es-ES_tradnl" dirty="0" smtClean="0"/>
          </a:p>
          <a:p>
            <a:pPr marL="0" indent="0">
              <a:buNone/>
            </a:pPr>
            <a:r>
              <a:rPr lang="es-ES_tradnl" dirty="0" smtClean="0"/>
              <a:t>2.3</a:t>
            </a:r>
            <a:r>
              <a:rPr lang="es-ES_tradnl" dirty="0"/>
              <a:t>.  </a:t>
            </a:r>
            <a:r>
              <a:rPr lang="es-ES_tradnl" dirty="0" err="1"/>
              <a:t>Clasificacion</a:t>
            </a:r>
            <a:r>
              <a:rPr lang="es-ES_tradnl" dirty="0"/>
              <a:t> de los modelos de SC en base a 4 criterios </a:t>
            </a:r>
            <a:endParaRPr lang="es-ES_tradnl" dirty="0" smtClean="0"/>
          </a:p>
          <a:p>
            <a:r>
              <a:rPr lang="es-ES_tradnl" dirty="0" smtClean="0"/>
              <a:t>2.3.1</a:t>
            </a:r>
            <a:r>
              <a:rPr lang="es-ES_tradnl" dirty="0"/>
              <a:t>.  Modelos de SC en </a:t>
            </a:r>
            <a:r>
              <a:rPr lang="es-ES_tradnl" dirty="0" err="1"/>
              <a:t>función</a:t>
            </a:r>
            <a:r>
              <a:rPr lang="es-ES_tradnl" dirty="0"/>
              <a:t> de los sistemas de acceso al empleo</a:t>
            </a:r>
            <a:r>
              <a:rPr lang="es-ES_tradnl" dirty="0" smtClean="0"/>
              <a:t>.</a:t>
            </a:r>
          </a:p>
          <a:p>
            <a:pPr lvl="1"/>
            <a:r>
              <a:rPr lang="es-ES_tradnl" dirty="0" smtClean="0"/>
              <a:t>2.3.2</a:t>
            </a:r>
            <a:r>
              <a:rPr lang="es-ES_tradnl" dirty="0"/>
              <a:t>.  Modelos de SC en </a:t>
            </a:r>
            <a:r>
              <a:rPr lang="es-ES_tradnl" dirty="0" err="1"/>
              <a:t>función</a:t>
            </a:r>
            <a:r>
              <a:rPr lang="es-ES_tradnl" dirty="0"/>
              <a:t> de la </a:t>
            </a:r>
            <a:r>
              <a:rPr lang="es-ES_tradnl" dirty="0" err="1"/>
              <a:t>organización</a:t>
            </a:r>
            <a:r>
              <a:rPr lang="es-ES_tradnl" dirty="0"/>
              <a:t> de la carrera </a:t>
            </a:r>
            <a:endParaRPr lang="es-ES_tradnl" dirty="0" smtClean="0"/>
          </a:p>
          <a:p>
            <a:pPr lvl="1"/>
            <a:r>
              <a:rPr lang="es-ES_tradnl" dirty="0" smtClean="0"/>
              <a:t>2.3.3</a:t>
            </a:r>
            <a:r>
              <a:rPr lang="es-ES_tradnl" dirty="0"/>
              <a:t>.  Modelos del SC en </a:t>
            </a:r>
            <a:r>
              <a:rPr lang="es-ES_tradnl" dirty="0" err="1"/>
              <a:t>función</a:t>
            </a:r>
            <a:r>
              <a:rPr lang="es-ES_tradnl" dirty="0"/>
              <a:t> de la </a:t>
            </a:r>
            <a:r>
              <a:rPr lang="es-ES_tradnl" dirty="0" err="1"/>
              <a:t>administración</a:t>
            </a:r>
            <a:r>
              <a:rPr lang="es-ES_tradnl" dirty="0"/>
              <a:t> del </a:t>
            </a:r>
            <a:r>
              <a:rPr lang="es-ES_tradnl" dirty="0" smtClean="0"/>
              <a:t>sistema</a:t>
            </a:r>
          </a:p>
          <a:p>
            <a:pPr lvl="1"/>
            <a:r>
              <a:rPr lang="es-ES_tradnl" dirty="0" smtClean="0"/>
              <a:t>2.3.4</a:t>
            </a:r>
            <a:r>
              <a:rPr lang="es-ES_tradnl" dirty="0"/>
              <a:t>.  Modelos del SC en </a:t>
            </a:r>
            <a:r>
              <a:rPr lang="es-ES_tradnl" dirty="0" err="1"/>
              <a:t>función</a:t>
            </a:r>
            <a:r>
              <a:rPr lang="es-ES_tradnl" dirty="0"/>
              <a:t> de los derechos que se reconocen a los empleados </a:t>
            </a:r>
            <a:r>
              <a:rPr lang="es-ES_tradnl" dirty="0" err="1"/>
              <a:t>públicos</a:t>
            </a:r>
            <a:r>
              <a:rPr lang="es-ES_tradnl" dirty="0"/>
              <a:t> </a:t>
            </a:r>
            <a:r>
              <a:rPr lang="es-ES_tradnl" dirty="0" smtClean="0"/>
              <a:t>.</a:t>
            </a:r>
          </a:p>
          <a:p>
            <a:pPr marL="0" indent="0">
              <a:buNone/>
            </a:pPr>
            <a:r>
              <a:rPr lang="es-ES_tradnl" dirty="0" smtClean="0"/>
              <a:t>2.4</a:t>
            </a:r>
            <a:r>
              <a:rPr lang="es-ES_tradnl" dirty="0"/>
              <a:t>.  Tendencias de los </a:t>
            </a:r>
            <a:r>
              <a:rPr lang="es-ES_tradnl" dirty="0" err="1"/>
              <a:t>países</a:t>
            </a:r>
            <a:r>
              <a:rPr lang="es-ES_tradnl" dirty="0"/>
              <a:t> de la OECD</a:t>
            </a:r>
            <a:r>
              <a:rPr lang="es-ES_tradnl" dirty="0" smtClean="0"/>
              <a:t>.</a:t>
            </a:r>
          </a:p>
          <a:p>
            <a:pPr marL="0" indent="0">
              <a:buNone/>
            </a:pPr>
            <a:r>
              <a:rPr lang="es-ES_tradnl" dirty="0" smtClean="0"/>
              <a:t>2.5</a:t>
            </a:r>
            <a:r>
              <a:rPr lang="es-ES_tradnl" dirty="0"/>
              <a:t>.  Experiencias </a:t>
            </a:r>
            <a:r>
              <a:rPr lang="es-ES_tradnl" dirty="0" err="1"/>
              <a:t>Latinoamericas</a:t>
            </a:r>
            <a:r>
              <a:rPr lang="es-ES_tradnl" dirty="0"/>
              <a:t> en materia de Servicio </a:t>
            </a:r>
            <a:r>
              <a:rPr lang="es-ES_tradnl" dirty="0" smtClean="0"/>
              <a:t>Civil</a:t>
            </a:r>
          </a:p>
          <a:p>
            <a:pPr marL="0" indent="0">
              <a:buNone/>
            </a:pPr>
            <a:r>
              <a:rPr lang="es-ES_tradnl" dirty="0" smtClean="0"/>
              <a:t>2.6</a:t>
            </a:r>
            <a:r>
              <a:rPr lang="es-ES_tradnl" dirty="0"/>
              <a:t>.  </a:t>
            </a:r>
            <a:r>
              <a:rPr lang="es-ES_tradnl" dirty="0" err="1"/>
              <a:t>Creación</a:t>
            </a:r>
            <a:r>
              <a:rPr lang="es-ES_tradnl" dirty="0"/>
              <a:t> de Sistemas de Alta </a:t>
            </a:r>
            <a:r>
              <a:rPr lang="es-ES_tradnl" dirty="0" err="1"/>
              <a:t>Dirección</a:t>
            </a:r>
            <a:r>
              <a:rPr lang="es-ES_tradnl" dirty="0"/>
              <a:t> </a:t>
            </a:r>
            <a:r>
              <a:rPr lang="es-ES_tradnl" dirty="0" err="1"/>
              <a:t>Pública</a:t>
            </a:r>
            <a:r>
              <a:rPr lang="es-ES_tradnl" dirty="0"/>
              <a:t> </a:t>
            </a:r>
            <a:endParaRPr lang="es-ES_tradnl" dirty="0" smtClean="0"/>
          </a:p>
          <a:p>
            <a:pPr lvl="1"/>
            <a:r>
              <a:rPr lang="es-ES_tradnl" dirty="0" smtClean="0"/>
              <a:t>2.6.1</a:t>
            </a:r>
            <a:r>
              <a:rPr lang="es-ES_tradnl" dirty="0"/>
              <a:t>.  Habilidades distintivas y </a:t>
            </a:r>
            <a:r>
              <a:rPr lang="es-ES_tradnl" dirty="0" smtClean="0"/>
              <a:t>competencias</a:t>
            </a:r>
            <a:endParaRPr lang="es-ES_tradnl" dirty="0"/>
          </a:p>
          <a:p>
            <a:pPr lvl="1"/>
            <a:r>
              <a:rPr lang="es-ES_tradnl" dirty="0"/>
              <a:t>2.6.2.  Continuidad y perspectiva de “un gobierno conjunto</a:t>
            </a:r>
            <a:r>
              <a:rPr lang="es-ES_tradnl" dirty="0" smtClean="0"/>
              <a:t>”</a:t>
            </a:r>
          </a:p>
          <a:p>
            <a:pPr lvl="1"/>
            <a:r>
              <a:rPr lang="es-ES_tradnl" dirty="0" smtClean="0"/>
              <a:t> 2.6.3</a:t>
            </a:r>
            <a:r>
              <a:rPr lang="es-ES_tradnl" dirty="0"/>
              <a:t>.  Otros motivos para la </a:t>
            </a:r>
            <a:r>
              <a:rPr lang="es-ES_tradnl" dirty="0" err="1"/>
              <a:t>creación</a:t>
            </a:r>
            <a:r>
              <a:rPr lang="es-ES_tradnl" dirty="0"/>
              <a:t> de los Sistemas de Alta </a:t>
            </a:r>
            <a:r>
              <a:rPr lang="es-ES_tradnl" dirty="0" err="1"/>
              <a:t>Dirección</a:t>
            </a:r>
            <a:r>
              <a:rPr lang="es-ES_tradnl" dirty="0"/>
              <a:t> </a:t>
            </a:r>
            <a:r>
              <a:rPr lang="es-ES_tradnl" dirty="0" err="1"/>
              <a:t>Pública</a:t>
            </a:r>
            <a:r>
              <a:rPr lang="es-ES_tradnl" dirty="0"/>
              <a:t> </a:t>
            </a:r>
            <a:r>
              <a:rPr lang="es-ES_tradnl" dirty="0" smtClean="0"/>
              <a:t>.</a:t>
            </a:r>
          </a:p>
          <a:p>
            <a:pPr marL="0" lvl="1" indent="0">
              <a:buNone/>
            </a:pPr>
            <a:r>
              <a:rPr lang="es-ES_tradnl" sz="3300" dirty="0" smtClean="0"/>
              <a:t> 2.7.  Importancia de los Sistemas de Alta </a:t>
            </a:r>
            <a:r>
              <a:rPr lang="es-ES_tradnl" sz="3300" dirty="0" err="1" smtClean="0"/>
              <a:t>Dirección</a:t>
            </a:r>
            <a:r>
              <a:rPr lang="es-ES_tradnl" sz="3300" dirty="0" smtClean="0"/>
              <a:t> </a:t>
            </a:r>
            <a:r>
              <a:rPr lang="es-ES_tradnl" sz="3300" dirty="0" err="1" smtClean="0"/>
              <a:t>Pública</a:t>
            </a:r>
            <a:endParaRPr lang="es-ES_tradnl" sz="3300" dirty="0" smtClean="0"/>
          </a:p>
          <a:p>
            <a:pPr marL="0" lvl="1" indent="0">
              <a:buNone/>
            </a:pPr>
            <a:r>
              <a:rPr lang="es-ES_tradnl" sz="3300" dirty="0" smtClean="0"/>
              <a:t>2.8.  Tipos de modelos de Sistemas de Alta </a:t>
            </a:r>
            <a:r>
              <a:rPr lang="es-ES_tradnl" sz="3300" dirty="0" err="1" smtClean="0"/>
              <a:t>Dirección</a:t>
            </a:r>
            <a:r>
              <a:rPr lang="es-ES_tradnl" sz="3300" dirty="0" smtClean="0"/>
              <a:t> </a:t>
            </a:r>
            <a:r>
              <a:rPr lang="es-ES_tradnl" sz="3300" dirty="0" err="1" smtClean="0"/>
              <a:t>Pública</a:t>
            </a:r>
            <a:r>
              <a:rPr lang="es-ES_tradnl" sz="3300" dirty="0" smtClean="0"/>
              <a:t> </a:t>
            </a:r>
            <a:r>
              <a:rPr lang="es-ES_tradnl" sz="3400" dirty="0"/>
              <a:t>en </a:t>
            </a:r>
            <a:r>
              <a:rPr lang="es-ES_tradnl" sz="3400" dirty="0" err="1"/>
              <a:t>paises</a:t>
            </a:r>
            <a:r>
              <a:rPr lang="es-ES_tradnl" sz="3400" dirty="0"/>
              <a:t> de la </a:t>
            </a:r>
            <a:r>
              <a:rPr lang="es-ES_tradnl" sz="3400" dirty="0" smtClean="0"/>
              <a:t>OCED</a:t>
            </a:r>
            <a:endParaRPr lang="es-ES_tradnl" sz="3400" dirty="0"/>
          </a:p>
          <a:p>
            <a:pPr marL="0" indent="0">
              <a:buNone/>
            </a:pPr>
            <a:r>
              <a:rPr lang="es-ES_tradnl" sz="3400" dirty="0"/>
              <a:t>2.9.  Los Sistemas de Alta </a:t>
            </a:r>
            <a:r>
              <a:rPr lang="es-ES_tradnl" sz="3400" dirty="0" err="1"/>
              <a:t>Dirección</a:t>
            </a:r>
            <a:r>
              <a:rPr lang="es-ES_tradnl" sz="3400" dirty="0"/>
              <a:t> </a:t>
            </a:r>
            <a:r>
              <a:rPr lang="es-ES_tradnl" sz="3400" dirty="0" err="1"/>
              <a:t>Pública</a:t>
            </a:r>
            <a:r>
              <a:rPr lang="es-ES_tradnl" sz="3400" dirty="0"/>
              <a:t> y su </a:t>
            </a:r>
            <a:r>
              <a:rPr lang="es-ES_tradnl" sz="3400" dirty="0" err="1"/>
              <a:t>relación</a:t>
            </a:r>
            <a:r>
              <a:rPr lang="es-ES_tradnl" sz="3400" dirty="0"/>
              <a:t> con el Go</a:t>
            </a:r>
            <a:r>
              <a:rPr lang="es-ES_tradnl" dirty="0"/>
              <a:t>bierno </a:t>
            </a:r>
            <a:r>
              <a:rPr lang="es-ES_tradnl" dirty="0" err="1" smtClean="0"/>
              <a:t>político</a:t>
            </a:r>
            <a:endParaRPr lang="es-ES_tradnl" dirty="0" smtClean="0"/>
          </a:p>
          <a:p>
            <a:pPr marL="0" indent="0">
              <a:buNone/>
            </a:pPr>
            <a:r>
              <a:rPr lang="es-ES_tradnl" dirty="0" smtClean="0"/>
              <a:t>2.10</a:t>
            </a:r>
            <a:r>
              <a:rPr lang="es-ES_tradnl" dirty="0"/>
              <a:t>.  </a:t>
            </a:r>
            <a:r>
              <a:rPr lang="es-ES_tradnl" dirty="0" err="1"/>
              <a:t>Clasificación</a:t>
            </a:r>
            <a:r>
              <a:rPr lang="es-ES_tradnl" dirty="0"/>
              <a:t> de los Sistemas de Alta </a:t>
            </a:r>
            <a:r>
              <a:rPr lang="es-ES_tradnl" dirty="0" err="1"/>
              <a:t>Dirección</a:t>
            </a:r>
            <a:r>
              <a:rPr lang="es-ES_tradnl" dirty="0"/>
              <a:t> </a:t>
            </a:r>
            <a:r>
              <a:rPr lang="es-ES_tradnl" dirty="0" err="1"/>
              <a:t>Pública</a:t>
            </a:r>
            <a:r>
              <a:rPr lang="es-ES_tradnl" dirty="0"/>
              <a:t> </a:t>
            </a:r>
            <a:r>
              <a:rPr lang="es-ES_tradnl" dirty="0" err="1"/>
              <a:t>según</a:t>
            </a:r>
            <a:r>
              <a:rPr lang="es-ES_tradnl" dirty="0"/>
              <a:t> su </a:t>
            </a:r>
            <a:r>
              <a:rPr lang="es-ES_tradnl" dirty="0" smtClean="0"/>
              <a:t>independencia </a:t>
            </a:r>
            <a:r>
              <a:rPr lang="es-ES_tradnl" dirty="0" err="1" smtClean="0"/>
              <a:t>política</a:t>
            </a:r>
            <a:endParaRPr lang="es-ES_tradnl" dirty="0" smtClean="0"/>
          </a:p>
          <a:p>
            <a:pPr marL="0" indent="0">
              <a:buNone/>
            </a:pPr>
            <a:r>
              <a:rPr lang="es-ES_tradnl" dirty="0" smtClean="0"/>
              <a:t>2.11</a:t>
            </a:r>
            <a:r>
              <a:rPr lang="es-ES_tradnl" dirty="0"/>
              <a:t>.  Experiencias Latinoamericanas en materia de Sistemas de Alta </a:t>
            </a:r>
            <a:r>
              <a:rPr lang="es-ES_tradnl" dirty="0" err="1"/>
              <a:t>Dirección</a:t>
            </a:r>
            <a:r>
              <a:rPr lang="es-ES_tradnl" dirty="0"/>
              <a:t> </a:t>
            </a:r>
            <a:r>
              <a:rPr lang="es-ES_tradnl" dirty="0" err="1" smtClean="0"/>
              <a:t>Pública</a:t>
            </a:r>
            <a:endParaRPr lang="es-ES_tradnl" dirty="0"/>
          </a:p>
          <a:p>
            <a:pPr marL="0" indent="0">
              <a:buNone/>
            </a:pPr>
            <a:r>
              <a:rPr lang="es-ES_tradnl" dirty="0"/>
              <a:t>2.12.  </a:t>
            </a:r>
            <a:r>
              <a:rPr lang="es-ES_tradnl" dirty="0" err="1"/>
              <a:t>Meritocracia</a:t>
            </a:r>
            <a:r>
              <a:rPr lang="es-ES_tradnl" dirty="0"/>
              <a:t> y patronazgo en </a:t>
            </a:r>
            <a:r>
              <a:rPr lang="es-ES_tradnl" dirty="0" err="1"/>
              <a:t>América</a:t>
            </a:r>
            <a:r>
              <a:rPr lang="es-ES_tradnl" dirty="0"/>
              <a:t> </a:t>
            </a:r>
            <a:r>
              <a:rPr lang="es-ES_tradnl" dirty="0" smtClean="0"/>
              <a:t>Latina</a:t>
            </a:r>
            <a:endParaRPr lang="es-ES" dirty="0"/>
          </a:p>
        </p:txBody>
      </p:sp>
    </p:spTree>
    <p:extLst>
      <p:ext uri="{BB962C8B-B14F-4D97-AF65-F5344CB8AC3E}">
        <p14:creationId xmlns:p14="http://schemas.microsoft.com/office/powerpoint/2010/main" val="1513853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157145" y="2060848"/>
            <a:ext cx="2710999" cy="584776"/>
          </a:xfrm>
          <a:prstGeom prst="rect">
            <a:avLst/>
          </a:prstGeom>
          <a:noFill/>
          <a:ln>
            <a:solidFill>
              <a:srgbClr val="000000"/>
            </a:solidFill>
          </a:ln>
        </p:spPr>
        <p:txBody>
          <a:bodyPr wrap="none" lIns="91440" tIns="45720" rIns="91440" bIns="45720">
            <a:spAutoFit/>
          </a:bodyPr>
          <a:lstStyle/>
          <a:p>
            <a:pPr algn="ctr"/>
            <a:r>
              <a:rPr lang="es-ES_tradnl" sz="3200" b="1" dirty="0" smtClean="0">
                <a:ln w="12700">
                  <a:solidFill>
                    <a:schemeClr val="tx2">
                      <a:satMod val="155000"/>
                    </a:schemeClr>
                  </a:solidFill>
                  <a:prstDash val="solid"/>
                </a:ln>
                <a:solidFill>
                  <a:srgbClr val="000090"/>
                </a:solidFill>
                <a:effectLst>
                  <a:outerShdw blurRad="41275" dist="20320" dir="1800000" algn="tl" rotWithShape="0">
                    <a:srgbClr val="000000">
                      <a:alpha val="40000"/>
                    </a:srgbClr>
                  </a:outerShdw>
                </a:effectLst>
              </a:rPr>
              <a:t>SERVICIO CIVIL</a:t>
            </a:r>
            <a:endParaRPr lang="es-ES_tradnl" sz="3200" b="1" cap="none" spc="0" dirty="0">
              <a:ln w="12700">
                <a:solidFill>
                  <a:schemeClr val="tx2">
                    <a:satMod val="155000"/>
                  </a:schemeClr>
                </a:solidFill>
                <a:prstDash val="solid"/>
              </a:ln>
              <a:solidFill>
                <a:srgbClr val="000090"/>
              </a:solidFill>
              <a:effectLst>
                <a:outerShdw blurRad="41275" dist="20320" dir="1800000" algn="tl" rotWithShape="0">
                  <a:srgbClr val="000000">
                    <a:alpha val="40000"/>
                  </a:srgbClr>
                </a:outerShdw>
              </a:effectLst>
            </a:endParaRPr>
          </a:p>
        </p:txBody>
      </p:sp>
      <p:sp>
        <p:nvSpPr>
          <p:cNvPr id="5" name="CuadroTexto 4"/>
          <p:cNvSpPr txBox="1"/>
          <p:nvPr/>
        </p:nvSpPr>
        <p:spPr>
          <a:xfrm>
            <a:off x="1547664" y="764704"/>
            <a:ext cx="1800200" cy="646331"/>
          </a:xfrm>
          <a:prstGeom prst="rect">
            <a:avLst/>
          </a:prstGeom>
          <a:noFill/>
          <a:ln>
            <a:solidFill>
              <a:srgbClr val="000000"/>
            </a:solidFill>
          </a:ln>
        </p:spPr>
        <p:txBody>
          <a:bodyPr wrap="square" rtlCol="0">
            <a:spAutoFit/>
          </a:bodyPr>
          <a:lstStyle/>
          <a:p>
            <a:pPr algn="ctr"/>
            <a:r>
              <a:rPr lang="es-ES" dirty="0" smtClean="0"/>
              <a:t>MODELOS EN PAISES OCDE</a:t>
            </a:r>
            <a:endParaRPr lang="es-ES" dirty="0"/>
          </a:p>
        </p:txBody>
      </p:sp>
      <p:sp>
        <p:nvSpPr>
          <p:cNvPr id="6" name="CuadroTexto 5"/>
          <p:cNvSpPr txBox="1"/>
          <p:nvPr/>
        </p:nvSpPr>
        <p:spPr>
          <a:xfrm>
            <a:off x="539552" y="1844824"/>
            <a:ext cx="928334" cy="369332"/>
          </a:xfrm>
          <a:prstGeom prst="rect">
            <a:avLst/>
          </a:prstGeom>
          <a:noFill/>
          <a:ln>
            <a:solidFill>
              <a:srgbClr val="000000"/>
            </a:solidFill>
          </a:ln>
        </p:spPr>
        <p:txBody>
          <a:bodyPr wrap="none" rtlCol="0">
            <a:spAutoFit/>
          </a:bodyPr>
          <a:lstStyle/>
          <a:p>
            <a:pPr algn="ctr"/>
            <a:r>
              <a:rPr lang="es-ES" dirty="0" smtClean="0"/>
              <a:t>ORIGEN</a:t>
            </a:r>
            <a:endParaRPr lang="es-ES" dirty="0"/>
          </a:p>
        </p:txBody>
      </p:sp>
      <p:sp>
        <p:nvSpPr>
          <p:cNvPr id="7" name="CuadroTexto 6"/>
          <p:cNvSpPr txBox="1"/>
          <p:nvPr/>
        </p:nvSpPr>
        <p:spPr>
          <a:xfrm>
            <a:off x="3635896" y="188640"/>
            <a:ext cx="1606517" cy="369332"/>
          </a:xfrm>
          <a:prstGeom prst="rect">
            <a:avLst/>
          </a:prstGeom>
          <a:noFill/>
          <a:ln>
            <a:solidFill>
              <a:srgbClr val="000000"/>
            </a:solidFill>
          </a:ln>
        </p:spPr>
        <p:txBody>
          <a:bodyPr wrap="none" rtlCol="0">
            <a:spAutoFit/>
          </a:bodyPr>
          <a:lstStyle/>
          <a:p>
            <a:pPr algn="ctr"/>
            <a:r>
              <a:rPr lang="es-ES" dirty="0" smtClean="0"/>
              <a:t>CLASIFICACIÓN</a:t>
            </a:r>
            <a:endParaRPr lang="es-ES" dirty="0"/>
          </a:p>
        </p:txBody>
      </p:sp>
      <p:sp>
        <p:nvSpPr>
          <p:cNvPr id="8" name="CuadroTexto 7"/>
          <p:cNvSpPr txBox="1"/>
          <p:nvPr/>
        </p:nvSpPr>
        <p:spPr>
          <a:xfrm>
            <a:off x="5724128" y="692696"/>
            <a:ext cx="2304256" cy="646331"/>
          </a:xfrm>
          <a:prstGeom prst="rect">
            <a:avLst/>
          </a:prstGeom>
          <a:noFill/>
          <a:ln>
            <a:solidFill>
              <a:srgbClr val="000000"/>
            </a:solidFill>
          </a:ln>
        </p:spPr>
        <p:txBody>
          <a:bodyPr wrap="square" rtlCol="0">
            <a:spAutoFit/>
          </a:bodyPr>
          <a:lstStyle/>
          <a:p>
            <a:pPr algn="ctr"/>
            <a:r>
              <a:rPr lang="es-ES" dirty="0" smtClean="0"/>
              <a:t>TENDENCIAS EN PAISES OCDE</a:t>
            </a:r>
            <a:endParaRPr lang="es-ES" dirty="0"/>
          </a:p>
        </p:txBody>
      </p:sp>
      <p:sp>
        <p:nvSpPr>
          <p:cNvPr id="9" name="CuadroTexto 8"/>
          <p:cNvSpPr txBox="1"/>
          <p:nvPr/>
        </p:nvSpPr>
        <p:spPr>
          <a:xfrm>
            <a:off x="6915403" y="1763524"/>
            <a:ext cx="1761053" cy="646331"/>
          </a:xfrm>
          <a:prstGeom prst="rect">
            <a:avLst/>
          </a:prstGeom>
          <a:noFill/>
          <a:ln>
            <a:solidFill>
              <a:srgbClr val="000000"/>
            </a:solidFill>
          </a:ln>
        </p:spPr>
        <p:txBody>
          <a:bodyPr wrap="square" rtlCol="0">
            <a:spAutoFit/>
          </a:bodyPr>
          <a:lstStyle/>
          <a:p>
            <a:pPr algn="ctr"/>
            <a:r>
              <a:rPr lang="es-ES" dirty="0" smtClean="0"/>
              <a:t>EXPERIENCIAS EN AL</a:t>
            </a:r>
            <a:endParaRPr lang="es-ES" dirty="0"/>
          </a:p>
        </p:txBody>
      </p:sp>
      <p:sp>
        <p:nvSpPr>
          <p:cNvPr id="11" name="CuadroTexto 10"/>
          <p:cNvSpPr txBox="1"/>
          <p:nvPr/>
        </p:nvSpPr>
        <p:spPr>
          <a:xfrm>
            <a:off x="467544" y="4365104"/>
            <a:ext cx="1547456" cy="369332"/>
          </a:xfrm>
          <a:prstGeom prst="rect">
            <a:avLst/>
          </a:prstGeom>
          <a:noFill/>
          <a:ln>
            <a:solidFill>
              <a:srgbClr val="000000"/>
            </a:solidFill>
          </a:ln>
        </p:spPr>
        <p:txBody>
          <a:bodyPr wrap="none" rtlCol="0">
            <a:spAutoFit/>
          </a:bodyPr>
          <a:lstStyle/>
          <a:p>
            <a:pPr algn="ctr"/>
            <a:r>
              <a:rPr lang="es-ES" dirty="0" smtClean="0"/>
              <a:t>IMPORTANCIA</a:t>
            </a:r>
            <a:endParaRPr lang="es-ES" dirty="0"/>
          </a:p>
        </p:txBody>
      </p:sp>
      <p:sp>
        <p:nvSpPr>
          <p:cNvPr id="12" name="CuadroTexto 11"/>
          <p:cNvSpPr txBox="1"/>
          <p:nvPr/>
        </p:nvSpPr>
        <p:spPr>
          <a:xfrm>
            <a:off x="1619672" y="5085184"/>
            <a:ext cx="736099" cy="369332"/>
          </a:xfrm>
          <a:prstGeom prst="rect">
            <a:avLst/>
          </a:prstGeom>
          <a:noFill/>
          <a:ln>
            <a:solidFill>
              <a:srgbClr val="000000"/>
            </a:solidFill>
          </a:ln>
        </p:spPr>
        <p:txBody>
          <a:bodyPr wrap="none" rtlCol="0">
            <a:spAutoFit/>
          </a:bodyPr>
          <a:lstStyle/>
          <a:p>
            <a:pPr algn="ctr"/>
            <a:r>
              <a:rPr lang="es-ES" dirty="0" smtClean="0"/>
              <a:t>TIPOS</a:t>
            </a:r>
            <a:endParaRPr lang="es-ES" dirty="0"/>
          </a:p>
        </p:txBody>
      </p:sp>
      <p:sp>
        <p:nvSpPr>
          <p:cNvPr id="13" name="CuadroTexto 12"/>
          <p:cNvSpPr txBox="1"/>
          <p:nvPr/>
        </p:nvSpPr>
        <p:spPr>
          <a:xfrm>
            <a:off x="2771800" y="4869160"/>
            <a:ext cx="1872208" cy="923330"/>
          </a:xfrm>
          <a:prstGeom prst="rect">
            <a:avLst/>
          </a:prstGeom>
          <a:noFill/>
          <a:ln>
            <a:solidFill>
              <a:srgbClr val="000000"/>
            </a:solidFill>
          </a:ln>
        </p:spPr>
        <p:txBody>
          <a:bodyPr wrap="square" rtlCol="0">
            <a:spAutoFit/>
          </a:bodyPr>
          <a:lstStyle/>
          <a:p>
            <a:pPr algn="ctr"/>
            <a:r>
              <a:rPr lang="es-ES" dirty="0" smtClean="0"/>
              <a:t>RELACIÓN CON GOBIERNOS POLÍTICOS</a:t>
            </a:r>
            <a:endParaRPr lang="es-ES" dirty="0"/>
          </a:p>
        </p:txBody>
      </p:sp>
      <p:sp>
        <p:nvSpPr>
          <p:cNvPr id="14" name="CuadroTexto 13"/>
          <p:cNvSpPr txBox="1"/>
          <p:nvPr/>
        </p:nvSpPr>
        <p:spPr>
          <a:xfrm>
            <a:off x="4860032" y="4869160"/>
            <a:ext cx="2304256" cy="923330"/>
          </a:xfrm>
          <a:prstGeom prst="rect">
            <a:avLst/>
          </a:prstGeom>
          <a:noFill/>
          <a:ln>
            <a:solidFill>
              <a:srgbClr val="000000"/>
            </a:solidFill>
          </a:ln>
        </p:spPr>
        <p:txBody>
          <a:bodyPr wrap="square" rtlCol="0">
            <a:spAutoFit/>
          </a:bodyPr>
          <a:lstStyle/>
          <a:p>
            <a:pPr algn="ctr"/>
            <a:r>
              <a:rPr lang="es-ES" dirty="0" smtClean="0"/>
              <a:t>CLASIFICACIÓN SEGÚN INDEPENDENCIA POLÍTICA</a:t>
            </a:r>
            <a:endParaRPr lang="es-ES" dirty="0"/>
          </a:p>
        </p:txBody>
      </p:sp>
      <p:sp>
        <p:nvSpPr>
          <p:cNvPr id="15" name="Rectángulo 14"/>
          <p:cNvSpPr/>
          <p:nvPr/>
        </p:nvSpPr>
        <p:spPr>
          <a:xfrm>
            <a:off x="611560" y="3140968"/>
            <a:ext cx="7791992" cy="646331"/>
          </a:xfrm>
          <a:prstGeom prst="rect">
            <a:avLst/>
          </a:prstGeom>
          <a:noFill/>
          <a:ln>
            <a:solidFill>
              <a:srgbClr val="000000"/>
            </a:solidFill>
          </a:ln>
        </p:spPr>
        <p:txBody>
          <a:bodyPr wrap="none" lIns="91440" tIns="45720" rIns="91440" bIns="45720">
            <a:spAutoFit/>
          </a:bodyPr>
          <a:lstStyle/>
          <a:p>
            <a:pPr algn="ctr"/>
            <a:r>
              <a:rPr lang="es-ES_tradnl" sz="3600" b="1" dirty="0" smtClean="0">
                <a:ln w="12700">
                  <a:noFill/>
                  <a:prstDash val="solid"/>
                </a:ln>
                <a:solidFill>
                  <a:srgbClr val="FF0000"/>
                </a:solidFill>
                <a:effectLst>
                  <a:outerShdw blurRad="41275" dist="20320" dir="1800000" algn="tl" rotWithShape="0">
                    <a:srgbClr val="000000">
                      <a:alpha val="40000"/>
                    </a:srgbClr>
                  </a:outerShdw>
                </a:effectLst>
              </a:rPr>
              <a:t>SISTEMAS DE ALTA DIRECCIÓN PÚBLICA </a:t>
            </a:r>
            <a:endParaRPr lang="es-ES_tradnl" sz="3600" b="1" dirty="0">
              <a:ln w="12700">
                <a:noFill/>
                <a:prstDash val="solid"/>
              </a:ln>
              <a:solidFill>
                <a:srgbClr val="FF0000"/>
              </a:solidFill>
              <a:effectLst>
                <a:outerShdw blurRad="41275" dist="20320" dir="1800000" algn="tl" rotWithShape="0">
                  <a:srgbClr val="000000">
                    <a:alpha val="40000"/>
                  </a:srgbClr>
                </a:outerShdw>
              </a:effectLst>
            </a:endParaRPr>
          </a:p>
        </p:txBody>
      </p:sp>
      <p:sp>
        <p:nvSpPr>
          <p:cNvPr id="16" name="CuadroTexto 15"/>
          <p:cNvSpPr txBox="1"/>
          <p:nvPr/>
        </p:nvSpPr>
        <p:spPr>
          <a:xfrm>
            <a:off x="7092280" y="4149080"/>
            <a:ext cx="1800200" cy="646331"/>
          </a:xfrm>
          <a:prstGeom prst="rect">
            <a:avLst/>
          </a:prstGeom>
          <a:noFill/>
          <a:ln>
            <a:solidFill>
              <a:srgbClr val="000000"/>
            </a:solidFill>
          </a:ln>
        </p:spPr>
        <p:txBody>
          <a:bodyPr wrap="square" rtlCol="0">
            <a:spAutoFit/>
          </a:bodyPr>
          <a:lstStyle/>
          <a:p>
            <a:pPr algn="ctr"/>
            <a:r>
              <a:rPr lang="es-ES" dirty="0" smtClean="0"/>
              <a:t>EXPERIENCIAS DE ADP EN AL</a:t>
            </a:r>
            <a:endParaRPr lang="es-ES" dirty="0"/>
          </a:p>
        </p:txBody>
      </p:sp>
      <p:cxnSp>
        <p:nvCxnSpPr>
          <p:cNvPr id="20" name="Conector recto de flecha 19"/>
          <p:cNvCxnSpPr>
            <a:stCxn id="15" idx="0"/>
            <a:endCxn id="4" idx="2"/>
          </p:cNvCxnSpPr>
          <p:nvPr/>
        </p:nvCxnSpPr>
        <p:spPr>
          <a:xfrm flipV="1">
            <a:off x="4507556" y="2645624"/>
            <a:ext cx="5089" cy="495344"/>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4" name="Conector curvado 23"/>
          <p:cNvCxnSpPr>
            <a:stCxn id="4" idx="0"/>
            <a:endCxn id="7" idx="2"/>
          </p:cNvCxnSpPr>
          <p:nvPr/>
        </p:nvCxnSpPr>
        <p:spPr>
          <a:xfrm rot="16200000" flipV="1">
            <a:off x="3724462" y="1272665"/>
            <a:ext cx="1502876" cy="73490"/>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6" name="Conector curvado 25"/>
          <p:cNvCxnSpPr>
            <a:stCxn id="4" idx="1"/>
            <a:endCxn id="6" idx="3"/>
          </p:cNvCxnSpPr>
          <p:nvPr/>
        </p:nvCxnSpPr>
        <p:spPr>
          <a:xfrm rot="10800000">
            <a:off x="1467887" y="2029490"/>
            <a:ext cx="1689259" cy="323746"/>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8" name="Conector curvado 27"/>
          <p:cNvCxnSpPr>
            <a:stCxn id="4" idx="0"/>
            <a:endCxn id="5" idx="2"/>
          </p:cNvCxnSpPr>
          <p:nvPr/>
        </p:nvCxnSpPr>
        <p:spPr>
          <a:xfrm rot="16200000" flipV="1">
            <a:off x="3155299" y="703501"/>
            <a:ext cx="649813" cy="2064881"/>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0" name="Conector curvado 29"/>
          <p:cNvCxnSpPr>
            <a:stCxn id="4" idx="0"/>
            <a:endCxn id="8" idx="2"/>
          </p:cNvCxnSpPr>
          <p:nvPr/>
        </p:nvCxnSpPr>
        <p:spPr>
          <a:xfrm rot="5400000" flipH="1" flipV="1">
            <a:off x="5333540" y="518133"/>
            <a:ext cx="721821" cy="2363611"/>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4" name="Conector curvado 33"/>
          <p:cNvCxnSpPr>
            <a:stCxn id="4" idx="3"/>
            <a:endCxn id="9" idx="1"/>
          </p:cNvCxnSpPr>
          <p:nvPr/>
        </p:nvCxnSpPr>
        <p:spPr>
          <a:xfrm flipV="1">
            <a:off x="5868144" y="2086690"/>
            <a:ext cx="1047259" cy="266546"/>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6" name="CuadroTexto 35"/>
          <p:cNvSpPr txBox="1"/>
          <p:nvPr/>
        </p:nvSpPr>
        <p:spPr>
          <a:xfrm>
            <a:off x="3707904" y="6093296"/>
            <a:ext cx="2304256" cy="646331"/>
          </a:xfrm>
          <a:prstGeom prst="rect">
            <a:avLst/>
          </a:prstGeom>
          <a:noFill/>
          <a:ln>
            <a:solidFill>
              <a:srgbClr val="000000"/>
            </a:solidFill>
          </a:ln>
        </p:spPr>
        <p:txBody>
          <a:bodyPr wrap="square" rtlCol="0">
            <a:spAutoFit/>
          </a:bodyPr>
          <a:lstStyle/>
          <a:p>
            <a:pPr algn="ctr"/>
            <a:r>
              <a:rPr lang="es-ES" dirty="0" smtClean="0">
                <a:solidFill>
                  <a:srgbClr val="FF0000"/>
                </a:solidFill>
              </a:rPr>
              <a:t>MERITOCRACIA Y PATRONAZGO</a:t>
            </a:r>
            <a:endParaRPr lang="es-ES" dirty="0">
              <a:solidFill>
                <a:srgbClr val="FF0000"/>
              </a:solidFill>
            </a:endParaRPr>
          </a:p>
        </p:txBody>
      </p:sp>
      <p:cxnSp>
        <p:nvCxnSpPr>
          <p:cNvPr id="38" name="Conector curvado 37"/>
          <p:cNvCxnSpPr>
            <a:stCxn id="15" idx="2"/>
            <a:endCxn id="11" idx="0"/>
          </p:cNvCxnSpPr>
          <p:nvPr/>
        </p:nvCxnSpPr>
        <p:spPr>
          <a:xfrm rot="5400000">
            <a:off x="2585512" y="2443059"/>
            <a:ext cx="577805" cy="3266284"/>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0" name="Conector curvado 39"/>
          <p:cNvCxnSpPr>
            <a:stCxn id="15" idx="2"/>
            <a:endCxn id="12" idx="0"/>
          </p:cNvCxnSpPr>
          <p:nvPr/>
        </p:nvCxnSpPr>
        <p:spPr>
          <a:xfrm rot="5400000">
            <a:off x="2598697" y="3176324"/>
            <a:ext cx="1297885" cy="2519834"/>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2" name="Conector curvado 41"/>
          <p:cNvCxnSpPr>
            <a:stCxn id="15" idx="2"/>
            <a:endCxn id="13" idx="0"/>
          </p:cNvCxnSpPr>
          <p:nvPr/>
        </p:nvCxnSpPr>
        <p:spPr>
          <a:xfrm rot="5400000">
            <a:off x="3566800" y="3928403"/>
            <a:ext cx="1081861" cy="799652"/>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4" name="Conector curvado 43"/>
          <p:cNvCxnSpPr>
            <a:stCxn id="15" idx="2"/>
            <a:endCxn id="14" idx="0"/>
          </p:cNvCxnSpPr>
          <p:nvPr/>
        </p:nvCxnSpPr>
        <p:spPr>
          <a:xfrm rot="16200000" flipH="1">
            <a:off x="4718928" y="3575927"/>
            <a:ext cx="1081861" cy="1504604"/>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6" name="Conector curvado 45"/>
          <p:cNvCxnSpPr>
            <a:stCxn id="15" idx="2"/>
            <a:endCxn id="16" idx="0"/>
          </p:cNvCxnSpPr>
          <p:nvPr/>
        </p:nvCxnSpPr>
        <p:spPr>
          <a:xfrm rot="16200000" flipH="1">
            <a:off x="6069078" y="2225777"/>
            <a:ext cx="361781" cy="3484824"/>
          </a:xfrm>
          <a:prstGeom prst="curvedConnector3">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48" name="Conector recto de flecha 47"/>
          <p:cNvCxnSpPr>
            <a:endCxn id="36" idx="0"/>
          </p:cNvCxnSpPr>
          <p:nvPr/>
        </p:nvCxnSpPr>
        <p:spPr>
          <a:xfrm>
            <a:off x="4572000" y="3933056"/>
            <a:ext cx="288032" cy="21602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07990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6856" y="485800"/>
            <a:ext cx="8229600" cy="1143000"/>
          </a:xfrm>
        </p:spPr>
        <p:txBody>
          <a:bodyPr>
            <a:noAutofit/>
          </a:bodyPr>
          <a:lstStyle/>
          <a:p>
            <a:r>
              <a:rPr lang="es-ES_tradnl" sz="2400" dirty="0" smtClean="0"/>
              <a:t>Ejemplo 2. Estudio </a:t>
            </a:r>
            <a:r>
              <a:rPr lang="es-ES_tradnl" sz="2400" dirty="0"/>
              <a:t>comparado para la evaluación cualitativa del sistema de cooperación internacional de C</a:t>
            </a:r>
            <a:r>
              <a:rPr lang="es-ES_tradnl" sz="2400" dirty="0" smtClean="0"/>
              <a:t>hile (</a:t>
            </a:r>
            <a:r>
              <a:rPr lang="es-ES_tradnl" sz="2400" dirty="0" err="1" smtClean="0"/>
              <a:t>Matias</a:t>
            </a:r>
            <a:r>
              <a:rPr lang="es-ES_tradnl" sz="2400" dirty="0" smtClean="0"/>
              <a:t> Urrutia)</a:t>
            </a:r>
            <a:r>
              <a:rPr lang="es-ES_tradnl" sz="2400" dirty="0"/>
              <a:t/>
            </a:r>
            <a:br>
              <a:rPr lang="es-ES_tradnl" sz="2400" dirty="0"/>
            </a:br>
            <a:endParaRPr lang="es-ES" sz="2400" dirty="0"/>
          </a:p>
        </p:txBody>
      </p:sp>
      <p:sp>
        <p:nvSpPr>
          <p:cNvPr id="3" name="Marcador de contenido 2"/>
          <p:cNvSpPr>
            <a:spLocks noGrp="1"/>
          </p:cNvSpPr>
          <p:nvPr>
            <p:ph idx="1"/>
          </p:nvPr>
        </p:nvSpPr>
        <p:spPr>
          <a:xfrm>
            <a:off x="467544" y="2420888"/>
            <a:ext cx="8229600" cy="2376264"/>
          </a:xfrm>
        </p:spPr>
        <p:txBody>
          <a:bodyPr>
            <a:normAutofit fontScale="92500" lnSpcReduction="10000"/>
          </a:bodyPr>
          <a:lstStyle/>
          <a:p>
            <a:pPr marL="0" indent="0" algn="ctr">
              <a:buNone/>
            </a:pPr>
            <a:r>
              <a:rPr lang="es-ES_tradnl" sz="2400" b="1" dirty="0" smtClean="0"/>
              <a:t>Metodología: </a:t>
            </a:r>
          </a:p>
          <a:p>
            <a:pPr marL="0" indent="0" algn="ctr">
              <a:buNone/>
            </a:pPr>
            <a:r>
              <a:rPr lang="es-ES_tradnl" sz="2400" dirty="0"/>
              <a:t>E</a:t>
            </a:r>
            <a:r>
              <a:rPr lang="es-ES_tradnl" sz="2400" dirty="0" smtClean="0"/>
              <a:t>studio </a:t>
            </a:r>
            <a:r>
              <a:rPr lang="es-ES_tradnl" sz="2400" dirty="0"/>
              <a:t>comparado </a:t>
            </a:r>
            <a:r>
              <a:rPr lang="es-ES_tradnl" sz="2400" dirty="0" smtClean="0"/>
              <a:t>en </a:t>
            </a:r>
            <a:r>
              <a:rPr lang="es-ES_tradnl" sz="2400" dirty="0"/>
              <a:t>base a un enfoque mixto (cualitativo—cuantitativo) de tipo exploratorio-</a:t>
            </a:r>
            <a:r>
              <a:rPr lang="es-ES_tradnl" sz="2400" dirty="0" smtClean="0"/>
              <a:t>descriptivo. Se centra en </a:t>
            </a:r>
            <a:r>
              <a:rPr lang="es-ES_tradnl" sz="2400" dirty="0"/>
              <a:t>el </a:t>
            </a:r>
            <a:r>
              <a:rPr lang="es-ES_tradnl" sz="2400" dirty="0" smtClean="0"/>
              <a:t>análisis </a:t>
            </a:r>
            <a:r>
              <a:rPr lang="es-ES_tradnl" sz="2400" dirty="0"/>
              <a:t>de los Sistemas de </a:t>
            </a:r>
            <a:r>
              <a:rPr lang="es-ES_tradnl" sz="2400" dirty="0" err="1"/>
              <a:t>Cooperación</a:t>
            </a:r>
            <a:r>
              <a:rPr lang="es-ES_tradnl" sz="2400" dirty="0"/>
              <a:t> Internacional de los </a:t>
            </a:r>
            <a:r>
              <a:rPr lang="es-ES_tradnl" sz="2400" dirty="0" err="1"/>
              <a:t>países</a:t>
            </a:r>
            <a:r>
              <a:rPr lang="es-ES_tradnl" sz="2400" dirty="0"/>
              <a:t> a investigar, desde las perspectivas de la </a:t>
            </a:r>
            <a:r>
              <a:rPr lang="es-ES_tradnl" sz="2400" dirty="0">
                <a:solidFill>
                  <a:srgbClr val="FF0000"/>
                </a:solidFill>
              </a:rPr>
              <a:t>“</a:t>
            </a:r>
            <a:r>
              <a:rPr lang="es-ES_tradnl" sz="2400" dirty="0" err="1">
                <a:solidFill>
                  <a:srgbClr val="FF0000"/>
                </a:solidFill>
              </a:rPr>
              <a:t>Dinámica</a:t>
            </a:r>
            <a:r>
              <a:rPr lang="es-ES_tradnl" sz="2400" dirty="0">
                <a:solidFill>
                  <a:srgbClr val="FF0000"/>
                </a:solidFill>
              </a:rPr>
              <a:t> de los Subsistemas de las Organizaciones”</a:t>
            </a:r>
            <a:r>
              <a:rPr lang="es-ES_tradnl" sz="2400" dirty="0"/>
              <a:t> (</a:t>
            </a:r>
            <a:r>
              <a:rPr lang="es-ES_tradnl" sz="2400" dirty="0" err="1"/>
              <a:t>Katz</a:t>
            </a:r>
            <a:r>
              <a:rPr lang="es-ES_tradnl" sz="2400" dirty="0"/>
              <a:t> y </a:t>
            </a:r>
            <a:r>
              <a:rPr lang="es-ES_tradnl" sz="2400" dirty="0" err="1"/>
              <a:t>Kahn</a:t>
            </a:r>
            <a:r>
              <a:rPr lang="es-ES_tradnl" sz="2400" dirty="0"/>
              <a:t>, 1989) y de la </a:t>
            </a:r>
            <a:r>
              <a:rPr lang="es-ES_tradnl" sz="2400" dirty="0">
                <a:solidFill>
                  <a:srgbClr val="FF0000"/>
                </a:solidFill>
              </a:rPr>
              <a:t>Estructura de los Organismos </a:t>
            </a:r>
            <a:r>
              <a:rPr lang="es-ES_tradnl" sz="2400" dirty="0"/>
              <a:t>(</a:t>
            </a:r>
            <a:r>
              <a:rPr lang="es-ES_tradnl" sz="2400" dirty="0" err="1"/>
              <a:t>Mintzberg</a:t>
            </a:r>
            <a:r>
              <a:rPr lang="es-ES_tradnl" sz="2400" dirty="0"/>
              <a:t>, 1995). </a:t>
            </a:r>
          </a:p>
          <a:p>
            <a:pPr algn="ctr"/>
            <a:endParaRPr lang="es-ES" sz="2400" dirty="0"/>
          </a:p>
        </p:txBody>
      </p:sp>
    </p:spTree>
    <p:extLst>
      <p:ext uri="{BB962C8B-B14F-4D97-AF65-F5344CB8AC3E}">
        <p14:creationId xmlns:p14="http://schemas.microsoft.com/office/powerpoint/2010/main" val="186699389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18058"/>
          </a:xfrm>
        </p:spPr>
        <p:txBody>
          <a:bodyPr>
            <a:normAutofit fontScale="90000"/>
          </a:bodyPr>
          <a:lstStyle/>
          <a:p>
            <a:pPr algn="l"/>
            <a:r>
              <a:rPr lang="es-ES_tradnl" sz="2800" b="1" dirty="0" smtClean="0"/>
              <a:t>Marco conceptual</a:t>
            </a:r>
            <a:endParaRPr lang="es-ES_tradnl" sz="2800" b="1" dirty="0"/>
          </a:p>
        </p:txBody>
      </p:sp>
      <p:sp>
        <p:nvSpPr>
          <p:cNvPr id="4" name="Marcador de contenido 3"/>
          <p:cNvSpPr>
            <a:spLocks noGrp="1"/>
          </p:cNvSpPr>
          <p:nvPr>
            <p:ph idx="1"/>
          </p:nvPr>
        </p:nvSpPr>
        <p:spPr>
          <a:xfrm>
            <a:off x="107504" y="980728"/>
            <a:ext cx="6840760" cy="5904656"/>
          </a:xfrm>
        </p:spPr>
        <p:txBody>
          <a:bodyPr>
            <a:normAutofit fontScale="62500" lnSpcReduction="20000"/>
          </a:bodyPr>
          <a:lstStyle/>
          <a:p>
            <a:r>
              <a:rPr lang="es-ES" dirty="0" smtClean="0"/>
              <a:t>Las políticas públicas: definición, estructura y espacio</a:t>
            </a:r>
          </a:p>
          <a:p>
            <a:pPr lvl="1" algn="just"/>
            <a:r>
              <a:rPr lang="es-ES" dirty="0" smtClean="0"/>
              <a:t>Origen: </a:t>
            </a:r>
            <a:r>
              <a:rPr lang="es-ES" sz="2200" dirty="0" smtClean="0"/>
              <a:t>“</a:t>
            </a:r>
            <a:r>
              <a:rPr lang="es-ES_tradnl" sz="2200" dirty="0"/>
              <a:t>El concepto de </a:t>
            </a:r>
            <a:r>
              <a:rPr lang="es-ES_tradnl" sz="2200" dirty="0" err="1"/>
              <a:t>Política</a:t>
            </a:r>
            <a:r>
              <a:rPr lang="es-ES_tradnl" sz="2200" dirty="0"/>
              <a:t> </a:t>
            </a:r>
            <a:r>
              <a:rPr lang="es-ES_tradnl" sz="2200" dirty="0" err="1"/>
              <a:t>Pública</a:t>
            </a:r>
            <a:r>
              <a:rPr lang="es-ES_tradnl" sz="2200" dirty="0"/>
              <a:t> fue introducido alrededor de 1970 como una </a:t>
            </a:r>
            <a:r>
              <a:rPr lang="es-ES_tradnl" sz="2200" dirty="0" err="1"/>
              <a:t>traducción</a:t>
            </a:r>
            <a:r>
              <a:rPr lang="es-ES_tradnl" sz="2200" dirty="0"/>
              <a:t> literal al </a:t>
            </a:r>
            <a:r>
              <a:rPr lang="es-ES_tradnl" sz="2200" dirty="0" err="1"/>
              <a:t>término</a:t>
            </a:r>
            <a:r>
              <a:rPr lang="es-ES_tradnl" sz="2200" dirty="0"/>
              <a:t> “</a:t>
            </a:r>
            <a:r>
              <a:rPr lang="es-ES_tradnl" sz="2200" dirty="0" err="1"/>
              <a:t>public</a:t>
            </a:r>
            <a:r>
              <a:rPr lang="es-ES_tradnl" sz="2200" dirty="0"/>
              <a:t> </a:t>
            </a:r>
            <a:r>
              <a:rPr lang="es-ES_tradnl" sz="2200" dirty="0" err="1"/>
              <a:t>policy</a:t>
            </a:r>
            <a:r>
              <a:rPr lang="es-ES_tradnl" sz="2200" dirty="0"/>
              <a:t>” (</a:t>
            </a:r>
            <a:r>
              <a:rPr lang="es-ES_tradnl" sz="2200" dirty="0" err="1"/>
              <a:t>Subirats</a:t>
            </a:r>
            <a:r>
              <a:rPr lang="es-ES_tradnl" sz="2200" dirty="0"/>
              <a:t>, </a:t>
            </a:r>
            <a:r>
              <a:rPr lang="es-ES_tradnl" sz="2200" dirty="0" err="1"/>
              <a:t>Knoepfel</a:t>
            </a:r>
            <a:r>
              <a:rPr lang="es-ES_tradnl" sz="2200" dirty="0"/>
              <a:t>, </a:t>
            </a:r>
            <a:r>
              <a:rPr lang="es-ES_tradnl" sz="2200" dirty="0" err="1"/>
              <a:t>Larrue</a:t>
            </a:r>
            <a:r>
              <a:rPr lang="es-ES_tradnl" sz="2200" dirty="0"/>
              <a:t> y </a:t>
            </a:r>
            <a:r>
              <a:rPr lang="es-ES_tradnl" sz="2200" dirty="0" err="1"/>
              <a:t>Varonne</a:t>
            </a:r>
            <a:r>
              <a:rPr lang="es-ES_tradnl" sz="2200" dirty="0"/>
              <a:t>, 2008) y aunque, desde ese entonces, es ampliamente utilizado no existe una </a:t>
            </a:r>
            <a:r>
              <a:rPr lang="es-ES_tradnl" sz="2200" dirty="0" err="1"/>
              <a:t>definición</a:t>
            </a:r>
            <a:r>
              <a:rPr lang="es-ES_tradnl" sz="2200" dirty="0"/>
              <a:t> univoca para dicho concepto</a:t>
            </a:r>
            <a:r>
              <a:rPr lang="es-ES_tradnl" sz="2200" dirty="0" smtClean="0"/>
              <a:t>.”</a:t>
            </a:r>
            <a:endParaRPr lang="es-ES_tradnl" sz="2200" dirty="0"/>
          </a:p>
          <a:p>
            <a:pPr lvl="1" algn="just"/>
            <a:r>
              <a:rPr lang="es-ES" dirty="0" smtClean="0"/>
              <a:t>Diferentes acepciones: Thomas </a:t>
            </a:r>
            <a:r>
              <a:rPr lang="es-ES" dirty="0" err="1" smtClean="0"/>
              <a:t>Dye</a:t>
            </a:r>
            <a:r>
              <a:rPr lang="es-ES" dirty="0" smtClean="0"/>
              <a:t>, </a:t>
            </a:r>
            <a:r>
              <a:rPr lang="es-ES_tradnl" dirty="0" err="1"/>
              <a:t>Meny</a:t>
            </a:r>
            <a:r>
              <a:rPr lang="es-ES_tradnl" dirty="0"/>
              <a:t>, </a:t>
            </a:r>
            <a:r>
              <a:rPr lang="es-ES_tradnl" dirty="0" err="1"/>
              <a:t>Ives</a:t>
            </a:r>
            <a:r>
              <a:rPr lang="es-ES_tradnl" dirty="0"/>
              <a:t> y J. C. </a:t>
            </a:r>
            <a:r>
              <a:rPr lang="es-ES_tradnl" dirty="0" err="1" smtClean="0"/>
              <a:t>Thoening</a:t>
            </a:r>
            <a:r>
              <a:rPr lang="es-ES_tradnl" dirty="0" smtClean="0"/>
              <a:t>, </a:t>
            </a:r>
            <a:r>
              <a:rPr lang="en-US" dirty="0"/>
              <a:t>David Easton </a:t>
            </a:r>
            <a:endParaRPr lang="en-US" dirty="0" smtClean="0"/>
          </a:p>
          <a:p>
            <a:pPr lvl="1" algn="just"/>
            <a:r>
              <a:rPr lang="en-US" dirty="0" err="1" smtClean="0"/>
              <a:t>Diferentes</a:t>
            </a:r>
            <a:r>
              <a:rPr lang="en-US" dirty="0" smtClean="0"/>
              <a:t> </a:t>
            </a:r>
            <a:r>
              <a:rPr lang="en-US" dirty="0" err="1" smtClean="0"/>
              <a:t>perspectivas</a:t>
            </a:r>
            <a:r>
              <a:rPr lang="en-US" dirty="0" smtClean="0"/>
              <a:t>: </a:t>
            </a:r>
            <a:r>
              <a:rPr lang="en-US" dirty="0" err="1" smtClean="0"/>
              <a:t>Ocampo</a:t>
            </a:r>
            <a:r>
              <a:rPr lang="en-US" dirty="0" smtClean="0"/>
              <a:t>, Velasquez </a:t>
            </a:r>
            <a:r>
              <a:rPr lang="en-US" dirty="0" err="1" smtClean="0"/>
              <a:t>Gavilanes</a:t>
            </a:r>
            <a:r>
              <a:rPr lang="en-US" dirty="0" smtClean="0"/>
              <a:t>, Eugenio </a:t>
            </a:r>
            <a:r>
              <a:rPr lang="en-US" dirty="0" err="1" smtClean="0"/>
              <a:t>Lahera</a:t>
            </a:r>
            <a:endParaRPr lang="en-US" dirty="0" smtClean="0"/>
          </a:p>
          <a:p>
            <a:pPr lvl="1" algn="just"/>
            <a:r>
              <a:rPr lang="en-US" dirty="0" err="1" smtClean="0"/>
              <a:t>Elementos</a:t>
            </a:r>
            <a:r>
              <a:rPr lang="en-US" dirty="0" smtClean="0"/>
              <a:t> </a:t>
            </a:r>
            <a:r>
              <a:rPr lang="en-US" dirty="0" err="1" smtClean="0"/>
              <a:t>determinantes</a:t>
            </a:r>
            <a:r>
              <a:rPr lang="en-US" dirty="0" smtClean="0"/>
              <a:t>: set de </a:t>
            </a:r>
            <a:r>
              <a:rPr lang="en-US" dirty="0" err="1" smtClean="0"/>
              <a:t>reglas</a:t>
            </a:r>
            <a:r>
              <a:rPr lang="en-US" dirty="0" smtClean="0"/>
              <a:t> o </a:t>
            </a:r>
            <a:r>
              <a:rPr lang="en-US" dirty="0" err="1" smtClean="0"/>
              <a:t>condiciones</a:t>
            </a:r>
            <a:r>
              <a:rPr lang="en-US" dirty="0" smtClean="0"/>
              <a:t> </a:t>
            </a:r>
            <a:r>
              <a:rPr lang="en-US" dirty="0" err="1" smtClean="0"/>
              <a:t>estructurales</a:t>
            </a:r>
            <a:r>
              <a:rPr lang="en-US" dirty="0" smtClean="0"/>
              <a:t>, </a:t>
            </a:r>
            <a:r>
              <a:rPr lang="en-US" dirty="0" err="1" smtClean="0"/>
              <a:t>intencionalidad</a:t>
            </a:r>
            <a:r>
              <a:rPr lang="en-US" dirty="0" smtClean="0"/>
              <a:t>, </a:t>
            </a:r>
            <a:r>
              <a:rPr lang="en-US" dirty="0" err="1" smtClean="0"/>
              <a:t>sostenibilidad</a:t>
            </a:r>
            <a:endParaRPr lang="es-ES" dirty="0" smtClean="0"/>
          </a:p>
          <a:p>
            <a:r>
              <a:rPr lang="es-ES" dirty="0" smtClean="0"/>
              <a:t>El enfoque de estructuras y sistemas en las organizaciones públicas</a:t>
            </a:r>
          </a:p>
          <a:p>
            <a:pPr lvl="1"/>
            <a:r>
              <a:rPr lang="es-ES" sz="2900" dirty="0" smtClean="0"/>
              <a:t>Estructura y organizaciones en las políticas públicas</a:t>
            </a:r>
            <a:endParaRPr lang="es-ES_tradnl" sz="2900" dirty="0" smtClean="0"/>
          </a:p>
          <a:p>
            <a:pPr lvl="1"/>
            <a:r>
              <a:rPr lang="es-ES" sz="2900" dirty="0" smtClean="0"/>
              <a:t>Manejo de la estructura: </a:t>
            </a:r>
            <a:r>
              <a:rPr lang="es-ES" dirty="0" smtClean="0"/>
              <a:t>desarrollo </a:t>
            </a:r>
            <a:r>
              <a:rPr lang="es-ES_tradnl" dirty="0" smtClean="0"/>
              <a:t>el </a:t>
            </a:r>
            <a:r>
              <a:rPr lang="es-ES_tradnl" dirty="0"/>
              <a:t>modelo de </a:t>
            </a:r>
            <a:r>
              <a:rPr lang="es-ES_tradnl" dirty="0" err="1"/>
              <a:t>Mintzberg</a:t>
            </a:r>
            <a:r>
              <a:rPr lang="es-ES_tradnl" dirty="0"/>
              <a:t>, H. (1995</a:t>
            </a:r>
            <a:r>
              <a:rPr lang="es-ES_tradnl" dirty="0" smtClean="0"/>
              <a:t>)</a:t>
            </a:r>
          </a:p>
          <a:p>
            <a:pPr lvl="1"/>
            <a:r>
              <a:rPr lang="es-ES" dirty="0" smtClean="0"/>
              <a:t>Enfoque de sistemas: desarrolla el enfoque </a:t>
            </a:r>
            <a:r>
              <a:rPr lang="es-ES_tradnl" dirty="0" smtClean="0"/>
              <a:t>de </a:t>
            </a:r>
            <a:r>
              <a:rPr lang="es-ES_tradnl" dirty="0" err="1"/>
              <a:t>Katz</a:t>
            </a:r>
            <a:r>
              <a:rPr lang="es-ES_tradnl" dirty="0"/>
              <a:t>, D. y </a:t>
            </a:r>
            <a:r>
              <a:rPr lang="es-ES_tradnl" dirty="0" err="1"/>
              <a:t>Kahn</a:t>
            </a:r>
            <a:r>
              <a:rPr lang="es-ES_tradnl" dirty="0"/>
              <a:t>, R. (1989</a:t>
            </a:r>
            <a:r>
              <a:rPr lang="es-ES_tradnl" dirty="0" smtClean="0"/>
              <a:t>)</a:t>
            </a:r>
            <a:endParaRPr lang="es-ES" dirty="0"/>
          </a:p>
          <a:p>
            <a:pPr lvl="1"/>
            <a:r>
              <a:rPr lang="es-ES" dirty="0" err="1" smtClean="0"/>
              <a:t>Dimámica</a:t>
            </a:r>
            <a:r>
              <a:rPr lang="es-ES" dirty="0" smtClean="0"/>
              <a:t> </a:t>
            </a:r>
            <a:r>
              <a:rPr lang="es-ES" dirty="0" err="1" smtClean="0"/>
              <a:t>interorganizacional</a:t>
            </a:r>
            <a:endParaRPr lang="es-ES" dirty="0" smtClean="0"/>
          </a:p>
          <a:p>
            <a:r>
              <a:rPr lang="es-ES" dirty="0" smtClean="0"/>
              <a:t>La cooperación internacional</a:t>
            </a:r>
          </a:p>
          <a:p>
            <a:pPr lvl="1"/>
            <a:r>
              <a:rPr lang="es-ES" dirty="0" smtClean="0"/>
              <a:t>Cooperación internacional y cooperación sur – sur (como se entiende, principios, etapas) </a:t>
            </a:r>
            <a:endParaRPr lang="es-ES" dirty="0"/>
          </a:p>
        </p:txBody>
      </p:sp>
      <p:sp>
        <p:nvSpPr>
          <p:cNvPr id="5" name="CuadroTexto 4"/>
          <p:cNvSpPr txBox="1"/>
          <p:nvPr/>
        </p:nvSpPr>
        <p:spPr>
          <a:xfrm>
            <a:off x="7275215" y="2492896"/>
            <a:ext cx="1872209" cy="1477328"/>
          </a:xfrm>
          <a:prstGeom prst="rect">
            <a:avLst/>
          </a:prstGeom>
          <a:noFill/>
        </p:spPr>
        <p:txBody>
          <a:bodyPr wrap="square" rtlCol="0">
            <a:spAutoFit/>
          </a:bodyPr>
          <a:lstStyle/>
          <a:p>
            <a:pPr algn="ctr"/>
            <a:r>
              <a:rPr lang="es-ES" b="1" dirty="0" smtClean="0">
                <a:solidFill>
                  <a:srgbClr val="000090"/>
                </a:solidFill>
              </a:rPr>
              <a:t>Punto fuerte:</a:t>
            </a:r>
          </a:p>
          <a:p>
            <a:pPr algn="ctr"/>
            <a:r>
              <a:rPr lang="es-ES" b="1" dirty="0" smtClean="0">
                <a:solidFill>
                  <a:srgbClr val="000090"/>
                </a:solidFill>
              </a:rPr>
              <a:t>Fundamentación teórica sobre la que se base el análisis</a:t>
            </a:r>
            <a:endParaRPr lang="es-ES" b="1" dirty="0">
              <a:solidFill>
                <a:srgbClr val="000090"/>
              </a:solidFill>
            </a:endParaRPr>
          </a:p>
        </p:txBody>
      </p:sp>
      <p:sp>
        <p:nvSpPr>
          <p:cNvPr id="6" name="Cerrar llave 5"/>
          <p:cNvSpPr/>
          <p:nvPr/>
        </p:nvSpPr>
        <p:spPr>
          <a:xfrm>
            <a:off x="6948264" y="980728"/>
            <a:ext cx="360040" cy="4680520"/>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31410477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800" b="1" dirty="0" smtClean="0"/>
              <a:t>Funciones (ambos marcos)</a:t>
            </a:r>
            <a:endParaRPr lang="es-CL" sz="2800" b="1" dirty="0"/>
          </a:p>
        </p:txBody>
      </p:sp>
      <p:sp>
        <p:nvSpPr>
          <p:cNvPr id="3" name="2 Marcador de contenido"/>
          <p:cNvSpPr>
            <a:spLocks noGrp="1"/>
          </p:cNvSpPr>
          <p:nvPr>
            <p:ph idx="1"/>
          </p:nvPr>
        </p:nvSpPr>
        <p:spPr>
          <a:xfrm>
            <a:off x="457200" y="1268760"/>
            <a:ext cx="8229600" cy="4525963"/>
          </a:xfrm>
        </p:spPr>
        <p:txBody>
          <a:bodyPr>
            <a:normAutofit/>
          </a:bodyPr>
          <a:lstStyle/>
          <a:p>
            <a:pPr algn="just"/>
            <a:r>
              <a:rPr lang="es-CL" sz="2000" dirty="0" smtClean="0"/>
              <a:t>Delimita aspectos a abordar del problema de investigación</a:t>
            </a:r>
          </a:p>
          <a:p>
            <a:pPr algn="just"/>
            <a:r>
              <a:rPr lang="es-CL" sz="2000" dirty="0" smtClean="0"/>
              <a:t>Establece horizonte del estudio (tiempo y espacio) y orienta sobre los aspectos centrales que abordará la investigación</a:t>
            </a:r>
          </a:p>
          <a:p>
            <a:pPr algn="just"/>
            <a:r>
              <a:rPr lang="es-CL" sz="2000" dirty="0" smtClean="0"/>
              <a:t>Conduce al establecimiento de hipótesis y preguntas centrales de investigación que habrán de responderse en el estudio</a:t>
            </a:r>
          </a:p>
          <a:p>
            <a:pPr algn="just"/>
            <a:r>
              <a:rPr lang="es-CL" sz="2000" dirty="0" smtClean="0"/>
              <a:t>Inspira nuevas líneas de investigación</a:t>
            </a:r>
          </a:p>
          <a:p>
            <a:pPr algn="just"/>
            <a:r>
              <a:rPr lang="es-CL" sz="2000" dirty="0" smtClean="0"/>
              <a:t>Permite determinar relevancia del estudio</a:t>
            </a:r>
          </a:p>
          <a:p>
            <a:pPr algn="just"/>
            <a:r>
              <a:rPr lang="es-CL" sz="2000" dirty="0" smtClean="0"/>
              <a:t>Provee de un marco de referencia para orientar los resultados del estudio</a:t>
            </a:r>
          </a:p>
          <a:p>
            <a:endParaRPr lang="es-CL" dirty="0"/>
          </a:p>
        </p:txBody>
      </p:sp>
      <p:sp>
        <p:nvSpPr>
          <p:cNvPr id="4" name="3 CuadroTexto"/>
          <p:cNvSpPr txBox="1"/>
          <p:nvPr/>
        </p:nvSpPr>
        <p:spPr>
          <a:xfrm>
            <a:off x="395536" y="6237312"/>
            <a:ext cx="5112568" cy="261610"/>
          </a:xfrm>
          <a:prstGeom prst="rect">
            <a:avLst/>
          </a:prstGeom>
          <a:noFill/>
        </p:spPr>
        <p:txBody>
          <a:bodyPr wrap="square" rtlCol="0">
            <a:spAutoFit/>
          </a:bodyPr>
          <a:lstStyle/>
          <a:p>
            <a:r>
              <a:rPr lang="es-CL" sz="1050" dirty="0" smtClean="0"/>
              <a:t>Basado en presentación Tesis I MPM</a:t>
            </a:r>
            <a:endParaRPr lang="es-CL" sz="1050" dirty="0"/>
          </a:p>
        </p:txBody>
      </p:sp>
    </p:spTree>
    <p:extLst>
      <p:ext uri="{BB962C8B-B14F-4D97-AF65-F5344CB8AC3E}">
        <p14:creationId xmlns:p14="http://schemas.microsoft.com/office/powerpoint/2010/main" val="2681581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Ejercicio grupal</a:t>
            </a:r>
            <a:endParaRPr lang="es-ES" dirty="0"/>
          </a:p>
        </p:txBody>
      </p:sp>
      <p:sp>
        <p:nvSpPr>
          <p:cNvPr id="3" name="Marcador de contenido 2"/>
          <p:cNvSpPr>
            <a:spLocks noGrp="1"/>
          </p:cNvSpPr>
          <p:nvPr>
            <p:ph idx="1"/>
          </p:nvPr>
        </p:nvSpPr>
        <p:spPr/>
        <p:txBody>
          <a:bodyPr/>
          <a:lstStyle/>
          <a:p>
            <a:r>
              <a:rPr lang="es-ES" dirty="0" smtClean="0"/>
              <a:t>Describa su marco antecedentes</a:t>
            </a:r>
          </a:p>
          <a:p>
            <a:r>
              <a:rPr lang="es-ES" dirty="0" smtClean="0"/>
              <a:t>Analice en grupo.</a:t>
            </a:r>
          </a:p>
          <a:p>
            <a:r>
              <a:rPr lang="es-ES" dirty="0" smtClean="0"/>
              <a:t>Compare con marco antecedentes </a:t>
            </a:r>
            <a:r>
              <a:rPr lang="es-ES" smtClean="0"/>
              <a:t>de tesis.</a:t>
            </a:r>
            <a:endParaRPr lang="es-ES"/>
          </a:p>
        </p:txBody>
      </p:sp>
    </p:spTree>
    <p:extLst>
      <p:ext uri="{BB962C8B-B14F-4D97-AF65-F5344CB8AC3E}">
        <p14:creationId xmlns:p14="http://schemas.microsoft.com/office/powerpoint/2010/main" val="270993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800" b="1" dirty="0" smtClean="0"/>
              <a:t>¿Qué son los antecedentes?</a:t>
            </a:r>
            <a:endParaRPr lang="es-CL" sz="2800" b="1" dirty="0"/>
          </a:p>
        </p:txBody>
      </p:sp>
      <p:sp>
        <p:nvSpPr>
          <p:cNvPr id="3" name="2 Marcador de contenido"/>
          <p:cNvSpPr>
            <a:spLocks noGrp="1"/>
          </p:cNvSpPr>
          <p:nvPr>
            <p:ph idx="1"/>
          </p:nvPr>
        </p:nvSpPr>
        <p:spPr>
          <a:xfrm>
            <a:off x="457200" y="1268760"/>
            <a:ext cx="8229600" cy="4525963"/>
          </a:xfrm>
        </p:spPr>
        <p:txBody>
          <a:bodyPr>
            <a:normAutofit/>
          </a:bodyPr>
          <a:lstStyle/>
          <a:p>
            <a:r>
              <a:rPr lang="es-CL" sz="1800" dirty="0" smtClean="0"/>
              <a:t>Es información que contextualiza el proyecto de tesis</a:t>
            </a:r>
          </a:p>
          <a:p>
            <a:endParaRPr lang="es-CL" sz="1800" dirty="0" smtClean="0"/>
          </a:p>
          <a:p>
            <a:r>
              <a:rPr lang="es-CL" sz="1800" dirty="0" smtClean="0"/>
              <a:t>Descripción de la política, programa o fenómeno a analizar en detalle, destacando actores involucrados; legislación, etc. </a:t>
            </a:r>
          </a:p>
          <a:p>
            <a:endParaRPr lang="es-CL" sz="1800" dirty="0" smtClean="0"/>
          </a:p>
          <a:p>
            <a:r>
              <a:rPr lang="es-CL" sz="1800" dirty="0" smtClean="0"/>
              <a:t>Puede ser entendido como el primer capítulo de la tesis</a:t>
            </a:r>
          </a:p>
          <a:p>
            <a:endParaRPr lang="es-CL" dirty="0"/>
          </a:p>
        </p:txBody>
      </p:sp>
      <p:sp>
        <p:nvSpPr>
          <p:cNvPr id="4" name="3 CuadroTexto"/>
          <p:cNvSpPr txBox="1"/>
          <p:nvPr/>
        </p:nvSpPr>
        <p:spPr>
          <a:xfrm>
            <a:off x="395536" y="6237312"/>
            <a:ext cx="5112568" cy="261610"/>
          </a:xfrm>
          <a:prstGeom prst="rect">
            <a:avLst/>
          </a:prstGeom>
          <a:noFill/>
        </p:spPr>
        <p:txBody>
          <a:bodyPr wrap="square" rtlCol="0">
            <a:spAutoFit/>
          </a:bodyPr>
          <a:lstStyle/>
          <a:p>
            <a:r>
              <a:rPr lang="es-CL" sz="1050" dirty="0" smtClean="0"/>
              <a:t>Basado en presentación Tesis I MPM</a:t>
            </a:r>
            <a:endParaRPr lang="es-CL" sz="1050" dirty="0"/>
          </a:p>
        </p:txBody>
      </p:sp>
    </p:spTree>
    <p:extLst>
      <p:ext uri="{BB962C8B-B14F-4D97-AF65-F5344CB8AC3E}">
        <p14:creationId xmlns:p14="http://schemas.microsoft.com/office/powerpoint/2010/main" val="117187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CL" sz="2800" b="1" dirty="0" smtClean="0"/>
              <a:t>Marco de Antecedentes</a:t>
            </a:r>
            <a:endParaRPr lang="es-CL" sz="2800" b="1" dirty="0"/>
          </a:p>
        </p:txBody>
      </p:sp>
      <p:sp>
        <p:nvSpPr>
          <p:cNvPr id="3" name="2 Marcador de contenido"/>
          <p:cNvSpPr>
            <a:spLocks noGrp="1"/>
          </p:cNvSpPr>
          <p:nvPr>
            <p:ph idx="1"/>
          </p:nvPr>
        </p:nvSpPr>
        <p:spPr>
          <a:xfrm>
            <a:off x="457200" y="1268760"/>
            <a:ext cx="8229600" cy="4525963"/>
          </a:xfrm>
        </p:spPr>
        <p:txBody>
          <a:bodyPr>
            <a:normAutofit/>
          </a:bodyPr>
          <a:lstStyle/>
          <a:p>
            <a:pPr algn="just"/>
            <a:r>
              <a:rPr lang="es-CL" sz="2000" dirty="0" smtClean="0"/>
              <a:t>Contextuales (trayectoria legislativa, organizativa, parámetros internacionales, vinculación con otras políticas, etc.)</a:t>
            </a:r>
          </a:p>
          <a:p>
            <a:pPr algn="just"/>
            <a:endParaRPr lang="es-CL" sz="2000" dirty="0" smtClean="0"/>
          </a:p>
          <a:p>
            <a:pPr algn="just"/>
            <a:r>
              <a:rPr lang="es-CL" sz="2000" dirty="0" smtClean="0"/>
              <a:t>Específicos (referidos en particular al objeto de estudio (descripción y especificidades)</a:t>
            </a:r>
          </a:p>
          <a:p>
            <a:pPr algn="just"/>
            <a:endParaRPr lang="es-CL" sz="2000" dirty="0" smtClean="0"/>
          </a:p>
          <a:p>
            <a:pPr algn="just"/>
            <a:r>
              <a:rPr lang="es-CL" sz="2000" dirty="0" smtClean="0"/>
              <a:t>El Marco de Antecedentes permite situar la tesis en el contexto de las políticas públicas</a:t>
            </a:r>
          </a:p>
          <a:p>
            <a:endParaRPr lang="es-CL" dirty="0"/>
          </a:p>
        </p:txBody>
      </p:sp>
      <p:sp>
        <p:nvSpPr>
          <p:cNvPr id="4" name="3 CuadroTexto"/>
          <p:cNvSpPr txBox="1"/>
          <p:nvPr/>
        </p:nvSpPr>
        <p:spPr>
          <a:xfrm>
            <a:off x="395536" y="6237312"/>
            <a:ext cx="5112568" cy="261610"/>
          </a:xfrm>
          <a:prstGeom prst="rect">
            <a:avLst/>
          </a:prstGeom>
          <a:noFill/>
        </p:spPr>
        <p:txBody>
          <a:bodyPr wrap="square" rtlCol="0">
            <a:spAutoFit/>
          </a:bodyPr>
          <a:lstStyle/>
          <a:p>
            <a:r>
              <a:rPr lang="es-CL" sz="1050" dirty="0" smtClean="0"/>
              <a:t>Basado en presentación Tesis I MPM</a:t>
            </a:r>
            <a:endParaRPr lang="es-CL" sz="1050" dirty="0"/>
          </a:p>
        </p:txBody>
      </p:sp>
    </p:spTree>
    <p:extLst>
      <p:ext uri="{BB962C8B-B14F-4D97-AF65-F5344CB8AC3E}">
        <p14:creationId xmlns:p14="http://schemas.microsoft.com/office/powerpoint/2010/main" val="406670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2432466"/>
            <a:ext cx="7886700" cy="1325563"/>
          </a:xfrm>
        </p:spPr>
        <p:txBody>
          <a:bodyPr>
            <a:normAutofit fontScale="90000"/>
          </a:bodyPr>
          <a:lstStyle/>
          <a:p>
            <a:pPr algn="ctr"/>
            <a:r>
              <a:rPr lang="es-ES_tradnl" b="1" dirty="0" smtClean="0"/>
              <a:t>Ejemplos Marcos de Antecedentes</a:t>
            </a:r>
            <a:endParaRPr lang="es-ES_tradnl" dirty="0"/>
          </a:p>
        </p:txBody>
      </p:sp>
    </p:spTree>
    <p:extLst>
      <p:ext uri="{BB962C8B-B14F-4D97-AF65-F5344CB8AC3E}">
        <p14:creationId xmlns:p14="http://schemas.microsoft.com/office/powerpoint/2010/main" val="99852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2432466"/>
            <a:ext cx="7886700" cy="1325563"/>
          </a:xfrm>
        </p:spPr>
        <p:txBody>
          <a:bodyPr>
            <a:normAutofit fontScale="90000"/>
          </a:bodyPr>
          <a:lstStyle/>
          <a:p>
            <a:pPr algn="ctr"/>
            <a:r>
              <a:rPr lang="es-ES_tradnl" b="1" dirty="0"/>
              <a:t>Ejemplo 1</a:t>
            </a:r>
            <a:r>
              <a:rPr lang="es-ES_tradnl" dirty="0"/>
              <a:t/>
            </a:r>
            <a:br>
              <a:rPr lang="es-ES_tradnl" dirty="0"/>
            </a:br>
            <a:r>
              <a:rPr lang="es-ES_tradnl" dirty="0" smtClean="0"/>
              <a:t>Autor: Denis Ortega</a:t>
            </a:r>
            <a:endParaRPr lang="es-ES_tradnl" dirty="0"/>
          </a:p>
        </p:txBody>
      </p:sp>
    </p:spTree>
    <p:extLst>
      <p:ext uri="{BB962C8B-B14F-4D97-AF65-F5344CB8AC3E}">
        <p14:creationId xmlns:p14="http://schemas.microsoft.com/office/powerpoint/2010/main" val="221305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_tradnl" sz="2800" b="1" dirty="0" smtClean="0"/>
              <a:t>Título de la tesis</a:t>
            </a:r>
            <a:endParaRPr lang="es-ES_tradnl" sz="2800" b="1" dirty="0"/>
          </a:p>
        </p:txBody>
      </p:sp>
      <p:sp>
        <p:nvSpPr>
          <p:cNvPr id="3" name="Marcador de contenido 2"/>
          <p:cNvSpPr>
            <a:spLocks noGrp="1"/>
          </p:cNvSpPr>
          <p:nvPr>
            <p:ph idx="1"/>
          </p:nvPr>
        </p:nvSpPr>
        <p:spPr>
          <a:xfrm>
            <a:off x="628650" y="1467821"/>
            <a:ext cx="7886700" cy="4351338"/>
          </a:xfrm>
        </p:spPr>
        <p:txBody>
          <a:bodyPr>
            <a:normAutofit/>
          </a:bodyPr>
          <a:lstStyle/>
          <a:p>
            <a:pPr algn="just"/>
            <a:r>
              <a:rPr lang="es-ES_tradnl" sz="1800" dirty="0" smtClean="0"/>
              <a:t>Análisis de los factores impulsores y obstaculizadores en el avance de la implementación del sistema de alta dirección pública (SADP) de chile del 2003 al 2014</a:t>
            </a:r>
            <a:endParaRPr lang="es-ES_tradnl" sz="1800" dirty="0"/>
          </a:p>
        </p:txBody>
      </p:sp>
      <p:sp>
        <p:nvSpPr>
          <p:cNvPr id="4" name="Título 1"/>
          <p:cNvSpPr txBox="1">
            <a:spLocks/>
          </p:cNvSpPr>
          <p:nvPr/>
        </p:nvSpPr>
        <p:spPr>
          <a:xfrm>
            <a:off x="395536" y="257403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_tradnl" sz="2800" b="1" dirty="0" smtClean="0"/>
              <a:t>Problema</a:t>
            </a:r>
            <a:endParaRPr lang="es-ES_tradnl" sz="2800" b="1" dirty="0"/>
          </a:p>
        </p:txBody>
      </p:sp>
      <p:sp>
        <p:nvSpPr>
          <p:cNvPr id="5" name="Marcador de contenido 2"/>
          <p:cNvSpPr txBox="1">
            <a:spLocks/>
          </p:cNvSpPr>
          <p:nvPr/>
        </p:nvSpPr>
        <p:spPr>
          <a:xfrm>
            <a:off x="539552" y="3717032"/>
            <a:ext cx="7886700" cy="154066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es-ES_tradnl" sz="1800" dirty="0" smtClean="0"/>
              <a:t>Luego de los dos últimos cambios de coalición (2010 y 2014) en el Gobierno en Chile, el sistema de reclutamiento y selección de los altos directivos públicos reconocido como Sistema de Alta Dirección Pública (SADP) ha entrado en una especie de crisis de legitimidad, que se manifiesta en abiertos cuestionamientos públicos de actores políticos, académicos y directivos superiores expresados a través de medios de comunicación y diversos foros.</a:t>
            </a:r>
            <a:endParaRPr lang="es-ES_tradnl" sz="1800" dirty="0"/>
          </a:p>
        </p:txBody>
      </p:sp>
    </p:spTree>
    <p:extLst>
      <p:ext uri="{BB962C8B-B14F-4D97-AF65-F5344CB8AC3E}">
        <p14:creationId xmlns:p14="http://schemas.microsoft.com/office/powerpoint/2010/main" val="981648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_tradnl" sz="2800" b="1" dirty="0" smtClean="0"/>
              <a:t>Pregunta Objetivos</a:t>
            </a:r>
            <a:endParaRPr lang="es-ES_tradnl" sz="2800" b="1" dirty="0"/>
          </a:p>
        </p:txBody>
      </p:sp>
      <p:sp>
        <p:nvSpPr>
          <p:cNvPr id="3" name="Marcador de contenido 2"/>
          <p:cNvSpPr>
            <a:spLocks noGrp="1"/>
          </p:cNvSpPr>
          <p:nvPr>
            <p:ph idx="1"/>
          </p:nvPr>
        </p:nvSpPr>
        <p:spPr>
          <a:xfrm>
            <a:off x="628650" y="1340768"/>
            <a:ext cx="7886700" cy="4351338"/>
          </a:xfrm>
        </p:spPr>
        <p:txBody>
          <a:bodyPr>
            <a:normAutofit fontScale="85000" lnSpcReduction="20000"/>
          </a:bodyPr>
          <a:lstStyle/>
          <a:p>
            <a:pPr algn="just"/>
            <a:r>
              <a:rPr lang="es-ES_tradnl" sz="2200" b="1" dirty="0" smtClean="0"/>
              <a:t>Pregunta</a:t>
            </a:r>
            <a:r>
              <a:rPr lang="es-ES_tradnl" sz="2200" dirty="0" smtClean="0"/>
              <a:t>: ¿Cuáles han sido los principales factores impulsores y obstaculizadores en la implementación del SADP, durante el período de 2003 a 2014?</a:t>
            </a:r>
          </a:p>
          <a:p>
            <a:pPr algn="just"/>
            <a:endParaRPr lang="es-ES_tradnl" sz="2200" dirty="0" smtClean="0"/>
          </a:p>
          <a:p>
            <a:pPr algn="just"/>
            <a:r>
              <a:rPr lang="es-ES_tradnl" sz="2200" b="1" dirty="0" smtClean="0"/>
              <a:t>Objetivos general</a:t>
            </a:r>
            <a:r>
              <a:rPr lang="es-ES_tradnl" sz="2200" dirty="0" smtClean="0"/>
              <a:t>: Describir los factores impulsores y obstaculizadores que han incidido en el desempeño de la implementación del Sistema de Alta Dirección Pública en Chile y como los intentos de reforma actuales al 2014 responden a los desafíos encontrados en este estudio.</a:t>
            </a:r>
          </a:p>
          <a:p>
            <a:pPr algn="just"/>
            <a:endParaRPr lang="es-ES_tradnl" sz="2200" dirty="0"/>
          </a:p>
          <a:p>
            <a:pPr algn="just"/>
            <a:r>
              <a:rPr lang="es-ES_tradnl" sz="2200" b="1" dirty="0" smtClean="0"/>
              <a:t>Objetivos específicos</a:t>
            </a:r>
            <a:r>
              <a:rPr lang="es-ES_tradnl" sz="2200" dirty="0" smtClean="0"/>
              <a:t>: (a) Identificar factores impulsores en el proceso de implementación del Sistema de Alta Dirección Pública para el período 2003 a 2014; (b) Identificar factores obstaculizadores en el proceso de implementación del Sistema de Alta Dirección Pública para el período 2003 a 2014; </a:t>
            </a:r>
            <a:r>
              <a:rPr lang="de-DE" sz="2200" dirty="0" smtClean="0"/>
              <a:t>(c) D</a:t>
            </a:r>
            <a:r>
              <a:rPr lang="es-ES_tradnl" sz="2200" dirty="0" smtClean="0"/>
              <a:t>escribir si la propuesta actual en materia de fortalecimiento del SADP, elaborada por el CADP corrige o no los obstáculos encontrados durante la implementación del Sistema para el período 2003 a 2014.</a:t>
            </a:r>
          </a:p>
          <a:p>
            <a:pPr algn="just"/>
            <a:endParaRPr lang="es-ES_tradnl" sz="2400" dirty="0"/>
          </a:p>
          <a:p>
            <a:pPr algn="just"/>
            <a:endParaRPr lang="es-ES_tradnl" sz="2600" dirty="0"/>
          </a:p>
        </p:txBody>
      </p:sp>
    </p:spTree>
    <p:extLst>
      <p:ext uri="{BB962C8B-B14F-4D97-AF65-F5344CB8AC3E}">
        <p14:creationId xmlns:p14="http://schemas.microsoft.com/office/powerpoint/2010/main" val="196962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s-ES_tradnl" sz="2800" b="1" dirty="0" smtClean="0"/>
              <a:t>Marco de antecedentes</a:t>
            </a:r>
            <a:endParaRPr lang="es-ES_tradnl" sz="2800" b="1" dirty="0"/>
          </a:p>
        </p:txBody>
      </p:sp>
      <p:sp>
        <p:nvSpPr>
          <p:cNvPr id="3" name="Marcador de contenido 2"/>
          <p:cNvSpPr>
            <a:spLocks noGrp="1"/>
          </p:cNvSpPr>
          <p:nvPr>
            <p:ph idx="1"/>
          </p:nvPr>
        </p:nvSpPr>
        <p:spPr>
          <a:xfrm>
            <a:off x="628650" y="1340768"/>
            <a:ext cx="7975798" cy="5040560"/>
          </a:xfrm>
        </p:spPr>
        <p:txBody>
          <a:bodyPr>
            <a:normAutofit fontScale="92500" lnSpcReduction="10000"/>
          </a:bodyPr>
          <a:lstStyle/>
          <a:p>
            <a:pPr algn="just"/>
            <a:r>
              <a:rPr lang="es-CL" sz="2000" dirty="0" smtClean="0"/>
              <a:t>¿Cuál es el estado actual del Sistema de Alta Dirección Pública de Chile?</a:t>
            </a:r>
          </a:p>
          <a:p>
            <a:pPr marL="0" indent="0" algn="just">
              <a:buNone/>
            </a:pPr>
            <a:endParaRPr lang="es-CL" sz="500" dirty="0" smtClean="0"/>
          </a:p>
          <a:p>
            <a:pPr marL="0" indent="0" algn="r">
              <a:buNone/>
            </a:pPr>
            <a:r>
              <a:rPr lang="es-CL" sz="1400" i="1" dirty="0" smtClean="0"/>
              <a:t>“A pesar de los comentarios favorables al sistema y de haber sido diseñado con una mirada estratégica, innovadora, transparente e imparcial, en cuanto a la selección de los altos directivos (Servicio Civil, 2013), las tensiones por las que ha atravesado durante los años 2010 y 2014, específicamente el considerable número de desvinculaciones en los cambios de coalición en el Gobierno (ver cuadro No. 9 y gráfico No. 4), demuestran que lo que ha ocurrido en realidad, es que </a:t>
            </a:r>
            <a:r>
              <a:rPr lang="es-CL" sz="1400" b="1" i="1" dirty="0" smtClean="0"/>
              <a:t>se están seleccionando altos directivos pero dentro del circulo de los funcionarios de la misma coalición </a:t>
            </a:r>
            <a:r>
              <a:rPr lang="es-CL" sz="1400" i="1" dirty="0" smtClean="0"/>
              <a:t>en los distintos gobiernos de turno”</a:t>
            </a:r>
          </a:p>
          <a:p>
            <a:pPr marL="0" indent="0" algn="r">
              <a:buNone/>
            </a:pPr>
            <a:endParaRPr lang="es-CL" sz="1400" i="1" dirty="0"/>
          </a:p>
          <a:p>
            <a:pPr marL="0" indent="0" algn="r">
              <a:buNone/>
            </a:pPr>
            <a:endParaRPr lang="es-CL" sz="1400" i="1" dirty="0" smtClean="0"/>
          </a:p>
          <a:p>
            <a:pPr marL="0" indent="0" algn="r">
              <a:buNone/>
            </a:pPr>
            <a:r>
              <a:rPr lang="es-CL" sz="1400" i="1" dirty="0" smtClean="0"/>
              <a:t>“A pesar de que el SADP fue diseñado para erradicar la cultura clientelar con la que se elegían los altos cargos en el Estado en Chile (</a:t>
            </a:r>
            <a:r>
              <a:rPr lang="es-CL" sz="1400" i="1" dirty="0" err="1" smtClean="0"/>
              <a:t>Reheren</a:t>
            </a:r>
            <a:r>
              <a:rPr lang="es-CL" sz="1400" i="1" dirty="0" smtClean="0"/>
              <a:t>, 2002), el SADP </a:t>
            </a:r>
            <a:r>
              <a:rPr lang="es-CL" sz="1400" b="1" i="1" dirty="0" smtClean="0"/>
              <a:t>se ve aún perjudicado por trazas de patronazgo político</a:t>
            </a:r>
            <a:r>
              <a:rPr lang="es-CL" sz="1400" i="1" dirty="0" smtClean="0"/>
              <a:t> (Olavarría y </a:t>
            </a:r>
            <a:r>
              <a:rPr lang="es-CL" sz="1400" i="1" dirty="0" err="1" smtClean="0"/>
              <a:t>Dockendorff</a:t>
            </a:r>
            <a:r>
              <a:rPr lang="es-CL" sz="1400" i="1" dirty="0" smtClean="0"/>
              <a:t>, 2014)”.</a:t>
            </a:r>
          </a:p>
          <a:p>
            <a:pPr marL="0" indent="0" algn="r">
              <a:buNone/>
            </a:pPr>
            <a:endParaRPr lang="es-CL" sz="1400" i="1" dirty="0" smtClean="0"/>
          </a:p>
          <a:p>
            <a:pPr marL="0" indent="0" algn="r">
              <a:buNone/>
            </a:pPr>
            <a:endParaRPr lang="es-CL" sz="1400" i="1" dirty="0"/>
          </a:p>
          <a:p>
            <a:pPr marL="0" indent="0" algn="r">
              <a:buNone/>
            </a:pPr>
            <a:r>
              <a:rPr lang="es-CL" sz="1400" i="1" dirty="0" smtClean="0"/>
              <a:t>“</a:t>
            </a:r>
            <a:r>
              <a:rPr lang="es-CL" sz="1400" b="1" i="1" dirty="0" smtClean="0"/>
              <a:t>Diversos trabajos han analizado el funcionamiento del Sistema de Alta Dirección Pública de Chile </a:t>
            </a:r>
            <a:r>
              <a:rPr lang="es-CL" sz="1400" i="1" dirty="0" smtClean="0"/>
              <a:t>buscando identificar lecciones útiles para el desarrollo del mismo, de sistemas similares y desafíos que enfrenta (…)”</a:t>
            </a:r>
          </a:p>
          <a:p>
            <a:pPr marL="0" indent="0" algn="r">
              <a:buNone/>
            </a:pPr>
            <a:endParaRPr lang="es-CL" sz="1400" i="1" dirty="0"/>
          </a:p>
          <a:p>
            <a:pPr marL="0" indent="0" algn="r">
              <a:buNone/>
            </a:pPr>
            <a:r>
              <a:rPr lang="es-CL" sz="1400" dirty="0" smtClean="0"/>
              <a:t>“[En este contexto] </a:t>
            </a:r>
            <a:r>
              <a:rPr lang="es-CL" sz="1400" b="1" dirty="0" smtClean="0"/>
              <a:t>el aporte de este estudio de caso </a:t>
            </a:r>
            <a:r>
              <a:rPr lang="es-CL" sz="1400" dirty="0" smtClean="0"/>
              <a:t>comprende tres partes: primero, recoger evidencia a través de fuentes primarias y secundarias que permita caracterizar la tipología del SADP chileno respecto a los modelos de Sistemas de Alta Dirección Pública definidos por la OECD. Segundo, identificar factores impulsores y obstaculizadores que explican el comportamiento, desarrollo y estado actual del sistema en el año 2014. Tercero, analizar si los intentos actuales de reforma en materia de fortalecimiento del SADP propuestos por el Consejo de Alta Dirección Pública contribuyen o no a mejorar las debilidades u obstáculos encontrados en este estudio”.</a:t>
            </a:r>
            <a:endParaRPr lang="es-ES_tradnl" sz="1400" dirty="0"/>
          </a:p>
        </p:txBody>
      </p:sp>
    </p:spTree>
    <p:extLst>
      <p:ext uri="{BB962C8B-B14F-4D97-AF65-F5344CB8AC3E}">
        <p14:creationId xmlns:p14="http://schemas.microsoft.com/office/powerpoint/2010/main" val="8762909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1926</Words>
  <Application>Microsoft Macintosh PowerPoint</Application>
  <PresentationFormat>Presentación en pantalla (4:3)</PresentationFormat>
  <Paragraphs>146</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Marco de Antecedentes y Marco Conceptual</vt:lpstr>
      <vt:lpstr>Funciones (ambos marcos)</vt:lpstr>
      <vt:lpstr>¿Qué son los antecedentes?</vt:lpstr>
      <vt:lpstr>Marco de Antecedentes</vt:lpstr>
      <vt:lpstr>Ejemplos Marcos de Antecedentes</vt:lpstr>
      <vt:lpstr>Ejemplo 1 Autor: Denis Ortega</vt:lpstr>
      <vt:lpstr>Título de la tesis</vt:lpstr>
      <vt:lpstr>Pregunta Objetivos</vt:lpstr>
      <vt:lpstr>Marco de antecedentes</vt:lpstr>
      <vt:lpstr>Ejemplo 2 Autor: Matías Urrutia</vt:lpstr>
      <vt:lpstr>Título de la tesis</vt:lpstr>
      <vt:lpstr>Pregunta Objetivos</vt:lpstr>
      <vt:lpstr>Marco de antecedentes</vt:lpstr>
      <vt:lpstr>Marco de conceptual/ teórico</vt:lpstr>
      <vt:lpstr>Tips para construir el marco conceptual</vt:lpstr>
      <vt:lpstr>Ejemplo 1. Análisis de los factores impulsores y obstaculizadores en el avance de la implementación del sistema de alta dirección pública (SADP) de chile del 2003 al 2014 (Denis Ortega) </vt:lpstr>
      <vt:lpstr>Presentación de PowerPoint</vt:lpstr>
      <vt:lpstr>Ejemplo 2. Estudio comparado para la evaluación cualitativa del sistema de cooperación internacional de Chile (Matias Urrutia) </vt:lpstr>
      <vt:lpstr>Marco conceptual</vt:lpstr>
      <vt:lpstr>Ejercicio grupal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Marco de Antecedentes y Marco Conceptual</dc:title>
  <dc:creator>Sin nombre</dc:creator>
  <cp:lastModifiedBy>Maria Pia  Martin</cp:lastModifiedBy>
  <cp:revision>18</cp:revision>
  <dcterms:created xsi:type="dcterms:W3CDTF">2018-05-23T20:12:37Z</dcterms:created>
  <dcterms:modified xsi:type="dcterms:W3CDTF">2020-05-27T19:49:11Z</dcterms:modified>
</cp:coreProperties>
</file>