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66" r:id="rId4"/>
    <p:sldId id="268" r:id="rId5"/>
    <p:sldId id="267" r:id="rId6"/>
    <p:sldId id="271" r:id="rId7"/>
    <p:sldId id="272" r:id="rId8"/>
    <p:sldId id="270" r:id="rId9"/>
    <p:sldId id="260" r:id="rId10"/>
    <p:sldId id="261" r:id="rId11"/>
    <p:sldId id="262" r:id="rId12"/>
    <p:sldId id="263" r:id="rId13"/>
    <p:sldId id="264" r:id="rId14"/>
    <p:sldId id="265" r:id="rId15"/>
    <p:sldId id="273" r:id="rId16"/>
    <p:sldId id="274" r:id="rId17"/>
    <p:sldId id="275" r:id="rId18"/>
    <p:sldId id="276" r:id="rId19"/>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800"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7FC272E0-781B-4C06-9FED-16338F8CBF38}" type="datetimeFigureOut">
              <a:rPr lang="es-CL" smtClean="0"/>
              <a:t>15-10-19</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D81ABAF9-4D63-41C4-9374-94E2DF30ED9A}" type="slidenum">
              <a:rPr lang="es-CL" smtClean="0"/>
              <a:t>‹Nr.›</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7FC272E0-781B-4C06-9FED-16338F8CBF38}" type="datetimeFigureOut">
              <a:rPr lang="es-CL" smtClean="0"/>
              <a:t>15-10-19</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D81ABAF9-4D63-41C4-9374-94E2DF30ED9A}" type="slidenum">
              <a:rPr lang="es-CL" smtClean="0"/>
              <a:t>‹Nr.›</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7FC272E0-781B-4C06-9FED-16338F8CBF38}" type="datetimeFigureOut">
              <a:rPr lang="es-CL" smtClean="0"/>
              <a:t>15-10-19</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D81ABAF9-4D63-41C4-9374-94E2DF30ED9A}" type="slidenum">
              <a:rPr lang="es-CL" smtClean="0"/>
              <a:t>‹Nr.›</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7FC272E0-781B-4C06-9FED-16338F8CBF38}" type="datetimeFigureOut">
              <a:rPr lang="es-CL" smtClean="0"/>
              <a:t>15-10-19</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D81ABAF9-4D63-41C4-9374-94E2DF30ED9A}" type="slidenum">
              <a:rPr lang="es-CL" smtClean="0"/>
              <a:t>‹Nr.›</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FC272E0-781B-4C06-9FED-16338F8CBF38}" type="datetimeFigureOut">
              <a:rPr lang="es-CL" smtClean="0"/>
              <a:t>15-10-19</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D81ABAF9-4D63-41C4-9374-94E2DF30ED9A}" type="slidenum">
              <a:rPr lang="es-CL" smtClean="0"/>
              <a:t>‹Nr.›</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7FC272E0-781B-4C06-9FED-16338F8CBF38}" type="datetimeFigureOut">
              <a:rPr lang="es-CL" smtClean="0"/>
              <a:t>15-10-19</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D81ABAF9-4D63-41C4-9374-94E2DF30ED9A}" type="slidenum">
              <a:rPr lang="es-CL" smtClean="0"/>
              <a:t>‹Nr.›</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7FC272E0-781B-4C06-9FED-16338F8CBF38}" type="datetimeFigureOut">
              <a:rPr lang="es-CL" smtClean="0"/>
              <a:t>15-10-19</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D81ABAF9-4D63-41C4-9374-94E2DF30ED9A}" type="slidenum">
              <a:rPr lang="es-CL" smtClean="0"/>
              <a:t>‹Nr.›</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7FC272E0-781B-4C06-9FED-16338F8CBF38}" type="datetimeFigureOut">
              <a:rPr lang="es-CL" smtClean="0"/>
              <a:t>15-10-19</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D81ABAF9-4D63-41C4-9374-94E2DF30ED9A}" type="slidenum">
              <a:rPr lang="es-CL" smtClean="0"/>
              <a:t>‹Nr.›</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FC272E0-781B-4C06-9FED-16338F8CBF38}" type="datetimeFigureOut">
              <a:rPr lang="es-CL" smtClean="0"/>
              <a:t>15-10-19</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D81ABAF9-4D63-41C4-9374-94E2DF30ED9A}" type="slidenum">
              <a:rPr lang="es-CL" smtClean="0"/>
              <a:t>‹Nr.›</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FC272E0-781B-4C06-9FED-16338F8CBF38}" type="datetimeFigureOut">
              <a:rPr lang="es-CL" smtClean="0"/>
              <a:t>15-10-19</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D81ABAF9-4D63-41C4-9374-94E2DF30ED9A}" type="slidenum">
              <a:rPr lang="es-CL" smtClean="0"/>
              <a:t>‹Nr.›</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FC272E0-781B-4C06-9FED-16338F8CBF38}" type="datetimeFigureOut">
              <a:rPr lang="es-CL" smtClean="0"/>
              <a:t>15-10-19</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D81ABAF9-4D63-41C4-9374-94E2DF30ED9A}" type="slidenum">
              <a:rPr lang="es-CL" smtClean="0"/>
              <a:t>‹Nr.›</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C272E0-781B-4C06-9FED-16338F8CBF38}" type="datetimeFigureOut">
              <a:rPr lang="es-CL" smtClean="0"/>
              <a:t>15-10-19</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1ABAF9-4D63-41C4-9374-94E2DF30ED9A}" type="slidenum">
              <a:rPr lang="es-CL" smtClean="0"/>
              <a:t>‹Nr.›</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988841"/>
            <a:ext cx="7774632" cy="1944216"/>
          </a:xfrm>
        </p:spPr>
        <p:txBody>
          <a:bodyPr>
            <a:normAutofit/>
          </a:bodyPr>
          <a:lstStyle/>
          <a:p>
            <a:r>
              <a:rPr lang="es-ES_tradnl" dirty="0"/>
              <a:t>El </a:t>
            </a:r>
            <a:r>
              <a:rPr lang="es-ES_tradnl" dirty="0" smtClean="0"/>
              <a:t>régimen político democrático</a:t>
            </a:r>
            <a:endParaRPr lang="es-CL" dirty="0"/>
          </a:p>
        </p:txBody>
      </p:sp>
      <p:sp>
        <p:nvSpPr>
          <p:cNvPr id="3" name="2 Subtítulo"/>
          <p:cNvSpPr>
            <a:spLocks noGrp="1"/>
          </p:cNvSpPr>
          <p:nvPr>
            <p:ph type="subTitle" idx="1"/>
          </p:nvPr>
        </p:nvSpPr>
        <p:spPr/>
        <p:txBody>
          <a:bodyPr/>
          <a:lstStyle/>
          <a:p>
            <a:r>
              <a:rPr lang="es-CL" dirty="0" smtClean="0"/>
              <a:t>Reflexiones a partir de O´Donnell</a:t>
            </a:r>
            <a:endParaRPr lang="es-CL" dirty="0"/>
          </a:p>
        </p:txBody>
      </p:sp>
      <p:pic>
        <p:nvPicPr>
          <p:cNvPr id="5" name="Imagen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549275"/>
            <a:ext cx="2879725"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La democracia liberal</a:t>
            </a:r>
            <a:endParaRPr lang="es-CL" dirty="0"/>
          </a:p>
        </p:txBody>
      </p:sp>
      <p:sp>
        <p:nvSpPr>
          <p:cNvPr id="3" name="2 Marcador de contenido"/>
          <p:cNvSpPr>
            <a:spLocks noGrp="1"/>
          </p:cNvSpPr>
          <p:nvPr>
            <p:ph idx="1"/>
          </p:nvPr>
        </p:nvSpPr>
        <p:spPr/>
        <p:txBody>
          <a:bodyPr/>
          <a:lstStyle/>
          <a:p>
            <a:r>
              <a:rPr lang="es-CL" dirty="0"/>
              <a:t>El predominio de regímenes totalitarios llevó a una concepción negativa de la democracia (</a:t>
            </a:r>
            <a:r>
              <a:rPr lang="es-CL" dirty="0" err="1"/>
              <a:t>Popper</a:t>
            </a:r>
            <a:r>
              <a:rPr lang="es-CL" dirty="0"/>
              <a:t>, </a:t>
            </a:r>
            <a:r>
              <a:rPr lang="es-CL" dirty="0" err="1"/>
              <a:t>Berlin</a:t>
            </a:r>
            <a:r>
              <a:rPr lang="es-CL" dirty="0"/>
              <a:t>) como defensa de los derechos de las minorías asociado a la economía de mercado. El principio unificador de la soberanía popular es reemplazado por la separación de poderes. Se desconfía de cualquier definición de la democracia como tipo de sociedad y no como régimen político.</a:t>
            </a:r>
          </a:p>
          <a:p>
            <a:endParaRPr lang="es-C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dirty="0"/>
          </a:p>
        </p:txBody>
      </p:sp>
      <p:sp>
        <p:nvSpPr>
          <p:cNvPr id="3" name="2 Marcador de contenido"/>
          <p:cNvSpPr>
            <a:spLocks noGrp="1"/>
          </p:cNvSpPr>
          <p:nvPr>
            <p:ph idx="1"/>
          </p:nvPr>
        </p:nvSpPr>
        <p:spPr/>
        <p:txBody>
          <a:bodyPr/>
          <a:lstStyle/>
          <a:p>
            <a:r>
              <a:rPr lang="es-CL" dirty="0"/>
              <a:t>El principio exterior que limita al poder ya no es religioso sino secular: los derechos humanos, la organización social y el respeto a las decisiones individuales (Equilibrio entre unidad y libertades).</a:t>
            </a:r>
          </a:p>
          <a:p>
            <a:endParaRPr lang="es-C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sp>
        <p:nvSpPr>
          <p:cNvPr id="3" name="2 Marcador de contenido"/>
          <p:cNvSpPr>
            <a:spLocks noGrp="1"/>
          </p:cNvSpPr>
          <p:nvPr>
            <p:ph idx="1"/>
          </p:nvPr>
        </p:nvSpPr>
        <p:spPr/>
        <p:txBody>
          <a:bodyPr/>
          <a:lstStyle/>
          <a:p>
            <a:r>
              <a:rPr lang="es-CL" dirty="0"/>
              <a:t>T. constata una falta de interés por la democracia. Se la trata como si fuera un hecho natural. Es crítico de la democracia liberal no porque supuestamente enmascare una sociedad represiva, sino porque junto con integrar, excluye.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El recurso al sujeto</a:t>
            </a:r>
            <a:endParaRPr lang="es-CL" dirty="0"/>
          </a:p>
        </p:txBody>
      </p:sp>
      <p:sp>
        <p:nvSpPr>
          <p:cNvPr id="3" name="2 Marcador de contenido"/>
          <p:cNvSpPr>
            <a:spLocks noGrp="1"/>
          </p:cNvSpPr>
          <p:nvPr>
            <p:ph idx="1"/>
          </p:nvPr>
        </p:nvSpPr>
        <p:spPr/>
        <p:txBody>
          <a:bodyPr>
            <a:normAutofit fontScale="92500" lnSpcReduction="10000"/>
          </a:bodyPr>
          <a:lstStyle/>
          <a:p>
            <a:r>
              <a:rPr lang="es-CL" dirty="0" smtClean="0"/>
              <a:t>La idea de sujeto remite a la de actor, vale decir un colectivo de individuos capaz de generar una conciencia colectiva y actuar de acuerdo a ella. El sujeto puede ser individual, pero también colectivo.</a:t>
            </a:r>
          </a:p>
          <a:p>
            <a:r>
              <a:rPr lang="es-CL" dirty="0" smtClean="0"/>
              <a:t>Supone también que emerge sobre la base de un conflicto, por ejemplo de una situación de dominación de la cual es necesario liberarse.</a:t>
            </a:r>
          </a:p>
          <a:p>
            <a:r>
              <a:rPr lang="es-CL" dirty="0" smtClean="0"/>
              <a:t>Eso explica que la democracia sea más profunda cuando hay conflicto.</a:t>
            </a:r>
            <a:endParaRPr lang="es-C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Rol de los movimientos sociales</a:t>
            </a:r>
            <a:endParaRPr lang="es-CL" dirty="0"/>
          </a:p>
        </p:txBody>
      </p:sp>
      <p:sp>
        <p:nvSpPr>
          <p:cNvPr id="3" name="2 Marcador de contenido"/>
          <p:cNvSpPr>
            <a:spLocks noGrp="1"/>
          </p:cNvSpPr>
          <p:nvPr>
            <p:ph idx="1"/>
          </p:nvPr>
        </p:nvSpPr>
        <p:spPr/>
        <p:txBody>
          <a:bodyPr>
            <a:normAutofit lnSpcReduction="10000"/>
          </a:bodyPr>
          <a:lstStyle/>
          <a:p>
            <a:r>
              <a:rPr lang="es-CL" dirty="0" smtClean="0"/>
              <a:t>Expresar a los sujetos que emergen entre el mercado y los poderes absolutos.</a:t>
            </a:r>
          </a:p>
          <a:p>
            <a:r>
              <a:rPr lang="es-CL" dirty="0" smtClean="0"/>
              <a:t>La democratización no se reduce a sus principios de funcionamiento, sino que requiere de sujetos y actores con capacidad transformadora.</a:t>
            </a:r>
          </a:p>
          <a:p>
            <a:r>
              <a:rPr lang="es-CL" dirty="0" smtClean="0"/>
              <a:t>La existencia de un “espacio público” y de una “personalidad democrática” son importantes para que lo anterior se produzca.</a:t>
            </a:r>
            <a:endParaRPr lang="es-C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p:txBody>
          <a:bodyPr/>
          <a:lstStyle/>
          <a:p>
            <a:r>
              <a:rPr lang="es-ES" dirty="0" smtClean="0"/>
              <a:t>La mirada de Claude </a:t>
            </a:r>
            <a:r>
              <a:rPr lang="es-ES" dirty="0" err="1"/>
              <a:t>L</a:t>
            </a:r>
            <a:r>
              <a:rPr lang="es-ES" dirty="0" err="1" smtClean="0"/>
              <a:t>efort</a:t>
            </a:r>
            <a:endParaRPr lang="es-ES" dirty="0"/>
          </a:p>
        </p:txBody>
      </p:sp>
      <p:sp>
        <p:nvSpPr>
          <p:cNvPr id="5" name="Subtítulo 4"/>
          <p:cNvSpPr>
            <a:spLocks noGrp="1"/>
          </p:cNvSpPr>
          <p:nvPr>
            <p:ph type="subTitle" idx="1"/>
          </p:nvPr>
        </p:nvSpPr>
        <p:spPr/>
        <p:txBody>
          <a:bodyPr/>
          <a:lstStyle/>
          <a:p>
            <a:endParaRPr lang="es-ES" dirty="0"/>
          </a:p>
        </p:txBody>
      </p:sp>
    </p:spTree>
    <p:extLst>
      <p:ext uri="{BB962C8B-B14F-4D97-AF65-F5344CB8AC3E}">
        <p14:creationId xmlns:p14="http://schemas.microsoft.com/office/powerpoint/2010/main" val="2716289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Concepci</a:t>
            </a:r>
            <a:r>
              <a:rPr lang="es-ES" dirty="0" smtClean="0"/>
              <a:t>ón de lo político</a:t>
            </a:r>
            <a:endParaRPr lang="es-ES" dirty="0"/>
          </a:p>
        </p:txBody>
      </p:sp>
      <p:sp>
        <p:nvSpPr>
          <p:cNvPr id="3" name="Marcador de contenido 2"/>
          <p:cNvSpPr>
            <a:spLocks noGrp="1"/>
          </p:cNvSpPr>
          <p:nvPr>
            <p:ph idx="1"/>
          </p:nvPr>
        </p:nvSpPr>
        <p:spPr/>
        <p:txBody>
          <a:bodyPr>
            <a:normAutofit fontScale="92500" lnSpcReduction="10000"/>
          </a:bodyPr>
          <a:lstStyle/>
          <a:p>
            <a:r>
              <a:rPr lang="es-ES" dirty="0" smtClean="0"/>
              <a:t>No es un </a:t>
            </a:r>
            <a:r>
              <a:rPr lang="es-ES" dirty="0" smtClean="0"/>
              <a:t>ámbito separado de lo social, sino lo que le da forma y sentido a la sociedad. Toda estructura social se establece a partir de la gran división entre gobernantes (dominadores) y gobernados (dominados).</a:t>
            </a:r>
          </a:p>
          <a:p>
            <a:r>
              <a:rPr lang="es-ES" dirty="0" smtClean="0"/>
              <a:t>Analiza diversas conformaciones políticas (antiguo régimen, democracia, totalitarismo) desde este enfoque.</a:t>
            </a:r>
          </a:p>
          <a:p>
            <a:r>
              <a:rPr lang="es-ES" dirty="0" smtClean="0"/>
              <a:t>Su mirada se enmarca dentro de la filosofía política.</a:t>
            </a:r>
            <a:endParaRPr lang="es-ES" dirty="0"/>
          </a:p>
        </p:txBody>
      </p:sp>
    </p:spTree>
    <p:extLst>
      <p:ext uri="{BB962C8B-B14F-4D97-AF65-F5344CB8AC3E}">
        <p14:creationId xmlns:p14="http://schemas.microsoft.com/office/powerpoint/2010/main" val="4119636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El “triángulo” de Lefort</a:t>
            </a:r>
            <a:endParaRPr lang="es-ES" dirty="0"/>
          </a:p>
        </p:txBody>
      </p:sp>
      <p:sp>
        <p:nvSpPr>
          <p:cNvPr id="6" name="Marcador de contenido 5"/>
          <p:cNvSpPr>
            <a:spLocks noGrp="1"/>
          </p:cNvSpPr>
          <p:nvPr>
            <p:ph idx="1"/>
          </p:nvPr>
        </p:nvSpPr>
        <p:spPr/>
        <p:txBody>
          <a:bodyPr/>
          <a:lstStyle/>
          <a:p>
            <a:r>
              <a:rPr lang="es-ES" dirty="0" smtClean="0"/>
              <a:t>Tres elementos fundamentales de cualquier orden pol</a:t>
            </a:r>
            <a:r>
              <a:rPr lang="es-ES" dirty="0" smtClean="0"/>
              <a:t>ítico: Poder, Saber y Ley.</a:t>
            </a:r>
          </a:p>
          <a:p>
            <a:r>
              <a:rPr lang="es-ES" dirty="0" smtClean="0"/>
              <a:t>En el antiguo régimen estos tres elementos están “incorporados” en el monarca.</a:t>
            </a:r>
          </a:p>
          <a:p>
            <a:r>
              <a:rPr lang="es-ES" dirty="0" smtClean="0"/>
              <a:t>La democracia opera separándolos.</a:t>
            </a:r>
          </a:p>
          <a:p>
            <a:r>
              <a:rPr lang="es-ES" dirty="0" smtClean="0"/>
              <a:t>La </a:t>
            </a:r>
            <a:r>
              <a:rPr lang="es-ES" i="1" dirty="0" err="1" smtClean="0"/>
              <a:t>doxa</a:t>
            </a:r>
            <a:r>
              <a:rPr lang="es-ES" dirty="0" smtClean="0"/>
              <a:t> socioecon</a:t>
            </a:r>
            <a:r>
              <a:rPr lang="es-ES" dirty="0" smtClean="0"/>
              <a:t>ómica actual parece volver a incorporarlos al hacer incuestionables sus asertos.</a:t>
            </a:r>
            <a:endParaRPr lang="es-ES" dirty="0"/>
          </a:p>
        </p:txBody>
      </p:sp>
    </p:spTree>
    <p:extLst>
      <p:ext uri="{BB962C8B-B14F-4D97-AF65-F5344CB8AC3E}">
        <p14:creationId xmlns:p14="http://schemas.microsoft.com/office/powerpoint/2010/main" val="29790518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Democracia: el poder como lugar vac</a:t>
            </a:r>
            <a:r>
              <a:rPr lang="es-ES" dirty="0" smtClean="0"/>
              <a:t>ío</a:t>
            </a:r>
            <a:endParaRPr lang="es-ES" dirty="0"/>
          </a:p>
        </p:txBody>
      </p:sp>
      <p:sp>
        <p:nvSpPr>
          <p:cNvPr id="3" name="Marcador de contenido 2"/>
          <p:cNvSpPr>
            <a:spLocks noGrp="1"/>
          </p:cNvSpPr>
          <p:nvPr>
            <p:ph idx="1"/>
          </p:nvPr>
        </p:nvSpPr>
        <p:spPr/>
        <p:txBody>
          <a:bodyPr>
            <a:normAutofit fontScale="92500"/>
          </a:bodyPr>
          <a:lstStyle/>
          <a:p>
            <a:r>
              <a:rPr lang="es-ES" dirty="0" smtClean="0"/>
              <a:t>Es una imagen simb</a:t>
            </a:r>
            <a:r>
              <a:rPr lang="es-ES" dirty="0" smtClean="0"/>
              <a:t>ólica, que se refiere a que los detentores fácticos del poder lo hacen en representación del pueblo y por un periodo determinado.</a:t>
            </a:r>
          </a:p>
          <a:p>
            <a:r>
              <a:rPr lang="es-ES" dirty="0" smtClean="0"/>
              <a:t>La existencia de separación de poderes permite que gobierno, Estado y sociedad civil operen con cierta independencia, como antídoto a la opresión y garantía de la operación autónoma del poder, la ley y el saber.</a:t>
            </a:r>
          </a:p>
          <a:p>
            <a:endParaRPr lang="es-ES" dirty="0"/>
          </a:p>
        </p:txBody>
      </p:sp>
    </p:spTree>
    <p:extLst>
      <p:ext uri="{BB962C8B-B14F-4D97-AF65-F5344CB8AC3E}">
        <p14:creationId xmlns:p14="http://schemas.microsoft.com/office/powerpoint/2010/main" val="2344054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Régimen político</a:t>
            </a:r>
            <a:endParaRPr lang="es-ES" dirty="0"/>
          </a:p>
        </p:txBody>
      </p:sp>
      <p:sp>
        <p:nvSpPr>
          <p:cNvPr id="3" name="Marcador de contenido 2"/>
          <p:cNvSpPr>
            <a:spLocks noGrp="1"/>
          </p:cNvSpPr>
          <p:nvPr>
            <p:ph idx="1"/>
          </p:nvPr>
        </p:nvSpPr>
        <p:spPr/>
        <p:txBody>
          <a:bodyPr>
            <a:normAutofit lnSpcReduction="10000"/>
          </a:bodyPr>
          <a:lstStyle/>
          <a:p>
            <a:pPr marL="0" indent="0">
              <a:buNone/>
            </a:pPr>
            <a:r>
              <a:rPr lang="es-ES" dirty="0" smtClean="0"/>
              <a:t>“Las instituciones y procesos, formales e informales, explícitos e implícitos, que determinan los canales de acceso a los más altos cargos en el estado (el gobierno), las características de los actores que son admitidos y excluidos de tal acceso, los recursos y estrategias admitidos para lograrlo, y la identificación de las principales y más visibles, instituciones del estado en que ese régimen existe.”</a:t>
            </a:r>
            <a:endParaRPr lang="es-ES" dirty="0"/>
          </a:p>
        </p:txBody>
      </p:sp>
    </p:spTree>
    <p:extLst>
      <p:ext uri="{BB962C8B-B14F-4D97-AF65-F5344CB8AC3E}">
        <p14:creationId xmlns:p14="http://schemas.microsoft.com/office/powerpoint/2010/main" val="2052126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es-CL" dirty="0"/>
              <a:t>E</a:t>
            </a:r>
            <a:r>
              <a:rPr lang="es-CL" dirty="0" smtClean="0"/>
              <a:t>lementos esenciales (mínimos) de la democracia</a:t>
            </a:r>
            <a:endParaRPr lang="es-ES" dirty="0"/>
          </a:p>
        </p:txBody>
      </p:sp>
      <p:sp>
        <p:nvSpPr>
          <p:cNvPr id="3" name="Marcador de contenido 2"/>
          <p:cNvSpPr>
            <a:spLocks noGrp="1"/>
          </p:cNvSpPr>
          <p:nvPr>
            <p:ph idx="1"/>
          </p:nvPr>
        </p:nvSpPr>
        <p:spPr/>
        <p:txBody>
          <a:bodyPr>
            <a:normAutofit/>
          </a:bodyPr>
          <a:lstStyle/>
          <a:p>
            <a:r>
              <a:rPr lang="es-CL" dirty="0"/>
              <a:t>Elecciones para alcanzar los cargos altos del Estado, </a:t>
            </a:r>
            <a:r>
              <a:rPr lang="es-CL" dirty="0" smtClean="0"/>
              <a:t>es decir, un </a:t>
            </a:r>
            <a:r>
              <a:rPr lang="es-CL" dirty="0"/>
              <a:t>régimen que perdura a lo largo del tiempo, con elecciones </a:t>
            </a:r>
            <a:r>
              <a:rPr lang="es-CL" dirty="0" smtClean="0"/>
              <a:t>periódicas.</a:t>
            </a:r>
          </a:p>
          <a:p>
            <a:r>
              <a:rPr lang="es-CL" dirty="0" smtClean="0"/>
              <a:t>Condiciones </a:t>
            </a:r>
            <a:r>
              <a:rPr lang="es-CL" dirty="0"/>
              <a:t>concomitantes: Se refiere a las libertades o derechos, necesarios y/o suficientes para que haya elecciones. </a:t>
            </a:r>
            <a:br>
              <a:rPr lang="es-CL" dirty="0"/>
            </a:br>
            <a:endParaRPr lang="es-CL" dirty="0" smtClean="0"/>
          </a:p>
        </p:txBody>
      </p:sp>
    </p:spTree>
    <p:extLst>
      <p:ext uri="{BB962C8B-B14F-4D97-AF65-F5344CB8AC3E}">
        <p14:creationId xmlns:p14="http://schemas.microsoft.com/office/powerpoint/2010/main" val="247417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Elecciones deben:</a:t>
            </a:r>
            <a:endParaRPr lang="es-ES" dirty="0"/>
          </a:p>
        </p:txBody>
      </p:sp>
      <p:sp>
        <p:nvSpPr>
          <p:cNvPr id="3" name="Marcador de contenido 2"/>
          <p:cNvSpPr>
            <a:spLocks noGrp="1"/>
          </p:cNvSpPr>
          <p:nvPr>
            <p:ph idx="1"/>
          </p:nvPr>
        </p:nvSpPr>
        <p:spPr/>
        <p:txBody>
          <a:bodyPr>
            <a:normAutofit fontScale="85000" lnSpcReduction="20000"/>
          </a:bodyPr>
          <a:lstStyle/>
          <a:p>
            <a:pPr lvl="0"/>
            <a:r>
              <a:rPr lang="es-CL" dirty="0"/>
              <a:t>Ser </a:t>
            </a:r>
            <a:r>
              <a:rPr lang="es-CL" i="1" dirty="0"/>
              <a:t>competitivas</a:t>
            </a:r>
            <a:r>
              <a:rPr lang="es-CL" dirty="0"/>
              <a:t> (debe haber varias opciones para elegir); </a:t>
            </a:r>
            <a:endParaRPr lang="es-CL" dirty="0" smtClean="0"/>
          </a:p>
          <a:p>
            <a:pPr lvl="0"/>
            <a:r>
              <a:rPr lang="es-CL" dirty="0" smtClean="0"/>
              <a:t>ser </a:t>
            </a:r>
            <a:r>
              <a:rPr lang="es-CL" i="1" dirty="0"/>
              <a:t>libres</a:t>
            </a:r>
            <a:r>
              <a:rPr lang="es-CL" dirty="0"/>
              <a:t> (derecho a votar sin ser coaccionado)</a:t>
            </a:r>
            <a:r>
              <a:rPr lang="es-CL" dirty="0" smtClean="0"/>
              <a:t>;</a:t>
            </a:r>
          </a:p>
          <a:p>
            <a:pPr lvl="0"/>
            <a:r>
              <a:rPr lang="es-CL" dirty="0" smtClean="0"/>
              <a:t>ser </a:t>
            </a:r>
            <a:r>
              <a:rPr lang="es-CL" i="1" dirty="0"/>
              <a:t>igualitarias</a:t>
            </a:r>
            <a:r>
              <a:rPr lang="es-CL" dirty="0"/>
              <a:t> (cada persona, un voto, sin fraude); </a:t>
            </a:r>
            <a:endParaRPr lang="es-CL" dirty="0" smtClean="0"/>
          </a:p>
          <a:p>
            <a:pPr lvl="0"/>
            <a:r>
              <a:rPr lang="es-CL" dirty="0" smtClean="0"/>
              <a:t>ser </a:t>
            </a:r>
            <a:r>
              <a:rPr lang="es-CL" i="1" dirty="0"/>
              <a:t>decisivas</a:t>
            </a:r>
            <a:r>
              <a:rPr lang="es-CL" dirty="0"/>
              <a:t> (ganadores deben poder asumir sus cargos, tomar decisiones y cumplir su periodo); </a:t>
            </a:r>
            <a:endParaRPr lang="es-CL" dirty="0" smtClean="0"/>
          </a:p>
          <a:p>
            <a:pPr lvl="0"/>
            <a:r>
              <a:rPr lang="es-CL" dirty="0" smtClean="0"/>
              <a:t>ser </a:t>
            </a:r>
            <a:r>
              <a:rPr lang="es-CL" i="1" dirty="0"/>
              <a:t>inclusivas</a:t>
            </a:r>
            <a:r>
              <a:rPr lang="es-CL" dirty="0"/>
              <a:t> (salvo excepciones, todo ciudadano debe tener derecho a votar</a:t>
            </a:r>
            <a:r>
              <a:rPr lang="es-CL" dirty="0" smtClean="0"/>
              <a:t>), y;</a:t>
            </a:r>
          </a:p>
          <a:p>
            <a:pPr lvl="0"/>
            <a:r>
              <a:rPr lang="es-CL" dirty="0" smtClean="0"/>
              <a:t>ser </a:t>
            </a:r>
            <a:r>
              <a:rPr lang="es-CL" i="1" dirty="0"/>
              <a:t>institucionalizadas</a:t>
            </a:r>
            <a:r>
              <a:rPr lang="es-CL" dirty="0"/>
              <a:t> (el sistema debe asegurar que las elecciones se seguirán realizando y que las libertades concomitantes continuarán rigiendo) </a:t>
            </a:r>
          </a:p>
          <a:p>
            <a:endParaRPr lang="es-ES" dirty="0"/>
          </a:p>
        </p:txBody>
      </p:sp>
    </p:spTree>
    <p:extLst>
      <p:ext uri="{BB962C8B-B14F-4D97-AF65-F5344CB8AC3E}">
        <p14:creationId xmlns:p14="http://schemas.microsoft.com/office/powerpoint/2010/main" val="3237483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Libertades fundamentales e indecidibles</a:t>
            </a:r>
            <a:endParaRPr lang="es-ES" dirty="0"/>
          </a:p>
        </p:txBody>
      </p:sp>
      <p:sp>
        <p:nvSpPr>
          <p:cNvPr id="3" name="Marcador de contenido 2"/>
          <p:cNvSpPr>
            <a:spLocks noGrp="1"/>
          </p:cNvSpPr>
          <p:nvPr>
            <p:ph idx="1"/>
          </p:nvPr>
        </p:nvSpPr>
        <p:spPr/>
        <p:txBody>
          <a:bodyPr>
            <a:normAutofit fontScale="92500"/>
          </a:bodyPr>
          <a:lstStyle/>
          <a:p>
            <a:pPr lvl="0"/>
            <a:r>
              <a:rPr lang="es-CL" dirty="0"/>
              <a:t>libertad de </a:t>
            </a:r>
            <a:r>
              <a:rPr lang="es-CL" i="1" dirty="0"/>
              <a:t>expresión</a:t>
            </a:r>
            <a:r>
              <a:rPr lang="es-CL" dirty="0"/>
              <a:t> (para emitir opinión); </a:t>
            </a:r>
            <a:endParaRPr lang="es-CL" dirty="0" smtClean="0"/>
          </a:p>
          <a:p>
            <a:pPr lvl="0"/>
            <a:r>
              <a:rPr lang="es-CL" dirty="0" smtClean="0"/>
              <a:t>la </a:t>
            </a:r>
            <a:r>
              <a:rPr lang="es-CL" dirty="0"/>
              <a:t>libertad de </a:t>
            </a:r>
            <a:r>
              <a:rPr lang="es-CL" i="1" dirty="0"/>
              <a:t>asociación</a:t>
            </a:r>
            <a:r>
              <a:rPr lang="es-CL" dirty="0"/>
              <a:t> (para formar o adscribirse a cualquier organización</a:t>
            </a:r>
            <a:r>
              <a:rPr lang="es-CL" dirty="0" smtClean="0"/>
              <a:t>), y;</a:t>
            </a:r>
          </a:p>
          <a:p>
            <a:pPr lvl="0"/>
            <a:r>
              <a:rPr lang="es-CL" dirty="0" smtClean="0"/>
              <a:t>la </a:t>
            </a:r>
            <a:r>
              <a:rPr lang="es-CL" dirty="0"/>
              <a:t>libertad de </a:t>
            </a:r>
            <a:r>
              <a:rPr lang="es-CL" i="1" dirty="0"/>
              <a:t>acceso a la información</a:t>
            </a:r>
            <a:r>
              <a:rPr lang="es-CL" dirty="0"/>
              <a:t> (transparencia)</a:t>
            </a:r>
            <a:r>
              <a:rPr lang="es-CL" dirty="0" smtClean="0"/>
              <a:t>.</a:t>
            </a:r>
          </a:p>
          <a:p>
            <a:r>
              <a:rPr lang="es-CL" dirty="0" smtClean="0"/>
              <a:t>Sin embargo, estas tienen límites </a:t>
            </a:r>
            <a:r>
              <a:rPr lang="es-CL" dirty="0"/>
              <a:t>externos (¿Son efectivamente éstas las básicas?, ¿Cuáles otras deberían considerarse o excluirse?) e internos (“cláusula de razonabilidad”).</a:t>
            </a:r>
          </a:p>
          <a:p>
            <a:pPr lvl="0"/>
            <a:endParaRPr lang="es-CL" dirty="0"/>
          </a:p>
          <a:p>
            <a:pPr marL="0" indent="0">
              <a:buNone/>
            </a:pPr>
            <a:endParaRPr lang="es-ES" dirty="0"/>
          </a:p>
        </p:txBody>
      </p:sp>
    </p:spTree>
    <p:extLst>
      <p:ext uri="{BB962C8B-B14F-4D97-AF65-F5344CB8AC3E}">
        <p14:creationId xmlns:p14="http://schemas.microsoft.com/office/powerpoint/2010/main" val="3569109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Agencia</a:t>
            </a:r>
            <a:endParaRPr lang="es-ES" dirty="0"/>
          </a:p>
        </p:txBody>
      </p:sp>
      <p:sp>
        <p:nvSpPr>
          <p:cNvPr id="3" name="Marcador de contenido 2"/>
          <p:cNvSpPr>
            <a:spLocks noGrp="1"/>
          </p:cNvSpPr>
          <p:nvPr>
            <p:ph idx="1"/>
          </p:nvPr>
        </p:nvSpPr>
        <p:spPr/>
        <p:txBody>
          <a:bodyPr>
            <a:normAutofit fontScale="85000" lnSpcReduction="20000"/>
          </a:bodyPr>
          <a:lstStyle/>
          <a:p>
            <a:r>
              <a:rPr lang="es-CL" dirty="0"/>
              <a:t>E</a:t>
            </a:r>
            <a:r>
              <a:rPr lang="es-CL" dirty="0" smtClean="0"/>
              <a:t>l </a:t>
            </a:r>
            <a:r>
              <a:rPr lang="es-CL" dirty="0"/>
              <a:t>derecho a voto y el derecho a intentar ser elegido, que ponen en cada ciudadano la autoridad potencial y la responsabilidad de participar en decisiones de gobierno vinculantes respecto del Estado, determinan la definición de éste como un </a:t>
            </a:r>
            <a:r>
              <a:rPr lang="es-CL" i="1" dirty="0"/>
              <a:t>agente</a:t>
            </a:r>
            <a:r>
              <a:rPr lang="es-CL" dirty="0"/>
              <a:t>, es decir, como una entidad potencialmente capaz de generar cambios en el devenir de su propio </a:t>
            </a:r>
            <a:r>
              <a:rPr lang="es-CL" dirty="0" smtClean="0"/>
              <a:t>país</a:t>
            </a:r>
            <a:r>
              <a:rPr lang="es-ES" dirty="0" smtClean="0"/>
              <a:t>.</a:t>
            </a:r>
          </a:p>
          <a:p>
            <a:r>
              <a:rPr lang="es-ES" dirty="0" smtClean="0"/>
              <a:t>Esto es el resultado de una apuesta institucionalizada, universalista e inclusiva, ya que implica aceptar que el otro también pueda ser agente.</a:t>
            </a:r>
          </a:p>
          <a:p>
            <a:r>
              <a:rPr lang="es-ES" dirty="0" smtClean="0"/>
              <a:t>Ciudadanía como asignación </a:t>
            </a:r>
            <a:r>
              <a:rPr lang="es-ES" dirty="0"/>
              <a:t>legal de derechos y </a:t>
            </a:r>
            <a:r>
              <a:rPr lang="es-ES" dirty="0" smtClean="0"/>
              <a:t>obligaciones.</a:t>
            </a:r>
            <a:endParaRPr lang="es-ES" dirty="0"/>
          </a:p>
          <a:p>
            <a:endParaRPr lang="es-CL" dirty="0" smtClean="0"/>
          </a:p>
        </p:txBody>
      </p:sp>
    </p:spTree>
    <p:extLst>
      <p:ext uri="{BB962C8B-B14F-4D97-AF65-F5344CB8AC3E}">
        <p14:creationId xmlns:p14="http://schemas.microsoft.com/office/powerpoint/2010/main" val="471574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Régimen político democrático</a:t>
            </a:r>
            <a:endParaRPr lang="es-ES" dirty="0"/>
          </a:p>
        </p:txBody>
      </p:sp>
      <p:pic>
        <p:nvPicPr>
          <p:cNvPr id="6" name="Marcador de contenido 5"/>
          <p:cNvPicPr>
            <a:picLocks noGrp="1" noChangeAspect="1"/>
          </p:cNvPicPr>
          <p:nvPr>
            <p:ph idx="1"/>
          </p:nvPr>
        </p:nvPicPr>
        <p:blipFill rotWithShape="1">
          <a:blip r:embed="rId2"/>
          <a:srcRect l="3512" t="-24028" r="-3580" b="-30917"/>
          <a:stretch/>
        </p:blipFill>
        <p:spPr>
          <a:xfrm>
            <a:off x="467544" y="1700808"/>
            <a:ext cx="8524231" cy="4525963"/>
          </a:xfrm>
        </p:spPr>
      </p:pic>
    </p:spTree>
    <p:extLst>
      <p:ext uri="{BB962C8B-B14F-4D97-AF65-F5344CB8AC3E}">
        <p14:creationId xmlns:p14="http://schemas.microsoft.com/office/powerpoint/2010/main" val="3985307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2780928"/>
            <a:ext cx="8229600" cy="1143000"/>
          </a:xfrm>
        </p:spPr>
        <p:txBody>
          <a:bodyPr/>
          <a:lstStyle/>
          <a:p>
            <a:r>
              <a:rPr lang="es-CL" dirty="0"/>
              <a:t>Touraine y la democracia</a:t>
            </a:r>
            <a:endParaRPr lang="es-ES" dirty="0"/>
          </a:p>
        </p:txBody>
      </p:sp>
    </p:spTree>
    <p:extLst>
      <p:ext uri="{BB962C8B-B14F-4D97-AF65-F5344CB8AC3E}">
        <p14:creationId xmlns:p14="http://schemas.microsoft.com/office/powerpoint/2010/main" val="4178579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Principios esenciales de la democracia</a:t>
            </a:r>
            <a:endParaRPr lang="es-CL" dirty="0"/>
          </a:p>
        </p:txBody>
      </p:sp>
      <p:sp>
        <p:nvSpPr>
          <p:cNvPr id="3" name="2 Marcador de contenido"/>
          <p:cNvSpPr>
            <a:spLocks noGrp="1"/>
          </p:cNvSpPr>
          <p:nvPr>
            <p:ph idx="1"/>
          </p:nvPr>
        </p:nvSpPr>
        <p:spPr/>
        <p:txBody>
          <a:bodyPr>
            <a:normAutofit lnSpcReduction="10000"/>
          </a:bodyPr>
          <a:lstStyle/>
          <a:p>
            <a:pPr>
              <a:buNone/>
            </a:pPr>
            <a:r>
              <a:rPr lang="es-CL" dirty="0"/>
              <a:t>La democracia es la reunión de tres principios:</a:t>
            </a:r>
          </a:p>
          <a:p>
            <a:r>
              <a:rPr lang="es-CL" i="1" dirty="0"/>
              <a:t>Derechos fundamentales</a:t>
            </a:r>
            <a:r>
              <a:rPr lang="es-CL" dirty="0"/>
              <a:t>: que el poder debe respetar</a:t>
            </a:r>
          </a:p>
          <a:p>
            <a:r>
              <a:rPr lang="es-CL" i="1" dirty="0"/>
              <a:t>Representatividad</a:t>
            </a:r>
            <a:r>
              <a:rPr lang="es-CL" dirty="0"/>
              <a:t>: capacidad de los dirigentes de expresar la pluralidad de los intereses sociales y de las convicciones (opiniones). La democracia es fuerte si hay conflictividad social que le dé sentido a la vida política.</a:t>
            </a:r>
          </a:p>
          <a:p>
            <a:r>
              <a:rPr lang="es-CL" i="1" dirty="0"/>
              <a:t>Ciudadanía</a:t>
            </a:r>
            <a:r>
              <a:rPr lang="es-CL" dirty="0"/>
              <a:t>: pertenencia a una comunidad</a:t>
            </a:r>
          </a:p>
          <a:p>
            <a:endParaRPr lang="es-CL" dirty="0"/>
          </a:p>
        </p:txBody>
      </p:sp>
    </p:spTree>
  </p:cSld>
  <p:clrMapOvr>
    <a:masterClrMapping/>
  </p:clrMapOvr>
</p:sld>
</file>

<file path=ppt/theme/theme1.xml><?xml version="1.0" encoding="utf-8"?>
<a:theme xmlns:a="http://schemas.openxmlformats.org/drawingml/2006/main" name="Tema de Office">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2199</TotalTime>
  <Words>981</Words>
  <Application>Microsoft Macintosh PowerPoint</Application>
  <PresentationFormat>Presentación en pantalla (4:3)</PresentationFormat>
  <Paragraphs>55</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Tema de Office</vt:lpstr>
      <vt:lpstr>El régimen político democrático</vt:lpstr>
      <vt:lpstr>Régimen político</vt:lpstr>
      <vt:lpstr>Elementos esenciales (mínimos) de la democracia</vt:lpstr>
      <vt:lpstr>Elecciones deben:</vt:lpstr>
      <vt:lpstr>Libertades fundamentales e indecidibles</vt:lpstr>
      <vt:lpstr>Agencia</vt:lpstr>
      <vt:lpstr>Régimen político democrático</vt:lpstr>
      <vt:lpstr>Touraine y la democracia</vt:lpstr>
      <vt:lpstr>Principios esenciales de la democracia</vt:lpstr>
      <vt:lpstr>La democracia liberal</vt:lpstr>
      <vt:lpstr>Presentación de PowerPoint</vt:lpstr>
      <vt:lpstr>Presentación de PowerPoint</vt:lpstr>
      <vt:lpstr>El recurso al sujeto</vt:lpstr>
      <vt:lpstr>Rol de los movimientos sociales</vt:lpstr>
      <vt:lpstr>La mirada de Claude Lefort</vt:lpstr>
      <vt:lpstr>Concepción de lo político</vt:lpstr>
      <vt:lpstr>El “triángulo” de Lefort</vt:lpstr>
      <vt:lpstr>Democracia: el poder como lugar vacío</vt:lpstr>
    </vt:vector>
  </TitlesOfParts>
  <Company>RevolucionUnattended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carácter positivo de la democracia. Reflexión a partir de A. Touraine</dc:title>
  <dc:creator>Mario Alburquerque</dc:creator>
  <cp:lastModifiedBy>Mario Alburquerque</cp:lastModifiedBy>
  <cp:revision>25</cp:revision>
  <dcterms:created xsi:type="dcterms:W3CDTF">2012-04-19T22:59:04Z</dcterms:created>
  <dcterms:modified xsi:type="dcterms:W3CDTF">2019-10-16T14:26:10Z</dcterms:modified>
</cp:coreProperties>
</file>