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9" r:id="rId4"/>
    <p:sldId id="273" r:id="rId5"/>
    <p:sldId id="274" r:id="rId6"/>
    <p:sldId id="275" r:id="rId7"/>
    <p:sldId id="262" r:id="rId8"/>
    <p:sldId id="263" r:id="rId9"/>
    <p:sldId id="266" r:id="rId10"/>
    <p:sldId id="267" r:id="rId11"/>
    <p:sldId id="268" r:id="rId12"/>
    <p:sldId id="269" r:id="rId13"/>
    <p:sldId id="271" r:id="rId14"/>
    <p:sldId id="276" r:id="rId15"/>
    <p:sldId id="265" r:id="rId16"/>
    <p:sldId id="264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4A707-AA25-49DC-9093-DEB201B6F387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AB8D7-2733-4A74-811C-BC136337B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9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proceso</a:t>
            </a:r>
            <a:r>
              <a:rPr lang="en-US" dirty="0"/>
              <a:t> </a:t>
            </a:r>
            <a:r>
              <a:rPr lang="en-US" dirty="0" err="1"/>
              <a:t>deposicional</a:t>
            </a:r>
            <a:r>
              <a:rPr lang="en-US" dirty="0"/>
              <a:t> es el que </a:t>
            </a:r>
            <a:r>
              <a:rPr lang="en-US" dirty="0" err="1"/>
              <a:t>deja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huella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registro</a:t>
            </a:r>
            <a:r>
              <a:rPr lang="en-US" dirty="0"/>
              <a:t> </a:t>
            </a:r>
            <a:r>
              <a:rPr lang="en-US" dirty="0" err="1"/>
              <a:t>geológico</a:t>
            </a:r>
            <a:r>
              <a:rPr lang="en-US" dirty="0"/>
              <a:t> y produce </a:t>
            </a:r>
            <a:r>
              <a:rPr lang="en-US" dirty="0" err="1"/>
              <a:t>secuencias</a:t>
            </a:r>
            <a:r>
              <a:rPr lang="en-US" dirty="0"/>
              <a:t> </a:t>
            </a:r>
            <a:r>
              <a:rPr lang="en-US" dirty="0" err="1"/>
              <a:t>sedimentarias</a:t>
            </a:r>
            <a:r>
              <a:rPr lang="en-US" dirty="0"/>
              <a:t>. </a:t>
            </a:r>
          </a:p>
          <a:p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unidades</a:t>
            </a:r>
            <a:r>
              <a:rPr lang="en-US" dirty="0"/>
              <a:t> </a:t>
            </a:r>
            <a:r>
              <a:rPr lang="en-US" dirty="0" err="1"/>
              <a:t>geomorfológicas</a:t>
            </a:r>
            <a:r>
              <a:rPr lang="en-US" dirty="0"/>
              <a:t> </a:t>
            </a:r>
            <a:r>
              <a:rPr lang="en-US" dirty="0" err="1"/>
              <a:t>varían</a:t>
            </a:r>
            <a:r>
              <a:rPr lang="en-US" dirty="0"/>
              <a:t> de </a:t>
            </a:r>
            <a:r>
              <a:rPr lang="en-US" dirty="0" err="1"/>
              <a:t>lugar</a:t>
            </a:r>
            <a:r>
              <a:rPr lang="en-US" dirty="0"/>
              <a:t> a </a:t>
            </a:r>
            <a:r>
              <a:rPr lang="en-US" dirty="0" err="1"/>
              <a:t>lguar</a:t>
            </a:r>
            <a:r>
              <a:rPr lang="en-US" dirty="0"/>
              <a:t> = </a:t>
            </a:r>
            <a:r>
              <a:rPr lang="en-US" dirty="0" err="1"/>
              <a:t>subambietnes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AB8D7-2733-4A74-811C-BC136337B5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40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Mineralogía</a:t>
            </a:r>
            <a:r>
              <a:rPr lang="en-US" dirty="0"/>
              <a:t>: </a:t>
            </a:r>
            <a:r>
              <a:rPr lang="en-US" dirty="0" err="1"/>
              <a:t>ph,Eh</a:t>
            </a:r>
            <a:r>
              <a:rPr lang="en-US" dirty="0"/>
              <a:t>, </a:t>
            </a:r>
            <a:r>
              <a:rPr lang="en-US" dirty="0" err="1"/>
              <a:t>salinidad</a:t>
            </a:r>
            <a:endParaRPr lang="en-US" dirty="0"/>
          </a:p>
          <a:p>
            <a:r>
              <a:rPr lang="en-US" dirty="0" err="1"/>
              <a:t>Paleoecológicos</a:t>
            </a:r>
            <a:r>
              <a:rPr lang="en-US" dirty="0"/>
              <a:t>: </a:t>
            </a:r>
            <a:r>
              <a:rPr lang="en-US" dirty="0" err="1"/>
              <a:t>prfundidad</a:t>
            </a:r>
            <a:r>
              <a:rPr lang="en-US" dirty="0"/>
              <a:t> de </a:t>
            </a:r>
            <a:r>
              <a:rPr lang="en-US" dirty="0" err="1"/>
              <a:t>agua</a:t>
            </a:r>
            <a:r>
              <a:rPr lang="en-US" dirty="0"/>
              <a:t>, </a:t>
            </a:r>
            <a:r>
              <a:rPr lang="en-US" dirty="0" err="1"/>
              <a:t>salinidad</a:t>
            </a:r>
            <a:r>
              <a:rPr lang="en-US" dirty="0"/>
              <a:t>, temperature, </a:t>
            </a:r>
            <a:r>
              <a:rPr lang="en-US" dirty="0" err="1"/>
              <a:t>turbidez</a:t>
            </a:r>
            <a:r>
              <a:rPr lang="en-US" dirty="0"/>
              <a:t>, </a:t>
            </a:r>
            <a:r>
              <a:rPr lang="en-US" dirty="0" err="1"/>
              <a:t>tasa</a:t>
            </a:r>
            <a:r>
              <a:rPr lang="en-US" dirty="0"/>
              <a:t> de </a:t>
            </a:r>
            <a:r>
              <a:rPr lang="en-US" dirty="0" err="1"/>
              <a:t>sedimentación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AB8D7-2733-4A74-811C-BC136337B5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22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Illita</a:t>
            </a:r>
            <a:r>
              <a:rPr lang="en-US" dirty="0"/>
              <a:t> y montmorillonite </a:t>
            </a:r>
            <a:r>
              <a:rPr lang="en-US" dirty="0" err="1"/>
              <a:t>folculan</a:t>
            </a:r>
            <a:r>
              <a:rPr lang="en-US" dirty="0"/>
              <a:t> a </a:t>
            </a:r>
            <a:r>
              <a:rPr lang="en-US" dirty="0" err="1"/>
              <a:t>salinidades</a:t>
            </a:r>
            <a:r>
              <a:rPr lang="en-US" dirty="0"/>
              <a:t> &gt;3% y </a:t>
            </a:r>
            <a:r>
              <a:rPr lang="en-US" dirty="0" err="1"/>
              <a:t>caolinita</a:t>
            </a:r>
            <a:r>
              <a:rPr lang="en-US" dirty="0"/>
              <a:t> a </a:t>
            </a:r>
            <a:r>
              <a:rPr lang="en-US" dirty="0" err="1"/>
              <a:t>menores</a:t>
            </a:r>
            <a:r>
              <a:rPr lang="en-US" dirty="0"/>
              <a:t>. Mat. </a:t>
            </a:r>
            <a:r>
              <a:rPr lang="en-US" dirty="0" err="1"/>
              <a:t>Orgánico</a:t>
            </a:r>
            <a:r>
              <a:rPr lang="en-US" dirty="0"/>
              <a:t> </a:t>
            </a:r>
            <a:r>
              <a:rPr lang="en-US" dirty="0" err="1"/>
              <a:t>ayuda</a:t>
            </a:r>
            <a:r>
              <a:rPr lang="en-US" dirty="0"/>
              <a:t> a </a:t>
            </a:r>
            <a:r>
              <a:rPr lang="en-US" dirty="0" err="1"/>
              <a:t>floculación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AB8D7-2733-4A74-811C-BC136337B5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40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A9E8-35C7-4B0B-97E9-11981748F7E7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C830-53F8-4EDE-953D-55E375F77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5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A9E8-35C7-4B0B-97E9-11981748F7E7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C830-53F8-4EDE-953D-55E375F77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73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A9E8-35C7-4B0B-97E9-11981748F7E7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C830-53F8-4EDE-953D-55E375F77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1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A9E8-35C7-4B0B-97E9-11981748F7E7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C830-53F8-4EDE-953D-55E375F77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1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A9E8-35C7-4B0B-97E9-11981748F7E7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C830-53F8-4EDE-953D-55E375F77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5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A9E8-35C7-4B0B-97E9-11981748F7E7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C830-53F8-4EDE-953D-55E375F77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2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A9E8-35C7-4B0B-97E9-11981748F7E7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C830-53F8-4EDE-953D-55E375F77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1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A9E8-35C7-4B0B-97E9-11981748F7E7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C830-53F8-4EDE-953D-55E375F77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9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A9E8-35C7-4B0B-97E9-11981748F7E7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C830-53F8-4EDE-953D-55E375F77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7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A9E8-35C7-4B0B-97E9-11981748F7E7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C830-53F8-4EDE-953D-55E375F77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1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A9E8-35C7-4B0B-97E9-11981748F7E7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C830-53F8-4EDE-953D-55E375F77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9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1A9E8-35C7-4B0B-97E9-11981748F7E7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FC830-53F8-4EDE-953D-55E375F77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8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797C1-03C9-4375-A154-40DFAC3749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>
                <a:solidFill>
                  <a:schemeClr val="bg1">
                    <a:lumMod val="95000"/>
                  </a:schemeClr>
                </a:solidFill>
              </a:rPr>
              <a:t>Introducción a Ambientes Sedimentarios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17B05-FFD6-4807-B7AA-9B53D2ECE0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>
                <a:solidFill>
                  <a:schemeClr val="bg1">
                    <a:lumMod val="95000"/>
                  </a:schemeClr>
                </a:solidFill>
              </a:rPr>
              <a:t>Prof. Auxiliar: Diego Rodríguez</a:t>
            </a:r>
          </a:p>
          <a:p>
            <a:r>
              <a:rPr lang="es-CL" dirty="0">
                <a:solidFill>
                  <a:schemeClr val="bg1">
                    <a:lumMod val="95000"/>
                  </a:schemeClr>
                </a:solidFill>
              </a:rPr>
              <a:t>diego.rodriguez@ug.uchile.cl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93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BEBC9-61F0-4C20-B84D-272F51DE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s-CL" sz="3700">
                <a:solidFill>
                  <a:srgbClr val="FFFFFF"/>
                </a:solidFill>
              </a:rPr>
              <a:t>Hidrodinámica</a:t>
            </a:r>
            <a:endParaRPr lang="en-US" sz="37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B2282-6D53-471C-8AF3-D8FB80675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s-CL" dirty="0"/>
              <a:t>Régimen: Clasificación que surge de la interacción de la </a:t>
            </a:r>
            <a:r>
              <a:rPr lang="es-CL"/>
              <a:t>configuración del lecho</a:t>
            </a:r>
            <a:r>
              <a:rPr lang="es-CL" dirty="0"/>
              <a:t>, la </a:t>
            </a:r>
            <a:r>
              <a:rPr lang="es-CL"/>
              <a:t>forma de transporte </a:t>
            </a:r>
            <a:r>
              <a:rPr lang="es-CL" dirty="0"/>
              <a:t>del sedimento, el </a:t>
            </a:r>
            <a:r>
              <a:rPr lang="es-CL"/>
              <a:t>proceso de disipación de energía</a:t>
            </a:r>
            <a:r>
              <a:rPr lang="es-CL" dirty="0"/>
              <a:t> y la </a:t>
            </a:r>
            <a:r>
              <a:rPr lang="es-CL"/>
              <a:t>relación de fase entre el lecho </a:t>
            </a:r>
            <a:r>
              <a:rPr lang="es-CL" dirty="0"/>
              <a:t>y la </a:t>
            </a:r>
            <a:r>
              <a:rPr lang="es-CL"/>
              <a:t>superficie acuática</a:t>
            </a:r>
          </a:p>
          <a:p>
            <a:r>
              <a:rPr lang="es-CL" dirty="0"/>
              <a:t>Así tendremos régimen alto, bajo y transicional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76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A3F1B2-706C-43BD-B205-FFCCB709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0FBF3-2288-4BA7-BDDD-A17ED593B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s-CL" dirty="0"/>
              <a:t>Régimen Bajo: Resistencia al flujo es alta y el transporte es relativamente bajo. </a:t>
            </a:r>
            <a:r>
              <a:rPr lang="es-CL" dirty="0" err="1"/>
              <a:t>Ej</a:t>
            </a:r>
            <a:r>
              <a:rPr lang="es-CL" dirty="0"/>
              <a:t>: </a:t>
            </a:r>
            <a:r>
              <a:rPr lang="es-CL" dirty="0" err="1"/>
              <a:t>Ondulitas</a:t>
            </a:r>
            <a:endParaRPr lang="es-CL" dirty="0"/>
          </a:p>
          <a:p>
            <a:r>
              <a:rPr lang="es-CL" dirty="0"/>
              <a:t>Régimen Transicional: Errática, pueden existir de ambos regímenes. </a:t>
            </a:r>
            <a:r>
              <a:rPr lang="es-CL" dirty="0" err="1"/>
              <a:t>Ej</a:t>
            </a:r>
            <a:r>
              <a:rPr lang="es-CL" dirty="0"/>
              <a:t>: </a:t>
            </a:r>
            <a:r>
              <a:rPr lang="es-CL" dirty="0" err="1"/>
              <a:t>Megaondulitas</a:t>
            </a:r>
            <a:r>
              <a:rPr lang="es-CL" dirty="0"/>
              <a:t> a </a:t>
            </a:r>
            <a:r>
              <a:rPr lang="es-CL" dirty="0" err="1"/>
              <a:t>ondulitas</a:t>
            </a:r>
            <a:endParaRPr lang="es-CL" dirty="0"/>
          </a:p>
          <a:p>
            <a:r>
              <a:rPr lang="es-CL" dirty="0"/>
              <a:t>Régimen Alto: Resistencia al flujo es baja y el transporte de sedimento es alto. </a:t>
            </a:r>
            <a:r>
              <a:rPr lang="es-CL" dirty="0" err="1"/>
              <a:t>Ej</a:t>
            </a:r>
            <a:r>
              <a:rPr lang="es-CL" dirty="0"/>
              <a:t>: </a:t>
            </a:r>
            <a:r>
              <a:rPr lang="es-CL" dirty="0" err="1"/>
              <a:t>Antidunas</a:t>
            </a:r>
            <a:r>
              <a:rPr lang="es-CL" dirty="0"/>
              <a:t> </a:t>
            </a:r>
          </a:p>
          <a:p>
            <a:pPr marL="0" indent="0">
              <a:buNone/>
            </a:pPr>
            <a:r>
              <a:rPr lang="en-US"/>
              <a:t>*</a:t>
            </a:r>
            <a:r>
              <a:rPr lang="en-US" err="1"/>
              <a:t>Ondulitas</a:t>
            </a:r>
            <a:r>
              <a:rPr lang="en-US"/>
              <a:t> (ripples): </a:t>
            </a:r>
            <a:r>
              <a:rPr lang="en-US" err="1"/>
              <a:t>pequeñas</a:t>
            </a:r>
            <a:r>
              <a:rPr lang="en-US"/>
              <a:t> </a:t>
            </a:r>
            <a:r>
              <a:rPr lang="en-US" err="1"/>
              <a:t>formas</a:t>
            </a:r>
            <a:r>
              <a:rPr lang="en-US"/>
              <a:t> de </a:t>
            </a:r>
            <a:r>
              <a:rPr lang="en-US" err="1"/>
              <a:t>lecho</a:t>
            </a:r>
            <a:r>
              <a:rPr lang="en-US"/>
              <a:t> con </a:t>
            </a:r>
            <a:r>
              <a:rPr lang="en-US" err="1"/>
              <a:t>ligeras</a:t>
            </a:r>
            <a:r>
              <a:rPr lang="en-US"/>
              <a:t> </a:t>
            </a:r>
            <a:r>
              <a:rPr lang="en-US" err="1"/>
              <a:t>pedientes</a:t>
            </a:r>
            <a:r>
              <a:rPr lang="en-US"/>
              <a:t> </a:t>
            </a:r>
            <a:r>
              <a:rPr lang="en-US" err="1"/>
              <a:t>corriente</a:t>
            </a:r>
            <a:r>
              <a:rPr lang="en-US"/>
              <a:t> </a:t>
            </a:r>
            <a:r>
              <a:rPr lang="en-US" err="1"/>
              <a:t>arriba</a:t>
            </a:r>
            <a:r>
              <a:rPr lang="en-US"/>
              <a:t> y </a:t>
            </a:r>
            <a:r>
              <a:rPr lang="en-US" err="1"/>
              <a:t>empinadas</a:t>
            </a:r>
            <a:r>
              <a:rPr lang="en-US"/>
              <a:t> </a:t>
            </a:r>
            <a:r>
              <a:rPr lang="en-US" err="1"/>
              <a:t>pendientes</a:t>
            </a:r>
            <a:r>
              <a:rPr lang="en-US"/>
              <a:t> </a:t>
            </a:r>
            <a:r>
              <a:rPr lang="en-US" err="1"/>
              <a:t>corriente</a:t>
            </a:r>
            <a:r>
              <a:rPr lang="en-US"/>
              <a:t> </a:t>
            </a:r>
            <a:r>
              <a:rPr lang="en-US" err="1"/>
              <a:t>abajo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0953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E3CD8-30EB-42B8-94B6-82B8CADB4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s-CL" sz="4100">
                <a:solidFill>
                  <a:srgbClr val="FFFFFF"/>
                </a:solidFill>
              </a:rPr>
              <a:t>Tipos de Estructuras Sedimentarias</a:t>
            </a:r>
            <a:endParaRPr lang="en-US" sz="41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A5832-1E2D-449D-A424-260379DFC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s-CL" dirty="0"/>
              <a:t>Primarias (referentes a la erosión/depósito)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/>
              <a:t>Deposicionales (ej. Estratificación)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/>
              <a:t>De Erosión (ej. Canales)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/>
              <a:t>De Herramienta (ej. Marcas Continuas)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/>
              <a:t>Biogénicas (ej. De Alimentación)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err="1"/>
              <a:t>Reotrópicas</a:t>
            </a:r>
            <a:r>
              <a:rPr lang="es-CL" dirty="0"/>
              <a:t> (Deformación) (ej. Calcos de Carga)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/>
              <a:t>Químicas (ej. Concreciones)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9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04F7A-1B16-407A-8846-C8E7A4FE8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s-CL">
                <a:solidFill>
                  <a:srgbClr val="FFFFFF"/>
                </a:solidFill>
              </a:rPr>
              <a:t>Estratigrafía Secuencial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3CE16-65C1-44B8-BA74-E0A74DEDD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s-ES" dirty="0"/>
              <a:t>Si a esto se le suma el principio de </a:t>
            </a:r>
            <a:r>
              <a:rPr lang="es-ES" dirty="0" err="1"/>
              <a:t>Uniformitarismo</a:t>
            </a:r>
            <a:r>
              <a:rPr lang="es-ES" dirty="0"/>
              <a:t>, implica que ha habido y existe hoy un número finito de ambientes sedimentarios que producen facies características y que pueden agruparse en modelos de sedimentación</a:t>
            </a:r>
          </a:p>
          <a:p>
            <a:r>
              <a:rPr lang="es-ES" dirty="0"/>
              <a:t>Se observan ciclos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242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3A9091-FBF6-41BD-86D0-9CD6BE53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Dos aproximaciones	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F1569-4E1E-4E0B-AD0C-5431EA548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 err="1"/>
              <a:t>Variaciones</a:t>
            </a:r>
            <a:r>
              <a:rPr lang="en-US" dirty="0"/>
              <a:t> </a:t>
            </a:r>
            <a:r>
              <a:rPr lang="en-US" dirty="0" err="1"/>
              <a:t>laterales</a:t>
            </a:r>
            <a:r>
              <a:rPr lang="en-US" dirty="0"/>
              <a:t>: Respuesta </a:t>
            </a:r>
            <a:r>
              <a:rPr lang="en-US" dirty="0" err="1"/>
              <a:t>aérea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una </a:t>
            </a:r>
            <a:r>
              <a:rPr lang="en-US" dirty="0" err="1"/>
              <a:t>delgada</a:t>
            </a:r>
            <a:r>
              <a:rPr lang="en-US" dirty="0"/>
              <a:t> </a:t>
            </a:r>
            <a:r>
              <a:rPr lang="en-US" dirty="0" err="1"/>
              <a:t>unidad</a:t>
            </a:r>
            <a:r>
              <a:rPr lang="en-US" dirty="0"/>
              <a:t> </a:t>
            </a:r>
            <a:r>
              <a:rPr lang="en-US" dirty="0" err="1"/>
              <a:t>estratigráfica</a:t>
            </a:r>
            <a:r>
              <a:rPr lang="en-US" dirty="0"/>
              <a:t> o de </a:t>
            </a:r>
            <a:r>
              <a:rPr lang="en-US" dirty="0" err="1"/>
              <a:t>tiempo-diferentes</a:t>
            </a:r>
            <a:r>
              <a:rPr lang="en-US" dirty="0"/>
              <a:t> facies </a:t>
            </a:r>
            <a:r>
              <a:rPr lang="en-US" dirty="0" err="1"/>
              <a:t>en</a:t>
            </a:r>
            <a:r>
              <a:rPr lang="en-US" dirty="0"/>
              <a:t> un </a:t>
            </a:r>
            <a:r>
              <a:rPr lang="en-US" dirty="0" err="1"/>
              <a:t>mismo</a:t>
            </a:r>
            <a:r>
              <a:rPr lang="en-US" dirty="0"/>
              <a:t> </a:t>
            </a:r>
            <a:r>
              <a:rPr lang="en-US" dirty="0" err="1"/>
              <a:t>tiempo</a:t>
            </a:r>
            <a:endParaRPr lang="en-US" dirty="0"/>
          </a:p>
          <a:p>
            <a:r>
              <a:rPr lang="en-US" dirty="0" err="1"/>
              <a:t>Variaciones</a:t>
            </a:r>
            <a:r>
              <a:rPr lang="en-US" dirty="0"/>
              <a:t> </a:t>
            </a:r>
            <a:r>
              <a:rPr lang="en-US" dirty="0" err="1"/>
              <a:t>veticales</a:t>
            </a:r>
            <a:r>
              <a:rPr lang="en-US" dirty="0"/>
              <a:t>: </a:t>
            </a:r>
            <a:r>
              <a:rPr lang="en-US" dirty="0" err="1"/>
              <a:t>Cambios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ambiente</a:t>
            </a:r>
            <a:r>
              <a:rPr lang="en-US" dirty="0"/>
              <a:t> a </a:t>
            </a:r>
            <a:r>
              <a:rPr lang="en-US" dirty="0" err="1"/>
              <a:t>través</a:t>
            </a:r>
            <a:r>
              <a:rPr lang="en-US" dirty="0"/>
              <a:t> del </a:t>
            </a:r>
            <a:r>
              <a:rPr lang="en-US" dirty="0" err="1"/>
              <a:t>tiempo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6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DF920-167A-4411-BC25-1EC18287E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2C3A0D-64DB-412A-BD51-B664CE74D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91882"/>
            <a:ext cx="10040815" cy="447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39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75F0A-8B94-4E5B-AFA9-DF36A5325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AB818-CBD7-4E40-9606-4EED3D185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40CBF0-13B4-45E7-B698-32A2FE208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447309"/>
            <a:ext cx="86487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14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A275A0C-EBBE-46CC-8280-21738C0607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C976D5-9401-4FEE-B7FD-75AFF9E26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Estuarios</a:t>
            </a:r>
          </a:p>
        </p:txBody>
      </p:sp>
      <p:cxnSp>
        <p:nvCxnSpPr>
          <p:cNvPr id="1029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490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FCED14-4912-430A-A9A1-EFDBCFC86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Estuarios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B2F79-8C8A-45BB-9209-5B01FA60C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Cuerpo de </a:t>
            </a:r>
            <a:r>
              <a:rPr lang="en-US" sz="2400" dirty="0" err="1">
                <a:solidFill>
                  <a:srgbClr val="000000"/>
                </a:solidFill>
              </a:rPr>
              <a:t>agua</a:t>
            </a:r>
            <a:r>
              <a:rPr lang="en-US" sz="2400" dirty="0">
                <a:solidFill>
                  <a:srgbClr val="000000"/>
                </a:solidFill>
              </a:rPr>
              <a:t> semi </a:t>
            </a:r>
            <a:r>
              <a:rPr lang="en-US" sz="2400" dirty="0" err="1">
                <a:solidFill>
                  <a:srgbClr val="000000"/>
                </a:solidFill>
              </a:rPr>
              <a:t>cerrado</a:t>
            </a:r>
            <a:r>
              <a:rPr lang="en-US" sz="2400" dirty="0">
                <a:solidFill>
                  <a:srgbClr val="000000"/>
                </a:solidFill>
              </a:rPr>
              <a:t> que </a:t>
            </a:r>
            <a:r>
              <a:rPr lang="en-US" sz="2400" dirty="0" err="1">
                <a:solidFill>
                  <a:srgbClr val="000000"/>
                </a:solidFill>
              </a:rPr>
              <a:t>tiene</a:t>
            </a:r>
            <a:r>
              <a:rPr lang="en-US" sz="2400" dirty="0">
                <a:solidFill>
                  <a:srgbClr val="000000"/>
                </a:solidFill>
              </a:rPr>
              <a:t> una </a:t>
            </a:r>
            <a:r>
              <a:rPr lang="en-US" sz="2400" dirty="0" err="1">
                <a:solidFill>
                  <a:srgbClr val="000000"/>
                </a:solidFill>
              </a:rPr>
              <a:t>conección</a:t>
            </a:r>
            <a:r>
              <a:rPr lang="en-US" sz="2400" dirty="0">
                <a:solidFill>
                  <a:srgbClr val="000000"/>
                </a:solidFill>
              </a:rPr>
              <a:t> libre con el mar </a:t>
            </a:r>
            <a:r>
              <a:rPr lang="en-US" sz="2400" dirty="0" err="1">
                <a:solidFill>
                  <a:srgbClr val="000000"/>
                </a:solidFill>
              </a:rPr>
              <a:t>abierto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en</a:t>
            </a:r>
            <a:r>
              <a:rPr lang="en-US" sz="2400" dirty="0">
                <a:solidFill>
                  <a:srgbClr val="000000"/>
                </a:solidFill>
              </a:rPr>
              <a:t> el </a:t>
            </a:r>
            <a:r>
              <a:rPr lang="en-US" sz="2400" dirty="0" err="1">
                <a:solidFill>
                  <a:srgbClr val="000000"/>
                </a:solidFill>
              </a:rPr>
              <a:t>cual</a:t>
            </a:r>
            <a:r>
              <a:rPr lang="en-US" sz="2400" dirty="0">
                <a:solidFill>
                  <a:srgbClr val="000000"/>
                </a:solidFill>
              </a:rPr>
              <a:t> el </a:t>
            </a:r>
            <a:r>
              <a:rPr lang="en-US" sz="2400" dirty="0" err="1">
                <a:solidFill>
                  <a:srgbClr val="000000"/>
                </a:solidFill>
              </a:rPr>
              <a:t>agua</a:t>
            </a:r>
            <a:r>
              <a:rPr lang="en-US" sz="2400" dirty="0">
                <a:solidFill>
                  <a:srgbClr val="000000"/>
                </a:solidFill>
              </a:rPr>
              <a:t> marina </a:t>
            </a:r>
            <a:r>
              <a:rPr lang="en-US" sz="2400" dirty="0" err="1">
                <a:solidFill>
                  <a:srgbClr val="000000"/>
                </a:solidFill>
              </a:rPr>
              <a:t>está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diluida</a:t>
            </a:r>
            <a:r>
              <a:rPr lang="en-US" sz="2400" dirty="0">
                <a:solidFill>
                  <a:srgbClr val="000000"/>
                </a:solidFill>
              </a:rPr>
              <a:t> con </a:t>
            </a:r>
            <a:r>
              <a:rPr lang="en-US" sz="2400" dirty="0" err="1">
                <a:solidFill>
                  <a:srgbClr val="000000"/>
                </a:solidFill>
              </a:rPr>
              <a:t>agua</a:t>
            </a:r>
            <a:r>
              <a:rPr lang="en-US" sz="2400" dirty="0">
                <a:solidFill>
                  <a:srgbClr val="000000"/>
                </a:solidFill>
              </a:rPr>
              <a:t> fresca</a:t>
            </a:r>
          </a:p>
          <a:p>
            <a:r>
              <a:rPr lang="en-US" sz="2400" dirty="0" err="1">
                <a:solidFill>
                  <a:srgbClr val="000000"/>
                </a:solidFill>
              </a:rPr>
              <a:t>Transgresión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Flandriana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  <a:r>
              <a:rPr lang="en-US" sz="2400" dirty="0" err="1">
                <a:solidFill>
                  <a:srgbClr val="000000"/>
                </a:solidFill>
              </a:rPr>
              <a:t>Estuarios</a:t>
            </a:r>
            <a:r>
              <a:rPr lang="en-US" sz="2400" dirty="0">
                <a:solidFill>
                  <a:srgbClr val="000000"/>
                </a:solidFill>
              </a:rPr>
              <a:t> hoy (Fjords)</a:t>
            </a:r>
          </a:p>
          <a:p>
            <a:r>
              <a:rPr lang="en-US" sz="2400" dirty="0">
                <a:solidFill>
                  <a:srgbClr val="000000"/>
                </a:solidFill>
              </a:rPr>
              <a:t>4 </a:t>
            </a:r>
            <a:r>
              <a:rPr lang="en-US" sz="2400" dirty="0" err="1">
                <a:solidFill>
                  <a:srgbClr val="000000"/>
                </a:solidFill>
              </a:rPr>
              <a:t>tipos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3 </a:t>
            </a:r>
            <a:r>
              <a:rPr lang="en-US" sz="2400" dirty="0" err="1">
                <a:solidFill>
                  <a:srgbClr val="000000"/>
                </a:solidFill>
              </a:rPr>
              <a:t>factores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controladores</a:t>
            </a:r>
            <a:r>
              <a:rPr lang="en-US" sz="2400" dirty="0">
                <a:solidFill>
                  <a:srgbClr val="000000"/>
                </a:solidFill>
              </a:rPr>
              <a:t> de la </a:t>
            </a:r>
            <a:r>
              <a:rPr lang="en-US" sz="2400" dirty="0" err="1">
                <a:solidFill>
                  <a:srgbClr val="000000"/>
                </a:solidFill>
              </a:rPr>
              <a:t>circulación</a:t>
            </a:r>
            <a:r>
              <a:rPr lang="en-US" sz="2400" dirty="0">
                <a:solidFill>
                  <a:srgbClr val="000000"/>
                </a:solidFill>
              </a:rPr>
              <a:t>: volume de </a:t>
            </a:r>
            <a:r>
              <a:rPr lang="en-US" sz="2400" dirty="0" err="1">
                <a:solidFill>
                  <a:srgbClr val="000000"/>
                </a:solidFill>
              </a:rPr>
              <a:t>agua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traído</a:t>
            </a:r>
            <a:r>
              <a:rPr lang="en-US" sz="2400" dirty="0">
                <a:solidFill>
                  <a:srgbClr val="000000"/>
                </a:solidFill>
              </a:rPr>
              <a:t> por </a:t>
            </a:r>
            <a:r>
              <a:rPr lang="en-US" sz="2400" dirty="0" err="1">
                <a:solidFill>
                  <a:srgbClr val="000000"/>
                </a:solidFill>
              </a:rPr>
              <a:t>olas</a:t>
            </a:r>
            <a:r>
              <a:rPr lang="en-US" sz="2400" dirty="0">
                <a:solidFill>
                  <a:srgbClr val="000000"/>
                </a:solidFill>
              </a:rPr>
              <a:t> y volume de </a:t>
            </a:r>
            <a:r>
              <a:rPr lang="en-US" sz="2400" dirty="0" err="1">
                <a:solidFill>
                  <a:srgbClr val="000000"/>
                </a:solidFill>
              </a:rPr>
              <a:t>agua</a:t>
            </a:r>
            <a:r>
              <a:rPr lang="en-US" sz="2400" dirty="0">
                <a:solidFill>
                  <a:srgbClr val="000000"/>
                </a:solidFill>
              </a:rPr>
              <a:t> dulce y forma del </a:t>
            </a:r>
            <a:r>
              <a:rPr lang="en-US" sz="2400" dirty="0" err="1">
                <a:solidFill>
                  <a:srgbClr val="000000"/>
                </a:solidFill>
              </a:rPr>
              <a:t>estuario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5108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8A972-B046-4F6E-BEBC-AA3EF992E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2A3E4-AE90-4084-B650-6475250FD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Where the Rivers meet the Sea - ppt download">
            <a:extLst>
              <a:ext uri="{FF2B5EF4-FFF2-40B4-BE49-F238E27FC236}">
                <a16:creationId xmlns:a16="http://schemas.microsoft.com/office/drawing/2014/main" id="{B5D1DE9F-8817-4AE1-9ABD-6C666188B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939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604B6-4BA5-4DD9-B1CB-6B5248324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9560" y="0"/>
            <a:ext cx="5828930" cy="1325563"/>
          </a:xfrm>
        </p:spPr>
        <p:txBody>
          <a:bodyPr/>
          <a:lstStyle/>
          <a:p>
            <a:r>
              <a:rPr lang="es-CL" dirty="0"/>
              <a:t>Ambiente Sedimentario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D06D5-A0E4-4A96-A115-02D7622CE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429" y="1942252"/>
            <a:ext cx="2437661" cy="704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Deposicional</a:t>
            </a:r>
            <a:endParaRPr lang="en-US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605410-54E9-422A-AE08-F6AF2D1C8EEA}"/>
              </a:ext>
            </a:extLst>
          </p:cNvPr>
          <p:cNvSpPr txBox="1">
            <a:spLocks/>
          </p:cNvSpPr>
          <p:nvPr/>
        </p:nvSpPr>
        <p:spPr>
          <a:xfrm>
            <a:off x="1184429" y="3612256"/>
            <a:ext cx="2437661" cy="70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err="1"/>
              <a:t>Físicas</a:t>
            </a:r>
            <a:r>
              <a:rPr lang="en-US" sz="3200" dirty="0"/>
              <a:t>	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4AE729-BB4B-44B6-B7E1-FF4E8F06793C}"/>
              </a:ext>
            </a:extLst>
          </p:cNvPr>
          <p:cNvSpPr txBox="1">
            <a:spLocks/>
          </p:cNvSpPr>
          <p:nvPr/>
        </p:nvSpPr>
        <p:spPr>
          <a:xfrm>
            <a:off x="3444294" y="3612253"/>
            <a:ext cx="2437661" cy="70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err="1"/>
              <a:t>Biológicas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F222D19-C3D7-4580-9178-104BB3DD12BD}"/>
              </a:ext>
            </a:extLst>
          </p:cNvPr>
          <p:cNvSpPr txBox="1">
            <a:spLocks/>
          </p:cNvSpPr>
          <p:nvPr/>
        </p:nvSpPr>
        <p:spPr>
          <a:xfrm>
            <a:off x="5881955" y="3612253"/>
            <a:ext cx="2437661" cy="70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err="1"/>
              <a:t>Químicas</a:t>
            </a:r>
            <a:endParaRPr lang="en-US" sz="3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30D4AB0-AB9A-4C17-ADE8-CC3E8F65EFA7}"/>
              </a:ext>
            </a:extLst>
          </p:cNvPr>
          <p:cNvSpPr txBox="1">
            <a:spLocks/>
          </p:cNvSpPr>
          <p:nvPr/>
        </p:nvSpPr>
        <p:spPr>
          <a:xfrm>
            <a:off x="8115903" y="2006969"/>
            <a:ext cx="2437661" cy="70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Erosional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66CF1FD-F156-4A16-8578-A330A41EB895}"/>
              </a:ext>
            </a:extLst>
          </p:cNvPr>
          <p:cNvSpPr txBox="1">
            <a:spLocks/>
          </p:cNvSpPr>
          <p:nvPr/>
        </p:nvSpPr>
        <p:spPr>
          <a:xfrm>
            <a:off x="8392369" y="3612253"/>
            <a:ext cx="2900941" cy="8183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err="1"/>
              <a:t>Geomorfológicas</a:t>
            </a:r>
            <a:endParaRPr lang="en-US" sz="32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CD806EB-B103-4CBF-91B4-BB794A6FF989}"/>
              </a:ext>
            </a:extLst>
          </p:cNvPr>
          <p:cNvCxnSpPr/>
          <p:nvPr/>
        </p:nvCxnSpPr>
        <p:spPr>
          <a:xfrm flipH="1">
            <a:off x="2170362" y="1033662"/>
            <a:ext cx="2903456" cy="8295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42BC2F-1832-4BE4-A6EC-2720E14C21A2}"/>
              </a:ext>
            </a:extLst>
          </p:cNvPr>
          <p:cNvCxnSpPr>
            <a:cxnSpLocks/>
          </p:cNvCxnSpPr>
          <p:nvPr/>
        </p:nvCxnSpPr>
        <p:spPr>
          <a:xfrm>
            <a:off x="6315959" y="1033662"/>
            <a:ext cx="2648932" cy="9677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C653495-D73C-4C67-9916-51B881E37933}"/>
              </a:ext>
            </a:extLst>
          </p:cNvPr>
          <p:cNvCxnSpPr/>
          <p:nvPr/>
        </p:nvCxnSpPr>
        <p:spPr>
          <a:xfrm>
            <a:off x="1753386" y="2564091"/>
            <a:ext cx="0" cy="8649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93D25B8-287B-499E-996A-42A6583B0A06}"/>
              </a:ext>
            </a:extLst>
          </p:cNvPr>
          <p:cNvCxnSpPr/>
          <p:nvPr/>
        </p:nvCxnSpPr>
        <p:spPr>
          <a:xfrm>
            <a:off x="2055043" y="2564091"/>
            <a:ext cx="1941922" cy="8649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082B797-9720-48C3-910C-5B327304B02A}"/>
              </a:ext>
            </a:extLst>
          </p:cNvPr>
          <p:cNvCxnSpPr/>
          <p:nvPr/>
        </p:nvCxnSpPr>
        <p:spPr>
          <a:xfrm>
            <a:off x="2573518" y="2564091"/>
            <a:ext cx="3742441" cy="8649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15F1781-B37A-4E10-A9BB-D92423F20535}"/>
              </a:ext>
            </a:extLst>
          </p:cNvPr>
          <p:cNvCxnSpPr/>
          <p:nvPr/>
        </p:nvCxnSpPr>
        <p:spPr>
          <a:xfrm>
            <a:off x="3444294" y="2498103"/>
            <a:ext cx="6057925" cy="9308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7266871-0C15-4C2E-BAD6-B930AD1734E2}"/>
              </a:ext>
            </a:extLst>
          </p:cNvPr>
          <p:cNvSpPr txBox="1">
            <a:spLocks/>
          </p:cNvSpPr>
          <p:nvPr/>
        </p:nvSpPr>
        <p:spPr>
          <a:xfrm>
            <a:off x="2573518" y="5059421"/>
            <a:ext cx="9115719" cy="8183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Unidad </a:t>
            </a:r>
            <a:r>
              <a:rPr lang="en-US" dirty="0" err="1"/>
              <a:t>geomorfológica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que la </a:t>
            </a:r>
            <a:r>
              <a:rPr lang="en-US" dirty="0" err="1"/>
              <a:t>deposición</a:t>
            </a:r>
            <a:r>
              <a:rPr lang="en-US" dirty="0"/>
              <a:t> </a:t>
            </a:r>
            <a:r>
              <a:rPr lang="en-US" dirty="0" err="1"/>
              <a:t>toma</a:t>
            </a:r>
            <a:r>
              <a:rPr lang="en-US" dirty="0"/>
              <a:t> </a:t>
            </a:r>
            <a:r>
              <a:rPr lang="en-US" dirty="0" err="1"/>
              <a:t>lugar</a:t>
            </a:r>
            <a:r>
              <a:rPr lang="en-US" dirty="0"/>
              <a:t>	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B5FCEA48-2815-4ED9-9D2A-8009030E5D6C}"/>
              </a:ext>
            </a:extLst>
          </p:cNvPr>
          <p:cNvSpPr/>
          <p:nvPr/>
        </p:nvSpPr>
        <p:spPr>
          <a:xfrm>
            <a:off x="1260419" y="5011216"/>
            <a:ext cx="985933" cy="542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E27BBC1-F69A-458F-91D9-99B5F762EFFF}"/>
              </a:ext>
            </a:extLst>
          </p:cNvPr>
          <p:cNvSpPr txBox="1">
            <a:spLocks/>
          </p:cNvSpPr>
          <p:nvPr/>
        </p:nvSpPr>
        <p:spPr>
          <a:xfrm>
            <a:off x="1184428" y="4658958"/>
            <a:ext cx="2437661" cy="3522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/>
              <a:t>Intensidad</a:t>
            </a:r>
            <a:endParaRPr lang="en-US" sz="2000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80B8CA6-91A7-4CA0-9172-BE19076734B1}"/>
              </a:ext>
            </a:extLst>
          </p:cNvPr>
          <p:cNvSpPr txBox="1">
            <a:spLocks/>
          </p:cNvSpPr>
          <p:nvPr/>
        </p:nvSpPr>
        <p:spPr>
          <a:xfrm>
            <a:off x="1228812" y="5648210"/>
            <a:ext cx="2437661" cy="3522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/>
              <a:t>Duración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899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6854E-6415-4129-81A9-A9F709801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Patrones</a:t>
            </a:r>
            <a:r>
              <a:rPr lang="en-US" dirty="0"/>
              <a:t> de </a:t>
            </a:r>
            <a:r>
              <a:rPr lang="en-US" dirty="0" err="1"/>
              <a:t>circulación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FBA78-72E2-4306-B57C-CB5F8CDF2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Flujo</a:t>
            </a:r>
            <a:r>
              <a:rPr lang="en-US" dirty="0"/>
              <a:t> de </a:t>
            </a:r>
            <a:r>
              <a:rPr lang="en-US" dirty="0" err="1"/>
              <a:t>río</a:t>
            </a:r>
            <a:r>
              <a:rPr lang="en-US" dirty="0"/>
              <a:t> </a:t>
            </a:r>
            <a:r>
              <a:rPr lang="en-US" dirty="0" err="1"/>
              <a:t>dominante</a:t>
            </a:r>
            <a:r>
              <a:rPr lang="en-US" dirty="0"/>
              <a:t>: </a:t>
            </a:r>
            <a:r>
              <a:rPr lang="en-US" dirty="0" err="1"/>
              <a:t>Cuña</a:t>
            </a:r>
            <a:r>
              <a:rPr lang="en-US" dirty="0"/>
              <a:t> de </a:t>
            </a:r>
            <a:r>
              <a:rPr lang="en-US" dirty="0" err="1"/>
              <a:t>agua</a:t>
            </a:r>
            <a:r>
              <a:rPr lang="en-US" dirty="0"/>
              <a:t> </a:t>
            </a:r>
            <a:r>
              <a:rPr lang="en-US" dirty="0" err="1"/>
              <a:t>salada</a:t>
            </a:r>
            <a:endParaRPr lang="en-US" dirty="0"/>
          </a:p>
          <a:p>
            <a:r>
              <a:rPr lang="en-US" dirty="0" err="1"/>
              <a:t>Flujos</a:t>
            </a:r>
            <a:r>
              <a:rPr lang="en-US" dirty="0"/>
              <a:t> </a:t>
            </a:r>
            <a:r>
              <a:rPr lang="en-US" dirty="0" err="1"/>
              <a:t>equilibrados</a:t>
            </a:r>
            <a:r>
              <a:rPr lang="en-US" dirty="0"/>
              <a:t>: </a:t>
            </a:r>
            <a:r>
              <a:rPr lang="en-US" dirty="0" err="1"/>
              <a:t>Corriente</a:t>
            </a:r>
            <a:r>
              <a:rPr lang="en-US" dirty="0"/>
              <a:t> superior </a:t>
            </a:r>
            <a:r>
              <a:rPr lang="en-US" dirty="0" err="1"/>
              <a:t>hacia</a:t>
            </a:r>
            <a:r>
              <a:rPr lang="en-US" dirty="0"/>
              <a:t> el mar, </a:t>
            </a:r>
            <a:r>
              <a:rPr lang="en-US" dirty="0" err="1"/>
              <a:t>corriente</a:t>
            </a:r>
            <a:r>
              <a:rPr lang="en-US" dirty="0"/>
              <a:t> inferior de </a:t>
            </a:r>
            <a:r>
              <a:rPr lang="en-US" dirty="0" err="1"/>
              <a:t>agua</a:t>
            </a:r>
            <a:r>
              <a:rPr lang="en-US" dirty="0"/>
              <a:t> </a:t>
            </a:r>
            <a:r>
              <a:rPr lang="en-US" dirty="0" err="1"/>
              <a:t>salada</a:t>
            </a:r>
            <a:r>
              <a:rPr lang="en-US" dirty="0"/>
              <a:t> </a:t>
            </a:r>
            <a:r>
              <a:rPr lang="en-US" dirty="0" err="1"/>
              <a:t>río</a:t>
            </a:r>
            <a:r>
              <a:rPr lang="en-US" dirty="0"/>
              <a:t> </a:t>
            </a:r>
            <a:r>
              <a:rPr lang="en-US" dirty="0" err="1"/>
              <a:t>arriba</a:t>
            </a:r>
            <a:r>
              <a:rPr lang="en-US" dirty="0"/>
              <a:t>. Zona de </a:t>
            </a:r>
            <a:r>
              <a:rPr lang="en-US" dirty="0" err="1"/>
              <a:t>mezcla</a:t>
            </a:r>
            <a:r>
              <a:rPr lang="en-US" dirty="0"/>
              <a:t> intermedia</a:t>
            </a:r>
          </a:p>
          <a:p>
            <a:r>
              <a:rPr lang="en-US" dirty="0"/>
              <a:t>Baja </a:t>
            </a:r>
            <a:r>
              <a:rPr lang="en-US" dirty="0" err="1"/>
              <a:t>descarga</a:t>
            </a:r>
            <a:r>
              <a:rPr lang="en-US" dirty="0"/>
              <a:t> fluvial-Alta de </a:t>
            </a:r>
            <a:r>
              <a:rPr lang="en-US" dirty="0" err="1"/>
              <a:t>oleaje</a:t>
            </a:r>
            <a:r>
              <a:rPr lang="en-US" dirty="0"/>
              <a:t>: </a:t>
            </a:r>
            <a:r>
              <a:rPr lang="en-US" dirty="0" err="1"/>
              <a:t>Mezcla</a:t>
            </a:r>
            <a:r>
              <a:rPr lang="en-US" dirty="0"/>
              <a:t> </a:t>
            </a:r>
            <a:r>
              <a:rPr lang="en-US" dirty="0" err="1"/>
              <a:t>parcial</a:t>
            </a:r>
            <a:r>
              <a:rPr lang="en-US" dirty="0"/>
              <a:t>. División </a:t>
            </a:r>
            <a:r>
              <a:rPr lang="en-US" dirty="0" err="1"/>
              <a:t>en</a:t>
            </a:r>
            <a:r>
              <a:rPr lang="en-US" dirty="0"/>
              <a:t> dos </a:t>
            </a:r>
            <a:r>
              <a:rPr lang="en-US" dirty="0" err="1"/>
              <a:t>brazos</a:t>
            </a:r>
            <a:r>
              <a:rPr lang="en-US" dirty="0"/>
              <a:t>.</a:t>
            </a:r>
          </a:p>
          <a:p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baja</a:t>
            </a:r>
            <a:r>
              <a:rPr lang="en-US" dirty="0"/>
              <a:t> </a:t>
            </a:r>
            <a:r>
              <a:rPr lang="en-US" dirty="0" err="1"/>
              <a:t>descarga</a:t>
            </a:r>
            <a:r>
              <a:rPr lang="en-US" dirty="0"/>
              <a:t> fluvial-Alta de </a:t>
            </a:r>
            <a:r>
              <a:rPr lang="en-US" dirty="0" err="1"/>
              <a:t>oleaje</a:t>
            </a:r>
            <a:r>
              <a:rPr lang="en-US" dirty="0"/>
              <a:t>: </a:t>
            </a:r>
            <a:r>
              <a:rPr lang="en-US" dirty="0" err="1"/>
              <a:t>Estuario</a:t>
            </a:r>
            <a:r>
              <a:rPr lang="en-US" dirty="0"/>
              <a:t> </a:t>
            </a:r>
            <a:r>
              <a:rPr lang="en-US" dirty="0" err="1"/>
              <a:t>homogéneo</a:t>
            </a:r>
            <a:r>
              <a:rPr lang="en-US" dirty="0"/>
              <a:t>. No hay </a:t>
            </a:r>
            <a:r>
              <a:rPr lang="en-US" dirty="0" err="1"/>
              <a:t>gradiente</a:t>
            </a:r>
            <a:r>
              <a:rPr lang="en-US" dirty="0"/>
              <a:t> de </a:t>
            </a:r>
            <a:r>
              <a:rPr lang="en-US" dirty="0" err="1"/>
              <a:t>salinidad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43063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84807-0804-4F11-806C-3A9754B5D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BF7B7-F8F6-436F-81B4-23D5B95EA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4. (A) Fecal input in a salt-wedge, (B) partially mixed, and (C) a well...  | Download Scientific Diagram">
            <a:extLst>
              <a:ext uri="{FF2B5EF4-FFF2-40B4-BE49-F238E27FC236}">
                <a16:creationId xmlns:a16="http://schemas.microsoft.com/office/drawing/2014/main" id="{8E6D0608-4C42-4793-A68E-39C48D989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968" y="0"/>
            <a:ext cx="5834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823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D5A04-69B7-48FF-A09F-571389FFF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Sedimentación</a:t>
            </a:r>
            <a:r>
              <a:rPr lang="en-US" dirty="0"/>
              <a:t> y </a:t>
            </a:r>
            <a:r>
              <a:rPr lang="en-US" dirty="0" err="1"/>
              <a:t>Bioturbación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DF0F2-D26D-4BDB-B693-CFBE4E05F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Material que </a:t>
            </a:r>
            <a:r>
              <a:rPr lang="en-US" dirty="0" err="1"/>
              <a:t>trae</a:t>
            </a:r>
            <a:r>
              <a:rPr lang="en-US" dirty="0"/>
              <a:t> el </a:t>
            </a:r>
            <a:r>
              <a:rPr lang="en-US" dirty="0" err="1"/>
              <a:t>río</a:t>
            </a:r>
            <a:r>
              <a:rPr lang="en-US" dirty="0"/>
              <a:t> </a:t>
            </a:r>
            <a:r>
              <a:rPr lang="en-US" dirty="0" err="1"/>
              <a:t>altamente</a:t>
            </a:r>
            <a:r>
              <a:rPr lang="en-US" dirty="0"/>
              <a:t> </a:t>
            </a:r>
            <a:r>
              <a:rPr lang="en-US" dirty="0" err="1"/>
              <a:t>floculado</a:t>
            </a:r>
            <a:r>
              <a:rPr lang="en-US" dirty="0"/>
              <a:t>. Se </a:t>
            </a:r>
            <a:r>
              <a:rPr lang="en-US" dirty="0" err="1"/>
              <a:t>estabiliza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mucus (barro </a:t>
            </a:r>
            <a:r>
              <a:rPr lang="en-US" dirty="0" err="1"/>
              <a:t>fluido</a:t>
            </a:r>
            <a:r>
              <a:rPr lang="en-US" dirty="0"/>
              <a:t>)</a:t>
            </a:r>
          </a:p>
          <a:p>
            <a:r>
              <a:rPr lang="en-US" dirty="0" err="1"/>
              <a:t>Sedimento</a:t>
            </a:r>
            <a:r>
              <a:rPr lang="en-US" dirty="0"/>
              <a:t> es </a:t>
            </a:r>
            <a:r>
              <a:rPr lang="en-US" dirty="0" err="1"/>
              <a:t>llevado</a:t>
            </a:r>
            <a:r>
              <a:rPr lang="en-US" dirty="0"/>
              <a:t> tanto al mar </a:t>
            </a:r>
            <a:r>
              <a:rPr lang="en-US" dirty="0" err="1"/>
              <a:t>como</a:t>
            </a:r>
            <a:r>
              <a:rPr lang="en-US" dirty="0"/>
              <a:t> a los </a:t>
            </a:r>
            <a:r>
              <a:rPr lang="en-US" dirty="0" err="1"/>
              <a:t>ríos</a:t>
            </a:r>
            <a:r>
              <a:rPr lang="en-US" dirty="0"/>
              <a:t>. </a:t>
            </a:r>
            <a:r>
              <a:rPr lang="en-US" dirty="0" err="1"/>
              <a:t>Depende</a:t>
            </a:r>
            <a:r>
              <a:rPr lang="en-US" dirty="0"/>
              <a:t> </a:t>
            </a:r>
            <a:r>
              <a:rPr lang="en-US" dirty="0" err="1"/>
              <a:t>mucho</a:t>
            </a:r>
            <a:r>
              <a:rPr lang="en-US" dirty="0"/>
              <a:t> del </a:t>
            </a:r>
            <a:r>
              <a:rPr lang="en-US" dirty="0" err="1"/>
              <a:t>oleaje</a:t>
            </a:r>
            <a:endParaRPr lang="en-US" dirty="0"/>
          </a:p>
          <a:p>
            <a:r>
              <a:rPr lang="en-US" dirty="0"/>
              <a:t>Los </a:t>
            </a:r>
            <a:r>
              <a:rPr lang="en-US" dirty="0" err="1"/>
              <a:t>ríos</a:t>
            </a:r>
            <a:r>
              <a:rPr lang="en-US" dirty="0"/>
              <a:t> de </a:t>
            </a:r>
            <a:r>
              <a:rPr lang="en-US" dirty="0" err="1"/>
              <a:t>estuarios</a:t>
            </a:r>
            <a:r>
              <a:rPr lang="en-US" dirty="0"/>
              <a:t> </a:t>
            </a:r>
            <a:r>
              <a:rPr lang="en-US" dirty="0" err="1"/>
              <a:t>presentan</a:t>
            </a:r>
            <a:r>
              <a:rPr lang="en-US" dirty="0"/>
              <a:t> </a:t>
            </a:r>
            <a:r>
              <a:rPr lang="en-US" dirty="0" err="1"/>
              <a:t>menos</a:t>
            </a:r>
            <a:r>
              <a:rPr lang="en-US" dirty="0"/>
              <a:t> </a:t>
            </a:r>
            <a:r>
              <a:rPr lang="en-US" dirty="0" err="1"/>
              <a:t>sedimentos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suspension que los de delta</a:t>
            </a:r>
          </a:p>
        </p:txBody>
      </p:sp>
    </p:spTree>
    <p:extLst>
      <p:ext uri="{BB962C8B-B14F-4D97-AF65-F5344CB8AC3E}">
        <p14:creationId xmlns:p14="http://schemas.microsoft.com/office/powerpoint/2010/main" val="2929919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F9979-D08C-43A9-9A3B-B15A3AC5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8B8FD5-1F56-4BDE-A6E2-5D9DA3D46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86" y="85725"/>
            <a:ext cx="6133340" cy="640715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64EEABD5-F590-427D-9690-5B48A617C5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05" y="421030"/>
            <a:ext cx="4600183" cy="539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6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7254C-59D5-4789-9384-74F6BF64D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2D2B4-8B68-4B74-8485-F950E7800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E46F0F-8DBD-47EB-A4F1-231DAC3FD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37" y="423862"/>
            <a:ext cx="938212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86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188638-D828-4E3E-8E17-0B746AE3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Facies sedimentaria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781E2-A904-4DA3-9979-FEFEFC861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Es la </a:t>
            </a:r>
            <a:r>
              <a:rPr lang="en-US" dirty="0" err="1"/>
              <a:t>suma</a:t>
            </a:r>
            <a:r>
              <a:rPr lang="en-US" dirty="0"/>
              <a:t> de </a:t>
            </a:r>
            <a:r>
              <a:rPr lang="en-US" dirty="0" err="1"/>
              <a:t>todas</a:t>
            </a:r>
            <a:r>
              <a:rPr lang="en-US" dirty="0"/>
              <a:t> las </a:t>
            </a:r>
            <a:r>
              <a:rPr lang="en-US" dirty="0" err="1"/>
              <a:t>características</a:t>
            </a:r>
            <a:r>
              <a:rPr lang="en-US" dirty="0"/>
              <a:t> </a:t>
            </a:r>
            <a:r>
              <a:rPr lang="en-US" dirty="0" err="1"/>
              <a:t>primarias</a:t>
            </a:r>
            <a:r>
              <a:rPr lang="en-US" dirty="0"/>
              <a:t> de una </a:t>
            </a:r>
            <a:r>
              <a:rPr lang="en-US" dirty="0" err="1"/>
              <a:t>unidad</a:t>
            </a:r>
            <a:r>
              <a:rPr lang="en-US" dirty="0"/>
              <a:t> </a:t>
            </a:r>
            <a:r>
              <a:rPr lang="en-US" dirty="0" err="1"/>
              <a:t>sedimentaria</a:t>
            </a:r>
            <a:endParaRPr lang="en-US" dirty="0"/>
          </a:p>
          <a:p>
            <a:r>
              <a:rPr lang="es-ES" dirty="0"/>
              <a:t>Es un término descriptivo </a:t>
            </a:r>
          </a:p>
          <a:p>
            <a:r>
              <a:rPr lang="es-ES" dirty="0"/>
              <a:t>Conjunto de rocas sedimentarias que reflejan una geometría, litología, estructuras sedimentarias, </a:t>
            </a:r>
            <a:r>
              <a:rPr lang="es-ES" dirty="0" err="1"/>
              <a:t>paleocorrientes</a:t>
            </a:r>
            <a:r>
              <a:rPr lang="es-ES" dirty="0"/>
              <a:t> y contenido </a:t>
            </a:r>
            <a:r>
              <a:rPr lang="es-ES" dirty="0" err="1"/>
              <a:t>bioestratigráfico</a:t>
            </a:r>
            <a:r>
              <a:rPr lang="es-ES" dirty="0"/>
              <a:t> característicos. </a:t>
            </a:r>
          </a:p>
          <a:p>
            <a:r>
              <a:rPr lang="es-ES" dirty="0"/>
              <a:t>Es posible agruparlas en asociaciones (o secuencias) de facies, las cuales representan una génesis común y cuyas sucesiones verticales y horizontales presentan un carácter predictivo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18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4F055-6D51-4D33-A6FB-B246F4019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Factores</a:t>
            </a:r>
            <a:r>
              <a:rPr lang="en-US" dirty="0"/>
              <a:t> </a:t>
            </a:r>
            <a:r>
              <a:rPr lang="en-US" dirty="0" err="1"/>
              <a:t>Físicos</a:t>
            </a:r>
            <a:r>
              <a:rPr lang="en-US" dirty="0"/>
              <a:t> </a:t>
            </a:r>
            <a:r>
              <a:rPr lang="en-US" dirty="0" err="1"/>
              <a:t>Importantes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BDB5F-85EA-45B7-80AE-6EFCED1C7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212" y="2164990"/>
            <a:ext cx="3168192" cy="4094408"/>
          </a:xfrm>
        </p:spPr>
        <p:txBody>
          <a:bodyPr>
            <a:normAutofit/>
          </a:bodyPr>
          <a:lstStyle/>
          <a:p>
            <a:r>
              <a:rPr lang="en-US" sz="2400" dirty="0"/>
              <a:t>Medio de </a:t>
            </a:r>
            <a:r>
              <a:rPr lang="en-US" sz="2400" dirty="0" err="1"/>
              <a:t>deposición</a:t>
            </a:r>
            <a:endParaRPr lang="en-US" sz="2400" dirty="0"/>
          </a:p>
          <a:p>
            <a:r>
              <a:rPr lang="en-US" sz="2400" dirty="0" err="1"/>
              <a:t>Intensidad</a:t>
            </a:r>
            <a:r>
              <a:rPr lang="en-US" sz="2400" dirty="0"/>
              <a:t> de </a:t>
            </a:r>
            <a:r>
              <a:rPr lang="en-US" sz="2400" dirty="0" err="1"/>
              <a:t>corriente</a:t>
            </a:r>
            <a:r>
              <a:rPr lang="en-US" sz="2400" dirty="0"/>
              <a:t> y </a:t>
            </a:r>
            <a:r>
              <a:rPr lang="en-US" sz="2400" dirty="0" err="1"/>
              <a:t>oleaje</a:t>
            </a:r>
            <a:endParaRPr lang="en-US" sz="2400" dirty="0"/>
          </a:p>
          <a:p>
            <a:r>
              <a:rPr lang="en-US" sz="2400" dirty="0" err="1"/>
              <a:t>Velocidad</a:t>
            </a:r>
            <a:r>
              <a:rPr lang="en-US" sz="2400" dirty="0"/>
              <a:t> del </a:t>
            </a:r>
            <a:r>
              <a:rPr lang="en-US" sz="2400" dirty="0" err="1"/>
              <a:t>agua</a:t>
            </a:r>
            <a:endParaRPr lang="en-US" sz="2400" dirty="0"/>
          </a:p>
          <a:p>
            <a:r>
              <a:rPr lang="en-US" sz="2400" dirty="0" err="1"/>
              <a:t>Profundidad</a:t>
            </a:r>
            <a:r>
              <a:rPr lang="en-US" sz="2400" dirty="0"/>
              <a:t>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FB6D078-9165-4A7F-B256-EB5B31F3FD94}"/>
              </a:ext>
            </a:extLst>
          </p:cNvPr>
          <p:cNvSpPr/>
          <p:nvPr/>
        </p:nvSpPr>
        <p:spPr>
          <a:xfrm>
            <a:off x="3940404" y="2780907"/>
            <a:ext cx="1225485" cy="782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96928B-E241-46AC-ACB8-126D054D5921}"/>
              </a:ext>
            </a:extLst>
          </p:cNvPr>
          <p:cNvSpPr txBox="1"/>
          <p:nvPr/>
        </p:nvSpPr>
        <p:spPr>
          <a:xfrm>
            <a:off x="5344998" y="2844225"/>
            <a:ext cx="268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Hidrodinámica</a:t>
            </a:r>
            <a:endParaRPr lang="en-US" sz="2400" dirty="0"/>
          </a:p>
        </p:txBody>
      </p:sp>
      <p:sp>
        <p:nvSpPr>
          <p:cNvPr id="8" name="Arrow: Left-Right-Up 7">
            <a:extLst>
              <a:ext uri="{FF2B5EF4-FFF2-40B4-BE49-F238E27FC236}">
                <a16:creationId xmlns:a16="http://schemas.microsoft.com/office/drawing/2014/main" id="{3E33C98A-1949-4444-A4A0-3FB4CD03D243}"/>
              </a:ext>
            </a:extLst>
          </p:cNvPr>
          <p:cNvSpPr/>
          <p:nvPr/>
        </p:nvSpPr>
        <p:spPr>
          <a:xfrm>
            <a:off x="5495827" y="3968839"/>
            <a:ext cx="1960776" cy="1325563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F099CA-4422-4FDA-B936-C95CD1E2DA00}"/>
              </a:ext>
            </a:extLst>
          </p:cNvPr>
          <p:cNvSpPr txBox="1"/>
          <p:nvPr/>
        </p:nvSpPr>
        <p:spPr>
          <a:xfrm>
            <a:off x="7588577" y="4709627"/>
            <a:ext cx="3940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Estructuras</a:t>
            </a:r>
            <a:r>
              <a:rPr lang="en-US" sz="2400" dirty="0"/>
              <a:t> Sed. </a:t>
            </a:r>
            <a:r>
              <a:rPr lang="en-US" sz="2400" dirty="0" err="1"/>
              <a:t>Primarias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367656-8C41-40A6-884C-6A5177156C78}"/>
              </a:ext>
            </a:extLst>
          </p:cNvPr>
          <p:cNvSpPr txBox="1"/>
          <p:nvPr/>
        </p:nvSpPr>
        <p:spPr>
          <a:xfrm>
            <a:off x="1696828" y="4653551"/>
            <a:ext cx="3940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Distribución</a:t>
            </a:r>
            <a:r>
              <a:rPr lang="en-US" sz="2400" dirty="0"/>
              <a:t> de </a:t>
            </a:r>
            <a:r>
              <a:rPr lang="en-US" sz="2400" dirty="0" err="1"/>
              <a:t>Parámetros</a:t>
            </a:r>
            <a:r>
              <a:rPr lang="en-US" sz="2400" dirty="0"/>
              <a:t> </a:t>
            </a:r>
            <a:r>
              <a:rPr lang="en-US" sz="2400" dirty="0" err="1"/>
              <a:t>Tamaño</a:t>
            </a:r>
            <a:r>
              <a:rPr lang="en-US" sz="2400" dirty="0"/>
              <a:t> de </a:t>
            </a:r>
            <a:r>
              <a:rPr lang="en-US" sz="2400" dirty="0" err="1"/>
              <a:t>Grano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38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88417-FBEB-4856-83F3-FB8C770F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Clima</a:t>
            </a:r>
            <a:r>
              <a:rPr lang="en-US" dirty="0"/>
              <a:t> y Cuenca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E9C89-F80C-4BB1-9B64-6D7A2BE5F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12887"/>
          </a:xfrm>
        </p:spPr>
        <p:txBody>
          <a:bodyPr/>
          <a:lstStyle/>
          <a:p>
            <a:r>
              <a:rPr lang="en-US" dirty="0" err="1"/>
              <a:t>Geometría</a:t>
            </a:r>
            <a:r>
              <a:rPr lang="en-US" dirty="0"/>
              <a:t> de las </a:t>
            </a:r>
            <a:r>
              <a:rPr lang="en-US" dirty="0" err="1"/>
              <a:t>unidades</a:t>
            </a:r>
            <a:r>
              <a:rPr lang="en-US" dirty="0"/>
              <a:t> y </a:t>
            </a:r>
            <a:r>
              <a:rPr lang="en-US" dirty="0" err="1"/>
              <a:t>correlaciones</a:t>
            </a:r>
            <a:endParaRPr lang="en-US" dirty="0"/>
          </a:p>
          <a:p>
            <a:r>
              <a:rPr lang="en-US" dirty="0"/>
              <a:t>Flora y fauna</a:t>
            </a:r>
          </a:p>
          <a:p>
            <a:r>
              <a:rPr lang="en-US" dirty="0" err="1"/>
              <a:t>Mineralogía</a:t>
            </a:r>
            <a:r>
              <a:rPr lang="en-US" dirty="0"/>
              <a:t> y </a:t>
            </a:r>
            <a:r>
              <a:rPr lang="en-US" dirty="0" err="1"/>
              <a:t>parámetros</a:t>
            </a:r>
            <a:r>
              <a:rPr lang="en-US" dirty="0"/>
              <a:t> </a:t>
            </a:r>
            <a:r>
              <a:rPr lang="en-US" dirty="0" err="1"/>
              <a:t>químicos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5D0A49-5094-4D81-8280-F16568442CE3}"/>
              </a:ext>
            </a:extLst>
          </p:cNvPr>
          <p:cNvSpPr txBox="1">
            <a:spLocks/>
          </p:cNvSpPr>
          <p:nvPr/>
        </p:nvSpPr>
        <p:spPr>
          <a:xfrm>
            <a:off x="838200" y="33385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Tectónica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3149BA-C96C-4DCB-BD93-380DBC5F3271}"/>
              </a:ext>
            </a:extLst>
          </p:cNvPr>
          <p:cNvSpPr txBox="1">
            <a:spLocks/>
          </p:cNvSpPr>
          <p:nvPr/>
        </p:nvSpPr>
        <p:spPr>
          <a:xfrm>
            <a:off x="838200" y="4643618"/>
            <a:ext cx="10515600" cy="1512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Cambios</a:t>
            </a:r>
            <a:r>
              <a:rPr lang="en-US" dirty="0"/>
              <a:t> </a:t>
            </a:r>
            <a:r>
              <a:rPr lang="en-US" dirty="0" err="1"/>
              <a:t>laterales</a:t>
            </a:r>
            <a:r>
              <a:rPr lang="en-US" dirty="0"/>
              <a:t> y </a:t>
            </a:r>
            <a:r>
              <a:rPr lang="en-US" dirty="0" err="1"/>
              <a:t>verticales</a:t>
            </a:r>
            <a:r>
              <a:rPr lang="en-US" dirty="0"/>
              <a:t> de facies</a:t>
            </a:r>
          </a:p>
        </p:txBody>
      </p:sp>
    </p:spTree>
    <p:extLst>
      <p:ext uri="{BB962C8B-B14F-4D97-AF65-F5344CB8AC3E}">
        <p14:creationId xmlns:p14="http://schemas.microsoft.com/office/powerpoint/2010/main" val="1538026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9CA34-0854-4BCD-A050-24E003E57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Ambientes Sedimentarios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F0DCA-79E9-41ED-8561-2F505A63B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06969" cy="4351338"/>
          </a:xfrm>
        </p:spPr>
        <p:txBody>
          <a:bodyPr>
            <a:normAutofit/>
          </a:bodyPr>
          <a:lstStyle/>
          <a:p>
            <a:r>
              <a:rPr lang="es-CL" dirty="0"/>
              <a:t>Continentales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/>
              <a:t>Glacial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/>
              <a:t>Aluvial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/>
              <a:t>Fluvial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/>
              <a:t>Eólico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/>
              <a:t>Lacustre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2D32EA-7A70-42CD-A3A9-4E14349B7B43}"/>
              </a:ext>
            </a:extLst>
          </p:cNvPr>
          <p:cNvSpPr txBox="1"/>
          <p:nvPr/>
        </p:nvSpPr>
        <p:spPr>
          <a:xfrm>
            <a:off x="3657600" y="1825625"/>
            <a:ext cx="26963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800" dirty="0"/>
              <a:t>Transicional: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800" dirty="0" err="1"/>
              <a:t>Paludal</a:t>
            </a:r>
            <a:endParaRPr lang="es-CL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s-CL" sz="2800" dirty="0" err="1"/>
              <a:t>Estuarial</a:t>
            </a:r>
            <a:endParaRPr lang="es-CL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s-CL" sz="2800" dirty="0"/>
              <a:t>Deltaico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800" dirty="0"/>
              <a:t>Islas Barrera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800" dirty="0"/>
              <a:t>Playa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B2F721-6486-40B6-8D9E-987CE9535928}"/>
              </a:ext>
            </a:extLst>
          </p:cNvPr>
          <p:cNvSpPr txBox="1"/>
          <p:nvPr/>
        </p:nvSpPr>
        <p:spPr>
          <a:xfrm>
            <a:off x="6858002" y="1869342"/>
            <a:ext cx="26963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800" dirty="0"/>
              <a:t>Marino: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800" dirty="0"/>
              <a:t>Plataforma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800" dirty="0"/>
              <a:t>Arrecife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800" dirty="0"/>
              <a:t>Talud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800" dirty="0"/>
              <a:t>Cuenca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800" dirty="0"/>
              <a:t>Abisal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3136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831BC8-4B05-4F61-83F1-938CA872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s-CL" sz="4100">
                <a:solidFill>
                  <a:srgbClr val="FFFFFF"/>
                </a:solidFill>
              </a:rPr>
              <a:t>Otras clasificaciones</a:t>
            </a:r>
            <a:endParaRPr lang="en-US" sz="41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C4E98-B871-4C9B-9185-19FF39974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s-CL" dirty="0" err="1"/>
              <a:t>Erosional</a:t>
            </a:r>
            <a:r>
              <a:rPr lang="es-CL" dirty="0"/>
              <a:t>/Equilibrado/Deposicional</a:t>
            </a:r>
          </a:p>
          <a:p>
            <a:r>
              <a:rPr lang="es-CL" dirty="0" err="1"/>
              <a:t>Siliciclástico</a:t>
            </a:r>
            <a:r>
              <a:rPr lang="es-CL" dirty="0"/>
              <a:t>/Carbonatado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859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96A21A-E95B-4B66-B9F1-15F4BA9E8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s-CL" sz="4100">
                <a:solidFill>
                  <a:srgbClr val="FFFFFF"/>
                </a:solidFill>
              </a:rPr>
              <a:t>Estructuras Sedimentarias</a:t>
            </a:r>
            <a:endParaRPr lang="en-US" sz="41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2B7BD-73E1-4089-80D8-57ED2BB90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s-ES" dirty="0"/>
              <a:t>Características morfológicas de los depósitos sedimentarios a una escala mayor al tamaño de grano, distinguible a escala mesoscópica</a:t>
            </a:r>
          </a:p>
          <a:p>
            <a:r>
              <a:rPr lang="en-US" dirty="0" err="1"/>
              <a:t>Pueden</a:t>
            </a:r>
            <a:r>
              <a:rPr lang="en-US" dirty="0"/>
              <a:t> ser de </a:t>
            </a:r>
            <a:r>
              <a:rPr lang="en-US" dirty="0" err="1"/>
              <a:t>naturaleza</a:t>
            </a:r>
            <a:r>
              <a:rPr lang="en-US" dirty="0"/>
              <a:t> </a:t>
            </a:r>
            <a:r>
              <a:rPr lang="en-US" dirty="0" err="1"/>
              <a:t>subaérea</a:t>
            </a:r>
            <a:r>
              <a:rPr lang="en-US" dirty="0"/>
              <a:t> o </a:t>
            </a:r>
            <a:r>
              <a:rPr lang="en-US" dirty="0" err="1"/>
              <a:t>subacuática</a:t>
            </a:r>
            <a:endParaRPr lang="en-US" dirty="0"/>
          </a:p>
          <a:p>
            <a:r>
              <a:rPr lang="es-ES" dirty="0"/>
              <a:t>Se forman por la interacción entre el sedimento y el fluido en movimiento</a:t>
            </a:r>
          </a:p>
          <a:p>
            <a:r>
              <a:rPr lang="es-ES" dirty="0"/>
              <a:t>Dependen del régimen del flujo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42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733</Words>
  <Application>Microsoft Office PowerPoint</Application>
  <PresentationFormat>Widescreen</PresentationFormat>
  <Paragraphs>103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Introducción a Ambientes Sedimentarios</vt:lpstr>
      <vt:lpstr>Ambiente Sedimentario</vt:lpstr>
      <vt:lpstr>PowerPoint Presentation</vt:lpstr>
      <vt:lpstr>Facies sedimentaria</vt:lpstr>
      <vt:lpstr>Factores Físicos Importantes </vt:lpstr>
      <vt:lpstr>Clima y Cuenca </vt:lpstr>
      <vt:lpstr>Ambientes Sedimentarios</vt:lpstr>
      <vt:lpstr>Otras clasificaciones</vt:lpstr>
      <vt:lpstr>Estructuras Sedimentarias</vt:lpstr>
      <vt:lpstr>Hidrodinámica</vt:lpstr>
      <vt:lpstr>PowerPoint Presentation</vt:lpstr>
      <vt:lpstr>Tipos de Estructuras Sedimentarias</vt:lpstr>
      <vt:lpstr>Estratigrafía Secuencial</vt:lpstr>
      <vt:lpstr>Dos aproximaciones </vt:lpstr>
      <vt:lpstr>PowerPoint Presentation</vt:lpstr>
      <vt:lpstr>PowerPoint Presentation</vt:lpstr>
      <vt:lpstr>Estuarios</vt:lpstr>
      <vt:lpstr>Estuarios </vt:lpstr>
      <vt:lpstr>PowerPoint Presentation</vt:lpstr>
      <vt:lpstr>Patrones de circulación</vt:lpstr>
      <vt:lpstr>PowerPoint Presentation</vt:lpstr>
      <vt:lpstr>Sedimentación y Bioturbación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 Ambientes Sedimentarios</dc:title>
  <dc:creator>Diego Rodriguez</dc:creator>
  <cp:lastModifiedBy>Diego Rodriguez</cp:lastModifiedBy>
  <cp:revision>14</cp:revision>
  <dcterms:created xsi:type="dcterms:W3CDTF">2020-10-28T22:14:06Z</dcterms:created>
  <dcterms:modified xsi:type="dcterms:W3CDTF">2020-10-29T19:49:21Z</dcterms:modified>
</cp:coreProperties>
</file>