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2" roundtripDataSignature="AMtx7mjgN+lJAHBsi5Ts0HBwk24t3xx7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customschemas.google.com/relationships/presentationmetadata" Target="metadata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5d5aeed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ad5d5aeed5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d5d5aeed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ad5d5aeed5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d5d5aeed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ad5d5aeed5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d5d5aeed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ad5d5aeed5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d5d5aeed5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ad5d5aeed5_0_5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d5d5aeed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ad5d5aeed5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d5d5aeed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ad5d5aeed5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d5d5aeed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ad5d5aeed5_0_2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d5d5aeed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ad5d5aeed5_0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d5d5aeed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ad5d5aeed5_0_1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d5d5aeed5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ad5d5aeed5_0_3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d5d5aeed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ad5d5aeed5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d5d5aeed5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ad5d5aeed5_0_3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d5d5aeed5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ad5d5aeed5_0_3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d5d5aeed5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ad5d5aeed5_0_4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ad5d5aeed5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ad5d5aeed5_0_4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ad5d5aeed5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ad5d5aeed5_0_4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d81322ff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ad81322ffa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a2ed1a8a0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a2ed1a8a00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a2ed1a8a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a2ed1a8a00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d5d5aeed5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ad5d5aeed5_0_4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d5d5aeed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ad5d5aeed5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d5d5aeed5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ad5d5aeed5_0_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d5d5aeed5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ad5d5aeed5_0_5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d5d5aeed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ad5d5aeed5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d5d5aeed5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ad5d5aeed5_0_3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d5d5aeed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ad5d5aeed5_0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hyperlink" Target="http://creativecommons.org/licenses/by/3.0/" TargetMode="External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hyperlink" Target="http://creativecommons.org/licenses/by/3.0/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hyperlink" Target="http://creativecommons.org/licenses/by/3.0/" TargetMode="External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hyperlink" Target="http://www.cs.cmu.edu/~./epxing/Class/10715/reading/McCulloch.and.Pitts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5.png"/><Relationship Id="rId5" Type="http://schemas.openxmlformats.org/officeDocument/2006/relationships/hyperlink" Target="http://www.cs.cmu.edu/~./epxing/Class/10715/reading/McCulloch.and.Pitts.pdf" TargetMode="External"/><Relationship Id="rId6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5.jpg"/><Relationship Id="rId6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5.jpg"/><Relationship Id="rId7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5.jp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5.jp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5.jp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hyperlink" Target="https://uchile.zoom.us/j/86406728053?pwd=bndNNHlQZXV2T0Vpa1Q5NEJDYVgwZz09" TargetMode="External"/><Relationship Id="rId5" Type="http://schemas.openxmlformats.org/officeDocument/2006/relationships/hyperlink" Target="https://uchile.zoom.us/j/88454776957?pwd=T3ZmVlRNZldyNU12dXY4MGdxV01VZz09" TargetMode="External"/><Relationship Id="rId6" Type="http://schemas.openxmlformats.org/officeDocument/2006/relationships/hyperlink" Target="https://uchile.zoom.us/j/84386904019?pwd=QVVUWnVkNkk0Y0tDelJZRVpQWHgxZz09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5.jp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Relationship Id="rId4" Type="http://schemas.openxmlformats.org/officeDocument/2006/relationships/hyperlink" Target="http://www.cs.cmu.edu/~./epxing/Class/10715/reading/McCulloch.and.Pitts.pdf" TargetMode="External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5.jpg"/><Relationship Id="rId5" Type="http://schemas.openxmlformats.org/officeDocument/2006/relationships/hyperlink" Target="http://www.cs.cmu.edu/~./epxing/Class/10715/reading/McCulloch.and.Pitts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5.jpg"/><Relationship Id="rId6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5.jpg"/><Relationship Id="rId6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hyperlink" Target="http://creativecommons.org/licenses/by/3.0/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5.jpg"/><Relationship Id="rId5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jpg"/><Relationship Id="rId4" Type="http://schemas.openxmlformats.org/officeDocument/2006/relationships/hyperlink" Target="http://creativecommons.org/licenses/by/3.0/" TargetMode="External"/><Relationship Id="rId5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Relationship Id="rId4" Type="http://schemas.openxmlformats.org/officeDocument/2006/relationships/hyperlink" Target="http://www.cs.cmu.edu/~./epxing/Class/10715/reading/McCulloch.and.Pitts.pdf" TargetMode="External"/><Relationship Id="rId5" Type="http://schemas.openxmlformats.org/officeDocument/2006/relationships/image" Target="../media/image39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es.khanacademy.org/science/biology/human-biology/neuron-nervous-system/a/overview-of-neuron-structure-and-function" TargetMode="External"/><Relationship Id="rId4" Type="http://schemas.openxmlformats.org/officeDocument/2006/relationships/hyperlink" Target="https://es.khanacademy.org/science/biology/human-biology/neuron-nervous-system/a/the-synaps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5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10" Type="http://schemas.openxmlformats.org/officeDocument/2006/relationships/hyperlink" Target="https://www.nature.com/articles/s41586-019-1666-5" TargetMode="External"/><Relationship Id="rId9" Type="http://schemas.openxmlformats.org/officeDocument/2006/relationships/hyperlink" Target="https://www.nature.com/articles/s41586-019-1666-5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s://research.google/teams/applied-science/quantum/" TargetMode="External"/><Relationship Id="rId7" Type="http://schemas.openxmlformats.org/officeDocument/2006/relationships/hyperlink" Target="https://www.nature.com/articles/s41586-019-1666-5" TargetMode="External"/><Relationship Id="rId8" Type="http://schemas.openxmlformats.org/officeDocument/2006/relationships/hyperlink" Target="https://www.nature.com/articles/s41586-019-1666-5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5" Type="http://schemas.openxmlformats.org/officeDocument/2006/relationships/hyperlink" Target="https://dmitry.ai/t/topic/79" TargetMode="External"/><Relationship Id="rId6" Type="http://schemas.openxmlformats.org/officeDocument/2006/relationships/hyperlink" Target="https://dmitry.ai/t/topic/203" TargetMode="External"/><Relationship Id="rId7" Type="http://schemas.openxmlformats.org/officeDocument/2006/relationships/hyperlink" Target="https://dmitry.ai/t/topic/167" TargetMode="External"/><Relationship Id="rId8" Type="http://schemas.openxmlformats.org/officeDocument/2006/relationships/hyperlink" Target="https://dmitry.ai/t/topic/205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884784" y="1446245"/>
            <a:ext cx="8714792" cy="17354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i="0" lang="es-US" sz="4400" u="none" cap="none" strike="noStrike">
                <a:solidFill>
                  <a:schemeClr val="dk1"/>
                </a:solidFill>
              </a:rPr>
              <a:t>Machine Learning </a:t>
            </a:r>
            <a:endParaRPr b="1" i="0" sz="44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i="0" lang="es-US" sz="4400" u="none" cap="none" strike="noStrike">
                <a:solidFill>
                  <a:schemeClr val="dk1"/>
                </a:solidFill>
              </a:rPr>
              <a:t>y </a:t>
            </a:r>
            <a:endParaRPr b="1" i="0" sz="44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i="0" lang="es-US" sz="4400" u="none" cap="none" strike="noStrike">
                <a:solidFill>
                  <a:schemeClr val="dk1"/>
                </a:solidFill>
              </a:rPr>
              <a:t>Deep </a:t>
            </a:r>
            <a:r>
              <a:rPr b="1" lang="es-US" sz="4400">
                <a:solidFill>
                  <a:schemeClr val="dk1"/>
                </a:solidFill>
              </a:rPr>
              <a:t>Learning</a:t>
            </a:r>
            <a:endParaRPr b="1" i="0" sz="4400" u="none" cap="none" strike="noStrike">
              <a:solidFill>
                <a:schemeClr val="dk1"/>
              </a:solidFill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2949543" y="4312813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s-US" sz="1800" u="none" cap="none" strike="noStrike">
                <a:solidFill>
                  <a:schemeClr val="dk1"/>
                </a:solidFill>
              </a:rPr>
              <a:t>Camilo Menares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>
                <a:solidFill>
                  <a:schemeClr val="dk1"/>
                </a:solidFill>
              </a:rPr>
              <a:t>camilo.menares</a:t>
            </a:r>
            <a:r>
              <a:rPr i="0" lang="es-US" sz="1800" u="none" cap="none" strike="noStrike">
                <a:solidFill>
                  <a:schemeClr val="dk1"/>
                </a:solidFill>
              </a:rPr>
              <a:t>@uchile.cl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s-US" sz="1800" u="none" cap="none" strike="noStrike">
                <a:solidFill>
                  <a:schemeClr val="dk1"/>
                </a:solidFill>
              </a:rPr>
              <a:t>Departamento de Geofísica FCFM - Universidad de Chile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>
                <a:solidFill>
                  <a:schemeClr val="dk1"/>
                </a:solidFill>
              </a:rPr>
              <a:t>Centro de ciencia del clima y resiliencia</a:t>
            </a:r>
            <a:endParaRPr/>
          </a:p>
        </p:txBody>
      </p:sp>
      <p:pic>
        <p:nvPicPr>
          <p:cNvPr descr="Centro de Ciencia del Clima y la Resiliencia realizará taller en ...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50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4838275" y="5934550"/>
            <a:ext cx="5411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Comenzamos a las 18:05 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/>
          <p:nvPr/>
        </p:nvSpPr>
        <p:spPr>
          <a:xfrm>
            <a:off x="2867025" y="0"/>
            <a:ext cx="6048374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Célula</a:t>
            </a:r>
            <a:r>
              <a:rPr b="1" lang="es-US" sz="2920">
                <a:solidFill>
                  <a:schemeClr val="dk1"/>
                </a:solidFill>
              </a:rPr>
              <a:t> neuronal</a:t>
            </a:r>
            <a:endParaRPr sz="1600"/>
          </a:p>
        </p:txBody>
      </p:sp>
      <p:pic>
        <p:nvPicPr>
          <p:cNvPr descr="Centro de Ciencia del Clima y la Resiliencia realizará taller en ..." id="177" name="Google Shape;1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25" y="1513000"/>
            <a:ext cx="6108085" cy="455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"/>
          <p:cNvSpPr txBox="1"/>
          <p:nvPr/>
        </p:nvSpPr>
        <p:spPr>
          <a:xfrm>
            <a:off x="2018050" y="6188625"/>
            <a:ext cx="3551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Desde : 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OpenStax College, Biología (</a:t>
            </a:r>
            <a:r>
              <a:rPr lang="es-US" sz="105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CC BY 3.0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6990250" y="2318700"/>
            <a:ext cx="4881300" cy="4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42C"/>
              </a:buClr>
              <a:buSzPts val="1700"/>
              <a:buAutoNum type="arabicPeriod"/>
            </a:pPr>
            <a: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  <a:t>Recibir señales (o información).</a:t>
            </a:r>
            <a:b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</a:br>
            <a:b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</a:br>
            <a:endParaRPr b="1" sz="1700">
              <a:solidFill>
                <a:srgbClr val="21242C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42C"/>
              </a:buClr>
              <a:buSzPts val="1700"/>
              <a:buAutoNum type="arabicPeriod"/>
            </a:pPr>
            <a: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  <a:t>Integrar las señales recibidas (para determinar si la información debe o no ser transmitida).</a:t>
            </a:r>
            <a:b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</a:br>
            <a:b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</a:br>
            <a:endParaRPr b="1" sz="1700">
              <a:solidFill>
                <a:srgbClr val="21242C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42C"/>
              </a:buClr>
              <a:buSzPts val="1700"/>
              <a:buAutoNum type="arabicPeriod"/>
            </a:pPr>
            <a:r>
              <a:rPr b="1" lang="es-US" sz="1700">
                <a:solidFill>
                  <a:srgbClr val="21242C"/>
                </a:solidFill>
                <a:highlight>
                  <a:srgbClr val="FFFFFF"/>
                </a:highlight>
              </a:rPr>
              <a:t>Comunicar señales a células blanco </a:t>
            </a:r>
            <a:endParaRPr b="1" sz="1700">
              <a:solidFill>
                <a:srgbClr val="21242C"/>
              </a:solidFill>
              <a:highlight>
                <a:srgbClr val="FFFFFF"/>
              </a:highlight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182" name="Google Shape;18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d5d5aeed5_0_25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Célula neuronal</a:t>
            </a:r>
            <a:endParaRPr sz="1600"/>
          </a:p>
        </p:txBody>
      </p:sp>
      <p:pic>
        <p:nvPicPr>
          <p:cNvPr descr="Centro de Ciencia del Clima y la Resiliencia realizará taller en ..." id="188" name="Google Shape;188;gad5d5aeed5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ad5d5aeed5_0_25"/>
          <p:cNvSpPr txBox="1"/>
          <p:nvPr/>
        </p:nvSpPr>
        <p:spPr>
          <a:xfrm>
            <a:off x="4380250" y="6188625"/>
            <a:ext cx="3551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Desde : OpenStax College, Biología (</a:t>
            </a:r>
            <a:r>
              <a:rPr lang="es-US" sz="10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CC BY 3.0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/>
          </a:p>
        </p:txBody>
      </p:sp>
      <p:pic>
        <p:nvPicPr>
          <p:cNvPr id="190" name="Google Shape;190;gad5d5aeed5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9400" y="962100"/>
            <a:ext cx="5625625" cy="52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ad5d5aeed5_0_25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192" name="Google Shape;192;gad5d5aeed5_0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d5d5aeed5_0_14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00">
                <a:solidFill>
                  <a:schemeClr val="dk1"/>
                </a:solidFill>
              </a:rPr>
              <a:t>Célula neuronal</a:t>
            </a:r>
            <a:endParaRPr sz="2900"/>
          </a:p>
        </p:txBody>
      </p:sp>
      <p:pic>
        <p:nvPicPr>
          <p:cNvPr descr="Centro de Ciencia del Clima y la Resiliencia realizará taller en ..." id="198" name="Google Shape;198;gad5d5aeed5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ad5d5aeed5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1504250"/>
            <a:ext cx="8137224" cy="466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ad5d5aeed5_0_14"/>
          <p:cNvSpPr txBox="1"/>
          <p:nvPr/>
        </p:nvSpPr>
        <p:spPr>
          <a:xfrm>
            <a:off x="3831475" y="6172200"/>
            <a:ext cx="4375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Desde :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OpenStax College, Anatomy &amp; Physiology, </a:t>
            </a:r>
            <a:r>
              <a:rPr lang="es-US" sz="105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CC BY 3.0</a:t>
            </a:r>
            <a:endParaRPr/>
          </a:p>
        </p:txBody>
      </p:sp>
      <p:sp>
        <p:nvSpPr>
          <p:cNvPr id="201" name="Google Shape;201;gad5d5aeed5_0_14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202" name="Google Shape;202;gad5d5aeed5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d5d5aeed5_0_2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20" u="none" cap="none" strike="noStrike">
                <a:solidFill>
                  <a:schemeClr val="dk1"/>
                </a:solidFill>
              </a:rPr>
              <a:t>Machine Learning </a:t>
            </a:r>
            <a:endParaRPr sz="1600"/>
          </a:p>
        </p:txBody>
      </p:sp>
      <p:pic>
        <p:nvPicPr>
          <p:cNvPr descr="Centro de Ciencia del Clima y la Resiliencia realizará taller en ..." id="208" name="Google Shape;208;gad5d5aeed5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ad5d5aeed5_0_2"/>
          <p:cNvSpPr/>
          <p:nvPr/>
        </p:nvSpPr>
        <p:spPr>
          <a:xfrm>
            <a:off x="4884451" y="716200"/>
            <a:ext cx="227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210" name="Google Shape;210;gad5d5aeed5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4079" y="2972097"/>
            <a:ext cx="6133911" cy="324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ad5d5aeed5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450" y="2894797"/>
            <a:ext cx="5220480" cy="280600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ad5d5aeed5_0_2"/>
          <p:cNvSpPr/>
          <p:nvPr/>
        </p:nvSpPr>
        <p:spPr>
          <a:xfrm>
            <a:off x="5623050" y="4975300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13" name="Google Shape;213;gad5d5aeed5_0_2"/>
          <p:cNvSpPr/>
          <p:nvPr/>
        </p:nvSpPr>
        <p:spPr>
          <a:xfrm>
            <a:off x="7909050" y="2994100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214" name="Google Shape;214;gad5d5aeed5_0_2"/>
          <p:cNvSpPr/>
          <p:nvPr/>
        </p:nvSpPr>
        <p:spPr>
          <a:xfrm>
            <a:off x="9052050" y="3784800"/>
            <a:ext cx="10779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215" name="Google Shape;215;gad5d5aeed5_0_2"/>
          <p:cNvSpPr/>
          <p:nvPr/>
        </p:nvSpPr>
        <p:spPr>
          <a:xfrm>
            <a:off x="10195050" y="5156400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216" name="Google Shape;216;gad5d5aeed5_0_2"/>
          <p:cNvSpPr/>
          <p:nvPr/>
        </p:nvSpPr>
        <p:spPr>
          <a:xfrm>
            <a:off x="4654650" y="6011500"/>
            <a:ext cx="987600" cy="3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Dendritas</a:t>
            </a:r>
            <a:endParaRPr/>
          </a:p>
        </p:txBody>
      </p:sp>
      <p:cxnSp>
        <p:nvCxnSpPr>
          <p:cNvPr id="217" name="Google Shape;217;gad5d5aeed5_0_2"/>
          <p:cNvCxnSpPr/>
          <p:nvPr/>
        </p:nvCxnSpPr>
        <p:spPr>
          <a:xfrm flipH="1" rot="10800000">
            <a:off x="5459825" y="5717925"/>
            <a:ext cx="539100" cy="33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gad5d5aeed5_0_2"/>
          <p:cNvSpPr/>
          <p:nvPr/>
        </p:nvSpPr>
        <p:spPr>
          <a:xfrm>
            <a:off x="10064850" y="2887300"/>
            <a:ext cx="987600" cy="3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Axón</a:t>
            </a:r>
            <a:endParaRPr/>
          </a:p>
        </p:txBody>
      </p:sp>
      <p:cxnSp>
        <p:nvCxnSpPr>
          <p:cNvPr id="219" name="Google Shape;219;gad5d5aeed5_0_2"/>
          <p:cNvCxnSpPr/>
          <p:nvPr/>
        </p:nvCxnSpPr>
        <p:spPr>
          <a:xfrm flipH="1">
            <a:off x="10311425" y="3234225"/>
            <a:ext cx="25200" cy="56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gad5d5aeed5_0_2"/>
          <p:cNvSpPr/>
          <p:nvPr/>
        </p:nvSpPr>
        <p:spPr>
          <a:xfrm>
            <a:off x="11360250" y="6087700"/>
            <a:ext cx="831900" cy="3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Señal</a:t>
            </a:r>
            <a:endParaRPr/>
          </a:p>
        </p:txBody>
      </p:sp>
      <p:cxnSp>
        <p:nvCxnSpPr>
          <p:cNvPr id="221" name="Google Shape;221;gad5d5aeed5_0_2"/>
          <p:cNvCxnSpPr/>
          <p:nvPr/>
        </p:nvCxnSpPr>
        <p:spPr>
          <a:xfrm flipH="1" rot="10800000">
            <a:off x="11708225" y="5500125"/>
            <a:ext cx="600" cy="40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gad5d5aeed5_0_2"/>
          <p:cNvSpPr/>
          <p:nvPr/>
        </p:nvSpPr>
        <p:spPr>
          <a:xfrm>
            <a:off x="1836375" y="1553175"/>
            <a:ext cx="8776500" cy="65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/>
              <a:t>Def. U</a:t>
            </a:r>
            <a:r>
              <a:rPr lang="es-US" sz="1800"/>
              <a:t>nidad </a:t>
            </a:r>
            <a:r>
              <a:rPr lang="es-US" sz="1800"/>
              <a:t>básica</a:t>
            </a:r>
            <a:r>
              <a:rPr lang="es-US" sz="1800"/>
              <a:t> para la </a:t>
            </a:r>
            <a:r>
              <a:rPr lang="es-US" sz="1800"/>
              <a:t>transmisión</a:t>
            </a:r>
            <a:r>
              <a:rPr lang="es-US" sz="1800"/>
              <a:t> de </a:t>
            </a:r>
            <a:r>
              <a:rPr lang="es-US" sz="1800"/>
              <a:t>información</a:t>
            </a:r>
            <a:r>
              <a:rPr lang="es-US" sz="1800"/>
              <a:t>, la </a:t>
            </a:r>
            <a:r>
              <a:rPr lang="es-US" sz="1800"/>
              <a:t>célula</a:t>
            </a:r>
            <a:r>
              <a:rPr lang="es-US" sz="1800"/>
              <a:t> computacional. McCulloch &amp; Pitts  / Rosenblatt 1954</a:t>
            </a:r>
            <a:endParaRPr sz="1800"/>
          </a:p>
        </p:txBody>
      </p:sp>
      <p:sp>
        <p:nvSpPr>
          <p:cNvPr id="223" name="Google Shape;223;gad5d5aeed5_0_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6"/>
              </a:rPr>
              <a:t>McCulloch &amp; Pitts</a:t>
            </a:r>
            <a:r>
              <a:rPr lang="es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sp>
        <p:nvSpPr>
          <p:cNvPr id="224" name="Google Shape;224;gad5d5aeed5_0_2"/>
          <p:cNvSpPr/>
          <p:nvPr/>
        </p:nvSpPr>
        <p:spPr>
          <a:xfrm>
            <a:off x="11665050" y="4487500"/>
            <a:ext cx="831900" cy="335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Si/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NO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225" name="Google Shape;225;gad5d5aeed5_0_2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d5d5aeed5_0_205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20" u="none" cap="none" strike="noStrike">
                <a:solidFill>
                  <a:schemeClr val="dk1"/>
                </a:solidFill>
              </a:rPr>
              <a:t>Machine Learning </a:t>
            </a:r>
            <a:endParaRPr sz="1600"/>
          </a:p>
        </p:txBody>
      </p:sp>
      <p:pic>
        <p:nvPicPr>
          <p:cNvPr descr="Centro de Ciencia del Clima y la Resiliencia realizará taller en ..." id="231" name="Google Shape;231;gad5d5aeed5_0_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ad5d5aeed5_0_205"/>
          <p:cNvSpPr/>
          <p:nvPr/>
        </p:nvSpPr>
        <p:spPr>
          <a:xfrm>
            <a:off x="4884451" y="716200"/>
            <a:ext cx="227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233" name="Google Shape;233;gad5d5aeed5_0_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354" y="2079922"/>
            <a:ext cx="6133911" cy="32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ad5d5aeed5_0_205"/>
          <p:cNvSpPr/>
          <p:nvPr/>
        </p:nvSpPr>
        <p:spPr>
          <a:xfrm>
            <a:off x="1120325" y="4083125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35" name="Google Shape;235;gad5d5aeed5_0_205"/>
          <p:cNvSpPr/>
          <p:nvPr/>
        </p:nvSpPr>
        <p:spPr>
          <a:xfrm>
            <a:off x="3406325" y="2101925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236" name="Google Shape;236;gad5d5aeed5_0_205"/>
          <p:cNvSpPr/>
          <p:nvPr/>
        </p:nvSpPr>
        <p:spPr>
          <a:xfrm>
            <a:off x="4641000" y="2892625"/>
            <a:ext cx="9861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237" name="Google Shape;237;gad5d5aeed5_0_205"/>
          <p:cNvSpPr/>
          <p:nvPr/>
        </p:nvSpPr>
        <p:spPr>
          <a:xfrm>
            <a:off x="5692325" y="4264225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238" name="Google Shape;238;gad5d5aeed5_0_20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5"/>
              </a:rPr>
              <a:t>McCulloch &amp; Pitts</a:t>
            </a:r>
            <a:r>
              <a:rPr lang="es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sp>
        <p:nvSpPr>
          <p:cNvPr id="239" name="Google Shape;239;gad5d5aeed5_0_205"/>
          <p:cNvSpPr/>
          <p:nvPr/>
        </p:nvSpPr>
        <p:spPr>
          <a:xfrm>
            <a:off x="33975" y="5678400"/>
            <a:ext cx="4479600" cy="87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4A86E8"/>
                </a:solidFill>
              </a:rPr>
              <a:t>Input/Dendritas = Adquieren i</a:t>
            </a:r>
            <a:r>
              <a:rPr b="1" lang="es-US" sz="1700">
                <a:solidFill>
                  <a:srgbClr val="4A86E8"/>
                </a:solidFill>
              </a:rPr>
              <a:t>nformación</a:t>
            </a:r>
            <a:r>
              <a:rPr b="1" lang="es-US" sz="1700">
                <a:solidFill>
                  <a:srgbClr val="4A86E8"/>
                </a:solidFill>
              </a:rPr>
              <a:t> de entrada, (set de datos o señales)</a:t>
            </a:r>
            <a:endParaRPr b="1" sz="1700">
              <a:solidFill>
                <a:srgbClr val="4A86E8"/>
              </a:solidFill>
            </a:endParaRPr>
          </a:p>
        </p:txBody>
      </p:sp>
      <p:sp>
        <p:nvSpPr>
          <p:cNvPr id="240" name="Google Shape;240;gad5d5aeed5_0_205"/>
          <p:cNvSpPr/>
          <p:nvPr/>
        </p:nvSpPr>
        <p:spPr>
          <a:xfrm>
            <a:off x="262575" y="1258800"/>
            <a:ext cx="4479600" cy="87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chemeClr val="accent6"/>
                </a:solidFill>
              </a:rPr>
              <a:t>Pesos</a:t>
            </a:r>
            <a:r>
              <a:rPr b="1" lang="es-US" sz="1700">
                <a:solidFill>
                  <a:schemeClr val="accent6"/>
                </a:solidFill>
              </a:rPr>
              <a:t> = Importancia </a:t>
            </a:r>
            <a:r>
              <a:rPr b="1" lang="es-US" sz="1700">
                <a:solidFill>
                  <a:schemeClr val="accent6"/>
                </a:solidFill>
              </a:rPr>
              <a:t>información</a:t>
            </a:r>
            <a:r>
              <a:rPr b="1" lang="es-US" sz="1700">
                <a:solidFill>
                  <a:schemeClr val="accent6"/>
                </a:solidFill>
              </a:rPr>
              <a:t> (coef </a:t>
            </a:r>
            <a:r>
              <a:rPr b="1" lang="es-US" sz="1700">
                <a:solidFill>
                  <a:schemeClr val="accent6"/>
                </a:solidFill>
              </a:rPr>
              <a:t>numéricos</a:t>
            </a:r>
            <a:r>
              <a:rPr b="1" lang="es-US" sz="1700">
                <a:solidFill>
                  <a:schemeClr val="accent6"/>
                </a:solidFill>
              </a:rPr>
              <a:t>)</a:t>
            </a:r>
            <a:endParaRPr b="1" sz="1700">
              <a:solidFill>
                <a:schemeClr val="accent6"/>
              </a:solidFill>
            </a:endParaRPr>
          </a:p>
        </p:txBody>
      </p:sp>
      <p:sp>
        <p:nvSpPr>
          <p:cNvPr id="241" name="Google Shape;241;gad5d5aeed5_0_205"/>
          <p:cNvSpPr/>
          <p:nvPr/>
        </p:nvSpPr>
        <p:spPr>
          <a:xfrm>
            <a:off x="7444925" y="1825825"/>
            <a:ext cx="3985800" cy="107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Funcion de activacion=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umbral de </a:t>
            </a:r>
            <a:r>
              <a:rPr b="1" lang="es-US" sz="1700"/>
              <a:t>activación (función normalizadora) </a:t>
            </a:r>
            <a:r>
              <a:rPr b="1" lang="es-US" sz="1700"/>
              <a:t> </a:t>
            </a:r>
            <a:endParaRPr b="1" sz="1700"/>
          </a:p>
        </p:txBody>
      </p:sp>
      <p:pic>
        <p:nvPicPr>
          <p:cNvPr id="242" name="Google Shape;242;gad5d5aeed5_0_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8674" y="3625925"/>
            <a:ext cx="3330122" cy="2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ad5d5aeed5_0_205"/>
          <p:cNvSpPr txBox="1"/>
          <p:nvPr/>
        </p:nvSpPr>
        <p:spPr>
          <a:xfrm>
            <a:off x="7989676" y="3035625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chemeClr val="dk1"/>
                </a:solidFill>
              </a:rPr>
              <a:t>Función</a:t>
            </a:r>
            <a:r>
              <a:rPr lang="es-US" sz="1700">
                <a:solidFill>
                  <a:schemeClr val="dk1"/>
                </a:solidFill>
              </a:rPr>
              <a:t> umbra</a:t>
            </a:r>
            <a:r>
              <a:rPr b="1" lang="es-US" sz="1700">
                <a:solidFill>
                  <a:schemeClr val="dk1"/>
                </a:solidFill>
              </a:rPr>
              <a:t>l</a:t>
            </a:r>
            <a:endParaRPr/>
          </a:p>
        </p:txBody>
      </p:sp>
      <p:sp>
        <p:nvSpPr>
          <p:cNvPr id="244" name="Google Shape;244;gad5d5aeed5_0_205"/>
          <p:cNvSpPr/>
          <p:nvPr/>
        </p:nvSpPr>
        <p:spPr>
          <a:xfrm>
            <a:off x="7169250" y="3649300"/>
            <a:ext cx="831900" cy="335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Si/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NO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245" name="Google Shape;245;gad5d5aeed5_0_205"/>
          <p:cNvSpPr txBox="1"/>
          <p:nvPr/>
        </p:nvSpPr>
        <p:spPr>
          <a:xfrm>
            <a:off x="7156350" y="5374025"/>
            <a:ext cx="5411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Calibri"/>
                <a:ea typeface="Calibri"/>
                <a:cs typeface="Calibri"/>
                <a:sym typeface="Calibri"/>
              </a:rPr>
              <a:t>(x</a:t>
            </a:r>
            <a:r>
              <a:rPr lang="es-US" sz="10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US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s-US" sz="1100">
                <a:latin typeface="Calibri"/>
                <a:ea typeface="Calibri"/>
                <a:cs typeface="Calibri"/>
                <a:sym typeface="Calibri"/>
              </a:rPr>
              <a:t>n)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ad5d5aeed5_0_205"/>
          <p:cNvSpPr txBox="1"/>
          <p:nvPr/>
        </p:nvSpPr>
        <p:spPr>
          <a:xfrm>
            <a:off x="9213750" y="3316625"/>
            <a:ext cx="5411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s-US" sz="1100">
                <a:latin typeface="Calibri"/>
                <a:ea typeface="Calibri"/>
                <a:cs typeface="Calibri"/>
                <a:sym typeface="Calibri"/>
              </a:rPr>
              <a:t>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ad5d5aeed5_0_205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ad5d5aeed5_0_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275" y="2685850"/>
            <a:ext cx="4438749" cy="29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ad5d5aeed5_0_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824" y="2735450"/>
            <a:ext cx="3330122" cy="2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ad5d5aeed5_0_513"/>
          <p:cNvSpPr txBox="1"/>
          <p:nvPr/>
        </p:nvSpPr>
        <p:spPr>
          <a:xfrm>
            <a:off x="1919826" y="21451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chemeClr val="dk1"/>
                </a:solidFill>
              </a:rPr>
              <a:t>Función umbra</a:t>
            </a:r>
            <a:r>
              <a:rPr b="1" lang="es-US" sz="1700">
                <a:solidFill>
                  <a:schemeClr val="dk1"/>
                </a:solidFill>
              </a:rPr>
              <a:t>l</a:t>
            </a:r>
            <a:endParaRPr/>
          </a:p>
        </p:txBody>
      </p:sp>
      <p:sp>
        <p:nvSpPr>
          <p:cNvPr id="255" name="Google Shape;255;gad5d5aeed5_0_513"/>
          <p:cNvSpPr txBox="1"/>
          <p:nvPr/>
        </p:nvSpPr>
        <p:spPr>
          <a:xfrm>
            <a:off x="6644226" y="22213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chemeClr val="dk1"/>
                </a:solidFill>
              </a:rPr>
              <a:t>Función sigmoide</a:t>
            </a:r>
            <a:endParaRPr/>
          </a:p>
        </p:txBody>
      </p:sp>
      <p:sp>
        <p:nvSpPr>
          <p:cNvPr id="256" name="Google Shape;256;gad5d5aeed5_0_513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20" u="none" cap="none" strike="noStrike">
                <a:solidFill>
                  <a:schemeClr val="dk1"/>
                </a:solidFill>
              </a:rPr>
              <a:t>Machine Learning </a:t>
            </a:r>
            <a:endParaRPr sz="1600"/>
          </a:p>
        </p:txBody>
      </p:sp>
      <p:sp>
        <p:nvSpPr>
          <p:cNvPr id="257" name="Google Shape;257;gad5d5aeed5_0_513"/>
          <p:cNvSpPr/>
          <p:nvPr/>
        </p:nvSpPr>
        <p:spPr>
          <a:xfrm>
            <a:off x="3787350" y="716200"/>
            <a:ext cx="467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Funciones de activación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258" name="Google Shape;258;gad5d5aeed5_0_513"/>
          <p:cNvSpPr txBox="1"/>
          <p:nvPr/>
        </p:nvSpPr>
        <p:spPr>
          <a:xfrm>
            <a:off x="6720426" y="56503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describe aprendizaje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59" name="Google Shape;259;gad5d5aeed5_0_513"/>
          <p:cNvSpPr txBox="1"/>
          <p:nvPr/>
        </p:nvSpPr>
        <p:spPr>
          <a:xfrm>
            <a:off x="1843626" y="56503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Describe respuesta/reflejo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Centro de Ciencia del Clima y la Resiliencia realizará taller en ..." id="260" name="Google Shape;260;gad5d5aeed5_0_5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ad5d5aeed5_0_513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262" name="Google Shape;262;gad5d5aeed5_0_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ad5d5aeed5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275" y="2685850"/>
            <a:ext cx="4438749" cy="29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ad5d5aeed5_0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824" y="2735450"/>
            <a:ext cx="3330122" cy="2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ad5d5aeed5_0_140"/>
          <p:cNvSpPr txBox="1"/>
          <p:nvPr/>
        </p:nvSpPr>
        <p:spPr>
          <a:xfrm>
            <a:off x="1919826" y="21451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chemeClr val="dk1"/>
                </a:solidFill>
              </a:rPr>
              <a:t>Función umbra</a:t>
            </a:r>
            <a:r>
              <a:rPr b="1" lang="es-US" sz="1700">
                <a:solidFill>
                  <a:schemeClr val="dk1"/>
                </a:solidFill>
              </a:rPr>
              <a:t>l</a:t>
            </a:r>
            <a:endParaRPr/>
          </a:p>
        </p:txBody>
      </p:sp>
      <p:sp>
        <p:nvSpPr>
          <p:cNvPr id="270" name="Google Shape;270;gad5d5aeed5_0_140"/>
          <p:cNvSpPr txBox="1"/>
          <p:nvPr/>
        </p:nvSpPr>
        <p:spPr>
          <a:xfrm>
            <a:off x="6644226" y="2221350"/>
            <a:ext cx="31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chemeClr val="dk1"/>
                </a:solidFill>
              </a:rPr>
              <a:t>Función</a:t>
            </a:r>
            <a:r>
              <a:rPr lang="es-US" sz="1700">
                <a:solidFill>
                  <a:schemeClr val="dk1"/>
                </a:solidFill>
              </a:rPr>
              <a:t> sigmoide</a:t>
            </a:r>
            <a:endParaRPr/>
          </a:p>
        </p:txBody>
      </p:sp>
      <p:sp>
        <p:nvSpPr>
          <p:cNvPr id="271" name="Google Shape;271;gad5d5aeed5_0_140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20" u="none" cap="none" strike="noStrike">
                <a:solidFill>
                  <a:schemeClr val="dk1"/>
                </a:solidFill>
              </a:rPr>
              <a:t>Machine Learning </a:t>
            </a:r>
            <a:endParaRPr sz="1600"/>
          </a:p>
        </p:txBody>
      </p:sp>
      <p:sp>
        <p:nvSpPr>
          <p:cNvPr id="272" name="Google Shape;272;gad5d5aeed5_0_140"/>
          <p:cNvSpPr/>
          <p:nvPr/>
        </p:nvSpPr>
        <p:spPr>
          <a:xfrm>
            <a:off x="3787350" y="716200"/>
            <a:ext cx="538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Clasificación</a:t>
            </a:r>
            <a:r>
              <a:rPr b="1" lang="es-US" sz="2900">
                <a:solidFill>
                  <a:schemeClr val="dk1"/>
                </a:solidFill>
              </a:rPr>
              <a:t> de la flor iris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273" name="Google Shape;273;gad5d5aeed5_0_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13" y="1385888"/>
            <a:ext cx="12144375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ntro de Ciencia del Clima y la Resiliencia realizará taller en ..." id="274" name="Google Shape;274;gad5d5aeed5_0_1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ad5d5aeed5_0_140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276" name="Google Shape;276;gad5d5aeed5_0_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ad5d5aeed5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9700"/>
            <a:ext cx="5655741" cy="42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ad5d5aeed5_0_111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283" name="Google Shape;283;gad5d5aeed5_0_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ad5d5aeed5_0_111"/>
          <p:cNvSpPr/>
          <p:nvPr/>
        </p:nvSpPr>
        <p:spPr>
          <a:xfrm>
            <a:off x="4960653" y="792400"/>
            <a:ext cx="277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285" name="Google Shape;285;gad5d5aeed5_0_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079" y="3048297"/>
            <a:ext cx="6133911" cy="32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ad5d5aeed5_0_111"/>
          <p:cNvSpPr/>
          <p:nvPr/>
        </p:nvSpPr>
        <p:spPr>
          <a:xfrm>
            <a:off x="5242050" y="5051500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87" name="Google Shape;287;gad5d5aeed5_0_111"/>
          <p:cNvSpPr/>
          <p:nvPr/>
        </p:nvSpPr>
        <p:spPr>
          <a:xfrm>
            <a:off x="7528050" y="3070300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288" name="Google Shape;288;gad5d5aeed5_0_111"/>
          <p:cNvSpPr/>
          <p:nvPr/>
        </p:nvSpPr>
        <p:spPr>
          <a:xfrm>
            <a:off x="8671050" y="3861000"/>
            <a:ext cx="10779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289" name="Google Shape;289;gad5d5aeed5_0_111"/>
          <p:cNvSpPr/>
          <p:nvPr/>
        </p:nvSpPr>
        <p:spPr>
          <a:xfrm>
            <a:off x="9814050" y="5232600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290" name="Google Shape;290;gad5d5aeed5_0_111"/>
          <p:cNvSpPr txBox="1"/>
          <p:nvPr/>
        </p:nvSpPr>
        <p:spPr>
          <a:xfrm>
            <a:off x="592700" y="809700"/>
            <a:ext cx="145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Paso 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1" name="Google Shape;291;gad5d5aeed5_0_111"/>
          <p:cNvSpPr/>
          <p:nvPr/>
        </p:nvSpPr>
        <p:spPr>
          <a:xfrm>
            <a:off x="7113050" y="1896700"/>
            <a:ext cx="1848900" cy="34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Pesos aleatorios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292" name="Google Shape;292;gad5d5aeed5_0_111"/>
          <p:cNvCxnSpPr/>
          <p:nvPr/>
        </p:nvCxnSpPr>
        <p:spPr>
          <a:xfrm flipH="1">
            <a:off x="7873025" y="2243625"/>
            <a:ext cx="25200" cy="56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gad5d5aeed5_0_111"/>
          <p:cNvSpPr/>
          <p:nvPr/>
        </p:nvSpPr>
        <p:spPr>
          <a:xfrm>
            <a:off x="587375" y="2365900"/>
            <a:ext cx="2153400" cy="34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294" name="Google Shape;294;gad5d5aeed5_0_111"/>
          <p:cNvCxnSpPr>
            <a:stCxn id="293" idx="2"/>
            <a:endCxn id="286" idx="3"/>
          </p:cNvCxnSpPr>
          <p:nvPr/>
        </p:nvCxnSpPr>
        <p:spPr>
          <a:xfrm>
            <a:off x="1664075" y="2712700"/>
            <a:ext cx="4219200" cy="249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5" name="Google Shape;295;gad5d5aeed5_0_111"/>
          <p:cNvSpPr/>
          <p:nvPr/>
        </p:nvSpPr>
        <p:spPr>
          <a:xfrm>
            <a:off x="2873375" y="2365900"/>
            <a:ext cx="585300" cy="34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296" name="Google Shape;296;gad5d5aeed5_0_111"/>
          <p:cNvCxnSpPr>
            <a:stCxn id="295" idx="2"/>
            <a:endCxn id="285" idx="3"/>
          </p:cNvCxnSpPr>
          <p:nvPr/>
        </p:nvCxnSpPr>
        <p:spPr>
          <a:xfrm>
            <a:off x="3166025" y="2712700"/>
            <a:ext cx="8271000" cy="195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7" name="Google Shape;297;gad5d5aeed5_0_111"/>
          <p:cNvSpPr/>
          <p:nvPr/>
        </p:nvSpPr>
        <p:spPr>
          <a:xfrm>
            <a:off x="11109450" y="4623000"/>
            <a:ext cx="1176300" cy="428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Setosa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=0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298" name="Google Shape;298;gad5d5aeed5_0_11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299" name="Google Shape;299;gad5d5aeed5_0_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ad5d5aeed5_0_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9700"/>
            <a:ext cx="5655741" cy="42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ad5d5aeed5_0_278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306" name="Google Shape;306;gad5d5aeed5_0_2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ad5d5aeed5_0_278"/>
          <p:cNvSpPr/>
          <p:nvPr/>
        </p:nvSpPr>
        <p:spPr>
          <a:xfrm>
            <a:off x="4960653" y="792400"/>
            <a:ext cx="277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308" name="Google Shape;308;gad5d5aeed5_0_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079" y="3048297"/>
            <a:ext cx="6133911" cy="32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ad5d5aeed5_0_278"/>
          <p:cNvSpPr/>
          <p:nvPr/>
        </p:nvSpPr>
        <p:spPr>
          <a:xfrm>
            <a:off x="5242050" y="5051500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10" name="Google Shape;310;gad5d5aeed5_0_278"/>
          <p:cNvSpPr/>
          <p:nvPr/>
        </p:nvSpPr>
        <p:spPr>
          <a:xfrm>
            <a:off x="7528050" y="3070300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311" name="Google Shape;311;gad5d5aeed5_0_278"/>
          <p:cNvSpPr/>
          <p:nvPr/>
        </p:nvSpPr>
        <p:spPr>
          <a:xfrm>
            <a:off x="8671050" y="3861000"/>
            <a:ext cx="10779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312" name="Google Shape;312;gad5d5aeed5_0_278"/>
          <p:cNvSpPr/>
          <p:nvPr/>
        </p:nvSpPr>
        <p:spPr>
          <a:xfrm>
            <a:off x="9814050" y="5232600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313" name="Google Shape;313;gad5d5aeed5_0_278"/>
          <p:cNvSpPr txBox="1"/>
          <p:nvPr/>
        </p:nvSpPr>
        <p:spPr>
          <a:xfrm>
            <a:off x="592700" y="809700"/>
            <a:ext cx="145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Paso 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14" name="Google Shape;314;gad5d5aeed5_0_278"/>
          <p:cNvSpPr/>
          <p:nvPr/>
        </p:nvSpPr>
        <p:spPr>
          <a:xfrm>
            <a:off x="6841150" y="1896700"/>
            <a:ext cx="2240400" cy="34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Pesos </a:t>
            </a:r>
            <a:r>
              <a:rPr b="1" lang="es-US">
                <a:solidFill>
                  <a:srgbClr val="FF0000"/>
                </a:solidFill>
              </a:rPr>
              <a:t>reajustados</a:t>
            </a:r>
            <a:r>
              <a:rPr b="1" lang="es-US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(por error del paso 1)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315" name="Google Shape;315;gad5d5aeed5_0_278"/>
          <p:cNvCxnSpPr/>
          <p:nvPr/>
        </p:nvCxnSpPr>
        <p:spPr>
          <a:xfrm flipH="1">
            <a:off x="7949225" y="2396025"/>
            <a:ext cx="25200" cy="56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6" name="Google Shape;316;gad5d5aeed5_0_278"/>
          <p:cNvSpPr/>
          <p:nvPr/>
        </p:nvSpPr>
        <p:spPr>
          <a:xfrm>
            <a:off x="696200" y="2605900"/>
            <a:ext cx="2094600" cy="34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17" name="Google Shape;317;gad5d5aeed5_0_278"/>
          <p:cNvCxnSpPr>
            <a:stCxn id="316" idx="2"/>
            <a:endCxn id="309" idx="3"/>
          </p:cNvCxnSpPr>
          <p:nvPr/>
        </p:nvCxnSpPr>
        <p:spPr>
          <a:xfrm>
            <a:off x="1743500" y="2952700"/>
            <a:ext cx="4139700" cy="225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gad5d5aeed5_0_278"/>
          <p:cNvSpPr/>
          <p:nvPr/>
        </p:nvSpPr>
        <p:spPr>
          <a:xfrm>
            <a:off x="2873375" y="2588800"/>
            <a:ext cx="520200" cy="428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19" name="Google Shape;319;gad5d5aeed5_0_278"/>
          <p:cNvCxnSpPr>
            <a:stCxn id="318" idx="2"/>
            <a:endCxn id="308" idx="3"/>
          </p:cNvCxnSpPr>
          <p:nvPr/>
        </p:nvCxnSpPr>
        <p:spPr>
          <a:xfrm>
            <a:off x="3133475" y="3017500"/>
            <a:ext cx="8303400" cy="165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0" name="Google Shape;320;gad5d5aeed5_0_278"/>
          <p:cNvSpPr/>
          <p:nvPr/>
        </p:nvSpPr>
        <p:spPr>
          <a:xfrm>
            <a:off x="11109450" y="4623000"/>
            <a:ext cx="1176300" cy="428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Setosa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=0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321" name="Google Shape;321;gad5d5aeed5_0_278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ad5d5aeed5_0_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9700"/>
            <a:ext cx="5655741" cy="42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ad5d5aeed5_0_298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328" name="Google Shape;328;gad5d5aeed5_0_2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ad5d5aeed5_0_298"/>
          <p:cNvSpPr/>
          <p:nvPr/>
        </p:nvSpPr>
        <p:spPr>
          <a:xfrm>
            <a:off x="4960653" y="792400"/>
            <a:ext cx="277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330" name="Google Shape;330;gad5d5aeed5_0_2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079" y="3048297"/>
            <a:ext cx="6133911" cy="32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ad5d5aeed5_0_298"/>
          <p:cNvSpPr/>
          <p:nvPr/>
        </p:nvSpPr>
        <p:spPr>
          <a:xfrm>
            <a:off x="5242050" y="5051500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32" name="Google Shape;332;gad5d5aeed5_0_298"/>
          <p:cNvSpPr/>
          <p:nvPr/>
        </p:nvSpPr>
        <p:spPr>
          <a:xfrm>
            <a:off x="7528050" y="3070300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333" name="Google Shape;333;gad5d5aeed5_0_298"/>
          <p:cNvSpPr/>
          <p:nvPr/>
        </p:nvSpPr>
        <p:spPr>
          <a:xfrm>
            <a:off x="8671050" y="3861000"/>
            <a:ext cx="10779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334" name="Google Shape;334;gad5d5aeed5_0_298"/>
          <p:cNvSpPr/>
          <p:nvPr/>
        </p:nvSpPr>
        <p:spPr>
          <a:xfrm>
            <a:off x="9814050" y="5232600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335" name="Google Shape;335;gad5d5aeed5_0_298"/>
          <p:cNvSpPr txBox="1"/>
          <p:nvPr/>
        </p:nvSpPr>
        <p:spPr>
          <a:xfrm>
            <a:off x="592700" y="809700"/>
            <a:ext cx="145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Paso 3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36" name="Google Shape;336;gad5d5aeed5_0_298"/>
          <p:cNvSpPr/>
          <p:nvPr/>
        </p:nvSpPr>
        <p:spPr>
          <a:xfrm>
            <a:off x="6841150" y="1896700"/>
            <a:ext cx="2240400" cy="34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Pesos reajustados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(por error del paso 2)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337" name="Google Shape;337;gad5d5aeed5_0_298"/>
          <p:cNvCxnSpPr/>
          <p:nvPr/>
        </p:nvCxnSpPr>
        <p:spPr>
          <a:xfrm flipH="1">
            <a:off x="7949225" y="2396025"/>
            <a:ext cx="25200" cy="56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gad5d5aeed5_0_298"/>
          <p:cNvSpPr/>
          <p:nvPr/>
        </p:nvSpPr>
        <p:spPr>
          <a:xfrm>
            <a:off x="696200" y="3063100"/>
            <a:ext cx="2094600" cy="34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39" name="Google Shape;339;gad5d5aeed5_0_298"/>
          <p:cNvCxnSpPr>
            <a:stCxn id="338" idx="2"/>
            <a:endCxn id="331" idx="3"/>
          </p:cNvCxnSpPr>
          <p:nvPr/>
        </p:nvCxnSpPr>
        <p:spPr>
          <a:xfrm>
            <a:off x="1743500" y="3409900"/>
            <a:ext cx="4139700" cy="179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gad5d5aeed5_0_298"/>
          <p:cNvSpPr/>
          <p:nvPr/>
        </p:nvSpPr>
        <p:spPr>
          <a:xfrm>
            <a:off x="2873375" y="3046000"/>
            <a:ext cx="520200" cy="428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41" name="Google Shape;341;gad5d5aeed5_0_298"/>
          <p:cNvCxnSpPr>
            <a:stCxn id="340" idx="2"/>
            <a:endCxn id="330" idx="3"/>
          </p:cNvCxnSpPr>
          <p:nvPr/>
        </p:nvCxnSpPr>
        <p:spPr>
          <a:xfrm>
            <a:off x="3133475" y="3474700"/>
            <a:ext cx="8303400" cy="1194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2" name="Google Shape;342;gad5d5aeed5_0_298"/>
          <p:cNvSpPr/>
          <p:nvPr/>
        </p:nvSpPr>
        <p:spPr>
          <a:xfrm>
            <a:off x="11185650" y="4623000"/>
            <a:ext cx="1176300" cy="428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Versicolor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=1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343" name="Google Shape;343;gad5d5aeed5_0_298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344" name="Google Shape;344;gad5d5aeed5_0_2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94" name="Google Shape;94;gad5d5aeed5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ad5d5aeed5_0_143"/>
          <p:cNvSpPr txBox="1"/>
          <p:nvPr/>
        </p:nvSpPr>
        <p:spPr>
          <a:xfrm>
            <a:off x="901875" y="1762000"/>
            <a:ext cx="9009300" cy="4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800">
                <a:highlight>
                  <a:srgbClr val="FFFFFF"/>
                </a:highlight>
              </a:rPr>
              <a:t>Estas 3 clases abordarán las siguientes temáticas</a:t>
            </a:r>
            <a:endParaRPr b="1" sz="18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600">
                <a:highlight>
                  <a:srgbClr val="FFFFFF"/>
                </a:highlight>
              </a:rPr>
              <a:t>Clase 1:</a:t>
            </a:r>
            <a:r>
              <a:rPr lang="es-US" sz="1600">
                <a:highlight>
                  <a:srgbClr val="FFFFFF"/>
                </a:highlight>
              </a:rPr>
              <a:t> Conceptos, ideas y aplicaciones en machine learning (dirigida a todo público)</a:t>
            </a:r>
            <a:endParaRPr sz="16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00">
                <a:uFill>
                  <a:noFill/>
                </a:uFill>
                <a:hlinkClick r:id="rId4"/>
              </a:rPr>
              <a:t>https://uchile.zoom.us/j/86406728053?pwd=bndNNHlQZXV2T0Vpa1Q5NEJDYVgwZz09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600">
                <a:highlight>
                  <a:srgbClr val="FFFFFF"/>
                </a:highlight>
              </a:rPr>
              <a:t>Clase 2:</a:t>
            </a:r>
            <a:r>
              <a:rPr lang="es-US" sz="1600">
                <a:highlight>
                  <a:srgbClr val="FFFFFF"/>
                </a:highlight>
              </a:rPr>
              <a:t> Formalismo de machine learning</a:t>
            </a:r>
            <a:endParaRPr sz="16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00">
                <a:uFill>
                  <a:noFill/>
                </a:uFill>
                <a:hlinkClick r:id="rId5"/>
              </a:rPr>
              <a:t>https://uchile.zoom.us/j/88454776957?pwd=T3ZmVlRNZldyNU12dXY4MGdxV01VZz09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600">
                <a:highlight>
                  <a:srgbClr val="FFFFFF"/>
                </a:highlight>
              </a:rPr>
              <a:t>Clase 3:</a:t>
            </a:r>
            <a:r>
              <a:rPr lang="es-US" sz="1600">
                <a:highlight>
                  <a:srgbClr val="FFFFFF"/>
                </a:highlight>
              </a:rPr>
              <a:t> Algoritmos y programación de machine learning (python). (dirigida a público con conceptos de programación)</a:t>
            </a:r>
            <a:endParaRPr sz="16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00">
                <a:uFill>
                  <a:noFill/>
                </a:uFill>
                <a:hlinkClick r:id="rId6"/>
              </a:rPr>
              <a:t>https://uchile.zoom.us/j/84386904019?pwd=QVVUWnVkNkk0Y0tDelJZRVpQWHgxZz09</a:t>
            </a:r>
            <a:endParaRPr i="1" sz="1800"/>
          </a:p>
        </p:txBody>
      </p:sp>
      <p:sp>
        <p:nvSpPr>
          <p:cNvPr id="96" name="Google Shape;96;gad5d5aeed5_0_143"/>
          <p:cNvSpPr txBox="1"/>
          <p:nvPr/>
        </p:nvSpPr>
        <p:spPr>
          <a:xfrm>
            <a:off x="2867025" y="22860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Supercómputo</a:t>
            </a:r>
            <a:r>
              <a:rPr b="1" lang="es-US" sz="2920">
                <a:solidFill>
                  <a:schemeClr val="dk1"/>
                </a:solidFill>
              </a:rPr>
              <a:t> y modelamiento </a:t>
            </a:r>
            <a:endParaRPr sz="1600"/>
          </a:p>
        </p:txBody>
      </p:sp>
      <p:sp>
        <p:nvSpPr>
          <p:cNvPr id="97" name="Google Shape;97;gad5d5aeed5_0_143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ad5d5aeed5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9700"/>
            <a:ext cx="5655741" cy="42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ad5d5aeed5_0_338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351" name="Google Shape;351;gad5d5aeed5_0_3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ad5d5aeed5_0_338"/>
          <p:cNvSpPr/>
          <p:nvPr/>
        </p:nvSpPr>
        <p:spPr>
          <a:xfrm>
            <a:off x="4960653" y="792400"/>
            <a:ext cx="277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353" name="Google Shape;353;gad5d5aeed5_0_3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079" y="3048297"/>
            <a:ext cx="6133911" cy="32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ad5d5aeed5_0_338"/>
          <p:cNvSpPr/>
          <p:nvPr/>
        </p:nvSpPr>
        <p:spPr>
          <a:xfrm>
            <a:off x="5242050" y="5051500"/>
            <a:ext cx="6411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4A86E8"/>
                </a:solidFill>
              </a:rPr>
              <a:t>Input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55" name="Google Shape;355;gad5d5aeed5_0_338"/>
          <p:cNvSpPr/>
          <p:nvPr/>
        </p:nvSpPr>
        <p:spPr>
          <a:xfrm>
            <a:off x="7528050" y="3070300"/>
            <a:ext cx="780900" cy="30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chemeClr val="accent6"/>
                </a:solidFill>
              </a:rPr>
              <a:t>Pesos</a:t>
            </a:r>
            <a:endParaRPr b="1">
              <a:solidFill>
                <a:schemeClr val="accent6"/>
              </a:solidFill>
            </a:endParaRPr>
          </a:p>
        </p:txBody>
      </p:sp>
      <p:sp>
        <p:nvSpPr>
          <p:cNvPr id="356" name="Google Shape;356;gad5d5aeed5_0_338"/>
          <p:cNvSpPr/>
          <p:nvPr/>
        </p:nvSpPr>
        <p:spPr>
          <a:xfrm>
            <a:off x="8671050" y="3861000"/>
            <a:ext cx="10779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E06666"/>
                </a:solidFill>
              </a:rPr>
              <a:t>Suma de pesos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357" name="Google Shape;357;gad5d5aeed5_0_338"/>
          <p:cNvSpPr/>
          <p:nvPr/>
        </p:nvSpPr>
        <p:spPr>
          <a:xfrm>
            <a:off x="9814050" y="5232600"/>
            <a:ext cx="1176300" cy="4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Funcion de activacion</a:t>
            </a:r>
            <a:endParaRPr/>
          </a:p>
        </p:txBody>
      </p:sp>
      <p:sp>
        <p:nvSpPr>
          <p:cNvPr id="358" name="Google Shape;358;gad5d5aeed5_0_338"/>
          <p:cNvSpPr txBox="1"/>
          <p:nvPr/>
        </p:nvSpPr>
        <p:spPr>
          <a:xfrm>
            <a:off x="592700" y="809700"/>
            <a:ext cx="145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>
                <a:solidFill>
                  <a:srgbClr val="FF0000"/>
                </a:solidFill>
              </a:rPr>
              <a:t>Paso 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59" name="Google Shape;359;gad5d5aeed5_0_338"/>
          <p:cNvSpPr/>
          <p:nvPr/>
        </p:nvSpPr>
        <p:spPr>
          <a:xfrm>
            <a:off x="6841150" y="1896700"/>
            <a:ext cx="2240400" cy="34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Pesos reajustados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FF0000"/>
                </a:solidFill>
              </a:rPr>
              <a:t>(por error del paso n-1)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360" name="Google Shape;360;gad5d5aeed5_0_338"/>
          <p:cNvCxnSpPr/>
          <p:nvPr/>
        </p:nvCxnSpPr>
        <p:spPr>
          <a:xfrm flipH="1">
            <a:off x="7949225" y="2396025"/>
            <a:ext cx="25200" cy="56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gad5d5aeed5_0_338"/>
          <p:cNvSpPr/>
          <p:nvPr/>
        </p:nvSpPr>
        <p:spPr>
          <a:xfrm>
            <a:off x="696200" y="3520300"/>
            <a:ext cx="2094600" cy="34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62" name="Google Shape;362;gad5d5aeed5_0_338"/>
          <p:cNvCxnSpPr>
            <a:stCxn id="361" idx="2"/>
            <a:endCxn id="354" idx="3"/>
          </p:cNvCxnSpPr>
          <p:nvPr/>
        </p:nvCxnSpPr>
        <p:spPr>
          <a:xfrm>
            <a:off x="1743500" y="3867100"/>
            <a:ext cx="4139700" cy="1337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gad5d5aeed5_0_338"/>
          <p:cNvSpPr/>
          <p:nvPr/>
        </p:nvSpPr>
        <p:spPr>
          <a:xfrm>
            <a:off x="2873375" y="3503200"/>
            <a:ext cx="520200" cy="428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cxnSp>
        <p:nvCxnSpPr>
          <p:cNvPr id="364" name="Google Shape;364;gad5d5aeed5_0_338"/>
          <p:cNvCxnSpPr>
            <a:stCxn id="363" idx="2"/>
            <a:endCxn id="353" idx="3"/>
          </p:cNvCxnSpPr>
          <p:nvPr/>
        </p:nvCxnSpPr>
        <p:spPr>
          <a:xfrm>
            <a:off x="3133475" y="3931900"/>
            <a:ext cx="8303400" cy="73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gad5d5aeed5_0_338"/>
          <p:cNvSpPr/>
          <p:nvPr/>
        </p:nvSpPr>
        <p:spPr>
          <a:xfrm>
            <a:off x="11185650" y="4623000"/>
            <a:ext cx="1176300" cy="428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>
                <a:solidFill>
                  <a:srgbClr val="CC0000"/>
                </a:solidFill>
              </a:rPr>
              <a:t>Versicolor</a:t>
            </a:r>
            <a:br>
              <a:rPr b="1" lang="es-US">
                <a:solidFill>
                  <a:srgbClr val="CC0000"/>
                </a:solidFill>
              </a:rPr>
            </a:br>
            <a:r>
              <a:rPr b="1" lang="es-US">
                <a:solidFill>
                  <a:srgbClr val="CC0000"/>
                </a:solidFill>
              </a:rPr>
              <a:t>=3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366" name="Google Shape;366;gad5d5aeed5_0_338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367" name="Google Shape;367;gad5d5aeed5_0_3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ad5d5aeed5_0_83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373" name="Google Shape;373;gad5d5aeed5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ad5d5aeed5_0_83"/>
          <p:cNvSpPr/>
          <p:nvPr/>
        </p:nvSpPr>
        <p:spPr>
          <a:xfrm>
            <a:off x="3912100" y="792400"/>
            <a:ext cx="429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Perceptrón </a:t>
            </a:r>
            <a:r>
              <a:rPr b="1" lang="es-US" sz="2900">
                <a:solidFill>
                  <a:schemeClr val="dk1"/>
                </a:solidFill>
              </a:rPr>
              <a:t>Multicapa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375" name="Google Shape;375;gad5d5aeed5_0_83"/>
          <p:cNvSpPr/>
          <p:nvPr/>
        </p:nvSpPr>
        <p:spPr>
          <a:xfrm>
            <a:off x="1836375" y="1553175"/>
            <a:ext cx="8776500" cy="65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/>
              <a:t>Def.  Arquitectura neuronal, compuesta de </a:t>
            </a:r>
            <a:r>
              <a:rPr lang="es-US" sz="1800"/>
              <a:t>varios</a:t>
            </a:r>
            <a:r>
              <a:rPr lang="es-US" sz="1800"/>
              <a:t> o </a:t>
            </a:r>
            <a:r>
              <a:rPr lang="es-US" sz="1800"/>
              <a:t>múltiples</a:t>
            </a:r>
            <a:r>
              <a:rPr lang="es-US" sz="1800"/>
              <a:t> capas de </a:t>
            </a:r>
            <a:r>
              <a:rPr lang="es-US" sz="1800"/>
              <a:t>neuronas</a:t>
            </a:r>
            <a:r>
              <a:rPr lang="es-US" sz="1800"/>
              <a:t> (perceptrones) capaz de resolver problemas de no linealidad.</a:t>
            </a:r>
            <a:endParaRPr sz="1800"/>
          </a:p>
        </p:txBody>
      </p:sp>
      <p:sp>
        <p:nvSpPr>
          <p:cNvPr id="376" name="Google Shape;376;gad5d5aeed5_0_8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McCulloch &amp; Pitts</a:t>
            </a:r>
            <a:r>
              <a:rPr lang="es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pic>
        <p:nvPicPr>
          <p:cNvPr id="377" name="Google Shape;377;gad5d5aeed5_0_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400" y="2362875"/>
            <a:ext cx="5182250" cy="434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ad5d5aeed5_0_83"/>
          <p:cNvSpPr/>
          <p:nvPr/>
        </p:nvSpPr>
        <p:spPr>
          <a:xfrm>
            <a:off x="3489450" y="2917900"/>
            <a:ext cx="763800" cy="65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800">
                <a:solidFill>
                  <a:srgbClr val="4A86E8"/>
                </a:solidFill>
              </a:rPr>
              <a:t>Input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379" name="Google Shape;379;gad5d5aeed5_0_83"/>
          <p:cNvSpPr/>
          <p:nvPr/>
        </p:nvSpPr>
        <p:spPr>
          <a:xfrm>
            <a:off x="5470650" y="2460700"/>
            <a:ext cx="1092300" cy="65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800">
                <a:solidFill>
                  <a:srgbClr val="00FF00"/>
                </a:solidFill>
              </a:rPr>
              <a:t>Capa oculta</a:t>
            </a:r>
            <a:endParaRPr b="1" sz="1800">
              <a:solidFill>
                <a:srgbClr val="00FF00"/>
              </a:solidFill>
            </a:endParaRPr>
          </a:p>
        </p:txBody>
      </p:sp>
      <p:sp>
        <p:nvSpPr>
          <p:cNvPr id="380" name="Google Shape;380;gad5d5aeed5_0_83"/>
          <p:cNvSpPr/>
          <p:nvPr/>
        </p:nvSpPr>
        <p:spPr>
          <a:xfrm>
            <a:off x="7451850" y="3832300"/>
            <a:ext cx="1092300" cy="65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800">
                <a:solidFill>
                  <a:srgbClr val="FF0000"/>
                </a:solidFill>
              </a:rPr>
              <a:t>Output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81" name="Google Shape;381;gad5d5aeed5_0_83"/>
          <p:cNvSpPr/>
          <p:nvPr/>
        </p:nvSpPr>
        <p:spPr>
          <a:xfrm>
            <a:off x="7078350" y="6017575"/>
            <a:ext cx="1346700" cy="3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500"/>
              <a:t>Neurona o </a:t>
            </a:r>
            <a:r>
              <a:rPr lang="es-US" sz="1500"/>
              <a:t>perceptrón</a:t>
            </a:r>
            <a:endParaRPr sz="1500"/>
          </a:p>
        </p:txBody>
      </p:sp>
      <p:cxnSp>
        <p:nvCxnSpPr>
          <p:cNvPr id="382" name="Google Shape;382;gad5d5aeed5_0_83"/>
          <p:cNvCxnSpPr>
            <a:stCxn id="381" idx="1"/>
          </p:cNvCxnSpPr>
          <p:nvPr/>
        </p:nvCxnSpPr>
        <p:spPr>
          <a:xfrm flipH="1">
            <a:off x="6013650" y="6185425"/>
            <a:ext cx="1064700" cy="17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gad5d5aeed5_0_83"/>
          <p:cNvCxnSpPr>
            <a:stCxn id="381" idx="1"/>
          </p:cNvCxnSpPr>
          <p:nvPr/>
        </p:nvCxnSpPr>
        <p:spPr>
          <a:xfrm rot="10800000">
            <a:off x="6023850" y="5840725"/>
            <a:ext cx="1054500" cy="344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gad5d5aeed5_0_83"/>
          <p:cNvCxnSpPr>
            <a:stCxn id="381" idx="1"/>
          </p:cNvCxnSpPr>
          <p:nvPr/>
        </p:nvCxnSpPr>
        <p:spPr>
          <a:xfrm rot="10800000">
            <a:off x="6043950" y="3592225"/>
            <a:ext cx="1034400" cy="259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5" name="Google Shape;385;gad5d5aeed5_0_83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ad5d5aeed5_0_321"/>
          <p:cNvPicPr preferRelativeResize="0"/>
          <p:nvPr/>
        </p:nvPicPr>
        <p:blipFill rotWithShape="1">
          <a:blip r:embed="rId3">
            <a:alphaModFix/>
          </a:blip>
          <a:srcRect b="0" l="36544" r="0" t="9909"/>
          <a:stretch/>
        </p:blipFill>
        <p:spPr>
          <a:xfrm>
            <a:off x="2894800" y="3000000"/>
            <a:ext cx="5979600" cy="31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ad5d5aeed5_0_321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</a:t>
            </a:r>
            <a:endParaRPr sz="2900"/>
          </a:p>
        </p:txBody>
      </p:sp>
      <p:pic>
        <p:nvPicPr>
          <p:cNvPr descr="Centro de Ciencia del Clima y la Resiliencia realizará taller en ..." id="392" name="Google Shape;392;gad5d5aeed5_0_3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ad5d5aeed5_0_321"/>
          <p:cNvSpPr/>
          <p:nvPr/>
        </p:nvSpPr>
        <p:spPr>
          <a:xfrm>
            <a:off x="2813400" y="792400"/>
            <a:ext cx="666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Perceptrón </a:t>
            </a:r>
            <a:r>
              <a:rPr b="1" lang="es-US" sz="2900">
                <a:solidFill>
                  <a:schemeClr val="dk1"/>
                </a:solidFill>
              </a:rPr>
              <a:t>Multicapa </a:t>
            </a:r>
            <a:r>
              <a:rPr b="1" i="0" lang="es-US" sz="2900" u="none" cap="none" strike="noStrike">
                <a:solidFill>
                  <a:schemeClr val="dk1"/>
                </a:solidFill>
              </a:rPr>
              <a:t>Deep learning</a:t>
            </a:r>
            <a:endParaRPr sz="2900">
              <a:solidFill>
                <a:schemeClr val="dk1"/>
              </a:solidFill>
            </a:endParaRPr>
          </a:p>
        </p:txBody>
      </p:sp>
      <p:sp>
        <p:nvSpPr>
          <p:cNvPr id="394" name="Google Shape;394;gad5d5aeed5_0_321"/>
          <p:cNvSpPr/>
          <p:nvPr/>
        </p:nvSpPr>
        <p:spPr>
          <a:xfrm>
            <a:off x="1836375" y="1553175"/>
            <a:ext cx="8776500" cy="98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/>
              <a:t>Def.  Arquitectura neuronal, compuesta de </a:t>
            </a:r>
            <a:r>
              <a:rPr lang="es-US" sz="1800"/>
              <a:t>varios o múltiples</a:t>
            </a:r>
            <a:r>
              <a:rPr lang="es-US" sz="1800"/>
              <a:t> capas de neuronas (perceptrones) y muchas capas ocultas (profundas) </a:t>
            </a:r>
            <a:r>
              <a:rPr lang="es-US" sz="1800"/>
              <a:t>capaces</a:t>
            </a:r>
            <a:r>
              <a:rPr lang="es-US" sz="1800"/>
              <a:t> de resolver problemas de no linealidad.</a:t>
            </a:r>
            <a:endParaRPr sz="1800"/>
          </a:p>
        </p:txBody>
      </p:sp>
      <p:sp>
        <p:nvSpPr>
          <p:cNvPr id="395" name="Google Shape;395;gad5d5aeed5_0_32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5"/>
              </a:rPr>
              <a:t>McCulloch &amp; Pitts</a:t>
            </a:r>
            <a:r>
              <a:rPr lang="es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sp>
        <p:nvSpPr>
          <p:cNvPr id="396" name="Google Shape;396;gad5d5aeed5_0_32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ferencia entre Inteligencia Artificial – Machine Learning – Deep ..." id="401" name="Google Shape;4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507" y="1329852"/>
            <a:ext cx="7686842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es neuronales o el arte de imitar el cerebro humano - magiquo ..." id="402" name="Google Shape;40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8296" y="4042069"/>
            <a:ext cx="3398905" cy="265522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2161975" y="-76200"/>
            <a:ext cx="69819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900" u="none" cap="none" strike="noStrike">
                <a:solidFill>
                  <a:schemeClr val="dk1"/>
                </a:solidFill>
              </a:rPr>
              <a:t>Machine Learning vs Deep Learning</a:t>
            </a:r>
            <a:endParaRPr sz="2900"/>
          </a:p>
        </p:txBody>
      </p:sp>
      <p:sp>
        <p:nvSpPr>
          <p:cNvPr id="404" name="Google Shape;404;p2"/>
          <p:cNvSpPr/>
          <p:nvPr/>
        </p:nvSpPr>
        <p:spPr>
          <a:xfrm>
            <a:off x="5881300" y="1481900"/>
            <a:ext cx="2482200" cy="578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1800" u="none" cap="none" strike="noStrike">
                <a:solidFill>
                  <a:srgbClr val="A5A5A5"/>
                </a:solidFill>
              </a:rPr>
              <a:t>Inteligencia artificial</a:t>
            </a:r>
            <a:endParaRPr b="1" i="0" sz="2400" u="none" cap="none" strike="noStrike">
              <a:solidFill>
                <a:srgbClr val="A5A5A5"/>
              </a:solidFill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6186325" y="3389550"/>
            <a:ext cx="2251500" cy="578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1800" u="none" cap="none" strike="noStrike">
                <a:solidFill>
                  <a:srgbClr val="A5A5A5"/>
                </a:solidFill>
              </a:rPr>
              <a:t>Machine Learning</a:t>
            </a:r>
            <a:endParaRPr b="1" i="0" sz="2400" u="none" cap="none" strike="noStrike">
              <a:solidFill>
                <a:srgbClr val="A5A5A5"/>
              </a:solidFill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5600901" y="5221450"/>
            <a:ext cx="2051700" cy="578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US" sz="1800" u="none" cap="none" strike="noStrike">
                <a:solidFill>
                  <a:srgbClr val="A5A5A5"/>
                </a:solidFill>
              </a:rPr>
              <a:t>Deep Learning</a:t>
            </a:r>
            <a:endParaRPr b="1" i="0" sz="2400" u="none" cap="none" strike="noStrike">
              <a:solidFill>
                <a:srgbClr val="A5A5A5"/>
              </a:solidFill>
            </a:endParaRPr>
          </a:p>
        </p:txBody>
      </p:sp>
      <p:pic>
        <p:nvPicPr>
          <p:cNvPr descr="Centro de Ciencia del Clima y la Resiliencia realizará taller en ..." id="407" name="Google Shape;40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8098" y="0"/>
            <a:ext cx="3238500" cy="1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mostly complete chart of Neural Networks, explained" id="412" name="Google Shape;412;p8"/>
          <p:cNvPicPr preferRelativeResize="0"/>
          <p:nvPr/>
        </p:nvPicPr>
        <p:blipFill rotWithShape="1">
          <a:blip r:embed="rId3">
            <a:alphaModFix/>
          </a:blip>
          <a:srcRect b="28332" l="0" r="-3333" t="0"/>
          <a:stretch/>
        </p:blipFill>
        <p:spPr>
          <a:xfrm>
            <a:off x="2819400" y="0"/>
            <a:ext cx="6191250" cy="644089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8"/>
          <p:cNvSpPr/>
          <p:nvPr/>
        </p:nvSpPr>
        <p:spPr>
          <a:xfrm>
            <a:off x="5420892" y="875521"/>
            <a:ext cx="933256" cy="7200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6400798" y="878630"/>
            <a:ext cx="1194313" cy="7200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7632435" y="356118"/>
            <a:ext cx="1091685" cy="1248747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506686" y="1651516"/>
            <a:ext cx="1427583" cy="88640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"/>
          <p:cNvSpPr/>
          <p:nvPr/>
        </p:nvSpPr>
        <p:spPr>
          <a:xfrm>
            <a:off x="6068012" y="1663955"/>
            <a:ext cx="1427583" cy="88640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"/>
          <p:cNvSpPr/>
          <p:nvPr/>
        </p:nvSpPr>
        <p:spPr>
          <a:xfrm>
            <a:off x="7570235" y="1663954"/>
            <a:ext cx="1194313" cy="88640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8"/>
          <p:cNvCxnSpPr/>
          <p:nvPr/>
        </p:nvCxnSpPr>
        <p:spPr>
          <a:xfrm>
            <a:off x="8971376" y="1637521"/>
            <a:ext cx="7557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8"/>
          <p:cNvCxnSpPr/>
          <p:nvPr/>
        </p:nvCxnSpPr>
        <p:spPr>
          <a:xfrm>
            <a:off x="8993147" y="1855238"/>
            <a:ext cx="755700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21" name="Google Shape;421;p8"/>
          <p:cNvSpPr txBox="1"/>
          <p:nvPr/>
        </p:nvSpPr>
        <p:spPr>
          <a:xfrm>
            <a:off x="9738999" y="1480450"/>
            <a:ext cx="25071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1" lang="es-US" sz="1200">
                <a:solidFill>
                  <a:schemeClr val="dk1"/>
                </a:solidFill>
              </a:rPr>
              <a:t>Traditional Machine Learning </a:t>
            </a:r>
            <a:endParaRPr/>
          </a:p>
        </p:txBody>
      </p:sp>
      <p:sp>
        <p:nvSpPr>
          <p:cNvPr id="422" name="Google Shape;422;p8"/>
          <p:cNvSpPr/>
          <p:nvPr/>
        </p:nvSpPr>
        <p:spPr>
          <a:xfrm>
            <a:off x="9760778" y="1702840"/>
            <a:ext cx="1739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200">
                <a:solidFill>
                  <a:schemeClr val="dk1"/>
                </a:solidFill>
              </a:rPr>
              <a:t>Deep Learning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descr="Centro de Ciencia del Clima y la Resiliencia realizará taller en ..." id="423" name="Google Shape;42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8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d5d5aeed5_0_391"/>
          <p:cNvSpPr/>
          <p:nvPr/>
        </p:nvSpPr>
        <p:spPr>
          <a:xfrm>
            <a:off x="3705124" y="129850"/>
            <a:ext cx="5305200" cy="643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Tipos de ML</a:t>
            </a:r>
            <a:endParaRPr b="1" sz="29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Aprendizaje Supervisado</a:t>
            </a:r>
            <a:endParaRPr b="1" sz="2900"/>
          </a:p>
        </p:txBody>
      </p:sp>
      <p:sp>
        <p:nvSpPr>
          <p:cNvPr id="430" name="Google Shape;430;gad5d5aeed5_0_391"/>
          <p:cNvSpPr/>
          <p:nvPr/>
        </p:nvSpPr>
        <p:spPr>
          <a:xfrm>
            <a:off x="1054975" y="1876700"/>
            <a:ext cx="3985800" cy="107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 </a:t>
            </a:r>
            <a:r>
              <a:rPr b="1" lang="es-US" sz="1700"/>
              <a:t>Regresión</a:t>
            </a:r>
            <a:endParaRPr b="1" sz="1700"/>
          </a:p>
        </p:txBody>
      </p:sp>
      <p:pic>
        <p:nvPicPr>
          <p:cNvPr id="431" name="Google Shape;431;gad5d5aeed5_0_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25" y="3808050"/>
            <a:ext cx="3246200" cy="30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ad5d5aeed5_0_391"/>
          <p:cNvSpPr/>
          <p:nvPr/>
        </p:nvSpPr>
        <p:spPr>
          <a:xfrm>
            <a:off x="831125" y="4696100"/>
            <a:ext cx="1621200" cy="107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 </a:t>
            </a:r>
            <a:r>
              <a:rPr b="1" lang="es-US" sz="1700"/>
              <a:t>Clasificación</a:t>
            </a:r>
            <a:endParaRPr b="1" sz="1700"/>
          </a:p>
        </p:txBody>
      </p:sp>
      <p:pic>
        <p:nvPicPr>
          <p:cNvPr id="433" name="Google Shape;433;gad5d5aeed5_0_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775" y="1307050"/>
            <a:ext cx="2933025" cy="2648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ntro de Ciencia del Clima y la Resiliencia realizará taller en ..." id="434" name="Google Shape;434;gad5d5aeed5_0_3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ad5d5aeed5_0_39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436" name="Google Shape;436;gad5d5aeed5_0_3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d5d5aeed5_0_407"/>
          <p:cNvSpPr/>
          <p:nvPr/>
        </p:nvSpPr>
        <p:spPr>
          <a:xfrm>
            <a:off x="3705124" y="129850"/>
            <a:ext cx="5305200" cy="643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Tipos de ML</a:t>
            </a:r>
            <a:endParaRPr b="1" sz="29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Aprendizaje No supervisado</a:t>
            </a:r>
            <a:endParaRPr b="1" sz="2900"/>
          </a:p>
        </p:txBody>
      </p:sp>
      <p:sp>
        <p:nvSpPr>
          <p:cNvPr id="442" name="Google Shape;442;gad5d5aeed5_0_407"/>
          <p:cNvSpPr/>
          <p:nvPr/>
        </p:nvSpPr>
        <p:spPr>
          <a:xfrm>
            <a:off x="1054975" y="1876700"/>
            <a:ext cx="3985800" cy="107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Agrupación</a:t>
            </a:r>
            <a:endParaRPr b="1" sz="1700"/>
          </a:p>
        </p:txBody>
      </p:sp>
      <p:sp>
        <p:nvSpPr>
          <p:cNvPr id="443" name="Google Shape;443;gad5d5aeed5_0_407"/>
          <p:cNvSpPr/>
          <p:nvPr/>
        </p:nvSpPr>
        <p:spPr>
          <a:xfrm>
            <a:off x="831125" y="4696100"/>
            <a:ext cx="1621200" cy="107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700"/>
              <a:t>Reducción</a:t>
            </a:r>
            <a:r>
              <a:rPr b="1" lang="es-US" sz="1700"/>
              <a:t> de </a:t>
            </a:r>
            <a:r>
              <a:rPr b="1" lang="es-US" sz="1700"/>
              <a:t>Dimensión</a:t>
            </a:r>
            <a:endParaRPr b="1" sz="1700"/>
          </a:p>
        </p:txBody>
      </p:sp>
      <p:pic>
        <p:nvPicPr>
          <p:cNvPr id="444" name="Google Shape;444;gad5d5aeed5_0_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750" y="3911324"/>
            <a:ext cx="6024361" cy="280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ad5d5aeed5_0_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175" y="1078450"/>
            <a:ext cx="3077339" cy="268048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entro de Ciencia del Clima y la Resiliencia realizará taller en ..." id="446" name="Google Shape;446;gad5d5aeed5_0_4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ad5d5aeed5_0_407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448" name="Google Shape;448;gad5d5aeed5_0_4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ypes of #MachineLearning &amp; #DeepLearning and associated use-cases ..." id="453" name="Google Shape;453;p6"/>
          <p:cNvPicPr preferRelativeResize="0"/>
          <p:nvPr/>
        </p:nvPicPr>
        <p:blipFill rotWithShape="1">
          <a:blip r:embed="rId3">
            <a:alphaModFix/>
          </a:blip>
          <a:srcRect b="0" l="999" r="0" t="16107"/>
          <a:stretch/>
        </p:blipFill>
        <p:spPr>
          <a:xfrm>
            <a:off x="2167400" y="1104475"/>
            <a:ext cx="7935451" cy="575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ostly complete chart of Neural Networks, explained" id="454" name="Google Shape;454;p6"/>
          <p:cNvPicPr preferRelativeResize="0"/>
          <p:nvPr/>
        </p:nvPicPr>
        <p:blipFill rotWithShape="1">
          <a:blip r:embed="rId4">
            <a:alphaModFix/>
          </a:blip>
          <a:srcRect b="70384" l="24466" r="45757" t="18027"/>
          <a:stretch/>
        </p:blipFill>
        <p:spPr>
          <a:xfrm>
            <a:off x="9391650" y="723900"/>
            <a:ext cx="17621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ostly complete chart of Neural Networks, explained" id="455" name="Google Shape;455;p6"/>
          <p:cNvPicPr preferRelativeResize="0"/>
          <p:nvPr/>
        </p:nvPicPr>
        <p:blipFill rotWithShape="1">
          <a:blip r:embed="rId4">
            <a:alphaModFix/>
          </a:blip>
          <a:srcRect b="70391" l="52329" r="20012" t="18020"/>
          <a:stretch/>
        </p:blipFill>
        <p:spPr>
          <a:xfrm>
            <a:off x="9626600" y="4591051"/>
            <a:ext cx="1636712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ostly complete chart of Neural Networks, explained" id="456" name="Google Shape;456;p6"/>
          <p:cNvPicPr preferRelativeResize="0"/>
          <p:nvPr/>
        </p:nvPicPr>
        <p:blipFill rotWithShape="1">
          <a:blip r:embed="rId4">
            <a:alphaModFix/>
          </a:blip>
          <a:srcRect b="45264" l="36486" r="45286" t="42182"/>
          <a:stretch/>
        </p:blipFill>
        <p:spPr>
          <a:xfrm>
            <a:off x="1285875" y="4033839"/>
            <a:ext cx="1078706" cy="1114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ostly complete chart of Neural Networks, explained" id="457" name="Google Shape;457;p6"/>
          <p:cNvPicPr preferRelativeResize="0"/>
          <p:nvPr/>
        </p:nvPicPr>
        <p:blipFill rotWithShape="1">
          <a:blip r:embed="rId4">
            <a:alphaModFix/>
          </a:blip>
          <a:srcRect b="57993" l="27523" r="56221" t="28325"/>
          <a:stretch/>
        </p:blipFill>
        <p:spPr>
          <a:xfrm>
            <a:off x="1883568" y="723900"/>
            <a:ext cx="962025" cy="121443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"/>
          <p:cNvSpPr/>
          <p:nvPr/>
        </p:nvSpPr>
        <p:spPr>
          <a:xfrm>
            <a:off x="3781328" y="129851"/>
            <a:ext cx="4449900" cy="578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Tipos de</a:t>
            </a:r>
            <a:r>
              <a:rPr b="1" lang="es-US" sz="2900">
                <a:solidFill>
                  <a:schemeClr val="dk1"/>
                </a:solidFill>
              </a:rPr>
              <a:t> ML o DL</a:t>
            </a:r>
            <a:endParaRPr b="1" sz="2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ad5d5aeed5_0_427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¿</a:t>
            </a:r>
            <a:r>
              <a:rPr b="1" lang="es-US" sz="2920">
                <a:solidFill>
                  <a:schemeClr val="dk1"/>
                </a:solidFill>
              </a:rPr>
              <a:t>Como vemos?</a:t>
            </a:r>
            <a:endParaRPr sz="1600"/>
          </a:p>
        </p:txBody>
      </p:sp>
      <p:pic>
        <p:nvPicPr>
          <p:cNvPr descr="Centro de Ciencia del Clima y la Resiliencia realizará taller en ..." id="464" name="Google Shape;464;gad5d5aeed5_0_4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ad5d5aeed5_0_427"/>
          <p:cNvSpPr txBox="1"/>
          <p:nvPr/>
        </p:nvSpPr>
        <p:spPr>
          <a:xfrm>
            <a:off x="4380250" y="6188625"/>
            <a:ext cx="3551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Desde : OpenStax College, Biología (</a:t>
            </a:r>
            <a:r>
              <a:rPr lang="es-US" sz="10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CC BY 3.0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/>
          </a:p>
        </p:txBody>
      </p:sp>
      <p:grpSp>
        <p:nvGrpSpPr>
          <p:cNvPr id="466" name="Google Shape;466;gad5d5aeed5_0_427"/>
          <p:cNvGrpSpPr/>
          <p:nvPr/>
        </p:nvGrpSpPr>
        <p:grpSpPr>
          <a:xfrm>
            <a:off x="581025" y="1048400"/>
            <a:ext cx="6901375" cy="3633501"/>
            <a:chOff x="1571625" y="1048400"/>
            <a:chExt cx="6901375" cy="3633501"/>
          </a:xfrm>
        </p:grpSpPr>
        <p:grpSp>
          <p:nvGrpSpPr>
            <p:cNvPr id="467" name="Google Shape;467;gad5d5aeed5_0_427"/>
            <p:cNvGrpSpPr/>
            <p:nvPr/>
          </p:nvGrpSpPr>
          <p:grpSpPr>
            <a:xfrm>
              <a:off x="2943225" y="1155700"/>
              <a:ext cx="5529775" cy="3526201"/>
              <a:chOff x="2943225" y="1155700"/>
              <a:chExt cx="5529775" cy="3526201"/>
            </a:xfrm>
          </p:grpSpPr>
          <p:grpSp>
            <p:nvGrpSpPr>
              <p:cNvPr id="468" name="Google Shape;468;gad5d5aeed5_0_427"/>
              <p:cNvGrpSpPr/>
              <p:nvPr/>
            </p:nvGrpSpPr>
            <p:grpSpPr>
              <a:xfrm>
                <a:off x="4555400" y="1155700"/>
                <a:ext cx="3917600" cy="3398275"/>
                <a:chOff x="6079400" y="1155700"/>
                <a:chExt cx="3917600" cy="3398275"/>
              </a:xfrm>
            </p:grpSpPr>
            <p:pic>
              <p:nvPicPr>
                <p:cNvPr id="469" name="Google Shape;469;gad5d5aeed5_0_427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079400" y="1155700"/>
                  <a:ext cx="3917600" cy="325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0" name="Google Shape;470;gad5d5aeed5_0_427"/>
                <p:cNvSpPr/>
                <p:nvPr/>
              </p:nvSpPr>
              <p:spPr>
                <a:xfrm>
                  <a:off x="6145850" y="2630950"/>
                  <a:ext cx="1822500" cy="1770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" name="Google Shape;471;gad5d5aeed5_0_427"/>
                <p:cNvSpPr/>
                <p:nvPr/>
              </p:nvSpPr>
              <p:spPr>
                <a:xfrm>
                  <a:off x="7955700" y="2727275"/>
                  <a:ext cx="621900" cy="1826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2" name="Google Shape;472;gad5d5aeed5_0_427"/>
                <p:cNvSpPr/>
                <p:nvPr/>
              </p:nvSpPr>
              <p:spPr>
                <a:xfrm>
                  <a:off x="8412900" y="2788325"/>
                  <a:ext cx="395100" cy="16131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" name="Google Shape;473;gad5d5aeed5_0_427"/>
                <p:cNvSpPr/>
                <p:nvPr/>
              </p:nvSpPr>
              <p:spPr>
                <a:xfrm>
                  <a:off x="8412900" y="2849375"/>
                  <a:ext cx="549300" cy="1704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" name="Google Shape;474;gad5d5aeed5_0_427"/>
                <p:cNvSpPr/>
                <p:nvPr/>
              </p:nvSpPr>
              <p:spPr>
                <a:xfrm>
                  <a:off x="8717700" y="3017275"/>
                  <a:ext cx="836700" cy="1195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475" name="Google Shape;475;gad5d5aeed5_0_42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943225" y="2219926"/>
                <a:ext cx="3711901" cy="246197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76" name="Google Shape;476;gad5d5aeed5_0_427"/>
              <p:cNvCxnSpPr/>
              <p:nvPr/>
            </p:nvCxnSpPr>
            <p:spPr>
              <a:xfrm flipH="1" rot="10800000">
                <a:off x="6191525" y="3831500"/>
                <a:ext cx="1902600" cy="203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4A86E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477" name="Google Shape;477;gad5d5aeed5_0_427"/>
            <p:cNvPicPr preferRelativeResize="0"/>
            <p:nvPr/>
          </p:nvPicPr>
          <p:blipFill rotWithShape="1">
            <a:blip r:embed="rId7">
              <a:alphaModFix/>
            </a:blip>
            <a:srcRect b="0" l="2070" r="85881" t="56001"/>
            <a:stretch/>
          </p:blipFill>
          <p:spPr>
            <a:xfrm>
              <a:off x="1571625" y="2757525"/>
              <a:ext cx="443149" cy="13429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8" name="Google Shape;478;gad5d5aeed5_0_427"/>
            <p:cNvCxnSpPr/>
            <p:nvPr/>
          </p:nvCxnSpPr>
          <p:spPr>
            <a:xfrm flipH="1" rot="10800000">
              <a:off x="1821450" y="3053025"/>
              <a:ext cx="1882500" cy="60900"/>
            </a:xfrm>
            <a:prstGeom prst="straightConnector1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9" name="Google Shape;479;gad5d5aeed5_0_427"/>
            <p:cNvCxnSpPr/>
            <p:nvPr/>
          </p:nvCxnSpPr>
          <p:spPr>
            <a:xfrm>
              <a:off x="1770575" y="3510750"/>
              <a:ext cx="2030100" cy="329100"/>
            </a:xfrm>
            <a:prstGeom prst="straightConnector1">
              <a:avLst/>
            </a:prstGeom>
            <a:noFill/>
            <a:ln cap="flat" cmpd="sng" w="9525">
              <a:solidFill>
                <a:srgbClr val="E691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0" name="Google Shape;480;gad5d5aeed5_0_427"/>
            <p:cNvSpPr/>
            <p:nvPr/>
          </p:nvSpPr>
          <p:spPr>
            <a:xfrm>
              <a:off x="4182075" y="1048400"/>
              <a:ext cx="1332900" cy="213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1" name="Google Shape;481;gad5d5aeed5_0_4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4800" y="2050525"/>
            <a:ext cx="4596575" cy="38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ad5d5aeed5_0_427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483" name="Google Shape;483;gad5d5aeed5_0_4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488" name="Google Shape;488;gad5d5aeed5_0_4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ad5d5aeed5_0_4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475" y="1023300"/>
            <a:ext cx="3471276" cy="333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ad5d5aeed5_0_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475" y="1175700"/>
            <a:ext cx="2890050" cy="28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ad5d5aeed5_0_433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¿Como vemos?</a:t>
            </a:r>
            <a:endParaRPr sz="1600"/>
          </a:p>
        </p:txBody>
      </p:sp>
      <p:pic>
        <p:nvPicPr>
          <p:cNvPr id="492" name="Google Shape;492;gad5d5aeed5_0_4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6175" y="4363175"/>
            <a:ext cx="6408875" cy="24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ad5d5aeed5_0_4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102" name="Google Shape;102;gad81322ffa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ad81322ffa_0_1"/>
          <p:cNvSpPr txBox="1"/>
          <p:nvPr/>
        </p:nvSpPr>
        <p:spPr>
          <a:xfrm>
            <a:off x="2867025" y="22860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Supercómputo y modelamiento </a:t>
            </a:r>
            <a:endParaRPr sz="1600"/>
          </a:p>
        </p:txBody>
      </p:sp>
      <p:sp>
        <p:nvSpPr>
          <p:cNvPr id="104" name="Google Shape;104;gad81322ffa_0_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105" name="Google Shape;105;gad81322ffa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3550" y="1434648"/>
            <a:ext cx="5003000" cy="50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ad81322ffa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875" y="1738325"/>
            <a:ext cx="5234900" cy="371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ué es el Deep Learning? | SmartPanel" id="498" name="Google Shape;498;p31"/>
          <p:cNvPicPr preferRelativeResize="0"/>
          <p:nvPr/>
        </p:nvPicPr>
        <p:blipFill rotWithShape="1">
          <a:blip r:embed="rId3">
            <a:alphaModFix/>
          </a:blip>
          <a:srcRect b="9982" l="-644" r="0" t="0"/>
          <a:stretch/>
        </p:blipFill>
        <p:spPr>
          <a:xfrm>
            <a:off x="1272000" y="885825"/>
            <a:ext cx="9586500" cy="45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1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Reconocimiento de </a:t>
            </a:r>
            <a:r>
              <a:rPr b="1" lang="es-US" sz="2920">
                <a:solidFill>
                  <a:schemeClr val="dk1"/>
                </a:solidFill>
              </a:rPr>
              <a:t>imágenes</a:t>
            </a:r>
            <a:endParaRPr sz="1600"/>
          </a:p>
        </p:txBody>
      </p:sp>
      <p:pic>
        <p:nvPicPr>
          <p:cNvPr descr="Centro de Ciencia del Clima y la Resiliencia realizará taller en ..." id="500" name="Google Shape;50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9"/>
          <p:cNvPicPr preferRelativeResize="0"/>
          <p:nvPr/>
        </p:nvPicPr>
        <p:blipFill rotWithShape="1">
          <a:blip r:embed="rId3">
            <a:alphaModFix/>
          </a:blip>
          <a:srcRect b="9409" l="1146" r="0" t="976"/>
          <a:stretch/>
        </p:blipFill>
        <p:spPr>
          <a:xfrm>
            <a:off x="1756875" y="1495550"/>
            <a:ext cx="8333676" cy="518532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9"/>
          <p:cNvSpPr/>
          <p:nvPr/>
        </p:nvSpPr>
        <p:spPr>
          <a:xfrm>
            <a:off x="3781325" y="282250"/>
            <a:ext cx="5040600" cy="795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Modelación</a:t>
            </a:r>
            <a:r>
              <a:rPr b="1" lang="es-US" sz="2900">
                <a:solidFill>
                  <a:schemeClr val="dk1"/>
                </a:solidFill>
              </a:rPr>
              <a:t> de la naturaleza </a:t>
            </a:r>
            <a:br>
              <a:rPr b="1" lang="es-US" sz="2900">
                <a:solidFill>
                  <a:schemeClr val="dk1"/>
                </a:solidFill>
              </a:rPr>
            </a:br>
            <a:r>
              <a:rPr b="1" lang="es-US" sz="2900">
                <a:solidFill>
                  <a:schemeClr val="dk1"/>
                </a:solidFill>
              </a:rPr>
              <a:t>(a todas escalas)</a:t>
            </a:r>
            <a:endParaRPr b="1" sz="2900"/>
          </a:p>
        </p:txBody>
      </p:sp>
      <p:pic>
        <p:nvPicPr>
          <p:cNvPr descr="Centro de Ciencia del Clima y la Resiliencia realizará taller en ..." id="508" name="Google Shape;50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9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510" name="Google Shape;5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/>
          <p:nvPr/>
        </p:nvSpPr>
        <p:spPr>
          <a:xfrm>
            <a:off x="9231287" y="5803644"/>
            <a:ext cx="2777212" cy="65791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Gracias!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p28"/>
          <p:cNvSpPr txBox="1"/>
          <p:nvPr/>
        </p:nvSpPr>
        <p:spPr>
          <a:xfrm>
            <a:off x="453875" y="2535600"/>
            <a:ext cx="7743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https://www.wolfram.com/featureset/machine-learning/index.es.php?source=footer</a:t>
            </a:r>
            <a:endParaRPr/>
          </a:p>
        </p:txBody>
      </p:sp>
      <p:pic>
        <p:nvPicPr>
          <p:cNvPr descr="Centro de Ciencia del Clima y la Resiliencia realizará taller en ..." id="517" name="Google Shape;51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523" name="Google Shape;523;ga2ed1a8a00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a2ed1a8a00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529" name="Google Shape;529;ga2ed1a8a00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a2ed1a8a00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ad5d5aeed5_0_486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¿Como vemos?</a:t>
            </a:r>
            <a:endParaRPr sz="1600"/>
          </a:p>
        </p:txBody>
      </p:sp>
      <p:pic>
        <p:nvPicPr>
          <p:cNvPr descr="Centro de Ciencia del Clima y la Resiliencia realizará taller en ..." id="536" name="Google Shape;536;gad5d5aeed5_0_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ad5d5aeed5_0_486"/>
          <p:cNvSpPr txBox="1"/>
          <p:nvPr/>
        </p:nvSpPr>
        <p:spPr>
          <a:xfrm>
            <a:off x="4380250" y="6188625"/>
            <a:ext cx="3551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Desde : OpenStax College, Biología (</a:t>
            </a:r>
            <a:r>
              <a:rPr lang="es-US" sz="10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CC BY 3.0</a:t>
            </a:r>
            <a:r>
              <a:rPr lang="es-US" sz="105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/>
          </a:p>
        </p:txBody>
      </p:sp>
      <p:pic>
        <p:nvPicPr>
          <p:cNvPr id="538" name="Google Shape;538;gad5d5aeed5_0_4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9000" y="1224275"/>
            <a:ext cx="5539575" cy="45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ad5d5aeed5_0_58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i="0" lang="es-US" sz="272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Machine Learning </a:t>
            </a:r>
            <a:endParaRPr/>
          </a:p>
        </p:txBody>
      </p:sp>
      <p:pic>
        <p:nvPicPr>
          <p:cNvPr descr="Centro de Ciencia del Clima y la Resiliencia realizará taller en ..." id="544" name="Google Shape;544;gad5d5aeed5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ad5d5aeed5_0_58"/>
          <p:cNvSpPr/>
          <p:nvPr/>
        </p:nvSpPr>
        <p:spPr>
          <a:xfrm>
            <a:off x="4960643" y="792397"/>
            <a:ext cx="188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ad5d5aeed5_0_58"/>
          <p:cNvSpPr/>
          <p:nvPr/>
        </p:nvSpPr>
        <p:spPr>
          <a:xfrm>
            <a:off x="1836375" y="1553175"/>
            <a:ext cx="8776500" cy="65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/>
              <a:t>Def. Unidades de </a:t>
            </a:r>
            <a:r>
              <a:rPr lang="es-US" sz="1800"/>
              <a:t>información</a:t>
            </a:r>
            <a:r>
              <a:rPr lang="es-US" sz="1800"/>
              <a:t>, set de datos de entrada</a:t>
            </a:r>
            <a:endParaRPr sz="1800"/>
          </a:p>
        </p:txBody>
      </p:sp>
      <p:sp>
        <p:nvSpPr>
          <p:cNvPr id="547" name="Google Shape;547;gad5d5aeed5_0_5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McCulloch &amp; Pitts</a:t>
            </a:r>
            <a:r>
              <a:rPr lang="es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pic>
        <p:nvPicPr>
          <p:cNvPr id="548" name="Google Shape;548;gad5d5aeed5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6600" y="2362875"/>
            <a:ext cx="7725305" cy="43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ad5d5aeed5_0_58"/>
          <p:cNvSpPr/>
          <p:nvPr/>
        </p:nvSpPr>
        <p:spPr>
          <a:xfrm>
            <a:off x="898650" y="4213300"/>
            <a:ext cx="938400" cy="52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900"/>
              <a:t>Input</a:t>
            </a:r>
            <a:endParaRPr b="1" sz="1900"/>
          </a:p>
        </p:txBody>
      </p:sp>
      <p:cxnSp>
        <p:nvCxnSpPr>
          <p:cNvPr id="550" name="Google Shape;550;gad5d5aeed5_0_58"/>
          <p:cNvCxnSpPr/>
          <p:nvPr/>
        </p:nvCxnSpPr>
        <p:spPr>
          <a:xfrm flipH="1" rot="10800000">
            <a:off x="1664975" y="4538588"/>
            <a:ext cx="650700" cy="1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ad5d5aeed5_0_421"/>
          <p:cNvSpPr txBox="1"/>
          <p:nvPr/>
        </p:nvSpPr>
        <p:spPr>
          <a:xfrm>
            <a:off x="0" y="0"/>
            <a:ext cx="11263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u="sng">
                <a:solidFill>
                  <a:schemeClr val="hlink"/>
                </a:solidFill>
                <a:hlinkClick r:id="rId3"/>
              </a:rPr>
              <a:t>https://es.khanacademy.org/science/biology/human-biology/neuron-nervous-system/a/overview-of-neuron-structure-and-function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u="sng">
                <a:solidFill>
                  <a:schemeClr val="hlink"/>
                </a:solidFill>
                <a:hlinkClick r:id="rId4"/>
              </a:rPr>
              <a:t>https://es.khanacademy.org/science/biology/human-biology/neuron-nervous-system/a/the-synapse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/>
              <a:t>https://medium.com/@lamiae.hana/an-intro-to-convolutional-neural-networks-cnn-9f1c2d888fa1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d5d5aeed5_0_531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Motivación</a:t>
            </a:r>
            <a:endParaRPr sz="1600"/>
          </a:p>
        </p:txBody>
      </p:sp>
      <p:pic>
        <p:nvPicPr>
          <p:cNvPr descr="Centro de Ciencia del Clima y la Resiliencia realizará taller en ..." id="112" name="Google Shape;112;gad5d5aeed5_0_5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ad5d5aeed5_0_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346725"/>
            <a:ext cx="3882475" cy="52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ad5d5aeed5_0_531"/>
          <p:cNvSpPr txBox="1"/>
          <p:nvPr/>
        </p:nvSpPr>
        <p:spPr>
          <a:xfrm>
            <a:off x="381000" y="762000"/>
            <a:ext cx="395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US" sz="2450">
                <a:solidFill>
                  <a:schemeClr val="dk1"/>
                </a:solidFill>
              </a:rPr>
              <a:t>Go, juego de tablero Chino</a:t>
            </a:r>
            <a:endParaRPr sz="2450">
              <a:solidFill>
                <a:schemeClr val="dk1"/>
              </a:solidFill>
            </a:endParaRPr>
          </a:p>
        </p:txBody>
      </p:sp>
      <p:sp>
        <p:nvSpPr>
          <p:cNvPr id="115" name="Google Shape;115;gad5d5aeed5_0_531"/>
          <p:cNvSpPr txBox="1"/>
          <p:nvPr/>
        </p:nvSpPr>
        <p:spPr>
          <a:xfrm>
            <a:off x="4800600" y="1905000"/>
            <a:ext cx="5400000" cy="41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6075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●"/>
            </a:pPr>
            <a:r>
              <a:rPr lang="es-US" sz="1850">
                <a:solidFill>
                  <a:schemeClr val="dk1"/>
                </a:solidFill>
              </a:rPr>
              <a:t>5 veces más grandes que el ajedrez (37 jugadas por turno vs mínimo 61 jugadas por turno en GO)</a:t>
            </a:r>
            <a:endParaRPr sz="185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chemeClr val="dk1"/>
              </a:solidFill>
            </a:endParaRPr>
          </a:p>
          <a:p>
            <a:pPr indent="-346075" lvl="0" marL="457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●"/>
            </a:pPr>
            <a:r>
              <a:rPr lang="es-US" sz="1850">
                <a:solidFill>
                  <a:schemeClr val="dk1"/>
                </a:solidFill>
              </a:rPr>
              <a:t>Anticipar 10 jugadas requiere 512 quintillones de combinaciones a predecir</a:t>
            </a:r>
            <a:endParaRPr sz="185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chemeClr val="dk1"/>
              </a:solidFill>
            </a:endParaRPr>
          </a:p>
          <a:p>
            <a:pPr indent="-346075" lvl="0" marL="457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●"/>
            </a:pPr>
            <a:r>
              <a:rPr lang="es-US" sz="1850">
                <a:solidFill>
                  <a:schemeClr val="dk1"/>
                </a:solidFill>
              </a:rPr>
              <a:t>512 quintillones de combinaciones toma a “Tianhe-2”,  4 horas de cálculo</a:t>
            </a:r>
            <a:endParaRPr sz="1850">
              <a:solidFill>
                <a:schemeClr val="dk1"/>
              </a:solidFill>
            </a:endParaRPr>
          </a:p>
        </p:txBody>
      </p:sp>
      <p:sp>
        <p:nvSpPr>
          <p:cNvPr id="116" name="Google Shape;116;gad5d5aeed5_0_531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d5d5aeed5_0_157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Motivación</a:t>
            </a:r>
            <a:endParaRPr sz="1600"/>
          </a:p>
        </p:txBody>
      </p:sp>
      <p:pic>
        <p:nvPicPr>
          <p:cNvPr descr="Centro de Ciencia del Clima y la Resiliencia realizará taller en ..." id="122" name="Google Shape;122;gad5d5aeed5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ad5d5aeed5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400" y="2419800"/>
            <a:ext cx="6634501" cy="26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ad5d5aeed5_0_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6025" y="1002251"/>
            <a:ext cx="1819202" cy="4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ad5d5aeed5_0_157"/>
          <p:cNvSpPr txBox="1"/>
          <p:nvPr/>
        </p:nvSpPr>
        <p:spPr>
          <a:xfrm>
            <a:off x="5100425" y="1214639"/>
            <a:ext cx="54000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1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6" name="Google Shape;126;gad5d5aeed5_0_157"/>
          <p:cNvSpPr txBox="1"/>
          <p:nvPr/>
        </p:nvSpPr>
        <p:spPr>
          <a:xfrm>
            <a:off x="5458125" y="968775"/>
            <a:ext cx="3000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300">
                <a:solidFill>
                  <a:schemeClr val="dk1"/>
                </a:solidFill>
                <a:highlight>
                  <a:srgbClr val="FFFFFF"/>
                </a:highlight>
              </a:rPr>
              <a:t>vs</a:t>
            </a:r>
            <a:r>
              <a:rPr lang="es-US" sz="23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es-US" sz="2300">
                <a:solidFill>
                  <a:schemeClr val="dk1"/>
                </a:solidFill>
                <a:highlight>
                  <a:srgbClr val="FFFFFF"/>
                </a:highlight>
              </a:rPr>
              <a:t>Lee Sedol</a:t>
            </a:r>
            <a:endParaRPr sz="2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27" name="Google Shape;127;gad5d5aeed5_0_157"/>
          <p:cNvSpPr txBox="1"/>
          <p:nvPr/>
        </p:nvSpPr>
        <p:spPr>
          <a:xfrm>
            <a:off x="4242675" y="1479150"/>
            <a:ext cx="3401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350">
                <a:solidFill>
                  <a:srgbClr val="202122"/>
                </a:solidFill>
              </a:rPr>
              <a:t>Deep learning vs </a:t>
            </a:r>
            <a:r>
              <a:rPr b="1" lang="es-US" sz="1350">
                <a:solidFill>
                  <a:srgbClr val="202122"/>
                </a:solidFill>
              </a:rPr>
              <a:t>Campeón</a:t>
            </a:r>
            <a:r>
              <a:rPr b="1" lang="es-US" sz="1350">
                <a:solidFill>
                  <a:srgbClr val="202122"/>
                </a:solidFill>
              </a:rPr>
              <a:t> mundial</a:t>
            </a:r>
            <a:endParaRPr b="1" sz="1350">
              <a:solidFill>
                <a:srgbClr val="2021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350">
                <a:solidFill>
                  <a:srgbClr val="202122"/>
                </a:solidFill>
              </a:rPr>
              <a:t>                    </a:t>
            </a:r>
            <a:r>
              <a:rPr b="1" lang="es-US" sz="1350">
                <a:solidFill>
                  <a:srgbClr val="0000FF"/>
                </a:solidFill>
              </a:rPr>
              <a:t>Resultado</a:t>
            </a:r>
            <a:endParaRPr b="1" sz="135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1350">
                <a:solidFill>
                  <a:srgbClr val="202122"/>
                </a:solidFill>
              </a:rPr>
              <a:t>        </a:t>
            </a:r>
            <a:r>
              <a:rPr b="1" lang="es-US" sz="1350">
                <a:solidFill>
                  <a:srgbClr val="202122"/>
                </a:solidFill>
              </a:rPr>
              <a:t>AlphaGo 4 – 1 Lee Sedol</a:t>
            </a:r>
            <a:endParaRPr sz="1700"/>
          </a:p>
        </p:txBody>
      </p:sp>
      <p:sp>
        <p:nvSpPr>
          <p:cNvPr id="128" name="Google Shape;128;gad5d5aeed5_0_157"/>
          <p:cNvSpPr txBox="1"/>
          <p:nvPr/>
        </p:nvSpPr>
        <p:spPr>
          <a:xfrm>
            <a:off x="1828800" y="5693425"/>
            <a:ext cx="8628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50">
                <a:solidFill>
                  <a:srgbClr val="202122"/>
                </a:solidFill>
                <a:highlight>
                  <a:srgbClr val="FFFFFF"/>
                </a:highlight>
              </a:rPr>
              <a:t>El árbitro del partido Toby Manning ha descrito el estilo del programa como «conservador»</a:t>
            </a:r>
            <a:endParaRPr i="1" sz="16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endParaRPr i="1" sz="16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50">
                <a:solidFill>
                  <a:srgbClr val="202122"/>
                </a:solidFill>
                <a:highlight>
                  <a:srgbClr val="FFFFFF"/>
                </a:highlight>
              </a:rPr>
              <a:t>Myungwan Kim  «es como jugar contra un ser humano»</a:t>
            </a:r>
            <a:endParaRPr i="1" sz="2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29" name="Google Shape;129;gad5d5aeed5_0_157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d5d5aeed5_0_368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20">
                <a:solidFill>
                  <a:schemeClr val="dk1"/>
                </a:solidFill>
              </a:rPr>
              <a:t>Machine Learning</a:t>
            </a:r>
            <a:endParaRPr sz="1600"/>
          </a:p>
        </p:txBody>
      </p:sp>
      <p:pic>
        <p:nvPicPr>
          <p:cNvPr descr="Centro de Ciencia del Clima y la Resiliencia realizará taller en ..." id="135" name="Google Shape;135;gad5d5aeed5_0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ad5d5aeed5_0_368"/>
          <p:cNvSpPr txBox="1"/>
          <p:nvPr/>
        </p:nvSpPr>
        <p:spPr>
          <a:xfrm>
            <a:off x="4517750" y="2239225"/>
            <a:ext cx="64614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600">
                <a:solidFill>
                  <a:srgbClr val="292929"/>
                </a:solidFill>
                <a:highlight>
                  <a:srgbClr val="FFFFFF"/>
                </a:highlight>
              </a:rPr>
              <a:t>“Machine Learning es la ciencia que permite que las computadoras aprendan y actúen como lo hacen los humanos, mejorando su aprendizaje a lo largo del tiempo de una forma autónoma, </a:t>
            </a:r>
            <a:r>
              <a:rPr i="1" lang="es-US" sz="1600">
                <a:solidFill>
                  <a:srgbClr val="292929"/>
                </a:solidFill>
                <a:highlight>
                  <a:srgbClr val="FFFFFF"/>
                </a:highlight>
              </a:rPr>
              <a:t>alimentándose</a:t>
            </a:r>
            <a:r>
              <a:rPr i="1" lang="es-US" sz="1600">
                <a:solidFill>
                  <a:srgbClr val="292929"/>
                </a:solidFill>
                <a:highlight>
                  <a:srgbClr val="FFFFFF"/>
                </a:highlight>
              </a:rPr>
              <a:t> con datos e información en forma de observaciones e interacciones con el mundo real.” — Dan Fagella</a:t>
            </a:r>
            <a:endParaRPr/>
          </a:p>
        </p:txBody>
      </p:sp>
      <p:pic>
        <p:nvPicPr>
          <p:cNvPr id="137" name="Google Shape;137;gad5d5aeed5_0_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09700"/>
            <a:ext cx="4243350" cy="56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ad5d5aeed5_0_368"/>
          <p:cNvSpPr txBox="1"/>
          <p:nvPr/>
        </p:nvSpPr>
        <p:spPr>
          <a:xfrm rot="-5400000">
            <a:off x="-310500" y="3226500"/>
            <a:ext cx="18366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300"/>
              <a:t>www.redbubble.com</a:t>
            </a:r>
            <a:endParaRPr i="1" sz="1300"/>
          </a:p>
        </p:txBody>
      </p:sp>
      <p:sp>
        <p:nvSpPr>
          <p:cNvPr id="139" name="Google Shape;139;gad5d5aeed5_0_368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140" name="Google Shape;140;gad5d5aeed5_0_3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d5d5aeed5_0_179"/>
          <p:cNvSpPr txBox="1"/>
          <p:nvPr/>
        </p:nvSpPr>
        <p:spPr>
          <a:xfrm>
            <a:off x="2867025" y="0"/>
            <a:ext cx="60483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Times New Roman"/>
              <a:buNone/>
            </a:pPr>
            <a:r>
              <a:rPr b="1" lang="es-US" sz="2900">
                <a:solidFill>
                  <a:schemeClr val="dk1"/>
                </a:solidFill>
              </a:rPr>
              <a:t>Motivación</a:t>
            </a:r>
            <a:endParaRPr sz="2900"/>
          </a:p>
        </p:txBody>
      </p:sp>
      <p:pic>
        <p:nvPicPr>
          <p:cNvPr descr="Centro de Ciencia del Clima y la Resiliencia realizará taller en ..." id="146" name="Google Shape;146;gad5d5aeed5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ad5d5aeed5_0_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425" y="1587425"/>
            <a:ext cx="7064376" cy="39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ad5d5aeed5_0_179"/>
          <p:cNvSpPr txBox="1"/>
          <p:nvPr/>
        </p:nvSpPr>
        <p:spPr>
          <a:xfrm>
            <a:off x="685800" y="762000"/>
            <a:ext cx="3923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US" sz="24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 los bits a los qubit</a:t>
            </a:r>
            <a:endParaRPr sz="24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9" name="Google Shape;149;gad5d5aeed5_0_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0550" y="2991778"/>
            <a:ext cx="3314776" cy="20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ad5d5aeed5_0_179"/>
          <p:cNvSpPr txBox="1"/>
          <p:nvPr/>
        </p:nvSpPr>
        <p:spPr>
          <a:xfrm>
            <a:off x="8203525" y="2218075"/>
            <a:ext cx="3413700" cy="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50">
                <a:solidFill>
                  <a:srgbClr val="202122"/>
                </a:solidFill>
                <a:highlight>
                  <a:srgbClr val="FFFFFF"/>
                </a:highlight>
              </a:rPr>
              <a:t>Bits dos estados (0 y 1) </a:t>
            </a:r>
            <a:br>
              <a:rPr lang="es-US" sz="1650">
                <a:solidFill>
                  <a:srgbClr val="202122"/>
                </a:solidFill>
                <a:highlight>
                  <a:srgbClr val="FFFFFF"/>
                </a:highlight>
              </a:rPr>
            </a:br>
            <a:r>
              <a:rPr lang="es-US" sz="1650">
                <a:solidFill>
                  <a:srgbClr val="202122"/>
                </a:solidFill>
                <a:highlight>
                  <a:srgbClr val="FFFFFF"/>
                </a:highlight>
              </a:rPr>
              <a:t>Qubit tres estados (0, 1, &lt;0,1&gt;)</a:t>
            </a:r>
            <a:endParaRPr sz="2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51" name="Google Shape;151;gad5d5aeed5_0_179"/>
          <p:cNvSpPr txBox="1"/>
          <p:nvPr/>
        </p:nvSpPr>
        <p:spPr>
          <a:xfrm>
            <a:off x="506875" y="5819825"/>
            <a:ext cx="6981300" cy="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700">
                <a:solidFill>
                  <a:srgbClr val="202122"/>
                </a:solidFill>
              </a:rPr>
              <a:t>Google desarrolla su computadora </a:t>
            </a:r>
            <a:r>
              <a:rPr lang="es-US" sz="1700">
                <a:solidFill>
                  <a:srgbClr val="202122"/>
                </a:solidFill>
              </a:rPr>
              <a:t>cuántica</a:t>
            </a:r>
            <a:r>
              <a:rPr lang="es-US" sz="1700">
                <a:solidFill>
                  <a:srgbClr val="202122"/>
                </a:solidFill>
              </a:rPr>
              <a:t> </a:t>
            </a:r>
            <a:r>
              <a:rPr lang="es-US" sz="1700" u="sng">
                <a:solidFill>
                  <a:schemeClr val="hlink"/>
                </a:solidFill>
                <a:hlinkClick r:id="rId6"/>
              </a:rPr>
              <a:t>para acelerar  las tareas </a:t>
            </a:r>
            <a:r>
              <a:rPr lang="es-US" sz="1700">
                <a:solidFill>
                  <a:schemeClr val="dk1"/>
                </a:solidFill>
              </a:rPr>
              <a:t>computacionales de Machine Learning</a:t>
            </a:r>
            <a:endParaRPr sz="1700">
              <a:solidFill>
                <a:srgbClr val="202122"/>
              </a:solidFill>
            </a:endParaRPr>
          </a:p>
        </p:txBody>
      </p:sp>
      <p:sp>
        <p:nvSpPr>
          <p:cNvPr id="152" name="Google Shape;152;gad5d5aeed5_0_179"/>
          <p:cNvSpPr txBox="1"/>
          <p:nvPr/>
        </p:nvSpPr>
        <p:spPr>
          <a:xfrm>
            <a:off x="0" y="0"/>
            <a:ext cx="24912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Supremacía</a:t>
            </a:r>
            <a:r>
              <a:rPr lang="es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 </a:t>
            </a:r>
            <a:r>
              <a:rPr lang="es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cuántica</a:t>
            </a:r>
            <a:r>
              <a:rPr lang="es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 de Google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ad5d5aeed5_0_179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751" y="1019175"/>
            <a:ext cx="95250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/>
          <p:nvPr/>
        </p:nvSpPr>
        <p:spPr>
          <a:xfrm>
            <a:off x="3570495" y="291118"/>
            <a:ext cx="4449860" cy="5784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Más</a:t>
            </a:r>
            <a:r>
              <a:rPr b="1" lang="es-US" sz="2900">
                <a:solidFill>
                  <a:schemeClr val="dk1"/>
                </a:solidFill>
              </a:rPr>
              <a:t> Neuronas, </a:t>
            </a:r>
            <a:r>
              <a:rPr b="1" lang="es-US" sz="2900">
                <a:solidFill>
                  <a:schemeClr val="dk1"/>
                </a:solidFill>
              </a:rPr>
              <a:t>Más</a:t>
            </a:r>
            <a:r>
              <a:rPr b="1" lang="es-US" sz="2900">
                <a:solidFill>
                  <a:schemeClr val="dk1"/>
                </a:solidFill>
              </a:rPr>
              <a:t> cerebro</a:t>
            </a:r>
            <a:endParaRPr b="1" sz="1100"/>
          </a:p>
        </p:txBody>
      </p:sp>
      <p:pic>
        <p:nvPicPr>
          <p:cNvPr descr="Centro de Ciencia del Clima y la Resiliencia realizará taller en ..."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8098" y="0"/>
            <a:ext cx="323850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7469025" y="6565525"/>
            <a:ext cx="4698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US" sz="1100">
                <a:solidFill>
                  <a:srgbClr val="000000"/>
                </a:solidFill>
              </a:rPr>
              <a:t>Supercómputo y  Modelamiento. Semestre de Primavera 2020</a:t>
            </a:r>
            <a:endParaRPr i="1" sz="100"/>
          </a:p>
        </p:txBody>
      </p:sp>
      <p:pic>
        <p:nvPicPr>
          <p:cNvPr id="162" name="Google Shape;16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ntro de Ciencia del Clima y la Resiliencia realizará taller en ..." id="167" name="Google Shape;1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098" y="76200"/>
            <a:ext cx="3238499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number of connections per neuron in animals and artificial ..." id="168" name="Google Shape;1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0861" y="869616"/>
            <a:ext cx="9705975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/>
          <p:nvPr/>
        </p:nvSpPr>
        <p:spPr>
          <a:xfrm>
            <a:off x="3570495" y="291118"/>
            <a:ext cx="4449900" cy="578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US" sz="2900">
                <a:solidFill>
                  <a:schemeClr val="dk1"/>
                </a:solidFill>
              </a:rPr>
              <a:t>Más Neuronas, Más cerebro</a:t>
            </a:r>
            <a:endParaRPr b="1" sz="1100"/>
          </a:p>
        </p:txBody>
      </p:sp>
      <p:sp>
        <p:nvSpPr>
          <p:cNvPr id="170" name="Google Shape;170;p11"/>
          <p:cNvSpPr/>
          <p:nvPr/>
        </p:nvSpPr>
        <p:spPr>
          <a:xfrm>
            <a:off x="8644908" y="5380672"/>
            <a:ext cx="6615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Adaptive linear element (Widrow and Hoff, 1960) ;  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Neocognitron (Fukushima, 1980)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GPU-accelerated </a:t>
            </a:r>
            <a:r>
              <a:rPr b="0" i="0" lang="es-US" sz="900" u="none" strike="noStrike">
                <a:solidFill>
                  <a:srgbClr val="0088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convolutional network</a:t>
            </a: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(Chellapilla et al., 2006)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Deep Boltzmann machine (Salakhutdinov and Hinton, 2009a)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88CC"/>
              </a:buClr>
              <a:buSzPts val="900"/>
              <a:buFont typeface="Calibri"/>
              <a:buAutoNum type="arabicPeriod"/>
            </a:pPr>
            <a:r>
              <a:rPr b="0" i="0" lang="es-US" sz="900" u="sng" strike="noStrike">
                <a:solidFill>
                  <a:srgbClr val="0088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Unsupervised</a:t>
            </a: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convolutional network (Jarrett et al., 2009)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GPU-accelerated multilayer </a:t>
            </a:r>
            <a:r>
              <a:rPr b="0" i="0" lang="es-US" sz="900" u="sng" strike="noStrike">
                <a:solidFill>
                  <a:srgbClr val="0088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perceptron</a:t>
            </a: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(Ciresan et al., 2010)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Distributed </a:t>
            </a:r>
            <a:r>
              <a:rPr b="0" i="0" lang="es-US" sz="900" u="sng" strike="noStrike">
                <a:solidFill>
                  <a:srgbClr val="0088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autoencoder</a:t>
            </a: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(Le et al., 2012)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Multi-GPU convolutional network (Krizhevsky et al., 2012)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676056"/>
              </a:buClr>
              <a:buSzPts val="900"/>
              <a:buFont typeface="Calibri"/>
              <a:buAutoNum type="arabicPeriod"/>
            </a:pP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COTS HPC unsupervised convolutional network (Coates et al., 2013)</a:t>
            </a:r>
            <a:endParaRPr/>
          </a:p>
          <a:p>
            <a:pPr indent="-571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88CC"/>
              </a:buClr>
              <a:buSzPts val="900"/>
              <a:buFont typeface="Calibri"/>
              <a:buAutoNum type="arabicPeriod"/>
            </a:pPr>
            <a:r>
              <a:rPr b="0" i="0" lang="es-US" sz="900" u="sng" strike="noStrike">
                <a:solidFill>
                  <a:srgbClr val="0088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GoogLeNet</a:t>
            </a:r>
            <a:r>
              <a:rPr b="0" i="0" lang="es-US" sz="900">
                <a:solidFill>
                  <a:srgbClr val="6760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(Szegedy et al., 2014a)</a:t>
            </a:r>
            <a:endParaRPr/>
          </a:p>
        </p:txBody>
      </p:sp>
      <p:pic>
        <p:nvPicPr>
          <p:cNvPr id="171" name="Google Shape;17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50" y="113475"/>
            <a:ext cx="3238501" cy="66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2020-06-28T08:48:39Z</dcterms:created>
  <dc:creator>Camilo Menares</dc:creator>
</cp:coreProperties>
</file>