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9" r:id="rId2"/>
    <p:sldId id="340" r:id="rId3"/>
    <p:sldId id="341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70" r:id="rId16"/>
    <p:sldId id="353" r:id="rId17"/>
    <p:sldId id="354" r:id="rId18"/>
    <p:sldId id="377" r:id="rId19"/>
    <p:sldId id="355" r:id="rId20"/>
    <p:sldId id="356" r:id="rId21"/>
    <p:sldId id="357" r:id="rId22"/>
    <p:sldId id="358" r:id="rId23"/>
    <p:sldId id="371" r:id="rId24"/>
    <p:sldId id="372" r:id="rId25"/>
    <p:sldId id="359" r:id="rId26"/>
    <p:sldId id="360" r:id="rId27"/>
    <p:sldId id="361" r:id="rId28"/>
    <p:sldId id="362" r:id="rId29"/>
    <p:sldId id="363" r:id="rId30"/>
    <p:sldId id="364" r:id="rId31"/>
    <p:sldId id="365" r:id="rId32"/>
    <p:sldId id="366" r:id="rId33"/>
    <p:sldId id="367" r:id="rId34"/>
    <p:sldId id="368" r:id="rId35"/>
    <p:sldId id="374" r:id="rId36"/>
    <p:sldId id="376" r:id="rId37"/>
    <p:sldId id="369" r:id="rId38"/>
    <p:sldId id="375" r:id="rId39"/>
    <p:sldId id="295" r:id="rId40"/>
    <p:sldId id="281" r:id="rId41"/>
    <p:sldId id="257" r:id="rId42"/>
    <p:sldId id="287" r:id="rId43"/>
    <p:sldId id="290" r:id="rId44"/>
    <p:sldId id="293" r:id="rId45"/>
    <p:sldId id="284" r:id="rId46"/>
    <p:sldId id="285" r:id="rId47"/>
    <p:sldId id="286" r:id="rId48"/>
    <p:sldId id="294" r:id="rId49"/>
    <p:sldId id="288" r:id="rId50"/>
    <p:sldId id="289" r:id="rId51"/>
    <p:sldId id="292" r:id="rId52"/>
    <p:sldId id="298" r:id="rId5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55A82FD0-0506-49E9-AA2A-C2797D7E213B}">
          <p14:sldIdLst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</p14:sldIdLst>
        </p14:section>
        <p14:section name="Sección sin título" id="{6F808C4C-65BA-447A-81EF-8EC15E4B565E}">
          <p14:sldIdLst>
            <p14:sldId id="351"/>
            <p14:sldId id="352"/>
            <p14:sldId id="370"/>
            <p14:sldId id="353"/>
            <p14:sldId id="354"/>
            <p14:sldId id="377"/>
            <p14:sldId id="355"/>
            <p14:sldId id="356"/>
            <p14:sldId id="357"/>
            <p14:sldId id="358"/>
            <p14:sldId id="371"/>
            <p14:sldId id="372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74"/>
            <p14:sldId id="376"/>
            <p14:sldId id="369"/>
            <p14:sldId id="375"/>
            <p14:sldId id="295"/>
            <p14:sldId id="281"/>
            <p14:sldId id="257"/>
            <p14:sldId id="287"/>
            <p14:sldId id="290"/>
            <p14:sldId id="293"/>
            <p14:sldId id="284"/>
            <p14:sldId id="285"/>
            <p14:sldId id="286"/>
            <p14:sldId id="294"/>
            <p14:sldId id="288"/>
            <p14:sldId id="289"/>
            <p14:sldId id="292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2787"/>
    <p:restoredTop sz="90929"/>
  </p:normalViewPr>
  <p:slideViewPr>
    <p:cSldViewPr>
      <p:cViewPr varScale="1">
        <p:scale>
          <a:sx n="72" d="100"/>
          <a:sy n="72" d="100"/>
        </p:scale>
        <p:origin x="184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8.xml"/><Relationship Id="rId1" Type="http://schemas.openxmlformats.org/officeDocument/2006/relationships/slide" Target="slides/slide4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2EE62F-7750-42A8-8674-8A77405848CA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AEECA9-EB04-426F-ADBA-A8F0FFE14CCC}">
      <dgm:prSet phldrT="[Texto]"/>
      <dgm:spPr>
        <a:solidFill>
          <a:srgbClr val="FF0000"/>
        </a:solidFill>
      </dgm:spPr>
      <dgm:t>
        <a:bodyPr/>
        <a:lstStyle/>
        <a:p>
          <a:r>
            <a:rPr lang="es-MX" b="1" dirty="0">
              <a:solidFill>
                <a:schemeClr val="bg1"/>
              </a:solidFill>
              <a:ea typeface="굴림"/>
              <a:cs typeface="굴림"/>
            </a:rPr>
            <a:t>Cristalización y secado</a:t>
          </a:r>
        </a:p>
      </dgm:t>
    </dgm:pt>
    <dgm:pt modelId="{FD72C153-4A15-4BF7-AF71-D694A0265398}" type="parTrans" cxnId="{84DC088C-75EF-4ADF-992C-37372EF7BBD3}">
      <dgm:prSet/>
      <dgm:spPr/>
      <dgm:t>
        <a:bodyPr/>
        <a:lstStyle/>
        <a:p>
          <a:endParaRPr lang="en-US"/>
        </a:p>
      </dgm:t>
    </dgm:pt>
    <dgm:pt modelId="{AE729EA9-4055-428F-A525-B6EE8C66F19C}" type="sibTrans" cxnId="{84DC088C-75EF-4ADF-992C-37372EF7BBD3}">
      <dgm:prSet/>
      <dgm:spPr/>
      <dgm:t>
        <a:bodyPr/>
        <a:lstStyle/>
        <a:p>
          <a:endParaRPr lang="en-US"/>
        </a:p>
      </dgm:t>
    </dgm:pt>
    <dgm:pt modelId="{985038F1-91AC-418E-85E5-C1B78F1B20B1}">
      <dgm:prSet phldrT="[Texto]"/>
      <dgm:spPr>
        <a:solidFill>
          <a:srgbClr val="00B011"/>
        </a:solidFill>
      </dgm:spPr>
      <dgm:t>
        <a:bodyPr/>
        <a:lstStyle/>
        <a:p>
          <a:r>
            <a:rPr lang="es-MX" b="1" dirty="0">
              <a:solidFill>
                <a:schemeClr val="bg1"/>
              </a:solidFill>
              <a:ea typeface="굴림"/>
              <a:cs typeface="굴림"/>
            </a:rPr>
            <a:t>Secado</a:t>
          </a:r>
          <a:endParaRPr lang="en-US" b="1" dirty="0">
            <a:solidFill>
              <a:schemeClr val="bg1"/>
            </a:solidFill>
            <a:ea typeface="굴림"/>
            <a:cs typeface="굴림"/>
          </a:endParaRPr>
        </a:p>
      </dgm:t>
    </dgm:pt>
    <dgm:pt modelId="{ED8BBA47-5CA0-4A90-9478-3D5A7F085B7C}" type="parTrans" cxnId="{6E9D2B3A-7D02-42DD-BFEF-E6EB042A1CB9}">
      <dgm:prSet/>
      <dgm:spPr/>
      <dgm:t>
        <a:bodyPr/>
        <a:lstStyle/>
        <a:p>
          <a:endParaRPr lang="en-US"/>
        </a:p>
      </dgm:t>
    </dgm:pt>
    <dgm:pt modelId="{E51746DA-BEED-4596-92C9-7D38C6086302}" type="sibTrans" cxnId="{6E9D2B3A-7D02-42DD-BFEF-E6EB042A1CB9}">
      <dgm:prSet/>
      <dgm:spPr/>
      <dgm:t>
        <a:bodyPr/>
        <a:lstStyle/>
        <a:p>
          <a:endParaRPr lang="en-US"/>
        </a:p>
      </dgm:t>
    </dgm:pt>
    <dgm:pt modelId="{7661B3CE-5A9D-482E-B3FD-37BF1E708469}">
      <dgm:prSet phldrT="[Texto]"/>
      <dgm:spPr>
        <a:solidFill>
          <a:srgbClr val="0070C0"/>
        </a:solidFill>
      </dgm:spPr>
      <dgm:t>
        <a:bodyPr/>
        <a:lstStyle/>
        <a:p>
          <a:r>
            <a:rPr lang="en-US" dirty="0" err="1">
              <a:solidFill>
                <a:schemeClr val="bg1"/>
              </a:solidFill>
            </a:rPr>
            <a:t>Formulación</a:t>
          </a:r>
          <a:endParaRPr lang="en-US" dirty="0">
            <a:solidFill>
              <a:schemeClr val="bg1"/>
            </a:solidFill>
          </a:endParaRPr>
        </a:p>
      </dgm:t>
    </dgm:pt>
    <dgm:pt modelId="{0A741E34-C803-467A-82B6-E8286F8BEA4F}" type="parTrans" cxnId="{ECE02234-F24B-49BF-B46F-43CB277B6268}">
      <dgm:prSet/>
      <dgm:spPr/>
      <dgm:t>
        <a:bodyPr/>
        <a:lstStyle/>
        <a:p>
          <a:endParaRPr lang="en-US"/>
        </a:p>
      </dgm:t>
    </dgm:pt>
    <dgm:pt modelId="{5A1CD035-702F-48A9-A0D0-261DA972537A}" type="sibTrans" cxnId="{ECE02234-F24B-49BF-B46F-43CB277B6268}">
      <dgm:prSet/>
      <dgm:spPr/>
      <dgm:t>
        <a:bodyPr/>
        <a:lstStyle/>
        <a:p>
          <a:endParaRPr lang="en-US"/>
        </a:p>
      </dgm:t>
    </dgm:pt>
    <dgm:pt modelId="{0596F00E-2A48-44DE-98EB-0A723D874D0A}" type="pres">
      <dgm:prSet presAssocID="{482EE62F-7750-42A8-8674-8A77405848CA}" presName="linear" presStyleCnt="0">
        <dgm:presLayoutVars>
          <dgm:dir/>
          <dgm:animLvl val="lvl"/>
          <dgm:resizeHandles val="exact"/>
        </dgm:presLayoutVars>
      </dgm:prSet>
      <dgm:spPr/>
    </dgm:pt>
    <dgm:pt modelId="{7B3A7450-D912-48FD-B435-457155C84D11}" type="pres">
      <dgm:prSet presAssocID="{5FAEECA9-EB04-426F-ADBA-A8F0FFE14CCC}" presName="parentLin" presStyleCnt="0"/>
      <dgm:spPr/>
    </dgm:pt>
    <dgm:pt modelId="{79C83E4F-8043-4924-8F8B-51F17B3569CA}" type="pres">
      <dgm:prSet presAssocID="{5FAEECA9-EB04-426F-ADBA-A8F0FFE14CCC}" presName="parentLeftMargin" presStyleLbl="node1" presStyleIdx="0" presStyleCnt="3"/>
      <dgm:spPr/>
    </dgm:pt>
    <dgm:pt modelId="{B50B94C8-CC2E-4F0C-BABF-96BD4F95C4F8}" type="pres">
      <dgm:prSet presAssocID="{5FAEECA9-EB04-426F-ADBA-A8F0FFE14CCC}" presName="parentText" presStyleLbl="node1" presStyleIdx="0" presStyleCnt="3" custScaleX="139574">
        <dgm:presLayoutVars>
          <dgm:chMax val="0"/>
          <dgm:bulletEnabled val="1"/>
        </dgm:presLayoutVars>
      </dgm:prSet>
      <dgm:spPr/>
    </dgm:pt>
    <dgm:pt modelId="{CD04B0FD-1E70-4BFD-B4DD-7E099719A2F6}" type="pres">
      <dgm:prSet presAssocID="{5FAEECA9-EB04-426F-ADBA-A8F0FFE14CCC}" presName="negativeSpace" presStyleCnt="0"/>
      <dgm:spPr/>
    </dgm:pt>
    <dgm:pt modelId="{E93C7938-1995-4611-A050-091AF9CD50AD}" type="pres">
      <dgm:prSet presAssocID="{5FAEECA9-EB04-426F-ADBA-A8F0FFE14CCC}" presName="childText" presStyleLbl="conFgAcc1" presStyleIdx="0" presStyleCnt="3">
        <dgm:presLayoutVars>
          <dgm:bulletEnabled val="1"/>
        </dgm:presLayoutVars>
      </dgm:prSet>
      <dgm:spPr/>
    </dgm:pt>
    <dgm:pt modelId="{9114B799-3CDF-4C97-ABA6-20A2FC175A71}" type="pres">
      <dgm:prSet presAssocID="{AE729EA9-4055-428F-A525-B6EE8C66F19C}" presName="spaceBetweenRectangles" presStyleCnt="0"/>
      <dgm:spPr/>
    </dgm:pt>
    <dgm:pt modelId="{D99D3F45-0FF6-47D1-A43B-076397C8B382}" type="pres">
      <dgm:prSet presAssocID="{985038F1-91AC-418E-85E5-C1B78F1B20B1}" presName="parentLin" presStyleCnt="0"/>
      <dgm:spPr/>
    </dgm:pt>
    <dgm:pt modelId="{B5460F4B-7654-46CC-B024-88894442C2C7}" type="pres">
      <dgm:prSet presAssocID="{985038F1-91AC-418E-85E5-C1B78F1B20B1}" presName="parentLeftMargin" presStyleLbl="node1" presStyleIdx="0" presStyleCnt="3"/>
      <dgm:spPr/>
    </dgm:pt>
    <dgm:pt modelId="{8C0C9D8F-5C5F-49E9-A64E-B3516BF99316}" type="pres">
      <dgm:prSet presAssocID="{985038F1-91AC-418E-85E5-C1B78F1B20B1}" presName="parentText" presStyleLbl="node1" presStyleIdx="1" presStyleCnt="3" custScaleX="142857" custLinFactNeighborX="-3952" custLinFactNeighborY="1343">
        <dgm:presLayoutVars>
          <dgm:chMax val="0"/>
          <dgm:bulletEnabled val="1"/>
        </dgm:presLayoutVars>
      </dgm:prSet>
      <dgm:spPr/>
    </dgm:pt>
    <dgm:pt modelId="{B6CBAAFD-2D1A-4BF0-8724-7887DB83FE83}" type="pres">
      <dgm:prSet presAssocID="{985038F1-91AC-418E-85E5-C1B78F1B20B1}" presName="negativeSpace" presStyleCnt="0"/>
      <dgm:spPr/>
    </dgm:pt>
    <dgm:pt modelId="{2A95DB59-74B0-4B0F-AC73-06D29DC0B973}" type="pres">
      <dgm:prSet presAssocID="{985038F1-91AC-418E-85E5-C1B78F1B20B1}" presName="childText" presStyleLbl="conFgAcc1" presStyleIdx="1" presStyleCnt="3">
        <dgm:presLayoutVars>
          <dgm:bulletEnabled val="1"/>
        </dgm:presLayoutVars>
      </dgm:prSet>
      <dgm:spPr/>
    </dgm:pt>
    <dgm:pt modelId="{19686284-5374-4D33-9A37-17903D06164F}" type="pres">
      <dgm:prSet presAssocID="{E51746DA-BEED-4596-92C9-7D38C6086302}" presName="spaceBetweenRectangles" presStyleCnt="0"/>
      <dgm:spPr/>
    </dgm:pt>
    <dgm:pt modelId="{44F43D77-A598-4500-B265-ACE39282EEE6}" type="pres">
      <dgm:prSet presAssocID="{7661B3CE-5A9D-482E-B3FD-37BF1E708469}" presName="parentLin" presStyleCnt="0"/>
      <dgm:spPr/>
    </dgm:pt>
    <dgm:pt modelId="{56307164-DC3E-4A02-94C1-23CB99397A17}" type="pres">
      <dgm:prSet presAssocID="{7661B3CE-5A9D-482E-B3FD-37BF1E708469}" presName="parentLeftMargin" presStyleLbl="node1" presStyleIdx="1" presStyleCnt="3"/>
      <dgm:spPr/>
    </dgm:pt>
    <dgm:pt modelId="{0893E421-0749-4DD0-925D-88B0362FD542}" type="pres">
      <dgm:prSet presAssocID="{7661B3CE-5A9D-482E-B3FD-37BF1E708469}" presName="parentText" presStyleLbl="node1" presStyleIdx="2" presStyleCnt="3" custScaleX="142024" custScaleY="84674">
        <dgm:presLayoutVars>
          <dgm:chMax val="0"/>
          <dgm:bulletEnabled val="1"/>
        </dgm:presLayoutVars>
      </dgm:prSet>
      <dgm:spPr/>
    </dgm:pt>
    <dgm:pt modelId="{B788DC23-BD02-4A44-9229-D50AAE2C8E2B}" type="pres">
      <dgm:prSet presAssocID="{7661B3CE-5A9D-482E-B3FD-37BF1E708469}" presName="negativeSpace" presStyleCnt="0"/>
      <dgm:spPr/>
    </dgm:pt>
    <dgm:pt modelId="{0E896D5D-A3E9-4B3D-A486-48EBD23886E1}" type="pres">
      <dgm:prSet presAssocID="{7661B3CE-5A9D-482E-B3FD-37BF1E70846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1A8F02C-2CD2-4338-A79E-5D10610CE8DE}" type="presOf" srcId="{5FAEECA9-EB04-426F-ADBA-A8F0FFE14CCC}" destId="{B50B94C8-CC2E-4F0C-BABF-96BD4F95C4F8}" srcOrd="1" destOrd="0" presId="urn:microsoft.com/office/officeart/2005/8/layout/list1"/>
    <dgm:cxn modelId="{92AF1A2F-0ADB-4C13-A5D5-F297275DBC7C}" type="presOf" srcId="{985038F1-91AC-418E-85E5-C1B78F1B20B1}" destId="{B5460F4B-7654-46CC-B024-88894442C2C7}" srcOrd="0" destOrd="0" presId="urn:microsoft.com/office/officeart/2005/8/layout/list1"/>
    <dgm:cxn modelId="{ECE02234-F24B-49BF-B46F-43CB277B6268}" srcId="{482EE62F-7750-42A8-8674-8A77405848CA}" destId="{7661B3CE-5A9D-482E-B3FD-37BF1E708469}" srcOrd="2" destOrd="0" parTransId="{0A741E34-C803-467A-82B6-E8286F8BEA4F}" sibTransId="{5A1CD035-702F-48A9-A0D0-261DA972537A}"/>
    <dgm:cxn modelId="{6E9D2B3A-7D02-42DD-BFEF-E6EB042A1CB9}" srcId="{482EE62F-7750-42A8-8674-8A77405848CA}" destId="{985038F1-91AC-418E-85E5-C1B78F1B20B1}" srcOrd="1" destOrd="0" parTransId="{ED8BBA47-5CA0-4A90-9478-3D5A7F085B7C}" sibTransId="{E51746DA-BEED-4596-92C9-7D38C6086302}"/>
    <dgm:cxn modelId="{F1078F70-248B-4303-9CB4-7CF02D9D0709}" type="presOf" srcId="{7661B3CE-5A9D-482E-B3FD-37BF1E708469}" destId="{0893E421-0749-4DD0-925D-88B0362FD542}" srcOrd="1" destOrd="0" presId="urn:microsoft.com/office/officeart/2005/8/layout/list1"/>
    <dgm:cxn modelId="{AA45D97F-8DEE-4224-80E6-8883F47500D3}" type="presOf" srcId="{7661B3CE-5A9D-482E-B3FD-37BF1E708469}" destId="{56307164-DC3E-4A02-94C1-23CB99397A17}" srcOrd="0" destOrd="0" presId="urn:microsoft.com/office/officeart/2005/8/layout/list1"/>
    <dgm:cxn modelId="{84DC088C-75EF-4ADF-992C-37372EF7BBD3}" srcId="{482EE62F-7750-42A8-8674-8A77405848CA}" destId="{5FAEECA9-EB04-426F-ADBA-A8F0FFE14CCC}" srcOrd="0" destOrd="0" parTransId="{FD72C153-4A15-4BF7-AF71-D694A0265398}" sibTransId="{AE729EA9-4055-428F-A525-B6EE8C66F19C}"/>
    <dgm:cxn modelId="{D1BA7EB1-95F8-4821-B00C-3271FFC71CC3}" type="presOf" srcId="{5FAEECA9-EB04-426F-ADBA-A8F0FFE14CCC}" destId="{79C83E4F-8043-4924-8F8B-51F17B3569CA}" srcOrd="0" destOrd="0" presId="urn:microsoft.com/office/officeart/2005/8/layout/list1"/>
    <dgm:cxn modelId="{0D3789C3-B687-4599-BE9E-178D60C5F67F}" type="presOf" srcId="{482EE62F-7750-42A8-8674-8A77405848CA}" destId="{0596F00E-2A48-44DE-98EB-0A723D874D0A}" srcOrd="0" destOrd="0" presId="urn:microsoft.com/office/officeart/2005/8/layout/list1"/>
    <dgm:cxn modelId="{6D84D9D4-2438-475E-ABE2-458A90C578C5}" type="presOf" srcId="{985038F1-91AC-418E-85E5-C1B78F1B20B1}" destId="{8C0C9D8F-5C5F-49E9-A64E-B3516BF99316}" srcOrd="1" destOrd="0" presId="urn:microsoft.com/office/officeart/2005/8/layout/list1"/>
    <dgm:cxn modelId="{ED0F69AB-B392-41F3-812E-44F693AD2939}" type="presParOf" srcId="{0596F00E-2A48-44DE-98EB-0A723D874D0A}" destId="{7B3A7450-D912-48FD-B435-457155C84D11}" srcOrd="0" destOrd="0" presId="urn:microsoft.com/office/officeart/2005/8/layout/list1"/>
    <dgm:cxn modelId="{31E4BD7E-DA2D-4C4C-8053-A155704D2C93}" type="presParOf" srcId="{7B3A7450-D912-48FD-B435-457155C84D11}" destId="{79C83E4F-8043-4924-8F8B-51F17B3569CA}" srcOrd="0" destOrd="0" presId="urn:microsoft.com/office/officeart/2005/8/layout/list1"/>
    <dgm:cxn modelId="{8F2BF996-E474-4990-B286-3895BA26A64B}" type="presParOf" srcId="{7B3A7450-D912-48FD-B435-457155C84D11}" destId="{B50B94C8-CC2E-4F0C-BABF-96BD4F95C4F8}" srcOrd="1" destOrd="0" presId="urn:microsoft.com/office/officeart/2005/8/layout/list1"/>
    <dgm:cxn modelId="{56340765-EE24-4D19-9BFF-B046539FD22E}" type="presParOf" srcId="{0596F00E-2A48-44DE-98EB-0A723D874D0A}" destId="{CD04B0FD-1E70-4BFD-B4DD-7E099719A2F6}" srcOrd="1" destOrd="0" presId="urn:microsoft.com/office/officeart/2005/8/layout/list1"/>
    <dgm:cxn modelId="{4BC11EA0-CF70-4EAB-861F-526E5B03E4DE}" type="presParOf" srcId="{0596F00E-2A48-44DE-98EB-0A723D874D0A}" destId="{E93C7938-1995-4611-A050-091AF9CD50AD}" srcOrd="2" destOrd="0" presId="urn:microsoft.com/office/officeart/2005/8/layout/list1"/>
    <dgm:cxn modelId="{D0969D86-062A-482E-BEDC-687B876502A9}" type="presParOf" srcId="{0596F00E-2A48-44DE-98EB-0A723D874D0A}" destId="{9114B799-3CDF-4C97-ABA6-20A2FC175A71}" srcOrd="3" destOrd="0" presId="urn:microsoft.com/office/officeart/2005/8/layout/list1"/>
    <dgm:cxn modelId="{A5355545-F42F-4B27-9A5B-9ADF720450B4}" type="presParOf" srcId="{0596F00E-2A48-44DE-98EB-0A723D874D0A}" destId="{D99D3F45-0FF6-47D1-A43B-076397C8B382}" srcOrd="4" destOrd="0" presId="urn:microsoft.com/office/officeart/2005/8/layout/list1"/>
    <dgm:cxn modelId="{1B32D57C-E803-474E-8986-B7D29B39B5B8}" type="presParOf" srcId="{D99D3F45-0FF6-47D1-A43B-076397C8B382}" destId="{B5460F4B-7654-46CC-B024-88894442C2C7}" srcOrd="0" destOrd="0" presId="urn:microsoft.com/office/officeart/2005/8/layout/list1"/>
    <dgm:cxn modelId="{993CDC4D-C8A5-4735-A0A9-C6A133FD6C35}" type="presParOf" srcId="{D99D3F45-0FF6-47D1-A43B-076397C8B382}" destId="{8C0C9D8F-5C5F-49E9-A64E-B3516BF99316}" srcOrd="1" destOrd="0" presId="urn:microsoft.com/office/officeart/2005/8/layout/list1"/>
    <dgm:cxn modelId="{03B4274B-FB19-4825-BC0F-C6071AFB3652}" type="presParOf" srcId="{0596F00E-2A48-44DE-98EB-0A723D874D0A}" destId="{B6CBAAFD-2D1A-4BF0-8724-7887DB83FE83}" srcOrd="5" destOrd="0" presId="urn:microsoft.com/office/officeart/2005/8/layout/list1"/>
    <dgm:cxn modelId="{986B4562-E216-40EC-BE83-D0495C740B47}" type="presParOf" srcId="{0596F00E-2A48-44DE-98EB-0A723D874D0A}" destId="{2A95DB59-74B0-4B0F-AC73-06D29DC0B973}" srcOrd="6" destOrd="0" presId="urn:microsoft.com/office/officeart/2005/8/layout/list1"/>
    <dgm:cxn modelId="{AE002E1D-46D4-45F7-87B8-C22AF82EA1E2}" type="presParOf" srcId="{0596F00E-2A48-44DE-98EB-0A723D874D0A}" destId="{19686284-5374-4D33-9A37-17903D06164F}" srcOrd="7" destOrd="0" presId="urn:microsoft.com/office/officeart/2005/8/layout/list1"/>
    <dgm:cxn modelId="{417B251D-8D3E-415B-A71B-466D0F8F5321}" type="presParOf" srcId="{0596F00E-2A48-44DE-98EB-0A723D874D0A}" destId="{44F43D77-A598-4500-B265-ACE39282EEE6}" srcOrd="8" destOrd="0" presId="urn:microsoft.com/office/officeart/2005/8/layout/list1"/>
    <dgm:cxn modelId="{FE591FED-A752-4161-ACE8-E9F30CD31D0B}" type="presParOf" srcId="{44F43D77-A598-4500-B265-ACE39282EEE6}" destId="{56307164-DC3E-4A02-94C1-23CB99397A17}" srcOrd="0" destOrd="0" presId="urn:microsoft.com/office/officeart/2005/8/layout/list1"/>
    <dgm:cxn modelId="{58FFE9D4-9312-4A0E-B7DD-A158E9355A46}" type="presParOf" srcId="{44F43D77-A598-4500-B265-ACE39282EEE6}" destId="{0893E421-0749-4DD0-925D-88B0362FD542}" srcOrd="1" destOrd="0" presId="urn:microsoft.com/office/officeart/2005/8/layout/list1"/>
    <dgm:cxn modelId="{F8DB324F-F645-4C61-930D-C02D5FC93933}" type="presParOf" srcId="{0596F00E-2A48-44DE-98EB-0A723D874D0A}" destId="{B788DC23-BD02-4A44-9229-D50AAE2C8E2B}" srcOrd="9" destOrd="0" presId="urn:microsoft.com/office/officeart/2005/8/layout/list1"/>
    <dgm:cxn modelId="{F142436E-4CBC-4AF1-9B9A-DDCB737F7133}" type="presParOf" srcId="{0596F00E-2A48-44DE-98EB-0A723D874D0A}" destId="{0E896D5D-A3E9-4B3D-A486-48EBD23886E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2EE62F-7750-42A8-8674-8A77405848CA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AEECA9-EB04-426F-ADBA-A8F0FFE14CCC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MX" sz="1600" b="1" dirty="0">
              <a:solidFill>
                <a:schemeClr val="bg1"/>
              </a:solidFill>
              <a:ea typeface="굴림"/>
              <a:cs typeface="굴림"/>
            </a:rPr>
            <a:t>Cristalización y secado</a:t>
          </a:r>
        </a:p>
      </dgm:t>
    </dgm:pt>
    <dgm:pt modelId="{FD72C153-4A15-4BF7-AF71-D694A0265398}" type="parTrans" cxnId="{84DC088C-75EF-4ADF-992C-37372EF7BBD3}">
      <dgm:prSet/>
      <dgm:spPr/>
      <dgm:t>
        <a:bodyPr/>
        <a:lstStyle/>
        <a:p>
          <a:endParaRPr lang="en-US"/>
        </a:p>
      </dgm:t>
    </dgm:pt>
    <dgm:pt modelId="{AE729EA9-4055-428F-A525-B6EE8C66F19C}" type="sibTrans" cxnId="{84DC088C-75EF-4ADF-992C-37372EF7BBD3}">
      <dgm:prSet/>
      <dgm:spPr/>
      <dgm:t>
        <a:bodyPr/>
        <a:lstStyle/>
        <a:p>
          <a:endParaRPr lang="en-US"/>
        </a:p>
      </dgm:t>
    </dgm:pt>
    <dgm:pt modelId="{985038F1-91AC-418E-85E5-C1B78F1B20B1}">
      <dgm:prSet phldrT="[Texto]" custT="1"/>
      <dgm:spPr>
        <a:solidFill>
          <a:srgbClr val="00B011"/>
        </a:solidFill>
      </dgm:spPr>
      <dgm:t>
        <a:bodyPr/>
        <a:lstStyle/>
        <a:p>
          <a:r>
            <a:rPr lang="es-MX" sz="1800" b="1" dirty="0">
              <a:solidFill>
                <a:schemeClr val="bg1"/>
              </a:solidFill>
              <a:ea typeface="굴림"/>
              <a:cs typeface="굴림"/>
            </a:rPr>
            <a:t>Secado</a:t>
          </a:r>
          <a:endParaRPr lang="en-US" sz="1800" b="1" dirty="0">
            <a:solidFill>
              <a:schemeClr val="bg1"/>
            </a:solidFill>
            <a:ea typeface="굴림"/>
            <a:cs typeface="굴림"/>
          </a:endParaRPr>
        </a:p>
      </dgm:t>
    </dgm:pt>
    <dgm:pt modelId="{ED8BBA47-5CA0-4A90-9478-3D5A7F085B7C}" type="parTrans" cxnId="{6E9D2B3A-7D02-42DD-BFEF-E6EB042A1CB9}">
      <dgm:prSet/>
      <dgm:spPr/>
      <dgm:t>
        <a:bodyPr/>
        <a:lstStyle/>
        <a:p>
          <a:endParaRPr lang="en-US"/>
        </a:p>
      </dgm:t>
    </dgm:pt>
    <dgm:pt modelId="{E51746DA-BEED-4596-92C9-7D38C6086302}" type="sibTrans" cxnId="{6E9D2B3A-7D02-42DD-BFEF-E6EB042A1CB9}">
      <dgm:prSet/>
      <dgm:spPr/>
      <dgm:t>
        <a:bodyPr/>
        <a:lstStyle/>
        <a:p>
          <a:endParaRPr lang="en-US"/>
        </a:p>
      </dgm:t>
    </dgm:pt>
    <dgm:pt modelId="{7661B3CE-5A9D-482E-B3FD-37BF1E708469}">
      <dgm:prSet phldrT="[Texto]"/>
      <dgm:spPr>
        <a:solidFill>
          <a:srgbClr val="0070C0"/>
        </a:solidFill>
      </dgm:spPr>
      <dgm:t>
        <a:bodyPr/>
        <a:lstStyle/>
        <a:p>
          <a:r>
            <a:rPr lang="en-US" dirty="0" err="1">
              <a:solidFill>
                <a:schemeClr val="bg1"/>
              </a:solidFill>
            </a:rPr>
            <a:t>Formulación</a:t>
          </a:r>
          <a:endParaRPr lang="en-US" dirty="0">
            <a:solidFill>
              <a:schemeClr val="bg1"/>
            </a:solidFill>
          </a:endParaRPr>
        </a:p>
      </dgm:t>
    </dgm:pt>
    <dgm:pt modelId="{0A741E34-C803-467A-82B6-E8286F8BEA4F}" type="parTrans" cxnId="{ECE02234-F24B-49BF-B46F-43CB277B6268}">
      <dgm:prSet/>
      <dgm:spPr/>
      <dgm:t>
        <a:bodyPr/>
        <a:lstStyle/>
        <a:p>
          <a:endParaRPr lang="en-US"/>
        </a:p>
      </dgm:t>
    </dgm:pt>
    <dgm:pt modelId="{5A1CD035-702F-48A9-A0D0-261DA972537A}" type="sibTrans" cxnId="{ECE02234-F24B-49BF-B46F-43CB277B6268}">
      <dgm:prSet/>
      <dgm:spPr/>
      <dgm:t>
        <a:bodyPr/>
        <a:lstStyle/>
        <a:p>
          <a:endParaRPr lang="en-US"/>
        </a:p>
      </dgm:t>
    </dgm:pt>
    <dgm:pt modelId="{0596F00E-2A48-44DE-98EB-0A723D874D0A}" type="pres">
      <dgm:prSet presAssocID="{482EE62F-7750-42A8-8674-8A77405848CA}" presName="linear" presStyleCnt="0">
        <dgm:presLayoutVars>
          <dgm:dir/>
          <dgm:animLvl val="lvl"/>
          <dgm:resizeHandles val="exact"/>
        </dgm:presLayoutVars>
      </dgm:prSet>
      <dgm:spPr/>
    </dgm:pt>
    <dgm:pt modelId="{7B3A7450-D912-48FD-B435-457155C84D11}" type="pres">
      <dgm:prSet presAssocID="{5FAEECA9-EB04-426F-ADBA-A8F0FFE14CCC}" presName="parentLin" presStyleCnt="0"/>
      <dgm:spPr/>
    </dgm:pt>
    <dgm:pt modelId="{79C83E4F-8043-4924-8F8B-51F17B3569CA}" type="pres">
      <dgm:prSet presAssocID="{5FAEECA9-EB04-426F-ADBA-A8F0FFE14CCC}" presName="parentLeftMargin" presStyleLbl="node1" presStyleIdx="0" presStyleCnt="3"/>
      <dgm:spPr/>
    </dgm:pt>
    <dgm:pt modelId="{B50B94C8-CC2E-4F0C-BABF-96BD4F95C4F8}" type="pres">
      <dgm:prSet presAssocID="{5FAEECA9-EB04-426F-ADBA-A8F0FFE14CCC}" presName="parentText" presStyleLbl="node1" presStyleIdx="0" presStyleCnt="3" custScaleX="139574">
        <dgm:presLayoutVars>
          <dgm:chMax val="0"/>
          <dgm:bulletEnabled val="1"/>
        </dgm:presLayoutVars>
      </dgm:prSet>
      <dgm:spPr/>
    </dgm:pt>
    <dgm:pt modelId="{CD04B0FD-1E70-4BFD-B4DD-7E099719A2F6}" type="pres">
      <dgm:prSet presAssocID="{5FAEECA9-EB04-426F-ADBA-A8F0FFE14CCC}" presName="negativeSpace" presStyleCnt="0"/>
      <dgm:spPr/>
    </dgm:pt>
    <dgm:pt modelId="{E93C7938-1995-4611-A050-091AF9CD50AD}" type="pres">
      <dgm:prSet presAssocID="{5FAEECA9-EB04-426F-ADBA-A8F0FFE14CCC}" presName="childText" presStyleLbl="conFgAcc1" presStyleIdx="0" presStyleCnt="3">
        <dgm:presLayoutVars>
          <dgm:bulletEnabled val="1"/>
        </dgm:presLayoutVars>
      </dgm:prSet>
      <dgm:spPr/>
    </dgm:pt>
    <dgm:pt modelId="{9114B799-3CDF-4C97-ABA6-20A2FC175A71}" type="pres">
      <dgm:prSet presAssocID="{AE729EA9-4055-428F-A525-B6EE8C66F19C}" presName="spaceBetweenRectangles" presStyleCnt="0"/>
      <dgm:spPr/>
    </dgm:pt>
    <dgm:pt modelId="{D99D3F45-0FF6-47D1-A43B-076397C8B382}" type="pres">
      <dgm:prSet presAssocID="{985038F1-91AC-418E-85E5-C1B78F1B20B1}" presName="parentLin" presStyleCnt="0"/>
      <dgm:spPr/>
    </dgm:pt>
    <dgm:pt modelId="{B5460F4B-7654-46CC-B024-88894442C2C7}" type="pres">
      <dgm:prSet presAssocID="{985038F1-91AC-418E-85E5-C1B78F1B20B1}" presName="parentLeftMargin" presStyleLbl="node1" presStyleIdx="0" presStyleCnt="3"/>
      <dgm:spPr/>
    </dgm:pt>
    <dgm:pt modelId="{8C0C9D8F-5C5F-49E9-A64E-B3516BF99316}" type="pres">
      <dgm:prSet presAssocID="{985038F1-91AC-418E-85E5-C1B78F1B20B1}" presName="parentText" presStyleLbl="node1" presStyleIdx="1" presStyleCnt="3" custScaleX="142857" custLinFactNeighborX="-3952" custLinFactNeighborY="1343">
        <dgm:presLayoutVars>
          <dgm:chMax val="0"/>
          <dgm:bulletEnabled val="1"/>
        </dgm:presLayoutVars>
      </dgm:prSet>
      <dgm:spPr/>
    </dgm:pt>
    <dgm:pt modelId="{B6CBAAFD-2D1A-4BF0-8724-7887DB83FE83}" type="pres">
      <dgm:prSet presAssocID="{985038F1-91AC-418E-85E5-C1B78F1B20B1}" presName="negativeSpace" presStyleCnt="0"/>
      <dgm:spPr/>
    </dgm:pt>
    <dgm:pt modelId="{2A95DB59-74B0-4B0F-AC73-06D29DC0B973}" type="pres">
      <dgm:prSet presAssocID="{985038F1-91AC-418E-85E5-C1B78F1B20B1}" presName="childText" presStyleLbl="conFgAcc1" presStyleIdx="1" presStyleCnt="3">
        <dgm:presLayoutVars>
          <dgm:bulletEnabled val="1"/>
        </dgm:presLayoutVars>
      </dgm:prSet>
      <dgm:spPr/>
    </dgm:pt>
    <dgm:pt modelId="{19686284-5374-4D33-9A37-17903D06164F}" type="pres">
      <dgm:prSet presAssocID="{E51746DA-BEED-4596-92C9-7D38C6086302}" presName="spaceBetweenRectangles" presStyleCnt="0"/>
      <dgm:spPr/>
    </dgm:pt>
    <dgm:pt modelId="{44F43D77-A598-4500-B265-ACE39282EEE6}" type="pres">
      <dgm:prSet presAssocID="{7661B3CE-5A9D-482E-B3FD-37BF1E708469}" presName="parentLin" presStyleCnt="0"/>
      <dgm:spPr/>
    </dgm:pt>
    <dgm:pt modelId="{56307164-DC3E-4A02-94C1-23CB99397A17}" type="pres">
      <dgm:prSet presAssocID="{7661B3CE-5A9D-482E-B3FD-37BF1E708469}" presName="parentLeftMargin" presStyleLbl="node1" presStyleIdx="1" presStyleCnt="3"/>
      <dgm:spPr/>
    </dgm:pt>
    <dgm:pt modelId="{0893E421-0749-4DD0-925D-88B0362FD542}" type="pres">
      <dgm:prSet presAssocID="{7661B3CE-5A9D-482E-B3FD-37BF1E708469}" presName="parentText" presStyleLbl="node1" presStyleIdx="2" presStyleCnt="3" custScaleX="142024" custScaleY="84674">
        <dgm:presLayoutVars>
          <dgm:chMax val="0"/>
          <dgm:bulletEnabled val="1"/>
        </dgm:presLayoutVars>
      </dgm:prSet>
      <dgm:spPr/>
    </dgm:pt>
    <dgm:pt modelId="{B788DC23-BD02-4A44-9229-D50AAE2C8E2B}" type="pres">
      <dgm:prSet presAssocID="{7661B3CE-5A9D-482E-B3FD-37BF1E708469}" presName="negativeSpace" presStyleCnt="0"/>
      <dgm:spPr/>
    </dgm:pt>
    <dgm:pt modelId="{0E896D5D-A3E9-4B3D-A486-48EBD23886E1}" type="pres">
      <dgm:prSet presAssocID="{7661B3CE-5A9D-482E-B3FD-37BF1E70846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0491915-148F-4DB8-BEFF-F1B8EEA2EB93}" type="presOf" srcId="{7661B3CE-5A9D-482E-B3FD-37BF1E708469}" destId="{56307164-DC3E-4A02-94C1-23CB99397A17}" srcOrd="0" destOrd="0" presId="urn:microsoft.com/office/officeart/2005/8/layout/list1"/>
    <dgm:cxn modelId="{ECE02234-F24B-49BF-B46F-43CB277B6268}" srcId="{482EE62F-7750-42A8-8674-8A77405848CA}" destId="{7661B3CE-5A9D-482E-B3FD-37BF1E708469}" srcOrd="2" destOrd="0" parTransId="{0A741E34-C803-467A-82B6-E8286F8BEA4F}" sibTransId="{5A1CD035-702F-48A9-A0D0-261DA972537A}"/>
    <dgm:cxn modelId="{9EB17735-B1B0-4822-AA1F-14CEDCA9855F}" type="presOf" srcId="{5FAEECA9-EB04-426F-ADBA-A8F0FFE14CCC}" destId="{79C83E4F-8043-4924-8F8B-51F17B3569CA}" srcOrd="0" destOrd="0" presId="urn:microsoft.com/office/officeart/2005/8/layout/list1"/>
    <dgm:cxn modelId="{6E9D2B3A-7D02-42DD-BFEF-E6EB042A1CB9}" srcId="{482EE62F-7750-42A8-8674-8A77405848CA}" destId="{985038F1-91AC-418E-85E5-C1B78F1B20B1}" srcOrd="1" destOrd="0" parTransId="{ED8BBA47-5CA0-4A90-9478-3D5A7F085B7C}" sibTransId="{E51746DA-BEED-4596-92C9-7D38C6086302}"/>
    <dgm:cxn modelId="{E2127240-9F0C-4D10-936B-1AB5B7840177}" type="presOf" srcId="{985038F1-91AC-418E-85E5-C1B78F1B20B1}" destId="{8C0C9D8F-5C5F-49E9-A64E-B3516BF99316}" srcOrd="1" destOrd="0" presId="urn:microsoft.com/office/officeart/2005/8/layout/list1"/>
    <dgm:cxn modelId="{07AE0572-3D57-4918-83A5-5C7C2FAFC358}" type="presOf" srcId="{7661B3CE-5A9D-482E-B3FD-37BF1E708469}" destId="{0893E421-0749-4DD0-925D-88B0362FD542}" srcOrd="1" destOrd="0" presId="urn:microsoft.com/office/officeart/2005/8/layout/list1"/>
    <dgm:cxn modelId="{2D22F187-CD99-4714-8A60-A7E9F7D9B0A9}" type="presOf" srcId="{482EE62F-7750-42A8-8674-8A77405848CA}" destId="{0596F00E-2A48-44DE-98EB-0A723D874D0A}" srcOrd="0" destOrd="0" presId="urn:microsoft.com/office/officeart/2005/8/layout/list1"/>
    <dgm:cxn modelId="{84DC088C-75EF-4ADF-992C-37372EF7BBD3}" srcId="{482EE62F-7750-42A8-8674-8A77405848CA}" destId="{5FAEECA9-EB04-426F-ADBA-A8F0FFE14CCC}" srcOrd="0" destOrd="0" parTransId="{FD72C153-4A15-4BF7-AF71-D694A0265398}" sibTransId="{AE729EA9-4055-428F-A525-B6EE8C66F19C}"/>
    <dgm:cxn modelId="{5B239F91-B8EA-40EC-BB83-D635010531A6}" type="presOf" srcId="{5FAEECA9-EB04-426F-ADBA-A8F0FFE14CCC}" destId="{B50B94C8-CC2E-4F0C-BABF-96BD4F95C4F8}" srcOrd="1" destOrd="0" presId="urn:microsoft.com/office/officeart/2005/8/layout/list1"/>
    <dgm:cxn modelId="{EDB6A7C6-FB86-4384-B828-A77498ACDE3F}" type="presOf" srcId="{985038F1-91AC-418E-85E5-C1B78F1B20B1}" destId="{B5460F4B-7654-46CC-B024-88894442C2C7}" srcOrd="0" destOrd="0" presId="urn:microsoft.com/office/officeart/2005/8/layout/list1"/>
    <dgm:cxn modelId="{4466BA11-9474-4E6E-943D-F2A7759766F2}" type="presParOf" srcId="{0596F00E-2A48-44DE-98EB-0A723D874D0A}" destId="{7B3A7450-D912-48FD-B435-457155C84D11}" srcOrd="0" destOrd="0" presId="urn:microsoft.com/office/officeart/2005/8/layout/list1"/>
    <dgm:cxn modelId="{B811EEE6-84DF-4E4A-B5E1-84FF12EED815}" type="presParOf" srcId="{7B3A7450-D912-48FD-B435-457155C84D11}" destId="{79C83E4F-8043-4924-8F8B-51F17B3569CA}" srcOrd="0" destOrd="0" presId="urn:microsoft.com/office/officeart/2005/8/layout/list1"/>
    <dgm:cxn modelId="{09610B1C-BC3D-4C5F-9E39-7439E8A55FA6}" type="presParOf" srcId="{7B3A7450-D912-48FD-B435-457155C84D11}" destId="{B50B94C8-CC2E-4F0C-BABF-96BD4F95C4F8}" srcOrd="1" destOrd="0" presId="urn:microsoft.com/office/officeart/2005/8/layout/list1"/>
    <dgm:cxn modelId="{644A0BBE-321E-4CF1-BF09-EC9962585C07}" type="presParOf" srcId="{0596F00E-2A48-44DE-98EB-0A723D874D0A}" destId="{CD04B0FD-1E70-4BFD-B4DD-7E099719A2F6}" srcOrd="1" destOrd="0" presId="urn:microsoft.com/office/officeart/2005/8/layout/list1"/>
    <dgm:cxn modelId="{10540E29-1123-47C8-9F13-07BEA3BC0E61}" type="presParOf" srcId="{0596F00E-2A48-44DE-98EB-0A723D874D0A}" destId="{E93C7938-1995-4611-A050-091AF9CD50AD}" srcOrd="2" destOrd="0" presId="urn:microsoft.com/office/officeart/2005/8/layout/list1"/>
    <dgm:cxn modelId="{5092CECA-2F03-4173-B01E-52361F133A77}" type="presParOf" srcId="{0596F00E-2A48-44DE-98EB-0A723D874D0A}" destId="{9114B799-3CDF-4C97-ABA6-20A2FC175A71}" srcOrd="3" destOrd="0" presId="urn:microsoft.com/office/officeart/2005/8/layout/list1"/>
    <dgm:cxn modelId="{4C2AF071-9CDF-4A7D-AB99-AF37A3BA84BF}" type="presParOf" srcId="{0596F00E-2A48-44DE-98EB-0A723D874D0A}" destId="{D99D3F45-0FF6-47D1-A43B-076397C8B382}" srcOrd="4" destOrd="0" presId="urn:microsoft.com/office/officeart/2005/8/layout/list1"/>
    <dgm:cxn modelId="{46A9589A-A6B8-4813-9C73-C75BD6D854FA}" type="presParOf" srcId="{D99D3F45-0FF6-47D1-A43B-076397C8B382}" destId="{B5460F4B-7654-46CC-B024-88894442C2C7}" srcOrd="0" destOrd="0" presId="urn:microsoft.com/office/officeart/2005/8/layout/list1"/>
    <dgm:cxn modelId="{15DF8E51-2D08-4139-806C-F85D5F1BB412}" type="presParOf" srcId="{D99D3F45-0FF6-47D1-A43B-076397C8B382}" destId="{8C0C9D8F-5C5F-49E9-A64E-B3516BF99316}" srcOrd="1" destOrd="0" presId="urn:microsoft.com/office/officeart/2005/8/layout/list1"/>
    <dgm:cxn modelId="{CCC31E28-B15C-45EA-AAF8-4FB60E7AF817}" type="presParOf" srcId="{0596F00E-2A48-44DE-98EB-0A723D874D0A}" destId="{B6CBAAFD-2D1A-4BF0-8724-7887DB83FE83}" srcOrd="5" destOrd="0" presId="urn:microsoft.com/office/officeart/2005/8/layout/list1"/>
    <dgm:cxn modelId="{1105E5AA-0030-41FB-BFB2-5E917C2B5F5B}" type="presParOf" srcId="{0596F00E-2A48-44DE-98EB-0A723D874D0A}" destId="{2A95DB59-74B0-4B0F-AC73-06D29DC0B973}" srcOrd="6" destOrd="0" presId="urn:microsoft.com/office/officeart/2005/8/layout/list1"/>
    <dgm:cxn modelId="{A3361DAF-D829-4D5A-A1A0-7B1085B7D83E}" type="presParOf" srcId="{0596F00E-2A48-44DE-98EB-0A723D874D0A}" destId="{19686284-5374-4D33-9A37-17903D06164F}" srcOrd="7" destOrd="0" presId="urn:microsoft.com/office/officeart/2005/8/layout/list1"/>
    <dgm:cxn modelId="{0B9710D8-8AA9-45A7-AAFE-432996E9FB33}" type="presParOf" srcId="{0596F00E-2A48-44DE-98EB-0A723D874D0A}" destId="{44F43D77-A598-4500-B265-ACE39282EEE6}" srcOrd="8" destOrd="0" presId="urn:microsoft.com/office/officeart/2005/8/layout/list1"/>
    <dgm:cxn modelId="{3FD73E9B-5CEC-45D1-8104-DA473544F0A8}" type="presParOf" srcId="{44F43D77-A598-4500-B265-ACE39282EEE6}" destId="{56307164-DC3E-4A02-94C1-23CB99397A17}" srcOrd="0" destOrd="0" presId="urn:microsoft.com/office/officeart/2005/8/layout/list1"/>
    <dgm:cxn modelId="{B60C1525-6FBF-4E44-9086-E50EFE6A792E}" type="presParOf" srcId="{44F43D77-A598-4500-B265-ACE39282EEE6}" destId="{0893E421-0749-4DD0-925D-88B0362FD542}" srcOrd="1" destOrd="0" presId="urn:microsoft.com/office/officeart/2005/8/layout/list1"/>
    <dgm:cxn modelId="{5E26583A-80D8-48A4-A70B-E25C0AFE9CCC}" type="presParOf" srcId="{0596F00E-2A48-44DE-98EB-0A723D874D0A}" destId="{B788DC23-BD02-4A44-9229-D50AAE2C8E2B}" srcOrd="9" destOrd="0" presId="urn:microsoft.com/office/officeart/2005/8/layout/list1"/>
    <dgm:cxn modelId="{49491151-E8C4-4C7A-9B75-7A34972121FE}" type="presParOf" srcId="{0596F00E-2A48-44DE-98EB-0A723D874D0A}" destId="{0E896D5D-A3E9-4B3D-A486-48EBD23886E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2EE62F-7750-42A8-8674-8A77405848CA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AEECA9-EB04-426F-ADBA-A8F0FFE14CCC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MX" sz="3600" b="1" dirty="0">
              <a:solidFill>
                <a:schemeClr val="bg1"/>
              </a:solidFill>
              <a:ea typeface="굴림"/>
              <a:cs typeface="굴림"/>
            </a:rPr>
            <a:t>En qué consiste la Cristalización </a:t>
          </a:r>
        </a:p>
      </dgm:t>
    </dgm:pt>
    <dgm:pt modelId="{FD72C153-4A15-4BF7-AF71-D694A0265398}" type="parTrans" cxnId="{84DC088C-75EF-4ADF-992C-37372EF7BBD3}">
      <dgm:prSet/>
      <dgm:spPr/>
      <dgm:t>
        <a:bodyPr/>
        <a:lstStyle/>
        <a:p>
          <a:endParaRPr lang="en-US"/>
        </a:p>
      </dgm:t>
    </dgm:pt>
    <dgm:pt modelId="{AE729EA9-4055-428F-A525-B6EE8C66F19C}" type="sibTrans" cxnId="{84DC088C-75EF-4ADF-992C-37372EF7BBD3}">
      <dgm:prSet/>
      <dgm:spPr/>
      <dgm:t>
        <a:bodyPr/>
        <a:lstStyle/>
        <a:p>
          <a:endParaRPr lang="en-US"/>
        </a:p>
      </dgm:t>
    </dgm:pt>
    <dgm:pt modelId="{985038F1-91AC-418E-85E5-C1B78F1B20B1}">
      <dgm:prSet phldrT="[Texto]"/>
      <dgm:spPr>
        <a:solidFill>
          <a:srgbClr val="00B011"/>
        </a:solidFill>
      </dgm:spPr>
      <dgm:t>
        <a:bodyPr/>
        <a:lstStyle/>
        <a:p>
          <a:r>
            <a:rPr lang="es-MX" b="1" dirty="0">
              <a:solidFill>
                <a:schemeClr val="bg1"/>
              </a:solidFill>
              <a:ea typeface="굴림"/>
              <a:cs typeface="굴림"/>
            </a:rPr>
            <a:t>En qué consiste el Secado</a:t>
          </a:r>
          <a:endParaRPr lang="en-US" b="1" dirty="0">
            <a:solidFill>
              <a:schemeClr val="bg1"/>
            </a:solidFill>
            <a:ea typeface="굴림"/>
            <a:cs typeface="굴림"/>
          </a:endParaRPr>
        </a:p>
      </dgm:t>
    </dgm:pt>
    <dgm:pt modelId="{ED8BBA47-5CA0-4A90-9478-3D5A7F085B7C}" type="parTrans" cxnId="{6E9D2B3A-7D02-42DD-BFEF-E6EB042A1CB9}">
      <dgm:prSet/>
      <dgm:spPr/>
      <dgm:t>
        <a:bodyPr/>
        <a:lstStyle/>
        <a:p>
          <a:endParaRPr lang="en-US"/>
        </a:p>
      </dgm:t>
    </dgm:pt>
    <dgm:pt modelId="{E51746DA-BEED-4596-92C9-7D38C6086302}" type="sibTrans" cxnId="{6E9D2B3A-7D02-42DD-BFEF-E6EB042A1CB9}">
      <dgm:prSet/>
      <dgm:spPr/>
      <dgm:t>
        <a:bodyPr/>
        <a:lstStyle/>
        <a:p>
          <a:endParaRPr lang="en-US"/>
        </a:p>
      </dgm:t>
    </dgm:pt>
    <dgm:pt modelId="{7661B3CE-5A9D-482E-B3FD-37BF1E708469}">
      <dgm:prSet phldrT="[Texto]"/>
      <dgm:spPr>
        <a:solidFill>
          <a:srgbClr val="0070C0"/>
        </a:solidFill>
      </dgm:spPr>
      <dgm:t>
        <a:bodyPr/>
        <a:lstStyle/>
        <a:p>
          <a:r>
            <a:rPr lang="es-MX" b="1" dirty="0">
              <a:solidFill>
                <a:schemeClr val="bg1"/>
              </a:solidFill>
              <a:ea typeface="굴림"/>
              <a:cs typeface="굴림"/>
            </a:rPr>
            <a:t>En qué consiste la </a:t>
          </a:r>
          <a:r>
            <a:rPr lang="en-US" dirty="0" err="1">
              <a:solidFill>
                <a:schemeClr val="bg1"/>
              </a:solidFill>
            </a:rPr>
            <a:t>Formulación</a:t>
          </a:r>
          <a:endParaRPr lang="en-US" dirty="0">
            <a:solidFill>
              <a:schemeClr val="bg1"/>
            </a:solidFill>
          </a:endParaRPr>
        </a:p>
      </dgm:t>
    </dgm:pt>
    <dgm:pt modelId="{0A741E34-C803-467A-82B6-E8286F8BEA4F}" type="parTrans" cxnId="{ECE02234-F24B-49BF-B46F-43CB277B6268}">
      <dgm:prSet/>
      <dgm:spPr/>
      <dgm:t>
        <a:bodyPr/>
        <a:lstStyle/>
        <a:p>
          <a:endParaRPr lang="en-US"/>
        </a:p>
      </dgm:t>
    </dgm:pt>
    <dgm:pt modelId="{5A1CD035-702F-48A9-A0D0-261DA972537A}" type="sibTrans" cxnId="{ECE02234-F24B-49BF-B46F-43CB277B6268}">
      <dgm:prSet/>
      <dgm:spPr/>
      <dgm:t>
        <a:bodyPr/>
        <a:lstStyle/>
        <a:p>
          <a:endParaRPr lang="en-US"/>
        </a:p>
      </dgm:t>
    </dgm:pt>
    <dgm:pt modelId="{0596F00E-2A48-44DE-98EB-0A723D874D0A}" type="pres">
      <dgm:prSet presAssocID="{482EE62F-7750-42A8-8674-8A77405848CA}" presName="linear" presStyleCnt="0">
        <dgm:presLayoutVars>
          <dgm:dir/>
          <dgm:animLvl val="lvl"/>
          <dgm:resizeHandles val="exact"/>
        </dgm:presLayoutVars>
      </dgm:prSet>
      <dgm:spPr/>
    </dgm:pt>
    <dgm:pt modelId="{7B3A7450-D912-48FD-B435-457155C84D11}" type="pres">
      <dgm:prSet presAssocID="{5FAEECA9-EB04-426F-ADBA-A8F0FFE14CCC}" presName="parentLin" presStyleCnt="0"/>
      <dgm:spPr/>
    </dgm:pt>
    <dgm:pt modelId="{79C83E4F-8043-4924-8F8B-51F17B3569CA}" type="pres">
      <dgm:prSet presAssocID="{5FAEECA9-EB04-426F-ADBA-A8F0FFE14CCC}" presName="parentLeftMargin" presStyleLbl="node1" presStyleIdx="0" presStyleCnt="3"/>
      <dgm:spPr/>
    </dgm:pt>
    <dgm:pt modelId="{B50B94C8-CC2E-4F0C-BABF-96BD4F95C4F8}" type="pres">
      <dgm:prSet presAssocID="{5FAEECA9-EB04-426F-ADBA-A8F0FFE14CCC}" presName="parentText" presStyleLbl="node1" presStyleIdx="0" presStyleCnt="3" custScaleX="146726">
        <dgm:presLayoutVars>
          <dgm:chMax val="0"/>
          <dgm:bulletEnabled val="1"/>
        </dgm:presLayoutVars>
      </dgm:prSet>
      <dgm:spPr/>
    </dgm:pt>
    <dgm:pt modelId="{CD04B0FD-1E70-4BFD-B4DD-7E099719A2F6}" type="pres">
      <dgm:prSet presAssocID="{5FAEECA9-EB04-426F-ADBA-A8F0FFE14CCC}" presName="negativeSpace" presStyleCnt="0"/>
      <dgm:spPr/>
    </dgm:pt>
    <dgm:pt modelId="{E93C7938-1995-4611-A050-091AF9CD50AD}" type="pres">
      <dgm:prSet presAssocID="{5FAEECA9-EB04-426F-ADBA-A8F0FFE14CCC}" presName="childText" presStyleLbl="conFgAcc1" presStyleIdx="0" presStyleCnt="3">
        <dgm:presLayoutVars>
          <dgm:bulletEnabled val="1"/>
        </dgm:presLayoutVars>
      </dgm:prSet>
      <dgm:spPr/>
    </dgm:pt>
    <dgm:pt modelId="{9114B799-3CDF-4C97-ABA6-20A2FC175A71}" type="pres">
      <dgm:prSet presAssocID="{AE729EA9-4055-428F-A525-B6EE8C66F19C}" presName="spaceBetweenRectangles" presStyleCnt="0"/>
      <dgm:spPr/>
    </dgm:pt>
    <dgm:pt modelId="{D99D3F45-0FF6-47D1-A43B-076397C8B382}" type="pres">
      <dgm:prSet presAssocID="{985038F1-91AC-418E-85E5-C1B78F1B20B1}" presName="parentLin" presStyleCnt="0"/>
      <dgm:spPr/>
    </dgm:pt>
    <dgm:pt modelId="{B5460F4B-7654-46CC-B024-88894442C2C7}" type="pres">
      <dgm:prSet presAssocID="{985038F1-91AC-418E-85E5-C1B78F1B20B1}" presName="parentLeftMargin" presStyleLbl="node1" presStyleIdx="0" presStyleCnt="3"/>
      <dgm:spPr/>
    </dgm:pt>
    <dgm:pt modelId="{8C0C9D8F-5C5F-49E9-A64E-B3516BF99316}" type="pres">
      <dgm:prSet presAssocID="{985038F1-91AC-418E-85E5-C1B78F1B20B1}" presName="parentText" presStyleLbl="node1" presStyleIdx="1" presStyleCnt="3" custScaleX="142857" custLinFactNeighborX="-3952" custLinFactNeighborY="1343">
        <dgm:presLayoutVars>
          <dgm:chMax val="0"/>
          <dgm:bulletEnabled val="1"/>
        </dgm:presLayoutVars>
      </dgm:prSet>
      <dgm:spPr/>
    </dgm:pt>
    <dgm:pt modelId="{B6CBAAFD-2D1A-4BF0-8724-7887DB83FE83}" type="pres">
      <dgm:prSet presAssocID="{985038F1-91AC-418E-85E5-C1B78F1B20B1}" presName="negativeSpace" presStyleCnt="0"/>
      <dgm:spPr/>
    </dgm:pt>
    <dgm:pt modelId="{2A95DB59-74B0-4B0F-AC73-06D29DC0B973}" type="pres">
      <dgm:prSet presAssocID="{985038F1-91AC-418E-85E5-C1B78F1B20B1}" presName="childText" presStyleLbl="conFgAcc1" presStyleIdx="1" presStyleCnt="3">
        <dgm:presLayoutVars>
          <dgm:bulletEnabled val="1"/>
        </dgm:presLayoutVars>
      </dgm:prSet>
      <dgm:spPr/>
    </dgm:pt>
    <dgm:pt modelId="{19686284-5374-4D33-9A37-17903D06164F}" type="pres">
      <dgm:prSet presAssocID="{E51746DA-BEED-4596-92C9-7D38C6086302}" presName="spaceBetweenRectangles" presStyleCnt="0"/>
      <dgm:spPr/>
    </dgm:pt>
    <dgm:pt modelId="{44F43D77-A598-4500-B265-ACE39282EEE6}" type="pres">
      <dgm:prSet presAssocID="{7661B3CE-5A9D-482E-B3FD-37BF1E708469}" presName="parentLin" presStyleCnt="0"/>
      <dgm:spPr/>
    </dgm:pt>
    <dgm:pt modelId="{56307164-DC3E-4A02-94C1-23CB99397A17}" type="pres">
      <dgm:prSet presAssocID="{7661B3CE-5A9D-482E-B3FD-37BF1E708469}" presName="parentLeftMargin" presStyleLbl="node1" presStyleIdx="1" presStyleCnt="3"/>
      <dgm:spPr/>
    </dgm:pt>
    <dgm:pt modelId="{0893E421-0749-4DD0-925D-88B0362FD542}" type="pres">
      <dgm:prSet presAssocID="{7661B3CE-5A9D-482E-B3FD-37BF1E708469}" presName="parentText" presStyleLbl="node1" presStyleIdx="2" presStyleCnt="3" custScaleX="142024" custScaleY="84674">
        <dgm:presLayoutVars>
          <dgm:chMax val="0"/>
          <dgm:bulletEnabled val="1"/>
        </dgm:presLayoutVars>
      </dgm:prSet>
      <dgm:spPr/>
    </dgm:pt>
    <dgm:pt modelId="{B788DC23-BD02-4A44-9229-D50AAE2C8E2B}" type="pres">
      <dgm:prSet presAssocID="{7661B3CE-5A9D-482E-B3FD-37BF1E708469}" presName="negativeSpace" presStyleCnt="0"/>
      <dgm:spPr/>
    </dgm:pt>
    <dgm:pt modelId="{0E896D5D-A3E9-4B3D-A486-48EBD23886E1}" type="pres">
      <dgm:prSet presAssocID="{7661B3CE-5A9D-482E-B3FD-37BF1E70846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FAECD1B-AA97-41AA-B960-12574DE22E5B}" type="presOf" srcId="{7661B3CE-5A9D-482E-B3FD-37BF1E708469}" destId="{56307164-DC3E-4A02-94C1-23CB99397A17}" srcOrd="0" destOrd="0" presId="urn:microsoft.com/office/officeart/2005/8/layout/list1"/>
    <dgm:cxn modelId="{09B2DA32-4D95-4539-B2F3-43E7BBECE0C6}" type="presOf" srcId="{482EE62F-7750-42A8-8674-8A77405848CA}" destId="{0596F00E-2A48-44DE-98EB-0A723D874D0A}" srcOrd="0" destOrd="0" presId="urn:microsoft.com/office/officeart/2005/8/layout/list1"/>
    <dgm:cxn modelId="{ECE02234-F24B-49BF-B46F-43CB277B6268}" srcId="{482EE62F-7750-42A8-8674-8A77405848CA}" destId="{7661B3CE-5A9D-482E-B3FD-37BF1E708469}" srcOrd="2" destOrd="0" parTransId="{0A741E34-C803-467A-82B6-E8286F8BEA4F}" sibTransId="{5A1CD035-702F-48A9-A0D0-261DA972537A}"/>
    <dgm:cxn modelId="{6E9D2B3A-7D02-42DD-BFEF-E6EB042A1CB9}" srcId="{482EE62F-7750-42A8-8674-8A77405848CA}" destId="{985038F1-91AC-418E-85E5-C1B78F1B20B1}" srcOrd="1" destOrd="0" parTransId="{ED8BBA47-5CA0-4A90-9478-3D5A7F085B7C}" sibTransId="{E51746DA-BEED-4596-92C9-7D38C6086302}"/>
    <dgm:cxn modelId="{47C60577-51DD-472B-9EAC-CC18ED5B287B}" type="presOf" srcId="{985038F1-91AC-418E-85E5-C1B78F1B20B1}" destId="{B5460F4B-7654-46CC-B024-88894442C2C7}" srcOrd="0" destOrd="0" presId="urn:microsoft.com/office/officeart/2005/8/layout/list1"/>
    <dgm:cxn modelId="{84DC088C-75EF-4ADF-992C-37372EF7BBD3}" srcId="{482EE62F-7750-42A8-8674-8A77405848CA}" destId="{5FAEECA9-EB04-426F-ADBA-A8F0FFE14CCC}" srcOrd="0" destOrd="0" parTransId="{FD72C153-4A15-4BF7-AF71-D694A0265398}" sibTransId="{AE729EA9-4055-428F-A525-B6EE8C66F19C}"/>
    <dgm:cxn modelId="{01D079A9-24EF-4CA8-8681-92FF0E7E8D96}" type="presOf" srcId="{5FAEECA9-EB04-426F-ADBA-A8F0FFE14CCC}" destId="{79C83E4F-8043-4924-8F8B-51F17B3569CA}" srcOrd="0" destOrd="0" presId="urn:microsoft.com/office/officeart/2005/8/layout/list1"/>
    <dgm:cxn modelId="{B24E50AD-0E4B-43F8-AF72-BDEABF339090}" type="presOf" srcId="{7661B3CE-5A9D-482E-B3FD-37BF1E708469}" destId="{0893E421-0749-4DD0-925D-88B0362FD542}" srcOrd="1" destOrd="0" presId="urn:microsoft.com/office/officeart/2005/8/layout/list1"/>
    <dgm:cxn modelId="{48DBECDC-0D41-4A85-A7EA-B4234AD138C1}" type="presOf" srcId="{5FAEECA9-EB04-426F-ADBA-A8F0FFE14CCC}" destId="{B50B94C8-CC2E-4F0C-BABF-96BD4F95C4F8}" srcOrd="1" destOrd="0" presId="urn:microsoft.com/office/officeart/2005/8/layout/list1"/>
    <dgm:cxn modelId="{998216E5-B52F-499C-AF79-3E56EC06A327}" type="presOf" srcId="{985038F1-91AC-418E-85E5-C1B78F1B20B1}" destId="{8C0C9D8F-5C5F-49E9-A64E-B3516BF99316}" srcOrd="1" destOrd="0" presId="urn:microsoft.com/office/officeart/2005/8/layout/list1"/>
    <dgm:cxn modelId="{DCC94968-8CB1-447B-AF46-52D6F4AE1B6E}" type="presParOf" srcId="{0596F00E-2A48-44DE-98EB-0A723D874D0A}" destId="{7B3A7450-D912-48FD-B435-457155C84D11}" srcOrd="0" destOrd="0" presId="urn:microsoft.com/office/officeart/2005/8/layout/list1"/>
    <dgm:cxn modelId="{FB7313F4-AAF4-408D-B5C8-565F01B46A7F}" type="presParOf" srcId="{7B3A7450-D912-48FD-B435-457155C84D11}" destId="{79C83E4F-8043-4924-8F8B-51F17B3569CA}" srcOrd="0" destOrd="0" presId="urn:microsoft.com/office/officeart/2005/8/layout/list1"/>
    <dgm:cxn modelId="{44B03C50-E1C4-4D7E-BE50-24A718E274E2}" type="presParOf" srcId="{7B3A7450-D912-48FD-B435-457155C84D11}" destId="{B50B94C8-CC2E-4F0C-BABF-96BD4F95C4F8}" srcOrd="1" destOrd="0" presId="urn:microsoft.com/office/officeart/2005/8/layout/list1"/>
    <dgm:cxn modelId="{44B03AB6-ACD5-4F43-A40F-DCFE525BEA1F}" type="presParOf" srcId="{0596F00E-2A48-44DE-98EB-0A723D874D0A}" destId="{CD04B0FD-1E70-4BFD-B4DD-7E099719A2F6}" srcOrd="1" destOrd="0" presId="urn:microsoft.com/office/officeart/2005/8/layout/list1"/>
    <dgm:cxn modelId="{C12759C2-1C4A-432A-B356-379B0C95D9F2}" type="presParOf" srcId="{0596F00E-2A48-44DE-98EB-0A723D874D0A}" destId="{E93C7938-1995-4611-A050-091AF9CD50AD}" srcOrd="2" destOrd="0" presId="urn:microsoft.com/office/officeart/2005/8/layout/list1"/>
    <dgm:cxn modelId="{BEADB6AB-F961-4F37-9214-BADBA187D7BE}" type="presParOf" srcId="{0596F00E-2A48-44DE-98EB-0A723D874D0A}" destId="{9114B799-3CDF-4C97-ABA6-20A2FC175A71}" srcOrd="3" destOrd="0" presId="urn:microsoft.com/office/officeart/2005/8/layout/list1"/>
    <dgm:cxn modelId="{E92EE6BD-14AB-4AF4-A2B4-87854DB8F316}" type="presParOf" srcId="{0596F00E-2A48-44DE-98EB-0A723D874D0A}" destId="{D99D3F45-0FF6-47D1-A43B-076397C8B382}" srcOrd="4" destOrd="0" presId="urn:microsoft.com/office/officeart/2005/8/layout/list1"/>
    <dgm:cxn modelId="{6A366680-CC52-4216-AEEA-EB3572861EED}" type="presParOf" srcId="{D99D3F45-0FF6-47D1-A43B-076397C8B382}" destId="{B5460F4B-7654-46CC-B024-88894442C2C7}" srcOrd="0" destOrd="0" presId="urn:microsoft.com/office/officeart/2005/8/layout/list1"/>
    <dgm:cxn modelId="{C32178D2-56C1-4E95-BEEA-388CF2199BA9}" type="presParOf" srcId="{D99D3F45-0FF6-47D1-A43B-076397C8B382}" destId="{8C0C9D8F-5C5F-49E9-A64E-B3516BF99316}" srcOrd="1" destOrd="0" presId="urn:microsoft.com/office/officeart/2005/8/layout/list1"/>
    <dgm:cxn modelId="{9CD163E2-0AEE-4798-9D8F-5D0B822C98C9}" type="presParOf" srcId="{0596F00E-2A48-44DE-98EB-0A723D874D0A}" destId="{B6CBAAFD-2D1A-4BF0-8724-7887DB83FE83}" srcOrd="5" destOrd="0" presId="urn:microsoft.com/office/officeart/2005/8/layout/list1"/>
    <dgm:cxn modelId="{43ECEE24-2F6E-4C31-9A60-C162E6DFFC66}" type="presParOf" srcId="{0596F00E-2A48-44DE-98EB-0A723D874D0A}" destId="{2A95DB59-74B0-4B0F-AC73-06D29DC0B973}" srcOrd="6" destOrd="0" presId="urn:microsoft.com/office/officeart/2005/8/layout/list1"/>
    <dgm:cxn modelId="{F0D79EDC-15CE-4033-A8A7-FC403E907C45}" type="presParOf" srcId="{0596F00E-2A48-44DE-98EB-0A723D874D0A}" destId="{19686284-5374-4D33-9A37-17903D06164F}" srcOrd="7" destOrd="0" presId="urn:microsoft.com/office/officeart/2005/8/layout/list1"/>
    <dgm:cxn modelId="{D5D3E514-C43C-495C-B636-E62AB3B44385}" type="presParOf" srcId="{0596F00E-2A48-44DE-98EB-0A723D874D0A}" destId="{44F43D77-A598-4500-B265-ACE39282EEE6}" srcOrd="8" destOrd="0" presId="urn:microsoft.com/office/officeart/2005/8/layout/list1"/>
    <dgm:cxn modelId="{B0EFA255-7616-4268-AD5A-B8332AC21A7C}" type="presParOf" srcId="{44F43D77-A598-4500-B265-ACE39282EEE6}" destId="{56307164-DC3E-4A02-94C1-23CB99397A17}" srcOrd="0" destOrd="0" presId="urn:microsoft.com/office/officeart/2005/8/layout/list1"/>
    <dgm:cxn modelId="{D43826D9-49AB-46BB-ACEA-F91AC0996706}" type="presParOf" srcId="{44F43D77-A598-4500-B265-ACE39282EEE6}" destId="{0893E421-0749-4DD0-925D-88B0362FD542}" srcOrd="1" destOrd="0" presId="urn:microsoft.com/office/officeart/2005/8/layout/list1"/>
    <dgm:cxn modelId="{B7D75F0F-CE2D-4146-B8DF-9B6AB0F30134}" type="presParOf" srcId="{0596F00E-2A48-44DE-98EB-0A723D874D0A}" destId="{B788DC23-BD02-4A44-9229-D50AAE2C8E2B}" srcOrd="9" destOrd="0" presId="urn:microsoft.com/office/officeart/2005/8/layout/list1"/>
    <dgm:cxn modelId="{45F91F7A-9047-43F6-9AD0-3F84F20767FB}" type="presParOf" srcId="{0596F00E-2A48-44DE-98EB-0A723D874D0A}" destId="{0E896D5D-A3E9-4B3D-A486-48EBD23886E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C7938-1995-4611-A050-091AF9CD50AD}">
      <dsp:nvSpPr>
        <dsp:cNvPr id="0" name=""/>
        <dsp:cNvSpPr/>
      </dsp:nvSpPr>
      <dsp:spPr>
        <a:xfrm>
          <a:off x="0" y="615932"/>
          <a:ext cx="6247232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B94C8-CC2E-4F0C-BABF-96BD4F95C4F8}">
      <dsp:nvSpPr>
        <dsp:cNvPr id="0" name=""/>
        <dsp:cNvSpPr/>
      </dsp:nvSpPr>
      <dsp:spPr>
        <a:xfrm>
          <a:off x="304125" y="40292"/>
          <a:ext cx="5942721" cy="1151280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291" tIns="0" rIns="165291" bIns="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900" b="1" kern="1200" dirty="0">
              <a:solidFill>
                <a:schemeClr val="bg1"/>
              </a:solidFill>
              <a:ea typeface="굴림"/>
              <a:cs typeface="굴림"/>
            </a:rPr>
            <a:t>Cristalización y secado</a:t>
          </a:r>
        </a:p>
      </dsp:txBody>
      <dsp:txXfrm>
        <a:off x="360326" y="96493"/>
        <a:ext cx="5830319" cy="1038878"/>
      </dsp:txXfrm>
    </dsp:sp>
    <dsp:sp modelId="{2A95DB59-74B0-4B0F-AC73-06D29DC0B973}">
      <dsp:nvSpPr>
        <dsp:cNvPr id="0" name=""/>
        <dsp:cNvSpPr/>
      </dsp:nvSpPr>
      <dsp:spPr>
        <a:xfrm>
          <a:off x="0" y="2384972"/>
          <a:ext cx="6247232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C9D8F-5C5F-49E9-A64E-B3516BF99316}">
      <dsp:nvSpPr>
        <dsp:cNvPr id="0" name=""/>
        <dsp:cNvSpPr/>
      </dsp:nvSpPr>
      <dsp:spPr>
        <a:xfrm>
          <a:off x="285660" y="1824793"/>
          <a:ext cx="5948286" cy="1151280"/>
        </a:xfrm>
        <a:prstGeom prst="roundRect">
          <a:avLst/>
        </a:prstGeom>
        <a:solidFill>
          <a:srgbClr val="00B01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291" tIns="0" rIns="165291" bIns="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900" b="1" kern="1200" dirty="0">
              <a:solidFill>
                <a:schemeClr val="bg1"/>
              </a:solidFill>
              <a:ea typeface="굴림"/>
              <a:cs typeface="굴림"/>
            </a:rPr>
            <a:t>Secado</a:t>
          </a:r>
          <a:endParaRPr lang="en-US" sz="3900" b="1" kern="1200" dirty="0">
            <a:solidFill>
              <a:schemeClr val="bg1"/>
            </a:solidFill>
            <a:ea typeface="굴림"/>
            <a:cs typeface="굴림"/>
          </a:endParaRPr>
        </a:p>
      </dsp:txBody>
      <dsp:txXfrm>
        <a:off x="341861" y="1880994"/>
        <a:ext cx="5835884" cy="1038878"/>
      </dsp:txXfrm>
    </dsp:sp>
    <dsp:sp modelId="{0E896D5D-A3E9-4B3D-A486-48EBD23886E1}">
      <dsp:nvSpPr>
        <dsp:cNvPr id="0" name=""/>
        <dsp:cNvSpPr/>
      </dsp:nvSpPr>
      <dsp:spPr>
        <a:xfrm>
          <a:off x="0" y="3977566"/>
          <a:ext cx="6247232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93E421-0749-4DD0-925D-88B0362FD542}">
      <dsp:nvSpPr>
        <dsp:cNvPr id="0" name=""/>
        <dsp:cNvSpPr/>
      </dsp:nvSpPr>
      <dsp:spPr>
        <a:xfrm>
          <a:off x="298939" y="3578372"/>
          <a:ext cx="5943927" cy="974834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291" tIns="0" rIns="165291" bIns="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 err="1">
              <a:solidFill>
                <a:schemeClr val="bg1"/>
              </a:solidFill>
            </a:rPr>
            <a:t>Formulación</a:t>
          </a:r>
          <a:endParaRPr lang="en-US" sz="3900" kern="1200" dirty="0">
            <a:solidFill>
              <a:schemeClr val="bg1"/>
            </a:solidFill>
          </a:endParaRPr>
        </a:p>
      </dsp:txBody>
      <dsp:txXfrm>
        <a:off x="346526" y="3625959"/>
        <a:ext cx="5848753" cy="8796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C7938-1995-4611-A050-091AF9CD50AD}">
      <dsp:nvSpPr>
        <dsp:cNvPr id="0" name=""/>
        <dsp:cNvSpPr/>
      </dsp:nvSpPr>
      <dsp:spPr>
        <a:xfrm>
          <a:off x="0" y="615932"/>
          <a:ext cx="8329642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B94C8-CC2E-4F0C-BABF-96BD4F95C4F8}">
      <dsp:nvSpPr>
        <dsp:cNvPr id="0" name=""/>
        <dsp:cNvSpPr/>
      </dsp:nvSpPr>
      <dsp:spPr>
        <a:xfrm>
          <a:off x="405500" y="40292"/>
          <a:ext cx="7923628" cy="1151280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388" tIns="0" rIns="22038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bg1"/>
              </a:solidFill>
              <a:ea typeface="굴림"/>
              <a:cs typeface="굴림"/>
            </a:rPr>
            <a:t>Cristalización y secado</a:t>
          </a:r>
        </a:p>
      </dsp:txBody>
      <dsp:txXfrm>
        <a:off x="461701" y="96493"/>
        <a:ext cx="7811226" cy="1038878"/>
      </dsp:txXfrm>
    </dsp:sp>
    <dsp:sp modelId="{2A95DB59-74B0-4B0F-AC73-06D29DC0B973}">
      <dsp:nvSpPr>
        <dsp:cNvPr id="0" name=""/>
        <dsp:cNvSpPr/>
      </dsp:nvSpPr>
      <dsp:spPr>
        <a:xfrm>
          <a:off x="0" y="2384972"/>
          <a:ext cx="8329642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C9D8F-5C5F-49E9-A64E-B3516BF99316}">
      <dsp:nvSpPr>
        <dsp:cNvPr id="0" name=""/>
        <dsp:cNvSpPr/>
      </dsp:nvSpPr>
      <dsp:spPr>
        <a:xfrm>
          <a:off x="380881" y="1824793"/>
          <a:ext cx="7931047" cy="1151280"/>
        </a:xfrm>
        <a:prstGeom prst="roundRect">
          <a:avLst/>
        </a:prstGeom>
        <a:solidFill>
          <a:srgbClr val="00B01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388" tIns="0" rIns="22038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bg1"/>
              </a:solidFill>
              <a:ea typeface="굴림"/>
              <a:cs typeface="굴림"/>
            </a:rPr>
            <a:t>Secado</a:t>
          </a:r>
          <a:endParaRPr lang="en-US" sz="1800" b="1" kern="1200" dirty="0">
            <a:solidFill>
              <a:schemeClr val="bg1"/>
            </a:solidFill>
            <a:ea typeface="굴림"/>
            <a:cs typeface="굴림"/>
          </a:endParaRPr>
        </a:p>
      </dsp:txBody>
      <dsp:txXfrm>
        <a:off x="437082" y="1880994"/>
        <a:ext cx="7818645" cy="1038878"/>
      </dsp:txXfrm>
    </dsp:sp>
    <dsp:sp modelId="{0E896D5D-A3E9-4B3D-A486-48EBD23886E1}">
      <dsp:nvSpPr>
        <dsp:cNvPr id="0" name=""/>
        <dsp:cNvSpPr/>
      </dsp:nvSpPr>
      <dsp:spPr>
        <a:xfrm>
          <a:off x="0" y="3977566"/>
          <a:ext cx="8329642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93E421-0749-4DD0-925D-88B0362FD542}">
      <dsp:nvSpPr>
        <dsp:cNvPr id="0" name=""/>
        <dsp:cNvSpPr/>
      </dsp:nvSpPr>
      <dsp:spPr>
        <a:xfrm>
          <a:off x="398586" y="3578372"/>
          <a:ext cx="7925236" cy="974834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388" tIns="0" rIns="220388" bIns="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 err="1">
              <a:solidFill>
                <a:schemeClr val="bg1"/>
              </a:solidFill>
            </a:rPr>
            <a:t>Formulación</a:t>
          </a:r>
          <a:endParaRPr lang="en-US" sz="3900" kern="1200" dirty="0">
            <a:solidFill>
              <a:schemeClr val="bg1"/>
            </a:solidFill>
          </a:endParaRPr>
        </a:p>
      </dsp:txBody>
      <dsp:txXfrm>
        <a:off x="446173" y="3625959"/>
        <a:ext cx="7830062" cy="8796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C7938-1995-4611-A050-091AF9CD50AD}">
      <dsp:nvSpPr>
        <dsp:cNvPr id="0" name=""/>
        <dsp:cNvSpPr/>
      </dsp:nvSpPr>
      <dsp:spPr>
        <a:xfrm>
          <a:off x="0" y="615932"/>
          <a:ext cx="8329642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B94C8-CC2E-4F0C-BABF-96BD4F95C4F8}">
      <dsp:nvSpPr>
        <dsp:cNvPr id="0" name=""/>
        <dsp:cNvSpPr/>
      </dsp:nvSpPr>
      <dsp:spPr>
        <a:xfrm>
          <a:off x="386384" y="40292"/>
          <a:ext cx="7936976" cy="1151280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388" tIns="0" rIns="220388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b="1" kern="1200" dirty="0">
              <a:solidFill>
                <a:schemeClr val="bg1"/>
              </a:solidFill>
              <a:ea typeface="굴림"/>
              <a:cs typeface="굴림"/>
            </a:rPr>
            <a:t>En qué consiste la Cristalización </a:t>
          </a:r>
        </a:p>
      </dsp:txBody>
      <dsp:txXfrm>
        <a:off x="442585" y="96493"/>
        <a:ext cx="7824574" cy="1038878"/>
      </dsp:txXfrm>
    </dsp:sp>
    <dsp:sp modelId="{2A95DB59-74B0-4B0F-AC73-06D29DC0B973}">
      <dsp:nvSpPr>
        <dsp:cNvPr id="0" name=""/>
        <dsp:cNvSpPr/>
      </dsp:nvSpPr>
      <dsp:spPr>
        <a:xfrm>
          <a:off x="0" y="2384972"/>
          <a:ext cx="8329642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C9D8F-5C5F-49E9-A64E-B3516BF99316}">
      <dsp:nvSpPr>
        <dsp:cNvPr id="0" name=""/>
        <dsp:cNvSpPr/>
      </dsp:nvSpPr>
      <dsp:spPr>
        <a:xfrm>
          <a:off x="380881" y="1824793"/>
          <a:ext cx="7931047" cy="1151280"/>
        </a:xfrm>
        <a:prstGeom prst="roundRect">
          <a:avLst/>
        </a:prstGeom>
        <a:solidFill>
          <a:srgbClr val="00B01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388" tIns="0" rIns="220388" bIns="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900" b="1" kern="1200" dirty="0">
              <a:solidFill>
                <a:schemeClr val="bg1"/>
              </a:solidFill>
              <a:ea typeface="굴림"/>
              <a:cs typeface="굴림"/>
            </a:rPr>
            <a:t>En qué consiste el Secado</a:t>
          </a:r>
          <a:endParaRPr lang="en-US" sz="3900" b="1" kern="1200" dirty="0">
            <a:solidFill>
              <a:schemeClr val="bg1"/>
            </a:solidFill>
            <a:ea typeface="굴림"/>
            <a:cs typeface="굴림"/>
          </a:endParaRPr>
        </a:p>
      </dsp:txBody>
      <dsp:txXfrm>
        <a:off x="437082" y="1880994"/>
        <a:ext cx="7818645" cy="1038878"/>
      </dsp:txXfrm>
    </dsp:sp>
    <dsp:sp modelId="{0E896D5D-A3E9-4B3D-A486-48EBD23886E1}">
      <dsp:nvSpPr>
        <dsp:cNvPr id="0" name=""/>
        <dsp:cNvSpPr/>
      </dsp:nvSpPr>
      <dsp:spPr>
        <a:xfrm>
          <a:off x="0" y="3977566"/>
          <a:ext cx="8329642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93E421-0749-4DD0-925D-88B0362FD542}">
      <dsp:nvSpPr>
        <dsp:cNvPr id="0" name=""/>
        <dsp:cNvSpPr/>
      </dsp:nvSpPr>
      <dsp:spPr>
        <a:xfrm>
          <a:off x="398586" y="3578372"/>
          <a:ext cx="7925236" cy="974834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388" tIns="0" rIns="220388" bIns="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900" b="1" kern="1200" dirty="0">
              <a:solidFill>
                <a:schemeClr val="bg1"/>
              </a:solidFill>
              <a:ea typeface="굴림"/>
              <a:cs typeface="굴림"/>
            </a:rPr>
            <a:t>En qué consiste la </a:t>
          </a:r>
          <a:r>
            <a:rPr lang="en-US" sz="3900" kern="1200" dirty="0" err="1">
              <a:solidFill>
                <a:schemeClr val="bg1"/>
              </a:solidFill>
            </a:rPr>
            <a:t>Formulación</a:t>
          </a:r>
          <a:endParaRPr lang="en-US" sz="3900" kern="1200" dirty="0">
            <a:solidFill>
              <a:schemeClr val="bg1"/>
            </a:solidFill>
          </a:endParaRPr>
        </a:p>
      </dsp:txBody>
      <dsp:txXfrm>
        <a:off x="446173" y="3625959"/>
        <a:ext cx="7830062" cy="879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7D4D4-588E-4A6E-8BC8-13716E77DD4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ABEBA-CD16-401B-A13E-568948A7BC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2D82A-4715-4F2B-A5C9-8288148959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90D3D-08E1-426A-8844-67431595BFC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5DB69-6167-4FAB-86E1-17C8D9754C6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FABA3-32A5-427C-BC57-E1BC940D85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1D34C-13CD-4144-AAC5-ADA34598A4E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129B9-A327-4C32-9538-893053D685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DD330-BE08-4D70-94E0-C87A4EDC4E4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211D6-A53C-4FF2-92A2-91BD5A7DDEE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1E001-0D5B-4A3E-8BF4-6A9B592EBF8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AEEA0-27A6-4804-B27F-5C68FD4FF68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1A3D0-8A4A-452B-886F-FC823D46F3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3BF3A-D738-4450-B311-EE11A9F4460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E13D864-142F-44CD-B1F1-11BD25B68A7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57350" y="2286000"/>
            <a:ext cx="58293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>
                <a:solidFill>
                  <a:srgbClr val="003300"/>
                </a:solidFill>
                <a:latin typeface="Comic Sans MS" pitchFamily="66" charset="0"/>
              </a:rPr>
              <a:t>Operaciones de Refinamiento Final</a:t>
            </a:r>
          </a:p>
        </p:txBody>
      </p:sp>
      <p:pic>
        <p:nvPicPr>
          <p:cNvPr id="9219" name="Picture 4" descr="polv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8048" y="4005263"/>
            <a:ext cx="118705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 descr="cris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2" y="3933825"/>
            <a:ext cx="173950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9425988"/>
      </p:ext>
    </p:extLst>
  </p:cSld>
  <p:clrMapOvr>
    <a:masterClrMapping/>
  </p:clrMapOvr>
  <p:transition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1349037" y="2045851"/>
            <a:ext cx="7481972" cy="4119453"/>
            <a:chOff x="1128" y="1768"/>
            <a:chExt cx="10943" cy="2733"/>
          </a:xfrm>
        </p:grpSpPr>
        <p:sp>
          <p:nvSpPr>
            <p:cNvPr id="15365" name="Text Box 3"/>
            <p:cNvSpPr txBox="1">
              <a:spLocks noChangeArrowheads="1"/>
            </p:cNvSpPr>
            <p:nvPr/>
          </p:nvSpPr>
          <p:spPr bwMode="auto">
            <a:xfrm>
              <a:off x="2601" y="2632"/>
              <a:ext cx="1872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ES" sz="1200" dirty="0"/>
            </a:p>
            <a:p>
              <a:pPr algn="ctr" eaLnBrk="0" hangingPunct="0"/>
              <a:endParaRPr lang="es-ES" sz="1200" dirty="0"/>
            </a:p>
            <a:p>
              <a:pPr algn="ctr" eaLnBrk="0" hangingPunct="0"/>
              <a:r>
                <a:rPr lang="es-ES" sz="1200" dirty="0"/>
                <a:t>Cristalización</a:t>
              </a:r>
            </a:p>
          </p:txBody>
        </p:sp>
        <p:sp>
          <p:nvSpPr>
            <p:cNvPr id="15366" name="Text Box 4"/>
            <p:cNvSpPr txBox="1">
              <a:spLocks noChangeArrowheads="1"/>
            </p:cNvSpPr>
            <p:nvPr/>
          </p:nvSpPr>
          <p:spPr bwMode="auto">
            <a:xfrm>
              <a:off x="5337" y="2632"/>
              <a:ext cx="1872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ES" sz="1200" dirty="0"/>
            </a:p>
            <a:p>
              <a:pPr algn="ctr" eaLnBrk="0" hangingPunct="0"/>
              <a:r>
                <a:rPr lang="es-ES" sz="1200" dirty="0"/>
                <a:t>Separador</a:t>
              </a:r>
            </a:p>
            <a:p>
              <a:pPr algn="ctr" eaLnBrk="0" hangingPunct="0"/>
              <a:r>
                <a:rPr lang="es-ES" sz="1200" dirty="0"/>
                <a:t>Sólido-Líquido</a:t>
              </a:r>
            </a:p>
          </p:txBody>
        </p:sp>
        <p:sp>
          <p:nvSpPr>
            <p:cNvPr id="15367" name="Text Box 5"/>
            <p:cNvSpPr txBox="1">
              <a:spLocks noChangeArrowheads="1"/>
            </p:cNvSpPr>
            <p:nvPr/>
          </p:nvSpPr>
          <p:spPr bwMode="auto">
            <a:xfrm>
              <a:off x="8073" y="2632"/>
              <a:ext cx="1872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ES" sz="1200" dirty="0"/>
            </a:p>
            <a:p>
              <a:pPr algn="ctr" eaLnBrk="0" hangingPunct="0"/>
              <a:endParaRPr lang="es-ES" sz="1200" dirty="0"/>
            </a:p>
            <a:p>
              <a:pPr algn="ctr" eaLnBrk="0" hangingPunct="0"/>
              <a:r>
                <a:rPr lang="es-ES" sz="1200" dirty="0"/>
                <a:t>Secador</a:t>
              </a:r>
            </a:p>
          </p:txBody>
        </p:sp>
        <p:sp>
          <p:nvSpPr>
            <p:cNvPr id="15368" name="Line 6"/>
            <p:cNvSpPr>
              <a:spLocks noChangeShapeType="1"/>
            </p:cNvSpPr>
            <p:nvPr/>
          </p:nvSpPr>
          <p:spPr bwMode="auto">
            <a:xfrm>
              <a:off x="7209" y="2920"/>
              <a:ext cx="864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69" name="Line 7"/>
            <p:cNvSpPr>
              <a:spLocks noChangeShapeType="1"/>
            </p:cNvSpPr>
            <p:nvPr/>
          </p:nvSpPr>
          <p:spPr bwMode="auto">
            <a:xfrm>
              <a:off x="1593" y="2920"/>
              <a:ext cx="1008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70" name="Line 8"/>
            <p:cNvSpPr>
              <a:spLocks noChangeShapeType="1"/>
            </p:cNvSpPr>
            <p:nvPr/>
          </p:nvSpPr>
          <p:spPr bwMode="auto">
            <a:xfrm>
              <a:off x="6201" y="1912"/>
              <a:ext cx="0" cy="72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71" name="Line 9"/>
            <p:cNvSpPr>
              <a:spLocks noChangeShapeType="1"/>
            </p:cNvSpPr>
            <p:nvPr/>
          </p:nvSpPr>
          <p:spPr bwMode="auto">
            <a:xfrm>
              <a:off x="6201" y="3352"/>
              <a:ext cx="0" cy="72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72" name="Text Box 10"/>
            <p:cNvSpPr txBox="1">
              <a:spLocks noChangeArrowheads="1"/>
            </p:cNvSpPr>
            <p:nvPr/>
          </p:nvSpPr>
          <p:spPr bwMode="auto">
            <a:xfrm>
              <a:off x="1128" y="1972"/>
              <a:ext cx="2048" cy="6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s-ES" sz="1200" dirty="0"/>
                <a:t>Alimentación</a:t>
              </a:r>
            </a:p>
            <a:p>
              <a:pPr eaLnBrk="0" hangingPunct="0"/>
              <a:r>
                <a:rPr lang="es-ES" sz="1200" dirty="0"/>
                <a:t>Soluto</a:t>
              </a:r>
            </a:p>
            <a:p>
              <a:pPr eaLnBrk="0" hangingPunct="0"/>
              <a:r>
                <a:rPr lang="es-ES" sz="1200" dirty="0"/>
                <a:t>Solvente</a:t>
              </a:r>
            </a:p>
            <a:p>
              <a:pPr eaLnBrk="0" hangingPunct="0"/>
              <a:r>
                <a:rPr lang="es-ES" sz="1200" dirty="0"/>
                <a:t>Impurezas</a:t>
              </a:r>
            </a:p>
          </p:txBody>
        </p:sp>
        <p:sp>
          <p:nvSpPr>
            <p:cNvPr id="15373" name="Text Box 11"/>
            <p:cNvSpPr txBox="1">
              <a:spLocks noChangeArrowheads="1"/>
            </p:cNvSpPr>
            <p:nvPr/>
          </p:nvSpPr>
          <p:spPr bwMode="auto">
            <a:xfrm>
              <a:off x="4761" y="1768"/>
              <a:ext cx="1152" cy="3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lang="es-ES" sz="1200" dirty="0"/>
                <a:t>Solvente de lavado</a:t>
              </a:r>
            </a:p>
          </p:txBody>
        </p:sp>
        <p:sp>
          <p:nvSpPr>
            <p:cNvPr id="15374" name="Text Box 12"/>
            <p:cNvSpPr txBox="1">
              <a:spLocks noChangeArrowheads="1"/>
            </p:cNvSpPr>
            <p:nvPr/>
          </p:nvSpPr>
          <p:spPr bwMode="auto">
            <a:xfrm>
              <a:off x="4041" y="3493"/>
              <a:ext cx="1800" cy="10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s-ES" sz="1200"/>
                <a:t>Solvente </a:t>
              </a:r>
            </a:p>
            <a:p>
              <a:pPr eaLnBrk="0" hangingPunct="0"/>
              <a:r>
                <a:rPr lang="es-ES" sz="1200"/>
                <a:t>Soluto disuelto</a:t>
              </a:r>
            </a:p>
            <a:p>
              <a:pPr eaLnBrk="0" hangingPunct="0"/>
              <a:r>
                <a:rPr lang="es-ES" sz="1200"/>
                <a:t>Impurezas</a:t>
              </a:r>
            </a:p>
          </p:txBody>
        </p:sp>
        <p:sp>
          <p:nvSpPr>
            <p:cNvPr id="15375" name="Line 13"/>
            <p:cNvSpPr>
              <a:spLocks noChangeShapeType="1"/>
            </p:cNvSpPr>
            <p:nvPr/>
          </p:nvSpPr>
          <p:spPr bwMode="auto">
            <a:xfrm>
              <a:off x="9945" y="2920"/>
              <a:ext cx="864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76" name="Text Box 14"/>
            <p:cNvSpPr txBox="1">
              <a:spLocks noChangeArrowheads="1"/>
            </p:cNvSpPr>
            <p:nvPr/>
          </p:nvSpPr>
          <p:spPr bwMode="auto">
            <a:xfrm>
              <a:off x="6832" y="2388"/>
              <a:ext cx="2016" cy="2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s-ES" sz="1200"/>
                <a:t>Sólido Húmedo</a:t>
              </a:r>
            </a:p>
          </p:txBody>
        </p:sp>
        <p:sp>
          <p:nvSpPr>
            <p:cNvPr id="15377" name="Text Box 15"/>
            <p:cNvSpPr txBox="1">
              <a:spLocks noChangeArrowheads="1"/>
            </p:cNvSpPr>
            <p:nvPr/>
          </p:nvSpPr>
          <p:spPr bwMode="auto">
            <a:xfrm>
              <a:off x="10055" y="2416"/>
              <a:ext cx="2016" cy="21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s-ES" sz="1200" dirty="0"/>
                <a:t>Producto Seco</a:t>
              </a:r>
            </a:p>
          </p:txBody>
        </p:sp>
      </p:grpSp>
      <p:sp>
        <p:nvSpPr>
          <p:cNvPr id="15363" name="Rectangle 16"/>
          <p:cNvSpPr>
            <a:spLocks noChangeArrowheads="1"/>
          </p:cNvSpPr>
          <p:nvPr/>
        </p:nvSpPr>
        <p:spPr bwMode="auto">
          <a:xfrm>
            <a:off x="1885951" y="457202"/>
            <a:ext cx="709739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_tradnl" sz="3200" b="1" u="sng" dirty="0">
                <a:solidFill>
                  <a:srgbClr val="000099"/>
                </a:solidFill>
                <a:cs typeface="Times New Roman" pitchFamily="18" charset="0"/>
              </a:rPr>
              <a:t>Diagrama del Proceso de Cristalizaci</a:t>
            </a:r>
            <a:r>
              <a:rPr lang="es-ES_tradnl" sz="3200" b="1" u="sng" dirty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ó</a:t>
            </a:r>
            <a:r>
              <a:rPr lang="es-ES_tradnl" sz="3200" b="1" u="sng" dirty="0">
                <a:solidFill>
                  <a:srgbClr val="000099"/>
                </a:solidFill>
                <a:cs typeface="Times New Roman" pitchFamily="18" charset="0"/>
              </a:rPr>
              <a:t>n</a:t>
            </a:r>
          </a:p>
        </p:txBody>
      </p:sp>
      <p:sp>
        <p:nvSpPr>
          <p:cNvPr id="15364" name="Line 17"/>
          <p:cNvSpPr>
            <a:spLocks noChangeShapeType="1"/>
          </p:cNvSpPr>
          <p:nvPr/>
        </p:nvSpPr>
        <p:spPr bwMode="auto">
          <a:xfrm>
            <a:off x="3794627" y="3861048"/>
            <a:ext cx="43219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7688271"/>
      </p:ext>
    </p:extLst>
  </p:cSld>
  <p:clrMapOvr>
    <a:masterClrMapping/>
  </p:clrMapOvr>
  <p:transition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304800"/>
            <a:ext cx="7848872" cy="5860504"/>
          </a:xfrm>
        </p:spPr>
        <p:txBody>
          <a:bodyPr>
            <a:normAutofit fontScale="92500" lnSpcReduction="10000"/>
          </a:bodyPr>
          <a:lstStyle/>
          <a:p>
            <a:pPr marL="533400" indent="-533400" algn="ctr">
              <a:buNone/>
            </a:pPr>
            <a:r>
              <a:rPr lang="es-ES_tradnl" b="1" u="sng" dirty="0">
                <a:solidFill>
                  <a:srgbClr val="000099"/>
                </a:solidFill>
                <a:cs typeface="Times New Roman" pitchFamily="18" charset="0"/>
              </a:rPr>
              <a:t>Modos de Operaci</a:t>
            </a:r>
            <a:r>
              <a:rPr lang="es-ES_tradnl" b="1" u="sng" dirty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ó</a:t>
            </a:r>
            <a:r>
              <a:rPr lang="es-ES_tradnl" b="1" u="sng" dirty="0">
                <a:solidFill>
                  <a:srgbClr val="000099"/>
                </a:solidFill>
                <a:cs typeface="Times New Roman" pitchFamily="18" charset="0"/>
              </a:rPr>
              <a:t>n</a:t>
            </a:r>
          </a:p>
          <a:p>
            <a:pPr marL="533400" indent="-533400" algn="just">
              <a:buNone/>
            </a:pPr>
            <a:endParaRPr lang="es-ES" sz="2000" b="1" dirty="0">
              <a:solidFill>
                <a:srgbClr val="990033"/>
              </a:solidFill>
              <a:latin typeface="Comic Sans MS" pitchFamily="66" charset="0"/>
              <a:cs typeface="Times New Roman" pitchFamily="18" charset="0"/>
            </a:endParaRPr>
          </a:p>
          <a:p>
            <a:pPr marL="533400" indent="-533400" algn="just">
              <a:buNone/>
            </a:pPr>
            <a:r>
              <a:rPr lang="es-ES_tradnl" sz="2000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	Dependiendo de la relación entre la solubilidad y la temperatura se pueden presentar diferentes modos de operación para llevar a cabo la cristalización. Esto se debe a que las curvas de solubilidad permiten:</a:t>
            </a:r>
          </a:p>
          <a:p>
            <a:pPr marL="533400" indent="-533400" algn="just">
              <a:buNone/>
            </a:pPr>
            <a:endParaRPr lang="es-ES_tradnl" sz="2000" b="1" dirty="0">
              <a:solidFill>
                <a:srgbClr val="990033"/>
              </a:solidFill>
              <a:latin typeface="Comic Sans MS" pitchFamily="66" charset="0"/>
              <a:cs typeface="Times New Roman" pitchFamily="18" charset="0"/>
            </a:endParaRPr>
          </a:p>
          <a:p>
            <a:pPr marL="1295400" lvl="2" indent="-381000" algn="just"/>
            <a:r>
              <a:rPr lang="es-ES_tradnl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Determinar si el sólido que cristaliza sólo contiene el soluto de interés</a:t>
            </a:r>
          </a:p>
          <a:p>
            <a:pPr marL="1295400" lvl="2" indent="-381000" algn="just"/>
            <a:r>
              <a:rPr lang="es-ES_tradnl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Seleccionar el solvente</a:t>
            </a:r>
          </a:p>
          <a:p>
            <a:pPr marL="1295400" lvl="2" indent="-381000" algn="just"/>
            <a:r>
              <a:rPr lang="es-ES_tradnl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Establecer el rango de temperatura y presión de operación</a:t>
            </a:r>
          </a:p>
          <a:p>
            <a:pPr marL="1295400" lvl="2" indent="-381000" algn="just"/>
            <a:r>
              <a:rPr lang="es-ES_tradnl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Conocer las concentraciones del líquido de salida del cristalizador</a:t>
            </a:r>
          </a:p>
          <a:p>
            <a:pPr marL="1295400" lvl="2" indent="-381000" algn="just"/>
            <a:r>
              <a:rPr lang="es-ES_tradnl" b="1" dirty="0">
                <a:solidFill>
                  <a:srgbClr val="990033"/>
                </a:solidFill>
                <a:cs typeface="Times New Roman" pitchFamily="18" charset="0"/>
              </a:rPr>
              <a:t> </a:t>
            </a:r>
            <a:r>
              <a:rPr lang="es-ES_tradnl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Determinar la recuperación máxima</a:t>
            </a:r>
            <a:endParaRPr lang="es-ES" b="1" dirty="0">
              <a:solidFill>
                <a:srgbClr val="990033"/>
              </a:solidFill>
              <a:latin typeface="Comic Sans MS" pitchFamily="66" charset="0"/>
              <a:cs typeface="Times New Roman" pitchFamily="18" charset="0"/>
            </a:endParaRPr>
          </a:p>
          <a:p>
            <a:pPr marL="533400" indent="-533400" algn="just">
              <a:buNone/>
            </a:pPr>
            <a:br>
              <a:rPr lang="es-ES" sz="2000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es-ES_tradnl" sz="2000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 </a:t>
            </a:r>
            <a:endParaRPr lang="es-ES" sz="2000" b="1" dirty="0">
              <a:solidFill>
                <a:srgbClr val="990033"/>
              </a:solidFill>
              <a:latin typeface="Comic Sans MS" pitchFamily="66" charset="0"/>
              <a:cs typeface="Times New Roman" pitchFamily="18" charset="0"/>
            </a:endParaRPr>
          </a:p>
          <a:p>
            <a:pPr marL="533400" indent="-533400" algn="just">
              <a:buNone/>
            </a:pPr>
            <a:endParaRPr lang="es-ES" b="1" dirty="0">
              <a:solidFill>
                <a:srgbClr val="990033"/>
              </a:solidFill>
              <a:latin typeface="Comic Sans MS" pitchFamily="66" charset="0"/>
              <a:cs typeface="Times New Roman" pitchFamily="18" charset="0"/>
            </a:endParaRPr>
          </a:p>
          <a:p>
            <a:pPr marL="1295400" lvl="2" indent="-38100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644941"/>
      </p:ext>
    </p:extLst>
  </p:cSld>
  <p:clrMapOvr>
    <a:masterClrMapping/>
  </p:clrMapOvr>
  <p:transition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539553" y="476250"/>
            <a:ext cx="381694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L" sz="2200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Esquema de formación de agregación, aglomeración y rompimiento de cristales.</a:t>
            </a:r>
          </a:p>
          <a:p>
            <a:pPr>
              <a:spcBef>
                <a:spcPct val="50000"/>
              </a:spcBef>
            </a:pPr>
            <a:endParaRPr lang="es-CL" dirty="0"/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14556"/>
            <a:ext cx="3464882" cy="362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060848"/>
            <a:ext cx="4032920" cy="287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22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85900" y="304800"/>
            <a:ext cx="6115050" cy="838200"/>
          </a:xfrm>
        </p:spPr>
        <p:txBody>
          <a:bodyPr/>
          <a:lstStyle/>
          <a:p>
            <a:pPr marL="533400" indent="-533400" algn="ctr">
              <a:buNone/>
            </a:pPr>
            <a:r>
              <a:rPr lang="es-ES_tradnl" sz="2400" b="1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Algunos tipos de dependencia de la solubilidad con la temperatura son:</a:t>
            </a:r>
            <a:endParaRPr lang="es-E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7350" y="1295402"/>
            <a:ext cx="5801916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2859222"/>
      </p:ext>
    </p:extLst>
  </p:cSld>
  <p:clrMapOvr>
    <a:masterClrMapping/>
  </p:clrMapOvr>
  <p:transition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4" y="2133602"/>
            <a:ext cx="297061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2544" y="2276475"/>
            <a:ext cx="2505075" cy="32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2574131" y="404813"/>
            <a:ext cx="46446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Esquemas básicos de cristalizadores</a:t>
            </a:r>
            <a:endParaRPr lang="es-CL" b="1">
              <a:solidFill>
                <a:srgbClr val="990033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2087167" y="5661025"/>
            <a:ext cx="21062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Batch</a:t>
            </a:r>
            <a:endParaRPr lang="es-CL" b="1">
              <a:solidFill>
                <a:srgbClr val="990033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5328048" y="5661025"/>
            <a:ext cx="19978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Continuos</a:t>
            </a:r>
            <a:endParaRPr lang="es-CL" b="1">
              <a:solidFill>
                <a:srgbClr val="990033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90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52736"/>
            <a:ext cx="90678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78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467544" y="609601"/>
            <a:ext cx="8352928" cy="6037263"/>
            <a:chOff x="-3" y="-3"/>
            <a:chExt cx="4056" cy="4091"/>
          </a:xfrm>
        </p:grpSpPr>
        <p:grpSp>
          <p:nvGrpSpPr>
            <p:cNvPr id="20484" name="Group 3"/>
            <p:cNvGrpSpPr>
              <a:grpSpLocks/>
            </p:cNvGrpSpPr>
            <p:nvPr/>
          </p:nvGrpSpPr>
          <p:grpSpPr bwMode="auto">
            <a:xfrm>
              <a:off x="0" y="0"/>
              <a:ext cx="4050" cy="4085"/>
              <a:chOff x="0" y="0"/>
              <a:chExt cx="4050" cy="4085"/>
            </a:xfrm>
          </p:grpSpPr>
          <p:grpSp>
            <p:nvGrpSpPr>
              <p:cNvPr id="20486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821" cy="518"/>
                <a:chOff x="0" y="0"/>
                <a:chExt cx="821" cy="518"/>
              </a:xfrm>
            </p:grpSpPr>
            <p:sp>
              <p:nvSpPr>
                <p:cNvPr id="20526" name="Rectangle 5"/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765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s-ES_tradnl" sz="1800" b="1" dirty="0">
                      <a:solidFill>
                        <a:schemeClr val="accent2"/>
                      </a:solidFill>
                      <a:cs typeface="Times New Roman" pitchFamily="18" charset="0"/>
                    </a:rPr>
                    <a:t>Tipo de dependencia</a:t>
                  </a:r>
                  <a:endParaRPr lang="es-ES" sz="1800" b="1" dirty="0">
                    <a:solidFill>
                      <a:schemeClr val="accent2"/>
                    </a:solidFill>
                    <a:cs typeface="Times New Roman" pitchFamily="18" charset="0"/>
                  </a:endParaRPr>
                </a:p>
                <a:p>
                  <a:pPr eaLnBrk="0" hangingPunct="0"/>
                  <a:endParaRPr lang="es-ES" dirty="0"/>
                </a:p>
              </p:txBody>
            </p:sp>
            <p:sp>
              <p:nvSpPr>
                <p:cNvPr id="20527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821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CL"/>
                </a:p>
              </p:txBody>
            </p:sp>
          </p:grpSp>
          <p:grpSp>
            <p:nvGrpSpPr>
              <p:cNvPr id="20487" name="Group 7"/>
              <p:cNvGrpSpPr>
                <a:grpSpLocks/>
              </p:cNvGrpSpPr>
              <p:nvPr/>
            </p:nvGrpSpPr>
            <p:grpSpPr bwMode="auto">
              <a:xfrm>
                <a:off x="821" y="0"/>
                <a:ext cx="1474" cy="518"/>
                <a:chOff x="821" y="0"/>
                <a:chExt cx="1474" cy="518"/>
              </a:xfrm>
            </p:grpSpPr>
            <p:sp>
              <p:nvSpPr>
                <p:cNvPr id="20524" name="Rectangle 8"/>
                <p:cNvSpPr>
                  <a:spLocks noChangeArrowheads="1"/>
                </p:cNvSpPr>
                <p:nvPr/>
              </p:nvSpPr>
              <p:spPr bwMode="auto">
                <a:xfrm>
                  <a:off x="849" y="0"/>
                  <a:ext cx="141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s-ES_tradnl" sz="1800" b="1" dirty="0">
                      <a:solidFill>
                        <a:schemeClr val="accent2"/>
                      </a:solidFill>
                      <a:cs typeface="Times New Roman" pitchFamily="18" charset="0"/>
                    </a:rPr>
                    <a:t>Modo de Operación</a:t>
                  </a:r>
                  <a:endParaRPr lang="es-ES" sz="1800" b="1" dirty="0">
                    <a:solidFill>
                      <a:schemeClr val="accent2"/>
                    </a:solidFill>
                    <a:cs typeface="Times New Roman" pitchFamily="18" charset="0"/>
                  </a:endParaRPr>
                </a:p>
                <a:p>
                  <a:pPr algn="ctr" eaLnBrk="0" hangingPunct="0"/>
                  <a:endParaRPr lang="es-ES" dirty="0"/>
                </a:p>
              </p:txBody>
            </p:sp>
            <p:sp>
              <p:nvSpPr>
                <p:cNvPr id="20525" name="Rectangle 9"/>
                <p:cNvSpPr>
                  <a:spLocks noChangeArrowheads="1"/>
                </p:cNvSpPr>
                <p:nvPr/>
              </p:nvSpPr>
              <p:spPr bwMode="auto">
                <a:xfrm>
                  <a:off x="821" y="0"/>
                  <a:ext cx="147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CL"/>
                </a:p>
              </p:txBody>
            </p:sp>
          </p:grpSp>
          <p:grpSp>
            <p:nvGrpSpPr>
              <p:cNvPr id="20488" name="Group 10"/>
              <p:cNvGrpSpPr>
                <a:grpSpLocks/>
              </p:cNvGrpSpPr>
              <p:nvPr/>
            </p:nvGrpSpPr>
            <p:grpSpPr bwMode="auto">
              <a:xfrm>
                <a:off x="2295" y="0"/>
                <a:ext cx="1755" cy="518"/>
                <a:chOff x="2295" y="0"/>
                <a:chExt cx="1755" cy="518"/>
              </a:xfrm>
            </p:grpSpPr>
            <p:sp>
              <p:nvSpPr>
                <p:cNvPr id="20522" name="Rectangle 11"/>
                <p:cNvSpPr>
                  <a:spLocks noChangeArrowheads="1"/>
                </p:cNvSpPr>
                <p:nvPr/>
              </p:nvSpPr>
              <p:spPr bwMode="auto">
                <a:xfrm>
                  <a:off x="2323" y="0"/>
                  <a:ext cx="1699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s-ES_tradnl" sz="1800" b="1" dirty="0">
                      <a:solidFill>
                        <a:schemeClr val="accent2"/>
                      </a:solidFill>
                      <a:cs typeface="Times New Roman" pitchFamily="18" charset="0"/>
                    </a:rPr>
                    <a:t>Características</a:t>
                  </a:r>
                  <a:endParaRPr lang="es-ES" sz="1200" b="1" dirty="0">
                    <a:solidFill>
                      <a:schemeClr val="accent2"/>
                    </a:solidFill>
                    <a:cs typeface="Times New Roman" pitchFamily="18" charset="0"/>
                  </a:endParaRPr>
                </a:p>
                <a:p>
                  <a:pPr algn="ctr" eaLnBrk="0" hangingPunct="0"/>
                  <a:endParaRPr lang="es-ES" dirty="0"/>
                </a:p>
              </p:txBody>
            </p:sp>
            <p:sp>
              <p:nvSpPr>
                <p:cNvPr id="20523" name="Rectangle 12"/>
                <p:cNvSpPr>
                  <a:spLocks noChangeArrowheads="1"/>
                </p:cNvSpPr>
                <p:nvPr/>
              </p:nvSpPr>
              <p:spPr bwMode="auto">
                <a:xfrm>
                  <a:off x="2295" y="0"/>
                  <a:ext cx="175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CL"/>
                </a:p>
              </p:txBody>
            </p:sp>
          </p:grpSp>
          <p:grpSp>
            <p:nvGrpSpPr>
              <p:cNvPr id="20489" name="Group 13"/>
              <p:cNvGrpSpPr>
                <a:grpSpLocks/>
              </p:cNvGrpSpPr>
              <p:nvPr/>
            </p:nvGrpSpPr>
            <p:grpSpPr bwMode="auto">
              <a:xfrm>
                <a:off x="0" y="518"/>
                <a:ext cx="821" cy="1956"/>
                <a:chOff x="0" y="518"/>
                <a:chExt cx="821" cy="1956"/>
              </a:xfrm>
            </p:grpSpPr>
            <p:sp>
              <p:nvSpPr>
                <p:cNvPr id="20520" name="Rectangle 14"/>
                <p:cNvSpPr>
                  <a:spLocks noChangeArrowheads="1"/>
                </p:cNvSpPr>
                <p:nvPr/>
              </p:nvSpPr>
              <p:spPr bwMode="auto">
                <a:xfrm>
                  <a:off x="28" y="518"/>
                  <a:ext cx="765" cy="19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s-ES_tradnl" sz="1200">
                      <a:cs typeface="Times New Roman" pitchFamily="18" charset="0"/>
                    </a:rPr>
                    <a:t> </a:t>
                  </a:r>
                  <a:endParaRPr lang="es-ES" sz="1000">
                    <a:cs typeface="Times New Roman" pitchFamily="18" charset="0"/>
                  </a:endParaRPr>
                </a:p>
                <a:p>
                  <a:pPr eaLnBrk="0" hangingPunct="0"/>
                  <a:r>
                    <a:rPr lang="es-ES_tradnl" sz="1200">
                      <a:cs typeface="Times New Roman" pitchFamily="18" charset="0"/>
                    </a:rPr>
                    <a:t> </a:t>
                  </a:r>
                  <a:endParaRPr lang="es-ES" sz="1000">
                    <a:cs typeface="Times New Roman" pitchFamily="18" charset="0"/>
                  </a:endParaRPr>
                </a:p>
                <a:p>
                  <a:pPr eaLnBrk="0" hangingPunct="0"/>
                  <a:r>
                    <a:rPr lang="es-ES_tradnl" sz="1200">
                      <a:cs typeface="Times New Roman" pitchFamily="18" charset="0"/>
                    </a:rPr>
                    <a:t>Productos con solubilidad sensible a la temperatura</a:t>
                  </a:r>
                  <a:endParaRPr lang="es-ES" sz="1000">
                    <a:cs typeface="Times New Roman" pitchFamily="18" charset="0"/>
                  </a:endParaRPr>
                </a:p>
                <a:p>
                  <a:pPr eaLnBrk="0" hangingPunct="0"/>
                  <a:endParaRPr lang="es-ES"/>
                </a:p>
              </p:txBody>
            </p:sp>
            <p:sp>
              <p:nvSpPr>
                <p:cNvPr id="20521" name="Rectangle 15"/>
                <p:cNvSpPr>
                  <a:spLocks noChangeArrowheads="1"/>
                </p:cNvSpPr>
                <p:nvPr/>
              </p:nvSpPr>
              <p:spPr bwMode="auto">
                <a:xfrm>
                  <a:off x="0" y="518"/>
                  <a:ext cx="821" cy="19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CL"/>
                </a:p>
              </p:txBody>
            </p:sp>
          </p:grpSp>
          <p:grpSp>
            <p:nvGrpSpPr>
              <p:cNvPr id="20490" name="Group 16"/>
              <p:cNvGrpSpPr>
                <a:grpSpLocks/>
              </p:cNvGrpSpPr>
              <p:nvPr/>
            </p:nvGrpSpPr>
            <p:grpSpPr bwMode="auto">
              <a:xfrm>
                <a:off x="821" y="518"/>
                <a:ext cx="1474" cy="1208"/>
                <a:chOff x="821" y="518"/>
                <a:chExt cx="1474" cy="1208"/>
              </a:xfrm>
            </p:grpSpPr>
            <p:sp>
              <p:nvSpPr>
                <p:cNvPr id="20518" name="Rectangle 17"/>
                <p:cNvSpPr>
                  <a:spLocks noChangeArrowheads="1"/>
                </p:cNvSpPr>
                <p:nvPr/>
              </p:nvSpPr>
              <p:spPr bwMode="auto">
                <a:xfrm>
                  <a:off x="849" y="518"/>
                  <a:ext cx="1418" cy="12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s-ES_tradnl" sz="1200" dirty="0">
                      <a:cs typeface="Times New Roman" pitchFamily="18" charset="0"/>
                    </a:rPr>
                    <a:t> </a:t>
                  </a:r>
                  <a:endParaRPr lang="es-ES" sz="1000" dirty="0">
                    <a:cs typeface="Times New Roman" pitchFamily="18" charset="0"/>
                  </a:endParaRPr>
                </a:p>
                <a:p>
                  <a:pPr eaLnBrk="0" hangingPunct="0"/>
                  <a:r>
                    <a:rPr lang="es-ES_tradnl" sz="1200" dirty="0">
                      <a:cs typeface="Times New Roman" pitchFamily="18" charset="0"/>
                    </a:rPr>
                    <a:t> </a:t>
                  </a:r>
                  <a:endParaRPr lang="es-ES" sz="1000" dirty="0">
                    <a:cs typeface="Times New Roman" pitchFamily="18" charset="0"/>
                  </a:endParaRPr>
                </a:p>
                <a:p>
                  <a:pPr eaLnBrk="0" hangingPunct="0"/>
                  <a:r>
                    <a:rPr lang="es-ES_tradnl" sz="1200" dirty="0">
                      <a:cs typeface="Times New Roman" pitchFamily="18" charset="0"/>
                    </a:rPr>
                    <a:t> </a:t>
                  </a:r>
                  <a:endParaRPr lang="es-ES" sz="1000" dirty="0"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es-ES_tradnl" sz="1400" b="1" dirty="0">
                      <a:solidFill>
                        <a:srgbClr val="FF0000"/>
                      </a:solidFill>
                      <a:cs typeface="Times New Roman" pitchFamily="18" charset="0"/>
                    </a:rPr>
                    <a:t>Sobresaturación por enfriamiento</a:t>
                  </a:r>
                  <a:endParaRPr lang="es-ES" sz="1050" b="1" dirty="0">
                    <a:solidFill>
                      <a:srgbClr val="FF0000"/>
                    </a:solidFill>
                    <a:cs typeface="Times New Roman" pitchFamily="18" charset="0"/>
                  </a:endParaRPr>
                </a:p>
                <a:p>
                  <a:pPr eaLnBrk="0" hangingPunct="0"/>
                  <a:endParaRPr lang="es-ES" dirty="0"/>
                </a:p>
              </p:txBody>
            </p:sp>
            <p:sp>
              <p:nvSpPr>
                <p:cNvPr id="20519" name="Rectangle 18"/>
                <p:cNvSpPr>
                  <a:spLocks noChangeArrowheads="1"/>
                </p:cNvSpPr>
                <p:nvPr/>
              </p:nvSpPr>
              <p:spPr bwMode="auto">
                <a:xfrm>
                  <a:off x="821" y="518"/>
                  <a:ext cx="1474" cy="120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CL"/>
                </a:p>
              </p:txBody>
            </p:sp>
          </p:grpSp>
          <p:grpSp>
            <p:nvGrpSpPr>
              <p:cNvPr id="20491" name="Group 19"/>
              <p:cNvGrpSpPr>
                <a:grpSpLocks/>
              </p:cNvGrpSpPr>
              <p:nvPr/>
            </p:nvGrpSpPr>
            <p:grpSpPr bwMode="auto">
              <a:xfrm>
                <a:off x="2295" y="518"/>
                <a:ext cx="1755" cy="1208"/>
                <a:chOff x="2295" y="518"/>
                <a:chExt cx="1755" cy="1208"/>
              </a:xfrm>
            </p:grpSpPr>
            <p:sp>
              <p:nvSpPr>
                <p:cNvPr id="20516" name="Rectangle 20"/>
                <p:cNvSpPr>
                  <a:spLocks noChangeArrowheads="1"/>
                </p:cNvSpPr>
                <p:nvPr/>
              </p:nvSpPr>
              <p:spPr bwMode="auto">
                <a:xfrm>
                  <a:off x="2323" y="518"/>
                  <a:ext cx="1699" cy="12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indent="-228600">
                    <a:tabLst>
                      <a:tab pos="228600" algn="l"/>
                    </a:tabLst>
                  </a:pPr>
                  <a:r>
                    <a:rPr lang="es-ES_tradnl" sz="1200">
                      <a:cs typeface="Times New Roman" pitchFamily="18" charset="0"/>
                    </a:rPr>
                    <a:t>	Formas de Operación</a:t>
                  </a:r>
                  <a:endParaRPr lang="es-ES" sz="1000">
                    <a:cs typeface="Times New Roman" pitchFamily="18" charset="0"/>
                  </a:endParaRPr>
                </a:p>
                <a:p>
                  <a:pPr indent="-228600" eaLnBrk="0" hangingPunct="0">
                    <a:tabLst>
                      <a:tab pos="228600" algn="l"/>
                    </a:tabLst>
                  </a:pPr>
                  <a:r>
                    <a:rPr lang="es-ES_tradnl" sz="1200">
                      <a:latin typeface="Symbol" pitchFamily="18" charset="2"/>
                      <a:cs typeface="Times New Roman" pitchFamily="18" charset="0"/>
                    </a:rPr>
                    <a:t>	·</a:t>
                  </a:r>
                  <a:r>
                    <a:rPr lang="es-ES_tradnl" sz="700">
                      <a:cs typeface="Times New Roman" pitchFamily="18" charset="0"/>
                    </a:rPr>
                    <a:t>        </a:t>
                  </a:r>
                  <a:r>
                    <a:rPr lang="es-ES_tradnl" sz="1200">
                      <a:cs typeface="Times New Roman" pitchFamily="18" charset="0"/>
                    </a:rPr>
                    <a:t>Intercambio de calor</a:t>
                  </a:r>
                  <a:endParaRPr lang="es-ES" sz="1000">
                    <a:cs typeface="Times New Roman" pitchFamily="18" charset="0"/>
                  </a:endParaRPr>
                </a:p>
                <a:p>
                  <a:pPr indent="-228600" eaLnBrk="0" hangingPunct="0">
                    <a:tabLst>
                      <a:tab pos="228600" algn="l"/>
                    </a:tabLst>
                  </a:pPr>
                  <a:r>
                    <a:rPr lang="es-ES_tradnl" sz="1200">
                      <a:latin typeface="Symbol" pitchFamily="18" charset="2"/>
                      <a:cs typeface="Times New Roman" pitchFamily="18" charset="0"/>
                    </a:rPr>
                    <a:t>	·</a:t>
                  </a:r>
                  <a:r>
                    <a:rPr lang="es-ES_tradnl" sz="700">
                      <a:cs typeface="Times New Roman" pitchFamily="18" charset="0"/>
                    </a:rPr>
                    <a:t>        </a:t>
                  </a:r>
                  <a:r>
                    <a:rPr lang="es-ES_tradnl" sz="1200">
                      <a:cs typeface="Times New Roman" pitchFamily="18" charset="0"/>
                    </a:rPr>
                    <a:t>Líquido refrigerante inmiscible en la solución</a:t>
                  </a:r>
                  <a:endParaRPr lang="es-ES" sz="1000">
                    <a:cs typeface="Times New Roman" pitchFamily="18" charset="0"/>
                  </a:endParaRPr>
                </a:p>
                <a:p>
                  <a:pPr indent="-228600" eaLnBrk="0" hangingPunct="0">
                    <a:tabLst>
                      <a:tab pos="228600" algn="l"/>
                    </a:tabLst>
                  </a:pPr>
                  <a:r>
                    <a:rPr lang="es-ES_tradnl" sz="1200">
                      <a:cs typeface="Times New Roman" pitchFamily="18" charset="0"/>
                    </a:rPr>
                    <a:t> </a:t>
                  </a:r>
                  <a:endParaRPr lang="es-ES" sz="1000">
                    <a:cs typeface="Times New Roman" pitchFamily="18" charset="0"/>
                  </a:endParaRPr>
                </a:p>
                <a:p>
                  <a:pPr indent="-228600" eaLnBrk="0" hangingPunct="0">
                    <a:tabLst>
                      <a:tab pos="228600" algn="l"/>
                    </a:tabLst>
                  </a:pPr>
                  <a:r>
                    <a:rPr lang="es-ES_tradnl" sz="1200">
                      <a:cs typeface="Times New Roman" pitchFamily="18" charset="0"/>
                    </a:rPr>
                    <a:t>	Características</a:t>
                  </a:r>
                  <a:endParaRPr lang="es-ES" sz="1000">
                    <a:cs typeface="Times New Roman" pitchFamily="18" charset="0"/>
                  </a:endParaRPr>
                </a:p>
                <a:p>
                  <a:pPr indent="-228600" eaLnBrk="0" hangingPunct="0">
                    <a:tabLst>
                      <a:tab pos="228600" algn="l"/>
                    </a:tabLst>
                  </a:pPr>
                  <a:r>
                    <a:rPr lang="es-ES_tradnl" sz="1200">
                      <a:latin typeface="Symbol" pitchFamily="18" charset="2"/>
                      <a:cs typeface="Times New Roman" pitchFamily="18" charset="0"/>
                    </a:rPr>
                    <a:t>	·</a:t>
                  </a:r>
                  <a:r>
                    <a:rPr lang="es-ES_tradnl" sz="700">
                      <a:cs typeface="Times New Roman" pitchFamily="18" charset="0"/>
                    </a:rPr>
                    <a:t>        </a:t>
                  </a:r>
                  <a:r>
                    <a:rPr lang="es-ES_tradnl" sz="1200">
                      <a:cs typeface="Times New Roman" pitchFamily="18" charset="0"/>
                    </a:rPr>
                    <a:t>Alto rendimiento</a:t>
                  </a:r>
                  <a:endParaRPr lang="es-ES" sz="1000">
                    <a:cs typeface="Times New Roman" pitchFamily="18" charset="0"/>
                  </a:endParaRPr>
                </a:p>
                <a:p>
                  <a:pPr indent="-228600" eaLnBrk="0" hangingPunct="0">
                    <a:tabLst>
                      <a:tab pos="228600" algn="l"/>
                    </a:tabLst>
                  </a:pPr>
                  <a:r>
                    <a:rPr lang="es-ES_tradnl" sz="1200">
                      <a:latin typeface="Symbol" pitchFamily="18" charset="2"/>
                      <a:cs typeface="Times New Roman" pitchFamily="18" charset="0"/>
                    </a:rPr>
                    <a:t>	·</a:t>
                  </a:r>
                  <a:r>
                    <a:rPr lang="es-ES_tradnl" sz="700">
                      <a:cs typeface="Times New Roman" pitchFamily="18" charset="0"/>
                    </a:rPr>
                    <a:t>        </a:t>
                  </a:r>
                  <a:r>
                    <a:rPr lang="es-ES_tradnl" sz="1200">
                      <a:cs typeface="Times New Roman" pitchFamily="18" charset="0"/>
                    </a:rPr>
                    <a:t>Bajo consumo de energía</a:t>
                  </a:r>
                  <a:endParaRPr lang="es-ES" sz="1000">
                    <a:cs typeface="Times New Roman" pitchFamily="18" charset="0"/>
                  </a:endParaRPr>
                </a:p>
                <a:p>
                  <a:pPr indent="-228600" eaLnBrk="0" hangingPunct="0">
                    <a:tabLst>
                      <a:tab pos="228600" algn="l"/>
                    </a:tabLst>
                  </a:pPr>
                  <a:endParaRPr lang="es-ES"/>
                </a:p>
              </p:txBody>
            </p:sp>
            <p:sp>
              <p:nvSpPr>
                <p:cNvPr id="20517" name="Rectangle 21"/>
                <p:cNvSpPr>
                  <a:spLocks noChangeArrowheads="1"/>
                </p:cNvSpPr>
                <p:nvPr/>
              </p:nvSpPr>
              <p:spPr bwMode="auto">
                <a:xfrm>
                  <a:off x="2295" y="518"/>
                  <a:ext cx="1755" cy="120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CL"/>
                </a:p>
              </p:txBody>
            </p:sp>
          </p:grpSp>
          <p:grpSp>
            <p:nvGrpSpPr>
              <p:cNvPr id="20492" name="Group 22"/>
              <p:cNvGrpSpPr>
                <a:grpSpLocks/>
              </p:cNvGrpSpPr>
              <p:nvPr/>
            </p:nvGrpSpPr>
            <p:grpSpPr bwMode="auto">
              <a:xfrm>
                <a:off x="821" y="1726"/>
                <a:ext cx="1474" cy="748"/>
                <a:chOff x="821" y="1726"/>
                <a:chExt cx="1474" cy="748"/>
              </a:xfrm>
            </p:grpSpPr>
            <p:sp>
              <p:nvSpPr>
                <p:cNvPr id="20514" name="Rectangle 23"/>
                <p:cNvSpPr>
                  <a:spLocks noChangeArrowheads="1"/>
                </p:cNvSpPr>
                <p:nvPr/>
              </p:nvSpPr>
              <p:spPr bwMode="auto">
                <a:xfrm>
                  <a:off x="849" y="1726"/>
                  <a:ext cx="1418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s-ES_tradnl" sz="1400" b="1" dirty="0">
                    <a:solidFill>
                      <a:srgbClr val="FF0000"/>
                    </a:solidFill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es-ES_tradnl" sz="1400" b="1" dirty="0">
                      <a:solidFill>
                        <a:srgbClr val="FF0000"/>
                      </a:solidFill>
                      <a:cs typeface="Times New Roman" pitchFamily="18" charset="0"/>
                    </a:rPr>
                    <a:t>Sobresaturación por enfriamiento </a:t>
                  </a:r>
                  <a:r>
                    <a:rPr lang="es-ES_tradnl" sz="1400" b="1" dirty="0" err="1">
                      <a:solidFill>
                        <a:srgbClr val="FF0000"/>
                      </a:solidFill>
                      <a:cs typeface="Times New Roman" pitchFamily="18" charset="0"/>
                    </a:rPr>
                    <a:t>evaporativo</a:t>
                  </a:r>
                  <a:endParaRPr lang="es-ES" sz="1400" b="1" dirty="0">
                    <a:solidFill>
                      <a:srgbClr val="FF0000"/>
                    </a:solidFill>
                    <a:cs typeface="Times New Roman" pitchFamily="18" charset="0"/>
                  </a:endParaRPr>
                </a:p>
                <a:p>
                  <a:pPr eaLnBrk="0" hangingPunct="0"/>
                  <a:endParaRPr lang="es-ES" dirty="0"/>
                </a:p>
              </p:txBody>
            </p:sp>
            <p:sp>
              <p:nvSpPr>
                <p:cNvPr id="20515" name="Rectangle 24"/>
                <p:cNvSpPr>
                  <a:spLocks noChangeArrowheads="1"/>
                </p:cNvSpPr>
                <p:nvPr/>
              </p:nvSpPr>
              <p:spPr bwMode="auto">
                <a:xfrm>
                  <a:off x="821" y="1726"/>
                  <a:ext cx="1474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CL"/>
                </a:p>
              </p:txBody>
            </p:sp>
          </p:grpSp>
          <p:grpSp>
            <p:nvGrpSpPr>
              <p:cNvPr id="20493" name="Group 25"/>
              <p:cNvGrpSpPr>
                <a:grpSpLocks/>
              </p:cNvGrpSpPr>
              <p:nvPr/>
            </p:nvGrpSpPr>
            <p:grpSpPr bwMode="auto">
              <a:xfrm>
                <a:off x="2295" y="1726"/>
                <a:ext cx="1755" cy="748"/>
                <a:chOff x="2295" y="1726"/>
                <a:chExt cx="1755" cy="748"/>
              </a:xfrm>
            </p:grpSpPr>
            <p:sp>
              <p:nvSpPr>
                <p:cNvPr id="20512" name="Rectangle 26"/>
                <p:cNvSpPr>
                  <a:spLocks noChangeArrowheads="1"/>
                </p:cNvSpPr>
                <p:nvPr/>
              </p:nvSpPr>
              <p:spPr bwMode="auto">
                <a:xfrm>
                  <a:off x="2323" y="1726"/>
                  <a:ext cx="1699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indent="-228600">
                    <a:tabLst>
                      <a:tab pos="228600" algn="l"/>
                    </a:tabLst>
                  </a:pPr>
                  <a:r>
                    <a:rPr lang="es-ES_tradnl" sz="1200">
                      <a:cs typeface="Times New Roman" pitchFamily="18" charset="0"/>
                    </a:rPr>
                    <a:t>	Forma de Operación</a:t>
                  </a:r>
                  <a:endParaRPr lang="es-ES" sz="1000">
                    <a:cs typeface="Times New Roman" pitchFamily="18" charset="0"/>
                  </a:endParaRPr>
                </a:p>
                <a:p>
                  <a:pPr indent="-228600" eaLnBrk="0" hangingPunct="0">
                    <a:tabLst>
                      <a:tab pos="228600" algn="l"/>
                    </a:tabLst>
                  </a:pPr>
                  <a:r>
                    <a:rPr lang="es-ES_tradnl" sz="1200">
                      <a:latin typeface="Symbol" pitchFamily="18" charset="2"/>
                      <a:cs typeface="Times New Roman" pitchFamily="18" charset="0"/>
                    </a:rPr>
                    <a:t>	·</a:t>
                  </a:r>
                  <a:r>
                    <a:rPr lang="es-ES_tradnl" sz="700">
                      <a:cs typeface="Times New Roman" pitchFamily="18" charset="0"/>
                    </a:rPr>
                    <a:t>        </a:t>
                  </a:r>
                  <a:r>
                    <a:rPr lang="es-ES_tradnl" sz="1200">
                      <a:cs typeface="Times New Roman" pitchFamily="18" charset="0"/>
                    </a:rPr>
                    <a:t>Alimentación se encuentra a mayor 		       temperatura que el evaporador</a:t>
                  </a:r>
                  <a:endParaRPr lang="es-ES" sz="1000">
                    <a:cs typeface="Times New Roman" pitchFamily="18" charset="0"/>
                  </a:endParaRPr>
                </a:p>
                <a:p>
                  <a:pPr indent="-228600" eaLnBrk="0" hangingPunct="0">
                    <a:tabLst>
                      <a:tab pos="228600" algn="l"/>
                    </a:tabLst>
                  </a:pPr>
                  <a:r>
                    <a:rPr lang="es-ES_tradnl" sz="1200">
                      <a:latin typeface="Symbol" pitchFamily="18" charset="2"/>
                      <a:cs typeface="Times New Roman" pitchFamily="18" charset="0"/>
                    </a:rPr>
                    <a:t>	·</a:t>
                  </a:r>
                  <a:r>
                    <a:rPr lang="es-ES_tradnl" sz="700">
                      <a:cs typeface="Times New Roman" pitchFamily="18" charset="0"/>
                    </a:rPr>
                    <a:t>        </a:t>
                  </a:r>
                  <a:r>
                    <a:rPr lang="es-ES_tradnl" sz="1200">
                      <a:cs typeface="Times New Roman" pitchFamily="18" charset="0"/>
                    </a:rPr>
                    <a:t>Enfriamiento adiabático por vacío</a:t>
                  </a:r>
                  <a:endParaRPr lang="es-ES" sz="1000">
                    <a:cs typeface="Times New Roman" pitchFamily="18" charset="0"/>
                  </a:endParaRPr>
                </a:p>
                <a:p>
                  <a:pPr indent="-228600" eaLnBrk="0" hangingPunct="0">
                    <a:tabLst>
                      <a:tab pos="228600" algn="l"/>
                    </a:tabLst>
                  </a:pPr>
                  <a:endParaRPr lang="es-ES"/>
                </a:p>
              </p:txBody>
            </p:sp>
            <p:sp>
              <p:nvSpPr>
                <p:cNvPr id="20513" name="Rectangle 27"/>
                <p:cNvSpPr>
                  <a:spLocks noChangeArrowheads="1"/>
                </p:cNvSpPr>
                <p:nvPr/>
              </p:nvSpPr>
              <p:spPr bwMode="auto">
                <a:xfrm>
                  <a:off x="2295" y="1726"/>
                  <a:ext cx="1755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CL"/>
                </a:p>
              </p:txBody>
            </p:sp>
          </p:grpSp>
          <p:grpSp>
            <p:nvGrpSpPr>
              <p:cNvPr id="20494" name="Group 28"/>
              <p:cNvGrpSpPr>
                <a:grpSpLocks/>
              </p:cNvGrpSpPr>
              <p:nvPr/>
            </p:nvGrpSpPr>
            <p:grpSpPr bwMode="auto">
              <a:xfrm>
                <a:off x="0" y="2474"/>
                <a:ext cx="821" cy="633"/>
                <a:chOff x="0" y="2474"/>
                <a:chExt cx="821" cy="633"/>
              </a:xfrm>
            </p:grpSpPr>
            <p:sp>
              <p:nvSpPr>
                <p:cNvPr id="20510" name="Rectangle 29"/>
                <p:cNvSpPr>
                  <a:spLocks noChangeArrowheads="1"/>
                </p:cNvSpPr>
                <p:nvPr/>
              </p:nvSpPr>
              <p:spPr bwMode="auto">
                <a:xfrm>
                  <a:off x="28" y="2474"/>
                  <a:ext cx="765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s-ES_tradnl" sz="1200">
                      <a:cs typeface="Times New Roman" pitchFamily="18" charset="0"/>
                    </a:rPr>
                    <a:t>Productos insensible a la temperatura</a:t>
                  </a:r>
                  <a:endParaRPr lang="es-ES" sz="1000">
                    <a:cs typeface="Times New Roman" pitchFamily="18" charset="0"/>
                  </a:endParaRPr>
                </a:p>
                <a:p>
                  <a:pPr eaLnBrk="0" hangingPunct="0"/>
                  <a:endParaRPr lang="es-ES"/>
                </a:p>
              </p:txBody>
            </p:sp>
            <p:sp>
              <p:nvSpPr>
                <p:cNvPr id="20511" name="Rectangle 30"/>
                <p:cNvSpPr>
                  <a:spLocks noChangeArrowheads="1"/>
                </p:cNvSpPr>
                <p:nvPr/>
              </p:nvSpPr>
              <p:spPr bwMode="auto">
                <a:xfrm>
                  <a:off x="0" y="2474"/>
                  <a:ext cx="821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CL"/>
                </a:p>
              </p:txBody>
            </p:sp>
          </p:grpSp>
          <p:grpSp>
            <p:nvGrpSpPr>
              <p:cNvPr id="20495" name="Group 31"/>
              <p:cNvGrpSpPr>
                <a:grpSpLocks/>
              </p:cNvGrpSpPr>
              <p:nvPr/>
            </p:nvGrpSpPr>
            <p:grpSpPr bwMode="auto">
              <a:xfrm>
                <a:off x="821" y="2474"/>
                <a:ext cx="1474" cy="633"/>
                <a:chOff x="821" y="2474"/>
                <a:chExt cx="1474" cy="633"/>
              </a:xfrm>
            </p:grpSpPr>
            <p:sp>
              <p:nvSpPr>
                <p:cNvPr id="20508" name="Rectangle 32"/>
                <p:cNvSpPr>
                  <a:spLocks noChangeArrowheads="1"/>
                </p:cNvSpPr>
                <p:nvPr/>
              </p:nvSpPr>
              <p:spPr bwMode="auto">
                <a:xfrm>
                  <a:off x="849" y="2474"/>
                  <a:ext cx="1418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s-ES_tradnl" sz="1400" b="1" dirty="0">
                    <a:solidFill>
                      <a:srgbClr val="FF0000"/>
                    </a:solidFill>
                    <a:cs typeface="Times New Roman" pitchFamily="18" charset="0"/>
                  </a:endParaRPr>
                </a:p>
                <a:p>
                  <a:pPr algn="ctr"/>
                  <a:r>
                    <a:rPr lang="es-ES_tradnl" sz="1400" b="1" dirty="0">
                      <a:solidFill>
                        <a:srgbClr val="FF0000"/>
                      </a:solidFill>
                      <a:cs typeface="Times New Roman" pitchFamily="18" charset="0"/>
                    </a:rPr>
                    <a:t>Sobresaturación por evaporación térmica</a:t>
                  </a:r>
                  <a:endParaRPr lang="es-ES" sz="1050" b="1" dirty="0">
                    <a:solidFill>
                      <a:srgbClr val="FF0000"/>
                    </a:solidFill>
                    <a:cs typeface="Times New Roman" pitchFamily="18" charset="0"/>
                  </a:endParaRPr>
                </a:p>
                <a:p>
                  <a:pPr eaLnBrk="0" hangingPunct="0"/>
                  <a:endParaRPr lang="es-ES" dirty="0"/>
                </a:p>
              </p:txBody>
            </p:sp>
            <p:sp>
              <p:nvSpPr>
                <p:cNvPr id="20509" name="Rectangle 33"/>
                <p:cNvSpPr>
                  <a:spLocks noChangeArrowheads="1"/>
                </p:cNvSpPr>
                <p:nvPr/>
              </p:nvSpPr>
              <p:spPr bwMode="auto">
                <a:xfrm>
                  <a:off x="821" y="2474"/>
                  <a:ext cx="147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CL"/>
                </a:p>
              </p:txBody>
            </p:sp>
          </p:grpSp>
          <p:grpSp>
            <p:nvGrpSpPr>
              <p:cNvPr id="20496" name="Group 34"/>
              <p:cNvGrpSpPr>
                <a:grpSpLocks/>
              </p:cNvGrpSpPr>
              <p:nvPr/>
            </p:nvGrpSpPr>
            <p:grpSpPr bwMode="auto">
              <a:xfrm>
                <a:off x="2295" y="2474"/>
                <a:ext cx="1755" cy="633"/>
                <a:chOff x="2295" y="2474"/>
                <a:chExt cx="1755" cy="633"/>
              </a:xfrm>
            </p:grpSpPr>
            <p:sp>
              <p:nvSpPr>
                <p:cNvPr id="20506" name="Rectangle 35"/>
                <p:cNvSpPr>
                  <a:spLocks noChangeArrowheads="1"/>
                </p:cNvSpPr>
                <p:nvPr/>
              </p:nvSpPr>
              <p:spPr bwMode="auto">
                <a:xfrm>
                  <a:off x="2323" y="2474"/>
                  <a:ext cx="1699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indent="-228600">
                    <a:tabLst>
                      <a:tab pos="228600" algn="l"/>
                    </a:tabLst>
                  </a:pPr>
                  <a:r>
                    <a:rPr lang="es-ES_tradnl" sz="1200">
                      <a:cs typeface="Times New Roman" pitchFamily="18" charset="0"/>
                    </a:rPr>
                    <a:t>	Forma de Operación </a:t>
                  </a:r>
                  <a:endParaRPr lang="es-ES" sz="1000">
                    <a:cs typeface="Times New Roman" pitchFamily="18" charset="0"/>
                  </a:endParaRPr>
                </a:p>
                <a:p>
                  <a:pPr indent="-228600" eaLnBrk="0" hangingPunct="0">
                    <a:tabLst>
                      <a:tab pos="228600" algn="l"/>
                    </a:tabLst>
                  </a:pPr>
                  <a:r>
                    <a:rPr lang="es-ES_tradnl" sz="1200">
                      <a:latin typeface="Symbol" pitchFamily="18" charset="2"/>
                      <a:cs typeface="Times New Roman" pitchFamily="18" charset="0"/>
                    </a:rPr>
                    <a:t>	·</a:t>
                  </a:r>
                  <a:r>
                    <a:rPr lang="es-ES_tradnl" sz="700">
                      <a:cs typeface="Times New Roman" pitchFamily="18" charset="0"/>
                    </a:rPr>
                    <a:t>        </a:t>
                  </a:r>
                  <a:r>
                    <a:rPr lang="es-ES_tradnl" sz="1200">
                      <a:cs typeface="Times New Roman" pitchFamily="18" charset="0"/>
                    </a:rPr>
                    <a:t>Se evapora el solvente</a:t>
                  </a:r>
                  <a:endParaRPr lang="es-ES" sz="1000">
                    <a:cs typeface="Times New Roman" pitchFamily="18" charset="0"/>
                  </a:endParaRPr>
                </a:p>
                <a:p>
                  <a:pPr indent="-228600" eaLnBrk="0" hangingPunct="0">
                    <a:tabLst>
                      <a:tab pos="228600" algn="l"/>
                    </a:tabLst>
                  </a:pPr>
                  <a:r>
                    <a:rPr lang="es-ES_tradnl" sz="1200">
                      <a:latin typeface="Symbol" pitchFamily="18" charset="2"/>
                      <a:cs typeface="Times New Roman" pitchFamily="18" charset="0"/>
                    </a:rPr>
                    <a:t>	·</a:t>
                  </a:r>
                  <a:r>
                    <a:rPr lang="es-ES_tradnl" sz="700">
                      <a:cs typeface="Times New Roman" pitchFamily="18" charset="0"/>
                    </a:rPr>
                    <a:t>        </a:t>
                  </a:r>
                  <a:r>
                    <a:rPr lang="es-ES_tradnl" sz="1200">
                      <a:cs typeface="Times New Roman" pitchFamily="18" charset="0"/>
                    </a:rPr>
                    <a:t>Intercambiador con vapor</a:t>
                  </a:r>
                  <a:endParaRPr lang="es-ES" sz="1000">
                    <a:cs typeface="Times New Roman" pitchFamily="18" charset="0"/>
                  </a:endParaRPr>
                </a:p>
                <a:p>
                  <a:pPr indent="-228600" eaLnBrk="0" hangingPunct="0">
                    <a:tabLst>
                      <a:tab pos="228600" algn="l"/>
                    </a:tabLst>
                  </a:pPr>
                  <a:endParaRPr lang="es-ES"/>
                </a:p>
              </p:txBody>
            </p:sp>
            <p:sp>
              <p:nvSpPr>
                <p:cNvPr id="20507" name="Rectangle 36"/>
                <p:cNvSpPr>
                  <a:spLocks noChangeArrowheads="1"/>
                </p:cNvSpPr>
                <p:nvPr/>
              </p:nvSpPr>
              <p:spPr bwMode="auto">
                <a:xfrm>
                  <a:off x="2295" y="2474"/>
                  <a:ext cx="1755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CL"/>
                </a:p>
              </p:txBody>
            </p:sp>
          </p:grpSp>
          <p:grpSp>
            <p:nvGrpSpPr>
              <p:cNvPr id="20497" name="Group 37"/>
              <p:cNvGrpSpPr>
                <a:grpSpLocks/>
              </p:cNvGrpSpPr>
              <p:nvPr/>
            </p:nvGrpSpPr>
            <p:grpSpPr bwMode="auto">
              <a:xfrm>
                <a:off x="0" y="3107"/>
                <a:ext cx="821" cy="978"/>
                <a:chOff x="0" y="3107"/>
                <a:chExt cx="821" cy="978"/>
              </a:xfrm>
            </p:grpSpPr>
            <p:sp>
              <p:nvSpPr>
                <p:cNvPr id="20504" name="Rectangle 38"/>
                <p:cNvSpPr>
                  <a:spLocks noChangeArrowheads="1"/>
                </p:cNvSpPr>
                <p:nvPr/>
              </p:nvSpPr>
              <p:spPr bwMode="auto">
                <a:xfrm>
                  <a:off x="28" y="3107"/>
                  <a:ext cx="765" cy="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s-ES_tradnl" sz="1200">
                      <a:cs typeface="Times New Roman" pitchFamily="18" charset="0"/>
                    </a:rPr>
                    <a:t>Productos con solubilidad que depende en forma intermedia con la  temperatura</a:t>
                  </a:r>
                  <a:endParaRPr lang="es-ES" sz="1000">
                    <a:cs typeface="Times New Roman" pitchFamily="18" charset="0"/>
                  </a:endParaRPr>
                </a:p>
                <a:p>
                  <a:pPr eaLnBrk="0" hangingPunct="0"/>
                  <a:endParaRPr lang="es-ES"/>
                </a:p>
              </p:txBody>
            </p:sp>
            <p:sp>
              <p:nvSpPr>
                <p:cNvPr id="20505" name="Rectangle 39"/>
                <p:cNvSpPr>
                  <a:spLocks noChangeArrowheads="1"/>
                </p:cNvSpPr>
                <p:nvPr/>
              </p:nvSpPr>
              <p:spPr bwMode="auto">
                <a:xfrm>
                  <a:off x="0" y="3107"/>
                  <a:ext cx="821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CL"/>
                </a:p>
              </p:txBody>
            </p:sp>
          </p:grpSp>
          <p:grpSp>
            <p:nvGrpSpPr>
              <p:cNvPr id="20498" name="Group 40"/>
              <p:cNvGrpSpPr>
                <a:grpSpLocks/>
              </p:cNvGrpSpPr>
              <p:nvPr/>
            </p:nvGrpSpPr>
            <p:grpSpPr bwMode="auto">
              <a:xfrm>
                <a:off x="821" y="3107"/>
                <a:ext cx="1474" cy="978"/>
                <a:chOff x="821" y="3107"/>
                <a:chExt cx="1474" cy="978"/>
              </a:xfrm>
            </p:grpSpPr>
            <p:sp>
              <p:nvSpPr>
                <p:cNvPr id="20502" name="Rectangle 41"/>
                <p:cNvSpPr>
                  <a:spLocks noChangeArrowheads="1"/>
                </p:cNvSpPr>
                <p:nvPr/>
              </p:nvSpPr>
              <p:spPr bwMode="auto">
                <a:xfrm>
                  <a:off x="849" y="3107"/>
                  <a:ext cx="1418" cy="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s-ES_tradnl" sz="1400" b="1" dirty="0">
                    <a:solidFill>
                      <a:srgbClr val="FF0000"/>
                    </a:solidFill>
                    <a:cs typeface="Times New Roman" pitchFamily="18" charset="0"/>
                  </a:endParaRPr>
                </a:p>
                <a:p>
                  <a:pPr algn="ctr"/>
                  <a:endParaRPr lang="es-ES_tradnl" sz="1400" b="1" dirty="0">
                    <a:solidFill>
                      <a:srgbClr val="FF0000"/>
                    </a:solidFill>
                    <a:cs typeface="Times New Roman" pitchFamily="18" charset="0"/>
                  </a:endParaRPr>
                </a:p>
                <a:p>
                  <a:pPr algn="ctr"/>
                  <a:r>
                    <a:rPr lang="es-ES_tradnl" sz="1400" b="1" dirty="0">
                      <a:solidFill>
                        <a:srgbClr val="FF0000"/>
                      </a:solidFill>
                      <a:cs typeface="Times New Roman" pitchFamily="18" charset="0"/>
                    </a:rPr>
                    <a:t>Evaporación térmica al vacío</a:t>
                  </a:r>
                  <a:endParaRPr lang="es-ES" sz="1050" b="1" dirty="0">
                    <a:solidFill>
                      <a:srgbClr val="FF0000"/>
                    </a:solidFill>
                    <a:cs typeface="Times New Roman" pitchFamily="18" charset="0"/>
                  </a:endParaRPr>
                </a:p>
                <a:p>
                  <a:pPr eaLnBrk="0" hangingPunct="0"/>
                  <a:endParaRPr lang="es-ES" dirty="0"/>
                </a:p>
              </p:txBody>
            </p:sp>
            <p:sp>
              <p:nvSpPr>
                <p:cNvPr id="20503" name="Rectangle 42"/>
                <p:cNvSpPr>
                  <a:spLocks noChangeArrowheads="1"/>
                </p:cNvSpPr>
                <p:nvPr/>
              </p:nvSpPr>
              <p:spPr bwMode="auto">
                <a:xfrm>
                  <a:off x="821" y="3107"/>
                  <a:ext cx="1474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CL"/>
                </a:p>
              </p:txBody>
            </p:sp>
          </p:grpSp>
          <p:grpSp>
            <p:nvGrpSpPr>
              <p:cNvPr id="20499" name="Group 43"/>
              <p:cNvGrpSpPr>
                <a:grpSpLocks/>
              </p:cNvGrpSpPr>
              <p:nvPr/>
            </p:nvGrpSpPr>
            <p:grpSpPr bwMode="auto">
              <a:xfrm>
                <a:off x="2295" y="3107"/>
                <a:ext cx="1755" cy="978"/>
                <a:chOff x="2295" y="3107"/>
                <a:chExt cx="1755" cy="978"/>
              </a:xfrm>
            </p:grpSpPr>
            <p:sp>
              <p:nvSpPr>
                <p:cNvPr id="20500" name="Rectangle 44"/>
                <p:cNvSpPr>
                  <a:spLocks noChangeArrowheads="1"/>
                </p:cNvSpPr>
                <p:nvPr/>
              </p:nvSpPr>
              <p:spPr bwMode="auto">
                <a:xfrm>
                  <a:off x="2323" y="3107"/>
                  <a:ext cx="1699" cy="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indent="-228600">
                    <a:tabLst>
                      <a:tab pos="228600" algn="l"/>
                    </a:tabLst>
                  </a:pPr>
                  <a:r>
                    <a:rPr lang="es-ES_tradnl" sz="1200" dirty="0">
                      <a:cs typeface="Times New Roman" pitchFamily="18" charset="0"/>
                    </a:rPr>
                    <a:t>	Forma de Operación </a:t>
                  </a:r>
                  <a:endParaRPr lang="es-ES" sz="1200" dirty="0">
                    <a:cs typeface="Times New Roman" pitchFamily="18" charset="0"/>
                  </a:endParaRPr>
                </a:p>
                <a:p>
                  <a:pPr indent="-228600" eaLnBrk="0" hangingPunct="0">
                    <a:tabLst>
                      <a:tab pos="228600" algn="l"/>
                    </a:tabLst>
                  </a:pPr>
                  <a:r>
                    <a:rPr lang="es-ES_tradnl" sz="1200" dirty="0">
                      <a:latin typeface="Symbol" pitchFamily="18" charset="2"/>
                      <a:cs typeface="Times New Roman" pitchFamily="18" charset="0"/>
                    </a:rPr>
                    <a:t>	·</a:t>
                  </a:r>
                  <a:r>
                    <a:rPr lang="es-ES_tradnl" sz="1200" dirty="0">
                      <a:cs typeface="Times New Roman" pitchFamily="18" charset="0"/>
                    </a:rPr>
                    <a:t>        La alimentación se encuentra a mayor 	       temperatura que en el evaporador</a:t>
                  </a:r>
                  <a:endParaRPr lang="es-ES" sz="1200" dirty="0">
                    <a:cs typeface="Times New Roman" pitchFamily="18" charset="0"/>
                  </a:endParaRPr>
                </a:p>
                <a:p>
                  <a:pPr indent="-228600" eaLnBrk="0" hangingPunct="0">
                    <a:tabLst>
                      <a:tab pos="228600" algn="l"/>
                    </a:tabLst>
                  </a:pPr>
                  <a:r>
                    <a:rPr lang="es-ES_tradnl" sz="1200" dirty="0">
                      <a:latin typeface="Symbol" pitchFamily="18" charset="2"/>
                      <a:cs typeface="Times New Roman" pitchFamily="18" charset="0"/>
                    </a:rPr>
                    <a:t>	·</a:t>
                  </a:r>
                  <a:r>
                    <a:rPr lang="es-ES_tradnl" sz="1200" dirty="0">
                      <a:cs typeface="Times New Roman" pitchFamily="18" charset="0"/>
                    </a:rPr>
                    <a:t>        Evaporación en presencia de vacío</a:t>
                  </a:r>
                  <a:endParaRPr lang="es-ES" sz="1200" dirty="0">
                    <a:cs typeface="Times New Roman" pitchFamily="18" charset="0"/>
                  </a:endParaRPr>
                </a:p>
                <a:p>
                  <a:pPr indent="-228600" eaLnBrk="0" hangingPunct="0">
                    <a:tabLst>
                      <a:tab pos="228600" algn="l"/>
                    </a:tabLst>
                  </a:pPr>
                  <a:endParaRPr lang="es-ES" dirty="0"/>
                </a:p>
              </p:txBody>
            </p:sp>
            <p:sp>
              <p:nvSpPr>
                <p:cNvPr id="20501" name="Rectangle 45"/>
                <p:cNvSpPr>
                  <a:spLocks noChangeArrowheads="1"/>
                </p:cNvSpPr>
                <p:nvPr/>
              </p:nvSpPr>
              <p:spPr bwMode="auto">
                <a:xfrm>
                  <a:off x="2295" y="3107"/>
                  <a:ext cx="1755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CL"/>
                </a:p>
              </p:txBody>
            </p:sp>
          </p:grpSp>
        </p:grpSp>
        <p:sp>
          <p:nvSpPr>
            <p:cNvPr id="20485" name="Rectangle 46"/>
            <p:cNvSpPr>
              <a:spLocks noChangeArrowheads="1"/>
            </p:cNvSpPr>
            <p:nvPr/>
          </p:nvSpPr>
          <p:spPr bwMode="auto">
            <a:xfrm>
              <a:off x="-3" y="-3"/>
              <a:ext cx="4056" cy="4091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20483" name="Rectangle 47"/>
          <p:cNvSpPr>
            <a:spLocks noChangeArrowheads="1"/>
          </p:cNvSpPr>
          <p:nvPr/>
        </p:nvSpPr>
        <p:spPr bwMode="auto">
          <a:xfrm>
            <a:off x="1543049" y="2"/>
            <a:ext cx="62663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Modos de operación de Cristalizadores</a:t>
            </a:r>
            <a:r>
              <a:rPr lang="es-ES" sz="1100" dirty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276110"/>
      </p:ext>
    </p:extLst>
  </p:cSld>
  <p:clrMapOvr>
    <a:masterClrMapping/>
  </p:clrMapOvr>
  <p:transition>
    <p:zoom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755576" y="228602"/>
            <a:ext cx="78488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s-ES_tradnl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Productos con solubilidad sensible a la temperatura</a:t>
            </a:r>
            <a:endParaRPr lang="es-ES" b="1" dirty="0">
              <a:solidFill>
                <a:srgbClr val="990033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302725" y="682864"/>
            <a:ext cx="5172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Sobresaturación por Enfriamiento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F2742FF-961D-4D31-9FE8-F4A325F8E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725" y="1052736"/>
            <a:ext cx="3692440" cy="446449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3103FE2-FC80-4E48-9E87-30362562D566}"/>
              </a:ext>
            </a:extLst>
          </p:cNvPr>
          <p:cNvSpPr txBox="1"/>
          <p:nvPr/>
        </p:nvSpPr>
        <p:spPr>
          <a:xfrm>
            <a:off x="755576" y="3429000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Se utiliza un refrigerante</a:t>
            </a:r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47B5DFD-F0F8-45DF-989D-FFA7EC4F4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6480788"/>
            <a:ext cx="3948784" cy="2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60124"/>
      </p:ext>
    </p:extLst>
  </p:cSld>
  <p:clrMapOvr>
    <a:masterClrMapping/>
  </p:clrMapOvr>
  <p:transition>
    <p:zoom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1547664" y="260648"/>
            <a:ext cx="6624736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Productos insensible a la temperatura</a:t>
            </a:r>
          </a:p>
          <a:p>
            <a:pPr algn="ctr"/>
            <a:r>
              <a:rPr lang="es-ES_tradnl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Evaporación Térmica</a:t>
            </a:r>
            <a:endParaRPr lang="es-ES" b="1" dirty="0">
              <a:solidFill>
                <a:srgbClr val="990033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19572" y="270892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Se utiliza vapor</a:t>
            </a:r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47B5DFD-F0F8-45DF-989D-FFA7EC4F4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820" y="6286202"/>
            <a:ext cx="4133850" cy="3111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22A496E-A635-46B4-8C5D-6CC061C4B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107" y="1355342"/>
            <a:ext cx="413385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75782"/>
      </p:ext>
    </p:extLst>
  </p:cSld>
  <p:clrMapOvr>
    <a:masterClrMapping/>
  </p:clrMapOvr>
  <p:transition>
    <p:zoom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304800"/>
            <a:ext cx="88924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Productos con solubilidad que depende en forma intermedia con la  temperatura</a:t>
            </a:r>
          </a:p>
          <a:p>
            <a:pPr algn="ctr"/>
            <a:r>
              <a:rPr lang="es-ES_tradnl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Evaporación Térmica al vacío</a:t>
            </a:r>
            <a:endParaRPr lang="es-ES" b="1" dirty="0">
              <a:solidFill>
                <a:srgbClr val="990033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es-ES" b="1" dirty="0">
              <a:solidFill>
                <a:srgbClr val="990033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228184" y="270892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Se aplica vacío</a:t>
            </a:r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ECB0A28-8098-4780-9A36-E2CA94DA0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505129"/>
            <a:ext cx="5314950" cy="4953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DB2CB3C-BC1F-4C52-A71E-4D73E5B40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894" y="6258104"/>
            <a:ext cx="53149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31145"/>
      </p:ext>
    </p:extLst>
  </p:cSld>
  <p:clrMapOvr>
    <a:masterClrMapping/>
  </p:clrMapOvr>
  <p:transition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1485900" y="1500176"/>
          <a:ext cx="6247232" cy="5000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1763688" y="404664"/>
            <a:ext cx="5326502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0" bIns="0" anchor="b">
            <a:normAutofit fontScale="97500"/>
          </a:bodyPr>
          <a:lstStyle/>
          <a:p>
            <a:pPr algn="ctr">
              <a:defRPr/>
            </a:pPr>
            <a:r>
              <a:rPr lang="es-CL" sz="3600" dirty="0"/>
              <a:t>Refinamiento</a:t>
            </a:r>
            <a:endParaRPr lang="es-ES" sz="47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021813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1CEAAB2-51FC-40FB-A96A-2C068F434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759" y="1196752"/>
            <a:ext cx="4257675" cy="5057775"/>
          </a:xfrm>
          <a:prstGeom prst="rect">
            <a:avLst/>
          </a:prstGeom>
        </p:spPr>
      </p:pic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395536" y="0"/>
            <a:ext cx="446449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>
              <a:tabLst>
                <a:tab pos="1127125" algn="l"/>
              </a:tabLst>
            </a:pPr>
            <a:r>
              <a:rPr lang="es-ES" b="1" u="sng" dirty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Tipos de Equipos</a:t>
            </a:r>
          </a:p>
          <a:p>
            <a:pPr indent="-228600" eaLnBrk="0" hangingPunct="0">
              <a:tabLst>
                <a:tab pos="1127125" algn="l"/>
              </a:tabLst>
            </a:pPr>
            <a:r>
              <a:rPr lang="es-ES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 </a:t>
            </a:r>
          </a:p>
          <a:p>
            <a:pPr indent="-228600" eaLnBrk="0" hangingPunct="0">
              <a:tabLst>
                <a:tab pos="1127125" algn="l"/>
              </a:tabLst>
            </a:pPr>
            <a:r>
              <a:rPr lang="es-ES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Los equipos pueden operar en forma:</a:t>
            </a:r>
            <a:r>
              <a:rPr lang="es-ES_tradnl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      	</a:t>
            </a:r>
          </a:p>
          <a:p>
            <a:pPr indent="-228600" eaLnBrk="0" hangingPunct="0">
              <a:tabLst>
                <a:tab pos="1127125" algn="l"/>
              </a:tabLst>
            </a:pPr>
            <a:endParaRPr lang="es-ES_tradnl" b="1" dirty="0">
              <a:solidFill>
                <a:srgbClr val="990033"/>
              </a:solidFill>
              <a:latin typeface="Comic Sans MS" pitchFamily="66" charset="0"/>
              <a:cs typeface="Times New Roman" pitchFamily="18" charset="0"/>
            </a:endParaRPr>
          </a:p>
          <a:p>
            <a:pPr indent="-228600" eaLnBrk="0" hangingPunct="0">
              <a:tabLst>
                <a:tab pos="1127125" algn="l"/>
              </a:tabLst>
            </a:pPr>
            <a:r>
              <a:rPr lang="es-ES_tradnl" b="1" dirty="0" err="1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Batch</a:t>
            </a:r>
            <a:endParaRPr lang="es-ES_tradnl" b="1" dirty="0">
              <a:solidFill>
                <a:srgbClr val="990033"/>
              </a:solidFill>
              <a:latin typeface="Comic Sans MS" pitchFamily="66" charset="0"/>
              <a:cs typeface="Times New Roman" pitchFamily="18" charset="0"/>
            </a:endParaRPr>
          </a:p>
          <a:p>
            <a:pPr indent="-228600" eaLnBrk="0" hangingPunct="0">
              <a:tabLst>
                <a:tab pos="1127125" algn="l"/>
              </a:tabLst>
            </a:pPr>
            <a:endParaRPr lang="es-ES_tradnl" b="1" dirty="0">
              <a:solidFill>
                <a:srgbClr val="990033"/>
              </a:solidFill>
              <a:latin typeface="Comic Sans MS" pitchFamily="66" charset="0"/>
              <a:cs typeface="Times New Roman" pitchFamily="18" charset="0"/>
            </a:endParaRPr>
          </a:p>
          <a:p>
            <a:pPr indent="-228600" eaLnBrk="0" hangingPunct="0">
              <a:tabLst>
                <a:tab pos="1127125" algn="l"/>
              </a:tabLst>
            </a:pPr>
            <a:r>
              <a:rPr lang="es-ES_tradnl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Resultando la mayoría de los productos biotecnológicos</a:t>
            </a:r>
            <a:endParaRPr lang="es-ES" b="1" dirty="0">
              <a:solidFill>
                <a:srgbClr val="990033"/>
              </a:solidFill>
              <a:latin typeface="Comic Sans MS" pitchFamily="66" charset="0"/>
              <a:cs typeface="Times New Roman" pitchFamily="18" charset="0"/>
            </a:endParaRPr>
          </a:p>
          <a:p>
            <a:pPr indent="-228600" eaLnBrk="0" hangingPunct="0">
              <a:tabLst>
                <a:tab pos="1127125" algn="l"/>
              </a:tabLst>
            </a:pPr>
            <a:endParaRPr lang="es-ES_tradnl" b="1" dirty="0">
              <a:solidFill>
                <a:srgbClr val="990033"/>
              </a:solidFill>
              <a:latin typeface="Comic Sans MS" pitchFamily="66" charset="0"/>
              <a:cs typeface="Times New Roman" pitchFamily="18" charset="0"/>
            </a:endParaRPr>
          </a:p>
          <a:p>
            <a:pPr indent="-228600" eaLnBrk="0" hangingPunct="0">
              <a:tabLst>
                <a:tab pos="1127125" algn="l"/>
              </a:tabLst>
            </a:pPr>
            <a:r>
              <a:rPr lang="es-ES_tradnl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Con tiempos de operación entre 2 a 8 horas</a:t>
            </a:r>
            <a:endParaRPr lang="es-ES" sz="1000" dirty="0">
              <a:cs typeface="Times New Roman" pitchFamily="18" charset="0"/>
            </a:endParaRPr>
          </a:p>
          <a:p>
            <a:pPr indent="-228600" eaLnBrk="0" hangingPunct="0">
              <a:tabLst>
                <a:tab pos="1127125" algn="l"/>
              </a:tabLst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1932727"/>
      </p:ext>
    </p:extLst>
  </p:cSld>
  <p:clrMapOvr>
    <a:masterClrMapping/>
  </p:clrMapOvr>
  <p:transition>
    <p:zoom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23528" y="2"/>
            <a:ext cx="820891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>
              <a:tabLst>
                <a:tab pos="1127125" algn="l"/>
              </a:tabLst>
            </a:pPr>
            <a:r>
              <a:rPr lang="es-ES" b="1" u="sng" dirty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Tipos de Equipos</a:t>
            </a:r>
          </a:p>
          <a:p>
            <a:pPr indent="-228600" eaLnBrk="0" hangingPunct="0">
              <a:tabLst>
                <a:tab pos="1127125" algn="l"/>
              </a:tabLst>
            </a:pPr>
            <a:r>
              <a:rPr lang="es-ES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 </a:t>
            </a:r>
            <a:r>
              <a:rPr lang="es-ES_tradnl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	Continuos</a:t>
            </a:r>
          </a:p>
          <a:p>
            <a:pPr lvl="4">
              <a:tabLst>
                <a:tab pos="1127125" algn="l"/>
              </a:tabLst>
            </a:pPr>
            <a:r>
              <a:rPr lang="es-ES_tradnl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Recirculación del líquido de manera de recuperar todo el soluto de interés</a:t>
            </a:r>
            <a:r>
              <a:rPr lang="es-ES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lvl="4" eaLnBrk="0" hangingPunct="0">
              <a:tabLst>
                <a:tab pos="1127125" algn="l"/>
              </a:tabLst>
            </a:pPr>
            <a:endParaRPr lang="es-ES" b="1" dirty="0">
              <a:solidFill>
                <a:srgbClr val="990033"/>
              </a:solidFill>
              <a:latin typeface="Comic Sans MS" pitchFamily="66" charset="0"/>
              <a:cs typeface="Times New Roman" pitchFamily="18" charset="0"/>
            </a:endParaRPr>
          </a:p>
          <a:p>
            <a:pPr indent="-228600" eaLnBrk="0" hangingPunct="0">
              <a:tabLst>
                <a:tab pos="1127125" algn="l"/>
              </a:tabLst>
            </a:pPr>
            <a:r>
              <a:rPr lang="es-ES_tradnl" sz="1200" dirty="0">
                <a:cs typeface="Times New Roman" pitchFamily="18" charset="0"/>
              </a:rPr>
              <a:t> </a:t>
            </a:r>
            <a:endParaRPr lang="es-ES" sz="1000" dirty="0">
              <a:cs typeface="Times New Roman" pitchFamily="18" charset="0"/>
            </a:endParaRPr>
          </a:p>
          <a:p>
            <a:pPr indent="-228600" eaLnBrk="0" hangingPunct="0">
              <a:tabLst>
                <a:tab pos="1127125" algn="l"/>
              </a:tabLst>
            </a:pP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A4B9C20-7059-479F-9506-ECF2602B2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62" y="1743073"/>
            <a:ext cx="692467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55012"/>
      </p:ext>
    </p:extLst>
  </p:cSld>
  <p:clrMapOvr>
    <a:masterClrMapping/>
  </p:clrMapOvr>
  <p:transition>
    <p:zoom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9739" y="1052515"/>
            <a:ext cx="327541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195512" y="404813"/>
            <a:ext cx="27003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Cristalizador Evaporativo</a:t>
            </a:r>
            <a:endParaRPr lang="es-CL"/>
          </a:p>
        </p:txBody>
      </p:sp>
      <p:pic>
        <p:nvPicPr>
          <p:cNvPr id="22532" name="Picture 4" descr="Imag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8725" y="1628775"/>
            <a:ext cx="2962275" cy="486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112544" y="404813"/>
            <a:ext cx="27003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Cristalizador Contacto Directo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9272563"/>
      </p:ext>
    </p:extLst>
  </p:cSld>
  <p:clrMapOvr>
    <a:masterClrMapping/>
  </p:clrMapOvr>
  <p:transition>
    <p:zoom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874700" cy="61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708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3999" cy="666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81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57350" y="2286000"/>
            <a:ext cx="5829300" cy="1143000"/>
          </a:xfrm>
        </p:spPr>
        <p:txBody>
          <a:bodyPr/>
          <a:lstStyle/>
          <a:p>
            <a:pPr eaLnBrk="1" hangingPunct="1"/>
            <a:r>
              <a:rPr lang="es-ES" dirty="0">
                <a:solidFill>
                  <a:srgbClr val="003300"/>
                </a:solidFill>
                <a:latin typeface="Comic Sans MS" pitchFamily="66" charset="0"/>
              </a:rPr>
              <a:t>Secado</a:t>
            </a:r>
          </a:p>
        </p:txBody>
      </p:sp>
      <p:pic>
        <p:nvPicPr>
          <p:cNvPr id="4" name="Picture 3" descr="polv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500438"/>
            <a:ext cx="1607355" cy="309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5832374"/>
      </p:ext>
    </p:extLst>
  </p:cSld>
  <p:clrMapOvr>
    <a:masterClrMapping/>
  </p:clrMapOvr>
  <p:transition>
    <p:zoom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304800"/>
            <a:ext cx="7920880" cy="5500464"/>
          </a:xfrm>
        </p:spPr>
        <p:txBody>
          <a:bodyPr>
            <a:normAutofit fontScale="92500" lnSpcReduction="20000"/>
          </a:bodyPr>
          <a:lstStyle/>
          <a:p>
            <a:pPr marL="533400" indent="-533400" algn="ctr">
              <a:buNone/>
            </a:pPr>
            <a:r>
              <a:rPr lang="es-ES_tradnl" sz="2000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	</a:t>
            </a:r>
            <a:r>
              <a:rPr lang="es-ES_tradnl" sz="4400" u="sng" dirty="0">
                <a:solidFill>
                  <a:srgbClr val="003300"/>
                </a:solidFill>
                <a:latin typeface="Comic Sans MS" pitchFamily="66" charset="0"/>
                <a:cs typeface="Times New Roman" pitchFamily="18" charset="0"/>
              </a:rPr>
              <a:t>Secado</a:t>
            </a:r>
          </a:p>
          <a:p>
            <a:pPr marL="533400" indent="-533400" algn="just">
              <a:buNone/>
            </a:pPr>
            <a:r>
              <a:rPr lang="es-ES_tradnl" sz="2400" b="1" u="sng" dirty="0">
                <a:solidFill>
                  <a:srgbClr val="990033"/>
                </a:solidFill>
                <a:cs typeface="Times New Roman" pitchFamily="18" charset="0"/>
              </a:rPr>
              <a:t>Objetivos</a:t>
            </a:r>
          </a:p>
          <a:p>
            <a:pPr marL="533400" indent="-533400" algn="just">
              <a:buNone/>
            </a:pPr>
            <a:r>
              <a:rPr lang="es-ES_tradnl" sz="2000" b="1" dirty="0">
                <a:solidFill>
                  <a:srgbClr val="990033"/>
                </a:solidFill>
                <a:cs typeface="Times New Roman" pitchFamily="18" charset="0"/>
              </a:rPr>
              <a:t>	</a:t>
            </a:r>
            <a:r>
              <a:rPr lang="es-ES_tradnl" sz="2000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Reducir el contenido de solvente (agua) por evaporación o sublimación</a:t>
            </a:r>
            <a:endParaRPr lang="es-ES" sz="2000" b="1" dirty="0">
              <a:solidFill>
                <a:srgbClr val="990033"/>
              </a:solidFill>
              <a:latin typeface="Comic Sans MS" pitchFamily="66" charset="0"/>
              <a:cs typeface="Times New Roman" pitchFamily="18" charset="0"/>
            </a:endParaRPr>
          </a:p>
          <a:p>
            <a:pPr marL="533400" indent="-533400" algn="just">
              <a:buNone/>
            </a:pPr>
            <a:r>
              <a:rPr lang="es-ES_tradnl" sz="2000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 </a:t>
            </a:r>
            <a:endParaRPr lang="es-ES" sz="2000" b="1" dirty="0">
              <a:solidFill>
                <a:srgbClr val="990033"/>
              </a:solidFill>
              <a:latin typeface="Comic Sans MS" pitchFamily="66" charset="0"/>
              <a:cs typeface="Times New Roman" pitchFamily="18" charset="0"/>
            </a:endParaRPr>
          </a:p>
          <a:p>
            <a:pPr marL="533400" indent="-533400" algn="just">
              <a:buNone/>
            </a:pPr>
            <a:r>
              <a:rPr lang="es-ES_tradnl" sz="2400" b="1" u="sng" dirty="0">
                <a:solidFill>
                  <a:srgbClr val="990033"/>
                </a:solidFill>
                <a:cs typeface="Times New Roman" pitchFamily="18" charset="0"/>
              </a:rPr>
              <a:t>Ventajas</a:t>
            </a:r>
          </a:p>
          <a:p>
            <a:pPr marL="533400" indent="-533400" algn="just">
              <a:buNone/>
            </a:pPr>
            <a:r>
              <a:rPr lang="es-ES_tradnl" sz="2400" b="1" dirty="0">
                <a:solidFill>
                  <a:srgbClr val="990033"/>
                </a:solidFill>
                <a:cs typeface="Times New Roman" pitchFamily="18" charset="0"/>
              </a:rPr>
              <a:t>	</a:t>
            </a:r>
            <a:r>
              <a:rPr lang="es-ES_tradnl" sz="2000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Estabiliza el producto</a:t>
            </a:r>
          </a:p>
          <a:p>
            <a:pPr marL="533400" indent="-533400" algn="just">
              <a:buNone/>
            </a:pPr>
            <a:r>
              <a:rPr lang="es-ES_tradnl" sz="2000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	Preserva la actividad</a:t>
            </a:r>
          </a:p>
          <a:p>
            <a:pPr marL="533400" indent="-533400" algn="just">
              <a:buNone/>
            </a:pPr>
            <a:r>
              <a:rPr lang="es-ES_tradnl" sz="2000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	Reduce el volumen, lo cual lo hace más fácil de trasportar</a:t>
            </a:r>
          </a:p>
          <a:p>
            <a:pPr marL="533400" indent="-533400" algn="just">
              <a:buNone/>
            </a:pPr>
            <a:r>
              <a:rPr lang="es-ES_tradnl" sz="2000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	Recupera el solvente, en el caso de no ser agua</a:t>
            </a:r>
            <a:endParaRPr lang="es-ES" sz="2000" b="1" dirty="0">
              <a:solidFill>
                <a:srgbClr val="990033"/>
              </a:solidFill>
              <a:latin typeface="Comic Sans MS" pitchFamily="66" charset="0"/>
              <a:cs typeface="Times New Roman" pitchFamily="18" charset="0"/>
            </a:endParaRPr>
          </a:p>
          <a:p>
            <a:pPr marL="533400" indent="-533400" algn="just">
              <a:buNone/>
            </a:pPr>
            <a:r>
              <a:rPr lang="es-ES_tradnl" sz="2000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 </a:t>
            </a:r>
            <a:endParaRPr lang="es-ES" sz="2000" b="1" dirty="0">
              <a:solidFill>
                <a:srgbClr val="990033"/>
              </a:solidFill>
              <a:latin typeface="Comic Sans MS" pitchFamily="66" charset="0"/>
              <a:cs typeface="Times New Roman" pitchFamily="18" charset="0"/>
            </a:endParaRPr>
          </a:p>
          <a:p>
            <a:pPr marL="533400" indent="-533400" algn="just">
              <a:buNone/>
            </a:pPr>
            <a:r>
              <a:rPr lang="es-ES_tradnl" sz="2000" b="1" u="sng" dirty="0">
                <a:solidFill>
                  <a:srgbClr val="990033"/>
                </a:solidFill>
                <a:cs typeface="Times New Roman" pitchFamily="18" charset="0"/>
              </a:rPr>
              <a:t>M</a:t>
            </a:r>
            <a:r>
              <a:rPr lang="es-ES_tradnl" sz="2000" b="1" u="sng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é</a:t>
            </a:r>
            <a:r>
              <a:rPr lang="es-ES_tradnl" sz="2000" b="1" u="sng" dirty="0">
                <a:solidFill>
                  <a:srgbClr val="990033"/>
                </a:solidFill>
                <a:cs typeface="Times New Roman" pitchFamily="18" charset="0"/>
              </a:rPr>
              <a:t>todos de secado</a:t>
            </a:r>
          </a:p>
          <a:p>
            <a:pPr marL="533400" indent="-533400" algn="just">
              <a:buNone/>
            </a:pPr>
            <a:r>
              <a:rPr lang="es-ES_tradnl" sz="2000" b="1" dirty="0">
                <a:solidFill>
                  <a:srgbClr val="990033"/>
                </a:solidFill>
                <a:cs typeface="Times New Roman" pitchFamily="18" charset="0"/>
              </a:rPr>
              <a:t>	</a:t>
            </a:r>
            <a:r>
              <a:rPr lang="es-ES_tradnl" sz="2000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El método de secado a utilizar dependerá de:</a:t>
            </a:r>
          </a:p>
          <a:p>
            <a:pPr marL="914400" lvl="1" indent="-457200" algn="just"/>
            <a:r>
              <a:rPr lang="es-ES_tradnl" sz="1800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Tipo de producto</a:t>
            </a:r>
          </a:p>
          <a:p>
            <a:pPr marL="914400" lvl="1" indent="-457200" algn="just"/>
            <a:r>
              <a:rPr lang="es-ES_tradnl" sz="1800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Propiedades fisicoquímicas del producto</a:t>
            </a:r>
          </a:p>
          <a:p>
            <a:pPr marL="914400" lvl="1" indent="-457200" algn="just"/>
            <a:r>
              <a:rPr lang="es-ES_tradnl" sz="1800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Tolerancia a la temperatura</a:t>
            </a:r>
          </a:p>
          <a:p>
            <a:pPr marL="533400" indent="-533400" algn="just">
              <a:buNone/>
            </a:pPr>
            <a:r>
              <a:rPr lang="es-ES" sz="2000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br>
              <a:rPr lang="es-ES" sz="2000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es-ES_tradnl" sz="2000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 </a:t>
            </a:r>
            <a:endParaRPr lang="es-ES" sz="2000" b="1" dirty="0">
              <a:solidFill>
                <a:srgbClr val="990033"/>
              </a:solidFill>
              <a:latin typeface="Comic Sans MS" pitchFamily="66" charset="0"/>
              <a:cs typeface="Times New Roman" pitchFamily="18" charset="0"/>
            </a:endParaRPr>
          </a:p>
          <a:p>
            <a:pPr marL="533400" indent="-533400" algn="just">
              <a:buNone/>
            </a:pPr>
            <a:endParaRPr lang="es-ES" b="1" dirty="0">
              <a:solidFill>
                <a:srgbClr val="990033"/>
              </a:solidFill>
              <a:latin typeface="Comic Sans MS" pitchFamily="66" charset="0"/>
              <a:cs typeface="Times New Roman" pitchFamily="18" charset="0"/>
            </a:endParaRPr>
          </a:p>
          <a:p>
            <a:pPr marL="1295400" lvl="2" indent="-381000">
              <a:buNone/>
            </a:pPr>
            <a:endParaRPr lang="es-ES" dirty="0"/>
          </a:p>
        </p:txBody>
      </p:sp>
      <p:pic>
        <p:nvPicPr>
          <p:cNvPr id="23555" name="Picture 3" descr="polv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495800"/>
            <a:ext cx="106799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8509782"/>
      </p:ext>
    </p:extLst>
  </p:cSld>
  <p:clrMapOvr>
    <a:masterClrMapping/>
  </p:clrMapOvr>
  <p:transition>
    <p:zoom dir="in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683568" y="1027113"/>
            <a:ext cx="7416823" cy="4805362"/>
            <a:chOff x="-3" y="-3"/>
            <a:chExt cx="4043" cy="3027"/>
          </a:xfrm>
        </p:grpSpPr>
        <p:grpSp>
          <p:nvGrpSpPr>
            <p:cNvPr id="24580" name="Group 3"/>
            <p:cNvGrpSpPr>
              <a:grpSpLocks/>
            </p:cNvGrpSpPr>
            <p:nvPr/>
          </p:nvGrpSpPr>
          <p:grpSpPr bwMode="auto">
            <a:xfrm>
              <a:off x="0" y="0"/>
              <a:ext cx="4037" cy="3021"/>
              <a:chOff x="0" y="0"/>
              <a:chExt cx="4037" cy="3021"/>
            </a:xfrm>
          </p:grpSpPr>
          <p:grpSp>
            <p:nvGrpSpPr>
              <p:cNvPr id="24582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1196" cy="403"/>
                <a:chOff x="0" y="0"/>
                <a:chExt cx="1196" cy="403"/>
              </a:xfrm>
            </p:grpSpPr>
            <p:sp>
              <p:nvSpPr>
                <p:cNvPr id="24619" name="Rectangle 5"/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114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s-ES_tradnl" sz="1600" b="1" dirty="0">
                      <a:solidFill>
                        <a:schemeClr val="accent2"/>
                      </a:solidFill>
                      <a:cs typeface="Times New Roman" pitchFamily="18" charset="0"/>
                    </a:rPr>
                    <a:t>Nombre</a:t>
                  </a:r>
                  <a:endParaRPr lang="es-ES" sz="1600" b="1" dirty="0">
                    <a:solidFill>
                      <a:schemeClr val="accent2"/>
                    </a:solidFill>
                    <a:cs typeface="Times New Roman" pitchFamily="18" charset="0"/>
                  </a:endParaRPr>
                </a:p>
                <a:p>
                  <a:pPr eaLnBrk="0" hangingPunct="0"/>
                  <a:endParaRPr lang="es-ES" dirty="0"/>
                </a:p>
              </p:txBody>
            </p:sp>
            <p:sp>
              <p:nvSpPr>
                <p:cNvPr id="24620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9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CL"/>
                </a:p>
              </p:txBody>
            </p:sp>
          </p:grpSp>
          <p:grpSp>
            <p:nvGrpSpPr>
              <p:cNvPr id="24583" name="Group 7"/>
              <p:cNvGrpSpPr>
                <a:grpSpLocks/>
              </p:cNvGrpSpPr>
              <p:nvPr/>
            </p:nvGrpSpPr>
            <p:grpSpPr bwMode="auto">
              <a:xfrm>
                <a:off x="1196" y="0"/>
                <a:ext cx="1722" cy="403"/>
                <a:chOff x="1196" y="0"/>
                <a:chExt cx="1722" cy="403"/>
              </a:xfrm>
            </p:grpSpPr>
            <p:sp>
              <p:nvSpPr>
                <p:cNvPr id="24617" name="Rectangle 8"/>
                <p:cNvSpPr>
                  <a:spLocks noChangeArrowheads="1"/>
                </p:cNvSpPr>
                <p:nvPr/>
              </p:nvSpPr>
              <p:spPr bwMode="auto">
                <a:xfrm>
                  <a:off x="1224" y="0"/>
                  <a:ext cx="166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s-ES_tradnl" sz="1600" b="1" dirty="0">
                      <a:solidFill>
                        <a:schemeClr val="accent2"/>
                      </a:solidFill>
                      <a:cs typeface="Times New Roman" pitchFamily="18" charset="0"/>
                    </a:rPr>
                    <a:t>Características</a:t>
                  </a:r>
                  <a:endParaRPr lang="es-ES" sz="1600" b="1" dirty="0">
                    <a:solidFill>
                      <a:schemeClr val="accent2"/>
                    </a:solidFill>
                    <a:cs typeface="Times New Roman" pitchFamily="18" charset="0"/>
                  </a:endParaRPr>
                </a:p>
                <a:p>
                  <a:pPr eaLnBrk="0" hangingPunct="0"/>
                  <a:endParaRPr lang="es-ES" dirty="0"/>
                </a:p>
              </p:txBody>
            </p:sp>
            <p:sp>
              <p:nvSpPr>
                <p:cNvPr id="24618" name="Rectangle 9"/>
                <p:cNvSpPr>
                  <a:spLocks noChangeArrowheads="1"/>
                </p:cNvSpPr>
                <p:nvPr/>
              </p:nvSpPr>
              <p:spPr bwMode="auto">
                <a:xfrm>
                  <a:off x="1196" y="0"/>
                  <a:ext cx="172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CL"/>
                </a:p>
              </p:txBody>
            </p:sp>
          </p:grpSp>
          <p:grpSp>
            <p:nvGrpSpPr>
              <p:cNvPr id="24584" name="Group 10"/>
              <p:cNvGrpSpPr>
                <a:grpSpLocks/>
              </p:cNvGrpSpPr>
              <p:nvPr/>
            </p:nvGrpSpPr>
            <p:grpSpPr bwMode="auto">
              <a:xfrm>
                <a:off x="2918" y="0"/>
                <a:ext cx="1119" cy="403"/>
                <a:chOff x="2918" y="0"/>
                <a:chExt cx="1119" cy="403"/>
              </a:xfrm>
            </p:grpSpPr>
            <p:sp>
              <p:nvSpPr>
                <p:cNvPr id="24615" name="Rectangle 11"/>
                <p:cNvSpPr>
                  <a:spLocks noChangeArrowheads="1"/>
                </p:cNvSpPr>
                <p:nvPr/>
              </p:nvSpPr>
              <p:spPr bwMode="auto">
                <a:xfrm>
                  <a:off x="2946" y="0"/>
                  <a:ext cx="106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s-ES_tradnl" sz="1800" b="1" dirty="0">
                      <a:solidFill>
                        <a:schemeClr val="accent2"/>
                      </a:solidFill>
                      <a:cs typeface="Times New Roman" pitchFamily="18" charset="0"/>
                    </a:rPr>
                    <a:t>Productos</a:t>
                  </a:r>
                  <a:endParaRPr lang="es-ES" sz="1800" b="1" dirty="0">
                    <a:solidFill>
                      <a:schemeClr val="accent2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24616" name="Rectangle 12"/>
                <p:cNvSpPr>
                  <a:spLocks noChangeArrowheads="1"/>
                </p:cNvSpPr>
                <p:nvPr/>
              </p:nvSpPr>
              <p:spPr bwMode="auto">
                <a:xfrm>
                  <a:off x="2918" y="0"/>
                  <a:ext cx="111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CL"/>
                </a:p>
              </p:txBody>
            </p:sp>
          </p:grpSp>
          <p:grpSp>
            <p:nvGrpSpPr>
              <p:cNvPr id="24585" name="Group 13"/>
              <p:cNvGrpSpPr>
                <a:grpSpLocks/>
              </p:cNvGrpSpPr>
              <p:nvPr/>
            </p:nvGrpSpPr>
            <p:grpSpPr bwMode="auto">
              <a:xfrm>
                <a:off x="0" y="403"/>
                <a:ext cx="4037" cy="489"/>
                <a:chOff x="0" y="403"/>
                <a:chExt cx="4037" cy="489"/>
              </a:xfrm>
            </p:grpSpPr>
            <p:sp>
              <p:nvSpPr>
                <p:cNvPr id="24613" name="Rectangle 14"/>
                <p:cNvSpPr>
                  <a:spLocks noChangeArrowheads="1"/>
                </p:cNvSpPr>
                <p:nvPr/>
              </p:nvSpPr>
              <p:spPr bwMode="auto">
                <a:xfrm>
                  <a:off x="28" y="403"/>
                  <a:ext cx="3981" cy="4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bIns="0"/>
                <a:lstStyle/>
                <a:p>
                  <a:pPr algn="ctr"/>
                  <a:r>
                    <a:rPr lang="es-ES_tradnl" sz="2000" b="1">
                      <a:solidFill>
                        <a:srgbClr val="990033"/>
                      </a:solidFill>
                      <a:cs typeface="Times New Roman" pitchFamily="18" charset="0"/>
                    </a:rPr>
                    <a:t>Contacto directo con aire caliente en forma adiab</a:t>
                  </a:r>
                  <a:r>
                    <a:rPr lang="es-ES_tradnl" sz="2000" b="1">
                      <a:solidFill>
                        <a:srgbClr val="990033"/>
                      </a:solidFill>
                      <a:latin typeface="Comic Sans MS" pitchFamily="66" charset="0"/>
                      <a:cs typeface="Times New Roman" pitchFamily="18" charset="0"/>
                    </a:rPr>
                    <a:t>á</a:t>
                  </a:r>
                  <a:r>
                    <a:rPr lang="es-ES_tradnl" sz="2000" b="1">
                      <a:solidFill>
                        <a:srgbClr val="990033"/>
                      </a:solidFill>
                      <a:cs typeface="Times New Roman" pitchFamily="18" charset="0"/>
                    </a:rPr>
                    <a:t>tica</a:t>
                  </a:r>
                </a:p>
                <a:p>
                  <a:pPr algn="ctr" eaLnBrk="0" hangingPunct="0"/>
                  <a:r>
                    <a:rPr lang="es-ES" sz="1200">
                      <a:cs typeface="Times New Roman" pitchFamily="18" charset="0"/>
                    </a:rPr>
                    <a:t> </a:t>
                  </a:r>
                </a:p>
                <a:p>
                  <a:pPr algn="ctr" eaLnBrk="0" hangingPunct="0"/>
                  <a:endParaRPr lang="es-ES"/>
                </a:p>
              </p:txBody>
            </p:sp>
            <p:sp>
              <p:nvSpPr>
                <p:cNvPr id="24614" name="Rectangle 15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4037" cy="48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CL"/>
                </a:p>
              </p:txBody>
            </p:sp>
          </p:grpSp>
          <p:grpSp>
            <p:nvGrpSpPr>
              <p:cNvPr id="24586" name="Group 16"/>
              <p:cNvGrpSpPr>
                <a:grpSpLocks/>
              </p:cNvGrpSpPr>
              <p:nvPr/>
            </p:nvGrpSpPr>
            <p:grpSpPr bwMode="auto">
              <a:xfrm>
                <a:off x="0" y="892"/>
                <a:ext cx="1195" cy="748"/>
                <a:chOff x="0" y="892"/>
                <a:chExt cx="1195" cy="748"/>
              </a:xfrm>
            </p:grpSpPr>
            <p:sp>
              <p:nvSpPr>
                <p:cNvPr id="24611" name="Rectangle 17"/>
                <p:cNvSpPr>
                  <a:spLocks noChangeArrowheads="1"/>
                </p:cNvSpPr>
                <p:nvPr/>
              </p:nvSpPr>
              <p:spPr bwMode="auto">
                <a:xfrm>
                  <a:off x="28" y="892"/>
                  <a:ext cx="1139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s-ES_tradnl" sz="1200">
                      <a:cs typeface="Times New Roman" pitchFamily="18" charset="0"/>
                    </a:rPr>
                    <a:t>Lecho fluidizados</a:t>
                  </a:r>
                  <a:endParaRPr lang="es-ES" sz="1200">
                    <a:cs typeface="Times New Roman" pitchFamily="18" charset="0"/>
                  </a:endParaRPr>
                </a:p>
                <a:p>
                  <a:pPr eaLnBrk="0" hangingPunct="0"/>
                  <a:endParaRPr lang="es-ES"/>
                </a:p>
              </p:txBody>
            </p:sp>
            <p:sp>
              <p:nvSpPr>
                <p:cNvPr id="24612" name="Rectangle 18"/>
                <p:cNvSpPr>
                  <a:spLocks noChangeArrowheads="1"/>
                </p:cNvSpPr>
                <p:nvPr/>
              </p:nvSpPr>
              <p:spPr bwMode="auto">
                <a:xfrm>
                  <a:off x="0" y="892"/>
                  <a:ext cx="1195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CL"/>
                </a:p>
              </p:txBody>
            </p:sp>
          </p:grpSp>
          <p:grpSp>
            <p:nvGrpSpPr>
              <p:cNvPr id="24587" name="Group 19"/>
              <p:cNvGrpSpPr>
                <a:grpSpLocks/>
              </p:cNvGrpSpPr>
              <p:nvPr/>
            </p:nvGrpSpPr>
            <p:grpSpPr bwMode="auto">
              <a:xfrm>
                <a:off x="1195" y="892"/>
                <a:ext cx="1723" cy="748"/>
                <a:chOff x="1195" y="892"/>
                <a:chExt cx="1723" cy="748"/>
              </a:xfrm>
            </p:grpSpPr>
            <p:sp>
              <p:nvSpPr>
                <p:cNvPr id="24609" name="Rectangle 20"/>
                <p:cNvSpPr>
                  <a:spLocks noChangeArrowheads="1"/>
                </p:cNvSpPr>
                <p:nvPr/>
              </p:nvSpPr>
              <p:spPr bwMode="auto">
                <a:xfrm>
                  <a:off x="1223" y="892"/>
                  <a:ext cx="1667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s-ES_tradnl" sz="1200">
                      <a:cs typeface="Times New Roman" pitchFamily="18" charset="0"/>
                    </a:rPr>
                    <a:t>El sólido (concentraciones del orden de 30% o más de sólido) se ponen en contacto con aire caliente</a:t>
                  </a:r>
                </a:p>
                <a:p>
                  <a:pPr algn="just" eaLnBrk="0" hangingPunct="0"/>
                  <a:r>
                    <a:rPr lang="es-ES_tradnl" sz="1200">
                      <a:cs typeface="Times New Roman" pitchFamily="18" charset="0"/>
                    </a:rPr>
                    <a:t>Tratamiento de grandes volúmenes </a:t>
                  </a:r>
                  <a:endParaRPr lang="es-ES" sz="1200">
                    <a:cs typeface="Times New Roman" pitchFamily="18" charset="0"/>
                  </a:endParaRPr>
                </a:p>
                <a:p>
                  <a:pPr algn="just" eaLnBrk="0" hangingPunct="0"/>
                  <a:endParaRPr lang="es-ES"/>
                </a:p>
              </p:txBody>
            </p:sp>
            <p:sp>
              <p:nvSpPr>
                <p:cNvPr id="24610" name="Rectangle 21"/>
                <p:cNvSpPr>
                  <a:spLocks noChangeArrowheads="1"/>
                </p:cNvSpPr>
                <p:nvPr/>
              </p:nvSpPr>
              <p:spPr bwMode="auto">
                <a:xfrm>
                  <a:off x="1195" y="892"/>
                  <a:ext cx="1723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CL"/>
                </a:p>
              </p:txBody>
            </p:sp>
          </p:grpSp>
          <p:grpSp>
            <p:nvGrpSpPr>
              <p:cNvPr id="24588" name="Group 22"/>
              <p:cNvGrpSpPr>
                <a:grpSpLocks/>
              </p:cNvGrpSpPr>
              <p:nvPr/>
            </p:nvGrpSpPr>
            <p:grpSpPr bwMode="auto">
              <a:xfrm>
                <a:off x="2918" y="892"/>
                <a:ext cx="1119" cy="748"/>
                <a:chOff x="2918" y="892"/>
                <a:chExt cx="1119" cy="748"/>
              </a:xfrm>
            </p:grpSpPr>
            <p:sp>
              <p:nvSpPr>
                <p:cNvPr id="24607" name="Rectangle 23"/>
                <p:cNvSpPr>
                  <a:spLocks noChangeArrowheads="1"/>
                </p:cNvSpPr>
                <p:nvPr/>
              </p:nvSpPr>
              <p:spPr bwMode="auto">
                <a:xfrm>
                  <a:off x="2946" y="892"/>
                  <a:ext cx="1063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s-ES_tradnl" sz="1200">
                      <a:cs typeface="Times New Roman" pitchFamily="18" charset="0"/>
                    </a:rPr>
                    <a:t>Levaduras</a:t>
                  </a:r>
                  <a:endParaRPr lang="es-ES" sz="1200">
                    <a:cs typeface="Times New Roman" pitchFamily="18" charset="0"/>
                  </a:endParaRPr>
                </a:p>
                <a:p>
                  <a:pPr eaLnBrk="0" hangingPunct="0"/>
                  <a:endParaRPr lang="es-ES"/>
                </a:p>
              </p:txBody>
            </p:sp>
            <p:sp>
              <p:nvSpPr>
                <p:cNvPr id="24608" name="Rectangle 24"/>
                <p:cNvSpPr>
                  <a:spLocks noChangeArrowheads="1"/>
                </p:cNvSpPr>
                <p:nvPr/>
              </p:nvSpPr>
              <p:spPr bwMode="auto">
                <a:xfrm>
                  <a:off x="2918" y="892"/>
                  <a:ext cx="1119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CL"/>
                </a:p>
              </p:txBody>
            </p:sp>
          </p:grpSp>
          <p:grpSp>
            <p:nvGrpSpPr>
              <p:cNvPr id="24589" name="Group 25"/>
              <p:cNvGrpSpPr>
                <a:grpSpLocks/>
              </p:cNvGrpSpPr>
              <p:nvPr/>
            </p:nvGrpSpPr>
            <p:grpSpPr bwMode="auto">
              <a:xfrm>
                <a:off x="0" y="1640"/>
                <a:ext cx="1195" cy="748"/>
                <a:chOff x="0" y="1640"/>
                <a:chExt cx="1195" cy="748"/>
              </a:xfrm>
            </p:grpSpPr>
            <p:sp>
              <p:nvSpPr>
                <p:cNvPr id="24605" name="Rectangle 26"/>
                <p:cNvSpPr>
                  <a:spLocks noChangeArrowheads="1"/>
                </p:cNvSpPr>
                <p:nvPr/>
              </p:nvSpPr>
              <p:spPr bwMode="auto">
                <a:xfrm>
                  <a:off x="28" y="1640"/>
                  <a:ext cx="1139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s-ES_tradnl" sz="1200">
                      <a:cs typeface="Times New Roman" pitchFamily="18" charset="0"/>
                    </a:rPr>
                    <a:t>Secado por aspersión o spray</a:t>
                  </a:r>
                  <a:endParaRPr lang="es-ES" sz="1200">
                    <a:cs typeface="Times New Roman" pitchFamily="18" charset="0"/>
                  </a:endParaRPr>
                </a:p>
                <a:p>
                  <a:pPr eaLnBrk="0" hangingPunct="0"/>
                  <a:endParaRPr lang="es-ES"/>
                </a:p>
              </p:txBody>
            </p:sp>
            <p:sp>
              <p:nvSpPr>
                <p:cNvPr id="24606" name="Rectangle 27"/>
                <p:cNvSpPr>
                  <a:spLocks noChangeArrowheads="1"/>
                </p:cNvSpPr>
                <p:nvPr/>
              </p:nvSpPr>
              <p:spPr bwMode="auto">
                <a:xfrm>
                  <a:off x="0" y="1640"/>
                  <a:ext cx="1195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CL"/>
                </a:p>
              </p:txBody>
            </p:sp>
          </p:grpSp>
          <p:grpSp>
            <p:nvGrpSpPr>
              <p:cNvPr id="24590" name="Group 28"/>
              <p:cNvGrpSpPr>
                <a:grpSpLocks/>
              </p:cNvGrpSpPr>
              <p:nvPr/>
            </p:nvGrpSpPr>
            <p:grpSpPr bwMode="auto">
              <a:xfrm>
                <a:off x="1195" y="1640"/>
                <a:ext cx="1723" cy="748"/>
                <a:chOff x="1195" y="1640"/>
                <a:chExt cx="1723" cy="748"/>
              </a:xfrm>
            </p:grpSpPr>
            <p:sp>
              <p:nvSpPr>
                <p:cNvPr id="24603" name="Rectangle 29"/>
                <p:cNvSpPr>
                  <a:spLocks noChangeArrowheads="1"/>
                </p:cNvSpPr>
                <p:nvPr/>
              </p:nvSpPr>
              <p:spPr bwMode="auto">
                <a:xfrm>
                  <a:off x="1223" y="1640"/>
                  <a:ext cx="1667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s-ES_tradnl" sz="1200">
                      <a:cs typeface="Times New Roman" pitchFamily="18" charset="0"/>
                    </a:rPr>
                    <a:t>Producto termolábiles</a:t>
                  </a:r>
                  <a:endParaRPr lang="es-ES" sz="1200">
                    <a:cs typeface="Times New Roman" pitchFamily="18" charset="0"/>
                  </a:endParaRPr>
                </a:p>
                <a:p>
                  <a:pPr eaLnBrk="0" hangingPunct="0"/>
                  <a:r>
                    <a:rPr lang="es-ES_tradnl" sz="1200">
                      <a:cs typeface="Times New Roman" pitchFamily="18" charset="0"/>
                    </a:rPr>
                    <a:t>Grandes Volúmenes</a:t>
                  </a:r>
                  <a:endParaRPr lang="es-ES" sz="1200">
                    <a:cs typeface="Times New Roman" pitchFamily="18" charset="0"/>
                  </a:endParaRPr>
                </a:p>
                <a:p>
                  <a:pPr eaLnBrk="0" hangingPunct="0"/>
                  <a:r>
                    <a:rPr lang="es-ES_tradnl" sz="1200">
                      <a:cs typeface="Times New Roman" pitchFamily="18" charset="0"/>
                    </a:rPr>
                    <a:t>La solución debe tener más de un 25% de sólidos.</a:t>
                  </a:r>
                  <a:endParaRPr lang="es-ES" sz="1200">
                    <a:cs typeface="Times New Roman" pitchFamily="18" charset="0"/>
                  </a:endParaRPr>
                </a:p>
                <a:p>
                  <a:pPr eaLnBrk="0" hangingPunct="0"/>
                  <a:endParaRPr lang="es-ES"/>
                </a:p>
              </p:txBody>
            </p:sp>
            <p:sp>
              <p:nvSpPr>
                <p:cNvPr id="24604" name="Rectangle 30"/>
                <p:cNvSpPr>
                  <a:spLocks noChangeArrowheads="1"/>
                </p:cNvSpPr>
                <p:nvPr/>
              </p:nvSpPr>
              <p:spPr bwMode="auto">
                <a:xfrm>
                  <a:off x="1195" y="1640"/>
                  <a:ext cx="1723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CL"/>
                </a:p>
              </p:txBody>
            </p:sp>
          </p:grpSp>
          <p:grpSp>
            <p:nvGrpSpPr>
              <p:cNvPr id="24591" name="Group 31"/>
              <p:cNvGrpSpPr>
                <a:grpSpLocks/>
              </p:cNvGrpSpPr>
              <p:nvPr/>
            </p:nvGrpSpPr>
            <p:grpSpPr bwMode="auto">
              <a:xfrm>
                <a:off x="2918" y="1640"/>
                <a:ext cx="1119" cy="748"/>
                <a:chOff x="2918" y="1640"/>
                <a:chExt cx="1119" cy="748"/>
              </a:xfrm>
            </p:grpSpPr>
            <p:sp>
              <p:nvSpPr>
                <p:cNvPr id="24601" name="Rectangle 32"/>
                <p:cNvSpPr>
                  <a:spLocks noChangeArrowheads="1"/>
                </p:cNvSpPr>
                <p:nvPr/>
              </p:nvSpPr>
              <p:spPr bwMode="auto">
                <a:xfrm>
                  <a:off x="2946" y="1640"/>
                  <a:ext cx="1063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s-ES_tradnl" sz="1200">
                      <a:cs typeface="Times New Roman" pitchFamily="18" charset="0"/>
                    </a:rPr>
                    <a:t>Enzimas</a:t>
                  </a:r>
                  <a:endParaRPr lang="es-ES" sz="1200">
                    <a:cs typeface="Times New Roman" pitchFamily="18" charset="0"/>
                  </a:endParaRPr>
                </a:p>
                <a:p>
                  <a:pPr eaLnBrk="0" hangingPunct="0"/>
                  <a:r>
                    <a:rPr lang="es-ES_tradnl" sz="1200">
                      <a:cs typeface="Times New Roman" pitchFamily="18" charset="0"/>
                    </a:rPr>
                    <a:t>Levaduras</a:t>
                  </a:r>
                  <a:endParaRPr lang="es-ES" sz="1200">
                    <a:cs typeface="Times New Roman" pitchFamily="18" charset="0"/>
                  </a:endParaRPr>
                </a:p>
                <a:p>
                  <a:pPr eaLnBrk="0" hangingPunct="0"/>
                  <a:r>
                    <a:rPr lang="es-ES_tradnl" sz="1200">
                      <a:cs typeface="Times New Roman" pitchFamily="18" charset="0"/>
                    </a:rPr>
                    <a:t>Proteínas unicelulares</a:t>
                  </a:r>
                  <a:endParaRPr lang="es-ES" sz="1200">
                    <a:cs typeface="Times New Roman" pitchFamily="18" charset="0"/>
                  </a:endParaRPr>
                </a:p>
                <a:p>
                  <a:pPr eaLnBrk="0" hangingPunct="0"/>
                  <a:endParaRPr lang="es-ES"/>
                </a:p>
              </p:txBody>
            </p:sp>
            <p:sp>
              <p:nvSpPr>
                <p:cNvPr id="24602" name="Rectangle 33"/>
                <p:cNvSpPr>
                  <a:spLocks noChangeArrowheads="1"/>
                </p:cNvSpPr>
                <p:nvPr/>
              </p:nvSpPr>
              <p:spPr bwMode="auto">
                <a:xfrm>
                  <a:off x="2918" y="1640"/>
                  <a:ext cx="1119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CL"/>
                </a:p>
              </p:txBody>
            </p:sp>
          </p:grpSp>
          <p:grpSp>
            <p:nvGrpSpPr>
              <p:cNvPr id="24592" name="Group 34"/>
              <p:cNvGrpSpPr>
                <a:grpSpLocks/>
              </p:cNvGrpSpPr>
              <p:nvPr/>
            </p:nvGrpSpPr>
            <p:grpSpPr bwMode="auto">
              <a:xfrm>
                <a:off x="0" y="2388"/>
                <a:ext cx="1195" cy="633"/>
                <a:chOff x="0" y="2388"/>
                <a:chExt cx="1195" cy="633"/>
              </a:xfrm>
            </p:grpSpPr>
            <p:sp>
              <p:nvSpPr>
                <p:cNvPr id="24599" name="Rectangle 35"/>
                <p:cNvSpPr>
                  <a:spLocks noChangeArrowheads="1"/>
                </p:cNvSpPr>
                <p:nvPr/>
              </p:nvSpPr>
              <p:spPr bwMode="auto">
                <a:xfrm>
                  <a:off x="28" y="2388"/>
                  <a:ext cx="1139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s-ES_tradnl" sz="1200">
                      <a:cs typeface="Times New Roman" pitchFamily="18" charset="0"/>
                    </a:rPr>
                    <a:t>Instantáneo o Flash</a:t>
                  </a:r>
                  <a:endParaRPr lang="es-ES" sz="1200">
                    <a:cs typeface="Times New Roman" pitchFamily="18" charset="0"/>
                  </a:endParaRPr>
                </a:p>
                <a:p>
                  <a:pPr eaLnBrk="0" hangingPunct="0"/>
                  <a:endParaRPr lang="es-ES"/>
                </a:p>
              </p:txBody>
            </p:sp>
            <p:sp>
              <p:nvSpPr>
                <p:cNvPr id="24600" name="Rectangle 36"/>
                <p:cNvSpPr>
                  <a:spLocks noChangeArrowheads="1"/>
                </p:cNvSpPr>
                <p:nvPr/>
              </p:nvSpPr>
              <p:spPr bwMode="auto">
                <a:xfrm>
                  <a:off x="0" y="2388"/>
                  <a:ext cx="1195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CL"/>
                </a:p>
              </p:txBody>
            </p:sp>
          </p:grpSp>
          <p:grpSp>
            <p:nvGrpSpPr>
              <p:cNvPr id="24593" name="Group 37"/>
              <p:cNvGrpSpPr>
                <a:grpSpLocks/>
              </p:cNvGrpSpPr>
              <p:nvPr/>
            </p:nvGrpSpPr>
            <p:grpSpPr bwMode="auto">
              <a:xfrm>
                <a:off x="1195" y="2388"/>
                <a:ext cx="1723" cy="633"/>
                <a:chOff x="1195" y="2388"/>
                <a:chExt cx="1723" cy="633"/>
              </a:xfrm>
            </p:grpSpPr>
            <p:sp>
              <p:nvSpPr>
                <p:cNvPr id="24597" name="Rectangle 38"/>
                <p:cNvSpPr>
                  <a:spLocks noChangeArrowheads="1"/>
                </p:cNvSpPr>
                <p:nvPr/>
              </p:nvSpPr>
              <p:spPr bwMode="auto">
                <a:xfrm>
                  <a:off x="1223" y="2388"/>
                  <a:ext cx="1667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s-ES_tradnl" sz="1200">
                      <a:cs typeface="Times New Roman" pitchFamily="18" charset="0"/>
                    </a:rPr>
                    <a:t>Sólidos con baja humedad y difíciles de manejar (por tamaño o pegajosos)</a:t>
                  </a:r>
                  <a:endParaRPr lang="es-ES" sz="1200">
                    <a:cs typeface="Times New Roman" pitchFamily="18" charset="0"/>
                  </a:endParaRPr>
                </a:p>
                <a:p>
                  <a:pPr eaLnBrk="0" hangingPunct="0"/>
                  <a:r>
                    <a:rPr lang="es-ES" sz="1200"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s-ES"/>
                </a:p>
              </p:txBody>
            </p:sp>
            <p:sp>
              <p:nvSpPr>
                <p:cNvPr id="24598" name="Rectangle 39"/>
                <p:cNvSpPr>
                  <a:spLocks noChangeArrowheads="1"/>
                </p:cNvSpPr>
                <p:nvPr/>
              </p:nvSpPr>
              <p:spPr bwMode="auto">
                <a:xfrm>
                  <a:off x="1195" y="2388"/>
                  <a:ext cx="1723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CL"/>
                </a:p>
              </p:txBody>
            </p:sp>
          </p:grpSp>
          <p:grpSp>
            <p:nvGrpSpPr>
              <p:cNvPr id="24594" name="Group 40"/>
              <p:cNvGrpSpPr>
                <a:grpSpLocks/>
              </p:cNvGrpSpPr>
              <p:nvPr/>
            </p:nvGrpSpPr>
            <p:grpSpPr bwMode="auto">
              <a:xfrm>
                <a:off x="2918" y="2388"/>
                <a:ext cx="1119" cy="633"/>
                <a:chOff x="2918" y="2388"/>
                <a:chExt cx="1119" cy="633"/>
              </a:xfrm>
            </p:grpSpPr>
            <p:sp>
              <p:nvSpPr>
                <p:cNvPr id="24595" name="Rectangle 41"/>
                <p:cNvSpPr>
                  <a:spLocks noChangeArrowheads="1"/>
                </p:cNvSpPr>
                <p:nvPr/>
              </p:nvSpPr>
              <p:spPr bwMode="auto">
                <a:xfrm>
                  <a:off x="2946" y="2388"/>
                  <a:ext cx="1063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s-ES_tradnl" sz="1200">
                      <a:cs typeface="Times New Roman" pitchFamily="18" charset="0"/>
                    </a:rPr>
                    <a:t>Productos que no toleran altas temperaturas</a:t>
                  </a:r>
                  <a:endParaRPr lang="es-ES" sz="1200">
                    <a:cs typeface="Times New Roman" pitchFamily="18" charset="0"/>
                  </a:endParaRPr>
                </a:p>
                <a:p>
                  <a:pPr eaLnBrk="0" hangingPunct="0"/>
                  <a:endParaRPr lang="es-ES"/>
                </a:p>
              </p:txBody>
            </p:sp>
            <p:sp>
              <p:nvSpPr>
                <p:cNvPr id="24596" name="Rectangle 42"/>
                <p:cNvSpPr>
                  <a:spLocks noChangeArrowheads="1"/>
                </p:cNvSpPr>
                <p:nvPr/>
              </p:nvSpPr>
              <p:spPr bwMode="auto">
                <a:xfrm>
                  <a:off x="2918" y="2388"/>
                  <a:ext cx="1119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CL"/>
                </a:p>
              </p:txBody>
            </p:sp>
          </p:grpSp>
        </p:grpSp>
        <p:sp>
          <p:nvSpPr>
            <p:cNvPr id="24581" name="Rectangle 43"/>
            <p:cNvSpPr>
              <a:spLocks noChangeArrowheads="1"/>
            </p:cNvSpPr>
            <p:nvPr/>
          </p:nvSpPr>
          <p:spPr bwMode="auto">
            <a:xfrm>
              <a:off x="-3" y="-3"/>
              <a:ext cx="4043" cy="3027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24579" name="Rectangle 44"/>
          <p:cNvSpPr>
            <a:spLocks noChangeArrowheads="1"/>
          </p:cNvSpPr>
          <p:nvPr/>
        </p:nvSpPr>
        <p:spPr bwMode="auto">
          <a:xfrm>
            <a:off x="1331640" y="304800"/>
            <a:ext cx="67687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3200" b="1" u="sng" dirty="0">
                <a:solidFill>
                  <a:srgbClr val="000099"/>
                </a:solidFill>
                <a:cs typeface="Times New Roman" pitchFamily="18" charset="0"/>
              </a:rPr>
              <a:t>M</a:t>
            </a:r>
            <a:r>
              <a:rPr lang="es-ES_tradnl" sz="3200" b="1" u="sng" dirty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é</a:t>
            </a:r>
            <a:r>
              <a:rPr lang="es-ES_tradnl" sz="3200" b="1" u="sng" dirty="0">
                <a:solidFill>
                  <a:srgbClr val="000099"/>
                </a:solidFill>
                <a:cs typeface="Times New Roman" pitchFamily="18" charset="0"/>
              </a:rPr>
              <a:t>todos de secado</a:t>
            </a:r>
            <a:r>
              <a:rPr lang="es-ES" sz="1100" dirty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9095830"/>
      </p:ext>
    </p:extLst>
  </p:cSld>
  <p:clrMapOvr>
    <a:masterClrMapping/>
  </p:clrMapOvr>
  <p:transition>
    <p:zoom dir="in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914650" y="0"/>
            <a:ext cx="3257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200" b="1" u="sng">
                <a:solidFill>
                  <a:srgbClr val="000099"/>
                </a:solidFill>
                <a:cs typeface="Times New Roman" pitchFamily="18" charset="0"/>
              </a:rPr>
              <a:t>Equipos</a:t>
            </a:r>
            <a:endParaRPr lang="es-ES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907704" y="869270"/>
            <a:ext cx="5828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dirty="0"/>
              <a:t>Secador spray o por aspersión o </a:t>
            </a:r>
            <a:r>
              <a:rPr lang="es-MX" dirty="0"/>
              <a:t>atomización</a:t>
            </a:r>
            <a:endParaRPr lang="es-CL" dirty="0"/>
          </a:p>
        </p:txBody>
      </p:sp>
      <p:sp>
        <p:nvSpPr>
          <p:cNvPr id="2" name="Rectángulo 1"/>
          <p:cNvSpPr/>
          <p:nvPr/>
        </p:nvSpPr>
        <p:spPr>
          <a:xfrm>
            <a:off x="611560" y="1484784"/>
            <a:ext cx="78090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800" dirty="0">
                <a:solidFill>
                  <a:srgbClr val="222222"/>
                </a:solidFill>
                <a:latin typeface="Arial" panose="020B0604020202020204" pitchFamily="34" charset="0"/>
              </a:rPr>
              <a:t>El secado por atomización es el proceso de pulverizar una solución o suspensión en una corriente de aire caliente que los deshidrata en forma casi instantánea. </a:t>
            </a:r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21445E-C444-4AEB-8DAE-319EB9791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2492896"/>
            <a:ext cx="489585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78200"/>
      </p:ext>
    </p:extLst>
  </p:cSld>
  <p:clrMapOvr>
    <a:masterClrMapping/>
  </p:clrMapOvr>
  <p:transition>
    <p:zoom dir="in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914650" y="0"/>
            <a:ext cx="3257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200" b="1" u="sng">
                <a:solidFill>
                  <a:srgbClr val="000099"/>
                </a:solidFill>
                <a:cs typeface="Times New Roman" pitchFamily="18" charset="0"/>
              </a:rPr>
              <a:t>Equipos</a:t>
            </a:r>
            <a:endParaRPr lang="es-ES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113484" y="620713"/>
            <a:ext cx="35573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dirty="0"/>
              <a:t>Secador flash o instantáneo</a:t>
            </a:r>
            <a:endParaRPr lang="es-CL" dirty="0"/>
          </a:p>
        </p:txBody>
      </p:sp>
      <p:sp>
        <p:nvSpPr>
          <p:cNvPr id="2" name="Rectángulo 1"/>
          <p:cNvSpPr/>
          <p:nvPr/>
        </p:nvSpPr>
        <p:spPr>
          <a:xfrm>
            <a:off x="4918444" y="1268760"/>
            <a:ext cx="39740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800" dirty="0">
                <a:solidFill>
                  <a:srgbClr val="535353"/>
                </a:solidFill>
                <a:latin typeface="Tahoma" panose="020B0604030504040204" pitchFamily="34" charset="0"/>
              </a:rPr>
              <a:t>Eliminación rápida de la humedad de los sólidos pulverizados o </a:t>
            </a:r>
            <a:r>
              <a:rPr lang="es-MX" sz="1800" dirty="0" err="1">
                <a:solidFill>
                  <a:srgbClr val="535353"/>
                </a:solidFill>
                <a:latin typeface="Tahoma" panose="020B0604030504040204" pitchFamily="34" charset="0"/>
              </a:rPr>
              <a:t>micronizados</a:t>
            </a:r>
            <a:r>
              <a:rPr lang="es-MX" sz="1800" dirty="0">
                <a:solidFill>
                  <a:srgbClr val="535353"/>
                </a:solidFill>
                <a:latin typeface="Tahoma" panose="020B0604030504040204" pitchFamily="34" charset="0"/>
              </a:rPr>
              <a:t>, principalmente agua superficial. </a:t>
            </a:r>
          </a:p>
          <a:p>
            <a:pPr algn="just"/>
            <a:endParaRPr lang="es-MX" sz="1800" dirty="0">
              <a:solidFill>
                <a:srgbClr val="535353"/>
              </a:solidFill>
              <a:latin typeface="Tahoma" panose="020B0604030504040204" pitchFamily="34" charset="0"/>
            </a:endParaRPr>
          </a:p>
          <a:p>
            <a:pPr algn="just"/>
            <a:r>
              <a:rPr lang="es-MX" sz="1800" dirty="0">
                <a:solidFill>
                  <a:srgbClr val="535353"/>
                </a:solidFill>
                <a:latin typeface="Tahoma" panose="020B0604030504040204" pitchFamily="34" charset="0"/>
              </a:rPr>
              <a:t>El corto tiempo de retención permite un control máximo del secado sin modificar la calidad del producto terminado.</a:t>
            </a:r>
          </a:p>
          <a:p>
            <a:pPr algn="just"/>
            <a:br>
              <a:rPr lang="es-MX" sz="1800" dirty="0"/>
            </a:br>
            <a:r>
              <a:rPr lang="es-MX" sz="1800" dirty="0">
                <a:solidFill>
                  <a:srgbClr val="535353"/>
                </a:solidFill>
                <a:latin typeface="Tahoma" panose="020B0604030504040204" pitchFamily="34" charset="0"/>
              </a:rPr>
              <a:t>El corto tiempo de secado, utilizándose altas temperaturas de entrada, permite el secado de productos relativamente lábiles al no llegar el producto a alcanzar alta temperatura</a:t>
            </a:r>
            <a:endParaRPr lang="en-US" sz="1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87ED900-CE66-448C-A367-664C0CBD6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2378"/>
            <a:ext cx="489585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74537"/>
      </p:ext>
    </p:extLst>
  </p:cSld>
  <p:clrMapOvr>
    <a:masterClrMapping/>
  </p:clrMapOvr>
  <p:transition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143000" y="0"/>
          <a:ext cx="6686550" cy="629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lowsheet" r:id="rId2" imgW="9291600" imgH="6714000" progId="">
                  <p:embed/>
                </p:oleObj>
              </mc:Choice>
              <mc:Fallback>
                <p:oleObj name="Flowsheet" r:id="rId2" imgW="9291600" imgH="6714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0"/>
                        <a:ext cx="6686550" cy="629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657600" y="4038600"/>
            <a:ext cx="2210544" cy="205469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591223"/>
      </p:ext>
    </p:extLst>
  </p:cSld>
  <p:clrMapOvr>
    <a:masterClrMapping/>
  </p:clrMapOvr>
  <p:transition>
    <p:zoom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2914650" y="0"/>
            <a:ext cx="3257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200" b="1" u="sng" dirty="0">
                <a:solidFill>
                  <a:srgbClr val="000099"/>
                </a:solidFill>
                <a:cs typeface="Times New Roman" pitchFamily="18" charset="0"/>
              </a:rPr>
              <a:t>Lecho fluidizado</a:t>
            </a:r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546981" y="908720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800" dirty="0">
                <a:solidFill>
                  <a:srgbClr val="222222"/>
                </a:solidFill>
                <a:latin typeface="Arial" panose="020B0604020202020204" pitchFamily="34" charset="0"/>
              </a:rPr>
              <a:t>Un lecho fluidizado proceso que ocurre cuando una cantidad de una sustancia sólida particulada se coloca en condiciones apropiadas para hacer que una mezcla sólido-aire caliente, realizando una transferencia del agua desde el sólido al aire.</a:t>
            </a:r>
            <a:endParaRPr lang="en-US" sz="1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EECAC06-D387-4A0D-8A98-12F3E34C5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456106"/>
            <a:ext cx="684076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54249"/>
      </p:ext>
    </p:extLst>
  </p:cSld>
  <p:clrMapOvr>
    <a:masterClrMapping/>
  </p:clrMapOvr>
  <p:transition>
    <p:zoom dir="in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755576" y="-11113"/>
            <a:ext cx="7776864" cy="6464301"/>
            <a:chOff x="-3" y="-3"/>
            <a:chExt cx="4204" cy="4072"/>
          </a:xfrm>
        </p:grpSpPr>
        <p:grpSp>
          <p:nvGrpSpPr>
            <p:cNvPr id="27651" name="Group 3"/>
            <p:cNvGrpSpPr>
              <a:grpSpLocks/>
            </p:cNvGrpSpPr>
            <p:nvPr/>
          </p:nvGrpSpPr>
          <p:grpSpPr bwMode="auto">
            <a:xfrm>
              <a:off x="0" y="0"/>
              <a:ext cx="4198" cy="4066"/>
              <a:chOff x="0" y="0"/>
              <a:chExt cx="4198" cy="4066"/>
            </a:xfrm>
          </p:grpSpPr>
          <p:grpSp>
            <p:nvGrpSpPr>
              <p:cNvPr id="27653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1196" cy="403"/>
                <a:chOff x="0" y="0"/>
                <a:chExt cx="1196" cy="403"/>
              </a:xfrm>
            </p:grpSpPr>
            <p:sp>
              <p:nvSpPr>
                <p:cNvPr id="27692" name="Rectangle 5"/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114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s-ES_tradnl" sz="1200">
                      <a:cs typeface="Times New Roman" pitchFamily="18" charset="0"/>
                    </a:rPr>
                    <a:t>Nombre</a:t>
                  </a:r>
                  <a:endParaRPr lang="es-ES" sz="1200">
                    <a:cs typeface="Times New Roman" pitchFamily="18" charset="0"/>
                  </a:endParaRPr>
                </a:p>
                <a:p>
                  <a:pPr eaLnBrk="0" hangingPunct="0"/>
                  <a:endParaRPr lang="es-ES"/>
                </a:p>
              </p:txBody>
            </p:sp>
            <p:sp>
              <p:nvSpPr>
                <p:cNvPr id="27693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9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CL"/>
                </a:p>
              </p:txBody>
            </p:sp>
          </p:grpSp>
          <p:grpSp>
            <p:nvGrpSpPr>
              <p:cNvPr id="27654" name="Group 7"/>
              <p:cNvGrpSpPr>
                <a:grpSpLocks/>
              </p:cNvGrpSpPr>
              <p:nvPr/>
            </p:nvGrpSpPr>
            <p:grpSpPr bwMode="auto">
              <a:xfrm>
                <a:off x="1196" y="0"/>
                <a:ext cx="1868" cy="403"/>
                <a:chOff x="1196" y="0"/>
                <a:chExt cx="1868" cy="403"/>
              </a:xfrm>
            </p:grpSpPr>
            <p:sp>
              <p:nvSpPr>
                <p:cNvPr id="27690" name="Rectangle 8"/>
                <p:cNvSpPr>
                  <a:spLocks noChangeArrowheads="1"/>
                </p:cNvSpPr>
                <p:nvPr/>
              </p:nvSpPr>
              <p:spPr bwMode="auto">
                <a:xfrm>
                  <a:off x="1224" y="0"/>
                  <a:ext cx="181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s-ES_tradnl" sz="1200">
                      <a:cs typeface="Times New Roman" pitchFamily="18" charset="0"/>
                    </a:rPr>
                    <a:t>Características</a:t>
                  </a:r>
                  <a:endParaRPr lang="es-ES" sz="1200">
                    <a:cs typeface="Times New Roman" pitchFamily="18" charset="0"/>
                  </a:endParaRPr>
                </a:p>
                <a:p>
                  <a:pPr eaLnBrk="0" hangingPunct="0"/>
                  <a:endParaRPr lang="es-ES"/>
                </a:p>
              </p:txBody>
            </p:sp>
            <p:sp>
              <p:nvSpPr>
                <p:cNvPr id="27691" name="Rectangle 9"/>
                <p:cNvSpPr>
                  <a:spLocks noChangeArrowheads="1"/>
                </p:cNvSpPr>
                <p:nvPr/>
              </p:nvSpPr>
              <p:spPr bwMode="auto">
                <a:xfrm>
                  <a:off x="1196" y="0"/>
                  <a:ext cx="186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CL"/>
                </a:p>
              </p:txBody>
            </p:sp>
          </p:grpSp>
          <p:grpSp>
            <p:nvGrpSpPr>
              <p:cNvPr id="27655" name="Group 10"/>
              <p:cNvGrpSpPr>
                <a:grpSpLocks/>
              </p:cNvGrpSpPr>
              <p:nvPr/>
            </p:nvGrpSpPr>
            <p:grpSpPr bwMode="auto">
              <a:xfrm>
                <a:off x="3064" y="0"/>
                <a:ext cx="1134" cy="403"/>
                <a:chOff x="3064" y="0"/>
                <a:chExt cx="1134" cy="403"/>
              </a:xfrm>
            </p:grpSpPr>
            <p:sp>
              <p:nvSpPr>
                <p:cNvPr id="27688" name="Rectangle 11"/>
                <p:cNvSpPr>
                  <a:spLocks noChangeArrowheads="1"/>
                </p:cNvSpPr>
                <p:nvPr/>
              </p:nvSpPr>
              <p:spPr bwMode="auto">
                <a:xfrm>
                  <a:off x="3092" y="0"/>
                  <a:ext cx="107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s-ES_tradnl" sz="1200">
                      <a:cs typeface="Times New Roman" pitchFamily="18" charset="0"/>
                    </a:rPr>
                    <a:t>Productos</a:t>
                  </a:r>
                  <a:endParaRPr lang="es-ES" sz="1200">
                    <a:cs typeface="Times New Roman" pitchFamily="18" charset="0"/>
                  </a:endParaRPr>
                </a:p>
                <a:p>
                  <a:pPr eaLnBrk="0" hangingPunct="0"/>
                  <a:endParaRPr lang="es-ES"/>
                </a:p>
              </p:txBody>
            </p:sp>
            <p:sp>
              <p:nvSpPr>
                <p:cNvPr id="27689" name="Rectangle 12"/>
                <p:cNvSpPr>
                  <a:spLocks noChangeArrowheads="1"/>
                </p:cNvSpPr>
                <p:nvPr/>
              </p:nvSpPr>
              <p:spPr bwMode="auto">
                <a:xfrm>
                  <a:off x="3064" y="0"/>
                  <a:ext cx="113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CL"/>
                </a:p>
              </p:txBody>
            </p:sp>
          </p:grpSp>
          <p:grpSp>
            <p:nvGrpSpPr>
              <p:cNvPr id="27656" name="Group 13"/>
              <p:cNvGrpSpPr>
                <a:grpSpLocks/>
              </p:cNvGrpSpPr>
              <p:nvPr/>
            </p:nvGrpSpPr>
            <p:grpSpPr bwMode="auto">
              <a:xfrm>
                <a:off x="0" y="403"/>
                <a:ext cx="4053" cy="1188"/>
                <a:chOff x="0" y="403"/>
                <a:chExt cx="4053" cy="1188"/>
              </a:xfrm>
            </p:grpSpPr>
            <p:grpSp>
              <p:nvGrpSpPr>
                <p:cNvPr id="27684" name="Group 14"/>
                <p:cNvGrpSpPr>
                  <a:grpSpLocks/>
                </p:cNvGrpSpPr>
                <p:nvPr/>
              </p:nvGrpSpPr>
              <p:grpSpPr bwMode="auto">
                <a:xfrm>
                  <a:off x="28" y="403"/>
                  <a:ext cx="3997" cy="1188"/>
                  <a:chOff x="0" y="1209"/>
                  <a:chExt cx="3997" cy="1188"/>
                </a:xfrm>
              </p:grpSpPr>
              <p:sp>
                <p:nvSpPr>
                  <p:cNvPr id="27686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209"/>
                    <a:ext cx="3997" cy="3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bIns="0">
                    <a:spAutoFit/>
                  </a:bodyPr>
                  <a:lstStyle/>
                  <a:p>
                    <a:pPr algn="ctr"/>
                    <a:r>
                      <a:rPr lang="es-ES_tradnl" sz="1200" b="1">
                        <a:cs typeface="Times New Roman" pitchFamily="18" charset="0"/>
                      </a:rPr>
                      <a:t> </a:t>
                    </a:r>
                    <a:endParaRPr lang="es-ES_tradnl" sz="800" b="1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s-ES_tradnl"/>
                  </a:p>
                </p:txBody>
              </p:sp>
              <p:sp>
                <p:nvSpPr>
                  <p:cNvPr id="27687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583"/>
                    <a:ext cx="3997" cy="81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bIns="0">
                    <a:spAutoFit/>
                  </a:bodyPr>
                  <a:lstStyle/>
                  <a:p>
                    <a:pPr algn="ctr"/>
                    <a:r>
                      <a:rPr lang="es-ES_tradnl" sz="1900" b="1">
                        <a:solidFill>
                          <a:srgbClr val="990033"/>
                        </a:solidFill>
                        <a:cs typeface="Times New Roman" pitchFamily="18" charset="0"/>
                      </a:rPr>
                      <a:t>No adiabático por conducción:</a:t>
                    </a:r>
                    <a:endParaRPr lang="es-ES_tradnl" sz="800" b="1">
                      <a:solidFill>
                        <a:srgbClr val="990033"/>
                      </a:solidFill>
                      <a:cs typeface="Times New Roman" pitchFamily="18" charset="0"/>
                    </a:endParaRPr>
                  </a:p>
                  <a:p>
                    <a:pPr algn="ctr" eaLnBrk="0" hangingPunct="0"/>
                    <a:r>
                      <a:rPr lang="es-ES" sz="1900">
                        <a:solidFill>
                          <a:srgbClr val="990033"/>
                        </a:solidFill>
                        <a:cs typeface="Times New Roman" pitchFamily="18" charset="0"/>
                      </a:rPr>
                      <a:t>Método indirecto por conducción a través de paredes metálicas</a:t>
                    </a:r>
                    <a:endParaRPr lang="es-ES" sz="1200">
                      <a:solidFill>
                        <a:srgbClr val="990033"/>
                      </a:solidFill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s-ES"/>
                  </a:p>
                </p:txBody>
              </p:sp>
            </p:grpSp>
            <p:sp>
              <p:nvSpPr>
                <p:cNvPr id="27685" name="Rectangle 17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4053" cy="10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CL"/>
                </a:p>
              </p:txBody>
            </p:sp>
          </p:grpSp>
          <p:grpSp>
            <p:nvGrpSpPr>
              <p:cNvPr id="27657" name="Group 18"/>
              <p:cNvGrpSpPr>
                <a:grpSpLocks/>
              </p:cNvGrpSpPr>
              <p:nvPr/>
            </p:nvGrpSpPr>
            <p:grpSpPr bwMode="auto">
              <a:xfrm>
                <a:off x="0" y="1477"/>
                <a:ext cx="1195" cy="1208"/>
                <a:chOff x="0" y="1477"/>
                <a:chExt cx="1195" cy="1208"/>
              </a:xfrm>
            </p:grpSpPr>
            <p:sp>
              <p:nvSpPr>
                <p:cNvPr id="27682" name="Rectangle 19"/>
                <p:cNvSpPr>
                  <a:spLocks noChangeArrowheads="1"/>
                </p:cNvSpPr>
                <p:nvPr/>
              </p:nvSpPr>
              <p:spPr bwMode="auto">
                <a:xfrm>
                  <a:off x="28" y="1477"/>
                  <a:ext cx="1139" cy="12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s-ES_tradnl" sz="1200">
                      <a:cs typeface="Times New Roman" pitchFamily="18" charset="0"/>
                    </a:rPr>
                    <a:t>Liofilizadores</a:t>
                  </a:r>
                  <a:endParaRPr lang="es-ES" sz="1200">
                    <a:cs typeface="Times New Roman" pitchFamily="18" charset="0"/>
                  </a:endParaRPr>
                </a:p>
                <a:p>
                  <a:pPr eaLnBrk="0" hangingPunct="0"/>
                  <a:endParaRPr lang="es-ES"/>
                </a:p>
              </p:txBody>
            </p:sp>
            <p:sp>
              <p:nvSpPr>
                <p:cNvPr id="27683" name="Rectangle 20"/>
                <p:cNvSpPr>
                  <a:spLocks noChangeArrowheads="1"/>
                </p:cNvSpPr>
                <p:nvPr/>
              </p:nvSpPr>
              <p:spPr bwMode="auto">
                <a:xfrm>
                  <a:off x="0" y="1477"/>
                  <a:ext cx="1195" cy="120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CL"/>
                </a:p>
              </p:txBody>
            </p:sp>
          </p:grpSp>
          <p:grpSp>
            <p:nvGrpSpPr>
              <p:cNvPr id="27658" name="Group 21"/>
              <p:cNvGrpSpPr>
                <a:grpSpLocks/>
              </p:cNvGrpSpPr>
              <p:nvPr/>
            </p:nvGrpSpPr>
            <p:grpSpPr bwMode="auto">
              <a:xfrm>
                <a:off x="1195" y="1477"/>
                <a:ext cx="1870" cy="1208"/>
                <a:chOff x="1195" y="1477"/>
                <a:chExt cx="1870" cy="1208"/>
              </a:xfrm>
            </p:grpSpPr>
            <p:sp>
              <p:nvSpPr>
                <p:cNvPr id="27680" name="Rectangle 22"/>
                <p:cNvSpPr>
                  <a:spLocks noChangeArrowheads="1"/>
                </p:cNvSpPr>
                <p:nvPr/>
              </p:nvSpPr>
              <p:spPr bwMode="auto">
                <a:xfrm>
                  <a:off x="1223" y="1477"/>
                  <a:ext cx="1814" cy="12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indent="-228600" algn="just">
                    <a:lnSpc>
                      <a:spcPct val="90000"/>
                    </a:lnSpc>
                    <a:tabLst>
                      <a:tab pos="228600" algn="l"/>
                    </a:tabLst>
                  </a:pPr>
                  <a:r>
                    <a:rPr lang="es-ES_tradnl" sz="1400" dirty="0" err="1">
                      <a:cs typeface="Times New Roman" pitchFamily="18" charset="0"/>
                    </a:rPr>
                    <a:t>Poductos</a:t>
                  </a:r>
                  <a:r>
                    <a:rPr lang="es-ES_tradnl" sz="1400" dirty="0">
                      <a:cs typeface="Times New Roman" pitchFamily="18" charset="0"/>
                    </a:rPr>
                    <a:t> muy lábiles, frágiles o muy soluble. Cuenta con varias etapas:</a:t>
                  </a:r>
                  <a:endParaRPr lang="es-ES" sz="1400" dirty="0">
                    <a:cs typeface="Times New Roman" pitchFamily="18" charset="0"/>
                  </a:endParaRPr>
                </a:p>
                <a:p>
                  <a:pPr indent="-228600" eaLnBrk="0" hangingPunct="0">
                    <a:lnSpc>
                      <a:spcPct val="90000"/>
                    </a:lnSpc>
                    <a:tabLst>
                      <a:tab pos="228600" algn="l"/>
                    </a:tabLst>
                  </a:pPr>
                  <a:r>
                    <a:rPr lang="es-ES_tradnl" sz="1400" dirty="0">
                      <a:latin typeface="Symbol" pitchFamily="18" charset="2"/>
                      <a:cs typeface="Times New Roman" pitchFamily="18" charset="0"/>
                    </a:rPr>
                    <a:t>·</a:t>
                  </a:r>
                  <a:r>
                    <a:rPr lang="es-ES_tradnl" sz="1400" dirty="0">
                      <a:cs typeface="Times New Roman" pitchFamily="18" charset="0"/>
                    </a:rPr>
                    <a:t>Etapa de Filtrado, concentración 5-25% p/v</a:t>
                  </a:r>
                  <a:endParaRPr lang="es-ES" sz="1400" dirty="0">
                    <a:cs typeface="Times New Roman" pitchFamily="18" charset="0"/>
                  </a:endParaRPr>
                </a:p>
                <a:p>
                  <a:pPr indent="-228600" eaLnBrk="0" hangingPunct="0">
                    <a:lnSpc>
                      <a:spcPct val="90000"/>
                    </a:lnSpc>
                    <a:tabLst>
                      <a:tab pos="228600" algn="l"/>
                    </a:tabLst>
                  </a:pPr>
                  <a:r>
                    <a:rPr lang="es-ES_tradnl" sz="1400" b="1" dirty="0">
                      <a:cs typeface="Times New Roman" pitchFamily="18" charset="0"/>
                    </a:rPr>
                    <a:t>Congelado de la solución</a:t>
                  </a:r>
                  <a:endParaRPr lang="es-ES" sz="1400" dirty="0">
                    <a:cs typeface="Times New Roman" pitchFamily="18" charset="0"/>
                  </a:endParaRPr>
                </a:p>
                <a:p>
                  <a:pPr indent="-228600" eaLnBrk="0" hangingPunct="0">
                    <a:tabLst>
                      <a:tab pos="228600" algn="l"/>
                    </a:tabLst>
                  </a:pPr>
                  <a:r>
                    <a:rPr lang="es-ES_tradnl" sz="1400" dirty="0">
                      <a:latin typeface="Symbol" pitchFamily="18" charset="2"/>
                      <a:cs typeface="Times New Roman" pitchFamily="18" charset="0"/>
                    </a:rPr>
                    <a:t>·</a:t>
                  </a:r>
                  <a:r>
                    <a:rPr lang="es-ES_tradnl" sz="1400" dirty="0">
                      <a:cs typeface="Times New Roman" pitchFamily="18" charset="0"/>
                    </a:rPr>
                    <a:t>Deshidratación por calentamiento </a:t>
                  </a:r>
                  <a:r>
                    <a:rPr lang="es-ES_tradnl" sz="1400" b="1" u="sng" dirty="0">
                      <a:cs typeface="Times New Roman" pitchFamily="18" charset="0"/>
                    </a:rPr>
                    <a:t>al vacío,</a:t>
                  </a:r>
                  <a:r>
                    <a:rPr lang="es-ES_tradnl" sz="1400" dirty="0">
                      <a:cs typeface="Times New Roman" pitchFamily="18" charset="0"/>
                    </a:rPr>
                    <a:t> el agua siempre se encuentra en forma sólida y su pérdida es sólo por sublimación.</a:t>
                  </a:r>
                  <a:endParaRPr lang="es-ES" sz="1400" dirty="0">
                    <a:cs typeface="Times New Roman" pitchFamily="18" charset="0"/>
                  </a:endParaRPr>
                </a:p>
                <a:p>
                  <a:pPr indent="-228600" eaLnBrk="0" hangingPunct="0">
                    <a:tabLst>
                      <a:tab pos="228600" algn="l"/>
                    </a:tabLst>
                  </a:pPr>
                  <a:endParaRPr lang="es-ES" dirty="0"/>
                </a:p>
              </p:txBody>
            </p:sp>
            <p:sp>
              <p:nvSpPr>
                <p:cNvPr id="27681" name="Rectangle 23"/>
                <p:cNvSpPr>
                  <a:spLocks noChangeArrowheads="1"/>
                </p:cNvSpPr>
                <p:nvPr/>
              </p:nvSpPr>
              <p:spPr bwMode="auto">
                <a:xfrm>
                  <a:off x="1195" y="1477"/>
                  <a:ext cx="1870" cy="120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CL"/>
                </a:p>
              </p:txBody>
            </p:sp>
          </p:grpSp>
          <p:grpSp>
            <p:nvGrpSpPr>
              <p:cNvPr id="27659" name="Group 24"/>
              <p:cNvGrpSpPr>
                <a:grpSpLocks/>
              </p:cNvGrpSpPr>
              <p:nvPr/>
            </p:nvGrpSpPr>
            <p:grpSpPr bwMode="auto">
              <a:xfrm>
                <a:off x="3065" y="1477"/>
                <a:ext cx="1133" cy="1208"/>
                <a:chOff x="3065" y="1477"/>
                <a:chExt cx="1133" cy="1208"/>
              </a:xfrm>
            </p:grpSpPr>
            <p:sp>
              <p:nvSpPr>
                <p:cNvPr id="27678" name="Rectangle 25"/>
                <p:cNvSpPr>
                  <a:spLocks noChangeArrowheads="1"/>
                </p:cNvSpPr>
                <p:nvPr/>
              </p:nvSpPr>
              <p:spPr bwMode="auto">
                <a:xfrm>
                  <a:off x="3093" y="1477"/>
                  <a:ext cx="1077" cy="12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s-ES_tradnl" sz="1200">
                      <a:cs typeface="Times New Roman" pitchFamily="18" charset="0"/>
                    </a:rPr>
                    <a:t>Enzimas</a:t>
                  </a:r>
                  <a:endParaRPr lang="es-ES" sz="1200">
                    <a:cs typeface="Times New Roman" pitchFamily="18" charset="0"/>
                  </a:endParaRPr>
                </a:p>
                <a:p>
                  <a:pPr eaLnBrk="0" hangingPunct="0"/>
                  <a:r>
                    <a:rPr lang="es-ES_tradnl" sz="1200">
                      <a:cs typeface="Times New Roman" pitchFamily="18" charset="0"/>
                    </a:rPr>
                    <a:t>Hormonas</a:t>
                  </a:r>
                  <a:endParaRPr lang="es-ES" sz="1200">
                    <a:cs typeface="Times New Roman" pitchFamily="18" charset="0"/>
                  </a:endParaRPr>
                </a:p>
                <a:p>
                  <a:pPr eaLnBrk="0" hangingPunct="0"/>
                  <a:r>
                    <a:rPr lang="es-ES_tradnl" sz="1200">
                      <a:cs typeface="Times New Roman" pitchFamily="18" charset="0"/>
                    </a:rPr>
                    <a:t>Proteínas terapéuticas</a:t>
                  </a:r>
                  <a:endParaRPr lang="es-ES" sz="1200">
                    <a:cs typeface="Times New Roman" pitchFamily="18" charset="0"/>
                  </a:endParaRPr>
                </a:p>
                <a:p>
                  <a:pPr eaLnBrk="0" hangingPunct="0"/>
                  <a:endParaRPr lang="es-ES"/>
                </a:p>
              </p:txBody>
            </p:sp>
            <p:sp>
              <p:nvSpPr>
                <p:cNvPr id="27679" name="Rectangle 26"/>
                <p:cNvSpPr>
                  <a:spLocks noChangeArrowheads="1"/>
                </p:cNvSpPr>
                <p:nvPr/>
              </p:nvSpPr>
              <p:spPr bwMode="auto">
                <a:xfrm>
                  <a:off x="3065" y="1477"/>
                  <a:ext cx="1133" cy="120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CL"/>
                </a:p>
              </p:txBody>
            </p:sp>
          </p:grpSp>
          <p:grpSp>
            <p:nvGrpSpPr>
              <p:cNvPr id="27660" name="Group 27"/>
              <p:cNvGrpSpPr>
                <a:grpSpLocks/>
              </p:cNvGrpSpPr>
              <p:nvPr/>
            </p:nvGrpSpPr>
            <p:grpSpPr bwMode="auto">
              <a:xfrm>
                <a:off x="0" y="2685"/>
                <a:ext cx="1195" cy="748"/>
                <a:chOff x="0" y="2685"/>
                <a:chExt cx="1195" cy="748"/>
              </a:xfrm>
            </p:grpSpPr>
            <p:sp>
              <p:nvSpPr>
                <p:cNvPr id="27676" name="Rectangle 28"/>
                <p:cNvSpPr>
                  <a:spLocks noChangeArrowheads="1"/>
                </p:cNvSpPr>
                <p:nvPr/>
              </p:nvSpPr>
              <p:spPr bwMode="auto">
                <a:xfrm>
                  <a:off x="28" y="2685"/>
                  <a:ext cx="1139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_tradnl" sz="1200">
                    <a:cs typeface="Times New Roman" pitchFamily="18" charset="0"/>
                  </a:endParaRPr>
                </a:p>
                <a:p>
                  <a:endParaRPr lang="es-ES_tradnl" sz="1200">
                    <a:cs typeface="Times New Roman" pitchFamily="18" charset="0"/>
                  </a:endParaRPr>
                </a:p>
                <a:p>
                  <a:endParaRPr lang="es-ES_tradnl" sz="1200">
                    <a:cs typeface="Times New Roman" pitchFamily="18" charset="0"/>
                  </a:endParaRPr>
                </a:p>
                <a:p>
                  <a:r>
                    <a:rPr lang="es-ES_tradnl" sz="1200">
                      <a:cs typeface="Times New Roman" pitchFamily="18" charset="0"/>
                    </a:rPr>
                    <a:t>Estufa al vacío</a:t>
                  </a:r>
                  <a:endParaRPr lang="es-ES" sz="1200">
                    <a:cs typeface="Times New Roman" pitchFamily="18" charset="0"/>
                  </a:endParaRPr>
                </a:p>
                <a:p>
                  <a:pPr eaLnBrk="0" hangingPunct="0"/>
                  <a:endParaRPr lang="es-ES"/>
                </a:p>
              </p:txBody>
            </p:sp>
            <p:sp>
              <p:nvSpPr>
                <p:cNvPr id="27677" name="Rectangle 29"/>
                <p:cNvSpPr>
                  <a:spLocks noChangeArrowheads="1"/>
                </p:cNvSpPr>
                <p:nvPr/>
              </p:nvSpPr>
              <p:spPr bwMode="auto">
                <a:xfrm>
                  <a:off x="0" y="2685"/>
                  <a:ext cx="1195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CL"/>
                </a:p>
              </p:txBody>
            </p:sp>
          </p:grpSp>
          <p:grpSp>
            <p:nvGrpSpPr>
              <p:cNvPr id="27661" name="Group 30"/>
              <p:cNvGrpSpPr>
                <a:grpSpLocks/>
              </p:cNvGrpSpPr>
              <p:nvPr/>
            </p:nvGrpSpPr>
            <p:grpSpPr bwMode="auto">
              <a:xfrm>
                <a:off x="1195" y="2685"/>
                <a:ext cx="1870" cy="748"/>
                <a:chOff x="1195" y="2685"/>
                <a:chExt cx="1870" cy="748"/>
              </a:xfrm>
            </p:grpSpPr>
            <p:sp>
              <p:nvSpPr>
                <p:cNvPr id="27674" name="Rectangle 31"/>
                <p:cNvSpPr>
                  <a:spLocks noChangeArrowheads="1"/>
                </p:cNvSpPr>
                <p:nvPr/>
              </p:nvSpPr>
              <p:spPr bwMode="auto">
                <a:xfrm>
                  <a:off x="1223" y="2685"/>
                  <a:ext cx="1814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_tradnl" sz="1200">
                    <a:cs typeface="Times New Roman" pitchFamily="18" charset="0"/>
                  </a:endParaRPr>
                </a:p>
                <a:p>
                  <a:endParaRPr lang="es-ES_tradnl" sz="1200">
                    <a:cs typeface="Times New Roman" pitchFamily="18" charset="0"/>
                  </a:endParaRPr>
                </a:p>
                <a:p>
                  <a:r>
                    <a:rPr lang="es-ES_tradnl" sz="1200">
                      <a:cs typeface="Times New Roman" pitchFamily="18" charset="0"/>
                    </a:rPr>
                    <a:t>Bajo Nivel de producción</a:t>
                  </a:r>
                  <a:endParaRPr lang="es-ES" sz="1200">
                    <a:cs typeface="Times New Roman" pitchFamily="18" charset="0"/>
                  </a:endParaRPr>
                </a:p>
                <a:p>
                  <a:pPr eaLnBrk="0" hangingPunct="0"/>
                  <a:r>
                    <a:rPr lang="es-ES_tradnl" sz="1200">
                      <a:cs typeface="Times New Roman" pitchFamily="18" charset="0"/>
                    </a:rPr>
                    <a:t>Alto valor del producto</a:t>
                  </a:r>
                  <a:endParaRPr lang="es-ES" sz="1200">
                    <a:cs typeface="Times New Roman" pitchFamily="18" charset="0"/>
                  </a:endParaRPr>
                </a:p>
                <a:p>
                  <a:pPr eaLnBrk="0" hangingPunct="0"/>
                  <a:r>
                    <a:rPr lang="es-ES_tradnl" sz="1200">
                      <a:cs typeface="Times New Roman" pitchFamily="18" charset="0"/>
                    </a:rPr>
                    <a:t>Productos lábiles</a:t>
                  </a:r>
                  <a:endParaRPr lang="es-ES" sz="1200">
                    <a:cs typeface="Times New Roman" pitchFamily="18" charset="0"/>
                  </a:endParaRPr>
                </a:p>
                <a:p>
                  <a:pPr eaLnBrk="0" hangingPunct="0"/>
                  <a:r>
                    <a:rPr lang="es-ES_tradnl" sz="1200">
                      <a:cs typeface="Times New Roman" pitchFamily="18" charset="0"/>
                    </a:rPr>
                    <a:t>Aplicación de vacío</a:t>
                  </a:r>
                  <a:endParaRPr lang="es-ES" sz="1200">
                    <a:cs typeface="Times New Roman" pitchFamily="18" charset="0"/>
                  </a:endParaRPr>
                </a:p>
                <a:p>
                  <a:pPr eaLnBrk="0" hangingPunct="0"/>
                  <a:endParaRPr lang="es-ES"/>
                </a:p>
              </p:txBody>
            </p:sp>
            <p:sp>
              <p:nvSpPr>
                <p:cNvPr id="27675" name="Rectangle 32"/>
                <p:cNvSpPr>
                  <a:spLocks noChangeArrowheads="1"/>
                </p:cNvSpPr>
                <p:nvPr/>
              </p:nvSpPr>
              <p:spPr bwMode="auto">
                <a:xfrm>
                  <a:off x="1195" y="2685"/>
                  <a:ext cx="1870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CL"/>
                </a:p>
              </p:txBody>
            </p:sp>
          </p:grpSp>
          <p:grpSp>
            <p:nvGrpSpPr>
              <p:cNvPr id="27662" name="Group 33"/>
              <p:cNvGrpSpPr>
                <a:grpSpLocks/>
              </p:cNvGrpSpPr>
              <p:nvPr/>
            </p:nvGrpSpPr>
            <p:grpSpPr bwMode="auto">
              <a:xfrm>
                <a:off x="3065" y="2685"/>
                <a:ext cx="1133" cy="748"/>
                <a:chOff x="3065" y="2685"/>
                <a:chExt cx="1133" cy="748"/>
              </a:xfrm>
            </p:grpSpPr>
            <p:sp>
              <p:nvSpPr>
                <p:cNvPr id="27672" name="Rectangle 34"/>
                <p:cNvSpPr>
                  <a:spLocks noChangeArrowheads="1"/>
                </p:cNvSpPr>
                <p:nvPr/>
              </p:nvSpPr>
              <p:spPr bwMode="auto">
                <a:xfrm>
                  <a:off x="3093" y="2685"/>
                  <a:ext cx="1077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s-ES" sz="1200"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s-ES"/>
                </a:p>
              </p:txBody>
            </p:sp>
            <p:sp>
              <p:nvSpPr>
                <p:cNvPr id="27673" name="Rectangle 35"/>
                <p:cNvSpPr>
                  <a:spLocks noChangeArrowheads="1"/>
                </p:cNvSpPr>
                <p:nvPr/>
              </p:nvSpPr>
              <p:spPr bwMode="auto">
                <a:xfrm>
                  <a:off x="3065" y="2685"/>
                  <a:ext cx="1133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CL"/>
                </a:p>
              </p:txBody>
            </p:sp>
          </p:grpSp>
          <p:grpSp>
            <p:nvGrpSpPr>
              <p:cNvPr id="27663" name="Group 36"/>
              <p:cNvGrpSpPr>
                <a:grpSpLocks/>
              </p:cNvGrpSpPr>
              <p:nvPr/>
            </p:nvGrpSpPr>
            <p:grpSpPr bwMode="auto">
              <a:xfrm>
                <a:off x="0" y="3433"/>
                <a:ext cx="1195" cy="633"/>
                <a:chOff x="0" y="3433"/>
                <a:chExt cx="1195" cy="633"/>
              </a:xfrm>
            </p:grpSpPr>
            <p:sp>
              <p:nvSpPr>
                <p:cNvPr id="27670" name="Rectangle 37"/>
                <p:cNvSpPr>
                  <a:spLocks noChangeArrowheads="1"/>
                </p:cNvSpPr>
                <p:nvPr/>
              </p:nvSpPr>
              <p:spPr bwMode="auto">
                <a:xfrm>
                  <a:off x="28" y="3433"/>
                  <a:ext cx="1139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s-ES_tradnl" sz="1200">
                      <a:cs typeface="Times New Roman" pitchFamily="18" charset="0"/>
                    </a:rPr>
                    <a:t> </a:t>
                  </a:r>
                  <a:endParaRPr lang="es-ES" sz="1200">
                    <a:cs typeface="Times New Roman" pitchFamily="18" charset="0"/>
                  </a:endParaRPr>
                </a:p>
                <a:p>
                  <a:pPr eaLnBrk="0" hangingPunct="0"/>
                  <a:r>
                    <a:rPr lang="es-ES_tradnl" sz="1200">
                      <a:cs typeface="Times New Roman" pitchFamily="18" charset="0"/>
                    </a:rPr>
                    <a:t>Sistemas Rotatorios</a:t>
                  </a:r>
                  <a:endParaRPr lang="es-ES" sz="1200">
                    <a:cs typeface="Times New Roman" pitchFamily="18" charset="0"/>
                  </a:endParaRPr>
                </a:p>
                <a:p>
                  <a:pPr eaLnBrk="0" hangingPunct="0"/>
                  <a:endParaRPr lang="es-ES"/>
                </a:p>
              </p:txBody>
            </p:sp>
            <p:sp>
              <p:nvSpPr>
                <p:cNvPr id="27671" name="Rectangle 38"/>
                <p:cNvSpPr>
                  <a:spLocks noChangeArrowheads="1"/>
                </p:cNvSpPr>
                <p:nvPr/>
              </p:nvSpPr>
              <p:spPr bwMode="auto">
                <a:xfrm>
                  <a:off x="0" y="3433"/>
                  <a:ext cx="1195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CL"/>
                </a:p>
              </p:txBody>
            </p:sp>
          </p:grpSp>
          <p:grpSp>
            <p:nvGrpSpPr>
              <p:cNvPr id="27664" name="Group 39"/>
              <p:cNvGrpSpPr>
                <a:grpSpLocks/>
              </p:cNvGrpSpPr>
              <p:nvPr/>
            </p:nvGrpSpPr>
            <p:grpSpPr bwMode="auto">
              <a:xfrm>
                <a:off x="1195" y="3433"/>
                <a:ext cx="1870" cy="633"/>
                <a:chOff x="1195" y="3433"/>
                <a:chExt cx="1870" cy="633"/>
              </a:xfrm>
            </p:grpSpPr>
            <p:sp>
              <p:nvSpPr>
                <p:cNvPr id="27668" name="Rectangle 40"/>
                <p:cNvSpPr>
                  <a:spLocks noChangeArrowheads="1"/>
                </p:cNvSpPr>
                <p:nvPr/>
              </p:nvSpPr>
              <p:spPr bwMode="auto">
                <a:xfrm>
                  <a:off x="1223" y="3433"/>
                  <a:ext cx="1814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s-ES_tradnl" sz="1200">
                      <a:cs typeface="Times New Roman" pitchFamily="18" charset="0"/>
                    </a:rPr>
                    <a:t> </a:t>
                  </a:r>
                  <a:endParaRPr lang="es-ES" sz="1200">
                    <a:cs typeface="Times New Roman" pitchFamily="18" charset="0"/>
                  </a:endParaRPr>
                </a:p>
                <a:p>
                  <a:pPr eaLnBrk="0" hangingPunct="0"/>
                  <a:r>
                    <a:rPr lang="es-ES_tradnl" sz="1200">
                      <a:cs typeface="Times New Roman" pitchFamily="18" charset="0"/>
                    </a:rPr>
                    <a:t>Estufa giratoria a la cual se le aplica vacío</a:t>
                  </a:r>
                  <a:endParaRPr lang="es-ES" sz="1200">
                    <a:cs typeface="Times New Roman" pitchFamily="18" charset="0"/>
                  </a:endParaRPr>
                </a:p>
                <a:p>
                  <a:pPr eaLnBrk="0" hangingPunct="0"/>
                  <a:r>
                    <a:rPr lang="es-ES" sz="1200"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s-ES"/>
                </a:p>
              </p:txBody>
            </p:sp>
            <p:sp>
              <p:nvSpPr>
                <p:cNvPr id="27669" name="Rectangle 41"/>
                <p:cNvSpPr>
                  <a:spLocks noChangeArrowheads="1"/>
                </p:cNvSpPr>
                <p:nvPr/>
              </p:nvSpPr>
              <p:spPr bwMode="auto">
                <a:xfrm>
                  <a:off x="1195" y="3433"/>
                  <a:ext cx="1870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CL"/>
                </a:p>
              </p:txBody>
            </p:sp>
          </p:grpSp>
          <p:grpSp>
            <p:nvGrpSpPr>
              <p:cNvPr id="27665" name="Group 42"/>
              <p:cNvGrpSpPr>
                <a:grpSpLocks/>
              </p:cNvGrpSpPr>
              <p:nvPr/>
            </p:nvGrpSpPr>
            <p:grpSpPr bwMode="auto">
              <a:xfrm>
                <a:off x="3065" y="3433"/>
                <a:ext cx="1133" cy="633"/>
                <a:chOff x="3065" y="3433"/>
                <a:chExt cx="1133" cy="633"/>
              </a:xfrm>
            </p:grpSpPr>
            <p:sp>
              <p:nvSpPr>
                <p:cNvPr id="27666" name="Rectangle 43"/>
                <p:cNvSpPr>
                  <a:spLocks noChangeArrowheads="1"/>
                </p:cNvSpPr>
                <p:nvPr/>
              </p:nvSpPr>
              <p:spPr bwMode="auto">
                <a:xfrm>
                  <a:off x="3093" y="3433"/>
                  <a:ext cx="1077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s-ES" sz="1200"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s-ES"/>
                </a:p>
              </p:txBody>
            </p:sp>
            <p:sp>
              <p:nvSpPr>
                <p:cNvPr id="27667" name="Rectangle 44"/>
                <p:cNvSpPr>
                  <a:spLocks noChangeArrowheads="1"/>
                </p:cNvSpPr>
                <p:nvPr/>
              </p:nvSpPr>
              <p:spPr bwMode="auto">
                <a:xfrm>
                  <a:off x="3065" y="3433"/>
                  <a:ext cx="1133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CL"/>
                </a:p>
              </p:txBody>
            </p:sp>
          </p:grpSp>
        </p:grpSp>
        <p:sp>
          <p:nvSpPr>
            <p:cNvPr id="27652" name="Rectangle 45"/>
            <p:cNvSpPr>
              <a:spLocks noChangeArrowheads="1"/>
            </p:cNvSpPr>
            <p:nvPr/>
          </p:nvSpPr>
          <p:spPr bwMode="auto">
            <a:xfrm>
              <a:off x="-3" y="-3"/>
              <a:ext cx="4204" cy="4072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405007440"/>
      </p:ext>
    </p:extLst>
  </p:cSld>
  <p:clrMapOvr>
    <a:masterClrMapping/>
  </p:clrMapOvr>
  <p:transition>
    <p:zoom dir="in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2914650" y="0"/>
            <a:ext cx="3257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200" b="1" u="sng">
                <a:solidFill>
                  <a:srgbClr val="000099"/>
                </a:solidFill>
                <a:cs typeface="Times New Roman" pitchFamily="18" charset="0"/>
              </a:rPr>
              <a:t>Equipos</a:t>
            </a:r>
            <a:endParaRPr lang="es-ES"/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3664744" y="2043113"/>
            <a:ext cx="685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/>
          </a:p>
        </p:txBody>
      </p:sp>
      <p:pic>
        <p:nvPicPr>
          <p:cNvPr id="6149" name="Picture 5" descr="liofilizad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4950" y="4693134"/>
            <a:ext cx="185142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23E1D8C2-3F66-43E5-94EF-B4C27D428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2209" y="538649"/>
            <a:ext cx="2031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b="1" u="sng" dirty="0">
                <a:solidFill>
                  <a:srgbClr val="000099"/>
                </a:solidFill>
              </a:rPr>
              <a:t>Estufa a vacío</a:t>
            </a:r>
            <a:endParaRPr lang="es-ES" dirty="0"/>
          </a:p>
          <a:p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976F82E-C7AC-4587-82F1-14C13EF81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346357"/>
            <a:ext cx="529662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93145"/>
      </p:ext>
    </p:extLst>
  </p:cSld>
  <p:clrMapOvr>
    <a:masterClrMapping/>
  </p:clrMapOvr>
  <p:transition>
    <p:zoom dir="in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988469" y="0"/>
            <a:ext cx="3257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200" b="1" u="sng">
                <a:solidFill>
                  <a:srgbClr val="000099"/>
                </a:solidFill>
                <a:cs typeface="Times New Roman" pitchFamily="18" charset="0"/>
              </a:rPr>
              <a:t>Equipos</a:t>
            </a:r>
            <a:endParaRPr lang="es-E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664744" y="2043113"/>
            <a:ext cx="685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828925" y="1052515"/>
            <a:ext cx="385560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b="1" u="sng" dirty="0">
                <a:solidFill>
                  <a:srgbClr val="000099"/>
                </a:solidFill>
              </a:rPr>
              <a:t>Secadores rotatorios a vacío</a:t>
            </a:r>
            <a:endParaRPr lang="es-ES" dirty="0"/>
          </a:p>
          <a:p>
            <a:endParaRPr lang="es-CL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23525"/>
            <a:ext cx="3008171" cy="253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8258DD6-00DA-4E00-B68F-30A023917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" y="1986791"/>
            <a:ext cx="571500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79769"/>
      </p:ext>
    </p:extLst>
  </p:cSld>
  <p:clrMapOvr>
    <a:masterClrMapping/>
  </p:clrMapOvr>
  <p:transition>
    <p:zoom dir="in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2988469" y="0"/>
            <a:ext cx="3257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200" b="1" u="sng">
                <a:solidFill>
                  <a:srgbClr val="000099"/>
                </a:solidFill>
                <a:cs typeface="Times New Roman" pitchFamily="18" charset="0"/>
              </a:rPr>
              <a:t>Equipos</a:t>
            </a:r>
            <a:endParaRPr lang="es-ES"/>
          </a:p>
        </p:txBody>
      </p:sp>
      <p:sp>
        <p:nvSpPr>
          <p:cNvPr id="7174" name="Rectangle 3"/>
          <p:cNvSpPr>
            <a:spLocks noChangeArrowheads="1"/>
          </p:cNvSpPr>
          <p:nvPr/>
        </p:nvSpPr>
        <p:spPr bwMode="auto">
          <a:xfrm>
            <a:off x="3664744" y="2043113"/>
            <a:ext cx="685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/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827585" y="333375"/>
            <a:ext cx="806489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3600" b="1" dirty="0" err="1">
                <a:solidFill>
                  <a:srgbClr val="FF0000"/>
                </a:solidFill>
              </a:rPr>
              <a:t>Liofilizadores</a:t>
            </a:r>
            <a:endParaRPr lang="es-ES_tradnl" sz="3600" b="1" dirty="0">
              <a:solidFill>
                <a:srgbClr val="FF0000"/>
              </a:solidFill>
            </a:endParaRPr>
          </a:p>
          <a:p>
            <a:endParaRPr lang="es-ES_tradnl" dirty="0"/>
          </a:p>
          <a:p>
            <a:pPr algn="just"/>
            <a:r>
              <a:rPr lang="es-ES" dirty="0"/>
              <a:t>En un </a:t>
            </a:r>
            <a:r>
              <a:rPr lang="es-ES" dirty="0" err="1"/>
              <a:t>liofilizador</a:t>
            </a:r>
            <a:r>
              <a:rPr lang="es-ES" dirty="0"/>
              <a:t> convencional, el vacío se logra mediante la combinación de bombas extractoras de aire y "trampas frías" que operan a -40 o -50 °C, para congelar el agua extraída del producto y crear, dentro de la cámara, una presión menor a la atmosférica. </a:t>
            </a:r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3DE7265-D772-4207-A1EB-64A01B446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235278"/>
            <a:ext cx="6498978" cy="334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27209"/>
      </p:ext>
    </p:extLst>
  </p:cSld>
  <p:clrMapOvr>
    <a:masterClrMapping/>
  </p:clrMapOvr>
  <p:transition>
    <p:zoom dir="in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97" y="764704"/>
            <a:ext cx="777114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3267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Resultado de imagen para liofiliza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8235045" cy="538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115616" y="260648"/>
            <a:ext cx="7730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err="1"/>
              <a:t>Liofilizadores</a:t>
            </a:r>
            <a:r>
              <a:rPr lang="es-CL" dirty="0"/>
              <a:t> a escala de laboratorio</a:t>
            </a:r>
          </a:p>
        </p:txBody>
      </p:sp>
    </p:spTree>
    <p:extLst>
      <p:ext uri="{BB962C8B-B14F-4D97-AF65-F5344CB8AC3E}">
        <p14:creationId xmlns:p14="http://schemas.microsoft.com/office/powerpoint/2010/main" val="1117221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988469" y="0"/>
            <a:ext cx="3257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200" b="1" u="sng">
                <a:solidFill>
                  <a:srgbClr val="000099"/>
                </a:solidFill>
                <a:cs typeface="Times New Roman" pitchFamily="18" charset="0"/>
              </a:rPr>
              <a:t>Equipos</a:t>
            </a:r>
            <a:endParaRPr lang="es-E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664744" y="2043113"/>
            <a:ext cx="685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/>
          </a:p>
        </p:txBody>
      </p:sp>
      <p:sp>
        <p:nvSpPr>
          <p:cNvPr id="29704" name="Text Box 18"/>
          <p:cNvSpPr txBox="1">
            <a:spLocks noChangeArrowheads="1"/>
          </p:cNvSpPr>
          <p:nvPr/>
        </p:nvSpPr>
        <p:spPr bwMode="auto">
          <a:xfrm>
            <a:off x="4977408" y="666935"/>
            <a:ext cx="2537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/>
              <a:t>Escala Industrial</a:t>
            </a:r>
          </a:p>
        </p:txBody>
      </p:sp>
      <p:pic>
        <p:nvPicPr>
          <p:cNvPr id="29705" name="Picture 19" descr="foto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698" y="579438"/>
            <a:ext cx="3024188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14650"/>
            <a:ext cx="70104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419984"/>
      </p:ext>
    </p:extLst>
  </p:cSld>
  <p:clrMapOvr>
    <a:masterClrMapping/>
  </p:clrMapOvr>
  <p:transition>
    <p:zoom dir="in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08" y="0"/>
            <a:ext cx="8966792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0D4CB8D-4C32-4007-9B47-2E811E40EA1B}"/>
              </a:ext>
            </a:extLst>
          </p:cNvPr>
          <p:cNvSpPr txBox="1"/>
          <p:nvPr/>
        </p:nvSpPr>
        <p:spPr>
          <a:xfrm>
            <a:off x="179512" y="580526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/>
              <a:t>Ref</a:t>
            </a:r>
            <a:r>
              <a:rPr lang="es-CL" dirty="0"/>
              <a:t>: Tejeda, Montesinos y Guzmán </a:t>
            </a:r>
            <a:r>
              <a:rPr lang="es-CL" dirty="0" err="1"/>
              <a:t>Bioseparaciones</a:t>
            </a:r>
            <a:r>
              <a:rPr lang="es-CL" dirty="0"/>
              <a:t>(1995) </a:t>
            </a:r>
          </a:p>
        </p:txBody>
      </p:sp>
    </p:spTree>
    <p:extLst>
      <p:ext uri="{BB962C8B-B14F-4D97-AF65-F5344CB8AC3E}">
        <p14:creationId xmlns:p14="http://schemas.microsoft.com/office/powerpoint/2010/main" val="25162722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783677"/>
              </p:ext>
            </p:extLst>
          </p:nvPr>
        </p:nvGraphicFramePr>
        <p:xfrm>
          <a:off x="457200" y="1500174"/>
          <a:ext cx="8329642" cy="5000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827584" y="404664"/>
            <a:ext cx="7102002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0" bIns="0" anchor="b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L" sz="3600" dirty="0"/>
              <a:t>Refinamiento</a:t>
            </a:r>
            <a:endParaRPr lang="es-ES" sz="47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85900" y="304800"/>
            <a:ext cx="5829300" cy="5257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ES_tradnl" sz="2400" b="1" u="sng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Técnicas de Refinamiento Final o  Acabado</a:t>
            </a:r>
          </a:p>
          <a:p>
            <a:pPr algn="ctr" eaLnBrk="1" hangingPunct="1">
              <a:buFontTx/>
              <a:buNone/>
            </a:pPr>
            <a:endParaRPr lang="es-ES_tradnl" sz="2400" b="1" u="sng">
              <a:solidFill>
                <a:srgbClr val="000099"/>
              </a:solidFill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s-ES_tradnl" sz="2400" b="1" u="sng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Objetivo</a:t>
            </a:r>
          </a:p>
          <a:p>
            <a:pPr algn="just" eaLnBrk="1" hangingPunct="1">
              <a:buFontTx/>
              <a:buNone/>
            </a:pPr>
            <a:endParaRPr lang="es-ES_tradnl" sz="2400" b="1">
              <a:solidFill>
                <a:srgbClr val="000099"/>
              </a:solidFill>
              <a:latin typeface="Symbol" pitchFamily="18" charset="2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es-ES_tradnl" sz="2400" b="1">
                <a:solidFill>
                  <a:srgbClr val="990033"/>
                </a:solidFill>
                <a:cs typeface="Times New Roman" pitchFamily="18" charset="0"/>
              </a:rPr>
              <a:t>	</a:t>
            </a:r>
            <a:r>
              <a:rPr lang="es-ES_tradnl" sz="2400" b="1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Incrementar la pureza del producto</a:t>
            </a:r>
          </a:p>
          <a:p>
            <a:pPr lvl="2" algn="just" eaLnBrk="1" hangingPunct="1"/>
            <a:r>
              <a:rPr lang="es-ES_tradnl" sz="1800" b="1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Eliminar principalmente sales y agua, muy pocas proteínas (no purifica significativamente)</a:t>
            </a:r>
          </a:p>
          <a:p>
            <a:pPr lvl="2" algn="just" eaLnBrk="1" hangingPunct="1"/>
            <a:endParaRPr lang="es-ES" sz="1800" b="1">
              <a:solidFill>
                <a:srgbClr val="990033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es-ES_tradnl" sz="2400" b="1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·   Facilitar su manejo</a:t>
            </a:r>
            <a:endParaRPr lang="es-ES" sz="2400" b="1">
              <a:solidFill>
                <a:srgbClr val="990033"/>
              </a:solidFill>
              <a:latin typeface="Comic Sans MS" pitchFamily="66" charset="0"/>
              <a:cs typeface="Times New Roman" pitchFamily="18" charset="0"/>
            </a:endParaRPr>
          </a:p>
          <a:p>
            <a:pPr lvl="2" algn="just" eaLnBrk="1" hangingPunct="1"/>
            <a:r>
              <a:rPr lang="es-ES_tradnl" sz="1800" b="1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·Es más fácil transportar un sólido que soluciones líquidas</a:t>
            </a:r>
          </a:p>
          <a:p>
            <a:pPr lvl="2" algn="just" eaLnBrk="1" hangingPunct="1"/>
            <a:r>
              <a:rPr lang="es-ES_tradnl" sz="1800" b="1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·Las proteínas en estado sólido son más estables.</a:t>
            </a:r>
          </a:p>
          <a:p>
            <a:pPr lvl="2" algn="just" eaLnBrk="1" hangingPunct="1"/>
            <a:endParaRPr lang="es-ES" sz="1800" b="1">
              <a:solidFill>
                <a:srgbClr val="990033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es-ES_tradnl" sz="2400" b="1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·   Mejora la apariencia</a:t>
            </a:r>
            <a:endParaRPr lang="es-ES" sz="2400" b="1">
              <a:solidFill>
                <a:srgbClr val="990033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endParaRPr lang="es-ES" b="1">
              <a:solidFill>
                <a:srgbClr val="990033"/>
              </a:solidFill>
              <a:latin typeface="Comic Sans MS" pitchFamily="66" charset="0"/>
              <a:cs typeface="Times New Roman" pitchFamily="18" charset="0"/>
            </a:endParaRPr>
          </a:p>
          <a:p>
            <a:pPr lvl="2" eaLnBrk="1" hangingPunct="1">
              <a:buFontTx/>
              <a:buNone/>
            </a:pPr>
            <a:endParaRPr lang="es-ES" b="1">
              <a:solidFill>
                <a:srgbClr val="990033"/>
              </a:solidFill>
              <a:latin typeface="Comic Sans MS" pitchFamily="66" charset="0"/>
              <a:cs typeface="Times New Roman" pitchFamily="18" charset="0"/>
            </a:endParaRPr>
          </a:p>
          <a:p>
            <a:pPr lvl="2" eaLnBrk="1" hangingPunct="1">
              <a:buFontTx/>
              <a:buNone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6038726"/>
      </p:ext>
    </p:extLst>
  </p:cSld>
  <p:clrMapOvr>
    <a:masterClrMapping/>
  </p:clrMapOvr>
  <p:transition>
    <p:zoom dir="in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916113"/>
            <a:ext cx="7772400" cy="1143000"/>
          </a:xfrm>
        </p:spPr>
        <p:txBody>
          <a:bodyPr/>
          <a:lstStyle/>
          <a:p>
            <a:pPr eaLnBrk="1" hangingPunct="1"/>
            <a:r>
              <a:rPr lang="es-ES" u="sng">
                <a:solidFill>
                  <a:srgbClr val="003300"/>
                </a:solidFill>
                <a:latin typeface="Comic Sans MS" pitchFamily="66" charset="0"/>
                <a:cs typeface="Times New Roman" pitchFamily="18" charset="0"/>
              </a:rPr>
              <a:t>Formulación</a:t>
            </a:r>
          </a:p>
        </p:txBody>
      </p:sp>
    </p:spTree>
  </p:cSld>
  <p:clrMapOvr>
    <a:masterClrMapping/>
  </p:clrMapOvr>
  <p:transition>
    <p:zoom dir="in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8915400" cy="629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lowsheet" r:id="rId2" imgW="9291600" imgH="6714000" progId="">
                  <p:embed/>
                </p:oleObj>
              </mc:Choice>
              <mc:Fallback>
                <p:oleObj name="Flowsheet" r:id="rId2" imgW="9291600" imgH="6714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915400" cy="629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300192" y="4797152"/>
            <a:ext cx="2520280" cy="165618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</p:spTree>
  </p:cSld>
  <p:clrMapOvr>
    <a:masterClrMapping/>
  </p:clrMapOvr>
  <p:transition>
    <p:zoom dir="in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pPr eaLnBrk="1" hangingPunct="1"/>
            <a:r>
              <a:rPr lang="es-CL"/>
              <a:t>Formulación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41438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CL"/>
              <a:t>Cuando se tiene una proteína, como producto, requiere:</a:t>
            </a:r>
          </a:p>
          <a:p>
            <a:pPr eaLnBrk="1" hangingPunct="1">
              <a:buFontTx/>
              <a:buNone/>
            </a:pPr>
            <a:r>
              <a:rPr lang="es-CL"/>
              <a:t>(1) Formulación</a:t>
            </a:r>
          </a:p>
          <a:p>
            <a:pPr eaLnBrk="1" hangingPunct="1">
              <a:buFontTx/>
              <a:buNone/>
            </a:pPr>
            <a:r>
              <a:rPr lang="es-CL"/>
              <a:t>(2) Estabilización</a:t>
            </a:r>
          </a:p>
          <a:p>
            <a:pPr eaLnBrk="1" hangingPunct="1">
              <a:buFontTx/>
              <a:buNone/>
            </a:pPr>
            <a:r>
              <a:rPr lang="es-CL"/>
              <a:t>	Cada una de estas etapas requiere solo de trabajo experimental</a:t>
            </a:r>
          </a:p>
          <a:p>
            <a:pPr eaLnBrk="1" hangingPunct="1">
              <a:buFontTx/>
              <a:buNone/>
            </a:pPr>
            <a:endParaRPr lang="es-CL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3500438"/>
            <a:ext cx="7272338" cy="41148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s-CL" sz="2800"/>
              <a:t>Estabilización: se orienta a algunas zonas de la proteína que se deben proteger. Para ello se adicionan excipientes específicos.</a:t>
            </a:r>
          </a:p>
          <a:p>
            <a:pPr eaLnBrk="1" hangingPunct="1">
              <a:buFontTx/>
              <a:buNone/>
            </a:pPr>
            <a:endParaRPr lang="es-CL" sz="2800"/>
          </a:p>
          <a:p>
            <a:pPr eaLnBrk="1" hangingPunct="1">
              <a:buFontTx/>
              <a:buNone/>
            </a:pPr>
            <a:endParaRPr lang="es-CL" sz="2800"/>
          </a:p>
        </p:txBody>
      </p:sp>
      <p:sp>
        <p:nvSpPr>
          <p:cNvPr id="32771" name="Text Box 8"/>
          <p:cNvSpPr txBox="1">
            <a:spLocks noChangeArrowheads="1"/>
          </p:cNvSpPr>
          <p:nvPr/>
        </p:nvSpPr>
        <p:spPr bwMode="auto">
          <a:xfrm>
            <a:off x="971550" y="3573463"/>
            <a:ext cx="304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/>
          </a:p>
        </p:txBody>
      </p:sp>
      <p:sp>
        <p:nvSpPr>
          <p:cNvPr id="32772" name="Text Box 13"/>
          <p:cNvSpPr txBox="1">
            <a:spLocks noChangeArrowheads="1"/>
          </p:cNvSpPr>
          <p:nvPr/>
        </p:nvSpPr>
        <p:spPr bwMode="auto">
          <a:xfrm>
            <a:off x="971550" y="333375"/>
            <a:ext cx="7200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/>
              <a:t>La Formulación en si indica en que porcentaje se encontrará la proteína de interés.</a:t>
            </a:r>
            <a:endParaRPr lang="es-ES"/>
          </a:p>
        </p:txBody>
      </p:sp>
      <p:pic>
        <p:nvPicPr>
          <p:cNvPr id="32773" name="Picture 1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92725" y="1052513"/>
            <a:ext cx="1116013" cy="1981200"/>
          </a:xfr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971550" y="3573463"/>
            <a:ext cx="304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/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428596" y="357166"/>
            <a:ext cx="79930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sz="32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PROTEINAS EN SOLUCION</a:t>
            </a:r>
          </a:p>
          <a:p>
            <a:pPr algn="ctr"/>
            <a:endParaRPr lang="es-CL" sz="1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s-CL" dirty="0"/>
              <a:t>En el caso de proteína en solución se pueden adicionar:</a:t>
            </a:r>
          </a:p>
        </p:txBody>
      </p:sp>
      <p:pic>
        <p:nvPicPr>
          <p:cNvPr id="33796" name="Picture 6" descr="natural%20enzyme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08400" y="2060575"/>
            <a:ext cx="1252538" cy="2305050"/>
          </a:xfrm>
          <a:noFill/>
        </p:spPr>
      </p:pic>
      <p:sp>
        <p:nvSpPr>
          <p:cNvPr id="33797" name="Text Box 9"/>
          <p:cNvSpPr txBox="1">
            <a:spLocks noChangeArrowheads="1"/>
          </p:cNvSpPr>
          <p:nvPr/>
        </p:nvSpPr>
        <p:spPr bwMode="auto">
          <a:xfrm>
            <a:off x="6372225" y="1773238"/>
            <a:ext cx="30956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CL"/>
              <a:t>Azúcares</a:t>
            </a:r>
          </a:p>
          <a:p>
            <a:pPr algn="just"/>
            <a:endParaRPr lang="es-CL"/>
          </a:p>
          <a:p>
            <a:pPr algn="just"/>
            <a:r>
              <a:rPr lang="es-CL"/>
              <a:t>Polímeros</a:t>
            </a:r>
          </a:p>
          <a:p>
            <a:pPr algn="just"/>
            <a:endParaRPr lang="es-CL"/>
          </a:p>
          <a:p>
            <a:pPr algn="just"/>
            <a:r>
              <a:rPr lang="es-ES"/>
              <a:t>   Surfactantes</a:t>
            </a:r>
          </a:p>
        </p:txBody>
      </p:sp>
      <p:sp>
        <p:nvSpPr>
          <p:cNvPr id="33798" name="Rectangle 10"/>
          <p:cNvSpPr>
            <a:spLocks noChangeArrowheads="1"/>
          </p:cNvSpPr>
          <p:nvPr/>
        </p:nvSpPr>
        <p:spPr bwMode="auto">
          <a:xfrm>
            <a:off x="468313" y="1916113"/>
            <a:ext cx="240823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/>
              <a:t>Sales</a:t>
            </a:r>
          </a:p>
          <a:p>
            <a:endParaRPr lang="es-CL"/>
          </a:p>
          <a:p>
            <a:r>
              <a:rPr lang="es-CL"/>
              <a:t>Iones metálicos</a:t>
            </a:r>
          </a:p>
          <a:p>
            <a:endParaRPr lang="es-CL"/>
          </a:p>
          <a:p>
            <a:r>
              <a:rPr lang="es-CL"/>
              <a:t>Agentes quelantes</a:t>
            </a:r>
          </a:p>
          <a:p>
            <a:endParaRPr lang="es-CL"/>
          </a:p>
          <a:p>
            <a:r>
              <a:rPr lang="es-CL"/>
              <a:t>Buffer</a:t>
            </a:r>
          </a:p>
        </p:txBody>
      </p:sp>
      <p:sp>
        <p:nvSpPr>
          <p:cNvPr id="33799" name="Rectangle 11"/>
          <p:cNvSpPr>
            <a:spLocks noChangeArrowheads="1"/>
          </p:cNvSpPr>
          <p:nvPr/>
        </p:nvSpPr>
        <p:spPr bwMode="auto">
          <a:xfrm>
            <a:off x="5435600" y="3860800"/>
            <a:ext cx="2381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/>
              <a:t>amino ácidos, etc.</a:t>
            </a:r>
          </a:p>
        </p:txBody>
      </p:sp>
      <p:sp>
        <p:nvSpPr>
          <p:cNvPr id="33800" name="Line 12"/>
          <p:cNvSpPr>
            <a:spLocks noChangeShapeType="1"/>
          </p:cNvSpPr>
          <p:nvPr/>
        </p:nvSpPr>
        <p:spPr bwMode="auto">
          <a:xfrm flipH="1">
            <a:off x="5076825" y="2133600"/>
            <a:ext cx="790575" cy="71913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3801" name="Line 13"/>
          <p:cNvSpPr>
            <a:spLocks noChangeShapeType="1"/>
          </p:cNvSpPr>
          <p:nvPr/>
        </p:nvSpPr>
        <p:spPr bwMode="auto">
          <a:xfrm flipH="1" flipV="1">
            <a:off x="5003800" y="3213100"/>
            <a:ext cx="1225550" cy="6477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3802" name="Line 14"/>
          <p:cNvSpPr>
            <a:spLocks noChangeShapeType="1"/>
          </p:cNvSpPr>
          <p:nvPr/>
        </p:nvSpPr>
        <p:spPr bwMode="auto">
          <a:xfrm>
            <a:off x="2411413" y="2492375"/>
            <a:ext cx="1008062" cy="6477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3803" name="Line 15"/>
          <p:cNvSpPr>
            <a:spLocks noChangeShapeType="1"/>
          </p:cNvSpPr>
          <p:nvPr/>
        </p:nvSpPr>
        <p:spPr bwMode="auto">
          <a:xfrm flipV="1">
            <a:off x="2555875" y="3500438"/>
            <a:ext cx="936625" cy="5048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3438"/>
            <a:ext cx="85344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611188" y="188913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>
                <a:solidFill>
                  <a:srgbClr val="003300"/>
                </a:solidFill>
                <a:latin typeface="Comic Sans MS" pitchFamily="66" charset="0"/>
              </a:rPr>
              <a:t>Estabilizantes para una formulación en estado líquido</a:t>
            </a:r>
            <a:endParaRPr lang="es-CL">
              <a:solidFill>
                <a:srgbClr val="00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765175"/>
            <a:ext cx="8286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3" y="1166813"/>
            <a:ext cx="83724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>
            <a:spLocks noGrp="1" noChangeArrowheads="1"/>
          </p:cNvSpPr>
          <p:nvPr>
            <p:ph type="body" sz="half" idx="1"/>
          </p:nvPr>
        </p:nvSpPr>
        <p:spPr>
          <a:xfrm>
            <a:off x="714348" y="285728"/>
            <a:ext cx="7704137" cy="1008062"/>
          </a:xfrm>
          <a:noFill/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sz="3600" dirty="0">
                <a:solidFill>
                  <a:srgbClr val="FF0000"/>
                </a:solidFill>
                <a:latin typeface="+mj-lt"/>
              </a:rPr>
              <a:t>PROTEINAS EN ESTADO SOLIDO</a:t>
            </a:r>
            <a:r>
              <a:rPr lang="es-CL" sz="2800" dirty="0"/>
              <a:t>	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CL" sz="2800" dirty="0"/>
              <a:t>En el caso de proteínas en estado sólido se debe controlar:</a:t>
            </a:r>
            <a:endParaRPr lang="es-ES" sz="2800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s-ES" sz="2000" dirty="0"/>
          </a:p>
        </p:txBody>
      </p:sp>
      <p:pic>
        <p:nvPicPr>
          <p:cNvPr id="37891" name="Picture 5" descr="polv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79838" y="2133600"/>
            <a:ext cx="1644650" cy="2374900"/>
          </a:xfrm>
          <a:noFill/>
        </p:spPr>
      </p:pic>
      <p:sp>
        <p:nvSpPr>
          <p:cNvPr id="37892" name="Text Box 8"/>
          <p:cNvSpPr txBox="1">
            <a:spLocks noChangeArrowheads="1"/>
          </p:cNvSpPr>
          <p:nvPr/>
        </p:nvSpPr>
        <p:spPr bwMode="auto">
          <a:xfrm>
            <a:off x="611188" y="1773238"/>
            <a:ext cx="18732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L"/>
              <a:t>Temperatura</a:t>
            </a:r>
          </a:p>
          <a:p>
            <a:pPr>
              <a:spcBef>
                <a:spcPct val="50000"/>
              </a:spcBef>
            </a:pPr>
            <a:endParaRPr lang="es-CL"/>
          </a:p>
          <a:p>
            <a:pPr>
              <a:spcBef>
                <a:spcPct val="50000"/>
              </a:spcBef>
            </a:pPr>
            <a:r>
              <a:rPr lang="es-CL"/>
              <a:t>Excipientes</a:t>
            </a:r>
          </a:p>
          <a:p>
            <a:pPr>
              <a:spcBef>
                <a:spcPct val="50000"/>
              </a:spcBef>
            </a:pPr>
            <a:endParaRPr lang="es-CL"/>
          </a:p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37893" name="Rectangle 9"/>
          <p:cNvSpPr>
            <a:spLocks noChangeArrowheads="1"/>
          </p:cNvSpPr>
          <p:nvPr/>
        </p:nvSpPr>
        <p:spPr bwMode="auto">
          <a:xfrm>
            <a:off x="6443663" y="1700213"/>
            <a:ext cx="240823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/>
              <a:t>pH</a:t>
            </a:r>
          </a:p>
          <a:p>
            <a:endParaRPr lang="es-CL"/>
          </a:p>
          <a:p>
            <a:r>
              <a:rPr lang="es-CL"/>
              <a:t>Humedad residual</a:t>
            </a:r>
          </a:p>
          <a:p>
            <a:endParaRPr lang="es-CL"/>
          </a:p>
          <a:p>
            <a:r>
              <a:rPr lang="es-CL"/>
              <a:t>Medios de </a:t>
            </a:r>
          </a:p>
          <a:p>
            <a:r>
              <a:rPr lang="es-CL"/>
              <a:t>reconstitución</a:t>
            </a:r>
            <a:endParaRPr lang="es-ES"/>
          </a:p>
        </p:txBody>
      </p:sp>
      <p:sp>
        <p:nvSpPr>
          <p:cNvPr id="37894" name="Line 11"/>
          <p:cNvSpPr>
            <a:spLocks noChangeShapeType="1"/>
          </p:cNvSpPr>
          <p:nvPr/>
        </p:nvSpPr>
        <p:spPr bwMode="auto">
          <a:xfrm>
            <a:off x="2411413" y="2492375"/>
            <a:ext cx="1008062" cy="6477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7895" name="Line 12"/>
          <p:cNvSpPr>
            <a:spLocks noChangeShapeType="1"/>
          </p:cNvSpPr>
          <p:nvPr/>
        </p:nvSpPr>
        <p:spPr bwMode="auto">
          <a:xfrm flipH="1">
            <a:off x="5795963" y="2420938"/>
            <a:ext cx="647700" cy="7921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071546"/>
            <a:ext cx="8286750" cy="528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323850" y="188913"/>
            <a:ext cx="86407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>
                <a:solidFill>
                  <a:srgbClr val="003300"/>
                </a:solidFill>
                <a:latin typeface="Comic Sans MS" pitchFamily="66" charset="0"/>
              </a:rPr>
              <a:t>Factores que afectan las estabilidad de proteína en estado sólido</a:t>
            </a:r>
            <a:endParaRPr lang="es-CL">
              <a:solidFill>
                <a:srgbClr val="00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85900" y="304800"/>
            <a:ext cx="5829300" cy="41148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s-ES_tradnl" sz="2400" b="1" u="sng" dirty="0">
                <a:solidFill>
                  <a:srgbClr val="990033"/>
                </a:solidFill>
                <a:cs typeface="Times New Roman" pitchFamily="18" charset="0"/>
              </a:rPr>
              <a:t>T</a:t>
            </a:r>
            <a:r>
              <a:rPr lang="es-ES_tradnl" sz="2400" b="1" u="sng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é</a:t>
            </a:r>
            <a:r>
              <a:rPr lang="es-ES_tradnl" sz="2400" b="1" u="sng" dirty="0">
                <a:solidFill>
                  <a:srgbClr val="990033"/>
                </a:solidFill>
                <a:cs typeface="Times New Roman" pitchFamily="18" charset="0"/>
              </a:rPr>
              <a:t>cnicas</a:t>
            </a:r>
          </a:p>
          <a:p>
            <a:pPr algn="just" eaLnBrk="1" hangingPunct="1">
              <a:buFontTx/>
              <a:buNone/>
            </a:pPr>
            <a:r>
              <a:rPr lang="es-ES_tradnl" sz="2400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	</a:t>
            </a:r>
          </a:p>
          <a:p>
            <a:pPr algn="just" eaLnBrk="1" hangingPunct="1">
              <a:buFontTx/>
              <a:buNone/>
            </a:pPr>
            <a:r>
              <a:rPr lang="es-ES_tradnl" sz="2400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	Las principales técnicas aplicadas para estas etapas de Acabado son:</a:t>
            </a:r>
            <a:endParaRPr lang="es-ES" sz="2400" b="1" dirty="0">
              <a:solidFill>
                <a:srgbClr val="990033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es-ES_tradnl" sz="2400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 </a:t>
            </a:r>
            <a:endParaRPr lang="es-ES" sz="2400" b="1" dirty="0">
              <a:solidFill>
                <a:srgbClr val="990033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es-ES_tradnl" sz="2400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·       </a:t>
            </a:r>
            <a:r>
              <a:rPr lang="es-ES_tradnl" sz="2400" b="1" dirty="0">
                <a:solidFill>
                  <a:srgbClr val="990033"/>
                </a:solidFill>
                <a:cs typeface="Times New Roman" pitchFamily="18" charset="0"/>
              </a:rPr>
              <a:t> </a:t>
            </a:r>
            <a:r>
              <a:rPr lang="es-ES_tradnl" sz="2400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Cristalización </a:t>
            </a:r>
            <a:endParaRPr lang="es-ES" sz="2400" b="1" dirty="0">
              <a:solidFill>
                <a:srgbClr val="990033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es-ES_tradnl" sz="2400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·       </a:t>
            </a:r>
            <a:r>
              <a:rPr lang="es-ES_tradnl" sz="2400" b="1" dirty="0">
                <a:solidFill>
                  <a:srgbClr val="990033"/>
                </a:solidFill>
                <a:cs typeface="Times New Roman" pitchFamily="18" charset="0"/>
              </a:rPr>
              <a:t> </a:t>
            </a:r>
            <a:r>
              <a:rPr lang="es-ES_tradnl" sz="2400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Secado</a:t>
            </a:r>
            <a:endParaRPr lang="es-ES" sz="2400" b="1" dirty="0">
              <a:solidFill>
                <a:srgbClr val="990033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endParaRPr lang="es-ES" b="1" dirty="0">
              <a:solidFill>
                <a:srgbClr val="990033"/>
              </a:solidFill>
              <a:latin typeface="Comic Sans MS" pitchFamily="66" charset="0"/>
              <a:cs typeface="Times New Roman" pitchFamily="18" charset="0"/>
            </a:endParaRPr>
          </a:p>
          <a:p>
            <a:pPr lvl="2" eaLnBrk="1" hangingPunct="1">
              <a:buFontTx/>
              <a:buNone/>
            </a:pPr>
            <a:endParaRPr lang="es-ES" b="1" dirty="0">
              <a:solidFill>
                <a:srgbClr val="990033"/>
              </a:solidFill>
              <a:latin typeface="Comic Sans MS" pitchFamily="66" charset="0"/>
              <a:cs typeface="Times New Roman" pitchFamily="18" charset="0"/>
            </a:endParaRPr>
          </a:p>
          <a:p>
            <a:pPr lvl="2" eaLnBrk="1" hangingPunct="1">
              <a:buFontTx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6316369"/>
      </p:ext>
    </p:extLst>
  </p:cSld>
  <p:clrMapOvr>
    <a:masterClrMapping/>
  </p:clrMapOvr>
  <p:transition>
    <p:zoom dir="in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3" y="1662113"/>
            <a:ext cx="825817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polv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765175"/>
            <a:ext cx="15827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4" descr="cris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620713"/>
            <a:ext cx="23193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6" descr="natural%20enzy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4076700"/>
            <a:ext cx="1001713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150" y="4005263"/>
            <a:ext cx="1158875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00174"/>
          <a:ext cx="8329642" cy="5000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827584" y="404664"/>
            <a:ext cx="7102002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0" bIns="0" anchor="b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L" sz="3600" dirty="0"/>
              <a:t>¿Qué se debe saber?</a:t>
            </a:r>
            <a:endParaRPr lang="es-ES" sz="47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57350" y="2286000"/>
            <a:ext cx="5829300" cy="1143000"/>
          </a:xfrm>
        </p:spPr>
        <p:txBody>
          <a:bodyPr/>
          <a:lstStyle/>
          <a:p>
            <a:pPr eaLnBrk="1" hangingPunct="1"/>
            <a:r>
              <a:rPr lang="es-ES" dirty="0">
                <a:solidFill>
                  <a:srgbClr val="003300"/>
                </a:solidFill>
                <a:latin typeface="Comic Sans MS" pitchFamily="66" charset="0"/>
              </a:rPr>
              <a:t>Cristalización</a:t>
            </a:r>
          </a:p>
        </p:txBody>
      </p:sp>
      <p:pic>
        <p:nvPicPr>
          <p:cNvPr id="9220" name="Picture 5" descr="cris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5479" y="3929066"/>
            <a:ext cx="173950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0013281"/>
      </p:ext>
    </p:extLst>
  </p:cSld>
  <p:clrMapOvr>
    <a:masterClrMapping/>
  </p:clrMapOvr>
  <p:transition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304800"/>
            <a:ext cx="7920880" cy="5788496"/>
          </a:xfrm>
        </p:spPr>
        <p:txBody>
          <a:bodyPr>
            <a:normAutofit fontScale="70000" lnSpcReduction="2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s-ES_tradnl" sz="4400" u="sng" dirty="0">
                <a:solidFill>
                  <a:srgbClr val="003300"/>
                </a:solidFill>
                <a:latin typeface="Comic Sans MS" pitchFamily="66" charset="0"/>
                <a:cs typeface="Times New Roman" pitchFamily="18" charset="0"/>
              </a:rPr>
              <a:t>Cristalización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s-ES_tradnl" b="1" u="sng" dirty="0">
              <a:solidFill>
                <a:srgbClr val="000099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s-ES_tradnl" sz="3800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	Consiste en la  separación de un soluto desde una solución </a:t>
            </a:r>
            <a:r>
              <a:rPr lang="es-ES_tradnl" sz="3800" b="1" u="sng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sobresaturada, </a:t>
            </a:r>
            <a:r>
              <a:rPr lang="es-ES_tradnl" sz="3800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mediante la formación de cristales en el seno de la solución. La idea es que se formen los cristales y luego crezcan.</a:t>
            </a:r>
            <a:endParaRPr lang="es-ES" sz="3800" b="1" dirty="0">
              <a:solidFill>
                <a:srgbClr val="990033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s-ES_tradnl" sz="3800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 </a:t>
            </a:r>
            <a:endParaRPr lang="es-ES" sz="3800" b="1" dirty="0">
              <a:solidFill>
                <a:srgbClr val="990033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s-ES_tradnl" sz="3800" b="1" dirty="0">
                <a:solidFill>
                  <a:srgbClr val="990033"/>
                </a:solidFill>
                <a:cs typeface="Times New Roman" pitchFamily="18" charset="0"/>
              </a:rPr>
              <a:t>	</a:t>
            </a:r>
            <a:r>
              <a:rPr lang="es-ES_tradnl" sz="3800" b="1" u="sng" dirty="0">
                <a:solidFill>
                  <a:srgbClr val="990033"/>
                </a:solidFill>
                <a:cs typeface="Times New Roman" pitchFamily="18" charset="0"/>
              </a:rPr>
              <a:t>Uso Principal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s-ES_tradnl" sz="3800" b="1" u="sng" dirty="0">
              <a:solidFill>
                <a:srgbClr val="990033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s-ES_tradnl" sz="3800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	Producción de:	</a:t>
            </a:r>
          </a:p>
          <a:p>
            <a:pPr lvl="2" algn="just" eaLnBrk="1" hangingPunct="1">
              <a:lnSpc>
                <a:spcPct val="90000"/>
              </a:lnSpc>
            </a:pPr>
            <a:r>
              <a:rPr lang="es-ES_tradnl" sz="3800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Antibióticos</a:t>
            </a:r>
          </a:p>
          <a:p>
            <a:pPr lvl="2" algn="just" eaLnBrk="1" hangingPunct="1">
              <a:lnSpc>
                <a:spcPct val="90000"/>
              </a:lnSpc>
            </a:pPr>
            <a:r>
              <a:rPr lang="es-ES_tradnl" sz="3800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Ácidos orgánicos</a:t>
            </a:r>
          </a:p>
          <a:p>
            <a:pPr lvl="2" algn="just" eaLnBrk="1" hangingPunct="1">
              <a:lnSpc>
                <a:spcPct val="90000"/>
              </a:lnSpc>
            </a:pPr>
            <a:r>
              <a:rPr lang="es-ES_tradnl" sz="3800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Productos terapéuticos, proteínas</a:t>
            </a:r>
            <a:endParaRPr lang="es-ES" sz="3800" b="1" dirty="0">
              <a:solidFill>
                <a:srgbClr val="990033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s-ES_tradnl" sz="2000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 </a:t>
            </a:r>
            <a:endParaRPr lang="es-ES" sz="2000" b="1" dirty="0">
              <a:solidFill>
                <a:srgbClr val="990033"/>
              </a:solidFill>
              <a:latin typeface="Comic Sans MS" pitchFamily="66" charset="0"/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s-ES" dirty="0"/>
          </a:p>
        </p:txBody>
      </p:sp>
      <p:pic>
        <p:nvPicPr>
          <p:cNvPr id="12291" name="Picture 3" descr="cris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382" y="3042022"/>
            <a:ext cx="1476375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0912589"/>
      </p:ext>
    </p:extLst>
  </p:cSld>
  <p:clrMapOvr>
    <a:masterClrMapping/>
  </p:clrMapOvr>
  <p:transition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304800"/>
            <a:ext cx="7992888" cy="5356448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s-ES_tradnl" b="1" u="sng" dirty="0">
                <a:solidFill>
                  <a:srgbClr val="000099"/>
                </a:solidFill>
                <a:cs typeface="Times New Roman" pitchFamily="18" charset="0"/>
              </a:rPr>
              <a:t>Ventajas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s-ES_tradnl" b="1" u="sng" dirty="0">
              <a:solidFill>
                <a:srgbClr val="000099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s-ES_tradnl" sz="2400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En una sola etapa se logran purezas superiores al 99%.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_tradnl" sz="2400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Se puede controlar el tamaño de los cristales con tamaño uniforme, por medio de control de las condiciones de operación.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_tradnl" sz="2400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La cristalización mejora la apariencia del producto comercial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_tradnl" sz="2400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Se puede trabajar a temperatura moderada</a:t>
            </a:r>
            <a:r>
              <a:rPr lang="es-ES" sz="2400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s-ES" b="1" dirty="0">
              <a:solidFill>
                <a:srgbClr val="990033"/>
              </a:solidFill>
              <a:latin typeface="Comic Sans MS" pitchFamily="66" charset="0"/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s-ES" b="1" dirty="0">
              <a:solidFill>
                <a:srgbClr val="990033"/>
              </a:solidFill>
              <a:latin typeface="Comic Sans MS" pitchFamily="66" charset="0"/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s-ES" dirty="0"/>
          </a:p>
        </p:txBody>
      </p:sp>
      <p:pic>
        <p:nvPicPr>
          <p:cNvPr id="13315" name="Picture 3" descr="cris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787900"/>
            <a:ext cx="1476375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5242624"/>
      </p:ext>
    </p:extLst>
  </p:cSld>
  <p:clrMapOvr>
    <a:masterClrMapping/>
  </p:clrMapOvr>
  <p:transition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304800"/>
            <a:ext cx="8280920" cy="5500464"/>
          </a:xfrm>
        </p:spPr>
        <p:txBody>
          <a:bodyPr>
            <a:normAutofit fontScale="92500" lnSpcReduction="20000"/>
          </a:bodyPr>
          <a:lstStyle/>
          <a:p>
            <a:pPr marL="533400" indent="-533400" algn="ctr">
              <a:buNone/>
            </a:pPr>
            <a:r>
              <a:rPr lang="es-ES_tradnl" b="1" u="sng" dirty="0">
                <a:solidFill>
                  <a:srgbClr val="000099"/>
                </a:solidFill>
                <a:cs typeface="Times New Roman" pitchFamily="18" charset="0"/>
              </a:rPr>
              <a:t>Proceso de Cristalizaci</a:t>
            </a:r>
            <a:r>
              <a:rPr lang="es-ES_tradnl" b="1" u="sng" dirty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ó</a:t>
            </a:r>
            <a:r>
              <a:rPr lang="es-ES_tradnl" b="1" u="sng" dirty="0">
                <a:solidFill>
                  <a:srgbClr val="000099"/>
                </a:solidFill>
                <a:cs typeface="Times New Roman" pitchFamily="18" charset="0"/>
              </a:rPr>
              <a:t>n</a:t>
            </a:r>
          </a:p>
          <a:p>
            <a:pPr marL="533400" indent="-533400" algn="just"/>
            <a:endParaRPr lang="es-ES_tradnl" b="1" dirty="0">
              <a:solidFill>
                <a:srgbClr val="000099"/>
              </a:solidFill>
              <a:latin typeface="Comic Sans MS" pitchFamily="66" charset="0"/>
              <a:cs typeface="Times New Roman" pitchFamily="18" charset="0"/>
            </a:endParaRPr>
          </a:p>
          <a:p>
            <a:pPr marL="533400" indent="-533400" algn="just">
              <a:buNone/>
            </a:pPr>
            <a:r>
              <a:rPr lang="es-ES_tradnl" sz="2000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	El proceso global de cristalización involucra a lo menos 3 etapas:</a:t>
            </a:r>
          </a:p>
          <a:p>
            <a:pPr marL="533400" indent="-533400" algn="just">
              <a:buNone/>
            </a:pPr>
            <a:endParaRPr lang="es-ES_tradnl" sz="2000" b="1" dirty="0">
              <a:solidFill>
                <a:srgbClr val="990033"/>
              </a:solidFill>
              <a:latin typeface="Comic Sans MS" pitchFamily="66" charset="0"/>
              <a:cs typeface="Times New Roman" pitchFamily="18" charset="0"/>
            </a:endParaRPr>
          </a:p>
          <a:p>
            <a:pPr marL="533400" indent="-533400" algn="just">
              <a:buNone/>
            </a:pPr>
            <a:r>
              <a:rPr lang="es-ES_tradnl" sz="2000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	Cristalización : Esta etapa es controlada por la solubilidad que presenta tanto las proteínas como impurezas a diferentes temperaturas. </a:t>
            </a:r>
          </a:p>
          <a:p>
            <a:pPr marL="533400" indent="-533400" algn="just">
              <a:buNone/>
            </a:pPr>
            <a:endParaRPr lang="es-ES_tradnl" sz="2000" b="1" dirty="0">
              <a:solidFill>
                <a:srgbClr val="990033"/>
              </a:solidFill>
              <a:latin typeface="Comic Sans MS" pitchFamily="66" charset="0"/>
              <a:cs typeface="Times New Roman" pitchFamily="18" charset="0"/>
            </a:endParaRPr>
          </a:p>
          <a:p>
            <a:pPr marL="533400" indent="-533400" algn="just">
              <a:buNone/>
            </a:pPr>
            <a:r>
              <a:rPr lang="es-ES_tradnl" sz="2000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	Existe una relación del tipo:</a:t>
            </a:r>
            <a:endParaRPr lang="es-ES" sz="2000" b="1" dirty="0">
              <a:solidFill>
                <a:srgbClr val="990033"/>
              </a:solidFill>
              <a:latin typeface="Comic Sans MS" pitchFamily="66" charset="0"/>
              <a:cs typeface="Times New Roman" pitchFamily="18" charset="0"/>
            </a:endParaRPr>
          </a:p>
          <a:p>
            <a:pPr marL="533400" indent="-533400" algn="just">
              <a:buNone/>
            </a:pPr>
            <a:r>
              <a:rPr lang="en-US" sz="2000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			S = A +B*T		</a:t>
            </a:r>
          </a:p>
          <a:p>
            <a:pPr marL="533400" indent="-533400" algn="just">
              <a:buNone/>
            </a:pPr>
            <a:r>
              <a:rPr lang="en-US" sz="2000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					S : </a:t>
            </a:r>
            <a:r>
              <a:rPr lang="en-US" sz="2000" b="1" dirty="0" err="1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Solubilidad</a:t>
            </a:r>
            <a:endParaRPr lang="es-ES" sz="2000" b="1" dirty="0">
              <a:solidFill>
                <a:srgbClr val="990033"/>
              </a:solidFill>
              <a:latin typeface="Comic Sans MS" pitchFamily="66" charset="0"/>
              <a:cs typeface="Times New Roman" pitchFamily="18" charset="0"/>
            </a:endParaRPr>
          </a:p>
          <a:p>
            <a:pPr marL="533400" indent="-533400" algn="just">
              <a:buNone/>
            </a:pPr>
            <a:r>
              <a:rPr lang="en-US" sz="2000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					</a:t>
            </a:r>
            <a:r>
              <a:rPr lang="es-ES_tradnl" sz="2000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T : Temperatura</a:t>
            </a:r>
            <a:endParaRPr lang="es-ES" sz="2000" b="1" dirty="0">
              <a:solidFill>
                <a:srgbClr val="990033"/>
              </a:solidFill>
              <a:latin typeface="Comic Sans MS" pitchFamily="66" charset="0"/>
              <a:cs typeface="Times New Roman" pitchFamily="18" charset="0"/>
            </a:endParaRPr>
          </a:p>
          <a:p>
            <a:pPr marL="533400" indent="-533400" algn="just">
              <a:buNone/>
            </a:pPr>
            <a:r>
              <a:rPr lang="es-ES_tradnl" sz="2000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 </a:t>
            </a:r>
            <a:endParaRPr lang="es-ES" sz="2000" b="1" dirty="0">
              <a:solidFill>
                <a:srgbClr val="990033"/>
              </a:solidFill>
              <a:latin typeface="Comic Sans MS" pitchFamily="66" charset="0"/>
              <a:cs typeface="Times New Roman" pitchFamily="18" charset="0"/>
            </a:endParaRPr>
          </a:p>
          <a:p>
            <a:pPr marL="533400" indent="-533400" algn="just">
              <a:buNone/>
            </a:pPr>
            <a:r>
              <a:rPr lang="es-ES_tradnl" sz="2000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	Separación sólido-liquido: adicionalmente se realiza un lavado de los cristales para eliminar impurezas solubles.</a:t>
            </a:r>
          </a:p>
          <a:p>
            <a:pPr marL="533400" indent="-533400" algn="just">
              <a:buNone/>
            </a:pPr>
            <a:endParaRPr lang="es-ES_tradnl" sz="2000" b="1" dirty="0">
              <a:solidFill>
                <a:srgbClr val="990033"/>
              </a:solidFill>
              <a:latin typeface="Comic Sans MS" pitchFamily="66" charset="0"/>
              <a:cs typeface="Times New Roman" pitchFamily="18" charset="0"/>
            </a:endParaRPr>
          </a:p>
          <a:p>
            <a:pPr marL="533400" indent="-533400" algn="just">
              <a:buNone/>
            </a:pPr>
            <a:r>
              <a:rPr lang="es-ES_tradnl" sz="2000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	Secado: etapa donde se elimina el remanente de agua.</a:t>
            </a:r>
            <a:r>
              <a:rPr lang="es-ES" sz="2000" b="1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marL="533400" indent="-533400" algn="just">
              <a:buNone/>
            </a:pPr>
            <a:endParaRPr lang="es-ES" b="1" dirty="0">
              <a:solidFill>
                <a:srgbClr val="990033"/>
              </a:solidFill>
              <a:latin typeface="Comic Sans MS" pitchFamily="66" charset="0"/>
              <a:cs typeface="Times New Roman" pitchFamily="18" charset="0"/>
            </a:endParaRPr>
          </a:p>
          <a:p>
            <a:pPr marL="1295400" lvl="2" indent="-381000">
              <a:buNone/>
            </a:pPr>
            <a:endParaRPr lang="es-ES" b="1" dirty="0">
              <a:solidFill>
                <a:srgbClr val="990033"/>
              </a:solidFill>
              <a:latin typeface="Comic Sans MS" pitchFamily="66" charset="0"/>
              <a:cs typeface="Times New Roman" pitchFamily="18" charset="0"/>
            </a:endParaRPr>
          </a:p>
          <a:p>
            <a:pPr marL="1295400" lvl="2" indent="-38100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1058563"/>
      </p:ext>
    </p:extLst>
  </p:cSld>
  <p:clrMapOvr>
    <a:masterClrMapping/>
  </p:clrMapOvr>
  <p:transition>
    <p:zoom dir="in"/>
  </p:transition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1343</Words>
  <Application>Microsoft Office PowerPoint</Application>
  <PresentationFormat>Presentación en pantalla (4:3)</PresentationFormat>
  <Paragraphs>292</Paragraphs>
  <Slides>52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60" baseType="lpstr">
      <vt:lpstr>굴림</vt:lpstr>
      <vt:lpstr>Arial</vt:lpstr>
      <vt:lpstr>Comic Sans MS</vt:lpstr>
      <vt:lpstr>Symbol</vt:lpstr>
      <vt:lpstr>Tahoma</vt:lpstr>
      <vt:lpstr>Times New Roman</vt:lpstr>
      <vt:lpstr>Diseño predeterminado</vt:lpstr>
      <vt:lpstr>Flowsheet</vt:lpstr>
      <vt:lpstr>Operaciones de Refinamiento Final</vt:lpstr>
      <vt:lpstr>Presentación de PowerPoint</vt:lpstr>
      <vt:lpstr>Presentación de PowerPoint</vt:lpstr>
      <vt:lpstr>Presentación de PowerPoint</vt:lpstr>
      <vt:lpstr>Presentación de PowerPoint</vt:lpstr>
      <vt:lpstr>Cristalización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Secado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Formulación</vt:lpstr>
      <vt:lpstr>Presentación de PowerPoint</vt:lpstr>
      <vt:lpstr>Formulación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CIBYB, Universidad de Chile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Operaciones de Refinamiento Final</dc:title>
  <dc:creator>Maria Elena Lienqueo C.</dc:creator>
  <cp:lastModifiedBy>Maria Elena Lienqueo Contreras (mlienque)</cp:lastModifiedBy>
  <cp:revision>37</cp:revision>
  <dcterms:created xsi:type="dcterms:W3CDTF">2004-10-25T02:16:40Z</dcterms:created>
  <dcterms:modified xsi:type="dcterms:W3CDTF">2020-12-23T04:06:15Z</dcterms:modified>
</cp:coreProperties>
</file>